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ink/ink1.xml" ContentType="application/inkml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ink/ink2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399" r:id="rId2"/>
    <p:sldId id="674" r:id="rId3"/>
    <p:sldId id="314" r:id="rId4"/>
    <p:sldId id="813" r:id="rId5"/>
    <p:sldId id="814" r:id="rId6"/>
    <p:sldId id="815" r:id="rId7"/>
    <p:sldId id="798" r:id="rId8"/>
    <p:sldId id="801" r:id="rId9"/>
    <p:sldId id="802" r:id="rId10"/>
    <p:sldId id="803" r:id="rId11"/>
    <p:sldId id="804" r:id="rId12"/>
    <p:sldId id="805" r:id="rId13"/>
    <p:sldId id="806" r:id="rId14"/>
    <p:sldId id="807" r:id="rId15"/>
    <p:sldId id="808" r:id="rId16"/>
    <p:sldId id="809" r:id="rId17"/>
    <p:sldId id="810" r:id="rId18"/>
    <p:sldId id="811" r:id="rId19"/>
    <p:sldId id="812" r:id="rId20"/>
    <p:sldId id="771" r:id="rId21"/>
    <p:sldId id="770" r:id="rId22"/>
    <p:sldId id="772" r:id="rId23"/>
    <p:sldId id="773" r:id="rId24"/>
    <p:sldId id="775" r:id="rId25"/>
    <p:sldId id="774" r:id="rId26"/>
    <p:sldId id="776" r:id="rId27"/>
    <p:sldId id="778" r:id="rId28"/>
    <p:sldId id="777" r:id="rId29"/>
    <p:sldId id="779" r:id="rId30"/>
    <p:sldId id="780" r:id="rId31"/>
    <p:sldId id="781" r:id="rId32"/>
    <p:sldId id="782" r:id="rId33"/>
    <p:sldId id="783" r:id="rId34"/>
    <p:sldId id="784" r:id="rId35"/>
    <p:sldId id="785" r:id="rId36"/>
    <p:sldId id="788" r:id="rId37"/>
    <p:sldId id="789" r:id="rId38"/>
    <p:sldId id="791" r:id="rId39"/>
    <p:sldId id="790" r:id="rId40"/>
    <p:sldId id="792" r:id="rId41"/>
    <p:sldId id="793" r:id="rId42"/>
    <p:sldId id="796" r:id="rId43"/>
    <p:sldId id="797" r:id="rId44"/>
    <p:sldId id="795" r:id="rId45"/>
    <p:sldId id="752" r:id="rId46"/>
    <p:sldId id="708" r:id="rId47"/>
    <p:sldId id="709" r:id="rId48"/>
    <p:sldId id="710" r:id="rId49"/>
    <p:sldId id="711" r:id="rId50"/>
    <p:sldId id="712" r:id="rId51"/>
    <p:sldId id="713" r:id="rId52"/>
    <p:sldId id="714" r:id="rId53"/>
    <p:sldId id="715" r:id="rId54"/>
    <p:sldId id="716" r:id="rId55"/>
    <p:sldId id="717" r:id="rId56"/>
    <p:sldId id="718" r:id="rId57"/>
    <p:sldId id="719" r:id="rId58"/>
    <p:sldId id="720" r:id="rId59"/>
    <p:sldId id="721" r:id="rId60"/>
    <p:sldId id="722" r:id="rId61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Frontmatter" id="{89413F30-25E7-40A0-80B3-3F9F65B5DF4B}">
          <p14:sldIdLst>
            <p14:sldId id="399"/>
            <p14:sldId id="674"/>
            <p14:sldId id="314"/>
          </p14:sldIdLst>
        </p14:section>
        <p14:section name="Demo" id="{463978A5-206C-4E15-81D2-D6AB7C4C9087}">
          <p14:sldIdLst>
            <p14:sldId id="813"/>
            <p14:sldId id="814"/>
            <p14:sldId id="815"/>
            <p14:sldId id="798"/>
            <p14:sldId id="801"/>
            <p14:sldId id="802"/>
            <p14:sldId id="803"/>
            <p14:sldId id="804"/>
            <p14:sldId id="805"/>
            <p14:sldId id="806"/>
            <p14:sldId id="807"/>
            <p14:sldId id="808"/>
            <p14:sldId id="809"/>
            <p14:sldId id="810"/>
            <p14:sldId id="811"/>
            <p14:sldId id="812"/>
          </p14:sldIdLst>
        </p14:section>
        <p14:section name="OpenList" id="{11C1F7CE-E06F-4D59-BA36-54DD14ED6AFC}">
          <p14:sldIdLst>
            <p14:sldId id="771"/>
            <p14:sldId id="770"/>
            <p14:sldId id="772"/>
            <p14:sldId id="773"/>
          </p14:sldIdLst>
        </p14:section>
        <p14:section name="Quantity" id="{B4EDE91A-8451-4643-A9BF-59E3BE15CACF}">
          <p14:sldIdLst>
            <p14:sldId id="775"/>
            <p14:sldId id="774"/>
            <p14:sldId id="776"/>
          </p14:sldIdLst>
        </p14:section>
        <p14:section name="Parsing" id="{AD40D01C-A880-48F2-BECB-5DAB07FAA5DE}">
          <p14:sldIdLst/>
        </p14:section>
        <p14:section name="Tokenize" id="{A9D067EB-782D-4FE4-B8F6-698781120389}">
          <p14:sldIdLst>
            <p14:sldId id="778"/>
            <p14:sldId id="777"/>
            <p14:sldId id="779"/>
            <p14:sldId id="780"/>
            <p14:sldId id="781"/>
          </p14:sldIdLst>
        </p14:section>
        <p14:section name="ParseTree" id="{20105925-4B88-4520-A2E8-8DA7D87583E1}">
          <p14:sldIdLst>
            <p14:sldId id="782"/>
            <p14:sldId id="783"/>
            <p14:sldId id="784"/>
            <p14:sldId id="785"/>
            <p14:sldId id="788"/>
            <p14:sldId id="789"/>
          </p14:sldIdLst>
        </p14:section>
        <p14:section name="Evaluate" id="{7F77C3A5-F6DD-48AC-84C2-8E58B14E0671}">
          <p14:sldIdLst>
            <p14:sldId id="791"/>
            <p14:sldId id="790"/>
            <p14:sldId id="792"/>
            <p14:sldId id="793"/>
          </p14:sldIdLst>
        </p14:section>
        <p14:section name="Parser" id="{5828E59E-717E-470C-A675-E1AE47307A0D}">
          <p14:sldIdLst>
            <p14:sldId id="796"/>
            <p14:sldId id="797"/>
            <p14:sldId id="795"/>
            <p14:sldId id="752"/>
          </p14:sldIdLst>
        </p14:section>
        <p14:section name="BONUS" id="{6A5FF3FA-8DDA-4FA6-A883-4083801ADAFA}">
          <p14:sldIdLst>
            <p14:sldId id="708"/>
            <p14:sldId id="709"/>
            <p14:sldId id="710"/>
            <p14:sldId id="711"/>
            <p14:sldId id="712"/>
            <p14:sldId id="713"/>
            <p14:sldId id="714"/>
            <p14:sldId id="715"/>
            <p14:sldId id="716"/>
            <p14:sldId id="717"/>
            <p14:sldId id="718"/>
            <p14:sldId id="719"/>
            <p14:sldId id="720"/>
            <p14:sldId id="721"/>
            <p14:sldId id="72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327" autoAdjust="0"/>
    <p:restoredTop sz="94639" autoAdjust="0"/>
  </p:normalViewPr>
  <p:slideViewPr>
    <p:cSldViewPr>
      <p:cViewPr>
        <p:scale>
          <a:sx n="70" d="100"/>
          <a:sy n="70" d="100"/>
        </p:scale>
        <p:origin x="-852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4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28T20:51:04.02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13 43 81,'0'0'35,"-21"-12"-6,21 12-35,4-15-28,-4 15-3,24-16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0-02-22T22:35:09.30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-2147483648-2147483648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9" tIns="46480" rIns="92959" bIns="4648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9" tIns="46480" rIns="92959" bIns="4648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54F49595-2182-412B-B883-5B4A96F72A40}" type="datetimeFigureOut">
              <a:rPr lang="en-US"/>
              <a:pPr>
                <a:defRPr/>
              </a:pPr>
              <a:t>4/9/2013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9" tIns="46480" rIns="92959" bIns="4648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9" tIns="46480" rIns="92959" bIns="4648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9" tIns="46480" rIns="92959" bIns="4648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9" tIns="46480" rIns="92959" bIns="4648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2086868C-E9AB-4C6E-B8A4-50D486B56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969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4287" indent="-28241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9671" indent="-22593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1541" indent="-22593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3409" indent="-22593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85277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37146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89014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0884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D1F978-2176-44B5-9B0B-07843FD23E9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4287" indent="-28241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9671" indent="-22593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1541" indent="-22593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3409" indent="-22593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85277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37146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89014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0884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31EF81-9157-4EFB-A988-E3BA35826E9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4287" indent="-28241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9671" indent="-22593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1541" indent="-22593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3409" indent="-22593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85277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37146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89014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0884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BEB15A-F7EF-452A-91D0-8ABBE929F75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4287" indent="-28241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9671" indent="-22593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1541" indent="-22593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3409" indent="-22593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85277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37146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89014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0884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2D51DE-E02C-43B6-A59E-A33E529F9B2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4287" indent="-28241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9671" indent="-22593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1541" indent="-22593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3409" indent="-22593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85277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37146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89014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0884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16A5D0-08A8-4D6B-A1EF-749BAEAC99B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4287" indent="-28241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9671" indent="-22593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1541" indent="-22593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3409" indent="-22593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85277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37146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89014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0884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56FCA8-9831-4B0B-96BF-257F674113F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EBE41-16C1-4BB0-96F2-215529970EE0}" type="datetimeFigureOut">
              <a:rPr lang="en-US"/>
              <a:pPr>
                <a:defRPr/>
              </a:pPr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04A89-887F-4ECC-92B9-8BA95438D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0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A55AD-467F-407E-A0A3-3B0114ED4476}" type="datetimeFigureOut">
              <a:rPr lang="en-US"/>
              <a:pPr>
                <a:defRPr/>
              </a:pPr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0B138-FBC2-4B44-922A-F4E55CDFF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62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AC242-63E9-4110-A842-308798419FE9}" type="datetimeFigureOut">
              <a:rPr lang="en-US"/>
              <a:pPr>
                <a:defRPr/>
              </a:pPr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D0DC4-06D9-47B7-850C-0B7392673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87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59535-0FBE-4922-B8AF-42114840BE5C}" type="datetimeFigureOut">
              <a:rPr lang="en-US"/>
              <a:pPr>
                <a:defRPr/>
              </a:pPr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FD20D-242D-46D0-B244-1A70E192F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41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10708-8E52-4ADD-BA0C-31D8A179E5F0}" type="datetimeFigureOut">
              <a:rPr lang="en-US"/>
              <a:pPr>
                <a:defRPr/>
              </a:pPr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7B609-C546-4B6F-8637-820AC6190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3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1798D-0F40-48D0-96B6-FDEC325CC5DB}" type="datetimeFigureOut">
              <a:rPr lang="en-US"/>
              <a:pPr>
                <a:defRPr/>
              </a:pPr>
              <a:t>4/9/2013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42578-AE14-4678-8587-E3A9F5F57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40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0AB8A-E207-45DA-A75A-6C32B6DF9C50}" type="datetimeFigureOut">
              <a:rPr lang="en-US"/>
              <a:pPr>
                <a:defRPr/>
              </a:pPr>
              <a:t>4/9/2013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A89C0-3958-4F93-8276-F7489425B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84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1BAC7-C2A7-49E1-825F-727B8F8D0936}" type="datetimeFigureOut">
              <a:rPr lang="en-US"/>
              <a:pPr>
                <a:defRPr/>
              </a:pPr>
              <a:t>4/9/2013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2A092-23AA-4C28-B5EF-5C845E8CA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1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4DE5D-5393-4DF3-A47A-87999DFD210B}" type="datetimeFigureOut">
              <a:rPr lang="en-US"/>
              <a:pPr>
                <a:defRPr/>
              </a:pPr>
              <a:t>4/9/2013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07121-B5E2-4CAF-881B-8F55E22E3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66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7EF2A-3A12-4A31-BA89-78C452CCB5EF}" type="datetimeFigureOut">
              <a:rPr lang="en-US"/>
              <a:pPr>
                <a:defRPr/>
              </a:pPr>
              <a:t>4/9/2013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05B7E-D79C-4377-AFD0-97279E9E4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35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FA235-CB13-41C1-B77E-19C0113CBE56}" type="datetimeFigureOut">
              <a:rPr lang="en-US"/>
              <a:pPr>
                <a:defRPr/>
              </a:pPr>
              <a:t>4/9/2013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1C91C-9994-4CB1-8BCB-956AD4208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72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9E359D-65B4-471F-8A41-4846A69CE30C}" type="datetimeFigureOut">
              <a:rPr lang="en-US"/>
              <a:pPr>
                <a:defRPr/>
              </a:pPr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4A3592-6745-4EC2-AF85-4AB69F70E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tags" Target="../tags/tag54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12" Type="http://schemas.openxmlformats.org/officeDocument/2006/relationships/tags" Target="../tags/tag53.xml"/><Relationship Id="rId17" Type="http://schemas.openxmlformats.org/officeDocument/2006/relationships/tags" Target="../tags/tag58.xml"/><Relationship Id="rId2" Type="http://schemas.openxmlformats.org/officeDocument/2006/relationships/tags" Target="../tags/tag43.xml"/><Relationship Id="rId16" Type="http://schemas.openxmlformats.org/officeDocument/2006/relationships/tags" Target="../tags/tag57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tags" Target="../tags/tag52.xml"/><Relationship Id="rId5" Type="http://schemas.openxmlformats.org/officeDocument/2006/relationships/tags" Target="../tags/tag46.xml"/><Relationship Id="rId15" Type="http://schemas.openxmlformats.org/officeDocument/2006/relationships/tags" Target="../tags/tag56.xml"/><Relationship Id="rId10" Type="http://schemas.openxmlformats.org/officeDocument/2006/relationships/tags" Target="../tags/tag51.xml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tags" Target="../tags/tag5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tags" Target="../tags/tag71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12" Type="http://schemas.openxmlformats.org/officeDocument/2006/relationships/tags" Target="../tags/tag70.xml"/><Relationship Id="rId17" Type="http://schemas.openxmlformats.org/officeDocument/2006/relationships/tags" Target="../tags/tag75.xml"/><Relationship Id="rId2" Type="http://schemas.openxmlformats.org/officeDocument/2006/relationships/tags" Target="../tags/tag60.xml"/><Relationship Id="rId16" Type="http://schemas.openxmlformats.org/officeDocument/2006/relationships/tags" Target="../tags/tag74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tags" Target="../tags/tag69.xml"/><Relationship Id="rId5" Type="http://schemas.openxmlformats.org/officeDocument/2006/relationships/tags" Target="../tags/tag63.xml"/><Relationship Id="rId15" Type="http://schemas.openxmlformats.org/officeDocument/2006/relationships/tags" Target="../tags/tag73.xml"/><Relationship Id="rId10" Type="http://schemas.openxmlformats.org/officeDocument/2006/relationships/tags" Target="../tags/tag68.xml"/><Relationship Id="rId4" Type="http://schemas.openxmlformats.org/officeDocument/2006/relationships/tags" Target="../tags/tag62.xml"/><Relationship Id="rId9" Type="http://schemas.openxmlformats.org/officeDocument/2006/relationships/tags" Target="../tags/tag67.xml"/><Relationship Id="rId14" Type="http://schemas.openxmlformats.org/officeDocument/2006/relationships/tags" Target="../tags/tag7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png"/><Relationship Id="rId5" Type="http://schemas.openxmlformats.org/officeDocument/2006/relationships/image" Target="../media/image27.png"/><Relationship Id="rId10" Type="http://schemas.openxmlformats.org/officeDocument/2006/relationships/image" Target="../media/image24.emf"/><Relationship Id="rId4" Type="http://schemas.openxmlformats.org/officeDocument/2006/relationships/image" Target="../media/image26.png"/><Relationship Id="rId9" Type="http://schemas.openxmlformats.org/officeDocument/2006/relationships/oleObject" Target="file:///C:\Users\Colleen\Documents\Teaching\HMC\CS60\2013_spring_CS60\Lecture\Spring%202013\Lec20%20Parsing%20Code\Trees.vsd\Drawing\~Page-16\Center%20drag%20circle.26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tags" Target="../tags/tag88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12" Type="http://schemas.openxmlformats.org/officeDocument/2006/relationships/tags" Target="../tags/tag87.xml"/><Relationship Id="rId17" Type="http://schemas.openxmlformats.org/officeDocument/2006/relationships/tags" Target="../tags/tag92.xml"/><Relationship Id="rId2" Type="http://schemas.openxmlformats.org/officeDocument/2006/relationships/tags" Target="../tags/tag77.xml"/><Relationship Id="rId16" Type="http://schemas.openxmlformats.org/officeDocument/2006/relationships/tags" Target="../tags/tag91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tags" Target="../tags/tag86.xml"/><Relationship Id="rId5" Type="http://schemas.openxmlformats.org/officeDocument/2006/relationships/tags" Target="../tags/tag80.xml"/><Relationship Id="rId15" Type="http://schemas.openxmlformats.org/officeDocument/2006/relationships/tags" Target="../tags/tag90.xml"/><Relationship Id="rId10" Type="http://schemas.openxmlformats.org/officeDocument/2006/relationships/tags" Target="../tags/tag85.xml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tags" Target="../tags/tag89.xml"/></Relationships>
</file>

<file path=ppt/slides/_rels/slide45.xml.rels><?xml version="1.0" encoding="UTF-8" standalone="yes"?>
<Relationships xmlns="http://schemas.openxmlformats.org/package/2006/relationships"><Relationship Id="rId26" Type="http://schemas.openxmlformats.org/officeDocument/2006/relationships/tags" Target="../tags/tag118.xml"/><Relationship Id="rId21" Type="http://schemas.openxmlformats.org/officeDocument/2006/relationships/tags" Target="../tags/tag113.xml"/><Relationship Id="rId34" Type="http://schemas.openxmlformats.org/officeDocument/2006/relationships/tags" Target="../tags/tag126.xml"/><Relationship Id="rId42" Type="http://schemas.openxmlformats.org/officeDocument/2006/relationships/tags" Target="../tags/tag134.xml"/><Relationship Id="rId47" Type="http://schemas.openxmlformats.org/officeDocument/2006/relationships/tags" Target="../tags/tag139.xml"/><Relationship Id="rId50" Type="http://schemas.openxmlformats.org/officeDocument/2006/relationships/tags" Target="../tags/tag142.xml"/><Relationship Id="rId55" Type="http://schemas.openxmlformats.org/officeDocument/2006/relationships/tags" Target="../tags/tag147.xml"/><Relationship Id="rId63" Type="http://schemas.openxmlformats.org/officeDocument/2006/relationships/tags" Target="../tags/tag155.xml"/><Relationship Id="rId68" Type="http://schemas.openxmlformats.org/officeDocument/2006/relationships/tags" Target="../tags/tag160.xml"/><Relationship Id="rId76" Type="http://schemas.openxmlformats.org/officeDocument/2006/relationships/tags" Target="../tags/tag168.xml"/><Relationship Id="rId84" Type="http://schemas.openxmlformats.org/officeDocument/2006/relationships/tags" Target="../tags/tag176.xml"/><Relationship Id="rId89" Type="http://schemas.openxmlformats.org/officeDocument/2006/relationships/tags" Target="../tags/tag181.xml"/><Relationship Id="rId97" Type="http://schemas.openxmlformats.org/officeDocument/2006/relationships/tags" Target="../tags/tag189.xml"/><Relationship Id="rId7" Type="http://schemas.openxmlformats.org/officeDocument/2006/relationships/tags" Target="../tags/tag99.xml"/><Relationship Id="rId71" Type="http://schemas.openxmlformats.org/officeDocument/2006/relationships/tags" Target="../tags/tag163.xml"/><Relationship Id="rId92" Type="http://schemas.openxmlformats.org/officeDocument/2006/relationships/tags" Target="../tags/tag184.xml"/><Relationship Id="rId2" Type="http://schemas.openxmlformats.org/officeDocument/2006/relationships/tags" Target="../tags/tag94.xml"/><Relationship Id="rId16" Type="http://schemas.openxmlformats.org/officeDocument/2006/relationships/tags" Target="../tags/tag108.xml"/><Relationship Id="rId29" Type="http://schemas.openxmlformats.org/officeDocument/2006/relationships/tags" Target="../tags/tag121.xml"/><Relationship Id="rId11" Type="http://schemas.openxmlformats.org/officeDocument/2006/relationships/tags" Target="../tags/tag103.xml"/><Relationship Id="rId24" Type="http://schemas.openxmlformats.org/officeDocument/2006/relationships/tags" Target="../tags/tag116.xml"/><Relationship Id="rId32" Type="http://schemas.openxmlformats.org/officeDocument/2006/relationships/tags" Target="../tags/tag124.xml"/><Relationship Id="rId37" Type="http://schemas.openxmlformats.org/officeDocument/2006/relationships/tags" Target="../tags/tag129.xml"/><Relationship Id="rId40" Type="http://schemas.openxmlformats.org/officeDocument/2006/relationships/tags" Target="../tags/tag132.xml"/><Relationship Id="rId45" Type="http://schemas.openxmlformats.org/officeDocument/2006/relationships/tags" Target="../tags/tag137.xml"/><Relationship Id="rId53" Type="http://schemas.openxmlformats.org/officeDocument/2006/relationships/tags" Target="../tags/tag145.xml"/><Relationship Id="rId58" Type="http://schemas.openxmlformats.org/officeDocument/2006/relationships/tags" Target="../tags/tag150.xml"/><Relationship Id="rId66" Type="http://schemas.openxmlformats.org/officeDocument/2006/relationships/tags" Target="../tags/tag158.xml"/><Relationship Id="rId74" Type="http://schemas.openxmlformats.org/officeDocument/2006/relationships/tags" Target="../tags/tag166.xml"/><Relationship Id="rId79" Type="http://schemas.openxmlformats.org/officeDocument/2006/relationships/tags" Target="../tags/tag171.xml"/><Relationship Id="rId87" Type="http://schemas.openxmlformats.org/officeDocument/2006/relationships/tags" Target="../tags/tag179.xml"/><Relationship Id="rId5" Type="http://schemas.openxmlformats.org/officeDocument/2006/relationships/tags" Target="../tags/tag97.xml"/><Relationship Id="rId61" Type="http://schemas.openxmlformats.org/officeDocument/2006/relationships/tags" Target="../tags/tag153.xml"/><Relationship Id="rId82" Type="http://schemas.openxmlformats.org/officeDocument/2006/relationships/tags" Target="../tags/tag174.xml"/><Relationship Id="rId90" Type="http://schemas.openxmlformats.org/officeDocument/2006/relationships/tags" Target="../tags/tag182.xml"/><Relationship Id="rId95" Type="http://schemas.openxmlformats.org/officeDocument/2006/relationships/tags" Target="../tags/tag187.xml"/><Relationship Id="rId19" Type="http://schemas.openxmlformats.org/officeDocument/2006/relationships/tags" Target="../tags/tag111.xml"/><Relationship Id="rId14" Type="http://schemas.openxmlformats.org/officeDocument/2006/relationships/tags" Target="../tags/tag106.xml"/><Relationship Id="rId22" Type="http://schemas.openxmlformats.org/officeDocument/2006/relationships/tags" Target="../tags/tag114.xml"/><Relationship Id="rId27" Type="http://schemas.openxmlformats.org/officeDocument/2006/relationships/tags" Target="../tags/tag119.xml"/><Relationship Id="rId30" Type="http://schemas.openxmlformats.org/officeDocument/2006/relationships/tags" Target="../tags/tag122.xml"/><Relationship Id="rId35" Type="http://schemas.openxmlformats.org/officeDocument/2006/relationships/tags" Target="../tags/tag127.xml"/><Relationship Id="rId43" Type="http://schemas.openxmlformats.org/officeDocument/2006/relationships/tags" Target="../tags/tag135.xml"/><Relationship Id="rId48" Type="http://schemas.openxmlformats.org/officeDocument/2006/relationships/tags" Target="../tags/tag140.xml"/><Relationship Id="rId56" Type="http://schemas.openxmlformats.org/officeDocument/2006/relationships/tags" Target="../tags/tag148.xml"/><Relationship Id="rId64" Type="http://schemas.openxmlformats.org/officeDocument/2006/relationships/tags" Target="../tags/tag156.xml"/><Relationship Id="rId69" Type="http://schemas.openxmlformats.org/officeDocument/2006/relationships/tags" Target="../tags/tag161.xml"/><Relationship Id="rId77" Type="http://schemas.openxmlformats.org/officeDocument/2006/relationships/tags" Target="../tags/tag169.xml"/><Relationship Id="rId100" Type="http://schemas.openxmlformats.org/officeDocument/2006/relationships/image" Target="../media/image22.emf"/><Relationship Id="rId8" Type="http://schemas.openxmlformats.org/officeDocument/2006/relationships/tags" Target="../tags/tag100.xml"/><Relationship Id="rId51" Type="http://schemas.openxmlformats.org/officeDocument/2006/relationships/tags" Target="../tags/tag143.xml"/><Relationship Id="rId72" Type="http://schemas.openxmlformats.org/officeDocument/2006/relationships/tags" Target="../tags/tag164.xml"/><Relationship Id="rId80" Type="http://schemas.openxmlformats.org/officeDocument/2006/relationships/tags" Target="../tags/tag172.xml"/><Relationship Id="rId85" Type="http://schemas.openxmlformats.org/officeDocument/2006/relationships/tags" Target="../tags/tag177.xml"/><Relationship Id="rId93" Type="http://schemas.openxmlformats.org/officeDocument/2006/relationships/tags" Target="../tags/tag185.xml"/><Relationship Id="rId98" Type="http://schemas.openxmlformats.org/officeDocument/2006/relationships/slideLayout" Target="../slideLayouts/slideLayout2.xml"/><Relationship Id="rId3" Type="http://schemas.openxmlformats.org/officeDocument/2006/relationships/tags" Target="../tags/tag95.xml"/><Relationship Id="rId12" Type="http://schemas.openxmlformats.org/officeDocument/2006/relationships/tags" Target="../tags/tag104.xml"/><Relationship Id="rId17" Type="http://schemas.openxmlformats.org/officeDocument/2006/relationships/tags" Target="../tags/tag109.xml"/><Relationship Id="rId25" Type="http://schemas.openxmlformats.org/officeDocument/2006/relationships/tags" Target="../tags/tag117.xml"/><Relationship Id="rId33" Type="http://schemas.openxmlformats.org/officeDocument/2006/relationships/tags" Target="../tags/tag125.xml"/><Relationship Id="rId38" Type="http://schemas.openxmlformats.org/officeDocument/2006/relationships/tags" Target="../tags/tag130.xml"/><Relationship Id="rId46" Type="http://schemas.openxmlformats.org/officeDocument/2006/relationships/tags" Target="../tags/tag138.xml"/><Relationship Id="rId59" Type="http://schemas.openxmlformats.org/officeDocument/2006/relationships/tags" Target="../tags/tag151.xml"/><Relationship Id="rId67" Type="http://schemas.openxmlformats.org/officeDocument/2006/relationships/tags" Target="../tags/tag159.xml"/><Relationship Id="rId20" Type="http://schemas.openxmlformats.org/officeDocument/2006/relationships/tags" Target="../tags/tag112.xml"/><Relationship Id="rId41" Type="http://schemas.openxmlformats.org/officeDocument/2006/relationships/tags" Target="../tags/tag133.xml"/><Relationship Id="rId54" Type="http://schemas.openxmlformats.org/officeDocument/2006/relationships/tags" Target="../tags/tag146.xml"/><Relationship Id="rId62" Type="http://schemas.openxmlformats.org/officeDocument/2006/relationships/tags" Target="../tags/tag154.xml"/><Relationship Id="rId70" Type="http://schemas.openxmlformats.org/officeDocument/2006/relationships/tags" Target="../tags/tag162.xml"/><Relationship Id="rId75" Type="http://schemas.openxmlformats.org/officeDocument/2006/relationships/tags" Target="../tags/tag167.xml"/><Relationship Id="rId83" Type="http://schemas.openxmlformats.org/officeDocument/2006/relationships/tags" Target="../tags/tag175.xml"/><Relationship Id="rId88" Type="http://schemas.openxmlformats.org/officeDocument/2006/relationships/tags" Target="../tags/tag180.xml"/><Relationship Id="rId91" Type="http://schemas.openxmlformats.org/officeDocument/2006/relationships/tags" Target="../tags/tag183.xml"/><Relationship Id="rId96" Type="http://schemas.openxmlformats.org/officeDocument/2006/relationships/tags" Target="../tags/tag188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5" Type="http://schemas.openxmlformats.org/officeDocument/2006/relationships/tags" Target="../tags/tag107.xml"/><Relationship Id="rId23" Type="http://schemas.openxmlformats.org/officeDocument/2006/relationships/tags" Target="../tags/tag115.xml"/><Relationship Id="rId28" Type="http://schemas.openxmlformats.org/officeDocument/2006/relationships/tags" Target="../tags/tag120.xml"/><Relationship Id="rId36" Type="http://schemas.openxmlformats.org/officeDocument/2006/relationships/tags" Target="../tags/tag128.xml"/><Relationship Id="rId49" Type="http://schemas.openxmlformats.org/officeDocument/2006/relationships/tags" Target="../tags/tag141.xml"/><Relationship Id="rId57" Type="http://schemas.openxmlformats.org/officeDocument/2006/relationships/tags" Target="../tags/tag149.xml"/><Relationship Id="rId10" Type="http://schemas.openxmlformats.org/officeDocument/2006/relationships/tags" Target="../tags/tag102.xml"/><Relationship Id="rId31" Type="http://schemas.openxmlformats.org/officeDocument/2006/relationships/tags" Target="../tags/tag123.xml"/><Relationship Id="rId44" Type="http://schemas.openxmlformats.org/officeDocument/2006/relationships/tags" Target="../tags/tag136.xml"/><Relationship Id="rId52" Type="http://schemas.openxmlformats.org/officeDocument/2006/relationships/tags" Target="../tags/tag144.xml"/><Relationship Id="rId60" Type="http://schemas.openxmlformats.org/officeDocument/2006/relationships/tags" Target="../tags/tag152.xml"/><Relationship Id="rId65" Type="http://schemas.openxmlformats.org/officeDocument/2006/relationships/tags" Target="../tags/tag157.xml"/><Relationship Id="rId73" Type="http://schemas.openxmlformats.org/officeDocument/2006/relationships/tags" Target="../tags/tag165.xml"/><Relationship Id="rId78" Type="http://schemas.openxmlformats.org/officeDocument/2006/relationships/tags" Target="../tags/tag170.xml"/><Relationship Id="rId81" Type="http://schemas.openxmlformats.org/officeDocument/2006/relationships/tags" Target="../tags/tag173.xml"/><Relationship Id="rId86" Type="http://schemas.openxmlformats.org/officeDocument/2006/relationships/tags" Target="../tags/tag178.xml"/><Relationship Id="rId94" Type="http://schemas.openxmlformats.org/officeDocument/2006/relationships/tags" Target="../tags/tag186.xml"/><Relationship Id="rId99" Type="http://schemas.openxmlformats.org/officeDocument/2006/relationships/customXml" Target="../ink/ink2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3" Type="http://schemas.openxmlformats.org/officeDocument/2006/relationships/tags" Target="../tags/tag105.xml"/><Relationship Id="rId18" Type="http://schemas.openxmlformats.org/officeDocument/2006/relationships/tags" Target="../tags/tag110.xml"/><Relationship Id="rId39" Type="http://schemas.openxmlformats.org/officeDocument/2006/relationships/tags" Target="../tags/tag13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tags" Target="../tags/tag30.xml"/><Relationship Id="rId18" Type="http://schemas.openxmlformats.org/officeDocument/2006/relationships/tags" Target="../tags/tag35.xml"/><Relationship Id="rId26" Type="http://schemas.openxmlformats.org/officeDocument/2006/relationships/customXml" Target="../ink/ink1.xml"/><Relationship Id="rId3" Type="http://schemas.openxmlformats.org/officeDocument/2006/relationships/tags" Target="../tags/tag20.xml"/><Relationship Id="rId21" Type="http://schemas.openxmlformats.org/officeDocument/2006/relationships/tags" Target="../tags/tag38.xml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17" Type="http://schemas.openxmlformats.org/officeDocument/2006/relationships/tags" Target="../tags/tag34.xml"/><Relationship Id="rId25" Type="http://schemas.openxmlformats.org/officeDocument/2006/relationships/slideLayout" Target="../slideLayouts/slideLayout1.xml"/><Relationship Id="rId2" Type="http://schemas.openxmlformats.org/officeDocument/2006/relationships/tags" Target="../tags/tag19.xml"/><Relationship Id="rId16" Type="http://schemas.openxmlformats.org/officeDocument/2006/relationships/tags" Target="../tags/tag33.xml"/><Relationship Id="rId20" Type="http://schemas.openxmlformats.org/officeDocument/2006/relationships/tags" Target="../tags/tag37.xml"/><Relationship Id="rId29" Type="http://schemas.openxmlformats.org/officeDocument/2006/relationships/image" Target="../media/image2.png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24" Type="http://schemas.openxmlformats.org/officeDocument/2006/relationships/tags" Target="../tags/tag41.xml"/><Relationship Id="rId5" Type="http://schemas.openxmlformats.org/officeDocument/2006/relationships/tags" Target="../tags/tag22.xml"/><Relationship Id="rId15" Type="http://schemas.openxmlformats.org/officeDocument/2006/relationships/tags" Target="../tags/tag32.xml"/><Relationship Id="rId23" Type="http://schemas.openxmlformats.org/officeDocument/2006/relationships/tags" Target="../tags/tag40.xml"/><Relationship Id="rId28" Type="http://schemas.openxmlformats.org/officeDocument/2006/relationships/image" Target="../media/image1.png"/><Relationship Id="rId10" Type="http://schemas.openxmlformats.org/officeDocument/2006/relationships/tags" Target="../tags/tag27.xml"/><Relationship Id="rId19" Type="http://schemas.openxmlformats.org/officeDocument/2006/relationships/tags" Target="../tags/tag36.xml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tags" Target="../tags/tag31.xml"/><Relationship Id="rId22" Type="http://schemas.openxmlformats.org/officeDocument/2006/relationships/tags" Target="../tags/tag39.xml"/><Relationship Id="rId27" Type="http://schemas.openxmlformats.org/officeDocument/2006/relationships/image" Target="../media/image140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pPr eaLnBrk="1" hangingPunct="1"/>
            <a:r>
              <a:rPr lang="en-US" sz="9600" b="1" dirty="0" smtClean="0"/>
              <a:t>CS  60</a:t>
            </a:r>
          </a:p>
        </p:txBody>
      </p:sp>
      <p:sp>
        <p:nvSpPr>
          <p:cNvPr id="2051" name="Title 3"/>
          <p:cNvSpPr txBox="1">
            <a:spLocks/>
          </p:cNvSpPr>
          <p:nvPr/>
        </p:nvSpPr>
        <p:spPr bwMode="auto">
          <a:xfrm>
            <a:off x="115888" y="1981200"/>
            <a:ext cx="8991600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6600" b="1" dirty="0" smtClean="0"/>
              <a:t>Parsing Framework</a:t>
            </a:r>
          </a:p>
          <a:p>
            <a:pPr algn="ctr" eaLnBrk="1" hangingPunct="1"/>
            <a:r>
              <a:rPr lang="en-US" sz="6600" b="1" dirty="0" smtClean="0"/>
              <a:t>Homework 10</a:t>
            </a:r>
            <a:endParaRPr lang="en-US" sz="6600" b="1" dirty="0" smtClean="0"/>
          </a:p>
        </p:txBody>
      </p:sp>
      <p:sp>
        <p:nvSpPr>
          <p:cNvPr id="2052" name="Subtitle 4"/>
          <p:cNvSpPr txBox="1">
            <a:spLocks/>
          </p:cNvSpPr>
          <p:nvPr/>
        </p:nvSpPr>
        <p:spPr bwMode="auto">
          <a:xfrm>
            <a:off x="1371600" y="49530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 smtClean="0">
                <a:solidFill>
                  <a:srgbClr val="898989"/>
                </a:solidFill>
              </a:rPr>
              <a:t>2013-04-09</a:t>
            </a:r>
            <a:endParaRPr lang="en-US" sz="3200" dirty="0">
              <a:solidFill>
                <a:srgbClr val="898989"/>
              </a:solidFill>
            </a:endParaRP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 smtClean="0">
                <a:solidFill>
                  <a:srgbClr val="898989"/>
                </a:solidFill>
              </a:rPr>
              <a:t>Tuesday </a:t>
            </a:r>
            <a:r>
              <a:rPr lang="en-US" sz="3200" dirty="0" smtClean="0">
                <a:solidFill>
                  <a:srgbClr val="898989"/>
                </a:solidFill>
              </a:rPr>
              <a:t>– </a:t>
            </a:r>
            <a:r>
              <a:rPr lang="en-US" sz="3200" dirty="0">
                <a:solidFill>
                  <a:srgbClr val="898989"/>
                </a:solidFill>
              </a:rPr>
              <a:t>Week </a:t>
            </a:r>
            <a:r>
              <a:rPr lang="en-US" sz="3200" dirty="0" smtClean="0">
                <a:solidFill>
                  <a:srgbClr val="898989"/>
                </a:solidFill>
              </a:rPr>
              <a:t>10</a:t>
            </a:r>
            <a:endParaRPr lang="en-US" sz="3200" dirty="0">
              <a:solidFill>
                <a:srgbClr val="898989"/>
              </a:solidFill>
            </a:endParaRP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>
                <a:solidFill>
                  <a:srgbClr val="898989"/>
                </a:solidFill>
              </a:rPr>
              <a:t>Lecture </a:t>
            </a:r>
            <a:r>
              <a:rPr lang="en-US" sz="3200" dirty="0" smtClean="0">
                <a:solidFill>
                  <a:srgbClr val="898989"/>
                </a:solidFill>
              </a:rPr>
              <a:t>20</a:t>
            </a:r>
            <a:endParaRPr lang="en-US" sz="3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51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8" y="-228600"/>
            <a:ext cx="9144000" cy="1143000"/>
          </a:xfrm>
        </p:spPr>
        <p:txBody>
          <a:bodyPr/>
          <a:lstStyle/>
          <a:p>
            <a:r>
              <a:rPr lang="en-US" sz="4000" b="1" u="sng" dirty="0" smtClean="0"/>
              <a:t>Examples:</a:t>
            </a:r>
            <a:r>
              <a:rPr lang="en-US" sz="4000" b="1" dirty="0" smtClean="0"/>
              <a:t> </a:t>
            </a:r>
            <a:r>
              <a:rPr lang="en-US" sz="4000" dirty="0" smtClean="0"/>
              <a:t>Math Precedence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71500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input line:   5+6*7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tokens are &lt; 5, +, 6, *, 7 &gt;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parseTree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is [+, [{ 5.0, [], [], 0.0 }],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      [*,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[{ 6.0, [], [], 0.0 }],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	   [{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7.0, [], [], 0.0 }]]]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value is { 47.0, [], [], 0.0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input line:   5*6+7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tokens are &lt; 5, *, 6, +, 7 &gt;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parseTree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is [+, [*, [{ 5.0, [], [], 0.0 }],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                 [{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6.0, [], [], 0.0 }]],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             [{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7.0, [], [], 0.0 }]]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value is { 37.0, [], [], 0.0 }</a:t>
            </a:r>
          </a:p>
          <a:p>
            <a:pPr marL="0" indent="0"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input line:   3^2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tokens are &lt; 3, ^, 2 &gt;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parseTree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is [^, [{ 3.0, [], [], 0.0 }],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      2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value is { 9.0, [], [], 0.0 }</a:t>
            </a:r>
          </a:p>
        </p:txBody>
      </p:sp>
      <p:sp>
        <p:nvSpPr>
          <p:cNvPr id="5" name="Line Callout 1 4"/>
          <p:cNvSpPr/>
          <p:nvPr/>
        </p:nvSpPr>
        <p:spPr>
          <a:xfrm>
            <a:off x="4572000" y="726175"/>
            <a:ext cx="4191000" cy="571500"/>
          </a:xfrm>
          <a:prstGeom prst="borderCallout1">
            <a:avLst>
              <a:gd name="adj1" fmla="val 96076"/>
              <a:gd name="adj2" fmla="val 7814"/>
              <a:gd name="adj3" fmla="val 101186"/>
              <a:gd name="adj4" fmla="val 2148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Notice the order of precedence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9212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8" y="-228600"/>
            <a:ext cx="9144000" cy="1143000"/>
          </a:xfrm>
        </p:spPr>
        <p:txBody>
          <a:bodyPr/>
          <a:lstStyle/>
          <a:p>
            <a:r>
              <a:rPr lang="en-US" sz="4000" b="1" u="sng" dirty="0" smtClean="0"/>
              <a:t>Examples:</a:t>
            </a:r>
            <a:r>
              <a:rPr lang="en-US" dirty="0"/>
              <a:t> </a:t>
            </a:r>
            <a:r>
              <a:rPr lang="en-US" sz="4000" dirty="0" smtClean="0"/>
              <a:t>Parentheses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71500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input line:   (42)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tokens are &lt; (, 42, ) &gt;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parseTree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is [{ 42.0, [], [], 0.0 }]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value is { 42.0, [], [], 0.0 }</a:t>
            </a:r>
          </a:p>
          <a:p>
            <a:pPr marL="0" indent="0"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input line:   (4+2)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tokens are &lt; (, 4, +, 2, ) &gt;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parseTree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is [+, [{ 4.0, [], [], 0.0 }],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      [{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2.0, [], [], 0.0 }]]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value is { 6.0, [], [], 0.0 }</a:t>
            </a:r>
          </a:p>
          <a:p>
            <a:pPr marL="0" indent="0"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input line:   (4+2)*7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tokens are &lt; (, 4, +, 2, ), *, 7 &gt;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parseTree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is [*, [+, [{ 4.0, [], [], 0.0 }],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	   [{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2.0, [], [], 0.0 }]],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      [{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7.0, [], [], 0.0 }]]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value is { 42.0, [], [], 0.0 }</a:t>
            </a:r>
          </a:p>
        </p:txBody>
      </p:sp>
      <p:sp>
        <p:nvSpPr>
          <p:cNvPr id="4" name="Line Callout 1 3"/>
          <p:cNvSpPr/>
          <p:nvPr/>
        </p:nvSpPr>
        <p:spPr>
          <a:xfrm>
            <a:off x="5562600" y="1066800"/>
            <a:ext cx="3200400" cy="1562100"/>
          </a:xfrm>
          <a:prstGeom prst="borderCallout1">
            <a:avLst>
              <a:gd name="adj1" fmla="val 129276"/>
              <a:gd name="adj2" fmla="val -1568"/>
              <a:gd name="adj3" fmla="val 101186"/>
              <a:gd name="adj4" fmla="val 2148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Parentheses determine the structure of the </a:t>
            </a:r>
            <a:r>
              <a:rPr lang="en-US" sz="2000" dirty="0"/>
              <a:t>P</a:t>
            </a:r>
            <a:r>
              <a:rPr lang="en-US" sz="2000" dirty="0" smtClean="0"/>
              <a:t>arseTree, but aren’t represented in there.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8897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8" y="-228600"/>
            <a:ext cx="9144000" cy="1143000"/>
          </a:xfrm>
        </p:spPr>
        <p:txBody>
          <a:bodyPr/>
          <a:lstStyle/>
          <a:p>
            <a:r>
              <a:rPr lang="en-US" sz="4000" b="1" u="sng" dirty="0" smtClean="0"/>
              <a:t>Examples:</a:t>
            </a:r>
            <a:r>
              <a:rPr lang="en-US" dirty="0"/>
              <a:t> </a:t>
            </a:r>
            <a:r>
              <a:rPr lang="en-US" sz="4000" dirty="0" smtClean="0"/>
              <a:t>Negation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71500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The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input line:   (-42)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tokens are &lt; (, -, 42, ) &gt;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parseTree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is [-, [{ 42.0, [], [], 0.0 }]]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value is { -42.0, [], [], 0.0 }</a:t>
            </a:r>
          </a:p>
          <a:p>
            <a:pPr marL="0" indent="0"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input line:   60 m +(-18 m)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tokens are &lt; 60, m, +, (, -, 18, m, ) &gt;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parseTree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is [+, [{ 60.0, [m], [], 0.0 }],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      [-,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[{ 18.0, [m], [], 0.0 }]]]</a:t>
            </a:r>
          </a:p>
        </p:txBody>
      </p:sp>
      <p:sp>
        <p:nvSpPr>
          <p:cNvPr id="4" name="Line Callout 1 3"/>
          <p:cNvSpPr/>
          <p:nvPr/>
        </p:nvSpPr>
        <p:spPr>
          <a:xfrm>
            <a:off x="4572000" y="3886200"/>
            <a:ext cx="4191000" cy="1066800"/>
          </a:xfrm>
          <a:prstGeom prst="borderCallout1">
            <a:avLst>
              <a:gd name="adj1" fmla="val 96076"/>
              <a:gd name="adj2" fmla="val 7814"/>
              <a:gd name="adj3" fmla="val 101186"/>
              <a:gd name="adj4" fmla="val 2148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To negate a number, we MUST use parentheses (defined in the grammar)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291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8" y="-228600"/>
            <a:ext cx="9144000" cy="1143000"/>
          </a:xfrm>
        </p:spPr>
        <p:txBody>
          <a:bodyPr/>
          <a:lstStyle/>
          <a:p>
            <a:r>
              <a:rPr lang="en-US" sz="4000" b="1" u="sng" dirty="0" smtClean="0"/>
              <a:t>Examples:</a:t>
            </a:r>
            <a:r>
              <a:rPr lang="en-US" dirty="0"/>
              <a:t> </a:t>
            </a:r>
            <a:r>
              <a:rPr lang="en-US" sz="4000" dirty="0" err="1" smtClean="0"/>
              <a:t>def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715000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The input line:   </a:t>
            </a:r>
            <a:r>
              <a:rPr lang="en-US" sz="1600" b="1" dirty="0" err="1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6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answer 42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The tokens are &lt; </a:t>
            </a:r>
            <a:r>
              <a:rPr lang="en-US" sz="1600" b="1" dirty="0" err="1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6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, answer, 42 &gt;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The </a:t>
            </a:r>
            <a:r>
              <a:rPr lang="en-US" sz="1600" b="1" dirty="0" err="1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parseTree</a:t>
            </a:r>
            <a:r>
              <a:rPr lang="en-US" sz="16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is [</a:t>
            </a:r>
            <a:r>
              <a:rPr lang="en-US" sz="1600" b="1" dirty="0" err="1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6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, answer, [{ 42.0, [], [], 0.0 }]]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The value is { 42.0, [], [], 0.0 }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The current </a:t>
            </a:r>
            <a:r>
              <a:rPr lang="en-US" sz="1600" b="1" dirty="0" err="1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env</a:t>
            </a:r>
            <a:r>
              <a:rPr lang="en-US" sz="16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is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[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 [answer, { 42.0, [], [], 0.0 }]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]</a:t>
            </a:r>
          </a:p>
          <a:p>
            <a:pPr marL="0" indent="0"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input line:   10 answer / s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tokens are &lt; 10, answer, /, s &gt;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parseTree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is [/, [{ 10.0, [answer], [], 0.0 }],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      [{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1.0, [s], [], 0.0 }]]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value is { 10.0, [answer], [s], 0.0 }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current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env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is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[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[answer, { 42.0, [], [], 0.0 }]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 marL="0" indent="0"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Line Callout 1 3"/>
          <p:cNvSpPr/>
          <p:nvPr/>
        </p:nvSpPr>
        <p:spPr>
          <a:xfrm>
            <a:off x="5867400" y="1981200"/>
            <a:ext cx="2895600" cy="952500"/>
          </a:xfrm>
          <a:prstGeom prst="borderCallout1">
            <a:avLst>
              <a:gd name="adj1" fmla="val 27300"/>
              <a:gd name="adj2" fmla="val -114260"/>
              <a:gd name="adj3" fmla="val 28111"/>
              <a:gd name="adj4" fmla="val 169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 smtClean="0"/>
              <a:t>def</a:t>
            </a:r>
            <a:r>
              <a:rPr lang="en-US" sz="2000" dirty="0" smtClean="0"/>
              <a:t> adds something to the environment</a:t>
            </a:r>
            <a:endParaRPr lang="en-US" sz="1600" dirty="0"/>
          </a:p>
        </p:txBody>
      </p:sp>
      <p:sp>
        <p:nvSpPr>
          <p:cNvPr id="5" name="Line Callout 1 4"/>
          <p:cNvSpPr/>
          <p:nvPr/>
        </p:nvSpPr>
        <p:spPr>
          <a:xfrm>
            <a:off x="5867400" y="5105400"/>
            <a:ext cx="2895600" cy="1104900"/>
          </a:xfrm>
          <a:prstGeom prst="borderCallout1">
            <a:avLst>
              <a:gd name="adj1" fmla="val -14301"/>
              <a:gd name="adj2" fmla="val -88808"/>
              <a:gd name="adj3" fmla="val 28111"/>
              <a:gd name="adj4" fmla="val 169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This wasn’t normalized!!! So it didn’t look up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answer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43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8" y="-228600"/>
            <a:ext cx="9144000" cy="1143000"/>
          </a:xfrm>
        </p:spPr>
        <p:txBody>
          <a:bodyPr/>
          <a:lstStyle/>
          <a:p>
            <a:r>
              <a:rPr lang="en-US" sz="4000" b="1" u="sng" dirty="0" smtClean="0"/>
              <a:t>Examples:</a:t>
            </a:r>
            <a:r>
              <a:rPr lang="en-US" dirty="0"/>
              <a:t> </a:t>
            </a:r>
            <a:r>
              <a:rPr lang="en-US" sz="4000" dirty="0" err="1" smtClean="0"/>
              <a:t>def</a:t>
            </a:r>
            <a:r>
              <a:rPr lang="en-US" sz="4000" dirty="0" smtClean="0"/>
              <a:t> and # (which calls norm)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715000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The input line:   </a:t>
            </a:r>
            <a:r>
              <a:rPr lang="en-US" sz="1600" b="1" dirty="0" err="1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6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answer 42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The tokens are &lt; </a:t>
            </a:r>
            <a:r>
              <a:rPr lang="en-US" sz="1600" b="1" dirty="0" err="1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6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, answer, 42 &gt;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The </a:t>
            </a:r>
            <a:r>
              <a:rPr lang="en-US" sz="1600" b="1" dirty="0" err="1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parseTree</a:t>
            </a:r>
            <a:r>
              <a:rPr lang="en-US" sz="16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is [</a:t>
            </a:r>
            <a:r>
              <a:rPr lang="en-US" sz="1600" b="1" dirty="0" err="1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6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, answer, [{ 42.0, [], [], 0.0 }]]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The value is { 42.0, [], [], 0.0 }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The current </a:t>
            </a:r>
            <a:r>
              <a:rPr lang="en-US" sz="1600" b="1" dirty="0" err="1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env</a:t>
            </a:r>
            <a:r>
              <a:rPr lang="en-US" sz="16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is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[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 [answer, { 42.0, [], [], 0.0 }]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]</a:t>
            </a:r>
          </a:p>
          <a:p>
            <a:pPr marL="0" indent="0"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input line:   # 10 answer/s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tokens are &lt; #, 10, answer, /, s &gt;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parseTree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is [#, [/, [{ 10.0, [answer], [], 0.0 }],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          [{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1.0, [s], [], 0.0 }]]]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value is { 420.0, [], [s], 0.0 }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current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env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is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[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[answer, { 42.0, [], [], 0.0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}]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]</a:t>
            </a:r>
          </a:p>
        </p:txBody>
      </p:sp>
      <p:sp>
        <p:nvSpPr>
          <p:cNvPr id="4" name="Line Callout 1 3"/>
          <p:cNvSpPr/>
          <p:nvPr/>
        </p:nvSpPr>
        <p:spPr>
          <a:xfrm>
            <a:off x="5902657" y="2743200"/>
            <a:ext cx="2895600" cy="952500"/>
          </a:xfrm>
          <a:prstGeom prst="borderCallout1">
            <a:avLst>
              <a:gd name="adj1" fmla="val 74584"/>
              <a:gd name="adj2" fmla="val -118031"/>
              <a:gd name="adj3" fmla="val 28111"/>
              <a:gd name="adj4" fmla="val 169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# is the indication you want to normalize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(so it did look up answer)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4922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8" y="-228600"/>
            <a:ext cx="9144000" cy="1143000"/>
          </a:xfrm>
        </p:spPr>
        <p:txBody>
          <a:bodyPr/>
          <a:lstStyle/>
          <a:p>
            <a:r>
              <a:rPr lang="en-US" sz="3600" b="1" u="sng" dirty="0" smtClean="0"/>
              <a:t>Examples:</a:t>
            </a:r>
            <a:r>
              <a:rPr lang="en-US" sz="4000" dirty="0"/>
              <a:t> </a:t>
            </a:r>
            <a:r>
              <a:rPr lang="en-US" sz="3600" dirty="0" err="1" smtClean="0"/>
              <a:t>def</a:t>
            </a:r>
            <a:r>
              <a:rPr lang="en-US" sz="3600" dirty="0" smtClean="0"/>
              <a:t> and minus (which calls norm)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715000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The input line:   </a:t>
            </a:r>
            <a:r>
              <a:rPr lang="en-US" sz="1600" b="1" dirty="0" err="1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6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answer 42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The tokens are &lt; </a:t>
            </a:r>
            <a:r>
              <a:rPr lang="en-US" sz="1600" b="1" dirty="0" err="1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6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, answer, 42 &gt;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The </a:t>
            </a:r>
            <a:r>
              <a:rPr lang="en-US" sz="1600" b="1" dirty="0" err="1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parseTree</a:t>
            </a:r>
            <a:r>
              <a:rPr lang="en-US" sz="16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is [</a:t>
            </a:r>
            <a:r>
              <a:rPr lang="en-US" sz="1600" b="1" dirty="0" err="1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6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, answer, [{ 42.0, [], [], 0.0 }]]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The value is { 42.0, [], [], 0.0 }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The current </a:t>
            </a:r>
            <a:r>
              <a:rPr lang="en-US" sz="1600" b="1" dirty="0" err="1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env</a:t>
            </a:r>
            <a:r>
              <a:rPr lang="en-US" sz="16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is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[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 [answer, { 42.0, [], [], 0.0 }]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]</a:t>
            </a:r>
          </a:p>
          <a:p>
            <a:pPr marL="0" indent="0">
              <a:buNone/>
            </a:pP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input line:   10 answer - 9 answer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tokens are &lt; 10, answer, -, 9, answer &gt;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parseTree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is [-, [{ 10.0, [answer], [], 0.0 }],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      [{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9.0, [answer], [], 0.0 }]]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value is { 42.0, [], [], 0.0 }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current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env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is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[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[answer, { 42.0, [], [], 0.0 }]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 marL="0" indent="0"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Line Callout 1 3"/>
          <p:cNvSpPr/>
          <p:nvPr/>
        </p:nvSpPr>
        <p:spPr>
          <a:xfrm>
            <a:off x="6096000" y="2743200"/>
            <a:ext cx="2895600" cy="1219200"/>
          </a:xfrm>
          <a:prstGeom prst="borderCallout1">
            <a:avLst>
              <a:gd name="adj1" fmla="val 63121"/>
              <a:gd name="adj2" fmla="val -84566"/>
              <a:gd name="adj3" fmla="val 28111"/>
              <a:gd name="adj4" fmla="val 169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We need to normalize when we do – and +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(so this looked up answer)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7615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8" y="-228600"/>
            <a:ext cx="9144000" cy="1143000"/>
          </a:xfrm>
        </p:spPr>
        <p:txBody>
          <a:bodyPr/>
          <a:lstStyle/>
          <a:p>
            <a:r>
              <a:rPr lang="en-US" sz="4000" b="1" u="sng" dirty="0" smtClean="0"/>
              <a:t>Examples:</a:t>
            </a:r>
            <a:r>
              <a:rPr lang="en-US" dirty="0"/>
              <a:t> </a:t>
            </a:r>
            <a:r>
              <a:rPr lang="en-US" sz="4000" dirty="0" err="1" smtClean="0"/>
              <a:t>def</a:t>
            </a:r>
            <a:r>
              <a:rPr lang="en-US" sz="4000" dirty="0" smtClean="0"/>
              <a:t> (second call!)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715000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The input line:   </a:t>
            </a:r>
            <a:r>
              <a:rPr lang="en-US" sz="1600" b="1" dirty="0" err="1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6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answer 42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The tokens are &lt; </a:t>
            </a:r>
            <a:r>
              <a:rPr lang="en-US" sz="1600" b="1" dirty="0" err="1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6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, answer, 42 &gt;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The </a:t>
            </a:r>
            <a:r>
              <a:rPr lang="en-US" sz="1600" b="1" dirty="0" err="1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parseTree</a:t>
            </a:r>
            <a:r>
              <a:rPr lang="en-US" sz="16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is [</a:t>
            </a:r>
            <a:r>
              <a:rPr lang="en-US" sz="1600" b="1" dirty="0" err="1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6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, answer, [{ 42.0, [], [], 0.0 }]]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The value is { 42.0, [], [], 0.0 }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The current </a:t>
            </a:r>
            <a:r>
              <a:rPr lang="en-US" sz="1600" b="1" dirty="0" err="1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env</a:t>
            </a:r>
            <a:r>
              <a:rPr lang="en-US" sz="16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is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[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 [answer, { 42.0, [], [], 0.0 }]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]</a:t>
            </a:r>
          </a:p>
          <a:p>
            <a:pPr marL="0" indent="0"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input line: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x 3 m/s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tokens are &lt;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x, 3, m, /, s &gt;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parseTree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is [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x, [/, [{ 3.0, [m], [], 0.0 }],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	    [{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1.0, [s], [], 0.0 }]]]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value is { 3.0, [m], [s], 0.0 }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current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env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is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[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[x, { 3.0, [m], [s], 0.0 }]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[answer, { 42.0, [], [], 0.0 }]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]</a:t>
            </a:r>
          </a:p>
        </p:txBody>
      </p:sp>
      <p:sp>
        <p:nvSpPr>
          <p:cNvPr id="4" name="Line Callout 1 3"/>
          <p:cNvSpPr/>
          <p:nvPr/>
        </p:nvSpPr>
        <p:spPr>
          <a:xfrm>
            <a:off x="5943600" y="4800600"/>
            <a:ext cx="2895600" cy="1409700"/>
          </a:xfrm>
          <a:prstGeom prst="borderCallout1">
            <a:avLst>
              <a:gd name="adj1" fmla="val 23040"/>
              <a:gd name="adj2" fmla="val -122273"/>
              <a:gd name="adj3" fmla="val 28111"/>
              <a:gd name="adj4" fmla="val 169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Our association list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(the environment)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can hold lots of things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(and they can have units)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7714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8" y="-228600"/>
            <a:ext cx="9144000" cy="1143000"/>
          </a:xfrm>
        </p:spPr>
        <p:txBody>
          <a:bodyPr/>
          <a:lstStyle/>
          <a:p>
            <a:r>
              <a:rPr lang="en-US" sz="4000" b="1" u="sng" dirty="0" smtClean="0"/>
              <a:t>Examples:</a:t>
            </a:r>
            <a:r>
              <a:rPr lang="en-US" dirty="0"/>
              <a:t> </a:t>
            </a:r>
            <a:r>
              <a:rPr lang="en-US" sz="4000" dirty="0" err="1" smtClean="0"/>
              <a:t>def</a:t>
            </a:r>
            <a:r>
              <a:rPr lang="en-US" sz="4000" dirty="0" smtClean="0"/>
              <a:t> (3</a:t>
            </a:r>
            <a:r>
              <a:rPr lang="en-US" sz="4000" baseline="30000" dirty="0" smtClean="0"/>
              <a:t>rd</a:t>
            </a:r>
            <a:r>
              <a:rPr lang="en-US" sz="4000" dirty="0" smtClean="0"/>
              <a:t> call)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71500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input line: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answer 7*(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x+x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tokens are &lt;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answer, 7, *, (, x, +, x, ) &gt;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parseTree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is [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answer, [*, [{ 7.0, [], [], 0.0 }],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		     [+,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[{ 1.0, [x], [], 0.0 }],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			  [{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1.0, [x], [], 0.0 }]]]]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value is { 42.0, [m], [s], 0.0 }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current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env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is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[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[answer, { 42.0, [m], [s], 0.0 }]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[x, { 3.0, [m], [s], 0.0 }]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[answer, { 42.0, [], [], 0.0 }]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]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Line Callout 1 3"/>
          <p:cNvSpPr/>
          <p:nvPr/>
        </p:nvSpPr>
        <p:spPr>
          <a:xfrm>
            <a:off x="5486400" y="2819400"/>
            <a:ext cx="2895600" cy="952500"/>
          </a:xfrm>
          <a:prstGeom prst="borderCallout1">
            <a:avLst>
              <a:gd name="adj1" fmla="val -1357"/>
              <a:gd name="adj2" fmla="val -102948"/>
              <a:gd name="adj3" fmla="val 28111"/>
              <a:gd name="adj4" fmla="val 169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We can redefine answer, and it will always use the NEWEST version!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394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8" y="-228600"/>
            <a:ext cx="9144000" cy="1143000"/>
          </a:xfrm>
        </p:spPr>
        <p:txBody>
          <a:bodyPr/>
          <a:lstStyle/>
          <a:p>
            <a:r>
              <a:rPr lang="en-US" sz="4000" b="1" u="sng" dirty="0" smtClean="0"/>
              <a:t>Examples:</a:t>
            </a:r>
            <a:r>
              <a:rPr lang="en-US" dirty="0"/>
              <a:t> </a:t>
            </a:r>
            <a:r>
              <a:rPr lang="en-US" sz="4000" dirty="0" err="1" smtClean="0"/>
              <a:t>def</a:t>
            </a:r>
            <a:r>
              <a:rPr lang="en-US" sz="4000" dirty="0" smtClean="0"/>
              <a:t> (4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calls)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71500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The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input line: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hz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1/s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tokens are &lt;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hz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1, /, s &gt;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parseTree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is [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hz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[/, [{ 1.0, [], [], 0.0 }],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	         [{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1.0, [s], [], 0.0 }]]]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value is { 1.0, [], [s], 0.0 }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current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env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is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[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[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hz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{ 1.0, [], [s], 0.0 }]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[answer, { 42.0, [m], [s], 0.0 }]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[x, { 3.0, [m], [s], 0.0 }]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[answer, { 42.0, [], [], 0.0 }]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]</a:t>
            </a:r>
          </a:p>
        </p:txBody>
      </p:sp>
      <p:sp>
        <p:nvSpPr>
          <p:cNvPr id="4" name="Line Callout 1 3"/>
          <p:cNvSpPr/>
          <p:nvPr/>
        </p:nvSpPr>
        <p:spPr>
          <a:xfrm>
            <a:off x="5859439" y="3276600"/>
            <a:ext cx="2895600" cy="1447800"/>
          </a:xfrm>
          <a:prstGeom prst="borderCallout1">
            <a:avLst>
              <a:gd name="adj1" fmla="val -78504"/>
              <a:gd name="adj2" fmla="val -50630"/>
              <a:gd name="adj3" fmla="val 28111"/>
              <a:gd name="adj4" fmla="val 169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This one is actually helpful to add to our environment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(the association list)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8704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8" y="-228600"/>
            <a:ext cx="9144000" cy="1143000"/>
          </a:xfrm>
        </p:spPr>
        <p:txBody>
          <a:bodyPr/>
          <a:lstStyle/>
          <a:p>
            <a:r>
              <a:rPr lang="en-US" sz="4000" b="1" u="sng" dirty="0" smtClean="0"/>
              <a:t>Examples:</a:t>
            </a:r>
            <a:r>
              <a:rPr lang="en-US" dirty="0"/>
              <a:t> </a:t>
            </a:r>
            <a:r>
              <a:rPr lang="en-US" sz="4000" dirty="0" smtClean="0"/>
              <a:t>using multiple variables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715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The input line:   answer + 18 m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hz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The tokens are &lt; answer, +, 18, m,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hz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&gt;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The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parseTree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is [+, [{ 1.0, [answer], [], 0.0 }], 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      [{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18.0, [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hz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, m], [], 0.0 }]]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The value is { 60.0, [m], [s], 0.0 }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The current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env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is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[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[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hz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, { 1.0, [], [s], 0.0 }]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[answer, { 42.0, [m], [s], 0.0 }]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[x, { 3.0, [m], [s], 0.0 }]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[answer, { 42.0, [], [], 0.0 }]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 marL="0" indent="0"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Line Callout 1 3"/>
          <p:cNvSpPr/>
          <p:nvPr/>
        </p:nvSpPr>
        <p:spPr>
          <a:xfrm>
            <a:off x="5867400" y="2743200"/>
            <a:ext cx="2895600" cy="1115136"/>
          </a:xfrm>
          <a:prstGeom prst="borderCallout1">
            <a:avLst>
              <a:gd name="adj1" fmla="val -33893"/>
              <a:gd name="adj2" fmla="val -6797"/>
              <a:gd name="adj3" fmla="val 28111"/>
              <a:gd name="adj4" fmla="val 169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We normalize variables (answer) and units (</a:t>
            </a:r>
            <a:r>
              <a:rPr lang="en-US" sz="2000" dirty="0" err="1" smtClean="0"/>
              <a:t>hz</a:t>
            </a:r>
            <a:r>
              <a:rPr lang="en-US" sz="2000" dirty="0" smtClean="0"/>
              <a:t>) in the same way!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4659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915400" cy="4525963"/>
          </a:xfrm>
        </p:spPr>
        <p:txBody>
          <a:bodyPr/>
          <a:lstStyle/>
          <a:p>
            <a:r>
              <a:rPr lang="en-US" dirty="0" smtClean="0"/>
              <a:t>Do you think it would be fun to be a CS60 </a:t>
            </a:r>
            <a:r>
              <a:rPr lang="en-US" dirty="0" err="1" smtClean="0"/>
              <a:t>grutor</a:t>
            </a:r>
            <a:r>
              <a:rPr lang="en-US" dirty="0" smtClean="0"/>
              <a:t>?</a:t>
            </a:r>
            <a:endParaRPr lang="en-US" dirty="0" smtClean="0"/>
          </a:p>
          <a:p>
            <a:pPr marL="514350" indent="-514350">
              <a:buFont typeface="+mj-lt"/>
              <a:buAutoNum type="alphaLcParenR"/>
            </a:pPr>
            <a:r>
              <a:rPr lang="en-US" sz="2800" dirty="0" smtClean="0"/>
              <a:t>Yes – I like helping people!!!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 smtClean="0"/>
              <a:t>Yes – CS60 should have lots of </a:t>
            </a:r>
            <a:r>
              <a:rPr lang="en-US" sz="2800" dirty="0" err="1" smtClean="0"/>
              <a:t>grutors</a:t>
            </a:r>
            <a:r>
              <a:rPr lang="en-US" sz="2800" dirty="0" smtClean="0"/>
              <a:t>!!!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 smtClean="0"/>
              <a:t>Yes – I’d like to review CS60 material after the class!!!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 smtClean="0"/>
              <a:t>All of the above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 smtClean="0"/>
              <a:t>Nice try Colleen – No.</a:t>
            </a:r>
            <a:endParaRPr lang="en-US" sz="2800" dirty="0" smtClean="0"/>
          </a:p>
          <a:p>
            <a:pPr marL="514350" indent="-514350">
              <a:buFont typeface="+mj-lt"/>
              <a:buAutoNum type="alphaL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64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ctrTitle"/>
          </p:nvPr>
        </p:nvSpPr>
        <p:spPr>
          <a:xfrm>
            <a:off x="0" y="2362200"/>
            <a:ext cx="9144000" cy="1470025"/>
          </a:xfrm>
        </p:spPr>
        <p:txBody>
          <a:bodyPr/>
          <a:lstStyle/>
          <a:p>
            <a:pPr eaLnBrk="1" hangingPunct="1"/>
            <a:r>
              <a:rPr lang="en-US" sz="13800" b="1" dirty="0" smtClean="0">
                <a:latin typeface="Courier New" pitchFamily="49" charset="0"/>
                <a:cs typeface="Courier New" pitchFamily="49" charset="0"/>
              </a:rPr>
              <a:t>OpenList</a:t>
            </a:r>
            <a:r>
              <a:rPr lang="en-US" sz="13800" b="1" dirty="0" smtClean="0"/>
              <a:t/>
            </a:r>
            <a:br>
              <a:rPr lang="en-US" sz="13800" b="1" dirty="0" smtClean="0"/>
            </a:br>
            <a:r>
              <a:rPr lang="en-US" sz="8000" b="1" dirty="0" smtClean="0"/>
              <a:t>Racket Lists in Java</a:t>
            </a:r>
            <a:br>
              <a:rPr lang="en-US" sz="8000" b="1" dirty="0" smtClean="0"/>
            </a:br>
            <a:r>
              <a:rPr lang="en-US" sz="8000" b="1" dirty="0" smtClean="0"/>
              <a:t>(Provided)</a:t>
            </a:r>
            <a:endParaRPr lang="en-US" sz="11500" b="1" dirty="0" smtClean="0"/>
          </a:p>
        </p:txBody>
      </p:sp>
    </p:spTree>
    <p:extLst>
      <p:ext uri="{BB962C8B-B14F-4D97-AF65-F5344CB8AC3E}">
        <p14:creationId xmlns:p14="http://schemas.microsoft.com/office/powerpoint/2010/main" val="129427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73176"/>
            <a:ext cx="3790208" cy="674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3810000" y="754677"/>
            <a:ext cx="1143000" cy="908095"/>
          </a:xfrm>
          <a:prstGeom prst="borderCallout1">
            <a:avLst>
              <a:gd name="adj1" fmla="val 49811"/>
              <a:gd name="adj2" fmla="val 103635"/>
              <a:gd name="adj3" fmla="val 22292"/>
              <a:gd name="adj4" fmla="val 17014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Instance variables</a:t>
            </a:r>
            <a:endParaRPr lang="en-US" sz="1600" dirty="0"/>
          </a:p>
        </p:txBody>
      </p:sp>
      <p:sp>
        <p:nvSpPr>
          <p:cNvPr id="4" name="Left Brace 3"/>
          <p:cNvSpPr/>
          <p:nvPr/>
        </p:nvSpPr>
        <p:spPr>
          <a:xfrm>
            <a:off x="5791200" y="750747"/>
            <a:ext cx="304800" cy="38594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>
            <a:off x="5784376" y="1447800"/>
            <a:ext cx="304800" cy="1143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>
            <a:off x="5773003" y="2590800"/>
            <a:ext cx="304800" cy="2209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>
            <a:off x="5773003" y="5105400"/>
            <a:ext cx="304800" cy="1371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ine Callout 1 10"/>
          <p:cNvSpPr/>
          <p:nvPr/>
        </p:nvSpPr>
        <p:spPr>
          <a:xfrm>
            <a:off x="250208" y="1447800"/>
            <a:ext cx="3429000" cy="1428375"/>
          </a:xfrm>
          <a:prstGeom prst="borderCallout1">
            <a:avLst>
              <a:gd name="adj1" fmla="val 76614"/>
              <a:gd name="adj2" fmla="val 100849"/>
              <a:gd name="adj3" fmla="val -10607"/>
              <a:gd name="adj4" fmla="val 169745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Representing an empty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OpenList</a:t>
            </a:r>
            <a:r>
              <a:rPr lang="en-US" sz="2000" dirty="0" smtClean="0"/>
              <a:t> (static variable that ends EVERY list – just like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emptyBSTNode</a:t>
            </a:r>
            <a:r>
              <a:rPr lang="en-US" sz="2000" dirty="0" smtClean="0"/>
              <a:t>)</a:t>
            </a:r>
            <a:endParaRPr lang="en-US" sz="1600" dirty="0"/>
          </a:p>
        </p:txBody>
      </p:sp>
      <p:sp>
        <p:nvSpPr>
          <p:cNvPr id="12" name="Line Callout 1 11"/>
          <p:cNvSpPr/>
          <p:nvPr/>
        </p:nvSpPr>
        <p:spPr>
          <a:xfrm>
            <a:off x="217226" y="3089636"/>
            <a:ext cx="4876800" cy="714187"/>
          </a:xfrm>
          <a:prstGeom prst="borderCallout1">
            <a:avLst>
              <a:gd name="adj1" fmla="val 76614"/>
              <a:gd name="adj2" fmla="val 100849"/>
              <a:gd name="adj3" fmla="val -142462"/>
              <a:gd name="adj4" fmla="val 11429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Methods for constructing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OpenList</a:t>
            </a:r>
            <a:r>
              <a:rPr lang="en-US" sz="2000" dirty="0" err="1" smtClean="0"/>
              <a:t>s</a:t>
            </a:r>
            <a:r>
              <a:rPr lang="en-US" sz="2000" dirty="0" smtClean="0"/>
              <a:t> (Constructors + static methods)</a:t>
            </a:r>
            <a:endParaRPr lang="en-US" sz="1600" dirty="0"/>
          </a:p>
        </p:txBody>
      </p:sp>
      <p:sp>
        <p:nvSpPr>
          <p:cNvPr id="13" name="Line Callout 1 12"/>
          <p:cNvSpPr/>
          <p:nvPr/>
        </p:nvSpPr>
        <p:spPr>
          <a:xfrm>
            <a:off x="217226" y="4068863"/>
            <a:ext cx="4876800" cy="714187"/>
          </a:xfrm>
          <a:prstGeom prst="borderCallout1">
            <a:avLst>
              <a:gd name="adj1" fmla="val 76614"/>
              <a:gd name="adj2" fmla="val 100849"/>
              <a:gd name="adj3" fmla="val -48825"/>
              <a:gd name="adj4" fmla="val 11373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Methods to access stuff about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OpenList</a:t>
            </a:r>
            <a:r>
              <a:rPr lang="en-US" sz="2000" dirty="0" err="1" smtClean="0"/>
              <a:t>s</a:t>
            </a:r>
            <a:r>
              <a:rPr lang="en-US" sz="2000" dirty="0" smtClean="0"/>
              <a:t>.</a:t>
            </a:r>
            <a:endParaRPr lang="en-US" sz="1600" dirty="0"/>
          </a:p>
        </p:txBody>
      </p:sp>
      <p:sp>
        <p:nvSpPr>
          <p:cNvPr id="14" name="Line Callout 1 13"/>
          <p:cNvSpPr/>
          <p:nvPr/>
        </p:nvSpPr>
        <p:spPr>
          <a:xfrm>
            <a:off x="228600" y="5062339"/>
            <a:ext cx="4876800" cy="714187"/>
          </a:xfrm>
          <a:prstGeom prst="borderCallout1">
            <a:avLst>
              <a:gd name="adj1" fmla="val 76614"/>
              <a:gd name="adj2" fmla="val 100849"/>
              <a:gd name="adj3" fmla="val -12518"/>
              <a:gd name="adj4" fmla="val 118489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OpenList</a:t>
            </a:r>
            <a:r>
              <a:rPr lang="en-US" sz="2000" dirty="0" err="1"/>
              <a:t>s</a:t>
            </a:r>
            <a:r>
              <a:rPr lang="en-US" sz="2000" dirty="0"/>
              <a:t> can </a:t>
            </a:r>
            <a:r>
              <a:rPr lang="en-US" sz="2000" dirty="0" smtClean="0"/>
              <a:t>hold association lists!</a:t>
            </a:r>
            <a:endParaRPr lang="en-US" sz="1600" dirty="0"/>
          </a:p>
        </p:txBody>
      </p:sp>
      <p:sp>
        <p:nvSpPr>
          <p:cNvPr id="15" name="Line Callout 1 14"/>
          <p:cNvSpPr/>
          <p:nvPr/>
        </p:nvSpPr>
        <p:spPr>
          <a:xfrm>
            <a:off x="217226" y="5943600"/>
            <a:ext cx="4876800" cy="714187"/>
          </a:xfrm>
          <a:prstGeom prst="borderCallout1">
            <a:avLst>
              <a:gd name="adj1" fmla="val 76614"/>
              <a:gd name="adj2" fmla="val 100849"/>
              <a:gd name="adj3" fmla="val -22072"/>
              <a:gd name="adj4" fmla="val 11457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OpenList</a:t>
            </a:r>
            <a:r>
              <a:rPr lang="en-US" sz="2000" dirty="0" err="1"/>
              <a:t>s</a:t>
            </a:r>
            <a:r>
              <a:rPr lang="en-US" sz="2000" dirty="0"/>
              <a:t> can </a:t>
            </a:r>
            <a:r>
              <a:rPr lang="en-US" sz="2000" dirty="0" smtClean="0"/>
              <a:t>do </a:t>
            </a:r>
            <a:r>
              <a:rPr lang="en-US" sz="2000" dirty="0" smtClean="0"/>
              <a:t>merge &amp; merge sort!</a:t>
            </a:r>
            <a:endParaRPr lang="en-US" sz="1600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45576" y="183177"/>
            <a:ext cx="3588224" cy="1143000"/>
          </a:xfrm>
        </p:spPr>
        <p:txBody>
          <a:bodyPr/>
          <a:lstStyle/>
          <a:p>
            <a:pPr algn="l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OpenList</a:t>
            </a:r>
            <a:r>
              <a:rPr lang="en-US" b="1" dirty="0" smtClean="0"/>
              <a:t> Overview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8731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612" y="17354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/>
              <a:t>Review: </a:t>
            </a:r>
            <a:br>
              <a:rPr lang="en-US" b="1" dirty="0" smtClean="0"/>
            </a:br>
            <a:r>
              <a:rPr lang="en-US" b="1" dirty="0" smtClean="0"/>
              <a:t>Racket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assoc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73548"/>
            <a:ext cx="4535713" cy="197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60" y="2971474"/>
            <a:ext cx="6640288" cy="79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62" y="5573076"/>
            <a:ext cx="5461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359" y="4344804"/>
            <a:ext cx="5479142" cy="74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Callout 1 9"/>
          <p:cNvSpPr/>
          <p:nvPr/>
        </p:nvSpPr>
        <p:spPr>
          <a:xfrm>
            <a:off x="533400" y="1524000"/>
            <a:ext cx="3048000" cy="942395"/>
          </a:xfrm>
          <a:prstGeom prst="borderCallout1">
            <a:avLst>
              <a:gd name="adj1" fmla="val 88912"/>
              <a:gd name="adj2" fmla="val 6471"/>
              <a:gd name="adj3" fmla="val 165664"/>
              <a:gd name="adj4" fmla="val 1611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Make an association list that stores keys and values.</a:t>
            </a:r>
            <a:endParaRPr lang="en-US" sz="1600" dirty="0"/>
          </a:p>
        </p:txBody>
      </p:sp>
      <p:sp>
        <p:nvSpPr>
          <p:cNvPr id="11" name="Line Callout 1 10"/>
          <p:cNvSpPr/>
          <p:nvPr/>
        </p:nvSpPr>
        <p:spPr>
          <a:xfrm>
            <a:off x="6594796" y="2185000"/>
            <a:ext cx="685800" cy="471198"/>
          </a:xfrm>
          <a:prstGeom prst="borderCallout1">
            <a:avLst>
              <a:gd name="adj1" fmla="val -26944"/>
              <a:gd name="adj2" fmla="val -21390"/>
              <a:gd name="adj3" fmla="val 29533"/>
              <a:gd name="adj4" fmla="val 1855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Key</a:t>
            </a:r>
            <a:endParaRPr lang="en-US" sz="1600" dirty="0"/>
          </a:p>
        </p:txBody>
      </p:sp>
      <p:sp>
        <p:nvSpPr>
          <p:cNvPr id="12" name="Line Callout 1 11"/>
          <p:cNvSpPr/>
          <p:nvPr/>
        </p:nvSpPr>
        <p:spPr>
          <a:xfrm>
            <a:off x="7441610" y="2185000"/>
            <a:ext cx="1016590" cy="471198"/>
          </a:xfrm>
          <a:prstGeom prst="borderCallout1">
            <a:avLst>
              <a:gd name="adj1" fmla="val -32737"/>
              <a:gd name="adj2" fmla="val -10650"/>
              <a:gd name="adj3" fmla="val 29533"/>
              <a:gd name="adj4" fmla="val 1855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Value</a:t>
            </a:r>
            <a:endParaRPr lang="en-US" sz="1600" dirty="0"/>
          </a:p>
        </p:txBody>
      </p:sp>
      <p:sp>
        <p:nvSpPr>
          <p:cNvPr id="13" name="Line Callout 1 12"/>
          <p:cNvSpPr/>
          <p:nvPr/>
        </p:nvSpPr>
        <p:spPr>
          <a:xfrm>
            <a:off x="249612" y="3956794"/>
            <a:ext cx="2112587" cy="1138691"/>
          </a:xfrm>
          <a:prstGeom prst="borderCallout1">
            <a:avLst>
              <a:gd name="adj1" fmla="val 74529"/>
              <a:gd name="adj2" fmla="val 142782"/>
              <a:gd name="adj3" fmla="val 50603"/>
              <a:gd name="adj4" fmla="val 100742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Lookup information in the association list.</a:t>
            </a:r>
            <a:endParaRPr lang="en-US" sz="1600" dirty="0"/>
          </a:p>
        </p:txBody>
      </p:sp>
      <p:sp>
        <p:nvSpPr>
          <p:cNvPr id="14" name="Line Callout 1 13"/>
          <p:cNvSpPr/>
          <p:nvPr/>
        </p:nvSpPr>
        <p:spPr>
          <a:xfrm>
            <a:off x="249612" y="5573076"/>
            <a:ext cx="2112587" cy="1138691"/>
          </a:xfrm>
          <a:prstGeom prst="borderCallout1">
            <a:avLst>
              <a:gd name="adj1" fmla="val 20594"/>
              <a:gd name="adj2" fmla="val 144074"/>
              <a:gd name="adj3" fmla="val 50603"/>
              <a:gd name="adj4" fmla="val 100742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Sometimes </a:t>
            </a:r>
            <a:r>
              <a:rPr lang="en-US" sz="2000" dirty="0" smtClean="0"/>
              <a:t>the key </a:t>
            </a:r>
            <a:r>
              <a:rPr lang="en-US" sz="2000" dirty="0" smtClean="0"/>
              <a:t>won’t be there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397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assoc</a:t>
            </a:r>
            <a:r>
              <a:rPr lang="en-US" b="1" dirty="0" smtClean="0"/>
              <a:t> in Java</a:t>
            </a:r>
            <a:endParaRPr 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" y="1676400"/>
            <a:ext cx="9065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6781800" y="4315405"/>
            <a:ext cx="2362200" cy="2542595"/>
          </a:xfrm>
          <a:prstGeom prst="borderCallout1">
            <a:avLst>
              <a:gd name="adj1" fmla="val 13228"/>
              <a:gd name="adj2" fmla="val 2427"/>
              <a:gd name="adj3" fmla="val 7277"/>
              <a:gd name="adj4" fmla="val -89995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What will print?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AutoNum type="alphaUcParenR"/>
              <a:defRPr/>
            </a:pPr>
            <a:r>
              <a:rPr lang="en-US" sz="2400" dirty="0" smtClean="0"/>
              <a:t>["</a:t>
            </a:r>
            <a:r>
              <a:rPr lang="en-US" sz="2400" dirty="0"/>
              <a:t>a"   "1</a:t>
            </a:r>
            <a:r>
              <a:rPr lang="en-US" sz="2400" dirty="0" smtClean="0"/>
              <a:t>"]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UcParenR"/>
              <a:defRPr/>
            </a:pPr>
            <a:r>
              <a:rPr lang="en-US" sz="2400" dirty="0" smtClean="0"/>
              <a:t>  []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UcParenR"/>
              <a:defRPr/>
            </a:pPr>
            <a:r>
              <a:rPr lang="en-US" sz="2400" dirty="0" smtClean="0"/>
              <a:t>  "a"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UcParenR"/>
              <a:defRPr/>
            </a:pPr>
            <a:r>
              <a:rPr lang="en-US" sz="2400" dirty="0" smtClean="0"/>
              <a:t>  "1"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UcParenR"/>
              <a:defRPr/>
            </a:pPr>
            <a:r>
              <a:rPr lang="en-US" sz="2400" dirty="0" smtClean="0"/>
              <a:t>  ???</a:t>
            </a:r>
            <a:endParaRPr lang="en-US" sz="1600" dirty="0"/>
          </a:p>
        </p:txBody>
      </p:sp>
      <p:sp>
        <p:nvSpPr>
          <p:cNvPr id="6" name="Line Callout 1 5"/>
          <p:cNvSpPr/>
          <p:nvPr/>
        </p:nvSpPr>
        <p:spPr>
          <a:xfrm>
            <a:off x="2743200" y="5943600"/>
            <a:ext cx="2819400" cy="587292"/>
          </a:xfrm>
          <a:prstGeom prst="borderCallout1">
            <a:avLst>
              <a:gd name="adj1" fmla="val 20199"/>
              <a:gd name="adj2" fmla="val 29051"/>
              <a:gd name="adj3" fmla="val -63045"/>
              <a:gd name="adj4" fmla="val 25818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This will print: _____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148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ctrTitle"/>
          </p:nvPr>
        </p:nvSpPr>
        <p:spPr>
          <a:xfrm>
            <a:off x="0" y="2362200"/>
            <a:ext cx="9144000" cy="1470025"/>
          </a:xfrm>
        </p:spPr>
        <p:txBody>
          <a:bodyPr/>
          <a:lstStyle/>
          <a:p>
            <a:pPr eaLnBrk="1" hangingPunct="1"/>
            <a:r>
              <a:rPr lang="en-US" sz="13800" b="1" dirty="0" smtClean="0">
                <a:latin typeface="Courier New" pitchFamily="49" charset="0"/>
                <a:cs typeface="Courier New" pitchFamily="49" charset="0"/>
              </a:rPr>
              <a:t>Quantity</a:t>
            </a:r>
            <a:r>
              <a:rPr lang="en-US" sz="13800" b="1" dirty="0" smtClean="0"/>
              <a:t/>
            </a:r>
            <a:br>
              <a:rPr lang="en-US" sz="13800" b="1" dirty="0" smtClean="0"/>
            </a:br>
            <a:r>
              <a:rPr lang="en-US" sz="6000" b="1" dirty="0" smtClean="0"/>
              <a:t>(Re-implement methods you wrote in Racket)</a:t>
            </a:r>
            <a:endParaRPr lang="en-US" sz="8000" b="1" dirty="0" smtClean="0"/>
          </a:p>
        </p:txBody>
      </p:sp>
    </p:spTree>
    <p:extLst>
      <p:ext uri="{BB962C8B-B14F-4D97-AF65-F5344CB8AC3E}">
        <p14:creationId xmlns:p14="http://schemas.microsoft.com/office/powerpoint/2010/main" val="204816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029" y="0"/>
            <a:ext cx="4326971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648200" cy="1143000"/>
          </a:xfrm>
        </p:spPr>
        <p:txBody>
          <a:bodyPr/>
          <a:lstStyle/>
          <a:p>
            <a:pPr algn="l"/>
            <a:r>
              <a:rPr lang="en-US" b="1" dirty="0" smtClean="0"/>
              <a:t>Quantity Overview</a:t>
            </a:r>
            <a:endParaRPr lang="en-US" b="1" dirty="0"/>
          </a:p>
        </p:txBody>
      </p:sp>
      <p:sp>
        <p:nvSpPr>
          <p:cNvPr id="6" name="Line Callout 1 5"/>
          <p:cNvSpPr/>
          <p:nvPr/>
        </p:nvSpPr>
        <p:spPr>
          <a:xfrm>
            <a:off x="7543800" y="300770"/>
            <a:ext cx="1143000" cy="908095"/>
          </a:xfrm>
          <a:prstGeom prst="borderCallout1">
            <a:avLst>
              <a:gd name="adj1" fmla="val 39291"/>
              <a:gd name="adj2" fmla="val -7410"/>
              <a:gd name="adj3" fmla="val 41829"/>
              <a:gd name="adj4" fmla="val -37618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Instance variables</a:t>
            </a:r>
            <a:endParaRPr lang="en-US" sz="1600" dirty="0"/>
          </a:p>
        </p:txBody>
      </p:sp>
      <p:sp>
        <p:nvSpPr>
          <p:cNvPr id="7" name="Left Brace 6"/>
          <p:cNvSpPr/>
          <p:nvPr/>
        </p:nvSpPr>
        <p:spPr>
          <a:xfrm rot="10800000">
            <a:off x="6629084" y="218313"/>
            <a:ext cx="381000" cy="990551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>
            <a:off x="5198029" y="1208865"/>
            <a:ext cx="304800" cy="1229535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>
            <a:off x="5198029" y="2438400"/>
            <a:ext cx="304800" cy="1005389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/>
          <p:cNvSpPr/>
          <p:nvPr/>
        </p:nvSpPr>
        <p:spPr>
          <a:xfrm>
            <a:off x="5198029" y="4191000"/>
            <a:ext cx="304800" cy="1676400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>
            <a:off x="5187793" y="5867400"/>
            <a:ext cx="315036" cy="685800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ine Callout 1 13"/>
          <p:cNvSpPr/>
          <p:nvPr/>
        </p:nvSpPr>
        <p:spPr>
          <a:xfrm>
            <a:off x="2590800" y="1181101"/>
            <a:ext cx="1850408" cy="533400"/>
          </a:xfrm>
          <a:prstGeom prst="borderCallout1">
            <a:avLst>
              <a:gd name="adj1" fmla="val 76614"/>
              <a:gd name="adj2" fmla="val 100849"/>
              <a:gd name="adj3" fmla="val 120030"/>
              <a:gd name="adj4" fmla="val 138138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Constructors</a:t>
            </a:r>
            <a:endParaRPr lang="en-US" sz="1600" dirty="0"/>
          </a:p>
        </p:txBody>
      </p:sp>
      <p:sp>
        <p:nvSpPr>
          <p:cNvPr id="15" name="Line Callout 1 14"/>
          <p:cNvSpPr/>
          <p:nvPr/>
        </p:nvSpPr>
        <p:spPr>
          <a:xfrm>
            <a:off x="2590800" y="1905000"/>
            <a:ext cx="1850408" cy="533400"/>
          </a:xfrm>
          <a:prstGeom prst="borderCallout1">
            <a:avLst>
              <a:gd name="adj1" fmla="val 76614"/>
              <a:gd name="adj2" fmla="val 100849"/>
              <a:gd name="adj3" fmla="val 189113"/>
              <a:gd name="adj4" fmla="val 14035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 smtClean="0"/>
              <a:t>Accessors</a:t>
            </a:r>
            <a:endParaRPr lang="en-US" sz="1600" dirty="0"/>
          </a:p>
        </p:txBody>
      </p:sp>
      <p:sp>
        <p:nvSpPr>
          <p:cNvPr id="16" name="Line Callout 1 15"/>
          <p:cNvSpPr/>
          <p:nvPr/>
        </p:nvSpPr>
        <p:spPr>
          <a:xfrm>
            <a:off x="2590800" y="3733800"/>
            <a:ext cx="1850408" cy="838200"/>
          </a:xfrm>
          <a:prstGeom prst="borderCallout1">
            <a:avLst>
              <a:gd name="adj1" fmla="val 76614"/>
              <a:gd name="adj2" fmla="val 100849"/>
              <a:gd name="adj3" fmla="val 156548"/>
              <a:gd name="adj4" fmla="val 13887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Error propagation</a:t>
            </a:r>
            <a:endParaRPr lang="en-US" sz="1600" dirty="0"/>
          </a:p>
        </p:txBody>
      </p:sp>
      <p:sp>
        <p:nvSpPr>
          <p:cNvPr id="17" name="Line Callout 1 16"/>
          <p:cNvSpPr/>
          <p:nvPr/>
        </p:nvSpPr>
        <p:spPr>
          <a:xfrm>
            <a:off x="1055996" y="4984845"/>
            <a:ext cx="3069608" cy="1143000"/>
          </a:xfrm>
          <a:prstGeom prst="borderCallout1">
            <a:avLst>
              <a:gd name="adj1" fmla="val 76614"/>
              <a:gd name="adj2" fmla="val 100849"/>
              <a:gd name="adj3" fmla="val 108787"/>
              <a:gd name="adj4" fmla="val 13309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Normalize Units using the association list of units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 smtClean="0"/>
              <a:t>(and variables)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75061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4" y="1722437"/>
            <a:ext cx="9751326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DB is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[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[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foot,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{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12.0,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[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inch],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 [],  	  0.0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}], 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[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cm,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{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0.01,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[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meter],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[], 	  0.0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}], 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[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mile,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{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5280.0, [foot],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 [], 	  0.0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}], 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[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inch,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{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0.0254, [meter],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[],        0.0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}], 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[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hour,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{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60.0,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[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minute],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[],        0.0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}], 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[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minute,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{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60.0,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[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second],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   [],        0.0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}], 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[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mph,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{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1.0,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[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mile],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	 	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[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hour],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0.0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}], 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[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ohm,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{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1.0,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[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volt],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	   [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ampere],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0.0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}], 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[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volt,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{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1.0,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[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joule],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	   [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coulomb], 0.0 }], 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[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watt,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{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1.0,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[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joule],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[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second],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0.0 }],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[coulomb, { 1.0,    [ampere, second], [],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  0.0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}], 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[joule, { 1.0, [kg, meter, meter], [second, second], 0.0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}] 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]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"/>
            <a:ext cx="694112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Callout 1 5"/>
          <p:cNvSpPr/>
          <p:nvPr/>
        </p:nvSpPr>
        <p:spPr>
          <a:xfrm>
            <a:off x="2362200" y="990600"/>
            <a:ext cx="6629400" cy="942395"/>
          </a:xfrm>
          <a:prstGeom prst="borderCallout1">
            <a:avLst>
              <a:gd name="adj1" fmla="val 75501"/>
              <a:gd name="adj2" fmla="val -30718"/>
              <a:gd name="adj3" fmla="val 16301"/>
              <a:gd name="adj4" fmla="val -47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DB.first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().second()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smtClean="0"/>
              <a:t>should be of type: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AutoNum type="alphaUcParenR"/>
              <a:defRPr/>
            </a:pPr>
            <a:r>
              <a:rPr lang="en-US" sz="2400" dirty="0" smtClean="0"/>
              <a:t>OpenList  B) Object  C) String D) Quantity E) ???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0321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ctrTitle"/>
          </p:nvPr>
        </p:nvSpPr>
        <p:spPr>
          <a:xfrm>
            <a:off x="0" y="2362200"/>
            <a:ext cx="9144000" cy="1470025"/>
          </a:xfrm>
        </p:spPr>
        <p:txBody>
          <a:bodyPr/>
          <a:lstStyle/>
          <a:p>
            <a:pPr eaLnBrk="1" hangingPunct="1"/>
            <a:r>
              <a:rPr lang="en-US" sz="11500" b="1" dirty="0" err="1" smtClean="0">
                <a:latin typeface="Courier New" pitchFamily="49" charset="0"/>
                <a:cs typeface="Courier New" pitchFamily="49" charset="0"/>
              </a:rPr>
              <a:t>Tokenizer</a:t>
            </a:r>
            <a:r>
              <a:rPr lang="en-US" sz="13800" b="1" dirty="0" smtClean="0"/>
              <a:t/>
            </a:r>
            <a:br>
              <a:rPr lang="en-US" sz="13800" b="1" dirty="0" smtClean="0"/>
            </a:br>
            <a:r>
              <a:rPr lang="en-US" sz="6000" b="1" dirty="0" smtClean="0"/>
              <a:t>(Take in input and </a:t>
            </a:r>
            <a:br>
              <a:rPr lang="en-US" sz="6000" b="1" dirty="0" smtClean="0"/>
            </a:br>
            <a:r>
              <a:rPr lang="en-US" sz="6000" b="1" dirty="0" smtClean="0"/>
              <a:t>break it into pieces)</a:t>
            </a:r>
            <a:endParaRPr lang="en-US" sz="8000" b="1" dirty="0" smtClean="0"/>
          </a:p>
        </p:txBody>
      </p:sp>
    </p:spTree>
    <p:extLst>
      <p:ext uri="{BB962C8B-B14F-4D97-AF65-F5344CB8AC3E}">
        <p14:creationId xmlns:p14="http://schemas.microsoft.com/office/powerpoint/2010/main" val="383066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Tokenizer</a:t>
            </a:r>
            <a:r>
              <a:rPr lang="en-US" b="1" dirty="0" smtClean="0"/>
              <a:t> Overview</a:t>
            </a:r>
            <a:endParaRPr lang="en-US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572" y="2205252"/>
            <a:ext cx="5802739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228599" y="5867400"/>
            <a:ext cx="7086601" cy="838200"/>
          </a:xfrm>
          <a:prstGeom prst="borderCallout1">
            <a:avLst>
              <a:gd name="adj1" fmla="val -1541"/>
              <a:gd name="adj2" fmla="val 52611"/>
              <a:gd name="adj3" fmla="val -97687"/>
              <a:gd name="adj4" fmla="val 6038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/>
              <a:t>Most important method! </a:t>
            </a:r>
            <a:r>
              <a:rPr lang="en-US" sz="2800" dirty="0" smtClean="0"/>
              <a:t>Get the tokens!</a:t>
            </a:r>
            <a:endParaRPr lang="en-US" sz="2000" dirty="0"/>
          </a:p>
        </p:txBody>
      </p:sp>
      <p:sp>
        <p:nvSpPr>
          <p:cNvPr id="6" name="Line Callout 1 5"/>
          <p:cNvSpPr/>
          <p:nvPr/>
        </p:nvSpPr>
        <p:spPr>
          <a:xfrm>
            <a:off x="2613708" y="4941093"/>
            <a:ext cx="1175332" cy="528851"/>
          </a:xfrm>
          <a:prstGeom prst="borderCallout1">
            <a:avLst>
              <a:gd name="adj1" fmla="val 76614"/>
              <a:gd name="adj2" fmla="val 100849"/>
              <a:gd name="adj3" fmla="val -49886"/>
              <a:gd name="adj4" fmla="val 15539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Print </a:t>
            </a:r>
            <a:endParaRPr lang="en-US" sz="1600" dirty="0"/>
          </a:p>
        </p:txBody>
      </p:sp>
      <p:sp>
        <p:nvSpPr>
          <p:cNvPr id="7" name="Line Callout 1 6"/>
          <p:cNvSpPr/>
          <p:nvPr/>
        </p:nvSpPr>
        <p:spPr>
          <a:xfrm>
            <a:off x="6553200" y="1676400"/>
            <a:ext cx="2209800" cy="757452"/>
          </a:xfrm>
          <a:prstGeom prst="borderCallout1">
            <a:avLst>
              <a:gd name="adj1" fmla="val 48367"/>
              <a:gd name="adj2" fmla="val -371"/>
              <a:gd name="adj3" fmla="val 136350"/>
              <a:gd name="adj4" fmla="val -14287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Instance variable: The input</a:t>
            </a:r>
            <a:endParaRPr lang="en-US" sz="1600" dirty="0"/>
          </a:p>
        </p:txBody>
      </p:sp>
      <p:sp>
        <p:nvSpPr>
          <p:cNvPr id="8" name="Line Callout 1 7"/>
          <p:cNvSpPr/>
          <p:nvPr/>
        </p:nvSpPr>
        <p:spPr>
          <a:xfrm>
            <a:off x="457200" y="2205252"/>
            <a:ext cx="1828800" cy="685800"/>
          </a:xfrm>
          <a:prstGeom prst="borderCallout1">
            <a:avLst>
              <a:gd name="adj1" fmla="val 76614"/>
              <a:gd name="adj2" fmla="val 100849"/>
              <a:gd name="adj3" fmla="val 159839"/>
              <a:gd name="adj4" fmla="val 216507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Get the input from a file</a:t>
            </a:r>
            <a:endParaRPr lang="en-US" sz="1600" dirty="0"/>
          </a:p>
        </p:txBody>
      </p:sp>
      <p:sp>
        <p:nvSpPr>
          <p:cNvPr id="9" name="Line Callout 1 8"/>
          <p:cNvSpPr/>
          <p:nvPr/>
        </p:nvSpPr>
        <p:spPr>
          <a:xfrm>
            <a:off x="684663" y="3043452"/>
            <a:ext cx="1828800" cy="1066800"/>
          </a:xfrm>
          <a:prstGeom prst="borderCallout1">
            <a:avLst>
              <a:gd name="adj1" fmla="val 76614"/>
              <a:gd name="adj2" fmla="val 100849"/>
              <a:gd name="adj3" fmla="val 67587"/>
              <a:gd name="adj4" fmla="val 20382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Get the input from the command line</a:t>
            </a:r>
            <a:endParaRPr lang="en-US" sz="1600" dirty="0"/>
          </a:p>
        </p:txBody>
      </p:sp>
      <p:sp>
        <p:nvSpPr>
          <p:cNvPr id="10" name="Line Callout 1 9"/>
          <p:cNvSpPr/>
          <p:nvPr/>
        </p:nvSpPr>
        <p:spPr>
          <a:xfrm>
            <a:off x="457200" y="4267200"/>
            <a:ext cx="1828800" cy="833652"/>
          </a:xfrm>
          <a:prstGeom prst="borderCallout1">
            <a:avLst>
              <a:gd name="adj1" fmla="val 34049"/>
              <a:gd name="adj2" fmla="val 100849"/>
              <a:gd name="adj3" fmla="val -9357"/>
              <a:gd name="adj4" fmla="val 21725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Default input: command line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2401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2510"/>
            <a:ext cx="9134475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7" y="2034013"/>
            <a:ext cx="782002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4" y="3643738"/>
            <a:ext cx="64293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43" y="5181599"/>
            <a:ext cx="86772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Callout 1 9"/>
          <p:cNvSpPr/>
          <p:nvPr/>
        </p:nvSpPr>
        <p:spPr>
          <a:xfrm>
            <a:off x="6667499" y="2838875"/>
            <a:ext cx="2282019" cy="2164024"/>
          </a:xfrm>
          <a:prstGeom prst="borderCallout1">
            <a:avLst>
              <a:gd name="adj1" fmla="val 98838"/>
              <a:gd name="adj2" fmla="val -419"/>
              <a:gd name="adj3" fmla="val 92289"/>
              <a:gd name="adj4" fmla="val -4882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What is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pieces3.length</a:t>
            </a:r>
            <a:r>
              <a:rPr lang="en-US" sz="2000" dirty="0" smtClean="0"/>
              <a:t>?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AutoNum type="alphaUcParenR"/>
              <a:defRPr/>
            </a:pPr>
            <a:r>
              <a:rPr lang="en-US" sz="2000" dirty="0" smtClean="0"/>
              <a:t>0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lphaUcParenR"/>
              <a:defRPr/>
            </a:pPr>
            <a:r>
              <a:rPr lang="en-US" sz="2000" dirty="0" smtClean="0"/>
              <a:t>  1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lphaUcParenR"/>
              <a:defRPr/>
            </a:pPr>
            <a:r>
              <a:rPr lang="en-US" sz="2000" dirty="0" smtClean="0"/>
              <a:t>  2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lphaUcParenR"/>
              <a:defRPr/>
            </a:pPr>
            <a:r>
              <a:rPr lang="en-US" sz="2000" dirty="0" smtClean="0"/>
              <a:t>  3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lphaUcParenR"/>
              <a:defRPr/>
            </a:pPr>
            <a:r>
              <a:rPr lang="en-US" sz="2000" dirty="0" smtClean="0"/>
              <a:t> ??</a:t>
            </a:r>
            <a:endParaRPr lang="en-US" sz="1600" dirty="0"/>
          </a:p>
        </p:txBody>
      </p:sp>
      <p:sp>
        <p:nvSpPr>
          <p:cNvPr id="11" name="Line Callout 1 10"/>
          <p:cNvSpPr/>
          <p:nvPr/>
        </p:nvSpPr>
        <p:spPr>
          <a:xfrm>
            <a:off x="6380327" y="1817106"/>
            <a:ext cx="2590800" cy="433813"/>
          </a:xfrm>
          <a:prstGeom prst="borderCallout1">
            <a:avLst>
              <a:gd name="adj1" fmla="val 65999"/>
              <a:gd name="adj2" fmla="val -1544"/>
              <a:gd name="adj3" fmla="val 27411"/>
              <a:gd name="adj4" fmla="val -3575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pieces1.length</a:t>
            </a:r>
            <a:r>
              <a:rPr lang="en-US" sz="2000" dirty="0" smtClean="0"/>
              <a:t> is 3</a:t>
            </a:r>
            <a:endParaRPr lang="en-US" sz="2000" dirty="0" smtClean="0"/>
          </a:p>
        </p:txBody>
      </p:sp>
      <p:sp>
        <p:nvSpPr>
          <p:cNvPr id="12" name="Line Callout 1 11"/>
          <p:cNvSpPr/>
          <p:nvPr/>
        </p:nvSpPr>
        <p:spPr>
          <a:xfrm>
            <a:off x="6293890" y="6309104"/>
            <a:ext cx="2763674" cy="433813"/>
          </a:xfrm>
          <a:prstGeom prst="borderCallout1">
            <a:avLst>
              <a:gd name="adj1" fmla="val 65999"/>
              <a:gd name="adj2" fmla="val -1544"/>
              <a:gd name="adj3" fmla="val 2243"/>
              <a:gd name="adj4" fmla="val -63407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cs typeface="Courier New" pitchFamily="49" charset="0"/>
              </a:rPr>
              <a:t>Can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replaceAll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cs typeface="Courier New" pitchFamily="49" charset="0"/>
              </a:rPr>
              <a:t>help?</a:t>
            </a:r>
            <a:endParaRPr lang="en-US" sz="20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466459" y="3165144"/>
            <a:ext cx="8143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97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 Stuff</a:t>
            </a:r>
            <a:br>
              <a:rPr lang="en-US" dirty="0" smtClean="0"/>
            </a:br>
            <a:r>
              <a:rPr lang="en-US" dirty="0" smtClean="0"/>
              <a:t>(Not in your notes)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699500" cy="4525963"/>
          </a:xfrm>
        </p:spPr>
        <p:txBody>
          <a:bodyPr/>
          <a:lstStyle/>
          <a:p>
            <a:r>
              <a:rPr lang="en-US" dirty="0" smtClean="0"/>
              <a:t>Java Quiz due April 17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err="1"/>
              <a:t>i</a:t>
            </a:r>
            <a:r>
              <a:rPr lang="en-US" dirty="0" err="1" smtClean="0"/>
              <a:t>nit</a:t>
            </a:r>
            <a:r>
              <a:rPr lang="en-US" dirty="0" smtClean="0"/>
              <a:t>(together) – Conference designed for women in CS – Sunday April 14</a:t>
            </a:r>
            <a:r>
              <a:rPr lang="en-US" baseline="30000" dirty="0" smtClean="0"/>
              <a:t>th</a:t>
            </a:r>
            <a:r>
              <a:rPr lang="en-US" dirty="0" smtClean="0"/>
              <a:t>  - At UC Irvine</a:t>
            </a:r>
          </a:p>
          <a:p>
            <a:pPr lvl="1"/>
            <a:r>
              <a:rPr lang="en-US" dirty="0" smtClean="0"/>
              <a:t>Let me know if you want to attend</a:t>
            </a:r>
          </a:p>
          <a:p>
            <a:r>
              <a:rPr lang="en-US" dirty="0" smtClean="0"/>
              <a:t>You should come and talk to me!!! </a:t>
            </a:r>
            <a:r>
              <a:rPr lang="en-US" dirty="0" smtClean="0">
                <a:sym typeface="Wingdings" pitchFamily="2" charset="2"/>
              </a:rPr>
              <a:t>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12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22" y="7961"/>
            <a:ext cx="914400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369875"/>
            <a:ext cx="4038600" cy="2479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Callout 1 7"/>
          <p:cNvSpPr/>
          <p:nvPr/>
        </p:nvSpPr>
        <p:spPr>
          <a:xfrm>
            <a:off x="2057400" y="6056336"/>
            <a:ext cx="2498678" cy="757452"/>
          </a:xfrm>
          <a:prstGeom prst="borderCallout1">
            <a:avLst>
              <a:gd name="adj1" fmla="val 41160"/>
              <a:gd name="adj2" fmla="val 123070"/>
              <a:gd name="adj3" fmla="val 69683"/>
              <a:gd name="adj4" fmla="val 10096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Minus doesn’t get tokenized correctly!</a:t>
            </a:r>
            <a:endParaRPr lang="en-US" sz="1600" dirty="0"/>
          </a:p>
        </p:txBody>
      </p:sp>
      <p:sp>
        <p:nvSpPr>
          <p:cNvPr id="10" name="Line Callout 1 9"/>
          <p:cNvSpPr/>
          <p:nvPr/>
        </p:nvSpPr>
        <p:spPr>
          <a:xfrm>
            <a:off x="4724400" y="1447800"/>
            <a:ext cx="3810000" cy="1062252"/>
          </a:xfrm>
          <a:prstGeom prst="borderCallout1">
            <a:avLst>
              <a:gd name="adj1" fmla="val 192766"/>
              <a:gd name="adj2" fmla="val 42115"/>
              <a:gd name="adj3" fmla="val 100518"/>
              <a:gd name="adj4" fmla="val 87707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If I add more lines like this, does the order matter? A) Yes B) No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(Try to fix minus)</a:t>
            </a:r>
            <a:endParaRPr lang="en-US" sz="1600" dirty="0"/>
          </a:p>
        </p:txBody>
      </p:sp>
      <p:sp>
        <p:nvSpPr>
          <p:cNvPr id="11" name="Line Callout 1 10"/>
          <p:cNvSpPr/>
          <p:nvPr/>
        </p:nvSpPr>
        <p:spPr>
          <a:xfrm>
            <a:off x="7315200" y="3810000"/>
            <a:ext cx="1638869" cy="757452"/>
          </a:xfrm>
          <a:prstGeom prst="borderCallout1">
            <a:avLst>
              <a:gd name="adj1" fmla="val 210529"/>
              <a:gd name="adj2" fmla="val 39794"/>
              <a:gd name="adj3" fmla="val 103917"/>
              <a:gd name="adj4" fmla="val 7431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 smtClean="0"/>
              <a:t>Tokenizer</a:t>
            </a:r>
            <a:r>
              <a:rPr lang="en-US" sz="2000" dirty="0" smtClean="0"/>
              <a:t> main method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4041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84238" y="261938"/>
            <a:ext cx="75136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 dirty="0" smtClean="0">
                <a:latin typeface="+mn-lt"/>
              </a:rPr>
              <a:t>Big Picture for </a:t>
            </a:r>
            <a:r>
              <a:rPr lang="en-US" sz="4200" b="1" dirty="0" err="1" smtClean="0">
                <a:latin typeface="+mn-lt"/>
              </a:rPr>
              <a:t>Unicalc</a:t>
            </a:r>
            <a:r>
              <a:rPr lang="en-US" sz="4200" b="1" dirty="0" smtClean="0">
                <a:latin typeface="+mn-lt"/>
              </a:rPr>
              <a:t> in Java </a:t>
            </a:r>
            <a:endParaRPr lang="en-US" sz="4200" b="1" dirty="0">
              <a:latin typeface="+mn-lt"/>
            </a:endParaRPr>
          </a:p>
        </p:txBody>
      </p:sp>
      <p:sp>
        <p:nvSpPr>
          <p:cNvPr id="6148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865313" y="20828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703F3"/>
                </a:solidFill>
              </a:rPr>
              <a:t>Tokenizer</a:t>
            </a:r>
          </a:p>
        </p:txBody>
      </p:sp>
      <p:sp>
        <p:nvSpPr>
          <p:cNvPr id="6149" name="Text Box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95475" y="3608387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703F3"/>
                </a:solidFill>
              </a:rPr>
              <a:t>Parser</a:t>
            </a:r>
          </a:p>
        </p:txBody>
      </p:sp>
      <p:sp>
        <p:nvSpPr>
          <p:cNvPr id="6150" name="Text Box 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95475" y="52070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703F3"/>
                </a:solidFill>
              </a:rPr>
              <a:t>Evaluator</a:t>
            </a:r>
          </a:p>
        </p:txBody>
      </p:sp>
      <p:sp>
        <p:nvSpPr>
          <p:cNvPr id="6151" name="Text Box 1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368800" y="13716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String</a:t>
            </a:r>
            <a:r>
              <a:rPr lang="en-US"/>
              <a:t> </a:t>
            </a:r>
            <a:r>
              <a:rPr lang="en-US">
                <a:solidFill>
                  <a:srgbClr val="C00000"/>
                </a:solidFill>
              </a:rPr>
              <a:t>input</a:t>
            </a:r>
          </a:p>
        </p:txBody>
      </p:sp>
      <p:sp>
        <p:nvSpPr>
          <p:cNvPr id="6152" name="Rectangle 2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735138" y="1928812"/>
            <a:ext cx="2012950" cy="766763"/>
          </a:xfrm>
          <a:prstGeom prst="rect">
            <a:avLst/>
          </a:prstGeom>
          <a:noFill/>
          <a:ln w="38100">
            <a:solidFill>
              <a:srgbClr val="0703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Rectangle 2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765300" y="3452812"/>
            <a:ext cx="2012950" cy="766763"/>
          </a:xfrm>
          <a:prstGeom prst="rect">
            <a:avLst/>
          </a:prstGeom>
          <a:noFill/>
          <a:ln w="38100">
            <a:solidFill>
              <a:srgbClr val="0703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Rectangle 2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765300" y="5053012"/>
            <a:ext cx="2012950" cy="766763"/>
          </a:xfrm>
          <a:prstGeom prst="rect">
            <a:avLst/>
          </a:prstGeom>
          <a:noFill/>
          <a:ln w="38100">
            <a:solidFill>
              <a:srgbClr val="0703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Text Box 2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329113" y="2862262"/>
            <a:ext cx="3038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String[]</a:t>
            </a:r>
            <a:r>
              <a:rPr lang="en-US"/>
              <a:t> </a:t>
            </a:r>
            <a:r>
              <a:rPr lang="en-US">
                <a:solidFill>
                  <a:srgbClr val="C00000"/>
                </a:solidFill>
              </a:rPr>
              <a:t>tokens</a:t>
            </a:r>
          </a:p>
        </p:txBody>
      </p:sp>
      <p:sp>
        <p:nvSpPr>
          <p:cNvPr id="6156" name="Text Box 3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98900" y="4384675"/>
            <a:ext cx="3797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smtClean="0">
                <a:latin typeface="Courier New" pitchFamily="49" charset="0"/>
              </a:rPr>
              <a:t>ParseTree </a:t>
            </a:r>
            <a:r>
              <a:rPr lang="en-US" dirty="0">
                <a:solidFill>
                  <a:srgbClr val="C00000"/>
                </a:solidFill>
              </a:rPr>
              <a:t>t</a:t>
            </a:r>
            <a:r>
              <a:rPr lang="en-US" dirty="0" smtClean="0">
                <a:solidFill>
                  <a:srgbClr val="C00000"/>
                </a:solidFill>
              </a:rPr>
              <a:t>ree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157" name="Text Box 3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203700" y="5891212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Quantity</a:t>
            </a:r>
            <a:r>
              <a:rPr lang="en-US"/>
              <a:t> </a:t>
            </a:r>
            <a:r>
              <a:rPr lang="en-US">
                <a:solidFill>
                  <a:srgbClr val="C00000"/>
                </a:solidFill>
              </a:rPr>
              <a:t>result</a:t>
            </a:r>
          </a:p>
        </p:txBody>
      </p:sp>
      <p:sp>
        <p:nvSpPr>
          <p:cNvPr id="6158" name="Line 32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3878263" y="1716087"/>
            <a:ext cx="703262" cy="3508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Line 3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856038" y="2706687"/>
            <a:ext cx="68897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Line 34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3830638" y="3187700"/>
            <a:ext cx="703262" cy="350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Line 3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881438" y="4154487"/>
            <a:ext cx="322262" cy="306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Line 36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3822700" y="4752975"/>
            <a:ext cx="423863" cy="342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3" name="Line 37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3889375" y="5784850"/>
            <a:ext cx="593725" cy="234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17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ctrTitle"/>
          </p:nvPr>
        </p:nvSpPr>
        <p:spPr>
          <a:xfrm>
            <a:off x="0" y="2362200"/>
            <a:ext cx="9144000" cy="1470025"/>
          </a:xfrm>
        </p:spPr>
        <p:txBody>
          <a:bodyPr/>
          <a:lstStyle/>
          <a:p>
            <a:pPr eaLnBrk="1" hangingPunct="1"/>
            <a:r>
              <a:rPr lang="en-US" sz="11500" b="1" dirty="0" smtClean="0">
                <a:latin typeface="Courier New" pitchFamily="49" charset="0"/>
                <a:cs typeface="Courier New" pitchFamily="49" charset="0"/>
              </a:rPr>
              <a:t>ParseTree</a:t>
            </a:r>
            <a:r>
              <a:rPr lang="en-US" sz="13800" b="1" dirty="0" smtClean="0"/>
              <a:t/>
            </a:r>
            <a:br>
              <a:rPr lang="en-US" sz="13800" b="1" dirty="0" smtClean="0"/>
            </a:br>
            <a:r>
              <a:rPr lang="en-US" sz="6000" b="1" dirty="0" smtClean="0"/>
              <a:t>Structure for the Tokens</a:t>
            </a:r>
            <a:br>
              <a:rPr lang="en-US" sz="6000" b="1" dirty="0" smtClean="0"/>
            </a:br>
            <a:r>
              <a:rPr lang="en-US" sz="6000" b="1" dirty="0"/>
              <a:t>(provided</a:t>
            </a:r>
            <a:r>
              <a:rPr lang="en-US" sz="6000" b="1" dirty="0" smtClean="0"/>
              <a:t>)</a:t>
            </a:r>
            <a:br>
              <a:rPr lang="en-US" sz="6000" b="1" dirty="0" smtClean="0"/>
            </a:b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/>
              <a:t>Returned by </a:t>
            </a:r>
            <a:br>
              <a:rPr lang="en-US" sz="6000" b="1" dirty="0" smtClean="0"/>
            </a:b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parse(String[] tokens)</a:t>
            </a:r>
            <a:endParaRPr lang="en-US" sz="8000" b="1" dirty="0" smtClean="0"/>
          </a:p>
        </p:txBody>
      </p:sp>
    </p:spTree>
    <p:extLst>
      <p:ext uri="{BB962C8B-B14F-4D97-AF65-F5344CB8AC3E}">
        <p14:creationId xmlns:p14="http://schemas.microsoft.com/office/powerpoint/2010/main" val="177961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2" y="22860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ParseTree </a:t>
            </a:r>
            <a:br>
              <a:rPr lang="en-US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b="1" dirty="0" smtClean="0"/>
              <a:t>Overview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3"/>
          <a:stretch/>
        </p:blipFill>
        <p:spPr bwMode="auto">
          <a:xfrm>
            <a:off x="3250677" y="-17060"/>
            <a:ext cx="589332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eft Brace 5"/>
          <p:cNvSpPr/>
          <p:nvPr/>
        </p:nvSpPr>
        <p:spPr>
          <a:xfrm>
            <a:off x="4155741" y="1932765"/>
            <a:ext cx="304800" cy="1115236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ne Callout 1 6"/>
          <p:cNvSpPr/>
          <p:nvPr/>
        </p:nvSpPr>
        <p:spPr>
          <a:xfrm>
            <a:off x="1548512" y="1905000"/>
            <a:ext cx="1850408" cy="483815"/>
          </a:xfrm>
          <a:prstGeom prst="borderCallout1">
            <a:avLst>
              <a:gd name="adj1" fmla="val 76614"/>
              <a:gd name="adj2" fmla="val 100849"/>
              <a:gd name="adj3" fmla="val 120030"/>
              <a:gd name="adj4" fmla="val 138138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Constructors</a:t>
            </a:r>
            <a:endParaRPr lang="en-US" sz="1600" dirty="0"/>
          </a:p>
        </p:txBody>
      </p:sp>
      <p:sp>
        <p:nvSpPr>
          <p:cNvPr id="8" name="Line Callout 1 7"/>
          <p:cNvSpPr/>
          <p:nvPr/>
        </p:nvSpPr>
        <p:spPr>
          <a:xfrm>
            <a:off x="7924800" y="398579"/>
            <a:ext cx="1143000" cy="908095"/>
          </a:xfrm>
          <a:prstGeom prst="borderCallout1">
            <a:avLst>
              <a:gd name="adj1" fmla="val 39291"/>
              <a:gd name="adj2" fmla="val -7410"/>
              <a:gd name="adj3" fmla="val 74893"/>
              <a:gd name="adj4" fmla="val -3523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Instance variables</a:t>
            </a:r>
            <a:endParaRPr lang="en-US" sz="1600" dirty="0"/>
          </a:p>
        </p:txBody>
      </p:sp>
      <p:sp>
        <p:nvSpPr>
          <p:cNvPr id="9" name="Left Brace 8"/>
          <p:cNvSpPr/>
          <p:nvPr/>
        </p:nvSpPr>
        <p:spPr>
          <a:xfrm rot="10800000">
            <a:off x="7162800" y="381000"/>
            <a:ext cx="381000" cy="1524000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/>
          <p:cNvSpPr/>
          <p:nvPr/>
        </p:nvSpPr>
        <p:spPr>
          <a:xfrm>
            <a:off x="4158525" y="3061649"/>
            <a:ext cx="304800" cy="1005389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ine Callout 1 10"/>
          <p:cNvSpPr/>
          <p:nvPr/>
        </p:nvSpPr>
        <p:spPr>
          <a:xfrm>
            <a:off x="1551296" y="2528249"/>
            <a:ext cx="1850408" cy="533400"/>
          </a:xfrm>
          <a:prstGeom prst="borderCallout1">
            <a:avLst>
              <a:gd name="adj1" fmla="val 76614"/>
              <a:gd name="adj2" fmla="val 100849"/>
              <a:gd name="adj3" fmla="val 189113"/>
              <a:gd name="adj4" fmla="val 14035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 smtClean="0"/>
              <a:t>Accessors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1396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Creating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ParseTree</a:t>
            </a:r>
            <a:r>
              <a:rPr lang="en-US" b="1" dirty="0" err="1" smtClean="0"/>
              <a:t>s</a:t>
            </a:r>
            <a:endParaRPr lang="en-US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822" y="1306773"/>
            <a:ext cx="8484822" cy="417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6324600" y="990600"/>
            <a:ext cx="2731722" cy="1060495"/>
          </a:xfrm>
          <a:prstGeom prst="borderCallout1">
            <a:avLst>
              <a:gd name="adj1" fmla="val 118919"/>
              <a:gd name="adj2" fmla="val -4912"/>
              <a:gd name="adj3" fmla="val 104628"/>
              <a:gd name="adj4" fmla="val 1123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Are lines with either tree1 or tree2 an error?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A) Yes	B) No</a:t>
            </a:r>
            <a:r>
              <a:rPr lang="en-US" sz="2000" dirty="0" smtClean="0"/>
              <a:t> </a:t>
            </a:r>
            <a:endParaRPr lang="en-US" sz="1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13" y="5020101"/>
            <a:ext cx="8847909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907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060" y="126549"/>
            <a:ext cx="2395640" cy="1524000"/>
            <a:chOff x="42760" y="1219200"/>
            <a:chExt cx="2395640" cy="1524000"/>
          </a:xfrm>
        </p:grpSpPr>
        <p:sp>
          <p:nvSpPr>
            <p:cNvPr id="16" name="Rectangle 15"/>
            <p:cNvSpPr/>
            <p:nvPr/>
          </p:nvSpPr>
          <p:spPr bwMode="auto">
            <a:xfrm>
              <a:off x="515938" y="1219200"/>
              <a:ext cx="1922462" cy="1524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800" dirty="0" smtClean="0">
                  <a:latin typeface="Courier New" pitchFamily="49" charset="0"/>
                  <a:cs typeface="Courier New" pitchFamily="49" charset="0"/>
                </a:rPr>
                <a:t>q1</a:t>
              </a:r>
            </a:p>
            <a:p>
              <a:pPr>
                <a:defRPr/>
              </a:pPr>
              <a:r>
                <a:rPr lang="en-US" sz="2800" dirty="0" smtClean="0">
                  <a:latin typeface="Courier New" pitchFamily="49" charset="0"/>
                  <a:cs typeface="Courier New" pitchFamily="49" charset="0"/>
                </a:rPr>
                <a:t>tree1</a:t>
              </a:r>
            </a:p>
            <a:p>
              <a:pPr>
                <a:defRPr/>
              </a:pPr>
              <a:r>
                <a:rPr lang="en-US" sz="2800" dirty="0" err="1" smtClean="0">
                  <a:latin typeface="Courier New" pitchFamily="49" charset="0"/>
                  <a:cs typeface="Courier New" pitchFamily="49" charset="0"/>
                </a:rPr>
                <a:t>args</a:t>
              </a:r>
              <a:endParaRPr lang="en-US" sz="2800" dirty="0">
                <a:latin typeface="Courier New" pitchFamily="49" charset="0"/>
                <a:cs typeface="Courier New" pitchFamily="49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1752600" y="2209800"/>
              <a:ext cx="457200" cy="381000"/>
              <a:chOff x="2057400" y="2133600"/>
              <a:chExt cx="457200" cy="381000"/>
            </a:xfrm>
          </p:grpSpPr>
          <p:sp>
            <p:nvSpPr>
              <p:cNvPr id="20" name="TextBox 19"/>
              <p:cNvSpPr txBox="1"/>
              <p:nvPr/>
            </p:nvSpPr>
            <p:spPr bwMode="auto">
              <a:xfrm>
                <a:off x="2057400" y="2144713"/>
                <a:ext cx="457200" cy="36988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21" name="Straight Connector 20"/>
              <p:cNvCxnSpPr/>
              <p:nvPr/>
            </p:nvCxnSpPr>
            <p:spPr bwMode="auto">
              <a:xfrm>
                <a:off x="2057400" y="213360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 bwMode="auto">
              <a:xfrm flipV="1">
                <a:off x="2057400" y="213360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/>
            <p:cNvSpPr txBox="1"/>
            <p:nvPr/>
          </p:nvSpPr>
          <p:spPr>
            <a:xfrm rot="16200000">
              <a:off x="-280624" y="1710859"/>
              <a:ext cx="11699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ourier New" pitchFamily="49" charset="0"/>
                  <a:cs typeface="Courier New" pitchFamily="49" charset="0"/>
                </a:rPr>
                <a:t>m</a:t>
              </a:r>
              <a:r>
                <a:rPr lang="en-US" sz="2800" b="1" dirty="0" smtClean="0">
                  <a:latin typeface="Courier New" pitchFamily="49" charset="0"/>
                  <a:cs typeface="Courier New" pitchFamily="49" charset="0"/>
                </a:rPr>
                <a:t>ain</a:t>
              </a:r>
              <a:endParaRPr lang="en-US" sz="28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 bwMode="auto">
            <a:xfrm>
              <a:off x="1752600" y="1350168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73" name="Line Callout 1 72"/>
          <p:cNvSpPr/>
          <p:nvPr/>
        </p:nvSpPr>
        <p:spPr>
          <a:xfrm>
            <a:off x="304368" y="3551044"/>
            <a:ext cx="2351153" cy="1414768"/>
          </a:xfrm>
          <a:prstGeom prst="borderCallout1">
            <a:avLst>
              <a:gd name="adj1" fmla="val -15643"/>
              <a:gd name="adj2" fmla="val 117312"/>
              <a:gd name="adj3" fmla="val -4761"/>
              <a:gd name="adj4" fmla="val 8617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Should there be two copies of this empty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ParseTree</a:t>
            </a:r>
            <a:r>
              <a:rPr lang="en-US" sz="2000" dirty="0" smtClean="0"/>
              <a:t> here?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A) Yes	B) No</a:t>
            </a:r>
            <a:r>
              <a:rPr lang="en-US" sz="2000" dirty="0" smtClean="0"/>
              <a:t>   C)?</a:t>
            </a:r>
            <a:endParaRPr lang="en-US" sz="1600" dirty="0"/>
          </a:p>
        </p:txBody>
      </p:sp>
      <p:pic>
        <p:nvPicPr>
          <p:cNvPr id="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71"/>
          <a:stretch/>
        </p:blipFill>
        <p:spPr bwMode="auto">
          <a:xfrm>
            <a:off x="385651" y="5181600"/>
            <a:ext cx="8484822" cy="134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TextBox 74"/>
          <p:cNvSpPr txBox="1"/>
          <p:nvPr/>
        </p:nvSpPr>
        <p:spPr bwMode="auto">
          <a:xfrm>
            <a:off x="1726900" y="676659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cxnSp>
        <p:nvCxnSpPr>
          <p:cNvPr id="77" name="Straight Arrow Connector 76"/>
          <p:cNvCxnSpPr/>
          <p:nvPr/>
        </p:nvCxnSpPr>
        <p:spPr>
          <a:xfrm flipV="1">
            <a:off x="1942650" y="294824"/>
            <a:ext cx="4077150" cy="6427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/>
          <p:cNvGrpSpPr/>
          <p:nvPr/>
        </p:nvGrpSpPr>
        <p:grpSpPr>
          <a:xfrm>
            <a:off x="6172200" y="152400"/>
            <a:ext cx="2667000" cy="3995398"/>
            <a:chOff x="6172200" y="152400"/>
            <a:chExt cx="2667000" cy="3995398"/>
          </a:xfrm>
        </p:grpSpPr>
        <p:grpSp>
          <p:nvGrpSpPr>
            <p:cNvPr id="80" name="Group 79"/>
            <p:cNvGrpSpPr/>
            <p:nvPr/>
          </p:nvGrpSpPr>
          <p:grpSpPr>
            <a:xfrm>
              <a:off x="6172200" y="152400"/>
              <a:ext cx="1981200" cy="2190467"/>
              <a:chOff x="6172200" y="152400"/>
              <a:chExt cx="1981200" cy="2190467"/>
            </a:xfrm>
          </p:grpSpPr>
          <p:sp>
            <p:nvSpPr>
              <p:cNvPr id="30" name="Rectangle 29"/>
              <p:cNvSpPr/>
              <p:nvPr/>
            </p:nvSpPr>
            <p:spPr bwMode="auto">
              <a:xfrm>
                <a:off x="6172200" y="152400"/>
                <a:ext cx="1981200" cy="219046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2800" u="sng" dirty="0" smtClean="0">
                    <a:latin typeface="Courier New" pitchFamily="49" charset="0"/>
                    <a:cs typeface="Courier New" pitchFamily="49" charset="0"/>
                  </a:rPr>
                  <a:t>Quantity</a:t>
                </a:r>
                <a:endParaRPr lang="en-US" sz="2800" u="sng" dirty="0">
                  <a:latin typeface="Courier New" pitchFamily="49" charset="0"/>
                  <a:cs typeface="Courier New" pitchFamily="49" charset="0"/>
                </a:endParaRPr>
              </a:p>
              <a:p>
                <a:pPr>
                  <a:defRPr/>
                </a:pPr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m</a:t>
                </a:r>
              </a:p>
              <a:p>
                <a:pPr>
                  <a:defRPr/>
                </a:pPr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u</a:t>
                </a:r>
              </a:p>
              <a:p>
                <a:pPr>
                  <a:defRPr/>
                </a:pPr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N</a:t>
                </a:r>
              </a:p>
              <a:p>
                <a:pPr>
                  <a:defRPr/>
                </a:pPr>
                <a:r>
                  <a:rPr lang="en-US" sz="2800" dirty="0">
                    <a:latin typeface="Courier New" pitchFamily="49" charset="0"/>
                    <a:cs typeface="Courier New" pitchFamily="49" charset="0"/>
                  </a:rPr>
                  <a:t>D</a:t>
                </a:r>
                <a:endParaRPr lang="en-US" sz="28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 bwMode="auto">
              <a:xfrm>
                <a:off x="6553200" y="1128915"/>
                <a:ext cx="609600" cy="3077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400" dirty="0"/>
                  <a:t>0</a:t>
                </a:r>
                <a:r>
                  <a:rPr lang="en-US" sz="1400" dirty="0" smtClean="0"/>
                  <a:t>.0</a:t>
                </a:r>
                <a:endParaRPr lang="en-US" sz="1400" dirty="0"/>
              </a:p>
            </p:txBody>
          </p:sp>
          <p:sp>
            <p:nvSpPr>
              <p:cNvPr id="38" name="TextBox 37"/>
              <p:cNvSpPr txBox="1"/>
              <p:nvPr/>
            </p:nvSpPr>
            <p:spPr bwMode="auto">
              <a:xfrm>
                <a:off x="6629400" y="1932852"/>
                <a:ext cx="365760" cy="27432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1" name="TextBox 30"/>
              <p:cNvSpPr txBox="1"/>
              <p:nvPr/>
            </p:nvSpPr>
            <p:spPr bwMode="auto">
              <a:xfrm>
                <a:off x="6553200" y="696034"/>
                <a:ext cx="609600" cy="3077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400" dirty="0" smtClean="0"/>
                  <a:t>12.0</a:t>
                </a:r>
                <a:endParaRPr lang="en-US" sz="1400" dirty="0"/>
              </a:p>
            </p:txBody>
          </p:sp>
          <p:sp>
            <p:nvSpPr>
              <p:cNvPr id="32" name="TextBox 31"/>
              <p:cNvSpPr txBox="1"/>
              <p:nvPr/>
            </p:nvSpPr>
            <p:spPr bwMode="auto">
              <a:xfrm>
                <a:off x="6629400" y="1537211"/>
                <a:ext cx="365760" cy="27432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</p:grpSp>
        <p:cxnSp>
          <p:nvCxnSpPr>
            <p:cNvPr id="67" name="Straight Arrow Connector 66"/>
            <p:cNvCxnSpPr/>
            <p:nvPr/>
          </p:nvCxnSpPr>
          <p:spPr>
            <a:xfrm>
              <a:off x="6812945" y="2046567"/>
              <a:ext cx="248681" cy="60378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endCxn id="58" idx="0"/>
            </p:cNvCxnSpPr>
            <p:nvPr/>
          </p:nvCxnSpPr>
          <p:spPr>
            <a:xfrm>
              <a:off x="6812280" y="1657067"/>
              <a:ext cx="1036320" cy="99328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Group 80"/>
            <p:cNvGrpSpPr/>
            <p:nvPr/>
          </p:nvGrpSpPr>
          <p:grpSpPr>
            <a:xfrm>
              <a:off x="6858000" y="2650353"/>
              <a:ext cx="1981200" cy="1497445"/>
              <a:chOff x="6858000" y="2650353"/>
              <a:chExt cx="1981200" cy="1497445"/>
            </a:xfrm>
          </p:grpSpPr>
          <p:sp>
            <p:nvSpPr>
              <p:cNvPr id="58" name="Rectangle 57"/>
              <p:cNvSpPr/>
              <p:nvPr/>
            </p:nvSpPr>
            <p:spPr bwMode="auto">
              <a:xfrm>
                <a:off x="6858000" y="2650353"/>
                <a:ext cx="1981200" cy="149744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2800" u="sng" dirty="0" smtClean="0">
                    <a:latin typeface="Courier New" pitchFamily="49" charset="0"/>
                    <a:cs typeface="Courier New" pitchFamily="49" charset="0"/>
                  </a:rPr>
                  <a:t>OpenList</a:t>
                </a:r>
                <a:endParaRPr lang="en-US" sz="2800" u="sng" dirty="0">
                  <a:latin typeface="Courier New" pitchFamily="49" charset="0"/>
                  <a:cs typeface="Courier New" pitchFamily="49" charset="0"/>
                </a:endParaRPr>
              </a:p>
              <a:p>
                <a:pPr>
                  <a:defRPr/>
                </a:pPr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first</a:t>
                </a:r>
                <a:endParaRPr lang="en-US" sz="2800" dirty="0">
                  <a:latin typeface="Courier New" pitchFamily="49" charset="0"/>
                  <a:cs typeface="Courier New" pitchFamily="49" charset="0"/>
                </a:endParaRPr>
              </a:p>
              <a:p>
                <a:pPr>
                  <a:defRPr/>
                </a:pPr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rest</a:t>
                </a:r>
                <a:endParaRPr lang="en-US" sz="28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cxnSp>
            <p:nvCxnSpPr>
              <p:cNvPr id="65" name="Straight Connector 64"/>
              <p:cNvCxnSpPr/>
              <p:nvPr/>
            </p:nvCxnSpPr>
            <p:spPr bwMode="auto">
              <a:xfrm>
                <a:off x="8077200" y="323572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 bwMode="auto">
              <a:xfrm flipV="1">
                <a:off x="8077200" y="323572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/>
              <p:cNvSpPr txBox="1"/>
              <p:nvPr/>
            </p:nvSpPr>
            <p:spPr bwMode="auto">
              <a:xfrm>
                <a:off x="8077200" y="3241276"/>
                <a:ext cx="457200" cy="369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grpSp>
            <p:nvGrpSpPr>
              <p:cNvPr id="61" name="Group 14"/>
              <p:cNvGrpSpPr>
                <a:grpSpLocks/>
              </p:cNvGrpSpPr>
              <p:nvPr/>
            </p:nvGrpSpPr>
            <p:grpSpPr bwMode="auto">
              <a:xfrm>
                <a:off x="8077200" y="3698476"/>
                <a:ext cx="457200" cy="381000"/>
                <a:chOff x="6248400" y="1447800"/>
                <a:chExt cx="457200" cy="381000"/>
              </a:xfrm>
            </p:grpSpPr>
            <p:sp>
              <p:nvSpPr>
                <p:cNvPr id="62" name="TextBox 61"/>
                <p:cNvSpPr txBox="1"/>
                <p:nvPr/>
              </p:nvSpPr>
              <p:spPr>
                <a:xfrm>
                  <a:off x="6248400" y="1458913"/>
                  <a:ext cx="457200" cy="369887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6248400" y="1447800"/>
                  <a:ext cx="457200" cy="381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flipV="1">
                  <a:off x="6248400" y="1447800"/>
                  <a:ext cx="457200" cy="381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2" name="Straight Connector 81"/>
              <p:cNvCxnSpPr/>
              <p:nvPr/>
            </p:nvCxnSpPr>
            <p:spPr bwMode="auto">
              <a:xfrm>
                <a:off x="8068101" y="323572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 bwMode="auto">
              <a:xfrm flipV="1">
                <a:off x="8068101" y="323572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8" name="Group 87"/>
          <p:cNvGrpSpPr/>
          <p:nvPr/>
        </p:nvGrpSpPr>
        <p:grpSpPr>
          <a:xfrm>
            <a:off x="1955500" y="609600"/>
            <a:ext cx="4064300" cy="4356212"/>
            <a:chOff x="1955500" y="609600"/>
            <a:chExt cx="4064300" cy="4356212"/>
          </a:xfrm>
        </p:grpSpPr>
        <p:cxnSp>
          <p:nvCxnSpPr>
            <p:cNvPr id="47" name="Straight Connector 46"/>
            <p:cNvCxnSpPr/>
            <p:nvPr/>
          </p:nvCxnSpPr>
          <p:spPr bwMode="auto">
            <a:xfrm>
              <a:off x="4894053" y="3975212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 bwMode="auto">
            <a:xfrm flipV="1">
              <a:off x="4894053" y="3975212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 bwMode="auto">
            <a:xfrm>
              <a:off x="4894053" y="3576098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 bwMode="auto">
            <a:xfrm flipV="1">
              <a:off x="4879740" y="3576098"/>
              <a:ext cx="471513" cy="3229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77"/>
            <p:cNvGrpSpPr/>
            <p:nvPr/>
          </p:nvGrpSpPr>
          <p:grpSpPr>
            <a:xfrm>
              <a:off x="1955500" y="609600"/>
              <a:ext cx="4064300" cy="4356212"/>
              <a:chOff x="1955500" y="609600"/>
              <a:chExt cx="4064300" cy="4356212"/>
            </a:xfrm>
          </p:grpSpPr>
          <p:grpSp>
            <p:nvGrpSpPr>
              <p:cNvPr id="5" name="Group 29"/>
              <p:cNvGrpSpPr>
                <a:grpSpLocks/>
              </p:cNvGrpSpPr>
              <p:nvPr/>
            </p:nvGrpSpPr>
            <p:grpSpPr bwMode="auto">
              <a:xfrm>
                <a:off x="2936876" y="609600"/>
                <a:ext cx="2532062" cy="1981200"/>
                <a:chOff x="1981200" y="4419600"/>
                <a:chExt cx="2532062" cy="1981200"/>
              </a:xfrm>
            </p:grpSpPr>
            <p:sp>
              <p:nvSpPr>
                <p:cNvPr id="6" name="Rectangle 5"/>
                <p:cNvSpPr/>
                <p:nvPr/>
              </p:nvSpPr>
              <p:spPr>
                <a:xfrm>
                  <a:off x="1981200" y="4419600"/>
                  <a:ext cx="2532062" cy="19812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r>
                    <a:rPr lang="en-US" sz="2800" u="sng" dirty="0" smtClean="0">
                      <a:latin typeface="Courier New" pitchFamily="49" charset="0"/>
                      <a:cs typeface="Courier New" pitchFamily="49" charset="0"/>
                    </a:rPr>
                    <a:t>ParseTree</a:t>
                  </a:r>
                  <a:endParaRPr lang="en-US" sz="2800" u="sng" dirty="0">
                    <a:latin typeface="Courier New" pitchFamily="49" charset="0"/>
                    <a:cs typeface="Courier New" pitchFamily="49" charset="0"/>
                  </a:endParaRPr>
                </a:p>
                <a:p>
                  <a:pPr>
                    <a:defRPr/>
                  </a:pPr>
                  <a:r>
                    <a:rPr lang="en-US" sz="2800" dirty="0" smtClean="0">
                      <a:latin typeface="Courier New" pitchFamily="49" charset="0"/>
                      <a:cs typeface="Courier New" pitchFamily="49" charset="0"/>
                    </a:rPr>
                    <a:t>operator</a:t>
                  </a:r>
                  <a:endParaRPr lang="en-US" sz="2800" dirty="0">
                    <a:latin typeface="Courier New" pitchFamily="49" charset="0"/>
                    <a:cs typeface="Courier New" pitchFamily="49" charset="0"/>
                  </a:endParaRPr>
                </a:p>
                <a:p>
                  <a:pPr>
                    <a:defRPr/>
                  </a:pPr>
                  <a:r>
                    <a:rPr lang="en-US" sz="2800" dirty="0" smtClean="0">
                      <a:latin typeface="Courier New" pitchFamily="49" charset="0"/>
                      <a:cs typeface="Courier New" pitchFamily="49" charset="0"/>
                    </a:rPr>
                    <a:t>left</a:t>
                  </a:r>
                  <a:endParaRPr lang="en-US" sz="2800" dirty="0">
                    <a:latin typeface="Courier New" pitchFamily="49" charset="0"/>
                    <a:cs typeface="Courier New" pitchFamily="49" charset="0"/>
                  </a:endParaRPr>
                </a:p>
                <a:p>
                  <a:pPr>
                    <a:defRPr/>
                  </a:pPr>
                  <a:r>
                    <a:rPr lang="en-US" sz="2800" dirty="0" smtClean="0">
                      <a:latin typeface="Courier New" pitchFamily="49" charset="0"/>
                      <a:cs typeface="Courier New" pitchFamily="49" charset="0"/>
                    </a:rPr>
                    <a:t>right</a:t>
                  </a:r>
                  <a:endParaRPr lang="en-US" dirty="0"/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3886200" y="5026025"/>
                  <a:ext cx="457200" cy="307975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n-US" sz="1400" dirty="0"/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3886200" y="5410200"/>
                  <a:ext cx="457200" cy="369888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 bwMode="auto">
                <a:xfrm>
                  <a:off x="3886200" y="5878513"/>
                  <a:ext cx="457200" cy="369887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  <p:cxnSp>
            <p:nvCxnSpPr>
              <p:cNvPr id="15" name="Straight Arrow Connector 14"/>
              <p:cNvCxnSpPr/>
              <p:nvPr/>
            </p:nvCxnSpPr>
            <p:spPr>
              <a:xfrm>
                <a:off x="5072063" y="1335076"/>
                <a:ext cx="947737" cy="1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" name="Group 29"/>
              <p:cNvGrpSpPr>
                <a:grpSpLocks/>
              </p:cNvGrpSpPr>
              <p:nvPr/>
            </p:nvGrpSpPr>
            <p:grpSpPr bwMode="auto">
              <a:xfrm>
                <a:off x="2974740" y="2984612"/>
                <a:ext cx="2532062" cy="1981200"/>
                <a:chOff x="1981200" y="4419600"/>
                <a:chExt cx="2532062" cy="1981200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1981200" y="4419600"/>
                  <a:ext cx="2532062" cy="19812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r>
                    <a:rPr lang="en-US" sz="2800" u="sng" dirty="0" smtClean="0">
                      <a:latin typeface="Courier New" pitchFamily="49" charset="0"/>
                      <a:cs typeface="Courier New" pitchFamily="49" charset="0"/>
                    </a:rPr>
                    <a:t>ParseTree</a:t>
                  </a:r>
                  <a:endParaRPr lang="en-US" sz="2800" u="sng" dirty="0">
                    <a:latin typeface="Courier New" pitchFamily="49" charset="0"/>
                    <a:cs typeface="Courier New" pitchFamily="49" charset="0"/>
                  </a:endParaRPr>
                </a:p>
                <a:p>
                  <a:pPr>
                    <a:defRPr/>
                  </a:pPr>
                  <a:r>
                    <a:rPr lang="en-US" sz="2800" dirty="0" smtClean="0">
                      <a:latin typeface="Courier New" pitchFamily="49" charset="0"/>
                      <a:cs typeface="Courier New" pitchFamily="49" charset="0"/>
                    </a:rPr>
                    <a:t>operator</a:t>
                  </a:r>
                  <a:endParaRPr lang="en-US" sz="2800" dirty="0">
                    <a:latin typeface="Courier New" pitchFamily="49" charset="0"/>
                    <a:cs typeface="Courier New" pitchFamily="49" charset="0"/>
                  </a:endParaRPr>
                </a:p>
                <a:p>
                  <a:pPr>
                    <a:defRPr/>
                  </a:pPr>
                  <a:r>
                    <a:rPr lang="en-US" sz="2800" dirty="0" smtClean="0">
                      <a:latin typeface="Courier New" pitchFamily="49" charset="0"/>
                      <a:cs typeface="Courier New" pitchFamily="49" charset="0"/>
                    </a:rPr>
                    <a:t>left</a:t>
                  </a:r>
                  <a:endParaRPr lang="en-US" sz="2800" dirty="0">
                    <a:latin typeface="Courier New" pitchFamily="49" charset="0"/>
                    <a:cs typeface="Courier New" pitchFamily="49" charset="0"/>
                  </a:endParaRPr>
                </a:p>
                <a:p>
                  <a:pPr>
                    <a:defRPr/>
                  </a:pPr>
                  <a:r>
                    <a:rPr lang="en-US" sz="2800" dirty="0" smtClean="0">
                      <a:latin typeface="Courier New" pitchFamily="49" charset="0"/>
                      <a:cs typeface="Courier New" pitchFamily="49" charset="0"/>
                    </a:rPr>
                    <a:t>right</a:t>
                  </a:r>
                  <a:endParaRPr lang="en-US" dirty="0"/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3886200" y="5026025"/>
                  <a:ext cx="457200" cy="307975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n-US" sz="1400" dirty="0"/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3886200" y="5410200"/>
                  <a:ext cx="457200" cy="369888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grpSp>
              <p:nvGrpSpPr>
                <p:cNvPr id="43" name="Group 14"/>
                <p:cNvGrpSpPr>
                  <a:grpSpLocks/>
                </p:cNvGrpSpPr>
                <p:nvPr/>
              </p:nvGrpSpPr>
              <p:grpSpPr bwMode="auto">
                <a:xfrm>
                  <a:off x="3886200" y="5867400"/>
                  <a:ext cx="457200" cy="381000"/>
                  <a:chOff x="6248400" y="1447800"/>
                  <a:chExt cx="457200" cy="381000"/>
                </a:xfrm>
              </p:grpSpPr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6248400" y="1458913"/>
                    <a:ext cx="457200" cy="36988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cxnSp>
                <p:nvCxnSpPr>
                  <p:cNvPr id="45" name="Straight Connector 44"/>
                  <p:cNvCxnSpPr/>
                  <p:nvPr/>
                </p:nvCxnSpPr>
                <p:spPr>
                  <a:xfrm>
                    <a:off x="6248400" y="1447800"/>
                    <a:ext cx="457200" cy="38100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/>
                  <p:cNvCxnSpPr/>
                  <p:nvPr/>
                </p:nvCxnSpPr>
                <p:spPr>
                  <a:xfrm flipV="1">
                    <a:off x="6248400" y="1447800"/>
                    <a:ext cx="457200" cy="38100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53" name="Straight Arrow Connector 52"/>
              <p:cNvCxnSpPr/>
              <p:nvPr/>
            </p:nvCxnSpPr>
            <p:spPr>
              <a:xfrm>
                <a:off x="5050395" y="2306698"/>
                <a:ext cx="248681" cy="721049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 flipH="1">
                <a:off x="4202907" y="1747569"/>
                <a:ext cx="795405" cy="1237043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1955500" y="879818"/>
                <a:ext cx="940100" cy="166729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4" name="Straight Connector 83"/>
            <p:cNvCxnSpPr/>
            <p:nvPr/>
          </p:nvCxnSpPr>
          <p:spPr bwMode="auto">
            <a:xfrm>
              <a:off x="4886896" y="3990498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 bwMode="auto">
            <a:xfrm flipV="1">
              <a:off x="4886896" y="3990498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 bwMode="auto">
            <a:xfrm>
              <a:off x="4886896" y="3576098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 bwMode="auto">
            <a:xfrm flipV="1">
              <a:off x="4886896" y="3576098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8617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3519"/>
            <a:ext cx="903922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3233742" y="196145"/>
            <a:ext cx="2532062" cy="1981200"/>
            <a:chOff x="1981200" y="4419600"/>
            <a:chExt cx="2532062" cy="1981200"/>
          </a:xfrm>
        </p:grpSpPr>
        <p:sp>
          <p:nvSpPr>
            <p:cNvPr id="6" name="Rectangle 5"/>
            <p:cNvSpPr/>
            <p:nvPr/>
          </p:nvSpPr>
          <p:spPr>
            <a:xfrm>
              <a:off x="1981200" y="4419600"/>
              <a:ext cx="2532062" cy="1981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800" u="sng" dirty="0" smtClean="0">
                  <a:latin typeface="Courier New" pitchFamily="49" charset="0"/>
                  <a:cs typeface="Courier New" pitchFamily="49" charset="0"/>
                </a:rPr>
                <a:t>ParseTree</a:t>
              </a:r>
              <a:endParaRPr lang="en-US" sz="2800" u="sng" dirty="0">
                <a:latin typeface="Courier New" pitchFamily="49" charset="0"/>
                <a:cs typeface="Courier New" pitchFamily="49" charset="0"/>
              </a:endParaRPr>
            </a:p>
            <a:p>
              <a:pPr>
                <a:defRPr/>
              </a:pPr>
              <a:r>
                <a:rPr lang="en-US" sz="2800" dirty="0" smtClean="0">
                  <a:latin typeface="Courier New" pitchFamily="49" charset="0"/>
                  <a:cs typeface="Courier New" pitchFamily="49" charset="0"/>
                </a:rPr>
                <a:t>operator</a:t>
              </a:r>
              <a:endParaRPr lang="en-US" sz="2800" dirty="0">
                <a:latin typeface="Courier New" pitchFamily="49" charset="0"/>
                <a:cs typeface="Courier New" pitchFamily="49" charset="0"/>
              </a:endParaRPr>
            </a:p>
            <a:p>
              <a:pPr>
                <a:defRPr/>
              </a:pPr>
              <a:r>
                <a:rPr lang="en-US" sz="2800" dirty="0" smtClean="0">
                  <a:latin typeface="Courier New" pitchFamily="49" charset="0"/>
                  <a:cs typeface="Courier New" pitchFamily="49" charset="0"/>
                </a:rPr>
                <a:t>left</a:t>
              </a:r>
              <a:endParaRPr lang="en-US" sz="2800" dirty="0">
                <a:latin typeface="Courier New" pitchFamily="49" charset="0"/>
                <a:cs typeface="Courier New" pitchFamily="49" charset="0"/>
              </a:endParaRPr>
            </a:p>
            <a:p>
              <a:pPr>
                <a:defRPr/>
              </a:pPr>
              <a:r>
                <a:rPr lang="en-US" sz="2800" dirty="0" smtClean="0">
                  <a:latin typeface="Courier New" pitchFamily="49" charset="0"/>
                  <a:cs typeface="Courier New" pitchFamily="49" charset="0"/>
                </a:rPr>
                <a:t>right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86200" y="5026025"/>
              <a:ext cx="457200" cy="30797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sz="1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86200" y="5410200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3886200" y="5878513"/>
              <a:ext cx="457200" cy="3698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>
            <a:off x="5348457" y="956556"/>
            <a:ext cx="947737" cy="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40596" y="158480"/>
            <a:ext cx="2395640" cy="2029887"/>
            <a:chOff x="42760" y="1219199"/>
            <a:chExt cx="2395640" cy="2029887"/>
          </a:xfrm>
        </p:grpSpPr>
        <p:sp>
          <p:nvSpPr>
            <p:cNvPr id="12" name="Rectangle 11"/>
            <p:cNvSpPr/>
            <p:nvPr/>
          </p:nvSpPr>
          <p:spPr bwMode="auto">
            <a:xfrm>
              <a:off x="515938" y="1219199"/>
              <a:ext cx="1922462" cy="20298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800" dirty="0" smtClean="0">
                  <a:latin typeface="Courier New" pitchFamily="49" charset="0"/>
                  <a:cs typeface="Courier New" pitchFamily="49" charset="0"/>
                </a:rPr>
                <a:t>tree3</a:t>
              </a:r>
            </a:p>
            <a:p>
              <a:pPr>
                <a:defRPr/>
              </a:pPr>
              <a:r>
                <a:rPr lang="en-US" sz="2800" dirty="0" smtClean="0">
                  <a:latin typeface="Courier New" pitchFamily="49" charset="0"/>
                  <a:cs typeface="Courier New" pitchFamily="49" charset="0"/>
                </a:rPr>
                <a:t>tree2</a:t>
              </a:r>
            </a:p>
            <a:p>
              <a:pPr>
                <a:defRPr/>
              </a:pPr>
              <a:r>
                <a:rPr lang="en-US" sz="2800" dirty="0" smtClean="0">
                  <a:latin typeface="Courier New" pitchFamily="49" charset="0"/>
                  <a:cs typeface="Courier New" pitchFamily="49" charset="0"/>
                </a:rPr>
                <a:t>tree1</a:t>
              </a:r>
              <a:endParaRPr lang="en-US" sz="2800" dirty="0">
                <a:latin typeface="Courier New" pitchFamily="49" charset="0"/>
                <a:cs typeface="Courier New" pitchFamily="49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Courier New" pitchFamily="49" charset="0"/>
                  <a:cs typeface="Courier New" pitchFamily="49" charset="0"/>
                </a:rPr>
                <a:t>args</a:t>
              </a:r>
              <a:endParaRPr lang="en-US" sz="28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 bwMode="auto">
            <a:xfrm>
              <a:off x="1752600" y="1779984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 bwMode="auto">
            <a:xfrm>
              <a:off x="1752600" y="2220913"/>
              <a:ext cx="457200" cy="3698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-280624" y="1710859"/>
              <a:ext cx="11699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ourier New" pitchFamily="49" charset="0"/>
                  <a:cs typeface="Courier New" pitchFamily="49" charset="0"/>
                </a:rPr>
                <a:t>m</a:t>
              </a:r>
              <a:r>
                <a:rPr lang="en-US" sz="2800" b="1" dirty="0" smtClean="0">
                  <a:latin typeface="Courier New" pitchFamily="49" charset="0"/>
                  <a:cs typeface="Courier New" pitchFamily="49" charset="0"/>
                </a:rPr>
                <a:t>ain</a:t>
              </a:r>
              <a:endParaRPr lang="en-US" sz="28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 bwMode="auto">
            <a:xfrm>
              <a:off x="1752600" y="1350168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</p:grpSp>
      <p:cxnSp>
        <p:nvCxnSpPr>
          <p:cNvPr id="17" name="Straight Arrow Connector 16"/>
          <p:cNvCxnSpPr/>
          <p:nvPr/>
        </p:nvCxnSpPr>
        <p:spPr>
          <a:xfrm>
            <a:off x="2079036" y="474393"/>
            <a:ext cx="1113430" cy="50706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367342" y="1840001"/>
            <a:ext cx="398462" cy="182484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676401" y="1371689"/>
            <a:ext cx="3670860" cy="229316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400800" y="659337"/>
            <a:ext cx="9906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"+"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1828800" y="1654624"/>
            <a:ext cx="45720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2" name="Cloud Callout 21"/>
          <p:cNvSpPr/>
          <p:nvPr/>
        </p:nvSpPr>
        <p:spPr>
          <a:xfrm rot="790880">
            <a:off x="6506060" y="1343107"/>
            <a:ext cx="2656230" cy="2331513"/>
          </a:xfrm>
          <a:prstGeom prst="cloudCallout">
            <a:avLst>
              <a:gd name="adj1" fmla="val -77389"/>
              <a:gd name="adj2" fmla="val -2341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1839063" y="1654792"/>
            <a:ext cx="4572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 bwMode="auto">
          <a:xfrm flipV="1">
            <a:off x="1839063" y="1654792"/>
            <a:ext cx="4572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8229600" y="2508863"/>
            <a:ext cx="628650" cy="69153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1654624"/>
            <a:ext cx="19621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Line Callout 1 26"/>
          <p:cNvSpPr/>
          <p:nvPr/>
        </p:nvSpPr>
        <p:spPr>
          <a:xfrm>
            <a:off x="7620000" y="398579"/>
            <a:ext cx="1447800" cy="908095"/>
          </a:xfrm>
          <a:prstGeom prst="borderCallout1">
            <a:avLst>
              <a:gd name="adj1" fmla="val 180564"/>
              <a:gd name="adj2" fmla="val 55748"/>
              <a:gd name="adj3" fmla="val 77899"/>
              <a:gd name="adj4" fmla="val 67519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Conceptual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ParseTree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8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84238" y="261938"/>
            <a:ext cx="75136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 dirty="0" smtClean="0">
                <a:latin typeface="+mn-lt"/>
              </a:rPr>
              <a:t>Big Picture for </a:t>
            </a:r>
            <a:r>
              <a:rPr lang="en-US" sz="4200" b="1" dirty="0" err="1" smtClean="0">
                <a:latin typeface="+mn-lt"/>
              </a:rPr>
              <a:t>Unicalc</a:t>
            </a:r>
            <a:r>
              <a:rPr lang="en-US" sz="4200" b="1" dirty="0" smtClean="0">
                <a:latin typeface="+mn-lt"/>
              </a:rPr>
              <a:t> in Java </a:t>
            </a:r>
            <a:endParaRPr lang="en-US" sz="4200" b="1" dirty="0">
              <a:latin typeface="+mn-lt"/>
            </a:endParaRPr>
          </a:p>
        </p:txBody>
      </p:sp>
      <p:sp>
        <p:nvSpPr>
          <p:cNvPr id="6148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865313" y="20828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703F3"/>
                </a:solidFill>
              </a:rPr>
              <a:t>Tokenizer</a:t>
            </a:r>
          </a:p>
        </p:txBody>
      </p:sp>
      <p:sp>
        <p:nvSpPr>
          <p:cNvPr id="6149" name="Text Box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95475" y="3608387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703F3"/>
                </a:solidFill>
              </a:rPr>
              <a:t>Parser</a:t>
            </a:r>
          </a:p>
        </p:txBody>
      </p:sp>
      <p:sp>
        <p:nvSpPr>
          <p:cNvPr id="6150" name="Text Box 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95475" y="52070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703F3"/>
                </a:solidFill>
              </a:rPr>
              <a:t>Evaluator</a:t>
            </a:r>
          </a:p>
        </p:txBody>
      </p:sp>
      <p:sp>
        <p:nvSpPr>
          <p:cNvPr id="6151" name="Text Box 1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368800" y="13716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String</a:t>
            </a:r>
            <a:r>
              <a:rPr lang="en-US"/>
              <a:t> </a:t>
            </a:r>
            <a:r>
              <a:rPr lang="en-US">
                <a:solidFill>
                  <a:srgbClr val="C00000"/>
                </a:solidFill>
              </a:rPr>
              <a:t>input</a:t>
            </a:r>
          </a:p>
        </p:txBody>
      </p:sp>
      <p:sp>
        <p:nvSpPr>
          <p:cNvPr id="6152" name="Rectangle 2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735138" y="1928812"/>
            <a:ext cx="2012950" cy="766763"/>
          </a:xfrm>
          <a:prstGeom prst="rect">
            <a:avLst/>
          </a:prstGeom>
          <a:noFill/>
          <a:ln w="38100">
            <a:solidFill>
              <a:srgbClr val="0703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Rectangle 2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765300" y="3452812"/>
            <a:ext cx="2012950" cy="766763"/>
          </a:xfrm>
          <a:prstGeom prst="rect">
            <a:avLst/>
          </a:prstGeom>
          <a:noFill/>
          <a:ln w="38100">
            <a:solidFill>
              <a:srgbClr val="0703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Rectangle 2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765300" y="5053012"/>
            <a:ext cx="2012950" cy="766763"/>
          </a:xfrm>
          <a:prstGeom prst="rect">
            <a:avLst/>
          </a:prstGeom>
          <a:noFill/>
          <a:ln w="38100">
            <a:solidFill>
              <a:srgbClr val="0703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Text Box 2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329113" y="2862262"/>
            <a:ext cx="3038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String[]</a:t>
            </a:r>
            <a:r>
              <a:rPr lang="en-US"/>
              <a:t> </a:t>
            </a:r>
            <a:r>
              <a:rPr lang="en-US">
                <a:solidFill>
                  <a:srgbClr val="C00000"/>
                </a:solidFill>
              </a:rPr>
              <a:t>tokens</a:t>
            </a:r>
          </a:p>
        </p:txBody>
      </p:sp>
      <p:sp>
        <p:nvSpPr>
          <p:cNvPr id="6156" name="Text Box 3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98900" y="4384675"/>
            <a:ext cx="3797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smtClean="0">
                <a:latin typeface="Courier New" pitchFamily="49" charset="0"/>
              </a:rPr>
              <a:t>ParseTree </a:t>
            </a:r>
            <a:r>
              <a:rPr lang="en-US" dirty="0">
                <a:solidFill>
                  <a:srgbClr val="C00000"/>
                </a:solidFill>
              </a:rPr>
              <a:t>t</a:t>
            </a:r>
            <a:r>
              <a:rPr lang="en-US" dirty="0" smtClean="0">
                <a:solidFill>
                  <a:srgbClr val="C00000"/>
                </a:solidFill>
              </a:rPr>
              <a:t>ree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157" name="Text Box 3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203700" y="5891212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Quantity</a:t>
            </a:r>
            <a:r>
              <a:rPr lang="en-US"/>
              <a:t> </a:t>
            </a:r>
            <a:r>
              <a:rPr lang="en-US">
                <a:solidFill>
                  <a:srgbClr val="C00000"/>
                </a:solidFill>
              </a:rPr>
              <a:t>result</a:t>
            </a:r>
          </a:p>
        </p:txBody>
      </p:sp>
      <p:sp>
        <p:nvSpPr>
          <p:cNvPr id="6158" name="Line 32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3878263" y="1716087"/>
            <a:ext cx="703262" cy="3508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Line 3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856038" y="2706687"/>
            <a:ext cx="68897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Line 34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3830638" y="3187700"/>
            <a:ext cx="703262" cy="350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Line 3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881438" y="4154487"/>
            <a:ext cx="322262" cy="306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Line 36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3822700" y="4752975"/>
            <a:ext cx="423863" cy="342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3" name="Line 37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3889375" y="5784850"/>
            <a:ext cx="593725" cy="234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20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ctrTitle"/>
          </p:nvPr>
        </p:nvSpPr>
        <p:spPr>
          <a:xfrm>
            <a:off x="0" y="2362200"/>
            <a:ext cx="9144000" cy="1470025"/>
          </a:xfrm>
        </p:spPr>
        <p:txBody>
          <a:bodyPr/>
          <a:lstStyle/>
          <a:p>
            <a:pPr eaLnBrk="1" hangingPunct="1"/>
            <a:r>
              <a:rPr lang="en-US" sz="11500" b="1" dirty="0" smtClean="0">
                <a:latin typeface="Courier New" pitchFamily="49" charset="0"/>
                <a:cs typeface="Courier New" pitchFamily="49" charset="0"/>
              </a:rPr>
              <a:t>Evaluator</a:t>
            </a:r>
            <a:r>
              <a:rPr lang="en-US" sz="13800" b="1" dirty="0" smtClean="0"/>
              <a:t/>
            </a:r>
            <a:br>
              <a:rPr lang="en-US" sz="13800" b="1" dirty="0" smtClean="0"/>
            </a:br>
            <a:r>
              <a:rPr lang="en-US" sz="6000" b="1" dirty="0"/>
              <a:t>E</a:t>
            </a:r>
            <a:r>
              <a:rPr lang="en-US" sz="6000" b="1" dirty="0" smtClean="0"/>
              <a:t>valuate the </a:t>
            </a:r>
            <a:r>
              <a:rPr lang="en-US" sz="6000" b="1" dirty="0" smtClean="0">
                <a:latin typeface="Courier New" pitchFamily="49" charset="0"/>
                <a:cs typeface="Courier New" pitchFamily="49" charset="0"/>
              </a:rPr>
              <a:t>ParseTree</a:t>
            </a:r>
            <a:endParaRPr lang="en-US" sz="8000" b="1" dirty="0" smtClean="0"/>
          </a:p>
        </p:txBody>
      </p:sp>
    </p:spTree>
    <p:extLst>
      <p:ext uri="{BB962C8B-B14F-4D97-AF65-F5344CB8AC3E}">
        <p14:creationId xmlns:p14="http://schemas.microsoft.com/office/powerpoint/2010/main" val="80553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/>
          <a:lstStyle/>
          <a:p>
            <a:pPr algn="l"/>
            <a:r>
              <a:rPr lang="en-US" sz="4000" b="1" dirty="0" smtClean="0">
                <a:latin typeface="Courier New" pitchFamily="49" charset="0"/>
                <a:cs typeface="Courier New" pitchFamily="49" charset="0"/>
              </a:rPr>
              <a:t>EvaluatorTest.java</a:t>
            </a:r>
            <a:endParaRPr lang="en-US" sz="4000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097921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6278520" y="56919"/>
            <a:ext cx="2819401" cy="1867577"/>
          </a:xfrm>
          <a:prstGeom prst="borderCallout1">
            <a:avLst>
              <a:gd name="adj1" fmla="val 98358"/>
              <a:gd name="adj2" fmla="val 85364"/>
              <a:gd name="adj3" fmla="val 177202"/>
              <a:gd name="adj4" fmla="val 59065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Do I create any unnecessary variables here?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(That NEVER get used?)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A) Yes	B) No	C)?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598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ctrTitle"/>
          </p:nvPr>
        </p:nvSpPr>
        <p:spPr>
          <a:xfrm>
            <a:off x="0" y="2362200"/>
            <a:ext cx="9144000" cy="1470025"/>
          </a:xfrm>
        </p:spPr>
        <p:txBody>
          <a:bodyPr/>
          <a:lstStyle/>
          <a:p>
            <a:pPr eaLnBrk="1" hangingPunct="1"/>
            <a:r>
              <a:rPr lang="en-US" sz="9600" b="1" dirty="0" smtClean="0"/>
              <a:t>Big idea of </a:t>
            </a:r>
            <a:r>
              <a:rPr lang="en-US" sz="9600" b="1" dirty="0" smtClean="0"/>
              <a:t>Hw10 </a:t>
            </a:r>
            <a:r>
              <a:rPr lang="en-US" sz="9600" b="1" dirty="0" smtClean="0"/>
              <a:t/>
            </a:r>
            <a:br>
              <a:rPr lang="en-US" sz="9600" b="1" dirty="0" smtClean="0"/>
            </a:br>
            <a:r>
              <a:rPr lang="en-US" sz="9600" b="1" dirty="0" smtClean="0"/>
              <a:t>(</a:t>
            </a:r>
            <a:r>
              <a:rPr lang="en-US" sz="9600" b="1" dirty="0" err="1" smtClean="0"/>
              <a:t>Unicalc</a:t>
            </a:r>
            <a:r>
              <a:rPr lang="en-US" sz="9600" b="1" dirty="0" smtClean="0"/>
              <a:t>)</a:t>
            </a:r>
            <a:br>
              <a:rPr lang="en-US" sz="9600" b="1" dirty="0" smtClean="0"/>
            </a:br>
            <a:r>
              <a:rPr lang="en-US" sz="13800" b="1" dirty="0" smtClean="0"/>
              <a:t>Parsing</a:t>
            </a:r>
            <a:endParaRPr lang="en-US" sz="11500" b="1" dirty="0" smtClean="0"/>
          </a:p>
        </p:txBody>
      </p:sp>
      <p:sp>
        <p:nvSpPr>
          <p:cNvPr id="3" name="Line Callout 1 2"/>
          <p:cNvSpPr/>
          <p:nvPr/>
        </p:nvSpPr>
        <p:spPr>
          <a:xfrm>
            <a:off x="7441610" y="2185000"/>
            <a:ext cx="1549990" cy="1853600"/>
          </a:xfrm>
          <a:prstGeom prst="borderCallout1">
            <a:avLst>
              <a:gd name="adj1" fmla="val -20220"/>
              <a:gd name="adj2" fmla="val 39539"/>
              <a:gd name="adj3" fmla="val 8917"/>
              <a:gd name="adj4" fmla="val 974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Thursday’s lecture notes said “Hw9” which is wrong.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974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34" y="-17700"/>
            <a:ext cx="8023589" cy="504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934" y="2819400"/>
            <a:ext cx="128587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384" y="1253889"/>
            <a:ext cx="128587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840" y="5282890"/>
            <a:ext cx="19621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4" y="4417537"/>
            <a:ext cx="258127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54416"/>
            <a:ext cx="25812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Callout 1 9"/>
          <p:cNvSpPr/>
          <p:nvPr/>
        </p:nvSpPr>
        <p:spPr>
          <a:xfrm>
            <a:off x="6125233" y="1"/>
            <a:ext cx="2819401" cy="990600"/>
          </a:xfrm>
          <a:prstGeom prst="borderCallout1">
            <a:avLst>
              <a:gd name="adj1" fmla="val 98358"/>
              <a:gd name="adj2" fmla="val 85364"/>
              <a:gd name="adj3" fmla="val 98672"/>
              <a:gd name="adj4" fmla="val 9585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Are any of these invalid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ParseTree</a:t>
            </a:r>
            <a:r>
              <a:rPr lang="en-US" sz="2000" dirty="0" err="1" smtClean="0"/>
              <a:t>s</a:t>
            </a:r>
            <a:r>
              <a:rPr lang="en-US" sz="2000" dirty="0" smtClean="0"/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A) Yes	B) No 	C) ?</a:t>
            </a:r>
            <a:endParaRPr lang="en-US" sz="16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8827344"/>
              </p:ext>
            </p:extLst>
          </p:nvPr>
        </p:nvGraphicFramePr>
        <p:xfrm>
          <a:off x="6391274" y="2552700"/>
          <a:ext cx="569913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4" name="Visio" r:id="rId9" imgW="570488" imgH="570370" progId="Visio.Drawing.11">
                  <p:link updateAutomatic="1"/>
                </p:oleObj>
              </mc:Choice>
              <mc:Fallback>
                <p:oleObj name="Visio" r:id="rId9" imgW="570488" imgH="570370" progId="Visio.Drawing.11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391274" y="2552700"/>
                        <a:ext cx="569913" cy="569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922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752" y="274638"/>
            <a:ext cx="9181505" cy="1143000"/>
          </a:xfrm>
        </p:spPr>
        <p:txBody>
          <a:bodyPr/>
          <a:lstStyle/>
          <a:p>
            <a:r>
              <a:rPr lang="en-US" sz="4000" b="1" dirty="0" smtClean="0">
                <a:latin typeface="Courier New" pitchFamily="49" charset="0"/>
                <a:cs typeface="Courier New" pitchFamily="49" charset="0"/>
              </a:rPr>
              <a:t>evaluate(ParseTree </a:t>
            </a:r>
            <a:r>
              <a:rPr lang="en-US" sz="4000" b="1" dirty="0" err="1" smtClean="0">
                <a:latin typeface="Courier New" pitchFamily="49" charset="0"/>
                <a:cs typeface="Courier New" pitchFamily="49" charset="0"/>
              </a:rPr>
              <a:t>parseTree</a:t>
            </a:r>
            <a:r>
              <a:rPr lang="en-US" sz="4000" b="1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sz="4000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9" y="1676400"/>
            <a:ext cx="9081616" cy="5170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5562601" y="4648200"/>
            <a:ext cx="3528114" cy="990600"/>
          </a:xfrm>
          <a:prstGeom prst="borderCallout1">
            <a:avLst>
              <a:gd name="adj1" fmla="val 21205"/>
              <a:gd name="adj2" fmla="val 262"/>
              <a:gd name="adj3" fmla="val 80762"/>
              <a:gd name="adj4" fmla="val -20968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Should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parseTree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.left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sz="2000" dirty="0" smtClean="0"/>
              <a:t> return a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Quantity</a:t>
            </a:r>
            <a:r>
              <a:rPr lang="en-US" sz="2000" dirty="0" smtClean="0"/>
              <a:t> instead?</a:t>
            </a:r>
            <a:endParaRPr lang="en-US" sz="20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A) Yes	B) No 	C) 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0880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ctrTitle"/>
          </p:nvPr>
        </p:nvSpPr>
        <p:spPr>
          <a:xfrm>
            <a:off x="0" y="2362200"/>
            <a:ext cx="9144000" cy="1470025"/>
          </a:xfrm>
        </p:spPr>
        <p:txBody>
          <a:bodyPr/>
          <a:lstStyle/>
          <a:p>
            <a:pPr eaLnBrk="1" hangingPunct="1"/>
            <a:r>
              <a:rPr lang="en-US" sz="11500" b="1" dirty="0" smtClean="0">
                <a:latin typeface="Courier New" pitchFamily="49" charset="0"/>
                <a:cs typeface="Courier New" pitchFamily="49" charset="0"/>
              </a:rPr>
              <a:t>Parser</a:t>
            </a:r>
            <a:r>
              <a:rPr lang="en-US" sz="13800" b="1" dirty="0" smtClean="0"/>
              <a:t/>
            </a:r>
            <a:br>
              <a:rPr lang="en-US" sz="13800" b="1" dirty="0" smtClean="0"/>
            </a:br>
            <a:r>
              <a:rPr lang="en-US" sz="6000" b="1" dirty="0" smtClean="0"/>
              <a:t>Create </a:t>
            </a:r>
            <a:r>
              <a:rPr lang="en-US" sz="6000" b="1" dirty="0" smtClean="0"/>
              <a:t>the </a:t>
            </a:r>
            <a:r>
              <a:rPr lang="en-US" sz="6000" b="1" dirty="0" smtClean="0">
                <a:latin typeface="Courier New" pitchFamily="49" charset="0"/>
                <a:cs typeface="Courier New" pitchFamily="49" charset="0"/>
              </a:rPr>
              <a:t>ParseTree </a:t>
            </a:r>
            <a:r>
              <a:rPr lang="en-US" sz="6000" b="1" dirty="0" smtClean="0">
                <a:latin typeface="+mn-lt"/>
                <a:cs typeface="Courier New" pitchFamily="49" charset="0"/>
              </a:rPr>
              <a:t>from the tokens</a:t>
            </a:r>
            <a:endParaRPr lang="en-US" sz="80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018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6" r="30360"/>
          <a:stretch/>
        </p:blipFill>
        <p:spPr bwMode="auto">
          <a:xfrm>
            <a:off x="32982" y="0"/>
            <a:ext cx="4917063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3" r="2637"/>
          <a:stretch/>
        </p:blipFill>
        <p:spPr bwMode="auto">
          <a:xfrm>
            <a:off x="4950045" y="2275"/>
            <a:ext cx="4193955" cy="68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204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84238" y="261938"/>
            <a:ext cx="75136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 dirty="0" smtClean="0">
                <a:latin typeface="+mn-lt"/>
              </a:rPr>
              <a:t>Big Picture for </a:t>
            </a:r>
            <a:r>
              <a:rPr lang="en-US" sz="4200" b="1" dirty="0" err="1" smtClean="0">
                <a:latin typeface="+mn-lt"/>
              </a:rPr>
              <a:t>Unicalc</a:t>
            </a:r>
            <a:r>
              <a:rPr lang="en-US" sz="4200" b="1" dirty="0" smtClean="0">
                <a:latin typeface="+mn-lt"/>
              </a:rPr>
              <a:t> in Java </a:t>
            </a:r>
            <a:endParaRPr lang="en-US" sz="4200" b="1" dirty="0">
              <a:latin typeface="+mn-lt"/>
            </a:endParaRPr>
          </a:p>
        </p:txBody>
      </p:sp>
      <p:sp>
        <p:nvSpPr>
          <p:cNvPr id="6148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865313" y="20828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703F3"/>
                </a:solidFill>
              </a:rPr>
              <a:t>Tokenizer</a:t>
            </a:r>
          </a:p>
        </p:txBody>
      </p:sp>
      <p:sp>
        <p:nvSpPr>
          <p:cNvPr id="6149" name="Text Box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95475" y="3608387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703F3"/>
                </a:solidFill>
              </a:rPr>
              <a:t>Parser</a:t>
            </a:r>
          </a:p>
        </p:txBody>
      </p:sp>
      <p:sp>
        <p:nvSpPr>
          <p:cNvPr id="6150" name="Text Box 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95475" y="52070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703F3"/>
                </a:solidFill>
              </a:rPr>
              <a:t>Evaluator</a:t>
            </a:r>
          </a:p>
        </p:txBody>
      </p:sp>
      <p:sp>
        <p:nvSpPr>
          <p:cNvPr id="6151" name="Text Box 1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368800" y="13716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String</a:t>
            </a:r>
            <a:r>
              <a:rPr lang="en-US"/>
              <a:t> </a:t>
            </a:r>
            <a:r>
              <a:rPr lang="en-US">
                <a:solidFill>
                  <a:srgbClr val="C00000"/>
                </a:solidFill>
              </a:rPr>
              <a:t>input</a:t>
            </a:r>
          </a:p>
        </p:txBody>
      </p:sp>
      <p:sp>
        <p:nvSpPr>
          <p:cNvPr id="6152" name="Rectangle 2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735138" y="1928812"/>
            <a:ext cx="2012950" cy="766763"/>
          </a:xfrm>
          <a:prstGeom prst="rect">
            <a:avLst/>
          </a:prstGeom>
          <a:noFill/>
          <a:ln w="38100">
            <a:solidFill>
              <a:srgbClr val="0703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Rectangle 2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765300" y="3452812"/>
            <a:ext cx="2012950" cy="766763"/>
          </a:xfrm>
          <a:prstGeom prst="rect">
            <a:avLst/>
          </a:prstGeom>
          <a:noFill/>
          <a:ln w="38100">
            <a:solidFill>
              <a:srgbClr val="0703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Rectangle 2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765300" y="5053012"/>
            <a:ext cx="2012950" cy="766763"/>
          </a:xfrm>
          <a:prstGeom prst="rect">
            <a:avLst/>
          </a:prstGeom>
          <a:noFill/>
          <a:ln w="38100">
            <a:solidFill>
              <a:srgbClr val="0703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Text Box 2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329113" y="2862262"/>
            <a:ext cx="3038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String[]</a:t>
            </a:r>
            <a:r>
              <a:rPr lang="en-US"/>
              <a:t> </a:t>
            </a:r>
            <a:r>
              <a:rPr lang="en-US">
                <a:solidFill>
                  <a:srgbClr val="C00000"/>
                </a:solidFill>
              </a:rPr>
              <a:t>tokens</a:t>
            </a:r>
          </a:p>
        </p:txBody>
      </p:sp>
      <p:sp>
        <p:nvSpPr>
          <p:cNvPr id="6156" name="Text Box 3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98900" y="4384675"/>
            <a:ext cx="3797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smtClean="0">
                <a:latin typeface="Courier New" pitchFamily="49" charset="0"/>
              </a:rPr>
              <a:t>ParseTree </a:t>
            </a:r>
            <a:r>
              <a:rPr lang="en-US" dirty="0">
                <a:solidFill>
                  <a:srgbClr val="C00000"/>
                </a:solidFill>
              </a:rPr>
              <a:t>t</a:t>
            </a:r>
            <a:r>
              <a:rPr lang="en-US" dirty="0" smtClean="0">
                <a:solidFill>
                  <a:srgbClr val="C00000"/>
                </a:solidFill>
              </a:rPr>
              <a:t>ree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157" name="Text Box 3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203700" y="5891212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Quantity</a:t>
            </a:r>
            <a:r>
              <a:rPr lang="en-US"/>
              <a:t> </a:t>
            </a:r>
            <a:r>
              <a:rPr lang="en-US">
                <a:solidFill>
                  <a:srgbClr val="C00000"/>
                </a:solidFill>
              </a:rPr>
              <a:t>result</a:t>
            </a:r>
          </a:p>
        </p:txBody>
      </p:sp>
      <p:sp>
        <p:nvSpPr>
          <p:cNvPr id="6158" name="Line 32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3878263" y="1716087"/>
            <a:ext cx="703262" cy="3508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Line 3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856038" y="2706687"/>
            <a:ext cx="68897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Line 34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3830638" y="3187700"/>
            <a:ext cx="703262" cy="350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Line 3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881438" y="4154487"/>
            <a:ext cx="322262" cy="306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Line 36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3822700" y="4752975"/>
            <a:ext cx="423863" cy="342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3" name="Line 37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3889375" y="5784850"/>
            <a:ext cx="593725" cy="234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53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Line 2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2692400" y="1287463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Line 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692400" y="4305300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4821238" y="990600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692400" y="2201863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692400" y="2963863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33738" y="1119188"/>
            <a:ext cx="517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90033"/>
                </a:solidFill>
                <a:latin typeface="Comic Sans MS" pitchFamily="66" charset="0"/>
              </a:rPr>
              <a:t>def</a:t>
            </a:r>
          </a:p>
        </p:txBody>
      </p:sp>
      <p:sp>
        <p:nvSpPr>
          <p:cNvPr id="30728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19525" y="10588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30729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259263" y="10588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E</a:t>
            </a:r>
          </a:p>
        </p:txBody>
      </p:sp>
      <p:sp>
        <p:nvSpPr>
          <p:cNvPr id="30730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39963" y="10588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S</a:t>
            </a:r>
          </a:p>
        </p:txBody>
      </p:sp>
      <p:sp>
        <p:nvSpPr>
          <p:cNvPr id="30731" name="Rectangl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238375" y="19732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E</a:t>
            </a:r>
          </a:p>
        </p:txBody>
      </p:sp>
      <p:sp>
        <p:nvSpPr>
          <p:cNvPr id="30732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38375" y="27352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P</a:t>
            </a:r>
          </a:p>
        </p:txBody>
      </p:sp>
      <p:sp>
        <p:nvSpPr>
          <p:cNvPr id="30733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238375" y="40767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U</a:t>
            </a:r>
          </a:p>
        </p:txBody>
      </p:sp>
      <p:sp>
        <p:nvSpPr>
          <p:cNvPr id="30734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39963" y="4895850"/>
            <a:ext cx="420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Q</a:t>
            </a:r>
          </a:p>
        </p:txBody>
      </p:sp>
      <p:sp>
        <p:nvSpPr>
          <p:cNvPr id="30735" name="Rectangle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239963" y="5622925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D</a:t>
            </a:r>
          </a:p>
        </p:txBody>
      </p:sp>
      <p:sp>
        <p:nvSpPr>
          <p:cNvPr id="30736" name="Rectangle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239963" y="6027738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30737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2692400" y="5124450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8" name="Line 1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2692400" y="5851525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9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2692400" y="6256338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0" name="Rectangle 2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165725" y="10588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E</a:t>
            </a:r>
          </a:p>
        </p:txBody>
      </p:sp>
      <p:sp>
        <p:nvSpPr>
          <p:cNvPr id="30741" name="Rectangle 2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887913" y="1119188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90033"/>
                </a:solidFill>
                <a:latin typeface="Comic Sans MS" pitchFamily="66" charset="0"/>
              </a:rPr>
              <a:t>#</a:t>
            </a:r>
          </a:p>
        </p:txBody>
      </p:sp>
      <p:sp>
        <p:nvSpPr>
          <p:cNvPr id="30742" name="Rectangle 22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868988" y="106045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E</a:t>
            </a:r>
          </a:p>
        </p:txBody>
      </p:sp>
      <p:sp>
        <p:nvSpPr>
          <p:cNvPr id="30743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5708650" y="992188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4" name="Rectangle 2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879850" y="19732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E</a:t>
            </a:r>
          </a:p>
        </p:txBody>
      </p:sp>
      <p:sp>
        <p:nvSpPr>
          <p:cNvPr id="30745" name="Rectangle 25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268663" y="19732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P</a:t>
            </a:r>
          </a:p>
        </p:txBody>
      </p:sp>
      <p:sp>
        <p:nvSpPr>
          <p:cNvPr id="30746" name="Rectangle 2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614738" y="2033588"/>
            <a:ext cx="282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90033"/>
                </a:solidFill>
                <a:latin typeface="Comic Sans MS" pitchFamily="66" charset="0"/>
              </a:rPr>
              <a:t>+</a:t>
            </a:r>
          </a:p>
        </p:txBody>
      </p:sp>
      <p:sp>
        <p:nvSpPr>
          <p:cNvPr id="30747" name="Line 27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4413250" y="1905000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8" name="Rectangle 28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175250" y="19732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E</a:t>
            </a:r>
          </a:p>
        </p:txBody>
      </p:sp>
      <p:sp>
        <p:nvSpPr>
          <p:cNvPr id="30749" name="Rectangle 2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564063" y="19732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P</a:t>
            </a:r>
          </a:p>
        </p:txBody>
      </p:sp>
      <p:sp>
        <p:nvSpPr>
          <p:cNvPr id="30750" name="Rectangle 30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910138" y="2033588"/>
            <a:ext cx="2682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90033"/>
                </a:solidFill>
                <a:latin typeface="Comic Sans MS" pitchFamily="66" charset="0"/>
              </a:rPr>
              <a:t>-</a:t>
            </a:r>
          </a:p>
        </p:txBody>
      </p:sp>
      <p:sp>
        <p:nvSpPr>
          <p:cNvPr id="30751" name="Line 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5708650" y="1905000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2" name="Rectangle 32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937250" y="19732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P</a:t>
            </a:r>
          </a:p>
        </p:txBody>
      </p:sp>
      <p:sp>
        <p:nvSpPr>
          <p:cNvPr id="30753" name="Rectangle 33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821113" y="27352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P</a:t>
            </a:r>
          </a:p>
        </p:txBody>
      </p:sp>
      <p:sp>
        <p:nvSpPr>
          <p:cNvPr id="30754" name="Rectangle 34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209925" y="2735263"/>
            <a:ext cx="390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K</a:t>
            </a:r>
          </a:p>
        </p:txBody>
      </p:sp>
      <p:sp>
        <p:nvSpPr>
          <p:cNvPr id="30755" name="Rectangle 35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556000" y="2795588"/>
            <a:ext cx="292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90033"/>
                </a:solidFill>
                <a:latin typeface="Comic Sans MS" pitchFamily="66" charset="0"/>
              </a:rPr>
              <a:t>*</a:t>
            </a:r>
          </a:p>
        </p:txBody>
      </p:sp>
      <p:sp>
        <p:nvSpPr>
          <p:cNvPr id="30756" name="Line 36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4354513" y="2667000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7" name="Rectangle 37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116513" y="27352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P</a:t>
            </a:r>
          </a:p>
        </p:txBody>
      </p:sp>
      <p:sp>
        <p:nvSpPr>
          <p:cNvPr id="30758" name="Rectangle 38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4505325" y="2735263"/>
            <a:ext cx="390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K</a:t>
            </a:r>
          </a:p>
        </p:txBody>
      </p:sp>
      <p:sp>
        <p:nvSpPr>
          <p:cNvPr id="30759" name="Rectangle 39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4851400" y="2795588"/>
            <a:ext cx="288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90033"/>
                </a:solidFill>
                <a:latin typeface="Comic Sans MS" pitchFamily="66" charset="0"/>
              </a:rPr>
              <a:t>/</a:t>
            </a:r>
          </a:p>
        </p:txBody>
      </p:sp>
      <p:sp>
        <p:nvSpPr>
          <p:cNvPr id="30760" name="Line 40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5649913" y="2667000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1" name="Rectangle 41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878513" y="2735263"/>
            <a:ext cx="390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K</a:t>
            </a:r>
          </a:p>
        </p:txBody>
      </p:sp>
      <p:sp>
        <p:nvSpPr>
          <p:cNvPr id="30762" name="Rectangle 42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467100" y="40767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E</a:t>
            </a:r>
          </a:p>
        </p:txBody>
      </p:sp>
      <p:sp>
        <p:nvSpPr>
          <p:cNvPr id="30763" name="Rectangle 43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259138" y="4137025"/>
            <a:ext cx="2587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90033"/>
                </a:solidFill>
                <a:latin typeface="Comic Sans MS" pitchFamily="66" charset="0"/>
              </a:rPr>
              <a:t>(</a:t>
            </a:r>
          </a:p>
        </p:txBody>
      </p:sp>
      <p:sp>
        <p:nvSpPr>
          <p:cNvPr id="30764" name="Rectangle 44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3756025" y="4137025"/>
            <a:ext cx="2587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90033"/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30765" name="Rectangle 45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4689475" y="40767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E</a:t>
            </a:r>
          </a:p>
        </p:txBody>
      </p:sp>
      <p:sp>
        <p:nvSpPr>
          <p:cNvPr id="30766" name="Rectangle 46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4243388" y="4137025"/>
            <a:ext cx="2587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90033"/>
                </a:solidFill>
                <a:latin typeface="Comic Sans MS" pitchFamily="66" charset="0"/>
              </a:rPr>
              <a:t>(</a:t>
            </a:r>
          </a:p>
        </p:txBody>
      </p:sp>
      <p:sp>
        <p:nvSpPr>
          <p:cNvPr id="30767" name="Rectangle 47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4978400" y="4137025"/>
            <a:ext cx="2587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90033"/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30768" name="Rectangle 48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4427538" y="4137025"/>
            <a:ext cx="2682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90033"/>
                </a:solidFill>
                <a:latin typeface="Comic Sans MS" pitchFamily="66" charset="0"/>
              </a:rPr>
              <a:t>-</a:t>
            </a:r>
          </a:p>
        </p:txBody>
      </p:sp>
      <p:sp>
        <p:nvSpPr>
          <p:cNvPr id="30769" name="Line 49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4132263" y="4008438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0" name="Line 50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5372100" y="4008438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1" name="Rectangle 51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5441950" y="4076700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Q</a:t>
            </a:r>
          </a:p>
        </p:txBody>
      </p:sp>
      <p:sp>
        <p:nvSpPr>
          <p:cNvPr id="30772" name="Rectangle 52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3262313" y="4895850"/>
            <a:ext cx="776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D  V</a:t>
            </a:r>
          </a:p>
        </p:txBody>
      </p:sp>
      <p:sp>
        <p:nvSpPr>
          <p:cNvPr id="30773" name="Rectangle 53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3878263" y="5003800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Monaco" charset="0"/>
              </a:rPr>
              <a:t>*</a:t>
            </a:r>
            <a:endParaRPr lang="en-US" sz="1600">
              <a:solidFill>
                <a:srgbClr val="990033"/>
              </a:solidFill>
              <a:latin typeface="Monaco" charset="0"/>
            </a:endParaRPr>
          </a:p>
        </p:txBody>
      </p:sp>
      <p:sp>
        <p:nvSpPr>
          <p:cNvPr id="30774" name="Line 54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4259263" y="4827588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5" name="Rectangle 55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5948363" y="489585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30776" name="Rectangle 56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6170613" y="4956175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Monaco" charset="0"/>
              </a:rPr>
              <a:t>+</a:t>
            </a:r>
            <a:endParaRPr lang="en-US" sz="1600">
              <a:solidFill>
                <a:srgbClr val="990033"/>
              </a:solidFill>
              <a:latin typeface="Monaco" charset="0"/>
            </a:endParaRPr>
          </a:p>
        </p:txBody>
      </p:sp>
      <p:sp>
        <p:nvSpPr>
          <p:cNvPr id="30777" name="Rectangle 57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3321050" y="5683250"/>
            <a:ext cx="311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Monaco" charset="0"/>
              </a:rPr>
              <a:t>a numeric value (Double)</a:t>
            </a:r>
            <a:endParaRPr lang="en-US" sz="1600">
              <a:solidFill>
                <a:srgbClr val="990033"/>
              </a:solidFill>
              <a:latin typeface="Monaco" charset="0"/>
            </a:endParaRPr>
          </a:p>
        </p:txBody>
      </p:sp>
      <p:sp>
        <p:nvSpPr>
          <p:cNvPr id="30778" name="Rectangle 58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3313113" y="6064250"/>
            <a:ext cx="311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Monaco" charset="0"/>
              </a:rPr>
              <a:t>a variable name (String)</a:t>
            </a:r>
            <a:endParaRPr lang="en-US" sz="1600">
              <a:solidFill>
                <a:srgbClr val="990033"/>
              </a:solidFill>
              <a:latin typeface="Monaco" charset="0"/>
            </a:endParaRPr>
          </a:p>
        </p:txBody>
      </p:sp>
      <p:sp>
        <p:nvSpPr>
          <p:cNvPr id="30779" name="Text Box 59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3417888" y="1447800"/>
            <a:ext cx="1087437" cy="276225"/>
          </a:xfrm>
          <a:prstGeom prst="rect">
            <a:avLst/>
          </a:prstGeom>
          <a:solidFill>
            <a:srgbClr val="DDF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[ "def", V, E ]</a:t>
            </a:r>
          </a:p>
        </p:txBody>
      </p:sp>
      <p:sp>
        <p:nvSpPr>
          <p:cNvPr id="30780" name="Text Box 60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4852988" y="1447800"/>
            <a:ext cx="819150" cy="276225"/>
          </a:xfrm>
          <a:prstGeom prst="rect">
            <a:avLst/>
          </a:prstGeom>
          <a:solidFill>
            <a:srgbClr val="DDF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[ "#", E ]</a:t>
            </a:r>
          </a:p>
        </p:txBody>
      </p:sp>
      <p:sp>
        <p:nvSpPr>
          <p:cNvPr id="30781" name="Text Box 61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3263900" y="2363788"/>
            <a:ext cx="941388" cy="277812"/>
          </a:xfrm>
          <a:prstGeom prst="rect">
            <a:avLst/>
          </a:prstGeom>
          <a:solidFill>
            <a:srgbClr val="DDF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[ "+", P, E ] </a:t>
            </a:r>
          </a:p>
        </p:txBody>
      </p:sp>
      <p:sp>
        <p:nvSpPr>
          <p:cNvPr id="30782" name="Text Box 62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4548188" y="2366963"/>
            <a:ext cx="941387" cy="274637"/>
          </a:xfrm>
          <a:prstGeom prst="rect">
            <a:avLst/>
          </a:prstGeom>
          <a:solidFill>
            <a:srgbClr val="DDF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[ "-", P, E ] </a:t>
            </a:r>
          </a:p>
        </p:txBody>
      </p:sp>
      <p:sp>
        <p:nvSpPr>
          <p:cNvPr id="30783" name="Text Box 63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3173413" y="3092450"/>
            <a:ext cx="941387" cy="277813"/>
          </a:xfrm>
          <a:prstGeom prst="rect">
            <a:avLst/>
          </a:prstGeom>
          <a:solidFill>
            <a:srgbClr val="DDF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[ "</a:t>
            </a:r>
            <a:r>
              <a:rPr lang="en-US" sz="1200" b="1">
                <a:solidFill>
                  <a:srgbClr val="0000FF"/>
                </a:solidFill>
                <a:latin typeface="Calibri" pitchFamily="34" charset="0"/>
                <a:sym typeface="Symbol" pitchFamily="18" charset="2"/>
              </a:rPr>
              <a:t></a:t>
            </a: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", K, P ] </a:t>
            </a:r>
          </a:p>
        </p:txBody>
      </p:sp>
      <p:sp>
        <p:nvSpPr>
          <p:cNvPr id="30784" name="Text Box 64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4522788" y="3103563"/>
            <a:ext cx="941387" cy="274637"/>
          </a:xfrm>
          <a:prstGeom prst="rect">
            <a:avLst/>
          </a:prstGeom>
          <a:solidFill>
            <a:srgbClr val="DDF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[ "</a:t>
            </a:r>
            <a:r>
              <a:rPr lang="en-US" sz="1200" b="1">
                <a:solidFill>
                  <a:srgbClr val="0000FF"/>
                </a:solidFill>
                <a:latin typeface="Calibri" pitchFamily="34" charset="0"/>
                <a:sym typeface="Symbol" pitchFamily="18" charset="2"/>
              </a:rPr>
              <a:t></a:t>
            </a: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", K, P ] </a:t>
            </a:r>
          </a:p>
        </p:txBody>
      </p:sp>
      <p:sp>
        <p:nvSpPr>
          <p:cNvPr id="30785" name="Text Box 65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5913438" y="1447800"/>
            <a:ext cx="276225" cy="276225"/>
          </a:xfrm>
          <a:prstGeom prst="rect">
            <a:avLst/>
          </a:prstGeom>
          <a:solidFill>
            <a:srgbClr val="DDF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E</a:t>
            </a:r>
          </a:p>
        </p:txBody>
      </p:sp>
      <p:sp>
        <p:nvSpPr>
          <p:cNvPr id="30786" name="Text Box 66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5943600" y="2363788"/>
            <a:ext cx="307975" cy="277812"/>
          </a:xfrm>
          <a:prstGeom prst="rect">
            <a:avLst/>
          </a:prstGeom>
          <a:solidFill>
            <a:srgbClr val="DDF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P</a:t>
            </a:r>
          </a:p>
        </p:txBody>
      </p:sp>
      <p:sp>
        <p:nvSpPr>
          <p:cNvPr id="30787" name="Text Box 67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5919788" y="3114675"/>
            <a:ext cx="307975" cy="277813"/>
          </a:xfrm>
          <a:prstGeom prst="rect">
            <a:avLst/>
          </a:prstGeom>
          <a:solidFill>
            <a:srgbClr val="DDF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K</a:t>
            </a:r>
          </a:p>
        </p:txBody>
      </p:sp>
      <p:sp>
        <p:nvSpPr>
          <p:cNvPr id="30788" name="Text Box 68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3479800" y="4471988"/>
            <a:ext cx="319088" cy="274637"/>
          </a:xfrm>
          <a:prstGeom prst="rect">
            <a:avLst/>
          </a:prstGeom>
          <a:solidFill>
            <a:srgbClr val="DDF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E</a:t>
            </a:r>
          </a:p>
        </p:txBody>
      </p:sp>
      <p:sp>
        <p:nvSpPr>
          <p:cNvPr id="30789" name="Text Box 69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4397375" y="4471988"/>
            <a:ext cx="762000" cy="277812"/>
          </a:xfrm>
          <a:prstGeom prst="rect">
            <a:avLst/>
          </a:prstGeom>
          <a:solidFill>
            <a:srgbClr val="DDF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[ "-", E ]</a:t>
            </a:r>
          </a:p>
        </p:txBody>
      </p:sp>
      <p:sp>
        <p:nvSpPr>
          <p:cNvPr id="30790" name="Text Box 70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5453063" y="4471988"/>
            <a:ext cx="338137" cy="274637"/>
          </a:xfrm>
          <a:prstGeom prst="rect">
            <a:avLst/>
          </a:prstGeom>
          <a:solidFill>
            <a:srgbClr val="DDF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Q</a:t>
            </a:r>
          </a:p>
        </p:txBody>
      </p:sp>
      <p:sp>
        <p:nvSpPr>
          <p:cNvPr id="30791" name="Text Box 71"/>
          <p:cNvSpPr txBox="1"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2827338" y="5349875"/>
            <a:ext cx="1363662" cy="277813"/>
          </a:xfrm>
          <a:prstGeom prst="rect">
            <a:avLst/>
          </a:prstGeom>
          <a:solidFill>
            <a:srgbClr val="DDF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[ </a:t>
            </a:r>
            <a:r>
              <a:rPr lang="en-US" sz="1200" b="1">
                <a:solidFill>
                  <a:srgbClr val="A510D3"/>
                </a:solidFill>
                <a:latin typeface="Calibri" pitchFamily="34" charset="0"/>
              </a:rPr>
              <a:t>{ D [V</a:t>
            </a:r>
            <a:r>
              <a:rPr lang="en-US" sz="1200" b="1">
                <a:solidFill>
                  <a:srgbClr val="A510D3"/>
                </a:solidFill>
                <a:latin typeface="Calibri" pitchFamily="34" charset="0"/>
                <a:sym typeface="Symbol" pitchFamily="18" charset="2"/>
              </a:rPr>
              <a:t></a:t>
            </a:r>
            <a:r>
              <a:rPr lang="en-US" sz="1200" b="1">
                <a:solidFill>
                  <a:srgbClr val="A510D3"/>
                </a:solidFill>
                <a:latin typeface="Calibri" pitchFamily="34" charset="0"/>
              </a:rPr>
              <a:t>] [ ] 0.0 }</a:t>
            </a:r>
            <a:r>
              <a:rPr lang="en-US" sz="1200" b="1">
                <a:solidFill>
                  <a:schemeClr val="folHlink"/>
                </a:solidFill>
                <a:latin typeface="Calibri" pitchFamily="34" charset="0"/>
              </a:rPr>
              <a:t> </a:t>
            </a: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]</a:t>
            </a:r>
          </a:p>
        </p:txBody>
      </p:sp>
      <p:sp>
        <p:nvSpPr>
          <p:cNvPr id="30792" name="Text Box 72"/>
          <p:cNvSpPr txBox="1"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5791200" y="5349875"/>
            <a:ext cx="1660525" cy="277813"/>
          </a:xfrm>
          <a:prstGeom prst="rect">
            <a:avLst/>
          </a:prstGeom>
          <a:solidFill>
            <a:srgbClr val="DDF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[ </a:t>
            </a:r>
            <a:r>
              <a:rPr lang="en-US" sz="1200" b="1">
                <a:solidFill>
                  <a:srgbClr val="A510D3"/>
                </a:solidFill>
                <a:latin typeface="Calibri" pitchFamily="34" charset="0"/>
              </a:rPr>
              <a:t>{ 1.0 [V</a:t>
            </a:r>
            <a:r>
              <a:rPr lang="en-US" sz="1200" b="1">
                <a:solidFill>
                  <a:srgbClr val="A510D3"/>
                </a:solidFill>
                <a:latin typeface="Calibri" pitchFamily="34" charset="0"/>
                <a:sym typeface="Symbol" pitchFamily="18" charset="2"/>
              </a:rPr>
              <a:t></a:t>
            </a:r>
            <a:r>
              <a:rPr lang="en-US" sz="1200" b="1">
                <a:solidFill>
                  <a:srgbClr val="A510D3"/>
                </a:solidFill>
                <a:latin typeface="Calibri" pitchFamily="34" charset="0"/>
              </a:rPr>
              <a:t>] [ ] 0.0 }</a:t>
            </a:r>
            <a:r>
              <a:rPr lang="en-US" sz="1200" b="1">
                <a:solidFill>
                  <a:schemeClr val="folHlink"/>
                </a:solidFill>
                <a:latin typeface="Calibri" pitchFamily="34" charset="0"/>
              </a:rPr>
              <a:t> </a:t>
            </a: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]</a:t>
            </a:r>
          </a:p>
        </p:txBody>
      </p:sp>
      <p:sp>
        <p:nvSpPr>
          <p:cNvPr id="30793" name="Rectangle 73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7461250" y="1058863"/>
            <a:ext cx="1511300" cy="369332"/>
          </a:xfrm>
          <a:prstGeom prst="rect">
            <a:avLst/>
          </a:prstGeom>
          <a:solidFill>
            <a:srgbClr val="DDF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solidFill>
                  <a:srgbClr val="0000FF"/>
                </a:solidFill>
                <a:latin typeface="Comic Sans MS" pitchFamily="66" charset="0"/>
              </a:rPr>
              <a:t>blue </a:t>
            </a:r>
            <a:r>
              <a:rPr lang="en-US" sz="1800" dirty="0" smtClean="0">
                <a:solidFill>
                  <a:srgbClr val="0000FF"/>
                </a:solidFill>
                <a:latin typeface="Comic Sans MS" pitchFamily="66" charset="0"/>
              </a:rPr>
              <a:t>trees</a:t>
            </a:r>
            <a:endParaRPr lang="en-US" sz="18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0794" name="Rectangle 74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7481888" y="5797550"/>
            <a:ext cx="1470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A510D3"/>
                </a:solidFill>
                <a:latin typeface="Comic Sans MS" pitchFamily="66" charset="0"/>
              </a:rPr>
              <a:t>Quantity objects are in purple</a:t>
            </a:r>
          </a:p>
        </p:txBody>
      </p:sp>
      <p:sp>
        <p:nvSpPr>
          <p:cNvPr id="30795" name="Text Box 78"/>
          <p:cNvSpPr txBox="1"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685800" y="152400"/>
            <a:ext cx="7781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Our grammar </a:t>
            </a:r>
            <a:r>
              <a:rPr lang="en-US" sz="3200" i="1">
                <a:latin typeface="Times New Roman" pitchFamily="18" charset="0"/>
              </a:rPr>
              <a:t>with its parse trees</a:t>
            </a:r>
            <a:r>
              <a:rPr lang="en-US" sz="3200">
                <a:latin typeface="Times New Roman" pitchFamily="18" charset="0"/>
              </a:rPr>
              <a:t>…</a:t>
            </a:r>
          </a:p>
        </p:txBody>
      </p:sp>
      <p:sp>
        <p:nvSpPr>
          <p:cNvPr id="30796" name="Text Box 79"/>
          <p:cNvSpPr txBox="1"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147638" y="1104900"/>
            <a:ext cx="1695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rgbClr val="04841C"/>
                </a:solidFill>
              </a:rPr>
              <a:t>the </a:t>
            </a:r>
            <a:r>
              <a:rPr lang="en-US" sz="1600"/>
              <a:t>S</a:t>
            </a:r>
            <a:r>
              <a:rPr lang="en-US" sz="1600">
                <a:solidFill>
                  <a:srgbClr val="04841C"/>
                </a:solidFill>
              </a:rPr>
              <a:t>tart symbol</a:t>
            </a:r>
          </a:p>
        </p:txBody>
      </p:sp>
      <p:sp>
        <p:nvSpPr>
          <p:cNvPr id="30797" name="Text Box 80"/>
          <p:cNvSpPr txBox="1"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290513" y="2036763"/>
            <a:ext cx="1552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rgbClr val="04841C"/>
                </a:solidFill>
              </a:rPr>
              <a:t>an </a:t>
            </a:r>
            <a:r>
              <a:rPr lang="en-US" sz="1600"/>
              <a:t>E</a:t>
            </a:r>
            <a:r>
              <a:rPr lang="en-US" sz="1600">
                <a:solidFill>
                  <a:srgbClr val="04841C"/>
                </a:solidFill>
              </a:rPr>
              <a:t>xpression</a:t>
            </a:r>
          </a:p>
        </p:txBody>
      </p:sp>
      <p:sp>
        <p:nvSpPr>
          <p:cNvPr id="30798" name="Text Box 81"/>
          <p:cNvSpPr txBox="1"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290513" y="2760663"/>
            <a:ext cx="1552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rgbClr val="04841C"/>
                </a:solidFill>
              </a:rPr>
              <a:t>a </a:t>
            </a:r>
            <a:r>
              <a:rPr lang="en-US" sz="1600"/>
              <a:t>P</a:t>
            </a:r>
            <a:r>
              <a:rPr lang="en-US" sz="1600">
                <a:solidFill>
                  <a:srgbClr val="04841C"/>
                </a:solidFill>
              </a:rPr>
              <a:t>roduct</a:t>
            </a:r>
          </a:p>
        </p:txBody>
      </p:sp>
      <p:sp>
        <p:nvSpPr>
          <p:cNvPr id="30799" name="Text Box 82"/>
          <p:cNvSpPr txBox="1"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290513" y="4135438"/>
            <a:ext cx="1552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rgbClr val="04841C"/>
                </a:solidFill>
              </a:rPr>
              <a:t>a single </a:t>
            </a:r>
            <a:r>
              <a:rPr lang="en-US" sz="1600"/>
              <a:t>U</a:t>
            </a:r>
            <a:r>
              <a:rPr lang="en-US" sz="1600">
                <a:solidFill>
                  <a:srgbClr val="04841C"/>
                </a:solidFill>
              </a:rPr>
              <a:t>nit</a:t>
            </a:r>
          </a:p>
        </p:txBody>
      </p:sp>
      <p:sp>
        <p:nvSpPr>
          <p:cNvPr id="30800" name="Text Box 83"/>
          <p:cNvSpPr txBox="1"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290513" y="4954588"/>
            <a:ext cx="1552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rgbClr val="04841C"/>
                </a:solidFill>
              </a:rPr>
              <a:t>a </a:t>
            </a:r>
            <a:r>
              <a:rPr lang="en-US" sz="1600"/>
              <a:t>Q</a:t>
            </a:r>
            <a:r>
              <a:rPr lang="en-US" sz="1600">
                <a:solidFill>
                  <a:srgbClr val="04841C"/>
                </a:solidFill>
              </a:rPr>
              <a:t>uantity list!</a:t>
            </a:r>
          </a:p>
        </p:txBody>
      </p:sp>
      <p:sp>
        <p:nvSpPr>
          <p:cNvPr id="30801" name="Rectangle 87"/>
          <p:cNvSpPr>
            <a:spLocks noChangeArrowheads="1"/>
          </p:cNvSpPr>
          <p:nvPr/>
        </p:nvSpPr>
        <p:spPr bwMode="auto">
          <a:xfrm>
            <a:off x="5738813" y="5729288"/>
            <a:ext cx="4476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rgbClr val="990033"/>
                </a:solidFill>
                <a:latin typeface="Comic Sans MS" pitchFamily="66" charset="0"/>
              </a:rPr>
              <a:t>42.0</a:t>
            </a:r>
          </a:p>
        </p:txBody>
      </p:sp>
      <p:sp>
        <p:nvSpPr>
          <p:cNvPr id="30802" name="Rectangle 88"/>
          <p:cNvSpPr>
            <a:spLocks noChangeArrowheads="1"/>
          </p:cNvSpPr>
          <p:nvPr/>
        </p:nvSpPr>
        <p:spPr bwMode="auto">
          <a:xfrm>
            <a:off x="5605463" y="6110288"/>
            <a:ext cx="717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rgbClr val="990033"/>
                </a:solidFill>
                <a:latin typeface="Comic Sans MS" pitchFamily="66" charset="0"/>
              </a:rPr>
              <a:t>"furlong"</a:t>
            </a:r>
          </a:p>
        </p:txBody>
      </p:sp>
      <p:sp>
        <p:nvSpPr>
          <p:cNvPr id="30803" name="Line 10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>
            <a:off x="2663825" y="3667125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4" name="Rectangle 16"/>
          <p:cNvSpPr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2209800" y="3438525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K</a:t>
            </a:r>
          </a:p>
        </p:txBody>
      </p:sp>
      <p:sp>
        <p:nvSpPr>
          <p:cNvPr id="30805" name="Rectangle 37"/>
          <p:cNvSpPr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3811588" y="3438525"/>
            <a:ext cx="269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I</a:t>
            </a:r>
          </a:p>
        </p:txBody>
      </p:sp>
      <p:sp>
        <p:nvSpPr>
          <p:cNvPr id="30806" name="Rectangle 38"/>
          <p:cNvSpPr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3200400" y="3438525"/>
            <a:ext cx="407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U</a:t>
            </a:r>
          </a:p>
        </p:txBody>
      </p:sp>
      <p:sp>
        <p:nvSpPr>
          <p:cNvPr id="30807" name="Rectangle 39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3546475" y="3498850"/>
            <a:ext cx="320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990033"/>
                </a:solidFill>
                <a:latin typeface="Cambria" pitchFamily="18" charset="0"/>
              </a:rPr>
              <a:t>^</a:t>
            </a:r>
          </a:p>
        </p:txBody>
      </p:sp>
      <p:sp>
        <p:nvSpPr>
          <p:cNvPr id="30808" name="Line 40"/>
          <p:cNvSpPr>
            <a:spLocks noChangeShapeType="1"/>
          </p:cNvSpPr>
          <p:nvPr>
            <p:custDataLst>
              <p:tags r:id="rId85"/>
            </p:custDataLst>
          </p:nvPr>
        </p:nvSpPr>
        <p:spPr bwMode="auto">
          <a:xfrm>
            <a:off x="4216400" y="3370263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9" name="Rectangle 42"/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4367213" y="3438525"/>
            <a:ext cx="407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U</a:t>
            </a:r>
          </a:p>
        </p:txBody>
      </p:sp>
      <p:sp>
        <p:nvSpPr>
          <p:cNvPr id="30810" name="Text Box 69"/>
          <p:cNvSpPr txBox="1"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290513" y="3473450"/>
            <a:ext cx="1552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rgbClr val="04841C"/>
                </a:solidFill>
              </a:rPr>
              <a:t>a </a:t>
            </a:r>
            <a:r>
              <a:rPr lang="en-US" sz="1600"/>
              <a:t>K</a:t>
            </a:r>
            <a:r>
              <a:rPr lang="en-US" sz="1600">
                <a:solidFill>
                  <a:srgbClr val="04841C"/>
                </a:solidFill>
              </a:rPr>
              <a:t>a-Power</a:t>
            </a:r>
          </a:p>
        </p:txBody>
      </p:sp>
      <p:sp>
        <p:nvSpPr>
          <p:cNvPr id="30811" name="Rectangle 20"/>
          <p:cNvSpPr>
            <a:spLocks noChangeArrowheads="1"/>
          </p:cNvSpPr>
          <p:nvPr>
            <p:custDataLst>
              <p:tags r:id="rId88"/>
            </p:custDataLst>
          </p:nvPr>
        </p:nvSpPr>
        <p:spPr bwMode="auto">
          <a:xfrm>
            <a:off x="2305050" y="6384925"/>
            <a:ext cx="268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I</a:t>
            </a:r>
          </a:p>
        </p:txBody>
      </p:sp>
      <p:sp>
        <p:nvSpPr>
          <p:cNvPr id="30812" name="Line 23"/>
          <p:cNvSpPr>
            <a:spLocks noChangeShapeType="1"/>
          </p:cNvSpPr>
          <p:nvPr>
            <p:custDataLst>
              <p:tags r:id="rId89"/>
            </p:custDataLst>
          </p:nvPr>
        </p:nvSpPr>
        <p:spPr bwMode="auto">
          <a:xfrm>
            <a:off x="2687638" y="6618288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13" name="Rectangle 62"/>
          <p:cNvSpPr>
            <a:spLocks noChangeArrowheads="1"/>
          </p:cNvSpPr>
          <p:nvPr>
            <p:custDataLst>
              <p:tags r:id="rId90"/>
            </p:custDataLst>
          </p:nvPr>
        </p:nvSpPr>
        <p:spPr bwMode="auto">
          <a:xfrm>
            <a:off x="3308350" y="6445250"/>
            <a:ext cx="24796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Monaco" charset="0"/>
              </a:rPr>
              <a:t>a variable name (Integer)</a:t>
            </a:r>
            <a:endParaRPr lang="en-US" sz="1600">
              <a:solidFill>
                <a:srgbClr val="990033"/>
              </a:solidFill>
              <a:latin typeface="Monaco" charset="0"/>
            </a:endParaRPr>
          </a:p>
        </p:txBody>
      </p:sp>
      <p:sp>
        <p:nvSpPr>
          <p:cNvPr id="30814" name="Rectangle 78"/>
          <p:cNvSpPr>
            <a:spLocks noChangeArrowheads="1"/>
          </p:cNvSpPr>
          <p:nvPr/>
        </p:nvSpPr>
        <p:spPr bwMode="auto">
          <a:xfrm>
            <a:off x="5730875" y="6494463"/>
            <a:ext cx="2635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rgbClr val="990033"/>
                </a:solidFill>
                <a:latin typeface="Comic Sans MS" pitchFamily="66" charset="0"/>
              </a:rPr>
              <a:t>5</a:t>
            </a:r>
          </a:p>
        </p:txBody>
      </p:sp>
      <p:sp>
        <p:nvSpPr>
          <p:cNvPr id="30815" name="Text Box 63"/>
          <p:cNvSpPr txBox="1">
            <a:spLocks noChangeArrowheads="1"/>
          </p:cNvSpPr>
          <p:nvPr>
            <p:custDataLst>
              <p:tags r:id="rId91"/>
            </p:custDataLst>
          </p:nvPr>
        </p:nvSpPr>
        <p:spPr bwMode="auto">
          <a:xfrm>
            <a:off x="3157538" y="3814763"/>
            <a:ext cx="941387" cy="277812"/>
          </a:xfrm>
          <a:prstGeom prst="rect">
            <a:avLst/>
          </a:prstGeom>
          <a:solidFill>
            <a:srgbClr val="DDF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[ "</a:t>
            </a:r>
            <a:r>
              <a:rPr lang="en-US" sz="1200" b="1">
                <a:solidFill>
                  <a:srgbClr val="0000FF"/>
                </a:solidFill>
                <a:latin typeface="Calibri" pitchFamily="34" charset="0"/>
                <a:sym typeface="Symbol" pitchFamily="18" charset="2"/>
              </a:rPr>
              <a:t></a:t>
            </a: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", U, I ] </a:t>
            </a:r>
          </a:p>
        </p:txBody>
      </p:sp>
      <p:sp>
        <p:nvSpPr>
          <p:cNvPr id="30816" name="Text Box 67"/>
          <p:cNvSpPr txBox="1">
            <a:spLocks noChangeArrowheads="1"/>
          </p:cNvSpPr>
          <p:nvPr>
            <p:custDataLst>
              <p:tags r:id="rId92"/>
            </p:custDataLst>
          </p:nvPr>
        </p:nvSpPr>
        <p:spPr bwMode="auto">
          <a:xfrm>
            <a:off x="4398963" y="3814763"/>
            <a:ext cx="307975" cy="277812"/>
          </a:xfrm>
          <a:prstGeom prst="rect">
            <a:avLst/>
          </a:prstGeom>
          <a:solidFill>
            <a:srgbClr val="DDF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U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218" name="Ink 8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47483647" y="2147483647"/>
              <a:ext cx="0" cy="0"/>
            </p14:xfrm>
          </p:contentPart>
        </mc:Choice>
        <mc:Fallback xmlns="">
          <p:pic>
            <p:nvPicPr>
              <p:cNvPr id="9218" name="Ink 8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147483647" y="2147483647"/>
                <a:ext cx="0" cy="0"/>
              </a:xfrm>
              <a:prstGeom prst="rect">
                <a:avLst/>
              </a:prstGeom>
            </p:spPr>
          </p:pic>
        </mc:Fallback>
      </mc:AlternateContent>
      <p:sp>
        <p:nvSpPr>
          <p:cNvPr id="30818" name="Rectangle 56"/>
          <p:cNvSpPr>
            <a:spLocks noChangeArrowheads="1"/>
          </p:cNvSpPr>
          <p:nvPr>
            <p:custDataLst>
              <p:tags r:id="rId93"/>
            </p:custDataLst>
          </p:nvPr>
        </p:nvSpPr>
        <p:spPr bwMode="auto">
          <a:xfrm>
            <a:off x="4364038" y="4905375"/>
            <a:ext cx="1184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D~D  V</a:t>
            </a:r>
          </a:p>
        </p:txBody>
      </p:sp>
      <p:sp>
        <p:nvSpPr>
          <p:cNvPr id="30819" name="Text Box 71"/>
          <p:cNvSpPr txBox="1">
            <a:spLocks noChangeArrowheads="1"/>
          </p:cNvSpPr>
          <p:nvPr>
            <p:custDataLst>
              <p:tags r:id="rId94"/>
            </p:custDataLst>
          </p:nvPr>
        </p:nvSpPr>
        <p:spPr bwMode="auto">
          <a:xfrm>
            <a:off x="4340225" y="5349875"/>
            <a:ext cx="1298575" cy="277813"/>
          </a:xfrm>
          <a:prstGeom prst="rect">
            <a:avLst/>
          </a:prstGeom>
          <a:solidFill>
            <a:srgbClr val="DDF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[ </a:t>
            </a:r>
            <a:r>
              <a:rPr lang="en-US" sz="1200" b="1">
                <a:solidFill>
                  <a:srgbClr val="A510D3"/>
                </a:solidFill>
                <a:latin typeface="Calibri" pitchFamily="34" charset="0"/>
              </a:rPr>
              <a:t>{ D [V</a:t>
            </a:r>
            <a:r>
              <a:rPr lang="en-US" sz="1200" b="1">
                <a:solidFill>
                  <a:srgbClr val="A510D3"/>
                </a:solidFill>
                <a:latin typeface="Calibri" pitchFamily="34" charset="0"/>
                <a:sym typeface="Symbol" pitchFamily="18" charset="2"/>
              </a:rPr>
              <a:t></a:t>
            </a:r>
            <a:r>
              <a:rPr lang="en-US" sz="1200" b="1">
                <a:solidFill>
                  <a:srgbClr val="A510D3"/>
                </a:solidFill>
                <a:latin typeface="Calibri" pitchFamily="34" charset="0"/>
              </a:rPr>
              <a:t>] [ ] D }</a:t>
            </a:r>
            <a:r>
              <a:rPr lang="en-US" sz="1200" b="1">
                <a:solidFill>
                  <a:schemeClr val="folHlink"/>
                </a:solidFill>
                <a:latin typeface="Calibri" pitchFamily="34" charset="0"/>
              </a:rPr>
              <a:t> </a:t>
            </a: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]</a:t>
            </a:r>
          </a:p>
        </p:txBody>
      </p:sp>
      <p:sp>
        <p:nvSpPr>
          <p:cNvPr id="30820" name="Line 54"/>
          <p:cNvSpPr>
            <a:spLocks noChangeShapeType="1"/>
          </p:cNvSpPr>
          <p:nvPr>
            <p:custDataLst>
              <p:tags r:id="rId95"/>
            </p:custDataLst>
          </p:nvPr>
        </p:nvSpPr>
        <p:spPr bwMode="auto">
          <a:xfrm>
            <a:off x="5715000" y="4833938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1" name="AutoShape 65"/>
          <p:cNvSpPr>
            <a:spLocks/>
          </p:cNvSpPr>
          <p:nvPr>
            <p:custDataLst>
              <p:tags r:id="rId96"/>
            </p:custDataLst>
          </p:nvPr>
        </p:nvSpPr>
        <p:spPr bwMode="auto">
          <a:xfrm>
            <a:off x="6694488" y="1060450"/>
            <a:ext cx="228600" cy="3368675"/>
          </a:xfrm>
          <a:prstGeom prst="rightBrace">
            <a:avLst>
              <a:gd name="adj1" fmla="val 10697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2" name="Text Box 66"/>
          <p:cNvSpPr txBox="1">
            <a:spLocks noChangeArrowheads="1"/>
          </p:cNvSpPr>
          <p:nvPr>
            <p:custDataLst>
              <p:tags r:id="rId97"/>
            </p:custDataLst>
          </p:nvPr>
        </p:nvSpPr>
        <p:spPr bwMode="auto">
          <a:xfrm>
            <a:off x="6994525" y="2233613"/>
            <a:ext cx="18288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you'll need to add code for these rules</a:t>
            </a:r>
          </a:p>
        </p:txBody>
      </p:sp>
    </p:spTree>
    <p:extLst>
      <p:ext uri="{BB962C8B-B14F-4D97-AF65-F5344CB8AC3E}">
        <p14:creationId xmlns:p14="http://schemas.microsoft.com/office/powerpoint/2010/main" val="380908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13800" b="1" smtClean="0"/>
              <a:t>BONUS</a:t>
            </a:r>
          </a:p>
        </p:txBody>
      </p:sp>
    </p:spTree>
    <p:extLst>
      <p:ext uri="{BB962C8B-B14F-4D97-AF65-F5344CB8AC3E}">
        <p14:creationId xmlns:p14="http://schemas.microsoft.com/office/powerpoint/2010/main" val="276139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6096000" cy="607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05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738"/>
            <a:ext cx="5943600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8" y="2971800"/>
            <a:ext cx="385286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WordArt 6"/>
          <p:cNvSpPr>
            <a:spLocks noChangeArrowheads="1" noChangeShapeType="1" noTextEdit="1"/>
          </p:cNvSpPr>
          <p:nvPr/>
        </p:nvSpPr>
        <p:spPr bwMode="auto">
          <a:xfrm>
            <a:off x="4114800" y="457200"/>
            <a:ext cx="1447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&amp;</a:t>
            </a:r>
          </a:p>
        </p:txBody>
      </p:sp>
      <p:sp>
        <p:nvSpPr>
          <p:cNvPr id="55301" name="WordArt 7"/>
          <p:cNvSpPr>
            <a:spLocks noChangeArrowheads="1" noChangeShapeType="1" noTextEdit="1"/>
          </p:cNvSpPr>
          <p:nvPr/>
        </p:nvSpPr>
        <p:spPr bwMode="auto">
          <a:xfrm>
            <a:off x="5867400" y="304800"/>
            <a:ext cx="29718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Computer </a:t>
            </a:r>
          </a:p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Science</a:t>
            </a:r>
          </a:p>
        </p:txBody>
      </p:sp>
      <p:sp>
        <p:nvSpPr>
          <p:cNvPr id="55302" name="WordArt 8"/>
          <p:cNvSpPr>
            <a:spLocks noChangeArrowheads="1" noChangeShapeType="1" noTextEdit="1"/>
          </p:cNvSpPr>
          <p:nvPr/>
        </p:nvSpPr>
        <p:spPr bwMode="auto">
          <a:xfrm>
            <a:off x="914400" y="5105400"/>
            <a:ext cx="3657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= AWESOME</a:t>
            </a:r>
          </a:p>
        </p:txBody>
      </p:sp>
    </p:spTree>
    <p:extLst>
      <p:ext uri="{BB962C8B-B14F-4D97-AF65-F5344CB8AC3E}">
        <p14:creationId xmlns:p14="http://schemas.microsoft.com/office/powerpoint/2010/main" val="355106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6934200" y="838200"/>
            <a:ext cx="1981200" cy="1096963"/>
          </a:xfrm>
        </p:spPr>
        <p:txBody>
          <a:bodyPr/>
          <a:lstStyle/>
          <a:p>
            <a:pPr eaLnBrk="1" hangingPunct="1"/>
            <a:r>
              <a:rPr lang="en-US" sz="2000" smtClean="0"/>
              <a:t>http://www.youtube.com/watch?v=pzRmNYA8LlY</a:t>
            </a:r>
          </a:p>
        </p:txBody>
      </p:sp>
      <p:pic>
        <p:nvPicPr>
          <p:cNvPr id="56323" name="Picture 2" descr="dsc00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819400" cy="65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4" descr="Eksoproduct4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8" t="9824" r="34561" b="2223"/>
          <a:stretch>
            <a:fillRect/>
          </a:stretch>
        </p:blipFill>
        <p:spPr bwMode="auto">
          <a:xfrm>
            <a:off x="3276600" y="188913"/>
            <a:ext cx="3429000" cy="635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27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84238" y="261938"/>
            <a:ext cx="75136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 dirty="0" smtClean="0">
                <a:latin typeface="+mn-lt"/>
              </a:rPr>
              <a:t>Big Picture for </a:t>
            </a:r>
            <a:r>
              <a:rPr lang="en-US" sz="4200" b="1" dirty="0" err="1" smtClean="0">
                <a:latin typeface="+mn-lt"/>
              </a:rPr>
              <a:t>Unicalc</a:t>
            </a:r>
            <a:r>
              <a:rPr lang="en-US" sz="4200" b="1" dirty="0" smtClean="0">
                <a:latin typeface="+mn-lt"/>
              </a:rPr>
              <a:t> in Java </a:t>
            </a:r>
            <a:endParaRPr lang="en-US" sz="4200" b="1" dirty="0">
              <a:latin typeface="+mn-lt"/>
            </a:endParaRPr>
          </a:p>
        </p:txBody>
      </p:sp>
      <p:sp>
        <p:nvSpPr>
          <p:cNvPr id="6148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865313" y="20828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703F3"/>
                </a:solidFill>
              </a:rPr>
              <a:t>Tokenizer</a:t>
            </a:r>
          </a:p>
        </p:txBody>
      </p:sp>
      <p:sp>
        <p:nvSpPr>
          <p:cNvPr id="6149" name="Text Box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95475" y="3608387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703F3"/>
                </a:solidFill>
              </a:rPr>
              <a:t>Parser</a:t>
            </a:r>
          </a:p>
        </p:txBody>
      </p:sp>
      <p:sp>
        <p:nvSpPr>
          <p:cNvPr id="6150" name="Text Box 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95475" y="52070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703F3"/>
                </a:solidFill>
              </a:rPr>
              <a:t>Evaluator</a:t>
            </a:r>
          </a:p>
        </p:txBody>
      </p:sp>
      <p:sp>
        <p:nvSpPr>
          <p:cNvPr id="6151" name="Text Box 1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368800" y="13716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String</a:t>
            </a:r>
            <a:r>
              <a:rPr lang="en-US"/>
              <a:t> </a:t>
            </a:r>
            <a:r>
              <a:rPr lang="en-US">
                <a:solidFill>
                  <a:srgbClr val="C00000"/>
                </a:solidFill>
              </a:rPr>
              <a:t>input</a:t>
            </a:r>
          </a:p>
        </p:txBody>
      </p:sp>
      <p:sp>
        <p:nvSpPr>
          <p:cNvPr id="6152" name="Rectangle 2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735138" y="1928812"/>
            <a:ext cx="2012950" cy="766763"/>
          </a:xfrm>
          <a:prstGeom prst="rect">
            <a:avLst/>
          </a:prstGeom>
          <a:noFill/>
          <a:ln w="38100">
            <a:solidFill>
              <a:srgbClr val="0703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Rectangle 2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765300" y="3452812"/>
            <a:ext cx="2012950" cy="766763"/>
          </a:xfrm>
          <a:prstGeom prst="rect">
            <a:avLst/>
          </a:prstGeom>
          <a:noFill/>
          <a:ln w="38100">
            <a:solidFill>
              <a:srgbClr val="0703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Rectangle 2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765300" y="5053012"/>
            <a:ext cx="2012950" cy="766763"/>
          </a:xfrm>
          <a:prstGeom prst="rect">
            <a:avLst/>
          </a:prstGeom>
          <a:noFill/>
          <a:ln w="38100">
            <a:solidFill>
              <a:srgbClr val="0703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Text Box 2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329113" y="2862262"/>
            <a:ext cx="3038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String[]</a:t>
            </a:r>
            <a:r>
              <a:rPr lang="en-US"/>
              <a:t> </a:t>
            </a:r>
            <a:r>
              <a:rPr lang="en-US">
                <a:solidFill>
                  <a:srgbClr val="C00000"/>
                </a:solidFill>
              </a:rPr>
              <a:t>tokens</a:t>
            </a:r>
          </a:p>
        </p:txBody>
      </p:sp>
      <p:sp>
        <p:nvSpPr>
          <p:cNvPr id="6156" name="Text Box 3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98900" y="4384675"/>
            <a:ext cx="3797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smtClean="0">
                <a:latin typeface="Courier New" pitchFamily="49" charset="0"/>
              </a:rPr>
              <a:t>ParseTree </a:t>
            </a:r>
            <a:r>
              <a:rPr lang="en-US" dirty="0">
                <a:solidFill>
                  <a:srgbClr val="C00000"/>
                </a:solidFill>
              </a:rPr>
              <a:t>t</a:t>
            </a:r>
            <a:r>
              <a:rPr lang="en-US" dirty="0" smtClean="0">
                <a:solidFill>
                  <a:srgbClr val="C00000"/>
                </a:solidFill>
              </a:rPr>
              <a:t>ree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157" name="Text Box 3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203700" y="5891212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Quantity</a:t>
            </a:r>
            <a:r>
              <a:rPr lang="en-US"/>
              <a:t> </a:t>
            </a:r>
            <a:r>
              <a:rPr lang="en-US">
                <a:solidFill>
                  <a:srgbClr val="C00000"/>
                </a:solidFill>
              </a:rPr>
              <a:t>result</a:t>
            </a:r>
          </a:p>
        </p:txBody>
      </p:sp>
      <p:sp>
        <p:nvSpPr>
          <p:cNvPr id="6158" name="Line 32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3878263" y="1716087"/>
            <a:ext cx="703262" cy="3508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Line 3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856038" y="2706687"/>
            <a:ext cx="68897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Line 34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3830638" y="3187700"/>
            <a:ext cx="703262" cy="350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Line 3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881438" y="4154487"/>
            <a:ext cx="322262" cy="306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Line 36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3822700" y="4752975"/>
            <a:ext cx="423863" cy="342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3" name="Line 37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3889375" y="5784850"/>
            <a:ext cx="593725" cy="234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9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32001" r="52499" b="39999"/>
          <a:stretch>
            <a:fillRect/>
          </a:stretch>
        </p:blipFill>
        <p:spPr bwMode="auto">
          <a:xfrm>
            <a:off x="609600" y="1905000"/>
            <a:ext cx="8153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12" descr="logo bu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13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667000" y="381000"/>
            <a:ext cx="4114800" cy="1622425"/>
          </a:xfrm>
        </p:spPr>
        <p:txBody>
          <a:bodyPr/>
          <a:lstStyle/>
          <a:p>
            <a:pPr eaLnBrk="1" hangingPunct="1"/>
            <a:r>
              <a:rPr lang="en-US" smtClean="0"/>
              <a:t>ClickStart</a:t>
            </a:r>
          </a:p>
        </p:txBody>
      </p:sp>
    </p:spTree>
    <p:extLst>
      <p:ext uri="{BB962C8B-B14F-4D97-AF65-F5344CB8AC3E}">
        <p14:creationId xmlns:p14="http://schemas.microsoft.com/office/powerpoint/2010/main" val="192020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83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17999" r="16875" b="3000"/>
          <a:stretch>
            <a:fillRect/>
          </a:stretch>
        </p:blipFill>
        <p:spPr bwMode="auto">
          <a:xfrm>
            <a:off x="0" y="0"/>
            <a:ext cx="86868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15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Callout 1 2"/>
          <p:cNvSpPr/>
          <p:nvPr/>
        </p:nvSpPr>
        <p:spPr>
          <a:xfrm>
            <a:off x="228600" y="304800"/>
            <a:ext cx="3352800" cy="3581400"/>
          </a:xfrm>
          <a:prstGeom prst="borderCallout1">
            <a:avLst>
              <a:gd name="adj1" fmla="val 101127"/>
              <a:gd name="adj2" fmla="val 9173"/>
              <a:gd name="adj3" fmla="val 141876"/>
              <a:gd name="adj4" fmla="val 58240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How should we represent the blocks in the computer?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Independent variables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2D Array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OpenList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I don’t know</a:t>
            </a:r>
          </a:p>
        </p:txBody>
      </p:sp>
    </p:spTree>
    <p:extLst>
      <p:ext uri="{BB962C8B-B14F-4D97-AF65-F5344CB8AC3E}">
        <p14:creationId xmlns:p14="http://schemas.microsoft.com/office/powerpoint/2010/main" val="400928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67000"/>
          <a:ext cx="6553200" cy="2468564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67000"/>
          <a:ext cx="6553200" cy="2468564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Line Callout 1 4"/>
          <p:cNvSpPr/>
          <p:nvPr/>
        </p:nvSpPr>
        <p:spPr>
          <a:xfrm>
            <a:off x="6019800" y="533400"/>
            <a:ext cx="2895600" cy="1219200"/>
          </a:xfrm>
          <a:prstGeom prst="borderCallout1">
            <a:avLst>
              <a:gd name="adj1" fmla="val 99014"/>
              <a:gd name="adj2" fmla="val 50537"/>
              <a:gd name="adj3" fmla="val 169083"/>
              <a:gd name="adj4" fmla="val 25114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Each level is really a 3x10 vector!</a:t>
            </a:r>
          </a:p>
        </p:txBody>
      </p:sp>
      <p:sp>
        <p:nvSpPr>
          <p:cNvPr id="6" name="Line Callout 1 5"/>
          <p:cNvSpPr/>
          <p:nvPr/>
        </p:nvSpPr>
        <p:spPr>
          <a:xfrm>
            <a:off x="228600" y="304800"/>
            <a:ext cx="3429000" cy="1219200"/>
          </a:xfrm>
          <a:prstGeom prst="borderCallout1">
            <a:avLst>
              <a:gd name="adj1" fmla="val 101127"/>
              <a:gd name="adj2" fmla="val 9173"/>
              <a:gd name="adj3" fmla="val 272605"/>
              <a:gd name="adj4" fmla="val 31944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The value in the array tells me what art asset to use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5562600" y="5410200"/>
            <a:ext cx="3429000" cy="1219200"/>
          </a:xfrm>
          <a:prstGeom prst="borderCallout1">
            <a:avLst>
              <a:gd name="adj1" fmla="val 45141"/>
              <a:gd name="adj2" fmla="val -968"/>
              <a:gd name="adj3" fmla="val -95001"/>
              <a:gd name="adj4" fmla="val -31906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Negative values tell me what block needs to go here to win!</a:t>
            </a:r>
          </a:p>
        </p:txBody>
      </p:sp>
    </p:spTree>
    <p:extLst>
      <p:ext uri="{BB962C8B-B14F-4D97-AF65-F5344CB8AC3E}">
        <p14:creationId xmlns:p14="http://schemas.microsoft.com/office/powerpoint/2010/main" val="409783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nimBg="1" autoUpdateAnimBg="0"/>
      <p:bldP spid="7" grpId="0" animBg="1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24138"/>
          <a:ext cx="6553200" cy="2468562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24138"/>
          <a:ext cx="6553200" cy="2468562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960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32001" r="52499" b="39999"/>
          <a:stretch>
            <a:fillRect/>
          </a:stretch>
        </p:blipFill>
        <p:spPr bwMode="auto">
          <a:xfrm>
            <a:off x="609600" y="1905000"/>
            <a:ext cx="8153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12" descr="logo bu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13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133600" y="457200"/>
            <a:ext cx="6477000" cy="16224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600" smtClean="0"/>
              <a:t>BUGS!</a:t>
            </a:r>
          </a:p>
        </p:txBody>
      </p:sp>
    </p:spTree>
    <p:extLst>
      <p:ext uri="{BB962C8B-B14F-4D97-AF65-F5344CB8AC3E}">
        <p14:creationId xmlns:p14="http://schemas.microsoft.com/office/powerpoint/2010/main" val="347687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18333" r="2061" b="5000"/>
          <a:stretch>
            <a:fillRect/>
          </a:stretch>
        </p:blipFill>
        <p:spPr bwMode="auto">
          <a:xfrm>
            <a:off x="-381000" y="119063"/>
            <a:ext cx="9906000" cy="506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28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45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450"/>
            <a:ext cx="86868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5791200" y="4495800"/>
            <a:ext cx="2895600" cy="1219200"/>
          </a:xfrm>
          <a:prstGeom prst="borderCallout1">
            <a:avLst>
              <a:gd name="adj1" fmla="val -2394"/>
              <a:gd name="adj2" fmla="val 49203"/>
              <a:gd name="adj3" fmla="val -227044"/>
              <a:gd name="adj4" fmla="val -38488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It is really sad when stuff you’ve made is on sale!</a:t>
            </a:r>
          </a:p>
        </p:txBody>
      </p:sp>
    </p:spTree>
    <p:extLst>
      <p:ext uri="{BB962C8B-B14F-4D97-AF65-F5344CB8AC3E}">
        <p14:creationId xmlns:p14="http://schemas.microsoft.com/office/powerpoint/2010/main" val="384103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Callout 1 4"/>
          <p:cNvSpPr/>
          <p:nvPr/>
        </p:nvSpPr>
        <p:spPr>
          <a:xfrm>
            <a:off x="4914900" y="457200"/>
            <a:ext cx="3886200" cy="2286000"/>
          </a:xfrm>
          <a:prstGeom prst="borderCallout1">
            <a:avLst>
              <a:gd name="adj1" fmla="val 99014"/>
              <a:gd name="adj2" fmla="val 50537"/>
              <a:gd name="adj3" fmla="val 97448"/>
              <a:gd name="adj4" fmla="val 39810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Which image is fake?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A. Top Left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B. Bottom Left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C. Bottom Right</a:t>
            </a:r>
          </a:p>
        </p:txBody>
      </p:sp>
      <p:pic>
        <p:nvPicPr>
          <p:cNvPr id="65539" name="Picture 6" descr="http://www.techtalkforfamilies.com/files/u1/Didj_software-JetPack_Heroes-screensho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8" descr="http://www.techtalkforfamilies.com/files/u1/Didj_software-JetPack_Heroes-screensho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10" descr="http://g-ecx.images-amazon.com/images/G/01/toys-and-games/110/JetPack_Heros_Screen._V262000004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58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6564" name="Picture 4" descr="Jul2005-Vancouver 0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8" r="16643" b="21997"/>
          <a:stretch>
            <a:fillRect/>
          </a:stretch>
        </p:blipFill>
        <p:spPr bwMode="auto">
          <a:xfrm>
            <a:off x="0" y="0"/>
            <a:ext cx="9144000" cy="742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35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81" name="Group 7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509000" y="6172200"/>
            <a:ext cx="330200" cy="430213"/>
            <a:chOff x="2928" y="1051"/>
            <a:chExt cx="840" cy="957"/>
          </a:xfrm>
        </p:grpSpPr>
        <p:sp>
          <p:nvSpPr>
            <p:cNvPr id="24595" name="Freeform 8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87 w 1048"/>
                <a:gd name="T1" fmla="*/ 21 h 250"/>
                <a:gd name="T2" fmla="*/ 150 w 1048"/>
                <a:gd name="T3" fmla="*/ 83 h 250"/>
                <a:gd name="T4" fmla="*/ 157 w 1048"/>
                <a:gd name="T5" fmla="*/ 111 h 250"/>
                <a:gd name="T6" fmla="*/ 164 w 1048"/>
                <a:gd name="T7" fmla="*/ 131 h 250"/>
                <a:gd name="T8" fmla="*/ 172 w 1048"/>
                <a:gd name="T9" fmla="*/ 172 h 250"/>
                <a:gd name="T10" fmla="*/ 123 w 1048"/>
                <a:gd name="T11" fmla="*/ 241 h 250"/>
                <a:gd name="T12" fmla="*/ 13 w 1048"/>
                <a:gd name="T13" fmla="*/ 221 h 250"/>
                <a:gd name="T14" fmla="*/ 0 w 1048"/>
                <a:gd name="T15" fmla="*/ 200 h 250"/>
                <a:gd name="T16" fmla="*/ 2 w 1048"/>
                <a:gd name="T17" fmla="*/ 166 h 250"/>
                <a:gd name="T18" fmla="*/ 15 w 1048"/>
                <a:gd name="T19" fmla="*/ 125 h 250"/>
                <a:gd name="T20" fmla="*/ 34 w 1048"/>
                <a:gd name="T21" fmla="*/ 76 h 250"/>
                <a:gd name="T22" fmla="*/ 46 w 1048"/>
                <a:gd name="T23" fmla="*/ 55 h 250"/>
                <a:gd name="T24" fmla="*/ 53 w 1048"/>
                <a:gd name="T25" fmla="*/ 28 h 250"/>
                <a:gd name="T26" fmla="*/ 62 w 1048"/>
                <a:gd name="T27" fmla="*/ 14 h 250"/>
                <a:gd name="T28" fmla="*/ 83 w 1048"/>
                <a:gd name="T29" fmla="*/ 28 h 250"/>
                <a:gd name="T30" fmla="*/ 8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6" name="Oval 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7" name="Oval 10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8" name="Oval 11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9" name="Oval 12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0" name="Oval 13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1" name="Oval 1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2" name="Oval 1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3" name="AutoShape 1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4" name="Freeform 17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5" name="Freeform 18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6" name="Freeform 19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7" name="Freeform 20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82" name="Text Box 2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596188" y="5943600"/>
            <a:ext cx="9382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dirty="0">
                <a:solidFill>
                  <a:srgbClr val="04841C"/>
                </a:solidFill>
              </a:rPr>
              <a:t>How is </a:t>
            </a:r>
            <a:r>
              <a:rPr lang="en-US" sz="900" b="1" i="1" dirty="0">
                <a:solidFill>
                  <a:srgbClr val="04841C"/>
                </a:solidFill>
              </a:rPr>
              <a:t>this </a:t>
            </a:r>
            <a:r>
              <a:rPr lang="en-US" sz="900" dirty="0">
                <a:solidFill>
                  <a:srgbClr val="04841C"/>
                </a:solidFill>
              </a:rPr>
              <a:t>going to work?</a:t>
            </a:r>
          </a:p>
        </p:txBody>
      </p:sp>
      <p:sp>
        <p:nvSpPr>
          <p:cNvPr id="24583" name="Text Box 2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50863" y="2895600"/>
            <a:ext cx="2116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Token List</a:t>
            </a:r>
          </a:p>
        </p:txBody>
      </p:sp>
      <p:sp>
        <p:nvSpPr>
          <p:cNvPr id="24584" name="Text Box 2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77850" y="4221017"/>
            <a:ext cx="2095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Parse Tree</a:t>
            </a:r>
          </a:p>
        </p:txBody>
      </p:sp>
      <p:sp>
        <p:nvSpPr>
          <p:cNvPr id="24585" name="Text Box 2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24175" y="2895600"/>
            <a:ext cx="461962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700" b="1" dirty="0">
                <a:latin typeface="Calibri" pitchFamily="34" charset="0"/>
              </a:rPr>
              <a:t>&lt; </a:t>
            </a:r>
            <a:r>
              <a:rPr lang="en-US" sz="2700" b="1" dirty="0" smtClean="0">
                <a:latin typeface="Calibri" pitchFamily="34" charset="0"/>
              </a:rPr>
              <a:t>“8”   “+”   “4”   “*”   “5” </a:t>
            </a:r>
            <a:r>
              <a:rPr lang="en-US" sz="2700" b="1" dirty="0">
                <a:latin typeface="Calibri" pitchFamily="34" charset="0"/>
              </a:rPr>
              <a:t>&gt;</a:t>
            </a:r>
          </a:p>
        </p:txBody>
      </p:sp>
      <p:sp>
        <p:nvSpPr>
          <p:cNvPr id="24586" name="Text Box 2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416549" y="4221017"/>
            <a:ext cx="38893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700" b="1" dirty="0">
                <a:latin typeface="Calibri" pitchFamily="34" charset="0"/>
              </a:rPr>
              <a:t>[+, [8], [*, [4], [5]]]</a:t>
            </a:r>
          </a:p>
        </p:txBody>
      </p:sp>
      <p:sp>
        <p:nvSpPr>
          <p:cNvPr id="24587" name="Text Box 2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3400" y="1524000"/>
            <a:ext cx="2116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Comic Sans MS" pitchFamily="66" charset="0"/>
              </a:rPr>
              <a:t>String</a:t>
            </a:r>
          </a:p>
        </p:txBody>
      </p:sp>
      <p:sp>
        <p:nvSpPr>
          <p:cNvPr id="24588" name="Text Box 2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233738" y="1616075"/>
            <a:ext cx="2514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700" b="1">
                <a:latin typeface="Calibri" pitchFamily="34" charset="0"/>
              </a:rPr>
              <a:t>"8 + 4 * 5"</a:t>
            </a:r>
          </a:p>
        </p:txBody>
      </p:sp>
      <p:sp>
        <p:nvSpPr>
          <p:cNvPr id="24589" name="Text Box 2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33400" y="5843588"/>
            <a:ext cx="2095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703F3"/>
                </a:solidFill>
                <a:latin typeface="Comic Sans MS" pitchFamily="66" charset="0"/>
              </a:rPr>
              <a:t>Evaluation</a:t>
            </a:r>
            <a:endParaRPr lang="en-US" dirty="0">
              <a:solidFill>
                <a:srgbClr val="A510D3"/>
              </a:solidFill>
              <a:latin typeface="Comic Sans MS" pitchFamily="66" charset="0"/>
            </a:endParaRPr>
          </a:p>
        </p:txBody>
      </p:sp>
      <p:sp>
        <p:nvSpPr>
          <p:cNvPr id="24590" name="Text Box 2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652713" y="5816600"/>
            <a:ext cx="2438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700" b="1">
                <a:latin typeface="Calibri" pitchFamily="34" charset="0"/>
              </a:rPr>
              <a:t>28.0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170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50038" y="5051279"/>
              <a:ext cx="7937" cy="15875"/>
            </p14:xfrm>
          </p:contentPart>
        </mc:Choice>
        <mc:Fallback xmlns="">
          <p:pic>
            <p:nvPicPr>
              <p:cNvPr id="7170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640030" y="5047310"/>
                <a:ext cx="24156" cy="28864"/>
              </a:xfrm>
              <a:prstGeom prst="rect">
                <a:avLst/>
              </a:prstGeom>
            </p:spPr>
          </p:pic>
        </mc:Fallback>
      </mc:AlternateContent>
      <p:pic>
        <p:nvPicPr>
          <p:cNvPr id="24594" name="Picture 93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8" t="33794" r="63078" b="44955"/>
          <a:stretch>
            <a:fillRect/>
          </a:stretch>
        </p:blipFill>
        <p:spPr bwMode="auto">
          <a:xfrm>
            <a:off x="6964363" y="228600"/>
            <a:ext cx="1906587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 Box 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-152400" y="228600"/>
            <a:ext cx="75136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 dirty="0" smtClean="0">
                <a:latin typeface="+mn-lt"/>
              </a:rPr>
              <a:t>Big Picture for </a:t>
            </a:r>
            <a:r>
              <a:rPr lang="en-US" sz="4200" b="1" dirty="0" err="1" smtClean="0">
                <a:latin typeface="+mn-lt"/>
              </a:rPr>
              <a:t>Unicalc</a:t>
            </a:r>
            <a:r>
              <a:rPr lang="en-US" sz="4200" b="1" dirty="0" smtClean="0">
                <a:latin typeface="+mn-lt"/>
              </a:rPr>
              <a:t> in Java </a:t>
            </a:r>
            <a:endParaRPr lang="en-US" sz="4200" b="1" dirty="0"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715" y="3943973"/>
            <a:ext cx="1502285" cy="1313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053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24584" grpId="0"/>
      <p:bldP spid="24585" grpId="0"/>
      <p:bldP spid="24586" grpId="0"/>
      <p:bldP spid="24589" grpId="0"/>
      <p:bldP spid="2459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67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8" y="-228600"/>
            <a:ext cx="9144000" cy="1143000"/>
          </a:xfrm>
        </p:spPr>
        <p:txBody>
          <a:bodyPr/>
          <a:lstStyle/>
          <a:p>
            <a:r>
              <a:rPr lang="en-US" sz="4000" b="1" u="sng" dirty="0" smtClean="0"/>
              <a:t>Examples: </a:t>
            </a:r>
            <a:r>
              <a:rPr lang="en-US" sz="4000" dirty="0" smtClean="0"/>
              <a:t>Numbers &amp; Uncertainty &amp; Units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229599" cy="579120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input line:   42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tokens are &lt; 42 &gt;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parseTree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is [{ 42.0, [], [], 0.0 }]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value is { 42.0, [], [], 0.0 }</a:t>
            </a:r>
          </a:p>
          <a:p>
            <a:pPr marL="0" indent="0"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input line:   42~10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tokens are &lt; 42, ~, 10 &gt;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parseTree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is [{ 42.0, [], [], 10.0 }]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value is { 42.0, [], [], 10.0 }</a:t>
            </a:r>
          </a:p>
          <a:p>
            <a:pPr marL="0" indent="0"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input line:   42 m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tokens are &lt; 42, m &gt;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parseTree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is [{ 42.0, [m], [], 0.0 }]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value is { 42.0, [m], [], 0.0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input line:   42~10 v s m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tokens are &lt; 42, ~, 10, v, s, m &gt;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parseTree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is [{ 42.0, [m, s, v], [], 10.0 }]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value is { 42.0, [m, s, v], [], 10.0 }</a:t>
            </a:r>
          </a:p>
          <a:p>
            <a:pPr marL="0" indent="0"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Line Callout 1 3"/>
          <p:cNvSpPr/>
          <p:nvPr/>
        </p:nvSpPr>
        <p:spPr>
          <a:xfrm>
            <a:off x="5943600" y="2209800"/>
            <a:ext cx="3048000" cy="1143000"/>
          </a:xfrm>
          <a:prstGeom prst="borderCallout1">
            <a:avLst>
              <a:gd name="adj1" fmla="val 96076"/>
              <a:gd name="adj2" fmla="val 7814"/>
              <a:gd name="adj3" fmla="val 101186"/>
              <a:gd name="adj4" fmla="val 2148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Helpful for debugging to see the input, tokens, </a:t>
            </a:r>
            <a:r>
              <a:rPr lang="en-US" sz="2000" dirty="0" err="1" smtClean="0"/>
              <a:t>parseTree</a:t>
            </a:r>
            <a:r>
              <a:rPr lang="en-US" sz="2000" dirty="0" smtClean="0"/>
              <a:t>, and value.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6370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8" y="-228600"/>
            <a:ext cx="9144000" cy="1143000"/>
          </a:xfrm>
        </p:spPr>
        <p:txBody>
          <a:bodyPr/>
          <a:lstStyle/>
          <a:p>
            <a:r>
              <a:rPr lang="en-US" sz="4000" b="1" u="sng" dirty="0" smtClean="0"/>
              <a:t>Examples:</a:t>
            </a:r>
            <a:r>
              <a:rPr lang="en-US" sz="4000" b="1" dirty="0" smtClean="0"/>
              <a:t> </a:t>
            </a:r>
            <a:r>
              <a:rPr lang="en-US" sz="4000" dirty="0" smtClean="0"/>
              <a:t>Math without units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71500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input line:   5+6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tokens are &lt; 5, +, 6 &gt;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parseTree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is [+, [{ 5.0, [], [], 0.0 }], [{ 6.0, [], [], 0.0 }]]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value is { 11.0, [], [], 0.0 }</a:t>
            </a:r>
          </a:p>
          <a:p>
            <a:pPr marL="0" indent="0"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input line:   5-6+7      // this grammar is _right_-associative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tokens are &lt; 5, -, 6, +, 7 &gt;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parseTree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is [-, [{ 5.0, [], [], 0.0 }],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      [+,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[{ 6.0, [], [], 0.0 }], [{ 7.0, [], [], 0.0 }]]]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value is { -8.0, [], [], 0.0 }</a:t>
            </a:r>
          </a:p>
          <a:p>
            <a:pPr marL="0" indent="0"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input line:   5*6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tokens are &lt; 5, *, 6 &gt;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parseTree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is [*, [{ 5.0, [], [], 0.0 }], [{ 6.0, [], [], 0.0 }]]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value is { 30.0, [], [], 0.0 }</a:t>
            </a:r>
          </a:p>
          <a:p>
            <a:pPr marL="0" indent="0"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input line:   5/6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tokens are &lt; 5, /, 6 &gt;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parseTree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is [/, [{ 5.0, [], [], 0.0 }], [{ 6.0, [], [], 0.0 }]]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value is { 0.833333, [], [], 0.0 }</a:t>
            </a:r>
          </a:p>
        </p:txBody>
      </p:sp>
      <p:sp>
        <p:nvSpPr>
          <p:cNvPr id="4" name="Line Callout 1 3"/>
          <p:cNvSpPr/>
          <p:nvPr/>
        </p:nvSpPr>
        <p:spPr>
          <a:xfrm>
            <a:off x="4223982" y="726175"/>
            <a:ext cx="4191000" cy="571500"/>
          </a:xfrm>
          <a:prstGeom prst="borderCallout1">
            <a:avLst>
              <a:gd name="adj1" fmla="val 96076"/>
              <a:gd name="adj2" fmla="val 7814"/>
              <a:gd name="adj3" fmla="val 101186"/>
              <a:gd name="adj4" fmla="val 2148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Notice the order of precedence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3331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8" y="-228600"/>
            <a:ext cx="9144000" cy="1143000"/>
          </a:xfrm>
        </p:spPr>
        <p:txBody>
          <a:bodyPr/>
          <a:lstStyle/>
          <a:p>
            <a:r>
              <a:rPr lang="en-US" sz="4000" b="1" u="sng" dirty="0" smtClean="0"/>
              <a:t>Examples:</a:t>
            </a:r>
            <a:r>
              <a:rPr lang="en-US" sz="4000" b="1" dirty="0" smtClean="0"/>
              <a:t> </a:t>
            </a:r>
            <a:r>
              <a:rPr lang="en-US" sz="4000" dirty="0" smtClean="0"/>
              <a:t>Math with units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71500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input line:   3 m/s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tokens are &lt; 3, m, /, s &gt;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parseTree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is [/, [{ 3.0, [m], [], 0.0 }],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      [{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1.0, [s], [], 0.0 }]]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value is { 3.0, [m], [s], 0.0 }</a:t>
            </a:r>
          </a:p>
          <a:p>
            <a:pPr marL="0" indent="0"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input line:   3 m * 2 m/s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tokens are &lt; 3, m, *, 2, m, /, s &gt;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parseTree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is [*, [{ 3.0, [m], [], 0.0 }],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      [/,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[{ 2.0, [m], [], 0.0 }],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	   [{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1.0, [s], [], 0.0 }]]]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value is { 6.0, [m, m], [s], 0.0 }</a:t>
            </a:r>
          </a:p>
          <a:p>
            <a:pPr marL="0" indent="0"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input line:   18 m/s + 42 m/s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tokens are &lt; 18, m, /, s, +, 42, m, /, s &gt;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parseTree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is [+, [/, [{ 18.0, [m], [], 0.0 }],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                 [{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1.0, [s], [], 0.0 }]],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             [/,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[{ 42.0, [m], [], 0.0 }],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                 [{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1.0, [s], [], 0.0 }]]]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The value is { 60.0, [m], [s], 0.0 }</a:t>
            </a:r>
          </a:p>
          <a:p>
            <a:pPr marL="0" indent="0"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Line Callout 1 3"/>
          <p:cNvSpPr/>
          <p:nvPr/>
        </p:nvSpPr>
        <p:spPr>
          <a:xfrm>
            <a:off x="4658436" y="2224585"/>
            <a:ext cx="4495800" cy="762000"/>
          </a:xfrm>
          <a:prstGeom prst="borderCallout1">
            <a:avLst>
              <a:gd name="adj1" fmla="val -26312"/>
              <a:gd name="adj2" fmla="val -4561"/>
              <a:gd name="adj3" fmla="val 887"/>
              <a:gd name="adj4" fmla="val 6832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cs typeface="Courier New" pitchFamily="49" charset="0"/>
              </a:rPr>
              <a:t>Input of "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/ s"</a:t>
            </a:r>
            <a:r>
              <a:rPr lang="en-US" sz="2000" dirty="0" smtClean="0"/>
              <a:t> turned into the Quantity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[{ 1.0, [s], [], 0.0 }]]</a:t>
            </a:r>
            <a:endParaRPr lang="en-US" sz="2000" dirty="0" smtClean="0"/>
          </a:p>
        </p:txBody>
      </p:sp>
      <p:sp>
        <p:nvSpPr>
          <p:cNvPr id="5" name="Line Callout 1 4"/>
          <p:cNvSpPr/>
          <p:nvPr/>
        </p:nvSpPr>
        <p:spPr>
          <a:xfrm>
            <a:off x="5715000" y="4267200"/>
            <a:ext cx="3429000" cy="609600"/>
          </a:xfrm>
          <a:prstGeom prst="borderCallout1">
            <a:avLst>
              <a:gd name="adj1" fmla="val 20703"/>
              <a:gd name="adj2" fmla="val -70233"/>
              <a:gd name="adj3" fmla="val 65813"/>
              <a:gd name="adj4" fmla="val 65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cs typeface="Courier New" pitchFamily="49" charset="0"/>
              </a:rPr>
              <a:t>Accumulation of Units!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44730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6129</TotalTime>
  <Words>2165</Words>
  <Application>Microsoft Office PowerPoint</Application>
  <PresentationFormat>On-screen Show (4:3)</PresentationFormat>
  <Paragraphs>584</Paragraphs>
  <Slides>60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2" baseType="lpstr">
      <vt:lpstr>Office Theme</vt:lpstr>
      <vt:lpstr>C:\Users\Colleen\Documents\Teaching\HMC\CS60\2013_spring_CS60\Lecture\Spring 2013\Lec20 Parsing Code\Trees.vsd\Drawing\~Page-16\Center drag circle.26</vt:lpstr>
      <vt:lpstr>CS  60</vt:lpstr>
      <vt:lpstr>Survey</vt:lpstr>
      <vt:lpstr>Administrative Stuff (Not in your notes)</vt:lpstr>
      <vt:lpstr>Big idea of Hw10  (Unicalc) Parsing</vt:lpstr>
      <vt:lpstr>PowerPoint Presentation</vt:lpstr>
      <vt:lpstr>PowerPoint Presentation</vt:lpstr>
      <vt:lpstr>Examples: Numbers &amp; Uncertainty &amp; Units</vt:lpstr>
      <vt:lpstr>Examples: Math without units</vt:lpstr>
      <vt:lpstr>Examples: Math with units</vt:lpstr>
      <vt:lpstr>Examples: Math Precedence</vt:lpstr>
      <vt:lpstr>Examples: Parentheses</vt:lpstr>
      <vt:lpstr>Examples: Negation</vt:lpstr>
      <vt:lpstr>Examples: def</vt:lpstr>
      <vt:lpstr>Examples: def and # (which calls norm)</vt:lpstr>
      <vt:lpstr>Examples: def and minus (which calls norm)</vt:lpstr>
      <vt:lpstr>Examples: def (second call!)</vt:lpstr>
      <vt:lpstr>Examples: def (3rd call)</vt:lpstr>
      <vt:lpstr>Examples: def (4th calls)</vt:lpstr>
      <vt:lpstr>Examples: using multiple variables</vt:lpstr>
      <vt:lpstr>OpenList Racket Lists in Java (Provided)</vt:lpstr>
      <vt:lpstr>OpenList Overview</vt:lpstr>
      <vt:lpstr>Review:  Racket assoc</vt:lpstr>
      <vt:lpstr>assoc in Java</vt:lpstr>
      <vt:lpstr>Quantity (Re-implement methods you wrote in Racket)</vt:lpstr>
      <vt:lpstr>Quantity Overview</vt:lpstr>
      <vt:lpstr>PowerPoint Presentation</vt:lpstr>
      <vt:lpstr>Tokenizer (Take in input and  break it into pieces)</vt:lpstr>
      <vt:lpstr>Tokenizer Overview</vt:lpstr>
      <vt:lpstr>PowerPoint Presentation</vt:lpstr>
      <vt:lpstr>PowerPoint Presentation</vt:lpstr>
      <vt:lpstr>PowerPoint Presentation</vt:lpstr>
      <vt:lpstr>ParseTree Structure for the Tokens (provided)  Returned by  parse(String[] tokens)</vt:lpstr>
      <vt:lpstr>ParseTree  Overview</vt:lpstr>
      <vt:lpstr>Creating ParseTrees</vt:lpstr>
      <vt:lpstr>PowerPoint Presentation</vt:lpstr>
      <vt:lpstr>PowerPoint Presentation</vt:lpstr>
      <vt:lpstr>PowerPoint Presentation</vt:lpstr>
      <vt:lpstr>Evaluator Evaluate the ParseTree</vt:lpstr>
      <vt:lpstr>EvaluatorTest.java</vt:lpstr>
      <vt:lpstr>PowerPoint Presentation</vt:lpstr>
      <vt:lpstr>evaluate(ParseTree parseTree)</vt:lpstr>
      <vt:lpstr>Parser Create the ParseTree from the tokens</vt:lpstr>
      <vt:lpstr>PowerPoint Presentation</vt:lpstr>
      <vt:lpstr>PowerPoint Presentation</vt:lpstr>
      <vt:lpstr>PowerPoint Presentation</vt:lpstr>
      <vt:lpstr>BONUS</vt:lpstr>
      <vt:lpstr>PowerPoint Presentation</vt:lpstr>
      <vt:lpstr>PowerPoint Presentation</vt:lpstr>
      <vt:lpstr>http://www.youtube.com/watch?v=pzRmNYA8LlY</vt:lpstr>
      <vt:lpstr>ClickStart</vt:lpstr>
      <vt:lpstr>PowerPoint Presentation</vt:lpstr>
      <vt:lpstr>PowerPoint Presentation</vt:lpstr>
      <vt:lpstr>PowerPoint Presentation</vt:lpstr>
      <vt:lpstr>PowerPoint Presentation</vt:lpstr>
      <vt:lpstr>BUGS!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</dc:creator>
  <cp:lastModifiedBy>Colleen</cp:lastModifiedBy>
  <cp:revision>411</cp:revision>
  <cp:lastPrinted>2013-03-28T16:44:04Z</cp:lastPrinted>
  <dcterms:created xsi:type="dcterms:W3CDTF">2012-10-29T16:10:05Z</dcterms:created>
  <dcterms:modified xsi:type="dcterms:W3CDTF">2013-04-09T16:41:56Z</dcterms:modified>
</cp:coreProperties>
</file>