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868" r:id="rId2"/>
    <p:sldId id="842" r:id="rId3"/>
    <p:sldId id="843" r:id="rId4"/>
    <p:sldId id="848" r:id="rId5"/>
    <p:sldId id="847" r:id="rId6"/>
    <p:sldId id="851" r:id="rId7"/>
    <p:sldId id="852" r:id="rId8"/>
    <p:sldId id="850" r:id="rId9"/>
    <p:sldId id="864" r:id="rId10"/>
    <p:sldId id="853" r:id="rId11"/>
    <p:sldId id="846" r:id="rId12"/>
    <p:sldId id="845" r:id="rId13"/>
    <p:sldId id="844" r:id="rId14"/>
    <p:sldId id="866" r:id="rId15"/>
    <p:sldId id="867" r:id="rId16"/>
    <p:sldId id="860" r:id="rId17"/>
    <p:sldId id="861" r:id="rId18"/>
    <p:sldId id="862" r:id="rId19"/>
    <p:sldId id="863" r:id="rId20"/>
    <p:sldId id="854" r:id="rId21"/>
    <p:sldId id="857" r:id="rId22"/>
    <p:sldId id="865" r:id="rId23"/>
    <p:sldId id="856" r:id="rId24"/>
    <p:sldId id="855" r:id="rId25"/>
    <p:sldId id="858" r:id="rId26"/>
    <p:sldId id="859" r:id="rId27"/>
    <p:sldId id="777" r:id="rId28"/>
    <p:sldId id="778" r:id="rId29"/>
    <p:sldId id="779" r:id="rId30"/>
    <p:sldId id="780" r:id="rId31"/>
    <p:sldId id="781" r:id="rId32"/>
    <p:sldId id="782" r:id="rId33"/>
    <p:sldId id="783" r:id="rId34"/>
    <p:sldId id="784" r:id="rId35"/>
    <p:sldId id="785" r:id="rId36"/>
    <p:sldId id="786" r:id="rId37"/>
    <p:sldId id="787" r:id="rId38"/>
    <p:sldId id="789" r:id="rId39"/>
    <p:sldId id="790" r:id="rId40"/>
    <p:sldId id="791" r:id="rId41"/>
    <p:sldId id="792" r:id="rId42"/>
    <p:sldId id="793" r:id="rId43"/>
    <p:sldId id="794" r:id="rId44"/>
    <p:sldId id="795" r:id="rId45"/>
    <p:sldId id="796" r:id="rId46"/>
    <p:sldId id="708" r:id="rId47"/>
    <p:sldId id="709" r:id="rId48"/>
    <p:sldId id="710" r:id="rId49"/>
    <p:sldId id="711" r:id="rId50"/>
    <p:sldId id="712" r:id="rId51"/>
    <p:sldId id="713" r:id="rId52"/>
    <p:sldId id="714" r:id="rId53"/>
    <p:sldId id="715" r:id="rId54"/>
    <p:sldId id="716" r:id="rId55"/>
    <p:sldId id="717" r:id="rId56"/>
    <p:sldId id="718" r:id="rId57"/>
    <p:sldId id="719" r:id="rId58"/>
    <p:sldId id="720" r:id="rId59"/>
    <p:sldId id="721" r:id="rId60"/>
    <p:sldId id="722" r:id="rId6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2DD9215A-663D-484D-A65B-81FA860B67E9}">
          <p14:sldIdLst>
            <p14:sldId id="868"/>
            <p14:sldId id="842"/>
            <p14:sldId id="843"/>
          </p14:sldIdLst>
        </p14:section>
        <p14:section name="Spampede" id="{15868D85-C9AC-45E0-99D8-7375B6E5EC00}">
          <p14:sldIdLst>
            <p14:sldId id="848"/>
            <p14:sldId id="847"/>
            <p14:sldId id="851"/>
            <p14:sldId id="852"/>
            <p14:sldId id="850"/>
            <p14:sldId id="864"/>
            <p14:sldId id="853"/>
          </p14:sldIdLst>
        </p14:section>
        <p14:section name="Abstract Classes" id="{945217E3-91C1-4E6F-BCC5-73AE25CAA43B}">
          <p14:sldIdLst>
            <p14:sldId id="846"/>
            <p14:sldId id="845"/>
            <p14:sldId id="844"/>
          </p14:sldIdLst>
        </p14:section>
        <p14:section name="Concurrency Issues" id="{2EF0EB49-8F5B-427D-853E-2E18BB94E235}">
          <p14:sldIdLst>
            <p14:sldId id="866"/>
            <p14:sldId id="867"/>
            <p14:sldId id="860"/>
            <p14:sldId id="861"/>
            <p14:sldId id="862"/>
            <p14:sldId id="863"/>
          </p14:sldIdLst>
        </p14:section>
        <p14:section name="Spampede Base" id="{CB955E22-5611-4AD2-AE43-7FB8BDA34EDD}">
          <p14:sldIdLst>
            <p14:sldId id="854"/>
            <p14:sldId id="857"/>
            <p14:sldId id="865"/>
            <p14:sldId id="856"/>
            <p14:sldId id="855"/>
            <p14:sldId id="858"/>
            <p14:sldId id="859"/>
          </p14:sldIdLst>
        </p14:section>
        <p14:section name="Radix Sort" id="{4DEEB409-5C23-4D99-AEFE-E5468CE4FB60}">
          <p14:sldIdLst>
            <p14:sldId id="777"/>
            <p14:sldId id="778"/>
            <p14:sldId id="779"/>
            <p14:sldId id="780"/>
            <p14:sldId id="781"/>
            <p14:sldId id="782"/>
            <p14:sldId id="783"/>
            <p14:sldId id="784"/>
            <p14:sldId id="785"/>
            <p14:sldId id="786"/>
            <p14:sldId id="787"/>
          </p14:sldIdLst>
        </p14:section>
        <p14:section name="QuickSort" id="{535BD545-06F3-453F-A398-D758839D8EEC}">
          <p14:sldIdLst>
            <p14:sldId id="789"/>
            <p14:sldId id="790"/>
            <p14:sldId id="791"/>
            <p14:sldId id="792"/>
            <p14:sldId id="793"/>
            <p14:sldId id="794"/>
            <p14:sldId id="795"/>
            <p14:sldId id="796"/>
          </p14:sldIdLst>
        </p14:section>
        <p14:section name="BONUS" id="{6A5FF3FA-8DDA-4FA6-A883-4083801ADAFA}">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39" autoAdjust="0"/>
  </p:normalViewPr>
  <p:slideViewPr>
    <p:cSldViewPr>
      <p:cViewPr>
        <p:scale>
          <a:sx n="70" d="100"/>
          <a:sy n="70" d="100"/>
        </p:scale>
        <p:origin x="-894" y="-216"/>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120" d="100"/>
        <a:sy n="120" d="100"/>
      </p:scale>
      <p:origin x="0" y="115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C370F4C2-E0C7-4449-B3C3-0AA87CDBF6FD}" type="datetimeFigureOut">
              <a:rPr lang="en-US" smtClean="0"/>
              <a:t>4/16/2013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C9B93EFC-7EF6-4AC3-8B3D-D31E27E065AB}" type="slidenum">
              <a:rPr lang="en-US" smtClean="0"/>
              <a:t>‹#›</a:t>
            </a:fld>
            <a:endParaRPr lang="en-US"/>
          </a:p>
        </p:txBody>
      </p:sp>
    </p:spTree>
    <p:extLst>
      <p:ext uri="{BB962C8B-B14F-4D97-AF65-F5344CB8AC3E}">
        <p14:creationId xmlns:p14="http://schemas.microsoft.com/office/powerpoint/2010/main" val="223109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4/16/2013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spect="1" noChangeArrowheads="1" noTextEdit="1"/>
          </p:cNvSpPr>
          <p:nvPr>
            <p:ph type="sldImg"/>
          </p:nvPr>
        </p:nvSpPr>
        <p:spPr>
          <a:xfrm>
            <a:off x="1172252" y="702725"/>
            <a:ext cx="4640498" cy="3468493"/>
          </a:xfrm>
          <a:ln/>
        </p:spPr>
      </p:sp>
      <p:sp>
        <p:nvSpPr>
          <p:cNvPr id="14438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50</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51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55</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59</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60</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72252" y="702725"/>
            <a:ext cx="4640498" cy="3468493"/>
          </a:xfrm>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72252" y="702725"/>
            <a:ext cx="4640498" cy="3468493"/>
          </a:xfrm>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72252" y="702725"/>
            <a:ext cx="4640498" cy="3468493"/>
          </a:xfrm>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72252" y="702725"/>
            <a:ext cx="4640498" cy="3468493"/>
          </a:xfrm>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72252" y="702725"/>
            <a:ext cx="4640498" cy="3468493"/>
          </a:xfrm>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79513" y="703263"/>
            <a:ext cx="4625975" cy="3468687"/>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79513" y="703263"/>
            <a:ext cx="4625975" cy="3468687"/>
          </a:xfrm>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48</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4/16/2013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4/16/2013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4/16/2013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4/16/2013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err="1" smtClean="0"/>
              <a:t>Spampede</a:t>
            </a:r>
            <a:r>
              <a:rPr lang="en-US" sz="6600" b="1" dirty="0" smtClean="0"/>
              <a:t> (Snake game) Abstract classes, Threads, &amp; Sorting</a:t>
            </a:r>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2013-04-16</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Tuesday – </a:t>
            </a:r>
            <a:r>
              <a:rPr lang="en-US" sz="3200" dirty="0">
                <a:solidFill>
                  <a:srgbClr val="898989"/>
                </a:solidFill>
              </a:rPr>
              <a:t>Week </a:t>
            </a:r>
            <a:r>
              <a:rPr lang="en-US" sz="3200" dirty="0" smtClean="0">
                <a:solidFill>
                  <a:srgbClr val="898989"/>
                </a:solidFill>
              </a:rPr>
              <a:t>11</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22</a:t>
            </a:r>
            <a:endParaRPr lang="en-US" sz="3200" dirty="0">
              <a:solidFill>
                <a:srgbClr val="898989"/>
              </a:solidFill>
            </a:endParaRPr>
          </a:p>
        </p:txBody>
      </p:sp>
    </p:spTree>
    <p:extLst>
      <p:ext uri="{BB962C8B-B14F-4D97-AF65-F5344CB8AC3E}">
        <p14:creationId xmlns:p14="http://schemas.microsoft.com/office/powerpoint/2010/main" val="29485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24"/>
          <a:stretch/>
        </p:blipFill>
        <p:spPr bwMode="auto">
          <a:xfrm>
            <a:off x="1" y="0"/>
            <a:ext cx="91440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5867400" y="5638800"/>
            <a:ext cx="3124199" cy="1066800"/>
          </a:xfrm>
          <a:prstGeom prst="borderCallout1">
            <a:avLst>
              <a:gd name="adj1" fmla="val 33304"/>
              <a:gd name="adj2" fmla="val -2109"/>
              <a:gd name="adj3" fmla="val 21071"/>
              <a:gd name="adj4" fmla="val -449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A separate </a:t>
            </a:r>
            <a:r>
              <a:rPr lang="en-US" sz="2400" b="1" dirty="0" smtClean="0"/>
              <a:t>thread</a:t>
            </a:r>
            <a:r>
              <a:rPr lang="en-US" sz="2400" dirty="0" smtClean="0"/>
              <a:t> will handle key presses</a:t>
            </a:r>
            <a:endParaRPr lang="en-US" sz="1600" dirty="0"/>
          </a:p>
        </p:txBody>
      </p:sp>
    </p:spTree>
    <p:extLst>
      <p:ext uri="{BB962C8B-B14F-4D97-AF65-F5344CB8AC3E}">
        <p14:creationId xmlns:p14="http://schemas.microsoft.com/office/powerpoint/2010/main" val="18254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Abstract Classes</a:t>
            </a:r>
            <a:endParaRPr lang="en-US" sz="8800" dirty="0" smtClean="0"/>
          </a:p>
        </p:txBody>
      </p:sp>
    </p:spTree>
    <p:extLst>
      <p:ext uri="{BB962C8B-B14F-4D97-AF65-F5344CB8AC3E}">
        <p14:creationId xmlns:p14="http://schemas.microsoft.com/office/powerpoint/2010/main" val="1587896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0"/>
            <a:ext cx="7398224" cy="681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6858000" y="4495800"/>
            <a:ext cx="2062518" cy="2088960"/>
          </a:xfrm>
          <a:prstGeom prst="borderCallout1">
            <a:avLst>
              <a:gd name="adj1" fmla="val 30047"/>
              <a:gd name="adj2" fmla="val 6908"/>
              <a:gd name="adj3" fmla="val 33630"/>
              <a:gd name="adj4" fmla="val -12210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We don’t have to implement all methods</a:t>
            </a:r>
            <a:endParaRPr lang="en-US" dirty="0"/>
          </a:p>
        </p:txBody>
      </p:sp>
      <p:sp>
        <p:nvSpPr>
          <p:cNvPr id="6" name="Line Callout 1 5"/>
          <p:cNvSpPr/>
          <p:nvPr/>
        </p:nvSpPr>
        <p:spPr>
          <a:xfrm>
            <a:off x="6019800" y="2514600"/>
            <a:ext cx="2875697" cy="1371600"/>
          </a:xfrm>
          <a:prstGeom prst="borderCallout1">
            <a:avLst>
              <a:gd name="adj1" fmla="val 11623"/>
              <a:gd name="adj2" fmla="val -2109"/>
              <a:gd name="adj3" fmla="val -10238"/>
              <a:gd name="adj4" fmla="val -10311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We can call unimplemented methods</a:t>
            </a:r>
            <a:endParaRPr lang="en-US" dirty="0"/>
          </a:p>
        </p:txBody>
      </p:sp>
    </p:spTree>
    <p:extLst>
      <p:ext uri="{BB962C8B-B14F-4D97-AF65-F5344CB8AC3E}">
        <p14:creationId xmlns:p14="http://schemas.microsoft.com/office/powerpoint/2010/main" val="356231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296"/>
            <a:ext cx="7979229" cy="683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7015638" y="5257800"/>
            <a:ext cx="2128361" cy="1447800"/>
          </a:xfrm>
          <a:prstGeom prst="borderCallout1">
            <a:avLst>
              <a:gd name="adj1" fmla="val 33304"/>
              <a:gd name="adj2" fmla="val -2109"/>
              <a:gd name="adj3" fmla="val 27468"/>
              <a:gd name="adj4" fmla="val -12762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Does </a:t>
            </a:r>
            <a:r>
              <a:rPr lang="en-US" sz="2000" dirty="0" smtClean="0">
                <a:latin typeface="Courier New" pitchFamily="49" charset="0"/>
                <a:cs typeface="Courier New" pitchFamily="49" charset="0"/>
              </a:rPr>
              <a:t>"Blended!!!" </a:t>
            </a:r>
          </a:p>
          <a:p>
            <a:pPr algn="ctr" fontAlgn="auto">
              <a:spcBef>
                <a:spcPts val="0"/>
              </a:spcBef>
              <a:spcAft>
                <a:spcPts val="0"/>
              </a:spcAft>
              <a:defRPr/>
            </a:pPr>
            <a:r>
              <a:rPr lang="en-US" sz="2000" dirty="0" smtClean="0"/>
              <a:t>get printed?</a:t>
            </a:r>
          </a:p>
          <a:p>
            <a:pPr algn="ctr" fontAlgn="auto">
              <a:spcBef>
                <a:spcPts val="0"/>
              </a:spcBef>
              <a:spcAft>
                <a:spcPts val="0"/>
              </a:spcAft>
              <a:defRPr/>
            </a:pPr>
            <a:r>
              <a:rPr lang="en-US" sz="2000" dirty="0" smtClean="0"/>
              <a:t>A) Yes B) No C)?</a:t>
            </a:r>
            <a:endParaRPr lang="en-US" sz="1400" dirty="0"/>
          </a:p>
        </p:txBody>
      </p:sp>
    </p:spTree>
    <p:extLst>
      <p:ext uri="{BB962C8B-B14F-4D97-AF65-F5344CB8AC3E}">
        <p14:creationId xmlns:p14="http://schemas.microsoft.com/office/powerpoint/2010/main" val="16878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_oxXmMzIyxDc/Spt1SyqIO2I/AAAAAAAAAC0/sjNL7evte7I/s1600/Comic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118641"/>
            <a:ext cx="8077200" cy="6723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900" y="4191000"/>
            <a:ext cx="1943100" cy="1200329"/>
          </a:xfrm>
          <a:prstGeom prst="rect">
            <a:avLst/>
          </a:prstGeom>
          <a:noFill/>
        </p:spPr>
        <p:txBody>
          <a:bodyPr wrap="square" rtlCol="0">
            <a:spAutoFit/>
          </a:bodyPr>
          <a:lstStyle/>
          <a:p>
            <a:r>
              <a:rPr lang="en-US" dirty="0"/>
              <a:t>http://codingcomics.blogspot.com/2009/08/concurrency-issues.html</a:t>
            </a:r>
          </a:p>
        </p:txBody>
      </p:sp>
    </p:spTree>
    <p:extLst>
      <p:ext uri="{BB962C8B-B14F-4D97-AF65-F5344CB8AC3E}">
        <p14:creationId xmlns:p14="http://schemas.microsoft.com/office/powerpoint/2010/main" val="290461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Problems With Concurrency</a:t>
            </a:r>
            <a:endParaRPr lang="en-US" b="1" dirty="0"/>
          </a:p>
        </p:txBody>
      </p:sp>
      <p:sp>
        <p:nvSpPr>
          <p:cNvPr id="3" name="Content Placeholder 2"/>
          <p:cNvSpPr>
            <a:spLocks noGrp="1"/>
          </p:cNvSpPr>
          <p:nvPr>
            <p:ph idx="1"/>
          </p:nvPr>
        </p:nvSpPr>
        <p:spPr/>
        <p:txBody>
          <a:bodyPr/>
          <a:lstStyle/>
          <a:p>
            <a:r>
              <a:rPr lang="en-US" sz="6000" dirty="0" smtClean="0"/>
              <a:t>Incorrectness</a:t>
            </a:r>
          </a:p>
          <a:p>
            <a:r>
              <a:rPr lang="en-US" sz="6000" dirty="0" smtClean="0"/>
              <a:t>Inefficiency</a:t>
            </a:r>
          </a:p>
          <a:p>
            <a:r>
              <a:rPr lang="en-US" sz="6000" dirty="0" smtClean="0"/>
              <a:t>Deadlock</a:t>
            </a:r>
          </a:p>
          <a:p>
            <a:r>
              <a:rPr lang="en-US" sz="6000" dirty="0" smtClean="0"/>
              <a:t>Unfairness</a:t>
            </a:r>
            <a:endParaRPr lang="en-US" sz="6000" dirty="0"/>
          </a:p>
        </p:txBody>
      </p:sp>
    </p:spTree>
    <p:extLst>
      <p:ext uri="{BB962C8B-B14F-4D97-AF65-F5344CB8AC3E}">
        <p14:creationId xmlns:p14="http://schemas.microsoft.com/office/powerpoint/2010/main" val="3911794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p:cNvGrpSpPr>
            <a:grpSpLocks/>
          </p:cNvGrpSpPr>
          <p:nvPr/>
        </p:nvGrpSpPr>
        <p:grpSpPr bwMode="auto">
          <a:xfrm>
            <a:off x="447675" y="885825"/>
            <a:ext cx="8218488" cy="180975"/>
            <a:chOff x="295" y="1311"/>
            <a:chExt cx="5177" cy="114"/>
          </a:xfrm>
        </p:grpSpPr>
        <p:sp>
          <p:nvSpPr>
            <p:cNvPr id="4097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sp>
          <p:nvSpPr>
            <p:cNvPr id="4097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grpSp>
      <p:sp>
        <p:nvSpPr>
          <p:cNvPr id="40963" name="Text Box 6"/>
          <p:cNvSpPr txBox="1">
            <a:spLocks noChangeArrowheads="1"/>
          </p:cNvSpPr>
          <p:nvPr/>
        </p:nvSpPr>
        <p:spPr bwMode="auto">
          <a:xfrm>
            <a:off x="333375" y="66675"/>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4400"/>
              <a:t>Thread </a:t>
            </a:r>
            <a:r>
              <a:rPr lang="en-US" sz="4400" i="1"/>
              <a:t>threats</a:t>
            </a:r>
            <a:r>
              <a:rPr lang="en-US" sz="4400"/>
              <a:t>?</a:t>
            </a:r>
          </a:p>
        </p:txBody>
      </p:sp>
      <p:sp>
        <p:nvSpPr>
          <p:cNvPr id="34834" name="Text Box 20"/>
          <p:cNvSpPr txBox="1">
            <a:spLocks noChangeArrowheads="1"/>
          </p:cNvSpPr>
          <p:nvPr/>
        </p:nvSpPr>
        <p:spPr bwMode="auto">
          <a:xfrm>
            <a:off x="1600200" y="2357438"/>
            <a:ext cx="1535113" cy="461962"/>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2400" dirty="0">
                <a:solidFill>
                  <a:srgbClr val="0333FF"/>
                </a:solidFill>
                <a:latin typeface="Calibri" pitchFamily="34" charset="0"/>
                <a:cs typeface="Calibri" pitchFamily="34" charset="0"/>
              </a:rPr>
              <a:t>Thread 1</a:t>
            </a:r>
          </a:p>
        </p:txBody>
      </p:sp>
      <p:sp>
        <p:nvSpPr>
          <p:cNvPr id="40965" name="Text Box 20"/>
          <p:cNvSpPr txBox="1">
            <a:spLocks noChangeArrowheads="1"/>
          </p:cNvSpPr>
          <p:nvPr/>
        </p:nvSpPr>
        <p:spPr bwMode="auto">
          <a:xfrm>
            <a:off x="6019800" y="2357438"/>
            <a:ext cx="1535113" cy="46196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solidFill>
                  <a:srgbClr val="C00000"/>
                </a:solidFill>
                <a:latin typeface="Calibri" pitchFamily="34" charset="0"/>
                <a:ea typeface="Calibri" pitchFamily="34" charset="0"/>
                <a:cs typeface="Calibri" pitchFamily="34" charset="0"/>
              </a:rPr>
              <a:t>Thread 2</a:t>
            </a:r>
          </a:p>
        </p:txBody>
      </p:sp>
      <p:sp>
        <p:nvSpPr>
          <p:cNvPr id="40966" name="Text Box 20"/>
          <p:cNvSpPr txBox="1">
            <a:spLocks noChangeArrowheads="1"/>
          </p:cNvSpPr>
          <p:nvPr/>
        </p:nvSpPr>
        <p:spPr bwMode="auto">
          <a:xfrm>
            <a:off x="1066800" y="3048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read current score</a:t>
            </a:r>
          </a:p>
        </p:txBody>
      </p:sp>
      <p:sp>
        <p:nvSpPr>
          <p:cNvPr id="40967" name="Text Box 20"/>
          <p:cNvSpPr txBox="1">
            <a:spLocks noChangeArrowheads="1"/>
          </p:cNvSpPr>
          <p:nvPr/>
        </p:nvSpPr>
        <p:spPr bwMode="auto">
          <a:xfrm>
            <a:off x="1066800" y="3541713"/>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ourier New" pitchFamily="1" charset="0"/>
                <a:cs typeface="Courier New" pitchFamily="1" charset="0"/>
              </a:rPr>
              <a:t>score += 1</a:t>
            </a:r>
          </a:p>
        </p:txBody>
      </p:sp>
      <p:sp>
        <p:nvSpPr>
          <p:cNvPr id="40968" name="Text Box 20"/>
          <p:cNvSpPr txBox="1">
            <a:spLocks noChangeArrowheads="1"/>
          </p:cNvSpPr>
          <p:nvPr/>
        </p:nvSpPr>
        <p:spPr bwMode="auto">
          <a:xfrm>
            <a:off x="1066800" y="40338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write new score</a:t>
            </a:r>
          </a:p>
        </p:txBody>
      </p:sp>
      <p:sp>
        <p:nvSpPr>
          <p:cNvPr id="40969" name="Text Box 20"/>
          <p:cNvSpPr txBox="1">
            <a:spLocks noChangeArrowheads="1"/>
          </p:cNvSpPr>
          <p:nvPr/>
        </p:nvSpPr>
        <p:spPr bwMode="auto">
          <a:xfrm>
            <a:off x="5562600" y="3048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read current score</a:t>
            </a:r>
          </a:p>
        </p:txBody>
      </p:sp>
      <p:sp>
        <p:nvSpPr>
          <p:cNvPr id="40970" name="Text Box 20"/>
          <p:cNvSpPr txBox="1">
            <a:spLocks noChangeArrowheads="1"/>
          </p:cNvSpPr>
          <p:nvPr/>
        </p:nvSpPr>
        <p:spPr bwMode="auto">
          <a:xfrm>
            <a:off x="5562600" y="3541713"/>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ourier New" pitchFamily="1" charset="0"/>
                <a:cs typeface="Courier New" pitchFamily="1" charset="0"/>
              </a:rPr>
              <a:t>score += 1</a:t>
            </a:r>
          </a:p>
        </p:txBody>
      </p:sp>
      <p:sp>
        <p:nvSpPr>
          <p:cNvPr id="40971" name="Text Box 20"/>
          <p:cNvSpPr txBox="1">
            <a:spLocks noChangeArrowheads="1"/>
          </p:cNvSpPr>
          <p:nvPr/>
        </p:nvSpPr>
        <p:spPr bwMode="auto">
          <a:xfrm>
            <a:off x="5562600" y="40338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write new score</a:t>
            </a:r>
          </a:p>
        </p:txBody>
      </p:sp>
      <p:sp>
        <p:nvSpPr>
          <p:cNvPr id="40972" name="Rectangle 37"/>
          <p:cNvSpPr>
            <a:spLocks noChangeArrowheads="1"/>
          </p:cNvSpPr>
          <p:nvPr/>
        </p:nvSpPr>
        <p:spPr bwMode="auto">
          <a:xfrm>
            <a:off x="3414713" y="6096000"/>
            <a:ext cx="227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ea typeface="Calibri" pitchFamily="34" charset="0"/>
                <a:cs typeface="Calibri" pitchFamily="34" charset="0"/>
              </a:rPr>
              <a:t>Any problems lurking?</a:t>
            </a:r>
            <a:endParaRPr lang="en-US"/>
          </a:p>
        </p:txBody>
      </p:sp>
      <p:sp>
        <p:nvSpPr>
          <p:cNvPr id="40973" name="Text Box 20"/>
          <p:cNvSpPr txBox="1">
            <a:spLocks noChangeArrowheads="1"/>
          </p:cNvSpPr>
          <p:nvPr/>
        </p:nvSpPr>
        <p:spPr bwMode="auto">
          <a:xfrm>
            <a:off x="1752600" y="12192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latin typeface="Calibri" pitchFamily="34" charset="0"/>
                <a:ea typeface="Calibri" pitchFamily="34" charset="0"/>
                <a:cs typeface="Calibri" pitchFamily="34" charset="0"/>
              </a:rPr>
              <a:t>Suppose there are two threads that can update the game's score, which is now </a:t>
            </a:r>
            <a:r>
              <a:rPr lang="en-US" sz="2400" b="1">
                <a:latin typeface="Calibri" pitchFamily="34" charset="0"/>
                <a:ea typeface="Calibri" pitchFamily="34" charset="0"/>
                <a:cs typeface="Calibri" pitchFamily="34" charset="0"/>
              </a:rPr>
              <a:t>40</a:t>
            </a:r>
            <a:r>
              <a:rPr lang="en-US" sz="2400">
                <a:latin typeface="Calibri" pitchFamily="34" charset="0"/>
                <a:ea typeface="Calibri" pitchFamily="34" charset="0"/>
                <a:cs typeface="Calibri" pitchFamily="34" charset="0"/>
              </a:rPr>
              <a:t>...</a:t>
            </a:r>
          </a:p>
        </p:txBody>
      </p:sp>
    </p:spTree>
    <p:extLst>
      <p:ext uri="{BB962C8B-B14F-4D97-AF65-F5344CB8AC3E}">
        <p14:creationId xmlns:p14="http://schemas.microsoft.com/office/powerpoint/2010/main" val="416575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
          <p:cNvGrpSpPr>
            <a:grpSpLocks/>
          </p:cNvGrpSpPr>
          <p:nvPr/>
        </p:nvGrpSpPr>
        <p:grpSpPr bwMode="auto">
          <a:xfrm>
            <a:off x="447675" y="885825"/>
            <a:ext cx="8218488" cy="180975"/>
            <a:chOff x="295" y="1311"/>
            <a:chExt cx="5177" cy="114"/>
          </a:xfrm>
        </p:grpSpPr>
        <p:sp>
          <p:nvSpPr>
            <p:cNvPr id="4199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sp>
          <p:nvSpPr>
            <p:cNvPr id="4199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grpSp>
      <p:sp>
        <p:nvSpPr>
          <p:cNvPr id="41987" name="Text Box 6"/>
          <p:cNvSpPr txBox="1">
            <a:spLocks noChangeArrowheads="1"/>
          </p:cNvSpPr>
          <p:nvPr/>
        </p:nvSpPr>
        <p:spPr bwMode="auto">
          <a:xfrm>
            <a:off x="333375" y="66675"/>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4400"/>
              <a:t>Thread </a:t>
            </a:r>
            <a:r>
              <a:rPr lang="en-US" sz="4400" i="1"/>
              <a:t>threats</a:t>
            </a:r>
            <a:r>
              <a:rPr lang="en-US" sz="4400"/>
              <a:t>?</a:t>
            </a:r>
          </a:p>
        </p:txBody>
      </p:sp>
      <p:sp>
        <p:nvSpPr>
          <p:cNvPr id="34834" name="Text Box 20"/>
          <p:cNvSpPr txBox="1">
            <a:spLocks noChangeArrowheads="1"/>
          </p:cNvSpPr>
          <p:nvPr/>
        </p:nvSpPr>
        <p:spPr bwMode="auto">
          <a:xfrm>
            <a:off x="1600200" y="2357438"/>
            <a:ext cx="1535113" cy="461962"/>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2400" dirty="0">
                <a:solidFill>
                  <a:srgbClr val="0333FF"/>
                </a:solidFill>
                <a:latin typeface="Calibri" pitchFamily="34" charset="0"/>
                <a:cs typeface="Calibri" pitchFamily="34" charset="0"/>
              </a:rPr>
              <a:t>Thread 1</a:t>
            </a:r>
          </a:p>
        </p:txBody>
      </p:sp>
      <p:sp>
        <p:nvSpPr>
          <p:cNvPr id="41989" name="Text Box 20"/>
          <p:cNvSpPr txBox="1">
            <a:spLocks noChangeArrowheads="1"/>
          </p:cNvSpPr>
          <p:nvPr/>
        </p:nvSpPr>
        <p:spPr bwMode="auto">
          <a:xfrm>
            <a:off x="6019800" y="2357438"/>
            <a:ext cx="1535113" cy="46196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solidFill>
                  <a:srgbClr val="C00000"/>
                </a:solidFill>
                <a:latin typeface="Calibri" pitchFamily="34" charset="0"/>
                <a:ea typeface="Calibri" pitchFamily="34" charset="0"/>
                <a:cs typeface="Calibri" pitchFamily="34" charset="0"/>
              </a:rPr>
              <a:t>Thread 2</a:t>
            </a:r>
          </a:p>
        </p:txBody>
      </p:sp>
      <p:sp>
        <p:nvSpPr>
          <p:cNvPr id="41990" name="Text Box 20"/>
          <p:cNvSpPr txBox="1">
            <a:spLocks noChangeArrowheads="1"/>
          </p:cNvSpPr>
          <p:nvPr/>
        </p:nvSpPr>
        <p:spPr bwMode="auto">
          <a:xfrm>
            <a:off x="1752600" y="12192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latin typeface="Calibri" pitchFamily="34" charset="0"/>
                <a:ea typeface="Calibri" pitchFamily="34" charset="0"/>
                <a:cs typeface="Calibri" pitchFamily="34" charset="0"/>
              </a:rPr>
              <a:t>Suppose there are two threads that can update the game's score, which is now </a:t>
            </a:r>
            <a:r>
              <a:rPr lang="en-US" sz="2400" b="1">
                <a:latin typeface="Calibri" pitchFamily="34" charset="0"/>
                <a:ea typeface="Calibri" pitchFamily="34" charset="0"/>
                <a:cs typeface="Calibri" pitchFamily="34" charset="0"/>
              </a:rPr>
              <a:t>40</a:t>
            </a:r>
            <a:r>
              <a:rPr lang="en-US" sz="2400">
                <a:latin typeface="Calibri" pitchFamily="34" charset="0"/>
                <a:ea typeface="Calibri" pitchFamily="34" charset="0"/>
                <a:cs typeface="Calibri" pitchFamily="34" charset="0"/>
              </a:rPr>
              <a:t>...</a:t>
            </a:r>
          </a:p>
        </p:txBody>
      </p:sp>
      <p:sp>
        <p:nvSpPr>
          <p:cNvPr id="41991" name="Text Box 20"/>
          <p:cNvSpPr txBox="1">
            <a:spLocks noChangeArrowheads="1"/>
          </p:cNvSpPr>
          <p:nvPr/>
        </p:nvSpPr>
        <p:spPr bwMode="auto">
          <a:xfrm>
            <a:off x="1066800" y="3048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read current score</a:t>
            </a:r>
          </a:p>
        </p:txBody>
      </p:sp>
      <p:sp>
        <p:nvSpPr>
          <p:cNvPr id="41992" name="Text Box 20"/>
          <p:cNvSpPr txBox="1">
            <a:spLocks noChangeArrowheads="1"/>
          </p:cNvSpPr>
          <p:nvPr/>
        </p:nvSpPr>
        <p:spPr bwMode="auto">
          <a:xfrm>
            <a:off x="1066800" y="3541713"/>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ourier New" pitchFamily="1" charset="0"/>
                <a:cs typeface="Courier New" pitchFamily="1" charset="0"/>
              </a:rPr>
              <a:t>score += 1</a:t>
            </a:r>
          </a:p>
        </p:txBody>
      </p:sp>
      <p:sp>
        <p:nvSpPr>
          <p:cNvPr id="41993" name="Text Box 20"/>
          <p:cNvSpPr txBox="1">
            <a:spLocks noChangeArrowheads="1"/>
          </p:cNvSpPr>
          <p:nvPr/>
        </p:nvSpPr>
        <p:spPr bwMode="auto">
          <a:xfrm>
            <a:off x="1066800" y="40338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write new score</a:t>
            </a:r>
          </a:p>
        </p:txBody>
      </p:sp>
      <p:sp>
        <p:nvSpPr>
          <p:cNvPr id="41994" name="Text Box 20"/>
          <p:cNvSpPr txBox="1">
            <a:spLocks noChangeArrowheads="1"/>
          </p:cNvSpPr>
          <p:nvPr/>
        </p:nvSpPr>
        <p:spPr bwMode="auto">
          <a:xfrm>
            <a:off x="5562600" y="46482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read current score</a:t>
            </a:r>
          </a:p>
        </p:txBody>
      </p:sp>
      <p:sp>
        <p:nvSpPr>
          <p:cNvPr id="41995" name="Text Box 20"/>
          <p:cNvSpPr txBox="1">
            <a:spLocks noChangeArrowheads="1"/>
          </p:cNvSpPr>
          <p:nvPr/>
        </p:nvSpPr>
        <p:spPr bwMode="auto">
          <a:xfrm>
            <a:off x="5562600" y="5141913"/>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ourier New" pitchFamily="1" charset="0"/>
                <a:cs typeface="Courier New" pitchFamily="1" charset="0"/>
              </a:rPr>
              <a:t>score += 1</a:t>
            </a:r>
          </a:p>
        </p:txBody>
      </p:sp>
      <p:sp>
        <p:nvSpPr>
          <p:cNvPr id="41996" name="Text Box 20"/>
          <p:cNvSpPr txBox="1">
            <a:spLocks noChangeArrowheads="1"/>
          </p:cNvSpPr>
          <p:nvPr/>
        </p:nvSpPr>
        <p:spPr bwMode="auto">
          <a:xfrm>
            <a:off x="5562600" y="56340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write new score</a:t>
            </a:r>
          </a:p>
        </p:txBody>
      </p:sp>
      <p:sp>
        <p:nvSpPr>
          <p:cNvPr id="41997" name="Rectangle 37"/>
          <p:cNvSpPr>
            <a:spLocks noChangeArrowheads="1"/>
          </p:cNvSpPr>
          <p:nvPr/>
        </p:nvSpPr>
        <p:spPr bwMode="auto">
          <a:xfrm>
            <a:off x="2636838" y="6411913"/>
            <a:ext cx="4095750"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34" charset="0"/>
                <a:ea typeface="Calibri" pitchFamily="34" charset="0"/>
                <a:cs typeface="Calibri" pitchFamily="34" charset="0"/>
              </a:rPr>
              <a:t>OK! score is updated twice and is now 42</a:t>
            </a:r>
            <a:endParaRPr lang="en-US" b="1"/>
          </a:p>
        </p:txBody>
      </p:sp>
    </p:spTree>
    <p:extLst>
      <p:ext uri="{BB962C8B-B14F-4D97-AF65-F5344CB8AC3E}">
        <p14:creationId xmlns:p14="http://schemas.microsoft.com/office/powerpoint/2010/main" val="960577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3"/>
          <p:cNvGrpSpPr>
            <a:grpSpLocks/>
          </p:cNvGrpSpPr>
          <p:nvPr/>
        </p:nvGrpSpPr>
        <p:grpSpPr bwMode="auto">
          <a:xfrm>
            <a:off x="447675" y="885825"/>
            <a:ext cx="8218488" cy="180975"/>
            <a:chOff x="295" y="1311"/>
            <a:chExt cx="5177" cy="114"/>
          </a:xfrm>
        </p:grpSpPr>
        <p:sp>
          <p:nvSpPr>
            <p:cNvPr id="430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sp>
          <p:nvSpPr>
            <p:cNvPr id="430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grpSp>
      <p:sp>
        <p:nvSpPr>
          <p:cNvPr id="43011" name="Text Box 6"/>
          <p:cNvSpPr txBox="1">
            <a:spLocks noChangeArrowheads="1"/>
          </p:cNvSpPr>
          <p:nvPr/>
        </p:nvSpPr>
        <p:spPr bwMode="auto">
          <a:xfrm>
            <a:off x="333375" y="66675"/>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4400"/>
              <a:t>Thread </a:t>
            </a:r>
            <a:r>
              <a:rPr lang="en-US" sz="4400" i="1"/>
              <a:t>threats</a:t>
            </a:r>
            <a:r>
              <a:rPr lang="en-US" sz="4400"/>
              <a:t>?</a:t>
            </a:r>
          </a:p>
        </p:txBody>
      </p:sp>
      <p:sp>
        <p:nvSpPr>
          <p:cNvPr id="34834" name="Text Box 20"/>
          <p:cNvSpPr txBox="1">
            <a:spLocks noChangeArrowheads="1"/>
          </p:cNvSpPr>
          <p:nvPr/>
        </p:nvSpPr>
        <p:spPr bwMode="auto">
          <a:xfrm>
            <a:off x="1600200" y="2357438"/>
            <a:ext cx="1535113" cy="461962"/>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2400" dirty="0">
                <a:solidFill>
                  <a:srgbClr val="0333FF"/>
                </a:solidFill>
                <a:latin typeface="Calibri" pitchFamily="34" charset="0"/>
                <a:cs typeface="Calibri" pitchFamily="34" charset="0"/>
              </a:rPr>
              <a:t>Thread 1</a:t>
            </a:r>
          </a:p>
        </p:txBody>
      </p:sp>
      <p:sp>
        <p:nvSpPr>
          <p:cNvPr id="43013" name="Text Box 20"/>
          <p:cNvSpPr txBox="1">
            <a:spLocks noChangeArrowheads="1"/>
          </p:cNvSpPr>
          <p:nvPr/>
        </p:nvSpPr>
        <p:spPr bwMode="auto">
          <a:xfrm>
            <a:off x="6019800" y="2357438"/>
            <a:ext cx="1535113" cy="46196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solidFill>
                  <a:srgbClr val="C00000"/>
                </a:solidFill>
                <a:latin typeface="Calibri" pitchFamily="34" charset="0"/>
                <a:ea typeface="Calibri" pitchFamily="34" charset="0"/>
                <a:cs typeface="Calibri" pitchFamily="34" charset="0"/>
              </a:rPr>
              <a:t>Thread 2</a:t>
            </a:r>
          </a:p>
        </p:txBody>
      </p:sp>
      <p:sp>
        <p:nvSpPr>
          <p:cNvPr id="43014" name="Text Box 20"/>
          <p:cNvSpPr txBox="1">
            <a:spLocks noChangeArrowheads="1"/>
          </p:cNvSpPr>
          <p:nvPr/>
        </p:nvSpPr>
        <p:spPr bwMode="auto">
          <a:xfrm>
            <a:off x="1752600" y="12192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latin typeface="Calibri" pitchFamily="34" charset="0"/>
                <a:ea typeface="Calibri" pitchFamily="34" charset="0"/>
                <a:cs typeface="Calibri" pitchFamily="34" charset="0"/>
              </a:rPr>
              <a:t>Suppose there are two threads that can update the game's score, which is now </a:t>
            </a:r>
            <a:r>
              <a:rPr lang="en-US" sz="2400" b="1">
                <a:latin typeface="Calibri" pitchFamily="34" charset="0"/>
                <a:ea typeface="Calibri" pitchFamily="34" charset="0"/>
                <a:cs typeface="Calibri" pitchFamily="34" charset="0"/>
              </a:rPr>
              <a:t>40</a:t>
            </a:r>
            <a:r>
              <a:rPr lang="en-US" sz="2400">
                <a:latin typeface="Calibri" pitchFamily="34" charset="0"/>
                <a:ea typeface="Calibri" pitchFamily="34" charset="0"/>
                <a:cs typeface="Calibri" pitchFamily="34" charset="0"/>
              </a:rPr>
              <a:t>...</a:t>
            </a:r>
          </a:p>
        </p:txBody>
      </p:sp>
      <p:sp>
        <p:nvSpPr>
          <p:cNvPr id="43015" name="Text Box 20"/>
          <p:cNvSpPr txBox="1">
            <a:spLocks noChangeArrowheads="1"/>
          </p:cNvSpPr>
          <p:nvPr/>
        </p:nvSpPr>
        <p:spPr bwMode="auto">
          <a:xfrm>
            <a:off x="1066800" y="45974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read current score</a:t>
            </a:r>
          </a:p>
        </p:txBody>
      </p:sp>
      <p:sp>
        <p:nvSpPr>
          <p:cNvPr id="43016" name="Text Box 20"/>
          <p:cNvSpPr txBox="1">
            <a:spLocks noChangeArrowheads="1"/>
          </p:cNvSpPr>
          <p:nvPr/>
        </p:nvSpPr>
        <p:spPr bwMode="auto">
          <a:xfrm>
            <a:off x="1066800" y="5091113"/>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ourier New" pitchFamily="1" charset="0"/>
                <a:cs typeface="Courier New" pitchFamily="1" charset="0"/>
              </a:rPr>
              <a:t>score += 1</a:t>
            </a:r>
          </a:p>
        </p:txBody>
      </p:sp>
      <p:sp>
        <p:nvSpPr>
          <p:cNvPr id="43017" name="Text Box 20"/>
          <p:cNvSpPr txBox="1">
            <a:spLocks noChangeArrowheads="1"/>
          </p:cNvSpPr>
          <p:nvPr/>
        </p:nvSpPr>
        <p:spPr bwMode="auto">
          <a:xfrm>
            <a:off x="1066800" y="5584825"/>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write new score</a:t>
            </a:r>
          </a:p>
        </p:txBody>
      </p:sp>
      <p:sp>
        <p:nvSpPr>
          <p:cNvPr id="43018" name="Text Box 20"/>
          <p:cNvSpPr txBox="1">
            <a:spLocks noChangeArrowheads="1"/>
          </p:cNvSpPr>
          <p:nvPr/>
        </p:nvSpPr>
        <p:spPr bwMode="auto">
          <a:xfrm>
            <a:off x="5562600" y="3048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read current score</a:t>
            </a:r>
          </a:p>
        </p:txBody>
      </p:sp>
      <p:sp>
        <p:nvSpPr>
          <p:cNvPr id="43019" name="Text Box 20"/>
          <p:cNvSpPr txBox="1">
            <a:spLocks noChangeArrowheads="1"/>
          </p:cNvSpPr>
          <p:nvPr/>
        </p:nvSpPr>
        <p:spPr bwMode="auto">
          <a:xfrm>
            <a:off x="5562600" y="3541713"/>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ourier New" pitchFamily="1" charset="0"/>
                <a:cs typeface="Courier New" pitchFamily="1" charset="0"/>
              </a:rPr>
              <a:t>score += 1</a:t>
            </a:r>
          </a:p>
        </p:txBody>
      </p:sp>
      <p:sp>
        <p:nvSpPr>
          <p:cNvPr id="43020" name="Text Box 20"/>
          <p:cNvSpPr txBox="1">
            <a:spLocks noChangeArrowheads="1"/>
          </p:cNvSpPr>
          <p:nvPr/>
        </p:nvSpPr>
        <p:spPr bwMode="auto">
          <a:xfrm>
            <a:off x="5562600" y="40338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write new score</a:t>
            </a:r>
          </a:p>
        </p:txBody>
      </p:sp>
      <p:sp>
        <p:nvSpPr>
          <p:cNvPr id="43021" name="Rectangle 37"/>
          <p:cNvSpPr>
            <a:spLocks noChangeArrowheads="1"/>
          </p:cNvSpPr>
          <p:nvPr/>
        </p:nvSpPr>
        <p:spPr bwMode="auto">
          <a:xfrm>
            <a:off x="2636838" y="6411913"/>
            <a:ext cx="4095750"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34" charset="0"/>
                <a:ea typeface="Calibri" pitchFamily="34" charset="0"/>
                <a:cs typeface="Calibri" pitchFamily="34" charset="0"/>
              </a:rPr>
              <a:t>OK! score is updated twice and is now 42</a:t>
            </a:r>
            <a:endParaRPr lang="en-US" b="1"/>
          </a:p>
        </p:txBody>
      </p:sp>
    </p:spTree>
    <p:extLst>
      <p:ext uri="{BB962C8B-B14F-4D97-AF65-F5344CB8AC3E}">
        <p14:creationId xmlns:p14="http://schemas.microsoft.com/office/powerpoint/2010/main" val="234754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447675" y="885825"/>
            <a:ext cx="8218488" cy="180975"/>
            <a:chOff x="295" y="1311"/>
            <a:chExt cx="5177" cy="114"/>
          </a:xfrm>
        </p:grpSpPr>
        <p:sp>
          <p:nvSpPr>
            <p:cNvPr id="440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sp>
          <p:nvSpPr>
            <p:cNvPr id="440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333FF"/>
                </a:solidFill>
              </a:endParaRPr>
            </a:p>
          </p:txBody>
        </p:sp>
      </p:grpSp>
      <p:sp>
        <p:nvSpPr>
          <p:cNvPr id="44035" name="Text Box 6"/>
          <p:cNvSpPr txBox="1">
            <a:spLocks noChangeArrowheads="1"/>
          </p:cNvSpPr>
          <p:nvPr/>
        </p:nvSpPr>
        <p:spPr bwMode="auto">
          <a:xfrm>
            <a:off x="333375" y="66675"/>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4400"/>
              <a:t>Thread </a:t>
            </a:r>
            <a:r>
              <a:rPr lang="en-US" sz="4400" i="1"/>
              <a:t>threats</a:t>
            </a:r>
            <a:r>
              <a:rPr lang="en-US" sz="4400"/>
              <a:t>?</a:t>
            </a:r>
          </a:p>
        </p:txBody>
      </p:sp>
      <p:sp>
        <p:nvSpPr>
          <p:cNvPr id="34834" name="Text Box 20"/>
          <p:cNvSpPr txBox="1">
            <a:spLocks noChangeArrowheads="1"/>
          </p:cNvSpPr>
          <p:nvPr/>
        </p:nvSpPr>
        <p:spPr bwMode="auto">
          <a:xfrm>
            <a:off x="1600200" y="2357438"/>
            <a:ext cx="1535113" cy="461962"/>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2400" dirty="0">
                <a:solidFill>
                  <a:srgbClr val="0333FF"/>
                </a:solidFill>
                <a:latin typeface="Calibri" pitchFamily="34" charset="0"/>
                <a:cs typeface="Calibri" pitchFamily="34" charset="0"/>
              </a:rPr>
              <a:t>Thread 1</a:t>
            </a:r>
          </a:p>
        </p:txBody>
      </p:sp>
      <p:sp>
        <p:nvSpPr>
          <p:cNvPr id="44037" name="Text Box 20"/>
          <p:cNvSpPr txBox="1">
            <a:spLocks noChangeArrowheads="1"/>
          </p:cNvSpPr>
          <p:nvPr/>
        </p:nvSpPr>
        <p:spPr bwMode="auto">
          <a:xfrm>
            <a:off x="6019800" y="2357438"/>
            <a:ext cx="1535113" cy="46196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solidFill>
                  <a:srgbClr val="C00000"/>
                </a:solidFill>
                <a:latin typeface="Calibri" pitchFamily="34" charset="0"/>
                <a:ea typeface="Calibri" pitchFamily="34" charset="0"/>
                <a:cs typeface="Calibri" pitchFamily="34" charset="0"/>
              </a:rPr>
              <a:t>Thread 2</a:t>
            </a:r>
          </a:p>
        </p:txBody>
      </p:sp>
      <p:sp>
        <p:nvSpPr>
          <p:cNvPr id="44038" name="Text Box 20"/>
          <p:cNvSpPr txBox="1">
            <a:spLocks noChangeArrowheads="1"/>
          </p:cNvSpPr>
          <p:nvPr/>
        </p:nvSpPr>
        <p:spPr bwMode="auto">
          <a:xfrm>
            <a:off x="1752600" y="12192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2400">
                <a:latin typeface="Calibri" pitchFamily="34" charset="0"/>
                <a:ea typeface="Calibri" pitchFamily="34" charset="0"/>
                <a:cs typeface="Calibri" pitchFamily="34" charset="0"/>
              </a:rPr>
              <a:t>Suppose there are two threads that can update the game's score, which is now </a:t>
            </a:r>
            <a:r>
              <a:rPr lang="en-US" sz="2400" b="1">
                <a:latin typeface="Calibri" pitchFamily="34" charset="0"/>
                <a:ea typeface="Calibri" pitchFamily="34" charset="0"/>
                <a:cs typeface="Calibri" pitchFamily="34" charset="0"/>
              </a:rPr>
              <a:t>40</a:t>
            </a:r>
            <a:r>
              <a:rPr lang="en-US" sz="2400">
                <a:latin typeface="Calibri" pitchFamily="34" charset="0"/>
                <a:ea typeface="Calibri" pitchFamily="34" charset="0"/>
                <a:cs typeface="Calibri" pitchFamily="34" charset="0"/>
              </a:rPr>
              <a:t>...</a:t>
            </a:r>
          </a:p>
        </p:txBody>
      </p:sp>
      <p:sp>
        <p:nvSpPr>
          <p:cNvPr id="44039" name="Text Box 20"/>
          <p:cNvSpPr txBox="1">
            <a:spLocks noChangeArrowheads="1"/>
          </p:cNvSpPr>
          <p:nvPr/>
        </p:nvSpPr>
        <p:spPr bwMode="auto">
          <a:xfrm>
            <a:off x="1066800" y="3048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read current score</a:t>
            </a:r>
          </a:p>
        </p:txBody>
      </p:sp>
      <p:sp>
        <p:nvSpPr>
          <p:cNvPr id="44040" name="Text Box 20"/>
          <p:cNvSpPr txBox="1">
            <a:spLocks noChangeArrowheads="1"/>
          </p:cNvSpPr>
          <p:nvPr/>
        </p:nvSpPr>
        <p:spPr bwMode="auto">
          <a:xfrm>
            <a:off x="1066800" y="5294313"/>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ourier New" pitchFamily="1" charset="0"/>
                <a:cs typeface="Courier New" pitchFamily="1" charset="0"/>
              </a:rPr>
              <a:t>score += 1</a:t>
            </a:r>
          </a:p>
        </p:txBody>
      </p:sp>
      <p:sp>
        <p:nvSpPr>
          <p:cNvPr id="44041" name="Text Box 20"/>
          <p:cNvSpPr txBox="1">
            <a:spLocks noChangeArrowheads="1"/>
          </p:cNvSpPr>
          <p:nvPr/>
        </p:nvSpPr>
        <p:spPr bwMode="auto">
          <a:xfrm>
            <a:off x="1066800" y="57864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0333FF"/>
                </a:solidFill>
                <a:latin typeface="Calibri" pitchFamily="34" charset="0"/>
                <a:ea typeface="Calibri" pitchFamily="34" charset="0"/>
                <a:cs typeface="Calibri" pitchFamily="34" charset="0"/>
              </a:rPr>
              <a:t>write new score</a:t>
            </a:r>
          </a:p>
        </p:txBody>
      </p:sp>
      <p:sp>
        <p:nvSpPr>
          <p:cNvPr id="44042" name="Text Box 20"/>
          <p:cNvSpPr txBox="1">
            <a:spLocks noChangeArrowheads="1"/>
          </p:cNvSpPr>
          <p:nvPr/>
        </p:nvSpPr>
        <p:spPr bwMode="auto">
          <a:xfrm>
            <a:off x="5562600" y="369411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read current score</a:t>
            </a:r>
          </a:p>
        </p:txBody>
      </p:sp>
      <p:sp>
        <p:nvSpPr>
          <p:cNvPr id="44043" name="Text Box 20"/>
          <p:cNvSpPr txBox="1">
            <a:spLocks noChangeArrowheads="1"/>
          </p:cNvSpPr>
          <p:nvPr/>
        </p:nvSpPr>
        <p:spPr bwMode="auto">
          <a:xfrm>
            <a:off x="5562600" y="4187825"/>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ourier New" pitchFamily="1" charset="0"/>
                <a:cs typeface="Courier New" pitchFamily="1" charset="0"/>
              </a:rPr>
              <a:t>score += 1</a:t>
            </a:r>
          </a:p>
        </p:txBody>
      </p:sp>
      <p:sp>
        <p:nvSpPr>
          <p:cNvPr id="44044" name="Text Box 20"/>
          <p:cNvSpPr txBox="1">
            <a:spLocks noChangeArrowheads="1"/>
          </p:cNvSpPr>
          <p:nvPr/>
        </p:nvSpPr>
        <p:spPr bwMode="auto">
          <a:xfrm>
            <a:off x="5562600" y="4681538"/>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2400" b="1">
                <a:solidFill>
                  <a:srgbClr val="C00000"/>
                </a:solidFill>
                <a:latin typeface="Calibri" pitchFamily="34" charset="0"/>
                <a:ea typeface="Calibri" pitchFamily="34" charset="0"/>
                <a:cs typeface="Calibri" pitchFamily="34" charset="0"/>
              </a:rPr>
              <a:t>write new score</a:t>
            </a:r>
          </a:p>
        </p:txBody>
      </p:sp>
      <p:sp>
        <p:nvSpPr>
          <p:cNvPr id="44045" name="Rectangle 37"/>
          <p:cNvSpPr>
            <a:spLocks noChangeArrowheads="1"/>
          </p:cNvSpPr>
          <p:nvPr/>
        </p:nvSpPr>
        <p:spPr bwMode="auto">
          <a:xfrm>
            <a:off x="4113213" y="6411913"/>
            <a:ext cx="1143000"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34" charset="0"/>
                <a:ea typeface="Calibri" pitchFamily="34" charset="0"/>
                <a:cs typeface="Calibri" pitchFamily="34" charset="0"/>
              </a:rPr>
              <a:t>Problem!!</a:t>
            </a:r>
            <a:endParaRPr lang="en-US" b="1"/>
          </a:p>
        </p:txBody>
      </p:sp>
    </p:spTree>
    <p:extLst>
      <p:ext uri="{BB962C8B-B14F-4D97-AF65-F5344CB8AC3E}">
        <p14:creationId xmlns:p14="http://schemas.microsoft.com/office/powerpoint/2010/main" val="4090624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152400" y="609600"/>
            <a:ext cx="8915400" cy="4525963"/>
          </a:xfrm>
        </p:spPr>
        <p:txBody>
          <a:bodyPr/>
          <a:lstStyle/>
          <a:p>
            <a:r>
              <a:rPr lang="en-US" dirty="0" smtClean="0"/>
              <a:t>When Colleen has “lunch hours” during reading week and exam week – do you think people will come and share their experiences from CS60? </a:t>
            </a:r>
          </a:p>
          <a:p>
            <a:pPr marL="514350" indent="-514350">
              <a:buFont typeface="+mj-lt"/>
              <a:buAutoNum type="alphaLcParenR"/>
            </a:pPr>
            <a:r>
              <a:rPr lang="en-US" sz="2800" dirty="0" smtClean="0"/>
              <a:t>Yes – Probably</a:t>
            </a:r>
          </a:p>
          <a:p>
            <a:pPr marL="514350" indent="-514350">
              <a:buFont typeface="+mj-lt"/>
              <a:buAutoNum type="alphaLcParenR"/>
            </a:pPr>
            <a:r>
              <a:rPr lang="en-US" sz="2800" dirty="0" smtClean="0"/>
              <a:t>Maybe not – Everyone will be super busy!</a:t>
            </a:r>
          </a:p>
          <a:p>
            <a:pPr marL="514350" indent="-514350">
              <a:buFont typeface="+mj-lt"/>
              <a:buAutoNum type="alphaLcParenR"/>
            </a:pPr>
            <a:r>
              <a:rPr lang="en-US" sz="2800" dirty="0" smtClean="0"/>
              <a:t>No</a:t>
            </a:r>
          </a:p>
          <a:p>
            <a:pPr marL="514350" indent="-514350">
              <a:buFont typeface="+mj-lt"/>
              <a:buAutoNum type="alphaLcParenR"/>
            </a:pPr>
            <a:r>
              <a:rPr lang="en-US" sz="2800" dirty="0" smtClean="0"/>
              <a:t>I don’t know</a:t>
            </a:r>
            <a:endParaRPr lang="en-US" dirty="0"/>
          </a:p>
        </p:txBody>
      </p:sp>
    </p:spTree>
    <p:extLst>
      <p:ext uri="{BB962C8B-B14F-4D97-AF65-F5344CB8AC3E}">
        <p14:creationId xmlns:p14="http://schemas.microsoft.com/office/powerpoint/2010/main" val="2484134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8800" b="1" dirty="0" err="1" smtClean="0">
                <a:latin typeface="Courier New" pitchFamily="49" charset="0"/>
                <a:cs typeface="Courier New" pitchFamily="49" charset="0"/>
              </a:rPr>
              <a:t>SpampedeBase</a:t>
            </a:r>
            <a:endParaRPr lang="en-US" sz="6000" dirty="0" smtClean="0">
              <a:latin typeface="Courier New" pitchFamily="49" charset="0"/>
              <a:cs typeface="Courier New" pitchFamily="49" charset="0"/>
            </a:endParaRPr>
          </a:p>
        </p:txBody>
      </p:sp>
      <p:sp>
        <p:nvSpPr>
          <p:cNvPr id="3" name="Line Callout 1 2"/>
          <p:cNvSpPr/>
          <p:nvPr/>
        </p:nvSpPr>
        <p:spPr>
          <a:xfrm>
            <a:off x="6248400" y="4114800"/>
            <a:ext cx="2457839" cy="2438400"/>
          </a:xfrm>
          <a:prstGeom prst="borderCallout1">
            <a:avLst>
              <a:gd name="adj1" fmla="val 33304"/>
              <a:gd name="adj2" fmla="val -2109"/>
              <a:gd name="adj3" fmla="val -13950"/>
              <a:gd name="adj4" fmla="val -3433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On what page do I change something to make the snake go faster?</a:t>
            </a:r>
          </a:p>
          <a:p>
            <a:pPr algn="ctr" fontAlgn="auto">
              <a:spcBef>
                <a:spcPts val="0"/>
              </a:spcBef>
              <a:spcAft>
                <a:spcPts val="0"/>
              </a:spcAft>
              <a:defRPr/>
            </a:pPr>
            <a:r>
              <a:rPr lang="en-US" sz="2000" dirty="0" smtClean="0"/>
              <a:t>A) 1    B) 2    C) 3   D) 4 E) more than one possible</a:t>
            </a:r>
            <a:endParaRPr lang="en-US" sz="1400" dirty="0"/>
          </a:p>
        </p:txBody>
      </p:sp>
    </p:spTree>
    <p:extLst>
      <p:ext uri="{BB962C8B-B14F-4D97-AF65-F5344CB8AC3E}">
        <p14:creationId xmlns:p14="http://schemas.microsoft.com/office/powerpoint/2010/main" val="11083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9" y="144439"/>
            <a:ext cx="8229600" cy="1143000"/>
          </a:xfrm>
        </p:spPr>
        <p:txBody>
          <a:bodyPr/>
          <a:lstStyle/>
          <a:p>
            <a:pPr algn="l"/>
            <a:r>
              <a:rPr lang="en-US" b="1" dirty="0" smtClean="0">
                <a:latin typeface="Courier New" pitchFamily="49" charset="0"/>
                <a:cs typeface="Courier New" pitchFamily="49" charset="0"/>
              </a:rPr>
              <a:t>run()</a:t>
            </a:r>
            <a:r>
              <a:rPr lang="en-US" b="1" dirty="0" smtClean="0"/>
              <a:t> calls </a:t>
            </a:r>
            <a:br>
              <a:rPr lang="en-US" b="1" dirty="0" smtClean="0"/>
            </a:br>
            <a:r>
              <a:rPr lang="en-US" b="1" dirty="0" smtClean="0">
                <a:latin typeface="Courier New" pitchFamily="49" charset="0"/>
                <a:cs typeface="Courier New" pitchFamily="49" charset="0"/>
              </a:rPr>
              <a:t>cycle()</a:t>
            </a:r>
            <a:endParaRPr lang="en-US" b="1" dirty="0">
              <a:latin typeface="Courier New" pitchFamily="49" charset="0"/>
              <a:cs typeface="Courier New" pitchFamily="49"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 y="1840315"/>
            <a:ext cx="9071531"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3813517" y="23884"/>
            <a:ext cx="5201039" cy="1944806"/>
          </a:xfrm>
          <a:prstGeom prst="borderCallout1">
            <a:avLst>
              <a:gd name="adj1" fmla="val 98567"/>
              <a:gd name="adj2" fmla="val 56407"/>
              <a:gd name="adj3" fmla="val 212016"/>
              <a:gd name="adj4" fmla="val 6170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If I removed this block, what wouldn’t work? </a:t>
            </a:r>
          </a:p>
          <a:p>
            <a:pPr marL="457200" indent="-457200" fontAlgn="auto">
              <a:spcBef>
                <a:spcPts val="0"/>
              </a:spcBef>
              <a:spcAft>
                <a:spcPts val="0"/>
              </a:spcAft>
              <a:buAutoNum type="alphaUcParenR"/>
              <a:defRPr/>
            </a:pPr>
            <a:r>
              <a:rPr lang="en-US" sz="2000" dirty="0" smtClean="0"/>
              <a:t>Anything!!! Eek!</a:t>
            </a:r>
          </a:p>
          <a:p>
            <a:pPr marL="342900" indent="-342900" fontAlgn="auto">
              <a:spcBef>
                <a:spcPts val="0"/>
              </a:spcBef>
              <a:spcAft>
                <a:spcPts val="0"/>
              </a:spcAft>
              <a:buAutoNum type="alphaUcParenR"/>
              <a:defRPr/>
            </a:pPr>
            <a:r>
              <a:rPr lang="en-US" sz="2000" dirty="0" smtClean="0"/>
              <a:t>Stopping</a:t>
            </a:r>
          </a:p>
          <a:p>
            <a:pPr marL="342900" indent="-342900" fontAlgn="auto">
              <a:spcBef>
                <a:spcPts val="0"/>
              </a:spcBef>
              <a:spcAft>
                <a:spcPts val="0"/>
              </a:spcAft>
              <a:buAutoNum type="alphaUcParenR"/>
              <a:defRPr/>
            </a:pPr>
            <a:r>
              <a:rPr lang="en-US" sz="2000" dirty="0" smtClean="0"/>
              <a:t>Pausing</a:t>
            </a:r>
          </a:p>
          <a:p>
            <a:pPr marL="342900" indent="-342900" fontAlgn="auto">
              <a:spcBef>
                <a:spcPts val="0"/>
              </a:spcBef>
              <a:spcAft>
                <a:spcPts val="0"/>
              </a:spcAft>
              <a:buAutoNum type="alphaUcParenR"/>
              <a:defRPr/>
            </a:pPr>
            <a:r>
              <a:rPr lang="en-US" sz="2000" dirty="0" smtClean="0"/>
              <a:t>Starting</a:t>
            </a:r>
          </a:p>
          <a:p>
            <a:pPr marL="342900" indent="-342900" fontAlgn="auto">
              <a:spcBef>
                <a:spcPts val="0"/>
              </a:spcBef>
              <a:spcAft>
                <a:spcPts val="0"/>
              </a:spcAft>
              <a:buAutoNum type="alphaUcParenR"/>
              <a:defRPr/>
            </a:pPr>
            <a:r>
              <a:rPr lang="en-US" sz="2000" dirty="0" smtClean="0"/>
              <a:t>??</a:t>
            </a:r>
            <a:endParaRPr lang="en-US" sz="1400" dirty="0"/>
          </a:p>
        </p:txBody>
      </p:sp>
      <p:sp>
        <p:nvSpPr>
          <p:cNvPr id="4" name="Rectangle 3"/>
          <p:cNvSpPr/>
          <p:nvPr/>
        </p:nvSpPr>
        <p:spPr>
          <a:xfrm>
            <a:off x="2971800" y="3886200"/>
            <a:ext cx="6172200" cy="990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298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74638" y="1325563"/>
            <a:ext cx="62928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sz="1200" b="1" dirty="0">
                <a:latin typeface="Courier New" pitchFamily="1" charset="0"/>
              </a:rPr>
              <a:t>Thread </a:t>
            </a:r>
            <a:r>
              <a:rPr lang="en-US" sz="1200" b="1" dirty="0" err="1">
                <a:latin typeface="Courier New" pitchFamily="1" charset="0"/>
              </a:rPr>
              <a:t>thread</a:t>
            </a:r>
            <a:r>
              <a:rPr lang="en-US" sz="1200" b="1" dirty="0">
                <a:latin typeface="Courier New" pitchFamily="1" charset="0"/>
              </a:rPr>
              <a:t>;           </a:t>
            </a:r>
            <a:r>
              <a:rPr lang="en-US" sz="1200" b="1" dirty="0">
                <a:solidFill>
                  <a:srgbClr val="009900"/>
                </a:solidFill>
                <a:latin typeface="Courier New" pitchFamily="1" charset="0"/>
              </a:rPr>
              <a:t>// the thread controlling the updates</a:t>
            </a:r>
            <a:endParaRPr lang="en-US" sz="1200" b="1" dirty="0">
              <a:latin typeface="Courier New" pitchFamily="1" charset="0"/>
            </a:endParaRPr>
          </a:p>
          <a:p>
            <a:pPr algn="l">
              <a:spcBef>
                <a:spcPct val="0"/>
              </a:spcBef>
            </a:pPr>
            <a:r>
              <a:rPr lang="en-US" sz="1200" b="1" dirty="0" err="1">
                <a:latin typeface="Courier New" pitchFamily="1" charset="0"/>
              </a:rPr>
              <a:t>boolean</a:t>
            </a:r>
            <a:r>
              <a:rPr lang="en-US" sz="1200" b="1" dirty="0">
                <a:latin typeface="Courier New" pitchFamily="1" charset="0"/>
              </a:rPr>
              <a:t> </a:t>
            </a:r>
            <a:r>
              <a:rPr lang="en-US" sz="1200" b="1" dirty="0" err="1">
                <a:latin typeface="Courier New" pitchFamily="1" charset="0"/>
              </a:rPr>
              <a:t>threadSuspended</a:t>
            </a:r>
            <a:r>
              <a:rPr lang="en-US" sz="1200" b="1" dirty="0">
                <a:latin typeface="Courier New" pitchFamily="1" charset="0"/>
              </a:rPr>
              <a:t>; </a:t>
            </a:r>
            <a:r>
              <a:rPr lang="en-US" sz="1200" b="1" dirty="0">
                <a:solidFill>
                  <a:srgbClr val="009900"/>
                </a:solidFill>
                <a:latin typeface="Courier New" pitchFamily="1" charset="0"/>
              </a:rPr>
              <a:t>// paused?</a:t>
            </a:r>
            <a:endParaRPr lang="en-US" sz="1200" b="1" dirty="0">
              <a:latin typeface="Courier New" pitchFamily="1" charset="0"/>
            </a:endParaRPr>
          </a:p>
          <a:p>
            <a:pPr algn="l">
              <a:spcBef>
                <a:spcPct val="0"/>
              </a:spcBef>
            </a:pPr>
            <a:r>
              <a:rPr lang="en-US" sz="1200" b="1" dirty="0" err="1">
                <a:latin typeface="Courier New" pitchFamily="1" charset="0"/>
              </a:rPr>
              <a:t>boolean</a:t>
            </a:r>
            <a:r>
              <a:rPr lang="en-US" sz="1200" b="1" dirty="0">
                <a:latin typeface="Courier New" pitchFamily="1" charset="0"/>
              </a:rPr>
              <a:t> running;         </a:t>
            </a:r>
            <a:r>
              <a:rPr lang="en-US" sz="1200" b="1" dirty="0">
                <a:solidFill>
                  <a:srgbClr val="009900"/>
                </a:solidFill>
                <a:latin typeface="Courier New" pitchFamily="1" charset="0"/>
              </a:rPr>
              <a:t>// null?</a:t>
            </a:r>
          </a:p>
          <a:p>
            <a:pPr algn="l">
              <a:spcBef>
                <a:spcPct val="0"/>
              </a:spcBef>
            </a:pPr>
            <a:endParaRPr lang="en-US" sz="1200" b="1" dirty="0">
              <a:latin typeface="Courier New" pitchFamily="1" charset="0"/>
            </a:endParaRPr>
          </a:p>
          <a:p>
            <a:pPr algn="l">
              <a:spcBef>
                <a:spcPct val="0"/>
              </a:spcBef>
            </a:pPr>
            <a:endParaRPr lang="en-US" sz="1200" b="1" dirty="0">
              <a:latin typeface="Courier New" pitchFamily="1" charset="0"/>
            </a:endParaRPr>
          </a:p>
          <a:p>
            <a:pPr algn="l">
              <a:spcBef>
                <a:spcPct val="0"/>
              </a:spcBef>
            </a:pPr>
            <a:endParaRPr lang="en-US" sz="1200" b="1" dirty="0">
              <a:latin typeface="Courier New" pitchFamily="1" charset="0"/>
            </a:endParaRPr>
          </a:p>
          <a:p>
            <a:pPr algn="l">
              <a:spcBef>
                <a:spcPct val="0"/>
              </a:spcBef>
            </a:pPr>
            <a:endParaRPr lang="en-US" sz="1200" b="1" dirty="0">
              <a:latin typeface="Courier New" pitchFamily="1" charset="0"/>
            </a:endParaRPr>
          </a:p>
          <a:p>
            <a:pPr algn="l">
              <a:spcBef>
                <a:spcPct val="0"/>
              </a:spcBef>
            </a:pPr>
            <a:r>
              <a:rPr lang="en-US" sz="1200" b="1" dirty="0">
                <a:latin typeface="Courier New" pitchFamily="1" charset="0"/>
              </a:rPr>
              <a:t>public void run()</a:t>
            </a:r>
          </a:p>
          <a:p>
            <a:pPr algn="l">
              <a:spcBef>
                <a:spcPct val="0"/>
              </a:spcBef>
            </a:pPr>
            <a:r>
              <a:rPr lang="en-US" sz="1200" b="1" dirty="0">
                <a:latin typeface="Courier New" pitchFamily="1" charset="0"/>
              </a:rPr>
              <a:t>{</a:t>
            </a:r>
          </a:p>
          <a:p>
            <a:pPr algn="l">
              <a:spcBef>
                <a:spcPct val="0"/>
              </a:spcBef>
            </a:pPr>
            <a:r>
              <a:rPr lang="en-US" sz="1200" b="1" dirty="0">
                <a:latin typeface="Courier New" pitchFamily="1" charset="0"/>
              </a:rPr>
              <a:t>  while (running) </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try </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if (thread != null) </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a:t>
            </a:r>
            <a:r>
              <a:rPr lang="en-US" sz="1200" b="1" dirty="0" err="1">
                <a:solidFill>
                  <a:srgbClr val="C00000"/>
                </a:solidFill>
                <a:latin typeface="Courier New" pitchFamily="1" charset="0"/>
              </a:rPr>
              <a:t>thread.sleep</a:t>
            </a:r>
            <a:r>
              <a:rPr lang="en-US" sz="1200" b="1" dirty="0">
                <a:latin typeface="Courier New" pitchFamily="1" charset="0"/>
              </a:rPr>
              <a:t>(</a:t>
            </a:r>
            <a:r>
              <a:rPr lang="en-US" sz="1200" b="1" dirty="0" err="1">
                <a:latin typeface="Courier New" pitchFamily="1" charset="0"/>
              </a:rPr>
              <a:t>sleepTime</a:t>
            </a:r>
            <a:r>
              <a:rPr lang="en-US" sz="1200" b="1" dirty="0">
                <a:latin typeface="Courier New" pitchFamily="1" charset="0"/>
              </a:rPr>
              <a:t>);</a:t>
            </a:r>
          </a:p>
          <a:p>
            <a:pPr algn="l">
              <a:spcBef>
                <a:spcPct val="0"/>
              </a:spcBef>
            </a:pPr>
            <a:r>
              <a:rPr lang="en-US" sz="1200" b="1" dirty="0">
                <a:latin typeface="Courier New" pitchFamily="1" charset="0"/>
              </a:rPr>
              <a:t>          </a:t>
            </a:r>
            <a:r>
              <a:rPr lang="en-US" sz="1200" b="1" dirty="0">
                <a:solidFill>
                  <a:schemeClr val="folHlink"/>
                </a:solidFill>
                <a:latin typeface="Courier New" pitchFamily="1" charset="0"/>
              </a:rPr>
              <a:t>synchronized</a:t>
            </a:r>
            <a:r>
              <a:rPr lang="en-US" sz="1200" b="1" dirty="0">
                <a:latin typeface="Courier New" pitchFamily="1" charset="0"/>
              </a:rPr>
              <a:t>(this) </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while (</a:t>
            </a:r>
            <a:r>
              <a:rPr lang="en-US" sz="1200" b="1" dirty="0" err="1">
                <a:latin typeface="Courier New" pitchFamily="1" charset="0"/>
              </a:rPr>
              <a:t>threadSuspended</a:t>
            </a:r>
            <a:r>
              <a:rPr lang="en-US" sz="1200" b="1" dirty="0">
                <a:latin typeface="Courier New" pitchFamily="1" charset="0"/>
              </a:rPr>
              <a:t>)</a:t>
            </a:r>
          </a:p>
          <a:p>
            <a:pPr algn="l">
              <a:spcBef>
                <a:spcPct val="0"/>
              </a:spcBef>
            </a:pPr>
            <a:r>
              <a:rPr lang="en-US" sz="1200" b="1" dirty="0">
                <a:latin typeface="Courier New" pitchFamily="1" charset="0"/>
              </a:rPr>
              <a:t>              </a:t>
            </a:r>
            <a:r>
              <a:rPr lang="en-US" sz="1200" b="1" dirty="0">
                <a:solidFill>
                  <a:schemeClr val="folHlink"/>
                </a:solidFill>
                <a:latin typeface="Courier New" pitchFamily="1" charset="0"/>
              </a:rPr>
              <a:t>wait</a:t>
            </a:r>
            <a:r>
              <a:rPr lang="en-US" sz="1200" b="1" dirty="0">
                <a:latin typeface="Courier New" pitchFamily="1" charset="0"/>
              </a:rPr>
              <a:t>();</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catch (</a:t>
            </a:r>
            <a:r>
              <a:rPr lang="en-US" sz="1200" b="1" dirty="0" err="1">
                <a:latin typeface="Courier New" pitchFamily="1" charset="0"/>
              </a:rPr>
              <a:t>InterruptedException</a:t>
            </a:r>
            <a:r>
              <a:rPr lang="en-US" sz="1200" b="1" dirty="0">
                <a:latin typeface="Courier New" pitchFamily="1" charset="0"/>
              </a:rPr>
              <a:t> e) { ; }</a:t>
            </a:r>
          </a:p>
          <a:p>
            <a:pPr algn="l">
              <a:spcBef>
                <a:spcPct val="0"/>
              </a:spcBef>
            </a:pPr>
            <a:endParaRPr lang="en-US" sz="1200" b="1" dirty="0">
              <a:latin typeface="Courier New" pitchFamily="1" charset="0"/>
            </a:endParaRPr>
          </a:p>
          <a:p>
            <a:pPr algn="l">
              <a:spcBef>
                <a:spcPct val="0"/>
              </a:spcBef>
            </a:pPr>
            <a:r>
              <a:rPr lang="en-US" sz="1200" b="1" dirty="0">
                <a:latin typeface="Courier New" pitchFamily="1" charset="0"/>
              </a:rPr>
              <a:t>      </a:t>
            </a:r>
            <a:r>
              <a:rPr lang="en-US" sz="1200" b="1" dirty="0">
                <a:solidFill>
                  <a:srgbClr val="0000FF"/>
                </a:solidFill>
                <a:latin typeface="Courier New" pitchFamily="1" charset="0"/>
              </a:rPr>
              <a:t>cycle();</a:t>
            </a:r>
            <a:endParaRPr lang="en-US" sz="1200" b="1" dirty="0">
              <a:latin typeface="Courier New" pitchFamily="1" charset="0"/>
            </a:endParaRPr>
          </a:p>
          <a:p>
            <a:pPr algn="l">
              <a:spcBef>
                <a:spcPct val="0"/>
              </a:spcBef>
            </a:pPr>
            <a:r>
              <a:rPr lang="en-US" sz="1200" b="1" dirty="0">
                <a:latin typeface="Courier New" pitchFamily="1" charset="0"/>
              </a:rPr>
              <a:t>    }</a:t>
            </a:r>
          </a:p>
          <a:p>
            <a:pPr algn="l">
              <a:spcBef>
                <a:spcPct val="0"/>
              </a:spcBef>
            </a:pPr>
            <a:r>
              <a:rPr lang="en-US" sz="1200" b="1" dirty="0">
                <a:latin typeface="Courier New" pitchFamily="1" charset="0"/>
              </a:rPr>
              <a:t>    thread = null;</a:t>
            </a:r>
          </a:p>
          <a:p>
            <a:pPr algn="l">
              <a:spcBef>
                <a:spcPct val="0"/>
              </a:spcBef>
            </a:pPr>
            <a:r>
              <a:rPr lang="en-US" sz="1200" b="1" dirty="0">
                <a:latin typeface="Courier New" pitchFamily="1" charset="0"/>
              </a:rPr>
              <a:t>  }</a:t>
            </a:r>
          </a:p>
        </p:txBody>
      </p:sp>
      <p:grpSp>
        <p:nvGrpSpPr>
          <p:cNvPr id="48131" name="Group 3"/>
          <p:cNvGrpSpPr>
            <a:grpSpLocks/>
          </p:cNvGrpSpPr>
          <p:nvPr/>
        </p:nvGrpSpPr>
        <p:grpSpPr bwMode="auto">
          <a:xfrm>
            <a:off x="447675" y="927100"/>
            <a:ext cx="8218488" cy="180975"/>
            <a:chOff x="295" y="1311"/>
            <a:chExt cx="5177" cy="114"/>
          </a:xfrm>
        </p:grpSpPr>
        <p:sp>
          <p:nvSpPr>
            <p:cNvPr id="4814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814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8132" name="Text Box 6"/>
          <p:cNvSpPr txBox="1">
            <a:spLocks noChangeArrowheads="1"/>
          </p:cNvSpPr>
          <p:nvPr/>
        </p:nvSpPr>
        <p:spPr bwMode="auto">
          <a:xfrm>
            <a:off x="241300" y="16033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4400">
                <a:latin typeface="Times" pitchFamily="1" charset="0"/>
              </a:rPr>
              <a:t>Spampede.java</a:t>
            </a:r>
          </a:p>
        </p:txBody>
      </p:sp>
      <p:sp>
        <p:nvSpPr>
          <p:cNvPr id="48133" name="Rectangle 8"/>
          <p:cNvSpPr>
            <a:spLocks noChangeArrowheads="1"/>
          </p:cNvSpPr>
          <p:nvPr/>
        </p:nvSpPr>
        <p:spPr bwMode="auto">
          <a:xfrm>
            <a:off x="5299075" y="2473325"/>
            <a:ext cx="36131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spcBef>
                <a:spcPct val="0"/>
              </a:spcBef>
            </a:pPr>
            <a:r>
              <a:rPr lang="en-US" sz="1200" b="1">
                <a:solidFill>
                  <a:srgbClr val="009900"/>
                </a:solidFill>
                <a:latin typeface="Courier New" pitchFamily="1" charset="0"/>
              </a:rPr>
              <a:t>// called by the “Start” button</a:t>
            </a:r>
            <a:r>
              <a:rPr lang="en-US" sz="1200" b="1">
                <a:latin typeface="Courier New" pitchFamily="1" charset="0"/>
              </a:rPr>
              <a:t> </a:t>
            </a:r>
          </a:p>
          <a:p>
            <a:pPr algn="l">
              <a:spcBef>
                <a:spcPct val="0"/>
              </a:spcBef>
            </a:pPr>
            <a:r>
              <a:rPr lang="en-US" sz="1200" b="1">
                <a:latin typeface="Courier New" pitchFamily="1" charset="0"/>
              </a:rPr>
              <a:t>public </a:t>
            </a:r>
            <a:r>
              <a:rPr lang="en-US" sz="1200" b="1">
                <a:solidFill>
                  <a:schemeClr val="folHlink"/>
                </a:solidFill>
                <a:latin typeface="Courier New" pitchFamily="1" charset="0"/>
              </a:rPr>
              <a:t>synchronized</a:t>
            </a:r>
            <a:r>
              <a:rPr lang="en-US" sz="1200" b="1">
                <a:latin typeface="Courier New" pitchFamily="1" charset="0"/>
              </a:rPr>
              <a:t> void go()</a:t>
            </a:r>
          </a:p>
          <a:p>
            <a:pPr algn="l">
              <a:spcBef>
                <a:spcPct val="0"/>
              </a:spcBef>
            </a:pPr>
            <a:r>
              <a:rPr lang="en-US" sz="1200" b="1">
                <a:latin typeface="Courier New" pitchFamily="1" charset="0"/>
              </a:rPr>
              <a:t>{</a:t>
            </a:r>
          </a:p>
          <a:p>
            <a:pPr algn="l">
              <a:spcBef>
                <a:spcPct val="0"/>
              </a:spcBef>
            </a:pPr>
            <a:r>
              <a:rPr lang="en-US" sz="1200" b="1">
                <a:latin typeface="Courier New" pitchFamily="1" charset="0"/>
              </a:rPr>
              <a:t>    if (thread == null)  </a:t>
            </a:r>
          </a:p>
          <a:p>
            <a:pPr algn="l">
              <a:spcBef>
                <a:spcPct val="0"/>
              </a:spcBef>
            </a:pPr>
            <a:r>
              <a:rPr lang="en-US" sz="1200" b="1">
                <a:latin typeface="Courier New" pitchFamily="1" charset="0"/>
              </a:rPr>
              <a:t>    {</a:t>
            </a:r>
          </a:p>
          <a:p>
            <a:pPr algn="l">
              <a:spcBef>
                <a:spcPct val="0"/>
              </a:spcBef>
            </a:pPr>
            <a:r>
              <a:rPr lang="en-US" sz="1200" b="1">
                <a:latin typeface="Courier New" pitchFamily="1" charset="0"/>
              </a:rPr>
              <a:t>      thread = new Thread(this);</a:t>
            </a:r>
          </a:p>
          <a:p>
            <a:pPr algn="l">
              <a:spcBef>
                <a:spcPct val="0"/>
              </a:spcBef>
            </a:pPr>
            <a:r>
              <a:rPr lang="en-US" sz="1200" b="1">
                <a:latin typeface="Courier New" pitchFamily="1" charset="0"/>
              </a:rPr>
              <a:t>      running = true;</a:t>
            </a:r>
          </a:p>
          <a:p>
            <a:pPr algn="l">
              <a:spcBef>
                <a:spcPct val="0"/>
              </a:spcBef>
            </a:pPr>
            <a:r>
              <a:rPr lang="en-US" sz="1200" b="1">
                <a:latin typeface="Courier New" pitchFamily="1" charset="0"/>
              </a:rPr>
              <a:t>      thread.start();</a:t>
            </a:r>
          </a:p>
          <a:p>
            <a:pPr algn="l">
              <a:spcBef>
                <a:spcPct val="0"/>
              </a:spcBef>
            </a:pPr>
            <a:r>
              <a:rPr lang="en-US" sz="1200" b="1">
                <a:latin typeface="Courier New" pitchFamily="1" charset="0"/>
              </a:rPr>
              <a:t>      threadSuspended = false;</a:t>
            </a:r>
          </a:p>
          <a:p>
            <a:pPr algn="l">
              <a:spcBef>
                <a:spcPct val="0"/>
              </a:spcBef>
            </a:pPr>
            <a:r>
              <a:rPr lang="en-US" sz="1200" b="1">
                <a:latin typeface="Courier New" pitchFamily="1" charset="0"/>
              </a:rPr>
              <a:t>    } </a:t>
            </a:r>
          </a:p>
          <a:p>
            <a:pPr algn="l">
              <a:spcBef>
                <a:spcPct val="0"/>
              </a:spcBef>
            </a:pPr>
            <a:r>
              <a:rPr lang="en-US" sz="1200" b="1">
                <a:latin typeface="Courier New" pitchFamily="1" charset="0"/>
              </a:rPr>
              <a:t>    else</a:t>
            </a:r>
          </a:p>
          <a:p>
            <a:pPr algn="l">
              <a:spcBef>
                <a:spcPct val="0"/>
              </a:spcBef>
            </a:pPr>
            <a:r>
              <a:rPr lang="en-US" sz="1200" b="1">
                <a:latin typeface="Courier New" pitchFamily="1" charset="0"/>
              </a:rPr>
              <a:t>      threadSuspended = false;</a:t>
            </a:r>
          </a:p>
          <a:p>
            <a:pPr algn="l">
              <a:spcBef>
                <a:spcPct val="0"/>
              </a:spcBef>
            </a:pPr>
            <a:r>
              <a:rPr lang="en-US" sz="1200" b="1">
                <a:latin typeface="Courier New" pitchFamily="1" charset="0"/>
              </a:rPr>
              <a:t>    </a:t>
            </a:r>
            <a:r>
              <a:rPr lang="en-US" sz="1200" b="1">
                <a:solidFill>
                  <a:schemeClr val="folHlink"/>
                </a:solidFill>
                <a:latin typeface="Courier New" pitchFamily="1" charset="0"/>
              </a:rPr>
              <a:t>notify</a:t>
            </a:r>
            <a:r>
              <a:rPr lang="en-US" sz="1200" b="1">
                <a:latin typeface="Courier New" pitchFamily="1" charset="0"/>
              </a:rPr>
              <a:t>();</a:t>
            </a:r>
          </a:p>
          <a:p>
            <a:pPr algn="l">
              <a:spcBef>
                <a:spcPct val="0"/>
              </a:spcBef>
            </a:pPr>
            <a:r>
              <a:rPr lang="en-US" sz="1200" b="1">
                <a:latin typeface="Courier New" pitchFamily="1" charset="0"/>
              </a:rPr>
              <a:t>}</a:t>
            </a:r>
          </a:p>
          <a:p>
            <a:pPr algn="l">
              <a:spcBef>
                <a:spcPct val="0"/>
              </a:spcBef>
            </a:pPr>
            <a:endParaRPr lang="en-US" sz="1200" b="1">
              <a:latin typeface="Courier New" pitchFamily="1" charset="0"/>
            </a:endParaRPr>
          </a:p>
          <a:p>
            <a:pPr algn="l">
              <a:spcBef>
                <a:spcPct val="0"/>
              </a:spcBef>
            </a:pPr>
            <a:endParaRPr lang="en-US" sz="1200" b="1">
              <a:latin typeface="Courier New" pitchFamily="1" charset="0"/>
            </a:endParaRPr>
          </a:p>
          <a:p>
            <a:pPr algn="l">
              <a:spcBef>
                <a:spcPct val="0"/>
              </a:spcBef>
            </a:pPr>
            <a:r>
              <a:rPr lang="en-US" sz="1200" b="1">
                <a:solidFill>
                  <a:srgbClr val="009900"/>
                </a:solidFill>
                <a:latin typeface="Courier New" pitchFamily="1" charset="0"/>
              </a:rPr>
              <a:t>// called by the “Pause” button</a:t>
            </a:r>
            <a:endParaRPr lang="en-US" sz="1200" b="1">
              <a:latin typeface="Courier New" pitchFamily="1" charset="0"/>
            </a:endParaRPr>
          </a:p>
          <a:p>
            <a:pPr algn="l">
              <a:spcBef>
                <a:spcPct val="0"/>
              </a:spcBef>
            </a:pPr>
            <a:r>
              <a:rPr lang="en-US" sz="1200" b="1">
                <a:latin typeface="Courier New" pitchFamily="1" charset="0"/>
              </a:rPr>
              <a:t>void pause()</a:t>
            </a:r>
          </a:p>
          <a:p>
            <a:pPr algn="l">
              <a:spcBef>
                <a:spcPct val="0"/>
              </a:spcBef>
            </a:pPr>
            <a:r>
              <a:rPr lang="en-US" sz="1200" b="1">
                <a:latin typeface="Courier New" pitchFamily="1" charset="0"/>
              </a:rPr>
              <a:t>{</a:t>
            </a:r>
          </a:p>
          <a:p>
            <a:pPr algn="l">
              <a:spcBef>
                <a:spcPct val="0"/>
              </a:spcBef>
            </a:pPr>
            <a:r>
              <a:rPr lang="en-US" sz="1200" b="1">
                <a:latin typeface="Courier New" pitchFamily="1" charset="0"/>
              </a:rPr>
              <a:t>    if (thread != null) </a:t>
            </a:r>
          </a:p>
          <a:p>
            <a:pPr algn="l">
              <a:spcBef>
                <a:spcPct val="0"/>
              </a:spcBef>
            </a:pPr>
            <a:r>
              <a:rPr lang="en-US" sz="1200" b="1">
                <a:latin typeface="Courier New" pitchFamily="1" charset="0"/>
              </a:rPr>
              <a:t>      threadSuspended = true;</a:t>
            </a:r>
          </a:p>
          <a:p>
            <a:pPr algn="l">
              <a:spcBef>
                <a:spcPct val="0"/>
              </a:spcBef>
            </a:pPr>
            <a:r>
              <a:rPr lang="en-US" sz="1200" b="1">
                <a:latin typeface="Courier New" pitchFamily="1" charset="0"/>
              </a:rPr>
              <a:t>}</a:t>
            </a:r>
          </a:p>
        </p:txBody>
      </p:sp>
      <p:sp>
        <p:nvSpPr>
          <p:cNvPr id="48134" name="Text Box 9"/>
          <p:cNvSpPr txBox="1">
            <a:spLocks noChangeArrowheads="1"/>
          </p:cNvSpPr>
          <p:nvPr/>
        </p:nvSpPr>
        <p:spPr bwMode="auto">
          <a:xfrm>
            <a:off x="2514600" y="6210300"/>
            <a:ext cx="215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1200">
                <a:solidFill>
                  <a:srgbClr val="0000FF"/>
                </a:solidFill>
                <a:latin typeface="Comic Sans MS" pitchFamily="1" charset="0"/>
              </a:rPr>
              <a:t>this is the connection with the outside world…</a:t>
            </a:r>
          </a:p>
        </p:txBody>
      </p:sp>
      <p:sp>
        <p:nvSpPr>
          <p:cNvPr id="48135" name="Freeform 10"/>
          <p:cNvSpPr>
            <a:spLocks/>
          </p:cNvSpPr>
          <p:nvPr/>
        </p:nvSpPr>
        <p:spPr bwMode="auto">
          <a:xfrm>
            <a:off x="1695450" y="5961063"/>
            <a:ext cx="1084263" cy="282575"/>
          </a:xfrm>
          <a:custGeom>
            <a:avLst/>
            <a:gdLst>
              <a:gd name="T0" fmla="*/ 2147483647 w 487"/>
              <a:gd name="T1" fmla="*/ 2147483647 h 369"/>
              <a:gd name="T2" fmla="*/ 2147483647 w 487"/>
              <a:gd name="T3" fmla="*/ 2147483647 h 369"/>
              <a:gd name="T4" fmla="*/ 2147483647 w 487"/>
              <a:gd name="T5" fmla="*/ 2147483647 h 369"/>
              <a:gd name="T6" fmla="*/ 2147483647 w 487"/>
              <a:gd name="T7" fmla="*/ 2147483647 h 369"/>
              <a:gd name="T8" fmla="*/ 2147483647 w 487"/>
              <a:gd name="T9" fmla="*/ 2147483647 h 369"/>
              <a:gd name="T10" fmla="*/ 2147483647 w 487"/>
              <a:gd name="T11" fmla="*/ 0 h 369"/>
              <a:gd name="T12" fmla="*/ 2147483647 w 487"/>
              <a:gd name="T13" fmla="*/ 2147483647 h 369"/>
              <a:gd name="T14" fmla="*/ 2147483647 w 487"/>
              <a:gd name="T15" fmla="*/ 2147483647 h 369"/>
              <a:gd name="T16" fmla="*/ 0 w 487"/>
              <a:gd name="T17" fmla="*/ 2147483647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369"/>
              <a:gd name="T29" fmla="*/ 487 w 487"/>
              <a:gd name="T30" fmla="*/ 369 h 3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369">
                <a:moveTo>
                  <a:pt x="369" y="369"/>
                </a:moveTo>
                <a:cubicBezTo>
                  <a:pt x="395" y="362"/>
                  <a:pt x="416" y="350"/>
                  <a:pt x="442" y="345"/>
                </a:cubicBezTo>
                <a:cubicBezTo>
                  <a:pt x="462" y="323"/>
                  <a:pt x="462" y="308"/>
                  <a:pt x="475" y="282"/>
                </a:cubicBezTo>
                <a:cubicBezTo>
                  <a:pt x="487" y="220"/>
                  <a:pt x="482" y="77"/>
                  <a:pt x="398" y="49"/>
                </a:cubicBezTo>
                <a:cubicBezTo>
                  <a:pt x="362" y="37"/>
                  <a:pt x="328" y="14"/>
                  <a:pt x="291" y="10"/>
                </a:cubicBezTo>
                <a:cubicBezTo>
                  <a:pt x="257" y="5"/>
                  <a:pt x="189" y="0"/>
                  <a:pt x="189" y="0"/>
                </a:cubicBezTo>
                <a:cubicBezTo>
                  <a:pt x="145" y="1"/>
                  <a:pt x="102" y="1"/>
                  <a:pt x="59" y="5"/>
                </a:cubicBezTo>
                <a:cubicBezTo>
                  <a:pt x="45" y="6"/>
                  <a:pt x="33" y="11"/>
                  <a:pt x="20" y="15"/>
                </a:cubicBezTo>
                <a:cubicBezTo>
                  <a:pt x="13" y="16"/>
                  <a:pt x="0" y="20"/>
                  <a:pt x="0" y="20"/>
                </a:cubicBezTo>
              </a:path>
            </a:pathLst>
          </a:custGeom>
          <a:noFill/>
          <a:ln w="12700" cap="flat" cmpd="sng">
            <a:solidFill>
              <a:srgbClr val="0000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Line 11"/>
          <p:cNvSpPr>
            <a:spLocks noChangeShapeType="1"/>
          </p:cNvSpPr>
          <p:nvPr/>
        </p:nvSpPr>
        <p:spPr bwMode="auto">
          <a:xfrm>
            <a:off x="4876800" y="2362200"/>
            <a:ext cx="0" cy="24114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7" name="Line 12"/>
          <p:cNvSpPr>
            <a:spLocks noChangeShapeType="1"/>
          </p:cNvSpPr>
          <p:nvPr/>
        </p:nvSpPr>
        <p:spPr bwMode="auto">
          <a:xfrm flipH="1">
            <a:off x="2390775" y="4800600"/>
            <a:ext cx="3248025" cy="139700"/>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38" name="Line 13"/>
          <p:cNvSpPr>
            <a:spLocks noChangeShapeType="1"/>
          </p:cNvSpPr>
          <p:nvPr/>
        </p:nvSpPr>
        <p:spPr bwMode="auto">
          <a:xfrm>
            <a:off x="4876800" y="4886325"/>
            <a:ext cx="0" cy="1819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9" name="Text Box 14"/>
          <p:cNvSpPr txBox="1">
            <a:spLocks noChangeArrowheads="1"/>
          </p:cNvSpPr>
          <p:nvPr/>
        </p:nvSpPr>
        <p:spPr bwMode="auto">
          <a:xfrm>
            <a:off x="5286375" y="1936750"/>
            <a:ext cx="3048000" cy="379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atin typeface="Arial" charset="0"/>
              </a:rPr>
              <a:t>button- and key- handling</a:t>
            </a:r>
          </a:p>
        </p:txBody>
      </p:sp>
      <p:sp>
        <p:nvSpPr>
          <p:cNvPr id="48140" name="Text Box 15"/>
          <p:cNvSpPr txBox="1">
            <a:spLocks noChangeArrowheads="1"/>
          </p:cNvSpPr>
          <p:nvPr/>
        </p:nvSpPr>
        <p:spPr bwMode="auto">
          <a:xfrm>
            <a:off x="1187450" y="2109788"/>
            <a:ext cx="22098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atin typeface="Arial" charset="0"/>
              </a:rPr>
              <a:t>spam-handling</a:t>
            </a:r>
          </a:p>
        </p:txBody>
      </p:sp>
    </p:spTree>
    <p:extLst>
      <p:ext uri="{BB962C8B-B14F-4D97-AF65-F5344CB8AC3E}">
        <p14:creationId xmlns:p14="http://schemas.microsoft.com/office/powerpoint/2010/main" val="2373717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err="1" smtClean="0">
                <a:latin typeface="Courier New" pitchFamily="49" charset="0"/>
                <a:cs typeface="Courier New" pitchFamily="49" charset="0"/>
              </a:rPr>
              <a:t>actionPerformed</a:t>
            </a:r>
            <a:endParaRPr lang="en-US" b="1" dirty="0">
              <a:latin typeface="Courier New" pitchFamily="49" charset="0"/>
              <a:cs typeface="Courier New" pitchFamily="49"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563562"/>
            <a:ext cx="91059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3124201" y="4392612"/>
            <a:ext cx="5638800" cy="2312988"/>
          </a:xfrm>
          <a:prstGeom prst="borderCallout1">
            <a:avLst>
              <a:gd name="adj1" fmla="val -919"/>
              <a:gd name="adj2" fmla="val 41215"/>
              <a:gd name="adj3" fmla="val -42272"/>
              <a:gd name="adj4" fmla="val 35852"/>
            </a:avLst>
          </a:prstGeom>
          <a:ln w="571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Would the start button still work if you removed: </a:t>
            </a:r>
          </a:p>
          <a:p>
            <a:pPr fontAlgn="auto">
              <a:spcBef>
                <a:spcPts val="0"/>
              </a:spcBef>
              <a:spcAft>
                <a:spcPts val="0"/>
              </a:spcAft>
              <a:defRPr/>
            </a:pPr>
            <a:r>
              <a:rPr lang="en-US" sz="2000" dirty="0">
                <a:latin typeface="Courier New" pitchFamily="49" charset="0"/>
                <a:cs typeface="Courier New" pitchFamily="49" charset="0"/>
              </a:rPr>
              <a:t>s</a:t>
            </a:r>
            <a:r>
              <a:rPr lang="en-US" sz="2000" dirty="0" smtClean="0">
                <a:latin typeface="Courier New" pitchFamily="49" charset="0"/>
                <a:cs typeface="Courier New" pitchFamily="49" charset="0"/>
              </a:rPr>
              <a:t>ource == </a:t>
            </a:r>
            <a:r>
              <a:rPr lang="en-US" sz="2000" dirty="0" err="1" smtClean="0">
                <a:latin typeface="Courier New" pitchFamily="49" charset="0"/>
                <a:cs typeface="Courier New" pitchFamily="49" charset="0"/>
              </a:rPr>
              <a:t>startItem</a:t>
            </a:r>
            <a:endParaRPr lang="en-US" sz="2000" dirty="0" smtClean="0">
              <a:latin typeface="Courier New" pitchFamily="49" charset="0"/>
              <a:cs typeface="Courier New" pitchFamily="49" charset="0"/>
            </a:endParaRPr>
          </a:p>
          <a:p>
            <a:pPr marL="457200" indent="-457200" fontAlgn="auto">
              <a:spcBef>
                <a:spcPts val="0"/>
              </a:spcBef>
              <a:spcAft>
                <a:spcPts val="0"/>
              </a:spcAft>
              <a:buAutoNum type="alphaUcParenR"/>
              <a:defRPr/>
            </a:pPr>
            <a:r>
              <a:rPr lang="en-US" sz="2000" dirty="0" smtClean="0"/>
              <a:t>Yes – something else would break</a:t>
            </a:r>
          </a:p>
          <a:p>
            <a:pPr marL="342900" indent="-342900" fontAlgn="auto">
              <a:spcBef>
                <a:spcPts val="0"/>
              </a:spcBef>
              <a:spcAft>
                <a:spcPts val="0"/>
              </a:spcAft>
              <a:buAutoNum type="alphaUcParenR"/>
              <a:defRPr/>
            </a:pPr>
            <a:r>
              <a:rPr lang="en-US" sz="2000" dirty="0" smtClean="0"/>
              <a:t>  Yes – nothing would break!</a:t>
            </a:r>
          </a:p>
          <a:p>
            <a:pPr marL="342900" indent="-342900" fontAlgn="auto">
              <a:spcBef>
                <a:spcPts val="0"/>
              </a:spcBef>
              <a:spcAft>
                <a:spcPts val="0"/>
              </a:spcAft>
              <a:buAutoNum type="alphaUcParenR"/>
              <a:defRPr/>
            </a:pPr>
            <a:r>
              <a:rPr lang="en-US" sz="2000" dirty="0" smtClean="0"/>
              <a:t>  No – the button wouldn’t work</a:t>
            </a:r>
          </a:p>
          <a:p>
            <a:pPr marL="342900" indent="-342900" fontAlgn="auto">
              <a:spcBef>
                <a:spcPts val="0"/>
              </a:spcBef>
              <a:spcAft>
                <a:spcPts val="0"/>
              </a:spcAft>
              <a:buAutoNum type="alphaUcParenR"/>
              <a:defRPr/>
            </a:pPr>
            <a:r>
              <a:rPr lang="en-US" sz="2000" dirty="0" smtClean="0"/>
              <a:t>  ?? </a:t>
            </a:r>
            <a:endParaRPr lang="en-US" sz="1400" dirty="0"/>
          </a:p>
        </p:txBody>
      </p:sp>
    </p:spTree>
    <p:extLst>
      <p:ext uri="{BB962C8B-B14F-4D97-AF65-F5344CB8AC3E}">
        <p14:creationId xmlns:p14="http://schemas.microsoft.com/office/powerpoint/2010/main" val="42552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9350"/>
            <a:ext cx="9067800" cy="197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Callout 1 5"/>
          <p:cNvSpPr/>
          <p:nvPr/>
        </p:nvSpPr>
        <p:spPr>
          <a:xfrm>
            <a:off x="5333999" y="3409243"/>
            <a:ext cx="3429001" cy="3296357"/>
          </a:xfrm>
          <a:prstGeom prst="borderCallout1">
            <a:avLst>
              <a:gd name="adj1" fmla="val 25165"/>
              <a:gd name="adj2" fmla="val -576"/>
              <a:gd name="adj3" fmla="val 10723"/>
              <a:gd name="adj4" fmla="val -58078"/>
            </a:avLst>
          </a:prstGeom>
          <a:ln w="571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latin typeface="Courier New" pitchFamily="49" charset="0"/>
                <a:cs typeface="Courier New" pitchFamily="49" charset="0"/>
              </a:rPr>
              <a:t>stop() </a:t>
            </a:r>
            <a:r>
              <a:rPr lang="en-US" sz="2000" dirty="0" smtClean="0"/>
              <a:t>only sets the instance variable </a:t>
            </a:r>
            <a:r>
              <a:rPr lang="en-US" sz="2000" dirty="0" smtClean="0">
                <a:latin typeface="Courier New" pitchFamily="49" charset="0"/>
                <a:cs typeface="Courier New" pitchFamily="49" charset="0"/>
              </a:rPr>
              <a:t>running</a:t>
            </a:r>
            <a:r>
              <a:rPr lang="en-US" sz="2000" dirty="0" smtClean="0"/>
              <a:t> to </a:t>
            </a:r>
            <a:r>
              <a:rPr lang="en-US" sz="2000" dirty="0" smtClean="0">
                <a:latin typeface="Courier New" pitchFamily="49" charset="0"/>
                <a:cs typeface="Courier New" pitchFamily="49" charset="0"/>
              </a:rPr>
              <a:t>false</a:t>
            </a:r>
            <a:r>
              <a:rPr lang="en-US" sz="2000" dirty="0" smtClean="0"/>
              <a:t>. In what method does this actually cause it to stop? </a:t>
            </a:r>
          </a:p>
          <a:p>
            <a:pPr marL="457200" indent="-457200" fontAlgn="auto">
              <a:spcBef>
                <a:spcPts val="0"/>
              </a:spcBef>
              <a:spcAft>
                <a:spcPts val="0"/>
              </a:spcAft>
              <a:buAutoNum type="alphaUcParenR"/>
              <a:defRPr/>
            </a:pPr>
            <a:r>
              <a:rPr lang="en-US" sz="2000" dirty="0" smtClean="0">
                <a:latin typeface="Courier New" pitchFamily="49" charset="0"/>
                <a:cs typeface="Courier New" pitchFamily="49" charset="0"/>
              </a:rPr>
              <a:t>pause()</a:t>
            </a:r>
          </a:p>
          <a:p>
            <a:pPr marL="457200" indent="-457200" fontAlgn="auto">
              <a:spcBef>
                <a:spcPts val="0"/>
              </a:spcBef>
              <a:spcAft>
                <a:spcPts val="0"/>
              </a:spcAft>
              <a:buAutoNum type="alphaUcParenR"/>
              <a:defRPr/>
            </a:pPr>
            <a:r>
              <a:rPr lang="en-US" sz="2000" dirty="0" smtClean="0">
                <a:latin typeface="Courier New" pitchFamily="49" charset="0"/>
                <a:cs typeface="Courier New" pitchFamily="49" charset="0"/>
              </a:rPr>
              <a:t>go()</a:t>
            </a:r>
          </a:p>
          <a:p>
            <a:pPr marL="457200" indent="-457200" fontAlgn="auto">
              <a:spcBef>
                <a:spcPts val="0"/>
              </a:spcBef>
              <a:spcAft>
                <a:spcPts val="0"/>
              </a:spcAft>
              <a:buAutoNum type="alphaUcParenR"/>
              <a:defRPr/>
            </a:pPr>
            <a:r>
              <a:rPr lang="en-US" sz="2000" dirty="0" smtClean="0">
                <a:latin typeface="Courier New" pitchFamily="49" charset="0"/>
                <a:cs typeface="Courier New" pitchFamily="49" charset="0"/>
              </a:rPr>
              <a:t>run()</a:t>
            </a:r>
          </a:p>
          <a:p>
            <a:pPr marL="457200" indent="-457200" fontAlgn="auto">
              <a:spcBef>
                <a:spcPts val="0"/>
              </a:spcBef>
              <a:spcAft>
                <a:spcPts val="0"/>
              </a:spcAft>
              <a:buAutoNum type="alphaUcParenR"/>
              <a:defRPr/>
            </a:pPr>
            <a:r>
              <a:rPr lang="en-US" sz="2000" dirty="0" smtClean="0">
                <a:latin typeface="Courier New" pitchFamily="49" charset="0"/>
                <a:cs typeface="Courier New" pitchFamily="49" charset="0"/>
              </a:rPr>
              <a:t>reset()</a:t>
            </a:r>
          </a:p>
          <a:p>
            <a:pPr marL="457200" indent="-457200" fontAlgn="auto">
              <a:spcBef>
                <a:spcPts val="0"/>
              </a:spcBef>
              <a:spcAft>
                <a:spcPts val="0"/>
              </a:spcAft>
              <a:buAutoNum type="alphaUcParenR"/>
              <a:defRPr/>
            </a:pPr>
            <a:r>
              <a:rPr lang="en-US" sz="2000" dirty="0" smtClean="0">
                <a:latin typeface="Courier New" pitchFamily="49" charset="0"/>
                <a:cs typeface="Courier New" pitchFamily="49" charset="0"/>
              </a:rPr>
              <a:t>??</a:t>
            </a:r>
          </a:p>
        </p:txBody>
      </p:sp>
      <p:sp>
        <p:nvSpPr>
          <p:cNvPr id="7" name="Title 1"/>
          <p:cNvSpPr>
            <a:spLocks noGrp="1"/>
          </p:cNvSpPr>
          <p:nvPr>
            <p:ph type="title"/>
          </p:nvPr>
        </p:nvSpPr>
        <p:spPr>
          <a:xfrm>
            <a:off x="419101" y="304800"/>
            <a:ext cx="8229600" cy="1143000"/>
          </a:xfrm>
        </p:spPr>
        <p:txBody>
          <a:bodyPr/>
          <a:lstStyle/>
          <a:p>
            <a:r>
              <a:rPr lang="en-US" b="1" dirty="0" smtClean="0">
                <a:cs typeface="Courier New" pitchFamily="49" charset="0"/>
              </a:rPr>
              <a:t>How does  </a:t>
            </a:r>
            <a:r>
              <a:rPr lang="en-US" b="1" dirty="0" smtClean="0">
                <a:latin typeface="Courier New" pitchFamily="49" charset="0"/>
                <a:cs typeface="Courier New" pitchFamily="49" charset="0"/>
              </a:rPr>
              <a:t>stop() </a:t>
            </a:r>
            <a:r>
              <a:rPr lang="en-US" b="1" dirty="0" smtClean="0">
                <a:latin typeface="+mn-lt"/>
                <a:cs typeface="Courier New" pitchFamily="49" charset="0"/>
              </a:rPr>
              <a:t>work?</a:t>
            </a:r>
            <a:endParaRPr lang="en-US" b="1" dirty="0">
              <a:latin typeface="+mn-lt"/>
              <a:cs typeface="Courier New" pitchFamily="49" charset="0"/>
            </a:endParaRPr>
          </a:p>
        </p:txBody>
      </p:sp>
    </p:spTree>
    <p:extLst>
      <p:ext uri="{BB962C8B-B14F-4D97-AF65-F5344CB8AC3E}">
        <p14:creationId xmlns:p14="http://schemas.microsoft.com/office/powerpoint/2010/main" val="17334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3521869" y="209550"/>
            <a:ext cx="58531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3800" dirty="0">
                <a:latin typeface="Times" pitchFamily="1" charset="0"/>
              </a:rPr>
              <a:t>Reuse via inheritance</a:t>
            </a:r>
          </a:p>
        </p:txBody>
      </p:sp>
      <p:sp>
        <p:nvSpPr>
          <p:cNvPr id="20483" name="Oval 6"/>
          <p:cNvSpPr>
            <a:spLocks noChangeArrowheads="1"/>
          </p:cNvSpPr>
          <p:nvPr/>
        </p:nvSpPr>
        <p:spPr bwMode="auto">
          <a:xfrm>
            <a:off x="677863" y="1113187"/>
            <a:ext cx="1744662" cy="62388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400">
                <a:latin typeface="Times" pitchFamily="1" charset="0"/>
              </a:rPr>
              <a:t>Component</a:t>
            </a:r>
          </a:p>
        </p:txBody>
      </p:sp>
      <p:sp>
        <p:nvSpPr>
          <p:cNvPr id="20484" name="Oval 7"/>
          <p:cNvSpPr>
            <a:spLocks noChangeArrowheads="1"/>
          </p:cNvSpPr>
          <p:nvPr/>
        </p:nvSpPr>
        <p:spPr bwMode="auto">
          <a:xfrm>
            <a:off x="677863" y="2132712"/>
            <a:ext cx="1744662" cy="62388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400">
                <a:latin typeface="Times" pitchFamily="1" charset="0"/>
              </a:rPr>
              <a:t>Container</a:t>
            </a:r>
          </a:p>
        </p:txBody>
      </p:sp>
      <p:sp>
        <p:nvSpPr>
          <p:cNvPr id="20485" name="Oval 9"/>
          <p:cNvSpPr>
            <a:spLocks noChangeArrowheads="1"/>
          </p:cNvSpPr>
          <p:nvPr/>
        </p:nvSpPr>
        <p:spPr bwMode="auto">
          <a:xfrm>
            <a:off x="677863" y="3152237"/>
            <a:ext cx="1744662" cy="62388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400">
                <a:latin typeface="Times" pitchFamily="1" charset="0"/>
              </a:rPr>
              <a:t>Panel</a:t>
            </a:r>
          </a:p>
        </p:txBody>
      </p:sp>
      <p:sp>
        <p:nvSpPr>
          <p:cNvPr id="20486" name="Oval 10"/>
          <p:cNvSpPr>
            <a:spLocks noChangeArrowheads="1"/>
          </p:cNvSpPr>
          <p:nvPr/>
        </p:nvSpPr>
        <p:spPr bwMode="auto">
          <a:xfrm>
            <a:off x="677863" y="4171762"/>
            <a:ext cx="1744662" cy="62388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400">
                <a:latin typeface="Times" pitchFamily="1" charset="0"/>
              </a:rPr>
              <a:t>JApplet</a:t>
            </a:r>
          </a:p>
        </p:txBody>
      </p:sp>
      <p:sp>
        <p:nvSpPr>
          <p:cNvPr id="20487" name="Oval 11"/>
          <p:cNvSpPr>
            <a:spLocks noChangeArrowheads="1"/>
          </p:cNvSpPr>
          <p:nvPr/>
        </p:nvSpPr>
        <p:spPr bwMode="auto">
          <a:xfrm>
            <a:off x="659607" y="5191290"/>
            <a:ext cx="1744662" cy="6238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000" dirty="0" err="1" smtClean="0">
                <a:latin typeface="Times" pitchFamily="1" charset="0"/>
              </a:rPr>
              <a:t>SpampedeBase</a:t>
            </a:r>
            <a:endParaRPr lang="en-US" dirty="0">
              <a:latin typeface="Times" pitchFamily="1" charset="0"/>
            </a:endParaRPr>
          </a:p>
        </p:txBody>
      </p:sp>
      <p:sp>
        <p:nvSpPr>
          <p:cNvPr id="20488" name="Line 12"/>
          <p:cNvSpPr>
            <a:spLocks noChangeShapeType="1"/>
          </p:cNvSpPr>
          <p:nvPr/>
        </p:nvSpPr>
        <p:spPr bwMode="auto">
          <a:xfrm>
            <a:off x="1550988" y="1825809"/>
            <a:ext cx="0" cy="218170"/>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13"/>
          <p:cNvSpPr>
            <a:spLocks noChangeShapeType="1"/>
          </p:cNvSpPr>
          <p:nvPr/>
        </p:nvSpPr>
        <p:spPr bwMode="auto">
          <a:xfrm>
            <a:off x="1547813" y="2845334"/>
            <a:ext cx="0" cy="218170"/>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4"/>
          <p:cNvSpPr>
            <a:spLocks noChangeShapeType="1"/>
          </p:cNvSpPr>
          <p:nvPr/>
        </p:nvSpPr>
        <p:spPr bwMode="auto">
          <a:xfrm>
            <a:off x="1554163" y="3864859"/>
            <a:ext cx="0" cy="218170"/>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5"/>
          <p:cNvSpPr>
            <a:spLocks noChangeShapeType="1"/>
          </p:cNvSpPr>
          <p:nvPr/>
        </p:nvSpPr>
        <p:spPr bwMode="auto">
          <a:xfrm>
            <a:off x="1531938" y="4884384"/>
            <a:ext cx="0" cy="218170"/>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20492" name="Oval 53"/>
          <p:cNvSpPr>
            <a:spLocks noChangeArrowheads="1"/>
          </p:cNvSpPr>
          <p:nvPr/>
        </p:nvSpPr>
        <p:spPr bwMode="auto">
          <a:xfrm>
            <a:off x="685800" y="93662"/>
            <a:ext cx="1744663" cy="62388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400" dirty="0">
                <a:latin typeface="Times" pitchFamily="1" charset="0"/>
              </a:rPr>
              <a:t>Object</a:t>
            </a:r>
          </a:p>
        </p:txBody>
      </p:sp>
      <p:sp>
        <p:nvSpPr>
          <p:cNvPr id="20493" name="Line 54"/>
          <p:cNvSpPr>
            <a:spLocks noChangeShapeType="1"/>
          </p:cNvSpPr>
          <p:nvPr/>
        </p:nvSpPr>
        <p:spPr bwMode="auto">
          <a:xfrm>
            <a:off x="1558925" y="806284"/>
            <a:ext cx="0" cy="218170"/>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20494" name="Rectangle 57"/>
          <p:cNvSpPr>
            <a:spLocks noChangeArrowheads="1"/>
          </p:cNvSpPr>
          <p:nvPr/>
        </p:nvSpPr>
        <p:spPr bwMode="auto">
          <a:xfrm>
            <a:off x="2438400" y="0"/>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r>
              <a:rPr lang="en-US" sz="1200" b="1">
                <a:latin typeface="Courier New" pitchFamily="1" charset="0"/>
              </a:rPr>
              <a:t>wait()</a:t>
            </a:r>
          </a:p>
        </p:txBody>
      </p:sp>
      <p:sp>
        <p:nvSpPr>
          <p:cNvPr id="20495" name="Rectangle 58"/>
          <p:cNvSpPr>
            <a:spLocks noChangeArrowheads="1"/>
          </p:cNvSpPr>
          <p:nvPr/>
        </p:nvSpPr>
        <p:spPr bwMode="auto">
          <a:xfrm>
            <a:off x="2438400" y="168275"/>
            <a:ext cx="915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r>
              <a:rPr lang="en-US" sz="1200" b="1">
                <a:latin typeface="Courier New" pitchFamily="1" charset="0"/>
              </a:rPr>
              <a:t>notify()</a:t>
            </a:r>
          </a:p>
        </p:txBody>
      </p:sp>
      <p:sp>
        <p:nvSpPr>
          <p:cNvPr id="20496" name="Text Box 59"/>
          <p:cNvSpPr txBox="1">
            <a:spLocks noChangeArrowheads="1"/>
          </p:cNvSpPr>
          <p:nvPr/>
        </p:nvSpPr>
        <p:spPr bwMode="auto">
          <a:xfrm>
            <a:off x="2441575" y="612775"/>
            <a:ext cx="151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1000">
                <a:solidFill>
                  <a:srgbClr val="009900"/>
                </a:solidFill>
                <a:latin typeface="Arial" charset="0"/>
              </a:rPr>
              <a:t>get reused, too!</a:t>
            </a:r>
          </a:p>
        </p:txBody>
      </p:sp>
      <p:sp>
        <p:nvSpPr>
          <p:cNvPr id="20497" name="Line 60"/>
          <p:cNvSpPr>
            <a:spLocks noChangeShapeType="1"/>
          </p:cNvSpPr>
          <p:nvPr/>
        </p:nvSpPr>
        <p:spPr bwMode="auto">
          <a:xfrm flipH="1" flipV="1">
            <a:off x="5781675" y="2417763"/>
            <a:ext cx="1276350" cy="26670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61"/>
          <p:cNvSpPr txBox="1">
            <a:spLocks noChangeArrowheads="1"/>
          </p:cNvSpPr>
          <p:nvPr/>
        </p:nvSpPr>
        <p:spPr bwMode="auto">
          <a:xfrm>
            <a:off x="3051175" y="2232025"/>
            <a:ext cx="389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paint()</a:t>
            </a:r>
          </a:p>
        </p:txBody>
      </p:sp>
      <p:sp>
        <p:nvSpPr>
          <p:cNvPr id="20499" name="Text Box 62"/>
          <p:cNvSpPr txBox="1">
            <a:spLocks noChangeArrowheads="1"/>
          </p:cNvSpPr>
          <p:nvPr/>
        </p:nvSpPr>
        <p:spPr bwMode="auto">
          <a:xfrm>
            <a:off x="3051175" y="3429000"/>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addNotify()</a:t>
            </a:r>
          </a:p>
        </p:txBody>
      </p:sp>
      <p:sp>
        <p:nvSpPr>
          <p:cNvPr id="20500" name="Text Box 63"/>
          <p:cNvSpPr txBox="1">
            <a:spLocks noChangeArrowheads="1"/>
          </p:cNvSpPr>
          <p:nvPr/>
        </p:nvSpPr>
        <p:spPr bwMode="auto">
          <a:xfrm>
            <a:off x="3051175" y="4416425"/>
            <a:ext cx="438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init()</a:t>
            </a:r>
          </a:p>
        </p:txBody>
      </p:sp>
      <p:sp>
        <p:nvSpPr>
          <p:cNvPr id="20501" name="Text Box 64"/>
          <p:cNvSpPr txBox="1">
            <a:spLocks noChangeArrowheads="1"/>
          </p:cNvSpPr>
          <p:nvPr/>
        </p:nvSpPr>
        <p:spPr bwMode="auto">
          <a:xfrm>
            <a:off x="3051175" y="5368925"/>
            <a:ext cx="2805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init()</a:t>
            </a:r>
          </a:p>
        </p:txBody>
      </p:sp>
      <p:sp>
        <p:nvSpPr>
          <p:cNvPr id="20502" name="Text Box 65"/>
          <p:cNvSpPr txBox="1">
            <a:spLocks noChangeArrowheads="1"/>
          </p:cNvSpPr>
          <p:nvPr/>
        </p:nvSpPr>
        <p:spPr bwMode="auto">
          <a:xfrm>
            <a:off x="7488238" y="1144588"/>
            <a:ext cx="121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solidFill>
                  <a:srgbClr val="009900"/>
                </a:solidFill>
                <a:latin typeface="Arial" charset="0"/>
              </a:rPr>
              <a:t>reusing base-classes' methods</a:t>
            </a:r>
          </a:p>
        </p:txBody>
      </p:sp>
      <p:sp>
        <p:nvSpPr>
          <p:cNvPr id="20503" name="Text Box 66"/>
          <p:cNvSpPr txBox="1">
            <a:spLocks noChangeArrowheads="1"/>
          </p:cNvSpPr>
          <p:nvPr/>
        </p:nvSpPr>
        <p:spPr bwMode="auto">
          <a:xfrm>
            <a:off x="6589713" y="5078413"/>
            <a:ext cx="1824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solidFill>
                  <a:srgbClr val="0000FF"/>
                </a:solidFill>
                <a:latin typeface="Arial" charset="0"/>
              </a:rPr>
              <a:t>overriding of base-classes' methods</a:t>
            </a:r>
          </a:p>
        </p:txBody>
      </p:sp>
      <p:sp>
        <p:nvSpPr>
          <p:cNvPr id="20504" name="Line 67"/>
          <p:cNvSpPr>
            <a:spLocks noChangeShapeType="1"/>
          </p:cNvSpPr>
          <p:nvPr/>
        </p:nvSpPr>
        <p:spPr bwMode="auto">
          <a:xfrm flipH="1" flipV="1">
            <a:off x="5627688" y="4633913"/>
            <a:ext cx="950912" cy="593725"/>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5" name="Line 68"/>
          <p:cNvSpPr>
            <a:spLocks noChangeShapeType="1"/>
          </p:cNvSpPr>
          <p:nvPr/>
        </p:nvSpPr>
        <p:spPr bwMode="auto">
          <a:xfrm flipH="1">
            <a:off x="5616575" y="5330825"/>
            <a:ext cx="958850" cy="21113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6" name="Text Box 69"/>
          <p:cNvSpPr txBox="1">
            <a:spLocks noChangeArrowheads="1"/>
          </p:cNvSpPr>
          <p:nvPr/>
        </p:nvSpPr>
        <p:spPr bwMode="auto">
          <a:xfrm>
            <a:off x="3059113" y="990600"/>
            <a:ext cx="497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requestFocus()</a:t>
            </a:r>
          </a:p>
        </p:txBody>
      </p:sp>
      <p:sp>
        <p:nvSpPr>
          <p:cNvPr id="20507" name="Text Box 70"/>
          <p:cNvSpPr txBox="1">
            <a:spLocks noChangeArrowheads="1"/>
          </p:cNvSpPr>
          <p:nvPr/>
        </p:nvSpPr>
        <p:spPr bwMode="auto">
          <a:xfrm>
            <a:off x="3051175" y="1323975"/>
            <a:ext cx="497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addKeyListener()</a:t>
            </a:r>
          </a:p>
        </p:txBody>
      </p:sp>
      <p:sp>
        <p:nvSpPr>
          <p:cNvPr id="20508" name="Text Box 71"/>
          <p:cNvSpPr txBox="1">
            <a:spLocks noChangeArrowheads="1"/>
          </p:cNvSpPr>
          <p:nvPr/>
        </p:nvSpPr>
        <p:spPr bwMode="auto">
          <a:xfrm>
            <a:off x="3054350" y="2598738"/>
            <a:ext cx="4787900"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add(Component c)</a:t>
            </a:r>
          </a:p>
        </p:txBody>
      </p:sp>
      <p:sp>
        <p:nvSpPr>
          <p:cNvPr id="20509" name="Line 72"/>
          <p:cNvSpPr>
            <a:spLocks noChangeShapeType="1"/>
          </p:cNvSpPr>
          <p:nvPr/>
        </p:nvSpPr>
        <p:spPr bwMode="auto">
          <a:xfrm flipH="1">
            <a:off x="7024688" y="1571625"/>
            <a:ext cx="471487" cy="121761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0" name="Text Box 73"/>
          <p:cNvSpPr txBox="1">
            <a:spLocks noChangeArrowheads="1"/>
          </p:cNvSpPr>
          <p:nvPr/>
        </p:nvSpPr>
        <p:spPr bwMode="auto">
          <a:xfrm>
            <a:off x="3052763" y="5703888"/>
            <a:ext cx="2805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paint()</a:t>
            </a:r>
          </a:p>
        </p:txBody>
      </p:sp>
      <p:sp>
        <p:nvSpPr>
          <p:cNvPr id="20511" name="Line 74"/>
          <p:cNvSpPr>
            <a:spLocks noChangeShapeType="1"/>
          </p:cNvSpPr>
          <p:nvPr/>
        </p:nvSpPr>
        <p:spPr bwMode="auto">
          <a:xfrm flipH="1">
            <a:off x="5745163" y="5427663"/>
            <a:ext cx="863600" cy="4572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2" name="Line 75"/>
          <p:cNvSpPr>
            <a:spLocks noChangeShapeType="1"/>
          </p:cNvSpPr>
          <p:nvPr/>
        </p:nvSpPr>
        <p:spPr bwMode="auto">
          <a:xfrm flipH="1">
            <a:off x="6986588" y="1416050"/>
            <a:ext cx="514350" cy="809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3" name="Line 76"/>
          <p:cNvSpPr>
            <a:spLocks noChangeShapeType="1"/>
          </p:cNvSpPr>
          <p:nvPr/>
        </p:nvSpPr>
        <p:spPr bwMode="auto">
          <a:xfrm flipH="1" flipV="1">
            <a:off x="6802438" y="1176338"/>
            <a:ext cx="700087" cy="150812"/>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4" name="Text Box 79"/>
          <p:cNvSpPr txBox="1">
            <a:spLocks noChangeArrowheads="1"/>
          </p:cNvSpPr>
          <p:nvPr/>
        </p:nvSpPr>
        <p:spPr bwMode="auto">
          <a:xfrm>
            <a:off x="3048000" y="1636713"/>
            <a:ext cx="4975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b="1">
                <a:latin typeface="Courier New" pitchFamily="1" charset="0"/>
              </a:rPr>
              <a:t>public void repaint()</a:t>
            </a:r>
          </a:p>
        </p:txBody>
      </p:sp>
      <p:sp>
        <p:nvSpPr>
          <p:cNvPr id="20515" name="Line 80"/>
          <p:cNvSpPr>
            <a:spLocks noChangeShapeType="1"/>
          </p:cNvSpPr>
          <p:nvPr/>
        </p:nvSpPr>
        <p:spPr bwMode="auto">
          <a:xfrm flipH="1">
            <a:off x="6061075" y="1493838"/>
            <a:ext cx="1460500" cy="330200"/>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Oval 11"/>
          <p:cNvSpPr>
            <a:spLocks noChangeArrowheads="1"/>
          </p:cNvSpPr>
          <p:nvPr/>
        </p:nvSpPr>
        <p:spPr bwMode="auto">
          <a:xfrm>
            <a:off x="649039" y="6171645"/>
            <a:ext cx="1744662" cy="6238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en-US" sz="2400" dirty="0" err="1">
                <a:latin typeface="Times" pitchFamily="1" charset="0"/>
              </a:rPr>
              <a:t>Spampede</a:t>
            </a:r>
            <a:endParaRPr lang="en-US" dirty="0">
              <a:latin typeface="Times" pitchFamily="1" charset="0"/>
            </a:endParaRPr>
          </a:p>
        </p:txBody>
      </p:sp>
      <p:sp>
        <p:nvSpPr>
          <p:cNvPr id="37" name="Line 15"/>
          <p:cNvSpPr>
            <a:spLocks noChangeShapeType="1"/>
          </p:cNvSpPr>
          <p:nvPr/>
        </p:nvSpPr>
        <p:spPr bwMode="auto">
          <a:xfrm>
            <a:off x="1521370" y="5884863"/>
            <a:ext cx="0" cy="218170"/>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41420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241300" y="1343025"/>
            <a:ext cx="89027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endParaRPr lang="en-US" b="1" dirty="0">
              <a:solidFill>
                <a:srgbClr val="000000"/>
              </a:solidFill>
              <a:latin typeface="Courier New" pitchFamily="1" charset="0"/>
              <a:cs typeface="Courier New" pitchFamily="1" charset="0"/>
            </a:endParaRPr>
          </a:p>
          <a:p>
            <a:pPr algn="l">
              <a:spcBef>
                <a:spcPct val="0"/>
              </a:spcBef>
            </a:pPr>
            <a:r>
              <a:rPr lang="en-US" b="1" dirty="0">
                <a:solidFill>
                  <a:srgbClr val="0333FF"/>
                </a:solidFill>
                <a:latin typeface="Courier New" pitchFamily="1" charset="0"/>
                <a:cs typeface="Courier New" pitchFamily="1" charset="0"/>
              </a:rPr>
              <a:t>public class </a:t>
            </a:r>
            <a:r>
              <a:rPr lang="en-US" b="1" dirty="0" err="1" smtClean="0">
                <a:solidFill>
                  <a:srgbClr val="000000"/>
                </a:solidFill>
                <a:latin typeface="Courier New" pitchFamily="1" charset="0"/>
                <a:cs typeface="Courier New" pitchFamily="1" charset="0"/>
              </a:rPr>
              <a:t>SpampedeBase</a:t>
            </a:r>
            <a:r>
              <a:rPr lang="en-US" b="1" dirty="0" smtClean="0">
                <a:solidFill>
                  <a:srgbClr val="000000"/>
                </a:solidFill>
                <a:latin typeface="Courier New" pitchFamily="1" charset="0"/>
                <a:cs typeface="Courier New" pitchFamily="1" charset="0"/>
              </a:rPr>
              <a:t> </a:t>
            </a:r>
            <a:r>
              <a:rPr lang="en-US" b="1" dirty="0">
                <a:solidFill>
                  <a:srgbClr val="0333FF"/>
                </a:solidFill>
                <a:latin typeface="Courier New" pitchFamily="1" charset="0"/>
                <a:cs typeface="Courier New" pitchFamily="1" charset="0"/>
              </a:rPr>
              <a:t>extends</a:t>
            </a:r>
            <a:r>
              <a:rPr lang="en-US" b="1" dirty="0">
                <a:solidFill>
                  <a:srgbClr val="670768"/>
                </a:solidFill>
                <a:latin typeface="Courier New" pitchFamily="1" charset="0"/>
                <a:cs typeface="Courier New" pitchFamily="1" charset="0"/>
              </a:rPr>
              <a:t> </a:t>
            </a:r>
            <a:r>
              <a:rPr lang="en-US" b="1" dirty="0" err="1">
                <a:solidFill>
                  <a:srgbClr val="990099"/>
                </a:solidFill>
                <a:latin typeface="Courier New" pitchFamily="1" charset="0"/>
                <a:cs typeface="Courier New" pitchFamily="1" charset="0"/>
              </a:rPr>
              <a:t>JApplet</a:t>
            </a:r>
            <a:r>
              <a:rPr lang="en-US" b="1" dirty="0">
                <a:solidFill>
                  <a:srgbClr val="990099"/>
                </a:solidFill>
                <a:latin typeface="Courier New" pitchFamily="1" charset="0"/>
                <a:cs typeface="Courier New" pitchFamily="1" charset="0"/>
              </a:rPr>
              <a:t> </a:t>
            </a:r>
            <a:r>
              <a:rPr lang="en-US" b="1" dirty="0">
                <a:solidFill>
                  <a:srgbClr val="000000"/>
                </a:solidFill>
                <a:latin typeface="Courier New" pitchFamily="1" charset="0"/>
                <a:cs typeface="Courier New" pitchFamily="1" charset="0"/>
              </a:rPr>
              <a:t>				  	</a:t>
            </a:r>
            <a:r>
              <a:rPr lang="en-US" b="1" dirty="0">
                <a:solidFill>
                  <a:srgbClr val="0333FF"/>
                </a:solidFill>
                <a:latin typeface="Courier New" pitchFamily="1" charset="0"/>
                <a:cs typeface="Courier New" pitchFamily="1" charset="0"/>
              </a:rPr>
              <a:t>implements</a:t>
            </a:r>
            <a:r>
              <a:rPr lang="en-US" b="1" dirty="0">
                <a:solidFill>
                  <a:srgbClr val="670768"/>
                </a:solidFill>
                <a:latin typeface="Courier New" pitchFamily="1" charset="0"/>
                <a:cs typeface="Courier New" pitchFamily="1" charset="0"/>
              </a:rPr>
              <a:t> </a:t>
            </a:r>
            <a:r>
              <a:rPr lang="en-US" b="1" dirty="0" err="1">
                <a:solidFill>
                  <a:srgbClr val="C00000"/>
                </a:solidFill>
                <a:latin typeface="Courier New" pitchFamily="1" charset="0"/>
                <a:cs typeface="Courier New" pitchFamily="1" charset="0"/>
              </a:rPr>
              <a:t>ActionListener</a:t>
            </a:r>
            <a:r>
              <a:rPr lang="en-US" b="1" dirty="0">
                <a:solidFill>
                  <a:srgbClr val="C00000"/>
                </a:solidFill>
                <a:latin typeface="Courier New" pitchFamily="1" charset="0"/>
                <a:cs typeface="Courier New" pitchFamily="1" charset="0"/>
              </a:rPr>
              <a:t>, </a:t>
            </a:r>
            <a:r>
              <a:rPr lang="en-US" b="1" dirty="0" err="1">
                <a:solidFill>
                  <a:srgbClr val="C00000"/>
                </a:solidFill>
                <a:latin typeface="Courier New" pitchFamily="1" charset="0"/>
                <a:cs typeface="Courier New" pitchFamily="1" charset="0"/>
              </a:rPr>
              <a:t>KeyListener</a:t>
            </a:r>
            <a:r>
              <a:rPr lang="en-US" b="1" dirty="0">
                <a:solidFill>
                  <a:srgbClr val="C00000"/>
                </a:solidFill>
                <a:latin typeface="Courier New" pitchFamily="1" charset="0"/>
                <a:cs typeface="Courier New" pitchFamily="1" charset="0"/>
              </a:rPr>
              <a:t>, Runnable</a:t>
            </a:r>
          </a:p>
          <a:p>
            <a:pPr algn="l">
              <a:spcBef>
                <a:spcPct val="0"/>
              </a:spcBef>
            </a:pPr>
            <a:endParaRPr lang="en-US" b="1" dirty="0">
              <a:solidFill>
                <a:srgbClr val="000000"/>
              </a:solidFill>
              <a:latin typeface="Courier New" pitchFamily="1" charset="0"/>
              <a:cs typeface="Courier New" pitchFamily="1" charset="0"/>
            </a:endParaRPr>
          </a:p>
          <a:p>
            <a:pPr algn="l">
              <a:spcBef>
                <a:spcPct val="0"/>
              </a:spcBef>
            </a:pPr>
            <a:r>
              <a:rPr lang="en-US" b="1" dirty="0">
                <a:solidFill>
                  <a:srgbClr val="000000"/>
                </a:solidFill>
                <a:latin typeface="Courier New" pitchFamily="1" charset="0"/>
                <a:cs typeface="Courier New" pitchFamily="1" charset="0"/>
              </a:rPr>
              <a:t> </a:t>
            </a:r>
          </a:p>
          <a:p>
            <a:pPr algn="l">
              <a:spcBef>
                <a:spcPct val="0"/>
              </a:spcBef>
            </a:pPr>
            <a:endParaRPr lang="en-US" b="1" dirty="0">
              <a:solidFill>
                <a:srgbClr val="000000"/>
              </a:solidFill>
              <a:latin typeface="Courier New" pitchFamily="1" charset="0"/>
              <a:cs typeface="Courier New" pitchFamily="1" charset="0"/>
            </a:endParaRPr>
          </a:p>
          <a:p>
            <a:pPr algn="l">
              <a:spcBef>
                <a:spcPct val="0"/>
              </a:spcBef>
            </a:pPr>
            <a:endParaRPr lang="en-US" b="1" dirty="0">
              <a:solidFill>
                <a:srgbClr val="000000"/>
              </a:solidFill>
              <a:latin typeface="Courier New" pitchFamily="1" charset="0"/>
              <a:cs typeface="Courier New" pitchFamily="1" charset="0"/>
            </a:endParaRPr>
          </a:p>
          <a:p>
            <a:pPr algn="l">
              <a:spcBef>
                <a:spcPct val="0"/>
              </a:spcBef>
            </a:pPr>
            <a:endParaRPr lang="en-US" b="1" dirty="0">
              <a:solidFill>
                <a:srgbClr val="000000"/>
              </a:solidFill>
              <a:latin typeface="Courier New" pitchFamily="1" charset="0"/>
              <a:cs typeface="Courier New" pitchFamily="1" charset="0"/>
            </a:endParaRPr>
          </a:p>
          <a:p>
            <a:pPr algn="l">
              <a:spcBef>
                <a:spcPct val="0"/>
              </a:spcBef>
            </a:pPr>
            <a:endParaRPr lang="en-US" b="1" dirty="0">
              <a:solidFill>
                <a:srgbClr val="000000"/>
              </a:solidFill>
              <a:latin typeface="Courier New" pitchFamily="1" charset="0"/>
              <a:cs typeface="Courier New" pitchFamily="1" charset="0"/>
            </a:endParaRPr>
          </a:p>
        </p:txBody>
      </p:sp>
      <p:pic>
        <p:nvPicPr>
          <p:cNvPr id="23555" name="Picture 8" descr="Picture 5"/>
          <p:cNvPicPr>
            <a:picLocks noChangeAspect="1" noChangeArrowheads="1"/>
          </p:cNvPicPr>
          <p:nvPr/>
        </p:nvPicPr>
        <p:blipFill>
          <a:blip r:embed="rId3">
            <a:extLst>
              <a:ext uri="{28A0092B-C50C-407E-A947-70E740481C1C}">
                <a14:useLocalDpi xmlns:a14="http://schemas.microsoft.com/office/drawing/2010/main" val="0"/>
              </a:ext>
            </a:extLst>
          </a:blip>
          <a:srcRect r="4816"/>
          <a:stretch>
            <a:fillRect/>
          </a:stretch>
        </p:blipFill>
        <p:spPr bwMode="auto">
          <a:xfrm>
            <a:off x="4781550" y="3025775"/>
            <a:ext cx="4362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648200"/>
            <a:ext cx="4787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11"/>
          <p:cNvSpPr txBox="1">
            <a:spLocks noChangeArrowheads="1"/>
          </p:cNvSpPr>
          <p:nvPr/>
        </p:nvSpPr>
        <p:spPr bwMode="auto">
          <a:xfrm>
            <a:off x="361950" y="3835400"/>
            <a:ext cx="2576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b="1">
                <a:latin typeface="Calibri" pitchFamily="34" charset="0"/>
                <a:ea typeface="Calibri" pitchFamily="34" charset="0"/>
                <a:cs typeface="Calibri" pitchFamily="34" charset="0"/>
              </a:rPr>
              <a:t>handles button presses...</a:t>
            </a:r>
          </a:p>
        </p:txBody>
      </p:sp>
      <p:sp>
        <p:nvSpPr>
          <p:cNvPr id="23558" name="Line 13"/>
          <p:cNvSpPr>
            <a:spLocks noChangeShapeType="1"/>
          </p:cNvSpPr>
          <p:nvPr/>
        </p:nvSpPr>
        <p:spPr bwMode="auto">
          <a:xfrm flipV="1">
            <a:off x="2514600" y="2286000"/>
            <a:ext cx="3352800" cy="251460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23559" name="Line 14"/>
          <p:cNvSpPr>
            <a:spLocks noChangeShapeType="1"/>
          </p:cNvSpPr>
          <p:nvPr/>
        </p:nvSpPr>
        <p:spPr bwMode="auto">
          <a:xfrm flipV="1">
            <a:off x="6172200" y="2286000"/>
            <a:ext cx="1600200" cy="83820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23560" name="Text Box 15"/>
          <p:cNvSpPr txBox="1">
            <a:spLocks noChangeArrowheads="1"/>
          </p:cNvSpPr>
          <p:nvPr/>
        </p:nvSpPr>
        <p:spPr bwMode="auto">
          <a:xfrm>
            <a:off x="914400" y="47625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3600">
                <a:latin typeface="Cambria" pitchFamily="18" charset="0"/>
              </a:rPr>
              <a:t>Interfaces enable event handling...</a:t>
            </a:r>
          </a:p>
        </p:txBody>
      </p:sp>
      <p:sp>
        <p:nvSpPr>
          <p:cNvPr id="23561" name="Text Box 11"/>
          <p:cNvSpPr txBox="1">
            <a:spLocks noChangeArrowheads="1"/>
          </p:cNvSpPr>
          <p:nvPr/>
        </p:nvSpPr>
        <p:spPr bwMode="auto">
          <a:xfrm rot="1144907">
            <a:off x="3827463" y="4657725"/>
            <a:ext cx="1565275" cy="460375"/>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1200" i="1">
                <a:solidFill>
                  <a:srgbClr val="C00000"/>
                </a:solidFill>
                <a:latin typeface="Cambria" pitchFamily="18" charset="0"/>
                <a:ea typeface="Calibri" pitchFamily="34" charset="0"/>
                <a:cs typeface="Calibri" pitchFamily="34" charset="0"/>
              </a:rPr>
              <a:t>"this object can handle </a:t>
            </a:r>
            <a:r>
              <a:rPr lang="en-US" sz="1200" b="1" i="1">
                <a:solidFill>
                  <a:srgbClr val="C00000"/>
                </a:solidFill>
                <a:latin typeface="Cambria" pitchFamily="18" charset="0"/>
                <a:ea typeface="Calibri" pitchFamily="34" charset="0"/>
                <a:cs typeface="Calibri" pitchFamily="34" charset="0"/>
              </a:rPr>
              <a:t>key</a:t>
            </a:r>
            <a:r>
              <a:rPr lang="en-US" sz="1200" i="1">
                <a:solidFill>
                  <a:srgbClr val="C00000"/>
                </a:solidFill>
                <a:latin typeface="Cambria" pitchFamily="18" charset="0"/>
                <a:ea typeface="Calibri" pitchFamily="34" charset="0"/>
                <a:cs typeface="Calibri" pitchFamily="34" charset="0"/>
              </a:rPr>
              <a:t> presses..."</a:t>
            </a:r>
          </a:p>
        </p:txBody>
      </p:sp>
      <p:sp>
        <p:nvSpPr>
          <p:cNvPr id="23562" name="Text Box 11"/>
          <p:cNvSpPr txBox="1">
            <a:spLocks noChangeArrowheads="1"/>
          </p:cNvSpPr>
          <p:nvPr/>
        </p:nvSpPr>
        <p:spPr bwMode="auto">
          <a:xfrm>
            <a:off x="6172200" y="5181600"/>
            <a:ext cx="2428875" cy="1200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atin typeface="Cambria" pitchFamily="18" charset="0"/>
                <a:ea typeface="Calibri" pitchFamily="34" charset="0"/>
                <a:cs typeface="Calibri" pitchFamily="34" charset="0"/>
              </a:rPr>
              <a:t>The object that waits for key presses, button presses, etc. is called a </a:t>
            </a:r>
            <a:r>
              <a:rPr lang="en-US" b="1" i="1">
                <a:latin typeface="Cambria" pitchFamily="18" charset="0"/>
                <a:ea typeface="Calibri" pitchFamily="34" charset="0"/>
                <a:cs typeface="Calibri" pitchFamily="34" charset="0"/>
              </a:rPr>
              <a:t>Listener</a:t>
            </a:r>
            <a:r>
              <a:rPr lang="en-US" i="1">
                <a:latin typeface="Cambria" pitchFamily="18" charset="0"/>
                <a:ea typeface="Calibri" pitchFamily="34" charset="0"/>
                <a:cs typeface="Calibri" pitchFamily="34" charset="0"/>
              </a:rPr>
              <a:t> …</a:t>
            </a:r>
            <a:endParaRPr lang="en-US">
              <a:latin typeface="Cambria" pitchFamily="18" charset="0"/>
              <a:ea typeface="Calibri" pitchFamily="34" charset="0"/>
              <a:cs typeface="Calibri" pitchFamily="34" charset="0"/>
            </a:endParaRPr>
          </a:p>
        </p:txBody>
      </p:sp>
      <p:sp>
        <p:nvSpPr>
          <p:cNvPr id="23563" name="Text Box 11"/>
          <p:cNvSpPr txBox="1">
            <a:spLocks noChangeArrowheads="1"/>
          </p:cNvSpPr>
          <p:nvPr/>
        </p:nvSpPr>
        <p:spPr bwMode="auto">
          <a:xfrm>
            <a:off x="7391400" y="2779713"/>
            <a:ext cx="1563688" cy="46196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1200" i="1">
                <a:solidFill>
                  <a:srgbClr val="C00000"/>
                </a:solidFill>
                <a:latin typeface="Cambria" pitchFamily="18" charset="0"/>
                <a:ea typeface="Calibri" pitchFamily="34" charset="0"/>
                <a:cs typeface="Calibri" pitchFamily="34" charset="0"/>
              </a:rPr>
              <a:t>"this object can run in a separate thread"</a:t>
            </a:r>
          </a:p>
        </p:txBody>
      </p:sp>
      <p:pic>
        <p:nvPicPr>
          <p:cNvPr id="23564" name="Picture 10" descr="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2720975"/>
            <a:ext cx="39036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Line 12"/>
          <p:cNvSpPr>
            <a:spLocks noChangeShapeType="1"/>
          </p:cNvSpPr>
          <p:nvPr/>
        </p:nvSpPr>
        <p:spPr bwMode="auto">
          <a:xfrm flipV="1">
            <a:off x="2327275" y="2286000"/>
            <a:ext cx="1467939" cy="592138"/>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23566" name="Text Box 11"/>
          <p:cNvSpPr txBox="1">
            <a:spLocks noChangeArrowheads="1"/>
          </p:cNvSpPr>
          <p:nvPr/>
        </p:nvSpPr>
        <p:spPr bwMode="auto">
          <a:xfrm rot="-252084">
            <a:off x="98425" y="2436813"/>
            <a:ext cx="2033588" cy="460375"/>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1200" i="1">
                <a:solidFill>
                  <a:srgbClr val="C00000"/>
                </a:solidFill>
                <a:latin typeface="Cambria" pitchFamily="18" charset="0"/>
                <a:ea typeface="Calibri" pitchFamily="34" charset="0"/>
                <a:cs typeface="Calibri" pitchFamily="34" charset="0"/>
              </a:rPr>
              <a:t>"this object can handle </a:t>
            </a:r>
            <a:r>
              <a:rPr lang="en-US" sz="1200" b="1" i="1">
                <a:solidFill>
                  <a:srgbClr val="C00000"/>
                </a:solidFill>
                <a:latin typeface="Cambria" pitchFamily="18" charset="0"/>
                <a:ea typeface="Calibri" pitchFamily="34" charset="0"/>
                <a:cs typeface="Calibri" pitchFamily="34" charset="0"/>
              </a:rPr>
              <a:t>button</a:t>
            </a:r>
            <a:r>
              <a:rPr lang="en-US" sz="1200" i="1">
                <a:solidFill>
                  <a:srgbClr val="C00000"/>
                </a:solidFill>
                <a:latin typeface="Cambria" pitchFamily="18" charset="0"/>
                <a:ea typeface="Calibri" pitchFamily="34" charset="0"/>
                <a:cs typeface="Calibri" pitchFamily="34" charset="0"/>
              </a:rPr>
              <a:t> presses..."</a:t>
            </a:r>
          </a:p>
        </p:txBody>
      </p:sp>
    </p:spTree>
    <p:extLst>
      <p:ext uri="{BB962C8B-B14F-4D97-AF65-F5344CB8AC3E}">
        <p14:creationId xmlns:p14="http://schemas.microsoft.com/office/powerpoint/2010/main" val="2740829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27</a:t>
            </a:fld>
            <a:endParaRPr lang="en-US"/>
          </a:p>
        </p:txBody>
      </p:sp>
    </p:spTree>
    <p:extLst>
      <p:ext uri="{BB962C8B-B14F-4D97-AF65-F5344CB8AC3E}">
        <p14:creationId xmlns:p14="http://schemas.microsoft.com/office/powerpoint/2010/main" val="107971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61191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Sort</a:t>
            </a:r>
            <a:br>
              <a:rPr lang="en-US" sz="16600" b="1" dirty="0" smtClean="0"/>
            </a:br>
            <a:r>
              <a:rPr lang="en-US" sz="5400" dirty="0" smtClean="0"/>
              <a:t>(an example of a stable sort)</a:t>
            </a:r>
            <a:endParaRPr lang="en-US" sz="8800" dirty="0" smtClean="0"/>
          </a:p>
        </p:txBody>
      </p:sp>
    </p:spTree>
    <p:extLst>
      <p:ext uri="{BB962C8B-B14F-4D97-AF65-F5344CB8AC3E}">
        <p14:creationId xmlns:p14="http://schemas.microsoft.com/office/powerpoint/2010/main" val="4085057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Administrative Stuff</a:t>
            </a:r>
            <a:br>
              <a:rPr lang="en-US" dirty="0" smtClean="0"/>
            </a:br>
            <a:r>
              <a:rPr lang="en-US" dirty="0" smtClean="0"/>
              <a:t>(Not in your notes)</a:t>
            </a:r>
          </a:p>
        </p:txBody>
      </p:sp>
      <p:sp>
        <p:nvSpPr>
          <p:cNvPr id="4099" name="Content Placeholder 2"/>
          <p:cNvSpPr>
            <a:spLocks noGrp="1"/>
          </p:cNvSpPr>
          <p:nvPr>
            <p:ph idx="1"/>
          </p:nvPr>
        </p:nvSpPr>
        <p:spPr>
          <a:xfrm>
            <a:off x="152400" y="1752600"/>
            <a:ext cx="8699500" cy="4525963"/>
          </a:xfrm>
        </p:spPr>
        <p:txBody>
          <a:bodyPr/>
          <a:lstStyle/>
          <a:p>
            <a:r>
              <a:rPr lang="en-US" dirty="0" smtClean="0"/>
              <a:t>Java Quiz due April 17</a:t>
            </a:r>
            <a:r>
              <a:rPr lang="en-US" baseline="30000" dirty="0" smtClean="0"/>
              <a:t>th</a:t>
            </a:r>
          </a:p>
          <a:p>
            <a:pPr lvl="1"/>
            <a:r>
              <a:rPr lang="en-US" dirty="0" smtClean="0"/>
              <a:t>I have extra lecture notes from previous classes!</a:t>
            </a:r>
          </a:p>
          <a:p>
            <a:pPr marL="457200" lvl="1" indent="0">
              <a:buNone/>
            </a:pPr>
            <a:endParaRPr lang="en-US" dirty="0" smtClean="0"/>
          </a:p>
          <a:p>
            <a:r>
              <a:rPr lang="en-US" dirty="0" smtClean="0"/>
              <a:t>Email me to schedule an appointment! </a:t>
            </a:r>
            <a:endParaRPr lang="en-US" dirty="0" smtClean="0">
              <a:sym typeface="Wingdings" pitchFamily="2" charset="2"/>
            </a:endParaRPr>
          </a:p>
          <a:p>
            <a:endParaRPr lang="en-US" dirty="0"/>
          </a:p>
          <a:p>
            <a:pPr marL="0" indent="0">
              <a:buNone/>
            </a:pPr>
            <a:endParaRPr lang="en-US" dirty="0"/>
          </a:p>
        </p:txBody>
      </p:sp>
    </p:spTree>
    <p:extLst>
      <p:ext uri="{BB962C8B-B14F-4D97-AF65-F5344CB8AC3E}">
        <p14:creationId xmlns:p14="http://schemas.microsoft.com/office/powerpoint/2010/main" val="759926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Easy Sorting Problems…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5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1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ext uri="{D42A27DB-BD31-4B8C-83A1-F6EECF244321}">
                <p14:modId xmlns:p14="http://schemas.microsoft.com/office/powerpoint/2010/main" val="1092970141"/>
              </p:ext>
            </p:extLst>
          </p:nvPr>
        </p:nvGraphicFramePr>
        <p:xfrm>
          <a:off x="0" y="2590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Content Placeholder 2"/>
          <p:cNvSpPr>
            <a:spLocks noGrp="1"/>
          </p:cNvSpPr>
          <p:nvPr>
            <p:ph idx="1"/>
          </p:nvPr>
        </p:nvSpPr>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a:t>
            </a:r>
          </a:p>
        </p:txBody>
      </p:sp>
      <p:sp>
        <p:nvSpPr>
          <p:cNvPr id="18" name="Line Callout 1 17"/>
          <p:cNvSpPr/>
          <p:nvPr/>
        </p:nvSpPr>
        <p:spPr>
          <a:xfrm>
            <a:off x="250115" y="3429000"/>
            <a:ext cx="4169485" cy="3429000"/>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How fast could you sort </a:t>
            </a:r>
          </a:p>
          <a:p>
            <a:pPr algn="ctr" fontAlgn="auto">
              <a:spcBef>
                <a:spcPts val="0"/>
              </a:spcBef>
              <a:spcAft>
                <a:spcPts val="0"/>
              </a:spcAft>
              <a:defRPr/>
            </a:pPr>
            <a:r>
              <a:rPr lang="en-US" sz="2800" dirty="0" smtClean="0"/>
              <a:t>N numbers </a:t>
            </a:r>
          </a:p>
          <a:p>
            <a:pPr algn="ctr" fontAlgn="auto">
              <a:spcBef>
                <a:spcPts val="0"/>
              </a:spcBef>
              <a:spcAft>
                <a:spcPts val="0"/>
              </a:spcAft>
              <a:defRPr/>
            </a:pPr>
            <a:r>
              <a:rPr lang="en-US" sz="2800" dirty="0" smtClean="0"/>
              <a:t>in the range 0 to B? </a:t>
            </a:r>
          </a:p>
          <a:p>
            <a:pPr fontAlgn="auto">
              <a:spcBef>
                <a:spcPts val="0"/>
              </a:spcBef>
              <a:spcAft>
                <a:spcPts val="0"/>
              </a:spcAft>
              <a:defRPr/>
            </a:pPr>
            <a:endParaRPr lang="en-US" sz="1100" dirty="0" smtClean="0"/>
          </a:p>
          <a:p>
            <a:pPr marL="457200" indent="-457200" fontAlgn="auto">
              <a:spcBef>
                <a:spcPts val="0"/>
              </a:spcBef>
              <a:spcAft>
                <a:spcPts val="0"/>
              </a:spcAft>
              <a:buAutoNum type="alphaUcParenR"/>
              <a:defRPr/>
            </a:pPr>
            <a:r>
              <a:rPr lang="en-US" sz="2400" dirty="0" smtClean="0"/>
              <a:t>O(N)	</a:t>
            </a:r>
          </a:p>
          <a:p>
            <a:pPr marL="457200" indent="-457200" fontAlgn="auto">
              <a:spcBef>
                <a:spcPts val="0"/>
              </a:spcBef>
              <a:spcAft>
                <a:spcPts val="0"/>
              </a:spcAft>
              <a:buAutoNum type="alphaUcParenR"/>
              <a:defRPr/>
            </a:pPr>
            <a:r>
              <a:rPr lang="en-US" sz="2400" dirty="0" smtClean="0"/>
              <a:t>O(B) 	</a:t>
            </a:r>
          </a:p>
          <a:p>
            <a:pPr marL="457200" indent="-457200" fontAlgn="auto">
              <a:spcBef>
                <a:spcPts val="0"/>
              </a:spcBef>
              <a:spcAft>
                <a:spcPts val="0"/>
              </a:spcAft>
              <a:buAutoNum type="alphaUcParenR"/>
              <a:defRPr/>
            </a:pPr>
            <a:r>
              <a:rPr lang="en-US" sz="2400" dirty="0" smtClean="0"/>
              <a:t>O(N+B) </a:t>
            </a:r>
          </a:p>
          <a:p>
            <a:pPr marL="457200" indent="-457200" fontAlgn="auto">
              <a:spcBef>
                <a:spcPts val="0"/>
              </a:spcBef>
              <a:spcAft>
                <a:spcPts val="0"/>
              </a:spcAft>
              <a:buAutoNum type="alphaUcParenR"/>
              <a:defRPr/>
            </a:pPr>
            <a:r>
              <a:rPr lang="en-US" sz="2400" dirty="0" smtClean="0"/>
              <a:t>O(N*B)</a:t>
            </a:r>
          </a:p>
          <a:p>
            <a:pPr marL="457200" indent="-457200" fontAlgn="auto">
              <a:spcBef>
                <a:spcPts val="0"/>
              </a:spcBef>
              <a:spcAft>
                <a:spcPts val="0"/>
              </a:spcAft>
              <a:buAutoNum type="alphaUcParenR"/>
              <a:defRPr/>
            </a:pPr>
            <a:r>
              <a:rPr lang="en-US" sz="2400" dirty="0" smtClean="0"/>
              <a:t>E) ??</a:t>
            </a:r>
            <a:endParaRPr lang="en-US" dirty="0"/>
          </a:p>
        </p:txBody>
      </p:sp>
      <p:sp>
        <p:nvSpPr>
          <p:cNvPr id="19" name="Line Callout 1 18"/>
          <p:cNvSpPr/>
          <p:nvPr/>
        </p:nvSpPr>
        <p:spPr>
          <a:xfrm>
            <a:off x="5921376" y="4870260"/>
            <a:ext cx="2999142" cy="1714500"/>
          </a:xfrm>
          <a:prstGeom prst="borderCallout1">
            <a:avLst>
              <a:gd name="adj1" fmla="val 30047"/>
              <a:gd name="adj2" fmla="val 6908"/>
              <a:gd name="adj3" fmla="val -37582"/>
              <a:gd name="adj4" fmla="val -72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In Big-O defining your variables is super important!</a:t>
            </a:r>
            <a:endParaRPr lang="en-US" dirty="0"/>
          </a:p>
        </p:txBody>
      </p:sp>
    </p:spTree>
    <p:extLst>
      <p:ext uri="{BB962C8B-B14F-4D97-AF65-F5344CB8AC3E}">
        <p14:creationId xmlns:p14="http://schemas.microsoft.com/office/powerpoint/2010/main" val="33767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Harder Sorting Problems… Approach 1 – Two stages</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76200" y="4191000"/>
          <a:ext cx="9144000" cy="944822"/>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944563">
                <a:tc>
                  <a:txBody>
                    <a:bodyPr/>
                    <a:lstStyle/>
                    <a:p>
                      <a:pPr algn="ctr"/>
                      <a:r>
                        <a:rPr lang="en-US" sz="2800" dirty="0" smtClean="0">
                          <a:solidFill>
                            <a:schemeClr val="tx1"/>
                          </a:solidFill>
                        </a:rPr>
                        <a:t>0 – </a:t>
                      </a:r>
                    </a:p>
                    <a:p>
                      <a:pPr algn="ctr"/>
                      <a:r>
                        <a:rPr lang="en-US" sz="2800" dirty="0" smtClean="0">
                          <a:solidFill>
                            <a:schemeClr val="tx1"/>
                          </a:solidFill>
                        </a:rPr>
                        <a:t>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10-19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20-29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30-39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40-49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50-59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60-69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70-79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80-89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90-99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936" name="Content Placeholder 2"/>
          <p:cNvSpPr>
            <a:spLocks noGrp="1"/>
          </p:cNvSpPr>
          <p:nvPr>
            <p:ph idx="1"/>
          </p:nvPr>
        </p:nvSpPr>
        <p:spPr>
          <a:xfrm>
            <a:off x="457200" y="1600200"/>
            <a:ext cx="8229600" cy="26670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Make some buckets and calculate what bucket they need to go into.</a:t>
            </a:r>
          </a:p>
          <a:p>
            <a:r>
              <a:rPr lang="en-US" dirty="0" smtClean="0"/>
              <a:t>Then sort each bucket</a:t>
            </a:r>
          </a:p>
        </p:txBody>
      </p:sp>
      <p:sp>
        <p:nvSpPr>
          <p:cNvPr id="2" name="Slide Number Placeholder 1"/>
          <p:cNvSpPr>
            <a:spLocks noGrp="1"/>
          </p:cNvSpPr>
          <p:nvPr>
            <p:ph type="sldNum" sz="quarter" idx="12"/>
          </p:nvPr>
        </p:nvSpPr>
        <p:spPr/>
        <p:txBody>
          <a:bodyPr/>
          <a:lstStyle/>
          <a:p>
            <a:pPr>
              <a:defRPr/>
            </a:pPr>
            <a:fld id="{907AB6A5-86B5-42F3-86C3-6BB89B665AF2}" type="slidenum">
              <a:rPr lang="en-US" smtClean="0"/>
              <a:pPr>
                <a:defRPr/>
              </a:pPr>
              <a:t>31</a:t>
            </a:fld>
            <a:endParaRPr lang="en-US"/>
          </a:p>
        </p:txBody>
      </p:sp>
    </p:spTree>
    <p:extLst>
      <p:ext uri="{BB962C8B-B14F-4D97-AF65-F5344CB8AC3E}">
        <p14:creationId xmlns:p14="http://schemas.microsoft.com/office/powerpoint/2010/main" val="1221674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3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32</a:t>
            </a:fld>
            <a:endParaRPr lang="en-US"/>
          </a:p>
        </p:txBody>
      </p:sp>
    </p:spTree>
    <p:extLst>
      <p:ext uri="{BB962C8B-B14F-4D97-AF65-F5344CB8AC3E}">
        <p14:creationId xmlns:p14="http://schemas.microsoft.com/office/powerpoint/2010/main" val="2549895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33</a:t>
            </a:fld>
            <a:endParaRPr lang="en-US"/>
          </a:p>
        </p:txBody>
      </p:sp>
    </p:spTree>
    <p:extLst>
      <p:ext uri="{BB962C8B-B14F-4D97-AF65-F5344CB8AC3E}">
        <p14:creationId xmlns:p14="http://schemas.microsoft.com/office/powerpoint/2010/main" val="1890190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smtClean="0"/>
              <a:t>Resort using the tens digit</a:t>
            </a:r>
            <a:endParaRPr lang="en-US" sz="3600" b="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34</a:t>
            </a:fld>
            <a:endParaRPr lang="en-US"/>
          </a:p>
        </p:txBody>
      </p:sp>
    </p:spTree>
    <p:extLst>
      <p:ext uri="{BB962C8B-B14F-4D97-AF65-F5344CB8AC3E}">
        <p14:creationId xmlns:p14="http://schemas.microsoft.com/office/powerpoint/2010/main" val="165460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Radix Sort the numbers 0-99</a:t>
            </a:r>
          </a:p>
        </p:txBody>
      </p:sp>
      <p:sp>
        <p:nvSpPr>
          <p:cNvPr id="3" name="Content Placeholder 2"/>
          <p:cNvSpPr>
            <a:spLocks noGrp="1"/>
          </p:cNvSpPr>
          <p:nvPr>
            <p:ph idx="1"/>
          </p:nvPr>
        </p:nvSpPr>
        <p:spPr>
          <a:xfrm>
            <a:off x="457200" y="1295400"/>
            <a:ext cx="8229600" cy="4525963"/>
          </a:xfrm>
          <a:ln>
            <a:noFill/>
          </a:ln>
        </p:spPr>
        <p:txBody>
          <a:bodyPr/>
          <a:lstStyle/>
          <a:p>
            <a:r>
              <a:rPr lang="en-US" dirty="0" smtClean="0"/>
              <a:t>The running time for our example: (N + B)*2</a:t>
            </a:r>
          </a:p>
          <a:p>
            <a:pPr lvl="1"/>
            <a:r>
              <a:rPr lang="en-US" dirty="0" smtClean="0"/>
              <a:t>We did two passes, each took N time. </a:t>
            </a:r>
          </a:p>
          <a:p>
            <a:pPr lvl="1"/>
            <a:r>
              <a:rPr lang="en-US" dirty="0" smtClean="0"/>
              <a:t>We gathered up the buckets twice each took B time (where B is the number of buckets)</a:t>
            </a:r>
          </a:p>
        </p:txBody>
      </p:sp>
      <p:sp>
        <p:nvSpPr>
          <p:cNvPr id="2" name="Slide Number Placeholder 1"/>
          <p:cNvSpPr>
            <a:spLocks noGrp="1"/>
          </p:cNvSpPr>
          <p:nvPr>
            <p:ph type="sldNum" sz="quarter" idx="12"/>
          </p:nvPr>
        </p:nvSpPr>
        <p:spPr/>
        <p:txBody>
          <a:bodyPr/>
          <a:lstStyle/>
          <a:p>
            <a:pPr>
              <a:defRPr/>
            </a:pPr>
            <a:fld id="{55E12BB0-04BD-436D-B7C2-17BC5E0B1A7C}" type="slidenum">
              <a:rPr lang="en-US" smtClean="0"/>
              <a:pPr>
                <a:defRPr/>
              </a:pPr>
              <a:t>35</a:t>
            </a:fld>
            <a:endParaRPr lang="en-US"/>
          </a:p>
        </p:txBody>
      </p:sp>
    </p:spTree>
    <p:extLst>
      <p:ext uri="{BB962C8B-B14F-4D97-AF65-F5344CB8AC3E}">
        <p14:creationId xmlns:p14="http://schemas.microsoft.com/office/powerpoint/2010/main" val="1800795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smtClean="0"/>
              <a:t>We can represent numbers with 1’s and 0’s</a:t>
            </a:r>
          </a:p>
        </p:txBody>
      </p:sp>
      <p:sp>
        <p:nvSpPr>
          <p:cNvPr id="35843" name="Content Placeholder 2"/>
          <p:cNvSpPr>
            <a:spLocks noGrp="1"/>
          </p:cNvSpPr>
          <p:nvPr>
            <p:ph idx="1"/>
          </p:nvPr>
        </p:nvSpPr>
        <p:spPr>
          <a:xfrm>
            <a:off x="-1676400" y="685800"/>
            <a:ext cx="8534400" cy="4525963"/>
          </a:xfrm>
        </p:spPr>
        <p:txBody>
          <a:bodyPr/>
          <a:lstStyle/>
          <a:p>
            <a:pPr>
              <a:buFont typeface="Arial" charset="0"/>
              <a:buNone/>
            </a:pPr>
            <a:endParaRPr lang="en-US" smtClean="0"/>
          </a:p>
          <a:p>
            <a:pPr algn="ctr">
              <a:buFont typeface="Arial" charset="0"/>
              <a:buNone/>
            </a:pPr>
            <a:r>
              <a:rPr lang="en-US" sz="6600" smtClean="0"/>
              <a:t>3   2   1   8</a:t>
            </a:r>
            <a:br>
              <a:rPr lang="en-US" sz="6600" smtClean="0"/>
            </a:br>
            <a:endParaRPr lang="en-US" smtClean="0"/>
          </a:p>
          <a:p>
            <a:pPr>
              <a:buFont typeface="Arial" charset="0"/>
              <a:buNone/>
            </a:pPr>
            <a:r>
              <a:rPr lang="en-US" smtClean="0"/>
              <a:t>			3*1000 + 2*100 + 1*10 + 8*1</a:t>
            </a:r>
          </a:p>
          <a:p>
            <a:pPr algn="ctr">
              <a:buFont typeface="Arial" charset="0"/>
              <a:buNone/>
            </a:pPr>
            <a:r>
              <a:rPr lang="en-US" sz="6600" smtClean="0"/>
              <a:t>1   0   0   1</a:t>
            </a:r>
          </a:p>
          <a:p>
            <a:pPr>
              <a:buFont typeface="Arial" charset="0"/>
              <a:buNone/>
            </a:pPr>
            <a:endParaRPr lang="en-US" smtClean="0"/>
          </a:p>
          <a:p>
            <a:pPr>
              <a:buFont typeface="Arial" charset="0"/>
              <a:buNone/>
            </a:pPr>
            <a:r>
              <a:rPr lang="en-US" smtClean="0"/>
              <a:t>			     1*8   + 0*4  + 0*2  + 1*1</a:t>
            </a:r>
          </a:p>
          <a:p>
            <a:pPr>
              <a:buFont typeface="Arial" charset="0"/>
              <a:buNone/>
            </a:pPr>
            <a:endParaRPr lang="en-US" smtClean="0"/>
          </a:p>
        </p:txBody>
      </p:sp>
      <p:sp>
        <p:nvSpPr>
          <p:cNvPr id="44036" name="Rectangle 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7" name="Rectangle 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209800"/>
            <a:ext cx="704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4"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1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46" name="Rectangle 1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70535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1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648200"/>
            <a:ext cx="45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Rectangle 2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3" name="Picture 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096000" y="1981200"/>
            <a:ext cx="2590800"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0001	 	1 </a:t>
            </a:r>
          </a:p>
          <a:p>
            <a:pPr marL="342900" indent="-342900" eaLnBrk="0" hangingPunct="0">
              <a:spcBef>
                <a:spcPct val="20000"/>
              </a:spcBef>
              <a:buFont typeface="Arial" charset="0"/>
              <a:buNone/>
              <a:defRPr/>
            </a:pPr>
            <a:r>
              <a:rPr lang="en-US" sz="3200" dirty="0">
                <a:latin typeface="+mn-lt"/>
                <a:cs typeface="+mn-cs"/>
              </a:rPr>
              <a:t>0010		2</a:t>
            </a:r>
          </a:p>
          <a:p>
            <a:pPr marL="342900" indent="-342900" eaLnBrk="0" hangingPunct="0">
              <a:spcBef>
                <a:spcPct val="20000"/>
              </a:spcBef>
              <a:buFont typeface="Arial" charset="0"/>
              <a:buNone/>
              <a:defRPr/>
            </a:pPr>
            <a:r>
              <a:rPr lang="en-US" sz="3200" dirty="0">
                <a:latin typeface="+mn-lt"/>
                <a:cs typeface="+mn-cs"/>
              </a:rPr>
              <a:t>0011		3</a:t>
            </a:r>
          </a:p>
          <a:p>
            <a:pPr marL="342900" indent="-342900" eaLnBrk="0" hangingPunct="0">
              <a:spcBef>
                <a:spcPct val="20000"/>
              </a:spcBef>
              <a:buFont typeface="Arial" charset="0"/>
              <a:buNone/>
              <a:defRPr/>
            </a:pPr>
            <a:r>
              <a:rPr lang="en-US" sz="3200" dirty="0">
                <a:latin typeface="+mn-lt"/>
                <a:cs typeface="+mn-cs"/>
              </a:rPr>
              <a:t>0100		4</a:t>
            </a:r>
          </a:p>
          <a:p>
            <a:pPr marL="342900" indent="-342900" eaLnBrk="0" hangingPunct="0">
              <a:spcBef>
                <a:spcPct val="20000"/>
              </a:spcBef>
              <a:buFont typeface="Arial" charset="0"/>
              <a:buNone/>
              <a:defRPr/>
            </a:pPr>
            <a:r>
              <a:rPr lang="en-US" sz="3200" dirty="0">
                <a:latin typeface="+mn-lt"/>
                <a:cs typeface="+mn-cs"/>
              </a:rPr>
              <a:t>0101		5</a:t>
            </a:r>
          </a:p>
          <a:p>
            <a:pPr marL="342900" indent="-342900" eaLnBrk="0" hangingPunct="0">
              <a:spcBef>
                <a:spcPct val="20000"/>
              </a:spcBef>
              <a:buFont typeface="Arial" charset="0"/>
              <a:buNone/>
              <a:defRPr/>
            </a:pPr>
            <a:r>
              <a:rPr lang="en-US" sz="3200" dirty="0">
                <a:latin typeface="+mn-lt"/>
                <a:cs typeface="+mn-cs"/>
              </a:rPr>
              <a:t>0110		6</a:t>
            </a:r>
          </a:p>
          <a:p>
            <a:pPr marL="342900" indent="-342900" eaLnBrk="0" hangingPunct="0">
              <a:spcBef>
                <a:spcPct val="20000"/>
              </a:spcBef>
              <a:buFont typeface="Arial" charset="0"/>
              <a:buNone/>
              <a:defRPr/>
            </a:pPr>
            <a:r>
              <a:rPr lang="en-US" sz="3200" dirty="0">
                <a:latin typeface="+mn-lt"/>
                <a:cs typeface="+mn-cs"/>
              </a:rPr>
              <a:t>0111		7</a:t>
            </a:r>
          </a:p>
          <a:p>
            <a:pPr marL="342900" indent="-342900" eaLnBrk="0" hangingPunct="0">
              <a:spcBef>
                <a:spcPct val="20000"/>
              </a:spcBef>
              <a:buFont typeface="Arial" charset="0"/>
              <a:buNone/>
              <a:defRPr/>
            </a:pPr>
            <a:r>
              <a:rPr lang="en-US" sz="3200" dirty="0">
                <a:latin typeface="+mn-lt"/>
                <a:cs typeface="+mn-cs"/>
              </a:rPr>
              <a:t>1000		8</a:t>
            </a:r>
          </a:p>
        </p:txBody>
      </p:sp>
      <p:sp>
        <p:nvSpPr>
          <p:cNvPr id="23" name="Line Callout 1 22"/>
          <p:cNvSpPr/>
          <p:nvPr/>
        </p:nvSpPr>
        <p:spPr>
          <a:xfrm>
            <a:off x="6172200" y="914400"/>
            <a:ext cx="2286000" cy="9144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could use binary digits</a:t>
            </a:r>
          </a:p>
        </p:txBody>
      </p:sp>
      <p:sp>
        <p:nvSpPr>
          <p:cNvPr id="2" name="Slide Number Placeholder 1"/>
          <p:cNvSpPr>
            <a:spLocks noGrp="1"/>
          </p:cNvSpPr>
          <p:nvPr>
            <p:ph type="sldNum" sz="quarter" idx="12"/>
          </p:nvPr>
        </p:nvSpPr>
        <p:spPr/>
        <p:txBody>
          <a:bodyPr/>
          <a:lstStyle/>
          <a:p>
            <a:pPr>
              <a:defRPr/>
            </a:pPr>
            <a:fld id="{F9F83EAE-5514-4EEA-9945-7CDE52CE9826}" type="slidenum">
              <a:rPr lang="en-US" smtClean="0"/>
              <a:pPr>
                <a:defRPr/>
              </a:pPr>
              <a:t>36</a:t>
            </a:fld>
            <a:endParaRPr lang="en-US"/>
          </a:p>
        </p:txBody>
      </p:sp>
    </p:spTree>
    <p:extLst>
      <p:ext uri="{BB962C8B-B14F-4D97-AF65-F5344CB8AC3E}">
        <p14:creationId xmlns:p14="http://schemas.microsoft.com/office/powerpoint/2010/main" val="625398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chose 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the number of items to sort</a:t>
            </a:r>
          </a:p>
          <a:p>
            <a:pPr lvl="1"/>
            <a:r>
              <a:rPr lang="en-US" dirty="0"/>
              <a:t>B</a:t>
            </a:r>
            <a:r>
              <a:rPr lang="en-US" dirty="0" smtClean="0"/>
              <a:t>: the number of buckets</a:t>
            </a:r>
          </a:p>
          <a:p>
            <a:pPr lvl="1"/>
            <a:r>
              <a:rPr lang="en-US" dirty="0" smtClean="0"/>
              <a:t>P: 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37</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p>
        </p:txBody>
      </p:sp>
    </p:spTree>
    <p:extLst>
      <p:ext uri="{BB962C8B-B14F-4D97-AF65-F5344CB8AC3E}">
        <p14:creationId xmlns:p14="http://schemas.microsoft.com/office/powerpoint/2010/main" val="343474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9561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422278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3800" b="1" dirty="0" err="1" smtClean="0"/>
              <a:t>Spampede</a:t>
            </a:r>
            <a:r>
              <a:rPr lang="en-US" sz="13800" b="1" dirty="0" smtClean="0"/>
              <a:t> Demo</a:t>
            </a:r>
            <a:endParaRPr lang="en-US" sz="8000" dirty="0" smtClean="0"/>
          </a:p>
        </p:txBody>
      </p:sp>
    </p:spTree>
    <p:extLst>
      <p:ext uri="{BB962C8B-B14F-4D97-AF65-F5344CB8AC3E}">
        <p14:creationId xmlns:p14="http://schemas.microsoft.com/office/powerpoint/2010/main" val="1847440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685800"/>
            <a:ext cx="8229600" cy="1143000"/>
          </a:xfrm>
        </p:spPr>
        <p:txBody>
          <a:bodyPr/>
          <a:lstStyle/>
          <a:p>
            <a:r>
              <a:rPr lang="en-US" smtClean="0"/>
              <a:t>Quick Sort</a:t>
            </a:r>
            <a:br>
              <a:rPr lang="en-US" smtClean="0"/>
            </a:br>
            <a:r>
              <a:rPr lang="en-US" smtClean="0"/>
              <a:t>DEMO</a:t>
            </a:r>
          </a:p>
        </p:txBody>
      </p:sp>
      <p:pic>
        <p:nvPicPr>
          <p:cNvPr id="25603"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533400" y="152400"/>
            <a:ext cx="2667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2" name="Table 31"/>
          <p:cNvGraphicFramePr>
            <a:graphicFrameLocks noGrp="1"/>
          </p:cNvGraphicFramePr>
          <p:nvPr/>
        </p:nvGraphicFramePr>
        <p:xfrm>
          <a:off x="1674813"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3" name="Table 32"/>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4" name="Table 33"/>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5" name="Table 34"/>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6" name="Table 3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7" name="Table 36"/>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8" name="Table 37"/>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9" name="Table 38"/>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40" name="Table 39"/>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
        <p:nvSpPr>
          <p:cNvPr id="27" name="Down Arrow 26"/>
          <p:cNvSpPr/>
          <p:nvPr/>
        </p:nvSpPr>
        <p:spPr>
          <a:xfrm>
            <a:off x="2292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28" name="Down Arrow 27"/>
          <p:cNvSpPr/>
          <p:nvPr/>
        </p:nvSpPr>
        <p:spPr>
          <a:xfrm>
            <a:off x="8083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29" name="Down Arrow 28"/>
          <p:cNvSpPr/>
          <p:nvPr/>
        </p:nvSpPr>
        <p:spPr>
          <a:xfrm>
            <a:off x="74612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30" name="Down Arrow 29"/>
          <p:cNvSpPr/>
          <p:nvPr/>
        </p:nvSpPr>
        <p:spPr>
          <a:xfrm>
            <a:off x="297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31" name="Down Arrow 30"/>
          <p:cNvSpPr/>
          <p:nvPr/>
        </p:nvSpPr>
        <p:spPr>
          <a:xfrm>
            <a:off x="678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1" name="Down Arrow 40"/>
          <p:cNvSpPr/>
          <p:nvPr/>
        </p:nvSpPr>
        <p:spPr>
          <a:xfrm>
            <a:off x="3587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42" name="Down Arrow 41"/>
          <p:cNvSpPr/>
          <p:nvPr/>
        </p:nvSpPr>
        <p:spPr>
          <a:xfrm>
            <a:off x="6178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3" name="Down Arrow 42"/>
          <p:cNvSpPr/>
          <p:nvPr/>
        </p:nvSpPr>
        <p:spPr>
          <a:xfrm>
            <a:off x="5492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4" name="Down Arrow 43"/>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45" name="Down Arrow 44"/>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46" name="Down Arrow 45"/>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7" name="Down Arrow 46"/>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31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6"/>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0600" y="381000"/>
            <a:ext cx="8229600" cy="1143000"/>
          </a:xfrm>
        </p:spPr>
        <p:txBody>
          <a:bodyPr/>
          <a:lstStyle/>
          <a:p>
            <a:r>
              <a:rPr lang="en-US" smtClean="0"/>
              <a:t>Quick Sort Demo </a:t>
            </a:r>
          </a:p>
        </p:txBody>
      </p:sp>
      <p:pic>
        <p:nvPicPr>
          <p:cNvPr id="26627"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457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749425" y="1447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749425" y="205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749425" y="2667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749425" y="3276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749425" y="3886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749425" y="4495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749425" y="5105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749425" y="5715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497180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rot="16200000">
            <a:off x="-1619250" y="3219450"/>
            <a:ext cx="5143500" cy="1143000"/>
          </a:xfrm>
        </p:spPr>
        <p:txBody>
          <a:bodyPr/>
          <a:lstStyle/>
          <a:p>
            <a:r>
              <a:rPr lang="en-US" smtClean="0"/>
              <a:t>Quick Sort Demo</a:t>
            </a:r>
          </a:p>
        </p:txBody>
      </p:sp>
      <p:pic>
        <p:nvPicPr>
          <p:cNvPr id="27651"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1905000" y="152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7" name="Table 16"/>
          <p:cNvGraphicFramePr>
            <a:graphicFrameLocks noGrp="1"/>
          </p:cNvGraphicFramePr>
          <p:nvPr/>
        </p:nvGraphicFramePr>
        <p:xfrm>
          <a:off x="1905000" y="762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8" name="Table 17"/>
          <p:cNvGraphicFramePr>
            <a:graphicFrameLocks noGrp="1"/>
          </p:cNvGraphicFramePr>
          <p:nvPr/>
        </p:nvGraphicFramePr>
        <p:xfrm>
          <a:off x="1905000" y="1371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9" name="Table 18"/>
          <p:cNvGraphicFramePr>
            <a:graphicFrameLocks noGrp="1"/>
          </p:cNvGraphicFramePr>
          <p:nvPr/>
        </p:nvGraphicFramePr>
        <p:xfrm>
          <a:off x="1905000" y="198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0" name="Table 19"/>
          <p:cNvGraphicFramePr>
            <a:graphicFrameLocks noGrp="1"/>
          </p:cNvGraphicFramePr>
          <p:nvPr/>
        </p:nvGraphicFramePr>
        <p:xfrm>
          <a:off x="1905000" y="2590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1" name="Table 20"/>
          <p:cNvGraphicFramePr>
            <a:graphicFrameLocks noGrp="1"/>
          </p:cNvGraphicFramePr>
          <p:nvPr/>
        </p:nvGraphicFramePr>
        <p:xfrm>
          <a:off x="1905000" y="3200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2" name="Table 21"/>
          <p:cNvGraphicFramePr>
            <a:graphicFrameLocks noGrp="1"/>
          </p:cNvGraphicFramePr>
          <p:nvPr/>
        </p:nvGraphicFramePr>
        <p:xfrm>
          <a:off x="1905000" y="3810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3" name="Table 22"/>
          <p:cNvGraphicFramePr>
            <a:graphicFrameLocks noGrp="1"/>
          </p:cNvGraphicFramePr>
          <p:nvPr/>
        </p:nvGraphicFramePr>
        <p:xfrm>
          <a:off x="1905000" y="4419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4" name="Table 23"/>
          <p:cNvGraphicFramePr>
            <a:graphicFrameLocks noGrp="1"/>
          </p:cNvGraphicFramePr>
          <p:nvPr/>
        </p:nvGraphicFramePr>
        <p:xfrm>
          <a:off x="1905000" y="5029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5" name="Table 24"/>
          <p:cNvGraphicFramePr>
            <a:graphicFrameLocks noGrp="1"/>
          </p:cNvGraphicFramePr>
          <p:nvPr/>
        </p:nvGraphicFramePr>
        <p:xfrm>
          <a:off x="1905000" y="5638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600038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231858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346153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b="1" smtClean="0">
                <a:latin typeface="Courier New" pitchFamily="49" charset="0"/>
                <a:cs typeface="Courier New" pitchFamily="49" charset="0"/>
              </a:rPr>
              <a:t>Choose a pivot </a:t>
            </a:r>
            <a:r>
              <a:rPr lang="en-US" sz="2000" smtClean="0">
                <a:latin typeface="Courier New" pitchFamily="49" charset="0"/>
                <a:cs typeface="Courier New" pitchFamily="49" charset="0"/>
              </a:rPr>
              <a:t>item v from I. </a:t>
            </a:r>
          </a:p>
          <a:p>
            <a:pPr marL="571500" indent="-514350">
              <a:buFont typeface="Calibri" pitchFamily="34" charset="0"/>
              <a:buAutoNum type="arabicPeriod"/>
            </a:pPr>
            <a:r>
              <a:rPr lang="en-US" sz="200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200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2761394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51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3551061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27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Run Spampede.java</a:t>
            </a:r>
            <a:endParaRPr lang="en-US" dirty="0"/>
          </a:p>
        </p:txBody>
      </p:sp>
      <p:sp>
        <p:nvSpPr>
          <p:cNvPr id="3" name="Content Placeholder 2"/>
          <p:cNvSpPr>
            <a:spLocks noGrp="1"/>
          </p:cNvSpPr>
          <p:nvPr>
            <p:ph idx="1"/>
          </p:nvPr>
        </p:nvSpPr>
        <p:spPr/>
        <p:txBody>
          <a:bodyPr/>
          <a:lstStyle/>
          <a:p>
            <a:r>
              <a:rPr lang="en-US" dirty="0" smtClean="0"/>
              <a:t>If your window is funny shaped…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14400"/>
            <a:ext cx="20574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Colleen\Documents\Teaching\HMC\CS60\2013_spring_CS60\CS60_website\assignments\hw11\runConf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0" y="2273560"/>
            <a:ext cx="5268242" cy="421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05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920203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153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a:t>OpenList</a:t>
            </a:r>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400928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09783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127960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3476875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283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384103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58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357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57" y="685800"/>
            <a:ext cx="8735887" cy="1143000"/>
          </a:xfrm>
        </p:spPr>
        <p:txBody>
          <a:bodyPr/>
          <a:lstStyle/>
          <a:p>
            <a:r>
              <a:rPr lang="en-US" dirty="0" smtClean="0"/>
              <a:t>(Other than the graphics) How is this different than the BFS you wrote?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66" y="5334000"/>
            <a:ext cx="8685234"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0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70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New" pitchFamily="49" charset="0"/>
                <a:cs typeface="Courier New" pitchFamily="49" charset="0"/>
              </a:rPr>
              <a:t>cycle()</a:t>
            </a:r>
            <a:endParaRPr lang="en-US" dirty="0">
              <a:latin typeface="Courier New" pitchFamily="49" charset="0"/>
              <a:cs typeface="Courier New" pitchFamily="49"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29" t="56343" r="24472"/>
          <a:stretch/>
        </p:blipFill>
        <p:spPr bwMode="auto">
          <a:xfrm>
            <a:off x="101244" y="1524000"/>
            <a:ext cx="902342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76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Spampede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9" y="792162"/>
            <a:ext cx="907835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4267200" y="4829033"/>
            <a:ext cx="4495799" cy="1905000"/>
          </a:xfrm>
          <a:prstGeom prst="borderCallout1">
            <a:avLst>
              <a:gd name="adj1" fmla="val 33304"/>
              <a:gd name="adj2" fmla="val -2109"/>
              <a:gd name="adj3" fmla="val 21071"/>
              <a:gd name="adj4" fmla="val -449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Look at the code for </a:t>
            </a:r>
            <a:r>
              <a:rPr lang="en-US" sz="2400" dirty="0" err="1" smtClean="0"/>
              <a:t>Spampede</a:t>
            </a:r>
            <a:r>
              <a:rPr lang="en-US" sz="2400" dirty="0" smtClean="0"/>
              <a:t>. </a:t>
            </a:r>
          </a:p>
          <a:p>
            <a:pPr algn="ctr" fontAlgn="auto">
              <a:spcBef>
                <a:spcPts val="0"/>
              </a:spcBef>
              <a:spcAft>
                <a:spcPts val="0"/>
              </a:spcAft>
              <a:defRPr/>
            </a:pPr>
            <a:r>
              <a:rPr lang="en-US" sz="2400" dirty="0" smtClean="0"/>
              <a:t>Do you think the code for BFS will go in here? </a:t>
            </a:r>
          </a:p>
          <a:p>
            <a:pPr algn="ctr" fontAlgn="auto">
              <a:spcBef>
                <a:spcPts val="0"/>
              </a:spcBef>
              <a:spcAft>
                <a:spcPts val="0"/>
              </a:spcAft>
              <a:defRPr/>
            </a:pPr>
            <a:endParaRPr lang="en-US" sz="2400" dirty="0" smtClean="0"/>
          </a:p>
          <a:p>
            <a:pPr algn="ctr" fontAlgn="auto">
              <a:spcBef>
                <a:spcPts val="0"/>
              </a:spcBef>
              <a:spcAft>
                <a:spcPts val="0"/>
              </a:spcAft>
              <a:defRPr/>
            </a:pPr>
            <a:r>
              <a:rPr lang="en-US" sz="2400" dirty="0" smtClean="0"/>
              <a:t>A) Yes		B) No  </a:t>
            </a:r>
            <a:endParaRPr lang="en-US" sz="1600" dirty="0"/>
          </a:p>
        </p:txBody>
      </p:sp>
    </p:spTree>
    <p:extLst>
      <p:ext uri="{BB962C8B-B14F-4D97-AF65-F5344CB8AC3E}">
        <p14:creationId xmlns:p14="http://schemas.microsoft.com/office/powerpoint/2010/main" val="32877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
          <p:cNvGrpSpPr>
            <a:grpSpLocks/>
          </p:cNvGrpSpPr>
          <p:nvPr/>
        </p:nvGrpSpPr>
        <p:grpSpPr bwMode="auto">
          <a:xfrm>
            <a:off x="457200" y="822325"/>
            <a:ext cx="8218488" cy="180975"/>
            <a:chOff x="295" y="1311"/>
            <a:chExt cx="5177" cy="114"/>
          </a:xfrm>
        </p:grpSpPr>
        <p:sp>
          <p:nvSpPr>
            <p:cNvPr id="4609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9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3" name="Text Box 6"/>
          <p:cNvSpPr txBox="1">
            <a:spLocks noChangeArrowheads="1"/>
          </p:cNvSpPr>
          <p:nvPr/>
        </p:nvSpPr>
        <p:spPr bwMode="auto">
          <a:xfrm>
            <a:off x="241300" y="10318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sz="4400">
                <a:latin typeface="Times" pitchFamily="1" charset="0"/>
              </a:rPr>
              <a:t>Event-driven execution</a:t>
            </a:r>
          </a:p>
        </p:txBody>
      </p:sp>
      <p:sp>
        <p:nvSpPr>
          <p:cNvPr id="46084" name="Text Box 7"/>
          <p:cNvSpPr txBox="1">
            <a:spLocks noChangeArrowheads="1"/>
          </p:cNvSpPr>
          <p:nvPr/>
        </p:nvSpPr>
        <p:spPr bwMode="auto">
          <a:xfrm>
            <a:off x="403225" y="1063625"/>
            <a:ext cx="840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r>
              <a:rPr lang="en-US" sz="2800">
                <a:latin typeface="Times" pitchFamily="1" charset="0"/>
              </a:rPr>
              <a:t>  Events are things that happen to a graphical application</a:t>
            </a:r>
          </a:p>
        </p:txBody>
      </p:sp>
      <p:sp>
        <p:nvSpPr>
          <p:cNvPr id="46085" name="Text Box 8"/>
          <p:cNvSpPr txBox="1">
            <a:spLocks noChangeArrowheads="1"/>
          </p:cNvSpPr>
          <p:nvPr/>
        </p:nvSpPr>
        <p:spPr bwMode="auto">
          <a:xfrm>
            <a:off x="1254125" y="1739900"/>
            <a:ext cx="60721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60000"/>
              </a:lnSpc>
              <a:buFontTx/>
              <a:buChar char="•"/>
            </a:pPr>
            <a:r>
              <a:rPr lang="en-US" sz="2400">
                <a:latin typeface="Times" pitchFamily="1" charset="0"/>
              </a:rPr>
              <a:t>  Button Presses              •  Text Entries</a:t>
            </a:r>
          </a:p>
          <a:p>
            <a:pPr algn="l">
              <a:lnSpc>
                <a:spcPct val="60000"/>
              </a:lnSpc>
              <a:buFontTx/>
              <a:buChar char="•"/>
            </a:pPr>
            <a:r>
              <a:rPr lang="en-US" sz="2400">
                <a:latin typeface="Times" pitchFamily="1" charset="0"/>
              </a:rPr>
              <a:t>  Key Presses, Key Releases, Key Events</a:t>
            </a:r>
          </a:p>
        </p:txBody>
      </p:sp>
      <p:sp>
        <p:nvSpPr>
          <p:cNvPr id="46086" name="Text Box 9"/>
          <p:cNvSpPr txBox="1">
            <a:spLocks noChangeArrowheads="1"/>
          </p:cNvSpPr>
          <p:nvPr/>
        </p:nvSpPr>
        <p:spPr bwMode="auto">
          <a:xfrm>
            <a:off x="411163" y="2725738"/>
            <a:ext cx="8407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80000"/>
              </a:lnSpc>
              <a:buFontTx/>
              <a:buChar char="•"/>
            </a:pPr>
            <a:r>
              <a:rPr lang="en-US" sz="2800">
                <a:latin typeface="Times" pitchFamily="1" charset="0"/>
              </a:rPr>
              <a:t>  Each object receiving an event notifies its “Listener”</a:t>
            </a:r>
          </a:p>
          <a:p>
            <a:pPr algn="l">
              <a:lnSpc>
                <a:spcPct val="80000"/>
              </a:lnSpc>
              <a:buFontTx/>
              <a:buChar char="•"/>
            </a:pPr>
            <a:r>
              <a:rPr lang="en-US" sz="2800">
                <a:latin typeface="Times" pitchFamily="1" charset="0"/>
              </a:rPr>
              <a:t>  The Listener then handles the event appropriately</a:t>
            </a:r>
          </a:p>
        </p:txBody>
      </p:sp>
      <p:sp>
        <p:nvSpPr>
          <p:cNvPr id="46087" name="Text Box 13"/>
          <p:cNvSpPr txBox="1">
            <a:spLocks noChangeArrowheads="1"/>
          </p:cNvSpPr>
          <p:nvPr/>
        </p:nvSpPr>
        <p:spPr bwMode="auto">
          <a:xfrm>
            <a:off x="7086600" y="64770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sz="1200" dirty="0">
                <a:latin typeface="Comic Sans MS" pitchFamily="1" charset="0"/>
              </a:rPr>
              <a:t>context?</a:t>
            </a:r>
          </a:p>
        </p:txBody>
      </p:sp>
      <p:pic>
        <p:nvPicPr>
          <p:cNvPr id="46088" name="Picture 14" descr="Picture 9"/>
          <p:cNvPicPr>
            <a:picLocks noChangeAspect="1" noChangeArrowheads="1"/>
          </p:cNvPicPr>
          <p:nvPr/>
        </p:nvPicPr>
        <p:blipFill>
          <a:blip r:embed="rId3">
            <a:extLst>
              <a:ext uri="{28A0092B-C50C-407E-A947-70E740481C1C}">
                <a14:useLocalDpi xmlns:a14="http://schemas.microsoft.com/office/drawing/2010/main" val="0"/>
              </a:ext>
            </a:extLst>
          </a:blip>
          <a:srcRect l="2184" t="2005" r="2486" b="3676"/>
          <a:stretch>
            <a:fillRect/>
          </a:stretch>
        </p:blipFill>
        <p:spPr bwMode="auto">
          <a:xfrm>
            <a:off x="6248400" y="4237038"/>
            <a:ext cx="24955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Line 15"/>
          <p:cNvSpPr>
            <a:spLocks noChangeShapeType="1"/>
          </p:cNvSpPr>
          <p:nvPr/>
        </p:nvSpPr>
        <p:spPr bwMode="auto">
          <a:xfrm flipH="1" flipV="1">
            <a:off x="3581400" y="6096000"/>
            <a:ext cx="11430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090" name="Text Box 10"/>
          <p:cNvSpPr txBox="1">
            <a:spLocks noChangeArrowheads="1"/>
          </p:cNvSpPr>
          <p:nvPr/>
        </p:nvSpPr>
        <p:spPr bwMode="auto">
          <a:xfrm>
            <a:off x="304800" y="4191000"/>
            <a:ext cx="86328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sz="1600" b="1">
                <a:solidFill>
                  <a:srgbClr val="009200"/>
                </a:solidFill>
                <a:latin typeface="Courier New" pitchFamily="1" charset="0"/>
              </a:rPr>
              <a:t>  </a:t>
            </a:r>
            <a:r>
              <a:rPr lang="en-US" sz="1600" b="1">
                <a:solidFill>
                  <a:srgbClr val="777777"/>
                </a:solidFill>
                <a:latin typeface="Courier New" pitchFamily="1" charset="0"/>
              </a:rPr>
              <a:t>// Here's how keyboard events are handled...</a:t>
            </a:r>
          </a:p>
          <a:p>
            <a:pPr algn="l">
              <a:spcBef>
                <a:spcPct val="0"/>
              </a:spcBef>
            </a:pPr>
            <a:r>
              <a:rPr lang="en-US" sz="1600" b="1">
                <a:solidFill>
                  <a:srgbClr val="0333FF"/>
                </a:solidFill>
                <a:latin typeface="Courier New" pitchFamily="1" charset="0"/>
              </a:rPr>
              <a:t>  public void keyPressed(KeyEvent evt)</a:t>
            </a:r>
          </a:p>
          <a:p>
            <a:pPr algn="l">
              <a:spcBef>
                <a:spcPct val="0"/>
              </a:spcBef>
            </a:pPr>
            <a:r>
              <a:rPr lang="en-US" sz="1600" b="1">
                <a:solidFill>
                  <a:srgbClr val="0333FF"/>
                </a:solidFill>
                <a:latin typeface="Courier New" pitchFamily="1" charset="0"/>
              </a:rPr>
              <a:t>  {</a:t>
            </a:r>
          </a:p>
          <a:p>
            <a:pPr algn="l">
              <a:spcBef>
                <a:spcPct val="0"/>
              </a:spcBef>
            </a:pPr>
            <a:r>
              <a:rPr lang="en-US" sz="1600" b="1">
                <a:solidFill>
                  <a:srgbClr val="0333FF"/>
                </a:solidFill>
                <a:latin typeface="Courier New" pitchFamily="1" charset="0"/>
              </a:rPr>
              <a:t>    </a:t>
            </a:r>
            <a:r>
              <a:rPr lang="en-US" sz="1600" b="1">
                <a:latin typeface="Courier New" pitchFamily="1" charset="0"/>
              </a:rPr>
              <a:t>switch</a:t>
            </a:r>
            <a:r>
              <a:rPr lang="en-US" sz="1600" b="1">
                <a:solidFill>
                  <a:srgbClr val="0333FF"/>
                </a:solidFill>
                <a:latin typeface="Courier New" pitchFamily="1" charset="0"/>
              </a:rPr>
              <a:t> (evt.getKeyChar())</a:t>
            </a:r>
          </a:p>
          <a:p>
            <a:pPr algn="l">
              <a:spcBef>
                <a:spcPct val="0"/>
              </a:spcBef>
            </a:pPr>
            <a:r>
              <a:rPr lang="en-US" sz="1600" b="1">
                <a:solidFill>
                  <a:srgbClr val="0333FF"/>
                </a:solidFill>
                <a:latin typeface="Courier New" pitchFamily="1" charset="0"/>
              </a:rPr>
              <a:t>    {</a:t>
            </a:r>
          </a:p>
          <a:p>
            <a:pPr algn="l">
              <a:spcBef>
                <a:spcPct val="0"/>
              </a:spcBef>
            </a:pPr>
            <a:r>
              <a:rPr lang="en-US" sz="1600" b="1">
                <a:solidFill>
                  <a:srgbClr val="0333FF"/>
                </a:solidFill>
                <a:latin typeface="Courier New" pitchFamily="1" charset="0"/>
              </a:rPr>
              <a:t>      </a:t>
            </a:r>
            <a:r>
              <a:rPr lang="en-US" sz="1600" b="1">
                <a:latin typeface="Courier New" pitchFamily="1" charset="0"/>
              </a:rPr>
              <a:t>case</a:t>
            </a:r>
            <a:r>
              <a:rPr lang="en-US" sz="1600" b="1">
                <a:solidFill>
                  <a:srgbClr val="0333FF"/>
                </a:solidFill>
                <a:latin typeface="Courier New" pitchFamily="1" charset="0"/>
              </a:rPr>
              <a:t> </a:t>
            </a:r>
            <a:r>
              <a:rPr lang="en-US" sz="1600" b="1">
                <a:solidFill>
                  <a:srgbClr val="7030A0"/>
                </a:solidFill>
                <a:latin typeface="Courier New" pitchFamily="1" charset="0"/>
              </a:rPr>
              <a:t>'k'</a:t>
            </a:r>
            <a:r>
              <a:rPr lang="en-US" sz="1600" b="1">
                <a:solidFill>
                  <a:srgbClr val="0333FF"/>
                </a:solidFill>
                <a:latin typeface="Courier New" pitchFamily="1" charset="0"/>
              </a:rPr>
              <a:t>:</a:t>
            </a:r>
          </a:p>
          <a:p>
            <a:pPr algn="l">
              <a:spcBef>
                <a:spcPct val="0"/>
              </a:spcBef>
            </a:pPr>
            <a:r>
              <a:rPr lang="en-US" sz="1600" b="1">
                <a:solidFill>
                  <a:srgbClr val="0333FF"/>
                </a:solidFill>
                <a:latin typeface="Courier New" pitchFamily="1" charset="0"/>
              </a:rPr>
              <a:t>        message = </a:t>
            </a:r>
            <a:r>
              <a:rPr lang="en-US" sz="1600" b="1">
                <a:solidFill>
                  <a:srgbClr val="777777"/>
                </a:solidFill>
                <a:latin typeface="Courier New" pitchFamily="1" charset="0"/>
              </a:rPr>
              <a:t>"Unicycles only!"</a:t>
            </a:r>
            <a:r>
              <a:rPr lang="en-US" sz="1600" b="1">
                <a:solidFill>
                  <a:srgbClr val="0333FF"/>
                </a:solidFill>
                <a:latin typeface="Courier New" pitchFamily="1" charset="0"/>
              </a:rPr>
              <a:t>;</a:t>
            </a:r>
          </a:p>
          <a:p>
            <a:pPr algn="l">
              <a:spcBef>
                <a:spcPct val="0"/>
              </a:spcBef>
            </a:pPr>
            <a:r>
              <a:rPr lang="en-US" sz="1600" b="1">
                <a:solidFill>
                  <a:srgbClr val="0333FF"/>
                </a:solidFill>
                <a:latin typeface="Courier New" pitchFamily="1" charset="0"/>
              </a:rPr>
              <a:t>        this.dir = </a:t>
            </a:r>
            <a:r>
              <a:rPr lang="en-US" sz="1600" b="1">
                <a:solidFill>
                  <a:srgbClr val="7030A0"/>
                </a:solidFill>
                <a:latin typeface="Courier New" pitchFamily="1" charset="0"/>
              </a:rPr>
              <a:t>'k'</a:t>
            </a:r>
            <a:r>
              <a:rPr lang="en-US" sz="1600" b="1">
                <a:solidFill>
                  <a:srgbClr val="0333FF"/>
                </a:solidFill>
                <a:latin typeface="Courier New" pitchFamily="1" charset="0"/>
              </a:rPr>
              <a:t>;</a:t>
            </a:r>
          </a:p>
          <a:p>
            <a:pPr algn="l">
              <a:spcBef>
                <a:spcPct val="0"/>
              </a:spcBef>
            </a:pPr>
            <a:r>
              <a:rPr lang="en-US" sz="1600" b="1">
                <a:solidFill>
                  <a:srgbClr val="0333FF"/>
                </a:solidFill>
                <a:latin typeface="Courier New" pitchFamily="1" charset="0"/>
              </a:rPr>
              <a:t>        </a:t>
            </a:r>
            <a:r>
              <a:rPr lang="en-US" sz="1600" b="1">
                <a:solidFill>
                  <a:srgbClr val="C00000"/>
                </a:solidFill>
                <a:latin typeface="Courier New" pitchFamily="1" charset="0"/>
              </a:rPr>
              <a:t>break; </a:t>
            </a:r>
          </a:p>
        </p:txBody>
      </p:sp>
      <p:sp>
        <p:nvSpPr>
          <p:cNvPr id="46091" name="Text Box 13"/>
          <p:cNvSpPr txBox="1">
            <a:spLocks noChangeArrowheads="1"/>
          </p:cNvSpPr>
          <p:nvPr/>
        </p:nvSpPr>
        <p:spPr bwMode="auto">
          <a:xfrm>
            <a:off x="4724400" y="64008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sz="1200">
                <a:latin typeface="Comic Sans MS" pitchFamily="1" charset="0"/>
              </a:rPr>
              <a:t>What's 'k'?</a:t>
            </a:r>
          </a:p>
        </p:txBody>
      </p:sp>
    </p:spTree>
    <p:extLst>
      <p:ext uri="{BB962C8B-B14F-4D97-AF65-F5344CB8AC3E}">
        <p14:creationId xmlns:p14="http://schemas.microsoft.com/office/powerpoint/2010/main" val="3223628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6784</TotalTime>
  <Words>2222</Words>
  <Application>Microsoft Office PowerPoint</Application>
  <PresentationFormat>On-screen Show (4:3)</PresentationFormat>
  <Paragraphs>932</Paragraphs>
  <Slides>60</Slides>
  <Notes>14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CS  60</vt:lpstr>
      <vt:lpstr>Survey</vt:lpstr>
      <vt:lpstr>Administrative Stuff (Not in your notes)</vt:lpstr>
      <vt:lpstr>Spampede Demo</vt:lpstr>
      <vt:lpstr>Run Spampede.java</vt:lpstr>
      <vt:lpstr>(Other than the graphics) How is this different than the BFS you wrote? </vt:lpstr>
      <vt:lpstr>cycle()</vt:lpstr>
      <vt:lpstr>Spampede</vt:lpstr>
      <vt:lpstr>PowerPoint Presentation</vt:lpstr>
      <vt:lpstr>PowerPoint Presentation</vt:lpstr>
      <vt:lpstr>Abstract Classes</vt:lpstr>
      <vt:lpstr>PowerPoint Presentation</vt:lpstr>
      <vt:lpstr>PowerPoint Presentation</vt:lpstr>
      <vt:lpstr>PowerPoint Presentation</vt:lpstr>
      <vt:lpstr>Problems With Concurrency</vt:lpstr>
      <vt:lpstr>PowerPoint Presentation</vt:lpstr>
      <vt:lpstr>PowerPoint Presentation</vt:lpstr>
      <vt:lpstr>PowerPoint Presentation</vt:lpstr>
      <vt:lpstr>PowerPoint Presentation</vt:lpstr>
      <vt:lpstr>SpampedeBase</vt:lpstr>
      <vt:lpstr>run() calls  cycle()</vt:lpstr>
      <vt:lpstr>PowerPoint Presentation</vt:lpstr>
      <vt:lpstr>actionPerformed</vt:lpstr>
      <vt:lpstr>How does  stop() work?</vt:lpstr>
      <vt:lpstr>PowerPoint Presentation</vt:lpstr>
      <vt:lpstr>PowerPoint Presentation</vt:lpstr>
      <vt:lpstr>Stable and Non-Stable Sorting</vt:lpstr>
      <vt:lpstr>Stable Sort</vt:lpstr>
      <vt:lpstr>Radix Sort (an example of a stable sort)</vt:lpstr>
      <vt:lpstr>Easy Sorting Problems…</vt:lpstr>
      <vt:lpstr>Harder Sorting Problems… Approach 1 – Two stages</vt:lpstr>
      <vt:lpstr>Harder Sorting Problems… Approach 2</vt:lpstr>
      <vt:lpstr>Combine the buckets </vt:lpstr>
      <vt:lpstr>Resort using the tens digit</vt:lpstr>
      <vt:lpstr>Radix Sort the numbers 0-99</vt:lpstr>
      <vt:lpstr>We can represent numbers with 1’s and 0’s</vt:lpstr>
      <vt:lpstr>Radix Sort with 32 bit numbers</vt:lpstr>
      <vt:lpstr>Quick Sort</vt:lpstr>
      <vt:lpstr>Quick Sort</vt:lpstr>
      <vt:lpstr>Quick Sort DEMO</vt:lpstr>
      <vt:lpstr>Quick Sort Demo </vt:lpstr>
      <vt:lpstr>Quick Sort Demo</vt:lpstr>
      <vt:lpstr>Quick Sort – Choosing a Pivot</vt:lpstr>
      <vt:lpstr>Quick Sort</vt:lpstr>
      <vt:lpstr>Quick Sort: The Algorithm (For your notes)</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cp:lastModifiedBy>
  <cp:revision>499</cp:revision>
  <cp:lastPrinted>2013-04-16T16:30:02Z</cp:lastPrinted>
  <dcterms:created xsi:type="dcterms:W3CDTF">2012-10-29T16:10:05Z</dcterms:created>
  <dcterms:modified xsi:type="dcterms:W3CDTF">2013-04-16T17:29:12Z</dcterms:modified>
</cp:coreProperties>
</file>