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915" r:id="rId2"/>
    <p:sldId id="842" r:id="rId3"/>
    <p:sldId id="843" r:id="rId4"/>
    <p:sldId id="779" r:id="rId5"/>
    <p:sldId id="782" r:id="rId6"/>
    <p:sldId id="783" r:id="rId7"/>
    <p:sldId id="784" r:id="rId8"/>
    <p:sldId id="787" r:id="rId9"/>
    <p:sldId id="789" r:id="rId10"/>
    <p:sldId id="790" r:id="rId11"/>
    <p:sldId id="871" r:id="rId12"/>
    <p:sldId id="869" r:id="rId13"/>
    <p:sldId id="870" r:id="rId14"/>
    <p:sldId id="873" r:id="rId15"/>
    <p:sldId id="874" r:id="rId16"/>
    <p:sldId id="872" r:id="rId17"/>
    <p:sldId id="791" r:id="rId18"/>
    <p:sldId id="794" r:id="rId19"/>
    <p:sldId id="795" r:id="rId20"/>
    <p:sldId id="906" r:id="rId21"/>
    <p:sldId id="905" r:id="rId22"/>
    <p:sldId id="904" r:id="rId23"/>
    <p:sldId id="907" r:id="rId24"/>
    <p:sldId id="909" r:id="rId25"/>
    <p:sldId id="910" r:id="rId26"/>
    <p:sldId id="911" r:id="rId27"/>
    <p:sldId id="908" r:id="rId28"/>
    <p:sldId id="887" r:id="rId29"/>
    <p:sldId id="888" r:id="rId30"/>
    <p:sldId id="892" r:id="rId31"/>
    <p:sldId id="893" r:id="rId32"/>
    <p:sldId id="894" r:id="rId33"/>
    <p:sldId id="895" r:id="rId34"/>
    <p:sldId id="896" r:id="rId35"/>
    <p:sldId id="899" r:id="rId36"/>
    <p:sldId id="900" r:id="rId37"/>
    <p:sldId id="901" r:id="rId38"/>
    <p:sldId id="902" r:id="rId39"/>
    <p:sldId id="903" r:id="rId40"/>
    <p:sldId id="912" r:id="rId41"/>
    <p:sldId id="913" r:id="rId42"/>
    <p:sldId id="914" r:id="rId43"/>
    <p:sldId id="708" r:id="rId44"/>
    <p:sldId id="709" r:id="rId45"/>
    <p:sldId id="710" r:id="rId46"/>
    <p:sldId id="711" r:id="rId47"/>
    <p:sldId id="712" r:id="rId48"/>
    <p:sldId id="713" r:id="rId49"/>
    <p:sldId id="714" r:id="rId50"/>
    <p:sldId id="715" r:id="rId51"/>
    <p:sldId id="716" r:id="rId52"/>
    <p:sldId id="717" r:id="rId53"/>
    <p:sldId id="718" r:id="rId54"/>
    <p:sldId id="719" r:id="rId55"/>
    <p:sldId id="720" r:id="rId56"/>
    <p:sldId id="721" r:id="rId57"/>
    <p:sldId id="722" r:id="rId5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2DD9215A-663D-484D-A65B-81FA860B67E9}">
          <p14:sldIdLst>
            <p14:sldId id="915"/>
            <p14:sldId id="842"/>
            <p14:sldId id="843"/>
          </p14:sldIdLst>
        </p14:section>
        <p14:section name="Radix Sort" id="{4DEEB409-5C23-4D99-AEFE-E5468CE4FB60}">
          <p14:sldIdLst>
            <p14:sldId id="779"/>
            <p14:sldId id="782"/>
            <p14:sldId id="783"/>
            <p14:sldId id="784"/>
            <p14:sldId id="787"/>
          </p14:sldIdLst>
        </p14:section>
        <p14:section name="QuickSort" id="{535BD545-06F3-453F-A398-D758839D8EEC}">
          <p14:sldIdLst>
            <p14:sldId id="789"/>
            <p14:sldId id="790"/>
            <p14:sldId id="871"/>
            <p14:sldId id="869"/>
            <p14:sldId id="870"/>
            <p14:sldId id="873"/>
            <p14:sldId id="874"/>
            <p14:sldId id="872"/>
            <p14:sldId id="791"/>
            <p14:sldId id="794"/>
            <p14:sldId id="795"/>
          </p14:sldIdLst>
        </p14:section>
        <p14:section name="Spampede" id="{E161BD26-8F50-4345-BCA7-238381460177}">
          <p14:sldIdLst>
            <p14:sldId id="906"/>
            <p14:sldId id="905"/>
            <p14:sldId id="904"/>
            <p14:sldId id="907"/>
          </p14:sldIdLst>
        </p14:section>
        <p14:section name="Drawing in Applet" id="{3167854E-7D2B-434E-9877-CE18399FD4FB}">
          <p14:sldIdLst>
            <p14:sldId id="909"/>
            <p14:sldId id="910"/>
            <p14:sldId id="911"/>
          </p14:sldIdLst>
        </p14:section>
        <p14:section name="Runtime" id="{73F29210-08EF-4670-91BF-25092CC78BD4}">
          <p14:sldIdLst>
            <p14:sldId id="908"/>
            <p14:sldId id="887"/>
            <p14:sldId id="888"/>
            <p14:sldId id="892"/>
            <p14:sldId id="893"/>
            <p14:sldId id="894"/>
            <p14:sldId id="895"/>
            <p14:sldId id="896"/>
            <p14:sldId id="899"/>
            <p14:sldId id="900"/>
            <p14:sldId id="901"/>
            <p14:sldId id="902"/>
            <p14:sldId id="903"/>
          </p14:sldIdLst>
        </p14:section>
        <p14:section name="Bonus - Logs" id="{2133E580-33DA-4A27-8687-32D4D57BDAC1}">
          <p14:sldIdLst>
            <p14:sldId id="912"/>
            <p14:sldId id="913"/>
            <p14:sldId id="914"/>
          </p14:sldIdLst>
        </p14:section>
        <p14:section name="BONUS" id="{6A5FF3FA-8DDA-4FA6-A883-4083801ADAFA}">
          <p14:sldIdLst>
            <p14:sldId id="708"/>
            <p14:sldId id="709"/>
            <p14:sldId id="710"/>
            <p14:sldId id="711"/>
            <p14:sldId id="712"/>
            <p14:sldId id="713"/>
            <p14:sldId id="714"/>
            <p14:sldId id="715"/>
            <p14:sldId id="716"/>
            <p14:sldId id="717"/>
            <p14:sldId id="718"/>
            <p14:sldId id="719"/>
            <p14:sldId id="720"/>
            <p14:sldId id="721"/>
            <p14:sldId id="722"/>
          </p14:sldIdLst>
        </p14:section>
        <p14:section name="Quiz - do not print" id="{06C098BF-F810-4B61-9670-B75B5C41599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50" autoAdjust="0"/>
    <p:restoredTop sz="94639" autoAdjust="0"/>
  </p:normalViewPr>
  <p:slideViewPr>
    <p:cSldViewPr>
      <p:cViewPr>
        <p:scale>
          <a:sx n="60" d="100"/>
          <a:sy n="60" d="100"/>
        </p:scale>
        <p:origin x="-1164" y="-420"/>
      </p:cViewPr>
      <p:guideLst>
        <p:guide orient="horz" pos="2160"/>
        <p:guide pos="2880"/>
      </p:guideLst>
    </p:cSldViewPr>
  </p:slideViewPr>
  <p:outlineViewPr>
    <p:cViewPr>
      <p:scale>
        <a:sx n="33" d="100"/>
        <a:sy n="33" d="100"/>
      </p:scale>
      <p:origin x="0" y="7476"/>
    </p:cViewPr>
  </p:outlineViewPr>
  <p:notesTextViewPr>
    <p:cViewPr>
      <p:scale>
        <a:sx n="1" d="1"/>
        <a:sy n="1" d="1"/>
      </p:scale>
      <p:origin x="0" y="0"/>
    </p:cViewPr>
  </p:notesTextViewPr>
  <p:sorterViewPr>
    <p:cViewPr>
      <p:scale>
        <a:sx n="110" d="100"/>
        <a:sy n="110" d="100"/>
      </p:scale>
      <p:origin x="0" y="18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C370F4C2-E0C7-4449-B3C3-0AA87CDBF6FD}" type="datetimeFigureOut">
              <a:rPr lang="en-US" smtClean="0"/>
              <a:t>4/18/2013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C9B93EFC-7EF6-4AC3-8B3D-D31E27E065AB}" type="slidenum">
              <a:rPr lang="en-US" smtClean="0"/>
              <a:t>‹#›</a:t>
            </a:fld>
            <a:endParaRPr lang="en-US"/>
          </a:p>
        </p:txBody>
      </p:sp>
    </p:spTree>
    <p:extLst>
      <p:ext uri="{BB962C8B-B14F-4D97-AF65-F5344CB8AC3E}">
        <p14:creationId xmlns:p14="http://schemas.microsoft.com/office/powerpoint/2010/main" val="22310955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10-21T22:56:23.396"/>
    </inkml:context>
    <inkml:brush xml:id="br0">
      <inkml:brushProperty name="width" value="0.05292" units="cm"/>
      <inkml:brushProperty name="height" value="0.05292" units="cm"/>
      <inkml:brushProperty name="color" value="#FF0000"/>
    </inkml:brush>
  </inkml:definitions>
  <inkml:trace contextRef="#ctx0" brushRef="#br0">15993 3763 57,'12'-1'36,"-12"1"-1,-2 20 2,0 9-15,-4-3-18,7 12 0,-6-2 0,9 12 1,-5-7 0,4 9-1,-2-7-2,4-1 1,-1-7-2,-1-5 1,0-7-1,1-5 0,-2-5 0,-2-13-1,0 0 1,0 0-1,1-22 1,-3-2-1,-1-7 0,-1-9-1,2-6 1,0-4 0,3-2 0,1 1-1,3 4 1,2 5 0,4 6 0,3 9 1,2 9-1,4 12 0,2 9 1,0 11-1,2 10 1,2 11 0,-4 4 0,0 8 0,-2 3 0,-4 2 0,-5-5 0,-1-3 0,-5-7-1,0-9 1,-3-4-1,1-8 1,-3-16-1,0 0 0,0 0-1,7-22 1,-3-6 0,3-12-1,1-8 1,3-10-1,3-7 1,1 0-1,0 4 1,3 8-1,3 8 1,1 13 0,2 12 0,2 18 1,-1 15-1,2 12 0,0 10 1,-3 10-1,-2 6 1,-2 5 0,-5 3-1,-2-4 0,-3-2 0,-1-4 0,-1-6-2,-1-9-2,10 6-17,-11-20-21,6-5 2,-2-12-1,4-5 0</inkml:trace>
  <inkml:trace contextRef="#ctx0" brushRef="#br0" timeOffset="542.0309">17168 3792 88,'-17'-13'37,"-4"-1"0,0 5 0,-5 0-34,1 7 0,-4 4 0,5 10 1,-4 7-1,4 12 0,0 6 0,5 9-1,2 2 0,5 5 0,4-3 0,7-2-1,3-7 0,6-9 0,6-10-1,5-9 1,3-11-2,4-10 1,4-9-1,1-10 0,0-8 0,-3-7-1,-2-8 1,-2-2 0,-5 0 1,-6 2-1,-4 5 1,-3 7 0,-4 9 1,-1 14 0,-1 15 1,0 0-1,0 25 1,4 6-1,1 5 1,4 6-1,-1 3 0,4 1 0,1-4-1,1-1 0,1-4-2,-1-10-2,8 8-11,-10-20-25,10-7-1,-4-13 0,6-7-1</inkml:trace>
  <inkml:trace contextRef="#ctx0" brushRef="#br0" timeOffset="810.0463">17771 3623 97,'0'0'38,"0"0"1,0 0 1,-20 22-37,5 9 0,-7 5 1,0 11-1,-10 6 0,0 6-1,-1 2 0,0 2-2,2-7 0,2-5 0,4-6-1,1-11 0,12-4-2,-3-15-2,13 5-9,2-20-26,-5-12-1,7-11 1,5-6 0</inkml:trace>
  <inkml:trace contextRef="#ctx0" brushRef="#br0" timeOffset="1051.0601">17409 3625 95,'0'0'40,"2"34"3,7-9-3,9 13-29,4 3-6,10 9-1,-2 0 0,6 2-2,-2-1-1,1-5-1,-1-4-1,-4-5-1,-1 1-4,-16-18-28,7 2-8,-5-11 0,1-4 0</inkml:trace>
  <inkml:trace contextRef="#ctx0" brushRef="#br0" timeOffset="1504.086">18350 3161 100,'0'0'40,"-5"19"2,4 4-1,16 20-36,-11 6 0,5 15 0,-3 5 0,3 13-1,-3-1-1,0 2-1,-3-6 1,-1-9-3,0-7 0,-4-4 0,0-8 0,0-9-2,1-7 0,-2-11-2,10 3-10,-7-25-28,0 0-2,15-16 2,-4-5-1</inkml:trace>
  <inkml:trace contextRef="#ctx0" brushRef="#br0" timeOffset="1953.1117">18582 3598 106,'0'0'41,"0"0"0,0 0-1,11 16-36,-5 12-1,-2 4 1,2 9-2,0 7 2,4 6-2,-4-1-1,0 0 0,1-6-1,-3-5 1,1-10-1,0-4 0,0-9 0,-2-8 0,-3-11 0,13-4-1,-4-12 0,5-13 0,2-9 0,4-10-1,4-8 0,4-6 1,2 3-1,-1 6 1,0 8 0,0 13 1,-1 15 1,0 18 0,-5 14 0,-1 13 0,-1 9 0,-3 6-1,0 3 1,-4 3-1,0-2-2,-6-9-1,6 6-9,-11-14-28,11-8-2,-1-13 1,5-5-1</inkml:trace>
  <inkml:trace contextRef="#ctx0" brushRef="#br0" timeOffset="2459.1405">19657 3665 103,'8'-13'38,"-13"-1"2,5 14-1,-32-11-36,7 12-1,-8 5 0,0 9 0,-6 6 1,1 11-1,-2 6 0,6 5-1,5 5 0,8 1 0,8-3-1,7-2 0,11-8 0,3-8 0,8-9 0,7-9 0,6-10-1,1-11-1,5-7 0,-5-16-3,6 1-3,-10-24-4,10 8-1,-21-22-1,9 11 0,-19-16 4,4 11 4,-9-2 6,-6 2 3,4 21 7,-13-4 2,14 29 1,-16 0 0,19 35-2,-12 5-2,13 23-2,-3 9-2,7 13-2,-1 6 0,5 3-1,2 1 0,1-8-2,1-7 0,-1-7-1,1-6-3,-6-21-5,14 1-31,-14-16-3,4-7 2,-13-5-1</inkml:trace>
  <inkml:trace contextRef="#ctx0" brushRef="#br0" timeOffset="2855.1633">19872 3765 90,'0'0'39,"19"21"0,-19-21 3,27 19-33,-9-19-5,10 4 1,1-9-1,5-1-2,2-5 0,4-3-2,-2-6 0,0-1-1,-1-4 0,-8-1 0,-6 0 0,-10 2 0,-9 1 0,-13 6 1,-8 5 0,-7 7 1,-9 7 0,-1 9 0,-4 10 1,4 8 0,0 7 0,9 5 0,4 3-1,6 5 0,7-3 0,8-1 0,4-7-1,9-4-1,8-6-1,1-11-3,15 2-9,-9-19-27,13-6-1,-1-14 1,7-4-2</inkml:trace>
  <inkml:trace contextRef="#ctx0" brushRef="#br0" timeOffset="3096.177">20704 3563 107,'11'-6'40,"-11"6"2,3 13 0,-9 2-37,-8 8-2,-3 8-1,-8 6 1,-1 7-2,-4 2 2,-3 4-3,1-2 0,0-2-1,4-6 0,3-5-1,8-4-1,-1-11-2,13 2-6,-12-23-24,17 1-7,0-18 1,6-1-1</inkml:trace>
  <inkml:trace contextRef="#ctx0" brushRef="#br0" timeOffset="3350.1916">20373 3577 101,'0'0'40,"0"0"2,0 0 0,20 31-34,-7-8-3,11 10-1,2 1 1,8 7-2,1 1 0,5 2-1,0-2-2,1-3 0,-2-5-2,-4-6 1,-4-5-2,-7-8-3,4 10-25,-16-18-11,0 1-2,-12-8 1,5-10 0</inkml:trace>
  <inkml:trace contextRef="#ctx0" brushRef="#br0" timeOffset="12720.7275">17780 5133 72,'0'0'38,"2"-16"-3,-2 16 3,-3-19-31,3 19-2,0 0-2,2 19 1,-3-4 0,6 13 0,-8 5 0,7 13-1,-5 4 1,2 12-1,-2 3 0,1 3-2,-1 2 1,1-2 1,-2-2-2,2-2-1,2-5 2,1-5-2,0-5 2,1-5-2,-1-3 1,2-7-1,1-7 1,-2-3 0,0-4-1,-1-5 0,1-5 0,-4-10 0,5 13-1,-5-13 0,0 0-1,0 0-1,0 0-6,-6-12-32,7-1-2,-2-8 2,0-3-2</inkml:trace>
  <inkml:trace contextRef="#ctx0" brushRef="#br0" timeOffset="14245.8148">17793 5121 18,'0'0'23,"0"0"-6,-1-10 0,1 10 3,0 0-2,0 0 0,-7-15-5,7 15-1,0 0-2,0 0 0,0 0-3,0 0 0,-11 3-1,11-3-2,-17 14 0,8 1-1,-10-1 0,2 5-1,-4 5 0,0 1-2,-4 0 2,3 3-2,0-3 0,3-3 0,3-3 0,3-3 0,4-5 0,9-11 1,-10 14-1,10-14 0,0 0 0,16-7 0,-6-3 0,3-4 1,1-2-1,2-4 0,1-2 0,1-3 0,-2-1 0,1 0 1,-1 1-1,1 2 1,-2 0-1,0 3 1,-1 0-1,0 5 1,-3 3-1,1 0 0,-1 2 0,-11 10 0,16-15 0,-16 15 0,13-9 1,-13 9-1,0 0 0,12-5 0,-12 5 1,0 0-1,0 0 0,9 10 0,-9-10 0,4 14 0,-4-14 0,5 23 0,-2-2 0,-2 4 0,1 5 1,0 6-1,3 6 1,0 6-2,1 4 2,-1 5-1,2-1 1,0 3 0,1 0-1,-1-1 0,-1-1 1,2-1 0,-2 0 0,1-5-1,-2-4 1,0-3-1,-2-5 1,0-2-1,-1-4 0,-2-6 0,0-4 0,-1-4 0,0-4 0,0-1 0,1-14 0,-4 16 0,4-16 0,0 0 0,-4 12 0,4-12 0,0 0 0,0 0 0,-11 7 0,11-7-1,0 0 1,0 0 0,0 0 0,-12 1-1,12-1 1,0 0 0,-11-7-1,11 7 1,-16-9 0,16 9-1,-20-11 1,8 5 0,-3 0 0,-5-2 0,-1 3 0,-3 0 0,-4 2 0,-5 2 0,-2 1 0,-5 1 0,1 0 0,1 4 0,-1-2 0,7 2 0,2-2 0,5 1 1,8-2-1,5 2 0,12-4 0,0 0 0,0 0 0,25 10 0,4-9 1,8-1 0,10 0 0,10-2 0,7-2 1,8 0-1,3-3 0,-1 1 0,-2 1 0,-5 3-1,-6 1 0,-8 1 0,-7 1-1,-11 1 2,-10 2-1,-5-1 0,-7 0-1,-1-1 1,-12-2 1,0 0-1,0 0 0,0 0-1,0 0 1,-11 1-1,11-1-1,-22-7 0,22 7-6,-27-15-20,27 15-14,-17-23 1,11 8-2,-1-5 2</inkml:trace>
  <inkml:trace contextRef="#ctx0" brushRef="#br0" timeOffset="18414.0531">15872 7320 78,'-10'-11'36,"10"11"1,0 0 0,0 0-33,-13 10-1,16 12 1,-3 2 1,7 12-1,-4-3 1,5 10-1,-4-1-1,3-1 0,-1-5-1,0-6 0,-1-5-2,-2-5 2,-1-5-2,-2-15 1,4 16 0,-4-16-1,0 0 0,0 0 1,-4-11-1,2-1 0,0-7 0,-2-5 0,2-6 0,1-3 0,3-6-1,2-4 0,4 2 0,1 3 1,3 5-1,0 5 1,2 8-1,0 6 1,1 9 0,0 13 0,-1 8 1,1 9-1,-2 6 1,3 4 0,-2 5 0,-1 2 0,-2 1 0,-1-5 0,-2-6-1,-1-6 0,-1-6 1,-3-3-1,-3-17 0,7 10 0,-7-10 0,12-27-1,-4 2 1,2-6-1,1-9 1,1-9-1,4-4-1,1 0 2,-1 7-1,0 6 0,0 8 0,2 11 1,-1 11 0,3 17 0,-3 12 1,1 8-1,-1 7 1,-2 5 0,1 2 1,-3 3-2,0 0 1,-5-5-1,3-2-2,-3-6-1,10 3-4,-10-18-21,13 0-13,2-9 1,2-6-2,1-11 2</inkml:trace>
  <inkml:trace contextRef="#ctx0" brushRef="#br0" timeOffset="18883.08">16838 7347 53,'-6'-20'37,"-3"6"-1,-7 2 1,-4-6-13,4 19-19,-9 2 0,6 13 0,-5 3 0,6 14-1,-1 1 0,4 10-2,2 1 1,6 6-1,5-5 0,5-2-1,5-8-1,4-8 1,5-7-1,4-9 0,2-11-1,0-12 0,4-7 0,-4-12-1,-1-6 0,-3-9 0,-3-5-1,-3-6 1,-4 2 0,-2 2 1,-5 7 1,-1 8 0,-1 6 0,3 15 2,-3 16 0,0 0 1,9 25 0,-2 8-1,-1 4 1,2 8-1,1 1 0,3 3-1,-2 0-1,0-7-1,4-2-3,-4-19-6,16-1-30,-7-10-1,4-7 1,0-14-1</inkml:trace>
  <inkml:trace contextRef="#ctx0" brushRef="#br0" timeOffset="19136.0945">17430 7146 72,'-2'15'39,"-9"8"0,-1 11 2,-9-7-29,4 22-5,-10-4-1,5 8 0,-5-6-3,5 1 0,1-5-2,2-5-2,6-3 0,0-9-2,6-2-2,-4-14-5,11-10-31,0 0 1,-12 3 0,6-19 0</inkml:trace>
  <inkml:trace contextRef="#ctx0" brushRef="#br0" timeOffset="19390.1089">17065 7216 86,'0'0'40,"8"13"0,7 14 2,-4 1-35,13 16-2,3 1 0,10 8 0,-2-2-2,4 2-1,0-7-1,-1-4-1,-1-5-2,-6-10-3,7 8-20,-8-21-17,-4-5 0,-5-15 1,-3-5-1</inkml:trace>
  <inkml:trace contextRef="#ctx0" brushRef="#br0" timeOffset="19737.1289">17720 6859 100,'-5'-10'40,"5"10"2,2 19-1,4 10-39,2 19 1,-1 11 0,5 14 1,-3 3-1,2 5 1,-2-1-2,0-2 0,-2-9-1,1-10 0,-3-10 0,-2-8-1,2-8-2,-4-6 0,4-4-4,-5-23-13,0 0-23,0 0-1,12-28 0,-6-1 1</inkml:trace>
  <inkml:trace contextRef="#ctx0" brushRef="#br0" timeOffset="20179.1541">17997 7196 96,'0'0'41,"4"13"0,1 11 1,-5 3-36,6 12-2,-3 4 1,5 9-1,-2 0-1,1 1-1,-2-3 0,0-8-1,2-7-1,-1-6 0,-1-7 0,-1-8 0,-4-14 0,0 0-1,16-3 0,-8-18 0,1-9 0,1-11-1,5-8 1,2-7-1,2-1 0,-1 3 1,1 8 0,0 9 0,1 13 1,0 14 0,-3 18 1,1 11-1,-2 10 1,2 7 1,-2 4-1,0 5-1,-1-1 0,-2-3-1,3-1-1,-5-16-9,13 0-30,-7-9-1,5-7 1,2-11-1</inkml:trace>
  <inkml:trace contextRef="#ctx0" brushRef="#br0" timeOffset="20674.1824">18918 7265 80,'-18'-11'39,"-7"6"-1,-8 4 1,-7 2-32,7 17-1,-7-1 1,9 17-1,-4-1-1,12 10-2,3 0 0,14 3-1,6-2 0,8-6-2,6-6 1,7-6-2,6-9 1,0-9-2,6-9 1,-4-12-2,2-4-1,-5-17-3,5 1-1,-15-24-4,11 9-3,-22-25 1,11 14 1,-19-13 5,4 8 4,-5 7 4,-6 2 5,7 23 4,-12-4 5,15 36 1,-15-8-2,18 35-3,-10 2-2,12 17-1,-4 6-3,7 8 0,-1 3 0,5 0-2,-1-5-1,3-6 0,0-7-1,0-9-1,2-6-4,-16-30-18,24 22-19,-9-22 0,1-6-1,-3-10 1</inkml:trace>
  <inkml:trace contextRef="#ctx0" brushRef="#br0" timeOffset="21095.2065">19099 7366 85,'10'13'38,"0"-7"1,4-4 1,14 2-34,-8-8-1,10 5 0,-4-9-1,7 2 0,-2-5-3,-1-2 0,-1-2-1,-2-1-1,-4-4 1,-7 0-1,-3-3 0,-10-3 0,-4 3 1,-7 0-1,-7 1 1,-5 5 0,-5 5 1,-2 8 1,-2 7-1,1 12 1,1 7 1,2 14-1,3 3 1,6 8 0,2 1-1,6 4 1,5-4-2,4-1 0,5-5 0,5-7-1,4-5-1,4-9-1,7-3-2,0-20-5,18 7-26,-9-19-8,4-4 1,0-12-1</inkml:trace>
  <inkml:trace contextRef="#ctx0" brushRef="#br0" timeOffset="21362.2218">19899 7118 89,'11'-7'40,"-11"7"1,11 3 0,-26 5-33,11 14-3,-7 2 0,-1 13 0,-10 3-1,0 8-1,-5 1-1,2 1 0,-3-3-1,4-4-1,3-5 0,2-8-1,8-5-1,0-9-1,8-1-3,-7-21-11,10 6-25,1-16 0,4-2 0,-1-10 0</inkml:trace>
  <inkml:trace contextRef="#ctx0" brushRef="#br0" timeOffset="21697.241">19651 7090 76,'0'0'41,"2"10"-1,6 8 2,-7-1-30,19 22-3,-6-6 0,14 16-1,-4-4-3,7 5-1,0-1-1,2-2 0,-2-4 0,1-5-3,-3-4 0,-4-4 0,-3-3 0,-2-3 0,-3-5 0,-4-6-2,-1 0 1,-12-13-1,13 12-2,-13-12-4,14-2-32,-14 2-4,3-11 0,-3 1 1</inkml:trace>
  <inkml:trace contextRef="#ctx0" brushRef="#br0" timeOffset="24484.4004">15833 8985 71,'-12'-12'38,"12"12"0,0 0 0,-2 11-33,9 8 0,-3 3-2,7 8 1,-4 3 0,6 7 0,-6 0-2,2 0 0,-3-3-1,1-4 0,-4-7 0,-1-6 0,1-6-1,-3-14 0,1 11 0,-1-11 0,0-14 0,0-2 0,0-7 0,-1-6-1,1-7 1,2-6-1,3-3 1,0 0-1,5 3 1,-2 3-1,3 6 1,1 10 0,1 9 0,1 13 0,-2 13 0,2 11 1,-1 8-1,3 8 1,-3 4 0,2 2 0,-1-1-1,-1-4 1,-2-5-1,-2-9 0,0-6 1,-6-8-1,-3-12 0,13 0 0,-5-15 0,-1-5 0,2-9-1,4-7 1,2-5-1,2-4 1,2 0 0,1 3-1,-1 9 1,2 4 0,0 12 0,1 10 0,-1 11 1,-2 12-1,0 10 0,-4 8 0,0 3 0,-1 5 0,0 0-1,-1-1-1,2 3-4,-8-19-12,9 4-22,5-11 0,1-5-1,1-8 1</inkml:trace>
  <inkml:trace contextRef="#ctx0" brushRef="#br0" timeOffset="24952.4272">16792 8999 62,'-12'-16'37,"1"4"1,-4 3 0,-8 0-32,9 16 0,-6 0-1,7 15 0,-5 2-2,5 11 1,-2 1-2,6 8 0,0 1-1,7-1 0,1-5 0,6-5-1,3-10 0,3-7 1,4-9-2,3-9 1,0-8-1,1-9 0,1-6 0,-3-8 0,3-4-1,-6-5 1,-1 1 0,-4-1 0,-3 4 1,1 7 1,-2 3 0,-3 8 0,-2 9 1,0 10 1,0 0-1,12 24 0,-6-2-1,0 8 1,0 2-1,5 5 0,-2 1-2,0-3 0,4 2-3,-4-17-3,17 5-25,-8-15-9,3-9 1,4-9-2</inkml:trace>
  <inkml:trace contextRef="#ctx0" brushRef="#br0" timeOffset="25193.4409">17339 8884 74,'0'0'39,"0"0"0,-6 21 2,-15-2-35,5 16-1,-10 1-1,2 11 0,-8-1-1,4 2-1,-1-3-2,5-2-1,4-6-1,1-12-2,11 2-4,-7-23-17,15-4-16,0 0 1,1-18 0,2-6 1</inkml:trace>
  <inkml:trace contextRef="#ctx0" brushRef="#br0" timeOffset="25460.4562">16987 8861 61,'0'0'40,"1"10"-1,3 2 3,9 17-22,1-8-14,15 15 0,-2 0-1,8 8 0,3 0-3,2 3 1,-2-4-2,-1-1-1,-4-6 1,-5-5-2,-2-4 0,-7-8-1,-1 1-5,-18-20-21,15 6-14,-15-6 0,13-9 0,-9-1 0</inkml:trace>
  <inkml:trace contextRef="#ctx0" brushRef="#br0" timeOffset="26002.4872">17634 8598 92,'0'0'40,"-5"-11"2,5 11-1,2 25-36,5 10-2,-4 12 0,5 9 0,-1 6 0,4 10 0,-5-2-1,3 2-1,-4-9-1,0-8 1,0-6-1,-1-9 0,0-6-2,-2-11 0,3-4-2,-5-19-6,17 6-27,-9-19-7,3-6 2,-1-10-1</inkml:trace>
  <inkml:trace contextRef="#ctx0" brushRef="#br0" timeOffset="26409.5104">17860 8888 82,'0'0'42,"17"11"-1,-10 5 3,4 12-36,-5 4-3,5 11 1,-5-2-1,5 8-1,-4-3-2,0-1 0,-1-7-1,1-5 0,-5-9-1,3-5 1,0-8-2,-5-11 1,15-1-1,-5-15 0,5-10 0,0-10-1,7-8 1,0-6-1,3 1 1,-3 2-1,1 5 2,-1 9-1,0 13 1,-1 13 0,-3 16 0,0 13 1,-4 10-1,-1 5 0,-1 7 0,1 2 0,-2 0-1,-1-4 0,5-4-4,-1-17-4,18 2-24,-7-15-10,8-7 2,-1-10-2</inkml:trace>
  <inkml:trace contextRef="#ctx0" brushRef="#br0" timeOffset="26877.5373">18782 8968 77,'-3'-17'39,"-10"6"1,-6 9-1,-11 1-33,4 15-1,-9 0 0,7 12 0,-4 5-2,7 8 0,3 3-1,9 1 0,8-3-1,9-2 0,8-5 0,5-7-1,6-10 0,8-9 0,2-8-2,1-13 1,4-6-2,-7-15-2,5-3-1,-11-17-2,3 6-1,-16-18 1,2 7 0,-15-7 3,1 8 3,-7 6 3,-5 7 2,4 15 4,-7 1 1,15 30 1,-16-9 0,16 29-1,-5 7-2,9 14-2,-3 6 0,7 9-1,-1 5-1,3 3 0,1-2-1,2-6-1,0-5-1,0-7 1,2-7-4,-4-16-4,16 2-25,-10-18-11,0-9 2,0-9-2</inkml:trace>
  <inkml:trace contextRef="#ctx0" brushRef="#br0" timeOffset="27279.5603">19059 9055 70,'0'11'40,"3"3"0,4-4 2,15 8-34,-10-14 0,15 7-2,-7-13-1,11 2-2,-1-8-1,4-2-1,-1-6-1,-1-3 1,-4-3-1,-5-2-1,-3 0 1,-7 0-1,-9 1 1,-9 1 0,-9 5 0,-4 4 1,-5 8 0,-5 8 0,-3 5 1,2 8 0,1 8 0,6 9 1,3 4-1,6 6-1,6 1 1,7 2-1,5-2-1,4-4 0,6-3-1,6-9-1,6-6-2,1-15-5,19 2-26,-8-16-9,5-8 1,-1-12-1</inkml:trace>
  <inkml:trace contextRef="#ctx0" brushRef="#br0" timeOffset="27539.5751">19944 8842 92,'14'-4'42,"-14"4"0,10 11 0,-13 9-39,-9 4 1,-1 11-1,-7 3 1,-5 8-1,-4 2-1,-1 4 0,-1-2-1,3-4 0,3-6-2,3-7 1,5-7-2,6-9-1,7-2-2,4-15-8,0-16-30,4 1-1,2-6 2,-3-9-2</inkml:trace>
  <inkml:trace contextRef="#ctx0" brushRef="#br0" timeOffset="27785.5892">19651 8856 83,'0'0'42,"0"0"-1,0 0 3,29 24-35,-16-5-4,14 10 0,1 3-1,9 7-1,1 4-1,8 4 0,0-1-2,3-2 0,0-2-1,-3-8-1,2 7-9,-13-11-32,6-10-1,-10-9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4/18/2013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45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47</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48</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52</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56</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57</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4/18/2013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4/18/2013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4/18/2013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4/18/2013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4/18/2013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4/18/2013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4/18/2013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4/18/2013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4/18/2013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4/18/2013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4/18/2013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Quicksor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2416175"/>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Radix Sort (Runtime), Quick Sort,</a:t>
            </a:r>
          </a:p>
          <a:p>
            <a:pPr algn="ctr" eaLnBrk="1" hangingPunct="1"/>
            <a:r>
              <a:rPr lang="en-US" sz="6600" b="1" dirty="0" err="1" smtClean="0"/>
              <a:t>Spampede</a:t>
            </a:r>
            <a:r>
              <a:rPr lang="en-US" sz="6600" b="1" dirty="0" smtClean="0"/>
              <a:t>, Runtimes</a:t>
            </a:r>
          </a:p>
          <a:p>
            <a:pPr algn="ctr" eaLnBrk="1" hangingPunct="1"/>
            <a:endParaRPr lang="en-US" sz="6600" b="1" dirty="0" smtClean="0"/>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2013-04-16</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Thursday – </a:t>
            </a:r>
            <a:r>
              <a:rPr lang="en-US" sz="3200" dirty="0">
                <a:solidFill>
                  <a:srgbClr val="898989"/>
                </a:solidFill>
              </a:rPr>
              <a:t>Week </a:t>
            </a:r>
            <a:r>
              <a:rPr lang="en-US" sz="3200" dirty="0" smtClean="0">
                <a:solidFill>
                  <a:srgbClr val="898989"/>
                </a:solidFill>
              </a:rPr>
              <a:t>11</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23</a:t>
            </a:r>
            <a:endParaRPr lang="en-US" sz="3200" dirty="0">
              <a:solidFill>
                <a:srgbClr val="898989"/>
              </a:solidFill>
            </a:endParaRPr>
          </a:p>
        </p:txBody>
      </p:sp>
    </p:spTree>
    <p:extLst>
      <p:ext uri="{BB962C8B-B14F-4D97-AF65-F5344CB8AC3E}">
        <p14:creationId xmlns:p14="http://schemas.microsoft.com/office/powerpoint/2010/main" val="661929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422278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525963"/>
          </a:xfrm>
        </p:spPr>
        <p:txBody>
          <a:bodyPr/>
          <a:lstStyle/>
          <a:p>
            <a:pPr marL="0" indent="0">
              <a:buNone/>
            </a:pPr>
            <a:r>
              <a:rPr lang="en-US" dirty="0"/>
              <a:t> </a:t>
            </a:r>
            <a:r>
              <a:rPr lang="en-US" b="1" dirty="0"/>
              <a:t>function quicksort('array')</a:t>
            </a:r>
          </a:p>
          <a:p>
            <a:pPr marL="0" indent="0">
              <a:buNone/>
            </a:pPr>
            <a:r>
              <a:rPr lang="en-US" dirty="0"/>
              <a:t>      if length('array') = 1</a:t>
            </a:r>
          </a:p>
          <a:p>
            <a:pPr marL="0" indent="0">
              <a:buNone/>
            </a:pPr>
            <a:r>
              <a:rPr lang="en-US" dirty="0"/>
              <a:t>          </a:t>
            </a:r>
            <a:r>
              <a:rPr lang="en-US" dirty="0" smtClean="0"/>
              <a:t>   return </a:t>
            </a:r>
            <a:r>
              <a:rPr lang="en-US" dirty="0"/>
              <a:t>'array'  </a:t>
            </a:r>
            <a:endParaRPr lang="en-US" dirty="0" smtClean="0"/>
          </a:p>
          <a:p>
            <a:pPr marL="0" indent="0">
              <a:buNone/>
            </a:pPr>
            <a:r>
              <a:rPr lang="en-US" dirty="0" smtClean="0"/>
              <a:t>      select and remove a pivot value 'pivot' from 'array'</a:t>
            </a:r>
          </a:p>
          <a:p>
            <a:pPr marL="0" indent="0">
              <a:buNone/>
            </a:pPr>
            <a:r>
              <a:rPr lang="en-US" dirty="0" smtClean="0"/>
              <a:t>      </a:t>
            </a:r>
            <a:r>
              <a:rPr lang="en-US" dirty="0"/>
              <a:t>create empty lists 'less' and 'greater'</a:t>
            </a:r>
          </a:p>
          <a:p>
            <a:pPr marL="0" indent="0">
              <a:buNone/>
            </a:pPr>
            <a:r>
              <a:rPr lang="en-US" dirty="0"/>
              <a:t>      for each 'x' in 'array'</a:t>
            </a:r>
          </a:p>
          <a:p>
            <a:pPr marL="0" indent="0">
              <a:buNone/>
            </a:pPr>
            <a:r>
              <a:rPr lang="en-US" dirty="0"/>
              <a:t>          </a:t>
            </a:r>
            <a:r>
              <a:rPr lang="en-US" dirty="0" smtClean="0"/>
              <a:t>   if </a:t>
            </a:r>
            <a:r>
              <a:rPr lang="en-US" dirty="0"/>
              <a:t>'x' = 'pivot' then append 'x' to 'less'</a:t>
            </a:r>
          </a:p>
          <a:p>
            <a:pPr marL="0" indent="0">
              <a:buNone/>
            </a:pPr>
            <a:r>
              <a:rPr lang="en-US" dirty="0"/>
              <a:t>          </a:t>
            </a:r>
            <a:r>
              <a:rPr lang="en-US" dirty="0" smtClean="0"/>
              <a:t>   else </a:t>
            </a:r>
            <a:r>
              <a:rPr lang="en-US" dirty="0"/>
              <a:t>append 'x' to 'greater'</a:t>
            </a:r>
          </a:p>
          <a:p>
            <a:pPr marL="0" indent="0">
              <a:buNone/>
            </a:pPr>
            <a:r>
              <a:rPr lang="en-US" dirty="0"/>
              <a:t>      return concatenate(quicksort('less'), </a:t>
            </a:r>
            <a:r>
              <a:rPr lang="en-US" dirty="0" smtClean="0"/>
              <a:t/>
            </a:r>
            <a:br>
              <a:rPr lang="en-US" dirty="0" smtClean="0"/>
            </a:br>
            <a:r>
              <a:rPr lang="en-US" dirty="0" smtClean="0"/>
              <a:t>				  'pivot</a:t>
            </a:r>
            <a:r>
              <a:rPr lang="en-US" dirty="0"/>
              <a:t>', </a:t>
            </a:r>
            <a:br>
              <a:rPr lang="en-US" dirty="0"/>
            </a:br>
            <a:r>
              <a:rPr lang="en-US" dirty="0" smtClean="0"/>
              <a:t>				  quicksort</a:t>
            </a:r>
            <a:r>
              <a:rPr lang="en-US" dirty="0"/>
              <a:t>('greater</a:t>
            </a:r>
            <a:r>
              <a:rPr lang="en-US" dirty="0" smtClean="0"/>
              <a:t>'))</a:t>
            </a:r>
            <a:endParaRPr lang="en-US" dirty="0"/>
          </a:p>
        </p:txBody>
      </p:sp>
      <p:sp>
        <p:nvSpPr>
          <p:cNvPr id="4" name="Line Callout 1 3"/>
          <p:cNvSpPr/>
          <p:nvPr/>
        </p:nvSpPr>
        <p:spPr>
          <a:xfrm>
            <a:off x="5754806" y="457200"/>
            <a:ext cx="2895600" cy="1219200"/>
          </a:xfrm>
          <a:prstGeom prst="borderCallout1">
            <a:avLst>
              <a:gd name="adj1" fmla="val 46860"/>
              <a:gd name="adj2" fmla="val 185"/>
              <a:gd name="adj3" fmla="val 100941"/>
              <a:gd name="adj4" fmla="val -49800"/>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an array of zero or one elements is already sorted</a:t>
            </a:r>
          </a:p>
        </p:txBody>
      </p:sp>
      <p:sp>
        <p:nvSpPr>
          <p:cNvPr id="5" name="Line Callout 1 4"/>
          <p:cNvSpPr/>
          <p:nvPr/>
        </p:nvSpPr>
        <p:spPr>
          <a:xfrm>
            <a:off x="76200" y="6096000"/>
            <a:ext cx="2362200" cy="685800"/>
          </a:xfrm>
          <a:prstGeom prst="borderCallout1">
            <a:avLst>
              <a:gd name="adj1" fmla="val 46860"/>
              <a:gd name="adj2" fmla="val 185"/>
              <a:gd name="adj3" fmla="val -3856"/>
              <a:gd name="adj4" fmla="val 10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hlinkClick r:id="rId2"/>
              </a:rPr>
              <a:t>http://en.wikipedia.org/wiki/Quicksort</a:t>
            </a:r>
            <a:endParaRPr lang="en-US" dirty="0"/>
          </a:p>
        </p:txBody>
      </p:sp>
      <p:sp>
        <p:nvSpPr>
          <p:cNvPr id="6" name="Right Brace 5"/>
          <p:cNvSpPr/>
          <p:nvPr/>
        </p:nvSpPr>
        <p:spPr>
          <a:xfrm>
            <a:off x="3733800" y="1066800"/>
            <a:ext cx="609600" cy="12192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7202606" y="3581400"/>
            <a:ext cx="609600" cy="15240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7" idx="2"/>
          </p:cNvCxnSpPr>
          <p:nvPr/>
        </p:nvCxnSpPr>
        <p:spPr>
          <a:xfrm flipH="1">
            <a:off x="5334000" y="5105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0" y="3581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7696200" y="4542430"/>
            <a:ext cx="1447800" cy="533400"/>
          </a:xfrm>
          <a:prstGeom prst="borderCallout1">
            <a:avLst>
              <a:gd name="adj1" fmla="val -4313"/>
              <a:gd name="adj2" fmla="val 36006"/>
              <a:gd name="adj3" fmla="val -34667"/>
              <a:gd name="adj4" fmla="val 7702"/>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Divide</a:t>
            </a:r>
            <a:endParaRPr lang="en-US" sz="2800" dirty="0"/>
          </a:p>
        </p:txBody>
      </p:sp>
    </p:spTree>
    <p:extLst>
      <p:ext uri="{BB962C8B-B14F-4D97-AF65-F5344CB8AC3E}">
        <p14:creationId xmlns:p14="http://schemas.microsoft.com/office/powerpoint/2010/main" val="9590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1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dirty="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b="1" dirty="0" smtClean="0">
                <a:latin typeface="Courier New" pitchFamily="49" charset="0"/>
                <a:cs typeface="Courier New" pitchFamily="49" charset="0"/>
              </a:rPr>
              <a:t>Choose a pivot </a:t>
            </a:r>
            <a:r>
              <a:rPr lang="en-US" sz="2000" dirty="0" smtClean="0">
                <a:latin typeface="Courier New" pitchFamily="49" charset="0"/>
                <a:cs typeface="Courier New" pitchFamily="49" charset="0"/>
              </a:rPr>
              <a:t>item v from I. </a:t>
            </a:r>
          </a:p>
          <a:p>
            <a:pPr marL="571500" indent="-514350">
              <a:buFont typeface="Calibri" pitchFamily="34" charset="0"/>
              <a:buAutoNum type="arabicPeriod"/>
            </a:pPr>
            <a:r>
              <a:rPr lang="en-US" sz="2000" dirty="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dirty="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dirty="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dirty="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dirty="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84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QuickSort</a:t>
            </a:r>
            <a:r>
              <a:rPr lang="en-US" dirty="0" smtClean="0"/>
              <a:t> with Linked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1877565"/>
              </p:ext>
            </p:extLst>
          </p:nvPr>
        </p:nvGraphicFramePr>
        <p:xfrm>
          <a:off x="533400" y="914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86579059"/>
              </p:ext>
            </p:extLst>
          </p:nvPr>
        </p:nvGraphicFramePr>
        <p:xfrm>
          <a:off x="3429000" y="1905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083785247"/>
              </p:ext>
            </p:extLst>
          </p:nvPr>
        </p:nvGraphicFramePr>
        <p:xfrm>
          <a:off x="381000" y="1905000"/>
          <a:ext cx="2565400" cy="609600"/>
        </p:xfrm>
        <a:graphic>
          <a:graphicData uri="http://schemas.openxmlformats.org/drawingml/2006/table">
            <a:tbl>
              <a:tblPr firstRow="1" bandRow="1">
                <a:tableStyleId>{69012ECD-51FC-41F1-AA8D-1B2483CD663E}</a:tableStyleId>
              </a:tblPr>
              <a:tblGrid>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123720181"/>
              </p:ext>
            </p:extLst>
          </p:nvPr>
        </p:nvGraphicFramePr>
        <p:xfrm>
          <a:off x="4572000" y="1905000"/>
          <a:ext cx="384810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409593087"/>
              </p:ext>
            </p:extLst>
          </p:nvPr>
        </p:nvGraphicFramePr>
        <p:xfrm>
          <a:off x="971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3264944052"/>
              </p:ext>
            </p:extLst>
          </p:nvPr>
        </p:nvGraphicFramePr>
        <p:xfrm>
          <a:off x="18859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813740658"/>
              </p:ext>
            </p:extLst>
          </p:nvPr>
        </p:nvGraphicFramePr>
        <p:xfrm>
          <a:off x="1333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2899141517"/>
              </p:ext>
            </p:extLst>
          </p:nvPr>
        </p:nvGraphicFramePr>
        <p:xfrm>
          <a:off x="44005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Content Placeholder 3"/>
          <p:cNvGraphicFramePr>
            <a:graphicFrameLocks/>
          </p:cNvGraphicFramePr>
          <p:nvPr>
            <p:extLst>
              <p:ext uri="{D42A27DB-BD31-4B8C-83A1-F6EECF244321}">
                <p14:modId xmlns:p14="http://schemas.microsoft.com/office/powerpoint/2010/main" val="3740627266"/>
              </p:ext>
            </p:extLst>
          </p:nvPr>
        </p:nvGraphicFramePr>
        <p:xfrm>
          <a:off x="5924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07244282"/>
              </p:ext>
            </p:extLst>
          </p:nvPr>
        </p:nvGraphicFramePr>
        <p:xfrm>
          <a:off x="6762750" y="2819400"/>
          <a:ext cx="1924050" cy="609600"/>
        </p:xfrm>
        <a:graphic>
          <a:graphicData uri="http://schemas.openxmlformats.org/drawingml/2006/table">
            <a:tbl>
              <a:tblPr firstRow="1" bandRow="1">
                <a:tableStyleId>{69012ECD-51FC-41F1-AA8D-1B2483CD663E}</a:tableStyleId>
              </a:tblPr>
              <a:tblGrid>
                <a:gridCol w="641350"/>
                <a:gridCol w="641350"/>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Content Placeholder 3"/>
          <p:cNvGraphicFramePr>
            <a:graphicFrameLocks/>
          </p:cNvGraphicFramePr>
          <p:nvPr>
            <p:extLst>
              <p:ext uri="{D42A27DB-BD31-4B8C-83A1-F6EECF244321}">
                <p14:modId xmlns:p14="http://schemas.microsoft.com/office/powerpoint/2010/main" val="2278586302"/>
              </p:ext>
            </p:extLst>
          </p:nvPr>
        </p:nvGraphicFramePr>
        <p:xfrm>
          <a:off x="6858000" y="37338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Content Placeholder 3"/>
          <p:cNvGraphicFramePr>
            <a:graphicFrameLocks/>
          </p:cNvGraphicFramePr>
          <p:nvPr>
            <p:extLst>
              <p:ext uri="{D42A27DB-BD31-4B8C-83A1-F6EECF244321}">
                <p14:modId xmlns:p14="http://schemas.microsoft.com/office/powerpoint/2010/main" val="2935904548"/>
              </p:ext>
            </p:extLst>
          </p:nvPr>
        </p:nvGraphicFramePr>
        <p:xfrm>
          <a:off x="83820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7" name="Content Placeholder 3"/>
          <p:cNvGraphicFramePr>
            <a:graphicFrameLocks/>
          </p:cNvGraphicFramePr>
          <p:nvPr>
            <p:extLst>
              <p:ext uri="{D42A27DB-BD31-4B8C-83A1-F6EECF244321}">
                <p14:modId xmlns:p14="http://schemas.microsoft.com/office/powerpoint/2010/main" val="996810406"/>
              </p:ext>
            </p:extLst>
          </p:nvPr>
        </p:nvGraphicFramePr>
        <p:xfrm>
          <a:off x="838200" y="579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cxnSp>
        <p:nvCxnSpPr>
          <p:cNvPr id="19" name="Straight Arrow Connector 18"/>
          <p:cNvCxnSpPr/>
          <p:nvPr/>
        </p:nvCxnSpPr>
        <p:spPr>
          <a:xfrm>
            <a:off x="685800" y="2362200"/>
            <a:ext cx="381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679" y="1371600"/>
            <a:ext cx="2577721"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76800" y="2362200"/>
            <a:ext cx="128886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86600" y="3276600"/>
            <a:ext cx="1524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3"/>
          <p:cNvGraphicFramePr>
            <a:graphicFrameLocks/>
          </p:cNvGraphicFramePr>
          <p:nvPr>
            <p:extLst>
              <p:ext uri="{D42A27DB-BD31-4B8C-83A1-F6EECF244321}">
                <p14:modId xmlns:p14="http://schemas.microsoft.com/office/powerpoint/2010/main" val="246382980"/>
              </p:ext>
            </p:extLst>
          </p:nvPr>
        </p:nvGraphicFramePr>
        <p:xfrm>
          <a:off x="7527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29" name="Content Placeholder 3"/>
          <p:cNvGraphicFramePr>
            <a:graphicFrameLocks/>
          </p:cNvGraphicFramePr>
          <p:nvPr>
            <p:extLst>
              <p:ext uri="{D42A27DB-BD31-4B8C-83A1-F6EECF244321}">
                <p14:modId xmlns:p14="http://schemas.microsoft.com/office/powerpoint/2010/main" val="4144466123"/>
              </p:ext>
            </p:extLst>
          </p:nvPr>
        </p:nvGraphicFramePr>
        <p:xfrm>
          <a:off x="6765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0" name="Straight Arrow Connector 29"/>
          <p:cNvCxnSpPr/>
          <p:nvPr/>
        </p:nvCxnSpPr>
        <p:spPr>
          <a:xfrm>
            <a:off x="7198056" y="4218296"/>
            <a:ext cx="498144" cy="4299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3"/>
          <p:cNvGraphicFramePr>
            <a:graphicFrameLocks/>
          </p:cNvGraphicFramePr>
          <p:nvPr>
            <p:extLst>
              <p:ext uri="{D42A27DB-BD31-4B8C-83A1-F6EECF244321}">
                <p14:modId xmlns:p14="http://schemas.microsoft.com/office/powerpoint/2010/main" val="1397724952"/>
              </p:ext>
            </p:extLst>
          </p:nvPr>
        </p:nvGraphicFramePr>
        <p:xfrm>
          <a:off x="2590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3" name="Content Placeholder 3"/>
          <p:cNvGraphicFramePr>
            <a:graphicFrameLocks/>
          </p:cNvGraphicFramePr>
          <p:nvPr>
            <p:extLst>
              <p:ext uri="{D42A27DB-BD31-4B8C-83A1-F6EECF244321}">
                <p14:modId xmlns:p14="http://schemas.microsoft.com/office/powerpoint/2010/main" val="248273874"/>
              </p:ext>
            </p:extLst>
          </p:nvPr>
        </p:nvGraphicFramePr>
        <p:xfrm>
          <a:off x="1828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4" name="Straight Arrow Connector 33"/>
          <p:cNvCxnSpPr/>
          <p:nvPr/>
        </p:nvCxnSpPr>
        <p:spPr>
          <a:xfrm>
            <a:off x="2206339" y="3282288"/>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ext uri="{D42A27DB-BD31-4B8C-83A1-F6EECF244321}">
                <p14:modId xmlns:p14="http://schemas.microsoft.com/office/powerpoint/2010/main" val="2424589026"/>
              </p:ext>
            </p:extLst>
          </p:nvPr>
        </p:nvGraphicFramePr>
        <p:xfrm>
          <a:off x="5105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7" name="Content Placeholder 3"/>
          <p:cNvGraphicFramePr>
            <a:graphicFrameLocks/>
          </p:cNvGraphicFramePr>
          <p:nvPr>
            <p:extLst>
              <p:ext uri="{D42A27DB-BD31-4B8C-83A1-F6EECF244321}">
                <p14:modId xmlns:p14="http://schemas.microsoft.com/office/powerpoint/2010/main" val="495573626"/>
              </p:ext>
            </p:extLst>
          </p:nvPr>
        </p:nvGraphicFramePr>
        <p:xfrm>
          <a:off x="4343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8" name="Straight Arrow Connector 37"/>
          <p:cNvCxnSpPr/>
          <p:nvPr/>
        </p:nvCxnSpPr>
        <p:spPr>
          <a:xfrm>
            <a:off x="4720939" y="3260680"/>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2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3809"/>
            <a:ext cx="7772400" cy="1143000"/>
          </a:xfrm>
        </p:spPr>
        <p:txBody>
          <a:bodyPr/>
          <a:lstStyle/>
          <a:p>
            <a:r>
              <a:rPr lang="en-US" dirty="0" smtClean="0"/>
              <a:t>Can you make Quick Sort run in…</a:t>
            </a:r>
            <a:br>
              <a:rPr lang="en-US" dirty="0" smtClean="0"/>
            </a:br>
            <a:r>
              <a:rPr lang="en-US" sz="2800" dirty="0" smtClean="0"/>
              <a:t>(what is the worst you can do? Describe the input)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pic>
        <p:nvPicPr>
          <p:cNvPr id="1026" name="Picture 2" descr="http://www.customonlinesigns.com/images/u/1f94b8711bf44974ad7c450d492908be-8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2" y="0"/>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02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5.media.tumblr.com/tumblr_mdak0jcE2o1rghwod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495800"/>
            <a:ext cx="2124501" cy="22097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600" y="2238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Can you make Quick Sort run in…</a:t>
            </a:r>
            <a:br>
              <a:rPr lang="en-US" dirty="0" smtClean="0"/>
            </a:br>
            <a:r>
              <a:rPr lang="en-US" sz="2800" dirty="0" smtClean="0"/>
              <a:t>(what is the best you can do? Describe the input)</a:t>
            </a:r>
            <a:endParaRPr lang="en-US" dirty="0"/>
          </a:p>
        </p:txBody>
      </p:sp>
      <p:sp>
        <p:nvSpPr>
          <p:cNvPr id="6" name="Content Placeholder 2"/>
          <p:cNvSpPr>
            <a:spLocks noGrp="1"/>
          </p:cNvSpPr>
          <p:nvPr>
            <p:ph idx="1"/>
          </p:nvPr>
        </p:nvSpPr>
        <p:spPr>
          <a:xfrm>
            <a:off x="457200" y="1600200"/>
            <a:ext cx="8229600" cy="4525963"/>
          </a:xfrm>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spTree>
    <p:extLst>
      <p:ext uri="{BB962C8B-B14F-4D97-AF65-F5344CB8AC3E}">
        <p14:creationId xmlns:p14="http://schemas.microsoft.com/office/powerpoint/2010/main" val="107830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QuickSort</a:t>
            </a:r>
            <a:r>
              <a:rPr lang="en-US" dirty="0" smtClean="0"/>
              <a:t> with an Array</a:t>
            </a:r>
            <a:endParaRPr lang="en-US" dirty="0"/>
          </a:p>
        </p:txBody>
      </p:sp>
      <p:sp>
        <p:nvSpPr>
          <p:cNvPr id="3" name="Content Placeholder 2"/>
          <p:cNvSpPr>
            <a:spLocks noGrp="1"/>
          </p:cNvSpPr>
          <p:nvPr>
            <p:ph idx="1"/>
          </p:nvPr>
        </p:nvSpPr>
        <p:spPr>
          <a:xfrm>
            <a:off x="533400" y="792162"/>
            <a:ext cx="8229600" cy="4525963"/>
          </a:xfrm>
        </p:spPr>
        <p:txBody>
          <a:bodyPr/>
          <a:lstStyle/>
          <a:p>
            <a:r>
              <a:rPr lang="en-US" sz="3600" dirty="0" smtClean="0"/>
              <a:t>Pivot = first index you’re sorting</a:t>
            </a:r>
          </a:p>
          <a:p>
            <a:r>
              <a:rPr lang="en-US" sz="3600" dirty="0"/>
              <a:t>L</a:t>
            </a:r>
            <a:r>
              <a:rPr lang="en-US" sz="3600" dirty="0" smtClean="0"/>
              <a:t> = second index you’re sorting</a:t>
            </a:r>
          </a:p>
          <a:p>
            <a:r>
              <a:rPr lang="en-US" sz="3600" dirty="0" smtClean="0"/>
              <a:t>G = last index you’re sorting</a:t>
            </a:r>
          </a:p>
          <a:p>
            <a:r>
              <a:rPr lang="en-US" sz="3600" dirty="0" smtClean="0"/>
              <a:t>While L &lt;= G</a:t>
            </a:r>
          </a:p>
          <a:p>
            <a:pPr lvl="1"/>
            <a:r>
              <a:rPr lang="en-US" sz="3200" b="1" dirty="0" smtClean="0"/>
              <a:t>Increase L </a:t>
            </a:r>
            <a:r>
              <a:rPr lang="en-US" sz="3200" dirty="0" smtClean="0"/>
              <a:t>until it references something </a:t>
            </a:r>
            <a:r>
              <a:rPr lang="en-US" sz="3200" dirty="0" smtClean="0">
                <a:solidFill>
                  <a:srgbClr val="FF0000"/>
                </a:solidFill>
              </a:rPr>
              <a:t>bigger than the pivot</a:t>
            </a:r>
          </a:p>
          <a:p>
            <a:pPr lvl="1"/>
            <a:r>
              <a:rPr lang="en-US" sz="3200" b="1" dirty="0" smtClean="0"/>
              <a:t>Decrease G</a:t>
            </a:r>
            <a:r>
              <a:rPr lang="en-US" sz="3200" dirty="0" smtClean="0"/>
              <a:t> until  it references something </a:t>
            </a:r>
            <a:r>
              <a:rPr lang="en-US" sz="3200" dirty="0" smtClean="0">
                <a:solidFill>
                  <a:srgbClr val="FF0000"/>
                </a:solidFill>
              </a:rPr>
              <a:t>smaller than the pivot</a:t>
            </a:r>
          </a:p>
          <a:p>
            <a:pPr lvl="1"/>
            <a:r>
              <a:rPr lang="en-US" sz="3200" b="1" dirty="0" smtClean="0"/>
              <a:t>Swap</a:t>
            </a:r>
            <a:r>
              <a:rPr lang="en-US" sz="3200" dirty="0" smtClean="0"/>
              <a:t> elements at L and G</a:t>
            </a:r>
          </a:p>
          <a:p>
            <a:r>
              <a:rPr lang="en-US" sz="3600" dirty="0" smtClean="0"/>
              <a:t>Swap the pivot with the element at G</a:t>
            </a:r>
            <a:endParaRPr lang="en-US" sz="3600" dirty="0"/>
          </a:p>
        </p:txBody>
      </p:sp>
    </p:spTree>
    <p:extLst>
      <p:ext uri="{BB962C8B-B14F-4D97-AF65-F5344CB8AC3E}">
        <p14:creationId xmlns:p14="http://schemas.microsoft.com/office/powerpoint/2010/main" val="40091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426244"/>
            <a:ext cx="8229600" cy="1143000"/>
          </a:xfrm>
        </p:spPr>
        <p:txBody>
          <a:bodyPr/>
          <a:lstStyle/>
          <a:p>
            <a:r>
              <a:rPr lang="en-US" dirty="0" smtClean="0"/>
              <a:t>Quick Sort with an Array</a:t>
            </a:r>
            <a:br>
              <a:rPr lang="en-US" dirty="0" smtClean="0"/>
            </a:br>
            <a:r>
              <a:rPr lang="en-US" dirty="0" smtClean="0"/>
              <a:t>DEMO</a:t>
            </a:r>
          </a:p>
        </p:txBody>
      </p:sp>
      <p:pic>
        <p:nvPicPr>
          <p:cNvPr id="25603"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533400" y="152400"/>
            <a:ext cx="2667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2" name="Table 31"/>
          <p:cNvGraphicFramePr>
            <a:graphicFrameLocks noGrp="1"/>
          </p:cNvGraphicFramePr>
          <p:nvPr/>
        </p:nvGraphicFramePr>
        <p:xfrm>
          <a:off x="1674813"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3" name="Table 32"/>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4" name="Table 33"/>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5" name="Table 34"/>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6" name="Table 3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7" name="Table 36"/>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8" name="Table 37"/>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9" name="Table 38"/>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40" name="Table 39"/>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
        <p:nvSpPr>
          <p:cNvPr id="27" name="Down Arrow 26"/>
          <p:cNvSpPr/>
          <p:nvPr/>
        </p:nvSpPr>
        <p:spPr>
          <a:xfrm>
            <a:off x="2292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28" name="Down Arrow 27"/>
          <p:cNvSpPr/>
          <p:nvPr/>
        </p:nvSpPr>
        <p:spPr>
          <a:xfrm>
            <a:off x="8083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29" name="Down Arrow 28"/>
          <p:cNvSpPr/>
          <p:nvPr/>
        </p:nvSpPr>
        <p:spPr>
          <a:xfrm>
            <a:off x="74612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30" name="Down Arrow 29"/>
          <p:cNvSpPr/>
          <p:nvPr/>
        </p:nvSpPr>
        <p:spPr>
          <a:xfrm>
            <a:off x="297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31" name="Down Arrow 30"/>
          <p:cNvSpPr/>
          <p:nvPr/>
        </p:nvSpPr>
        <p:spPr>
          <a:xfrm>
            <a:off x="678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1" name="Down Arrow 40"/>
          <p:cNvSpPr/>
          <p:nvPr/>
        </p:nvSpPr>
        <p:spPr>
          <a:xfrm>
            <a:off x="3587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2" name="Down Arrow 41"/>
          <p:cNvSpPr/>
          <p:nvPr/>
        </p:nvSpPr>
        <p:spPr>
          <a:xfrm>
            <a:off x="6178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3" name="Down Arrow 42"/>
          <p:cNvSpPr/>
          <p:nvPr/>
        </p:nvSpPr>
        <p:spPr>
          <a:xfrm>
            <a:off x="5492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4" name="Down Arrow 43"/>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5" name="Down Arrow 44"/>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6" name="Down Arrow 45"/>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7" name="Down Arrow 46"/>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1831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6"/>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231858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346153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152400" y="609600"/>
            <a:ext cx="8915400" cy="4525963"/>
          </a:xfrm>
        </p:spPr>
        <p:txBody>
          <a:bodyPr/>
          <a:lstStyle/>
          <a:p>
            <a:r>
              <a:rPr lang="en-US" dirty="0" smtClean="0"/>
              <a:t>How did the Java quiz compare to the Prolog one?</a:t>
            </a:r>
          </a:p>
          <a:p>
            <a:pPr marL="514350" indent="-514350">
              <a:buFont typeface="+mj-lt"/>
              <a:buAutoNum type="alphaLcParenR"/>
            </a:pPr>
            <a:r>
              <a:rPr lang="en-US" sz="2800" dirty="0" smtClean="0"/>
              <a:t>Way worse!</a:t>
            </a:r>
          </a:p>
          <a:p>
            <a:pPr marL="514350" indent="-514350">
              <a:buFont typeface="+mj-lt"/>
              <a:buAutoNum type="alphaLcParenR"/>
            </a:pPr>
            <a:r>
              <a:rPr lang="en-US" sz="2800" dirty="0" smtClean="0"/>
              <a:t>Worse!</a:t>
            </a:r>
          </a:p>
          <a:p>
            <a:pPr marL="514350" indent="-514350">
              <a:buFont typeface="+mj-lt"/>
              <a:buAutoNum type="alphaLcParenR"/>
            </a:pPr>
            <a:r>
              <a:rPr lang="en-US" sz="2800" dirty="0" smtClean="0"/>
              <a:t>About the same</a:t>
            </a:r>
          </a:p>
          <a:p>
            <a:pPr marL="514350" indent="-514350">
              <a:buFont typeface="+mj-lt"/>
              <a:buAutoNum type="alphaLcParenR"/>
            </a:pPr>
            <a:r>
              <a:rPr lang="en-US" sz="2800" dirty="0" smtClean="0"/>
              <a:t>Better!</a:t>
            </a:r>
          </a:p>
          <a:p>
            <a:pPr marL="514350" indent="-514350">
              <a:buFont typeface="+mj-lt"/>
              <a:buAutoNum type="alphaLcParenR"/>
            </a:pPr>
            <a:r>
              <a:rPr lang="en-US" sz="2800" dirty="0" smtClean="0"/>
              <a:t>Way better!</a:t>
            </a:r>
            <a:endParaRPr lang="en-US" dirty="0"/>
          </a:p>
        </p:txBody>
      </p:sp>
    </p:spTree>
    <p:extLst>
      <p:ext uri="{BB962C8B-B14F-4D97-AF65-F5344CB8AC3E}">
        <p14:creationId xmlns:p14="http://schemas.microsoft.com/office/powerpoint/2010/main" val="2484134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2" y="274638"/>
            <a:ext cx="9181505" cy="1143000"/>
          </a:xfrm>
        </p:spPr>
        <p:txBody>
          <a:bodyPr/>
          <a:lstStyle/>
          <a:p>
            <a:r>
              <a:rPr lang="en-US" dirty="0" err="1" smtClean="0"/>
              <a:t>Spampede</a:t>
            </a:r>
            <a:r>
              <a:rPr lang="en-US" dirty="0" smtClean="0"/>
              <a:t> is </a:t>
            </a:r>
            <a:br>
              <a:rPr lang="en-US" dirty="0" smtClean="0"/>
            </a:br>
            <a:r>
              <a:rPr lang="en-US" dirty="0" smtClean="0"/>
              <a:t>about Software Engineering</a:t>
            </a:r>
            <a:endParaRPr lang="en-US" dirty="0"/>
          </a:p>
        </p:txBody>
      </p:sp>
      <p:sp>
        <p:nvSpPr>
          <p:cNvPr id="3" name="Content Placeholder 2"/>
          <p:cNvSpPr>
            <a:spLocks noGrp="1"/>
          </p:cNvSpPr>
          <p:nvPr>
            <p:ph idx="1"/>
          </p:nvPr>
        </p:nvSpPr>
        <p:spPr>
          <a:xfrm>
            <a:off x="457200" y="1600200"/>
            <a:ext cx="8686800" cy="4525963"/>
          </a:xfrm>
        </p:spPr>
        <p:txBody>
          <a:bodyPr/>
          <a:lstStyle/>
          <a:p>
            <a:r>
              <a:rPr lang="en-US" sz="4000" dirty="0" smtClean="0"/>
              <a:t>Hw11: </a:t>
            </a:r>
          </a:p>
          <a:p>
            <a:pPr lvl="1"/>
            <a:r>
              <a:rPr lang="en-US" sz="3600" dirty="0" smtClean="0"/>
              <a:t>Refactor Maze code for use by </a:t>
            </a:r>
            <a:r>
              <a:rPr lang="en-US" sz="3600" dirty="0" err="1" smtClean="0"/>
              <a:t>Spampede</a:t>
            </a:r>
            <a:endParaRPr lang="en-US" sz="3600" dirty="0" smtClean="0"/>
          </a:p>
          <a:p>
            <a:pPr lvl="1"/>
            <a:r>
              <a:rPr lang="en-US" sz="3600" dirty="0" smtClean="0"/>
              <a:t>Goal: Code that is beautiful</a:t>
            </a:r>
          </a:p>
          <a:p>
            <a:pPr lvl="2"/>
            <a:r>
              <a:rPr lang="en-US" sz="3200" dirty="0" smtClean="0"/>
              <a:t>Well commented </a:t>
            </a:r>
          </a:p>
          <a:p>
            <a:pPr lvl="2"/>
            <a:r>
              <a:rPr lang="en-US" sz="3200" dirty="0" smtClean="0"/>
              <a:t>Modular (small methods)</a:t>
            </a:r>
          </a:p>
          <a:p>
            <a:pPr lvl="3"/>
            <a:r>
              <a:rPr lang="en-US" sz="2800" dirty="0" smtClean="0"/>
              <a:t>Easy to test</a:t>
            </a:r>
          </a:p>
          <a:p>
            <a:pPr lvl="3"/>
            <a:r>
              <a:rPr lang="en-US" sz="2800" dirty="0" smtClean="0"/>
              <a:t>Easy to understand</a:t>
            </a:r>
            <a:endParaRPr lang="en-US" sz="2800" dirty="0"/>
          </a:p>
        </p:txBody>
      </p:sp>
    </p:spTree>
    <p:extLst>
      <p:ext uri="{BB962C8B-B14F-4D97-AF65-F5344CB8AC3E}">
        <p14:creationId xmlns:p14="http://schemas.microsoft.com/office/powerpoint/2010/main" val="4202299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4724400" y="2587990"/>
            <a:ext cx="745544" cy="234222"/>
          </a:xfrm>
          <a:prstGeom prst="rightArrow">
            <a:avLst>
              <a:gd name="adj1" fmla="val 33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7938" y="0"/>
            <a:ext cx="8229600" cy="1143000"/>
          </a:xfrm>
        </p:spPr>
        <p:txBody>
          <a:bodyPr/>
          <a:lstStyle/>
          <a:p>
            <a:r>
              <a:rPr lang="en-US" dirty="0" smtClean="0"/>
              <a:t>Homework 11 (</a:t>
            </a:r>
            <a:r>
              <a:rPr lang="en-US" dirty="0" err="1" smtClean="0"/>
              <a:t>Spampede</a:t>
            </a:r>
            <a:r>
              <a:rPr lang="en-US" dirty="0" smtClean="0"/>
              <a:t> refactor)</a:t>
            </a:r>
            <a:endParaRPr lang="en-US" dirty="0"/>
          </a:p>
        </p:txBody>
      </p:sp>
      <p:sp>
        <p:nvSpPr>
          <p:cNvPr id="3" name="Content Placeholder 2"/>
          <p:cNvSpPr>
            <a:spLocks noGrp="1"/>
          </p:cNvSpPr>
          <p:nvPr>
            <p:ph idx="1"/>
          </p:nvPr>
        </p:nvSpPr>
        <p:spPr>
          <a:xfrm>
            <a:off x="-37505" y="1086534"/>
            <a:ext cx="9181505" cy="4525963"/>
          </a:xfrm>
        </p:spPr>
        <p:txBody>
          <a:bodyPr/>
          <a:lstStyle/>
          <a:p>
            <a:pPr marL="0" indent="0">
              <a:buNone/>
            </a:pPr>
            <a:r>
              <a:rPr lang="en-US" sz="2600" b="1" dirty="0" smtClean="0">
                <a:cs typeface="Courier New" pitchFamily="49" charset="0"/>
              </a:rPr>
              <a:t>Homework 7</a:t>
            </a:r>
          </a:p>
          <a:p>
            <a:pPr marL="0" indent="0">
              <a:buNone/>
            </a:pPr>
            <a:r>
              <a:rPr lang="en-US" sz="2600" dirty="0" smtClean="0">
                <a:cs typeface="Courier New" pitchFamily="49" charset="0"/>
              </a:rPr>
              <a:t>public </a:t>
            </a:r>
            <a:r>
              <a:rPr lang="en-US" sz="2600" dirty="0" err="1">
                <a:cs typeface="Courier New" pitchFamily="49" charset="0"/>
              </a:rPr>
              <a:t>ArrayList</a:t>
            </a:r>
            <a:r>
              <a:rPr lang="en-US" sz="2600" dirty="0">
                <a:cs typeface="Courier New" pitchFamily="49" charset="0"/>
              </a:rPr>
              <a:t>&lt;String&gt; BFS(</a:t>
            </a:r>
            <a:r>
              <a:rPr lang="en-US" sz="2600" dirty="0" err="1">
                <a:cs typeface="Courier New" pitchFamily="49" charset="0"/>
              </a:rPr>
              <a:t>MazeCell</a:t>
            </a:r>
            <a:r>
              <a:rPr lang="en-US" sz="2600" dirty="0">
                <a:cs typeface="Courier New" pitchFamily="49" charset="0"/>
              </a:rPr>
              <a:t> start, </a:t>
            </a:r>
            <a:r>
              <a:rPr lang="en-US" sz="2600" dirty="0" err="1">
                <a:cs typeface="Courier New" pitchFamily="49" charset="0"/>
              </a:rPr>
              <a:t>MazeCell</a:t>
            </a:r>
            <a:r>
              <a:rPr lang="en-US" sz="2600" dirty="0">
                <a:cs typeface="Courier New" pitchFamily="49" charset="0"/>
              </a:rPr>
              <a:t> destination) {</a:t>
            </a:r>
          </a:p>
          <a:p>
            <a:pPr marL="0" indent="0">
              <a:buNone/>
            </a:pPr>
            <a:endParaRPr lang="en-US" sz="2600" dirty="0" smtClean="0">
              <a:cs typeface="Courier New" pitchFamily="49" charset="0"/>
            </a:endParaRPr>
          </a:p>
          <a:p>
            <a:pPr marL="0" indent="0">
              <a:buNone/>
            </a:pPr>
            <a:endParaRPr lang="en-US" sz="2600" dirty="0" smtClean="0">
              <a:cs typeface="Courier New" pitchFamily="49" charset="0"/>
            </a:endParaRPr>
          </a:p>
          <a:p>
            <a:pPr marL="0" indent="0">
              <a:buNone/>
            </a:pPr>
            <a:endParaRPr lang="en-US" sz="2600" dirty="0" smtClean="0">
              <a:cs typeface="Courier New" pitchFamily="49" charset="0"/>
            </a:endParaRPr>
          </a:p>
          <a:p>
            <a:pPr marL="0" indent="0">
              <a:buNone/>
            </a:pPr>
            <a:r>
              <a:rPr lang="en-US" sz="2600" b="1" dirty="0" smtClean="0">
                <a:cs typeface="Courier New" pitchFamily="49" charset="0"/>
              </a:rPr>
              <a:t>Class Today</a:t>
            </a:r>
            <a:endParaRPr lang="en-US" sz="2600" b="1" dirty="0">
              <a:cs typeface="Courier New" pitchFamily="49" charset="0"/>
            </a:endParaRPr>
          </a:p>
          <a:p>
            <a:pPr marL="0" indent="0">
              <a:buNone/>
            </a:pPr>
            <a:r>
              <a:rPr lang="en-US" sz="2600" dirty="0" smtClean="0">
                <a:cs typeface="Courier New" pitchFamily="49" charset="0"/>
              </a:rPr>
              <a:t>public </a:t>
            </a:r>
            <a:r>
              <a:rPr lang="en-US" sz="2600" dirty="0">
                <a:cs typeface="Courier New" pitchFamily="49" charset="0"/>
              </a:rPr>
              <a:t>void BFS(</a:t>
            </a:r>
            <a:r>
              <a:rPr lang="en-US" sz="2600" dirty="0" err="1">
                <a:cs typeface="Courier New" pitchFamily="49" charset="0"/>
              </a:rPr>
              <a:t>MazeCell</a:t>
            </a:r>
            <a:r>
              <a:rPr lang="en-US" sz="2600" dirty="0">
                <a:cs typeface="Courier New" pitchFamily="49" charset="0"/>
              </a:rPr>
              <a:t> start, </a:t>
            </a:r>
            <a:r>
              <a:rPr lang="en-US" sz="2600" dirty="0" err="1">
                <a:cs typeface="Courier New" pitchFamily="49" charset="0"/>
              </a:rPr>
              <a:t>MazeCell</a:t>
            </a:r>
            <a:r>
              <a:rPr lang="en-US" sz="2600" dirty="0">
                <a:cs typeface="Courier New" pitchFamily="49" charset="0"/>
              </a:rPr>
              <a:t> destination) </a:t>
            </a:r>
            <a:r>
              <a:rPr lang="en-US" sz="2600" dirty="0" smtClean="0">
                <a:cs typeface="Courier New" pitchFamily="49" charset="0"/>
              </a:rPr>
              <a:t>{</a:t>
            </a:r>
          </a:p>
          <a:p>
            <a:pPr marL="0" indent="0">
              <a:buNone/>
            </a:pPr>
            <a:r>
              <a:rPr lang="en-US" sz="2600" b="1" dirty="0" smtClean="0">
                <a:cs typeface="Courier New" pitchFamily="49" charset="0"/>
              </a:rPr>
              <a:t>Homework 11</a:t>
            </a:r>
          </a:p>
          <a:p>
            <a:pPr marL="0" indent="0">
              <a:buNone/>
            </a:pPr>
            <a:r>
              <a:rPr lang="en-US" sz="2600" dirty="0">
                <a:cs typeface="Courier New" pitchFamily="49" charset="0"/>
              </a:rPr>
              <a:t>public </a:t>
            </a:r>
            <a:r>
              <a:rPr lang="en-US" sz="2600" dirty="0" err="1">
                <a:cs typeface="Courier New" pitchFamily="49" charset="0"/>
              </a:rPr>
              <a:t>MazeCell</a:t>
            </a:r>
            <a:r>
              <a:rPr lang="en-US" sz="2600" dirty="0">
                <a:cs typeface="Courier New" pitchFamily="49" charset="0"/>
              </a:rPr>
              <a:t> </a:t>
            </a:r>
            <a:r>
              <a:rPr lang="en-US" sz="2600" dirty="0" err="1">
                <a:cs typeface="Courier New" pitchFamily="49" charset="0"/>
              </a:rPr>
              <a:t>multiBFS</a:t>
            </a:r>
            <a:r>
              <a:rPr lang="en-US" sz="2600" dirty="0">
                <a:cs typeface="Courier New" pitchFamily="49" charset="0"/>
              </a:rPr>
              <a:t>(</a:t>
            </a:r>
            <a:r>
              <a:rPr lang="en-US" sz="2600" dirty="0" err="1">
                <a:cs typeface="Courier New" pitchFamily="49" charset="0"/>
              </a:rPr>
              <a:t>MazeCell</a:t>
            </a:r>
            <a:r>
              <a:rPr lang="en-US" sz="2600" dirty="0">
                <a:cs typeface="Courier New" pitchFamily="49" charset="0"/>
              </a:rPr>
              <a:t> start, char destination) {</a:t>
            </a:r>
          </a:p>
          <a:p>
            <a:pPr marL="0" indent="0">
              <a:buNone/>
            </a:pPr>
            <a:endParaRPr lang="en-US" sz="2600" dirty="0">
              <a:cs typeface="Courier New" pitchFamily="49" charset="0"/>
            </a:endParaRPr>
          </a:p>
        </p:txBody>
      </p:sp>
      <p:sp>
        <p:nvSpPr>
          <p:cNvPr id="5" name="Oval 4"/>
          <p:cNvSpPr/>
          <p:nvPr/>
        </p:nvSpPr>
        <p:spPr>
          <a:xfrm>
            <a:off x="3733800" y="2155934"/>
            <a:ext cx="11430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BFS</a:t>
            </a:r>
            <a:endParaRPr lang="en-US" sz="3200" b="1" dirty="0"/>
          </a:p>
        </p:txBody>
      </p:sp>
      <p:sp>
        <p:nvSpPr>
          <p:cNvPr id="8" name="Oval 7"/>
          <p:cNvSpPr/>
          <p:nvPr/>
        </p:nvSpPr>
        <p:spPr>
          <a:xfrm>
            <a:off x="5486400" y="2495550"/>
            <a:ext cx="2286000" cy="419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Path: </a:t>
            </a:r>
            <a:r>
              <a:rPr lang="en-US" b="1" dirty="0" err="1" smtClean="0"/>
              <a:t>ArrayList</a:t>
            </a:r>
            <a:endParaRPr lang="en-US" b="1" dirty="0"/>
          </a:p>
        </p:txBody>
      </p:sp>
      <p:sp>
        <p:nvSpPr>
          <p:cNvPr id="9" name="Right Arrow 8"/>
          <p:cNvSpPr/>
          <p:nvPr/>
        </p:nvSpPr>
        <p:spPr>
          <a:xfrm rot="1174645">
            <a:off x="3049047" y="2352740"/>
            <a:ext cx="745544" cy="234222"/>
          </a:xfrm>
          <a:prstGeom prst="rightArrow">
            <a:avLst>
              <a:gd name="adj1" fmla="val 33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0425355" flipV="1">
            <a:off x="3049046" y="2771840"/>
            <a:ext cx="745544" cy="234222"/>
          </a:xfrm>
          <a:prstGeom prst="rightArrow">
            <a:avLst>
              <a:gd name="adj1" fmla="val 33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74834" y="2760416"/>
            <a:ext cx="2286000" cy="419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End: </a:t>
            </a:r>
            <a:r>
              <a:rPr lang="en-US" b="1" dirty="0" err="1" smtClean="0"/>
              <a:t>MazeCell</a:t>
            </a:r>
            <a:endParaRPr lang="en-US" b="1" dirty="0"/>
          </a:p>
        </p:txBody>
      </p:sp>
      <p:sp>
        <p:nvSpPr>
          <p:cNvPr id="6" name="Oval 5"/>
          <p:cNvSpPr/>
          <p:nvPr/>
        </p:nvSpPr>
        <p:spPr>
          <a:xfrm>
            <a:off x="990600" y="2133600"/>
            <a:ext cx="2286000" cy="419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Start: </a:t>
            </a:r>
            <a:r>
              <a:rPr lang="en-US" b="1" dirty="0" err="1" smtClean="0"/>
              <a:t>MazeCell</a:t>
            </a:r>
            <a:endParaRPr lang="en-US" b="1" dirty="0"/>
          </a:p>
        </p:txBody>
      </p:sp>
      <p:sp>
        <p:nvSpPr>
          <p:cNvPr id="12" name="Right Arrow 11"/>
          <p:cNvSpPr/>
          <p:nvPr/>
        </p:nvSpPr>
        <p:spPr>
          <a:xfrm>
            <a:off x="4708634" y="5918456"/>
            <a:ext cx="745544" cy="234222"/>
          </a:xfrm>
          <a:prstGeom prst="rightArrow">
            <a:avLst>
              <a:gd name="adj1" fmla="val 33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8034" y="5486400"/>
            <a:ext cx="11430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BFS</a:t>
            </a:r>
            <a:endParaRPr lang="en-US" sz="3200" b="1" dirty="0"/>
          </a:p>
        </p:txBody>
      </p:sp>
      <p:sp>
        <p:nvSpPr>
          <p:cNvPr id="14" name="Oval 13"/>
          <p:cNvSpPr/>
          <p:nvPr/>
        </p:nvSpPr>
        <p:spPr>
          <a:xfrm>
            <a:off x="5470634" y="5826016"/>
            <a:ext cx="3063766" cy="419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Next Step: </a:t>
            </a:r>
            <a:r>
              <a:rPr lang="en-US" b="1" dirty="0" err="1" smtClean="0"/>
              <a:t>MazeCell</a:t>
            </a:r>
            <a:endParaRPr lang="en-US" b="1" dirty="0"/>
          </a:p>
        </p:txBody>
      </p:sp>
      <p:sp>
        <p:nvSpPr>
          <p:cNvPr id="15" name="Right Arrow 14"/>
          <p:cNvSpPr/>
          <p:nvPr/>
        </p:nvSpPr>
        <p:spPr>
          <a:xfrm rot="1174645">
            <a:off x="3033281" y="5683206"/>
            <a:ext cx="745544" cy="234222"/>
          </a:xfrm>
          <a:prstGeom prst="rightArrow">
            <a:avLst>
              <a:gd name="adj1" fmla="val 33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425355" flipV="1">
            <a:off x="3033280" y="6102306"/>
            <a:ext cx="745544" cy="234222"/>
          </a:xfrm>
          <a:prstGeom prst="rightArrow">
            <a:avLst>
              <a:gd name="adj1" fmla="val 33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59068" y="6090882"/>
            <a:ext cx="2286000" cy="419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goal: char</a:t>
            </a:r>
            <a:endParaRPr lang="en-US" b="1" dirty="0"/>
          </a:p>
        </p:txBody>
      </p:sp>
      <p:sp>
        <p:nvSpPr>
          <p:cNvPr id="18" name="Oval 17"/>
          <p:cNvSpPr/>
          <p:nvPr/>
        </p:nvSpPr>
        <p:spPr>
          <a:xfrm>
            <a:off x="974834" y="5464066"/>
            <a:ext cx="2286000" cy="419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Start: </a:t>
            </a:r>
            <a:r>
              <a:rPr lang="en-US" b="1" dirty="0" err="1" smtClean="0"/>
              <a:t>MazeCell</a:t>
            </a:r>
            <a:endParaRPr lang="en-US" b="1" dirty="0"/>
          </a:p>
        </p:txBody>
      </p:sp>
    </p:spTree>
    <p:extLst>
      <p:ext uri="{BB962C8B-B14F-4D97-AF65-F5344CB8AC3E}">
        <p14:creationId xmlns:p14="http://schemas.microsoft.com/office/powerpoint/2010/main" val="3508216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86" y="0"/>
            <a:ext cx="9180786" cy="6370975"/>
          </a:xfrm>
          <a:prstGeom prst="rect">
            <a:avLst/>
          </a:prstGeom>
        </p:spPr>
        <p:txBody>
          <a:bodyPr wrap="square">
            <a:spAutoFit/>
          </a:bodyPr>
          <a:lstStyle/>
          <a:p>
            <a:r>
              <a:rPr lang="en-US" sz="2400" dirty="0"/>
              <a:t>/*</a:t>
            </a:r>
          </a:p>
          <a:p>
            <a:r>
              <a:rPr lang="en-US" sz="2400" dirty="0"/>
              <a:t> * </a:t>
            </a:r>
            <a:r>
              <a:rPr lang="en-US" sz="2400" b="1" dirty="0"/>
              <a:t>method: </a:t>
            </a:r>
            <a:r>
              <a:rPr lang="en-US" sz="2400" b="1" dirty="0" err="1"/>
              <a:t>multiBFS</a:t>
            </a:r>
            <a:r>
              <a:rPr lang="en-US" sz="2400" b="1" dirty="0"/>
              <a:t> </a:t>
            </a:r>
            <a:endParaRPr lang="en-US" sz="2400" b="1" dirty="0" smtClean="0"/>
          </a:p>
          <a:p>
            <a:r>
              <a:rPr lang="en-US" sz="2400" dirty="0" smtClean="0"/>
              <a:t> * </a:t>
            </a:r>
            <a:r>
              <a:rPr lang="en-US" sz="2400" b="1" dirty="0" smtClean="0"/>
              <a:t>input</a:t>
            </a:r>
            <a:r>
              <a:rPr lang="en-US" sz="2400" b="1" dirty="0"/>
              <a:t>:</a:t>
            </a:r>
            <a:r>
              <a:rPr lang="en-US" sz="2400" dirty="0"/>
              <a:t> a starting cell and a char to seek output: </a:t>
            </a:r>
            <a:r>
              <a:rPr lang="en-US" sz="2400" dirty="0" smtClean="0"/>
              <a:t>the maze </a:t>
            </a:r>
            <a:r>
              <a:rPr lang="en-US" sz="2400" dirty="0"/>
              <a:t>cell that is </a:t>
            </a:r>
            <a:r>
              <a:rPr lang="en-US" sz="2400" dirty="0" smtClean="0"/>
              <a:t>  </a:t>
            </a:r>
            <a:br>
              <a:rPr lang="en-US" sz="2400" dirty="0" smtClean="0"/>
            </a:br>
            <a:r>
              <a:rPr lang="en-US" sz="2400" dirty="0" smtClean="0"/>
              <a:t> *     BESIDE </a:t>
            </a:r>
            <a:r>
              <a:rPr lang="en-US" sz="2400" dirty="0"/>
              <a:t>START and NEXT ALONG the path to the </a:t>
            </a:r>
            <a:r>
              <a:rPr lang="en-US" sz="2400" dirty="0" smtClean="0"/>
              <a:t>nearest destination</a:t>
            </a:r>
            <a:r>
              <a:rPr lang="en-US" sz="2400" dirty="0"/>
              <a:t>!</a:t>
            </a:r>
          </a:p>
          <a:p>
            <a:r>
              <a:rPr lang="en-US" sz="2400" dirty="0"/>
              <a:t> * </a:t>
            </a:r>
          </a:p>
          <a:p>
            <a:r>
              <a:rPr lang="en-US" sz="2400" dirty="0"/>
              <a:t> * </a:t>
            </a:r>
            <a:r>
              <a:rPr lang="en-US" sz="2400" b="1" dirty="0"/>
              <a:t>optional: </a:t>
            </a:r>
            <a:r>
              <a:rPr lang="en-US" sz="2400" dirty="0"/>
              <a:t>printing the path to the goal if you do, BE SURE TO CLEAR</a:t>
            </a:r>
          </a:p>
          <a:p>
            <a:r>
              <a:rPr lang="en-US" sz="2400" dirty="0"/>
              <a:t> * </a:t>
            </a:r>
            <a:r>
              <a:rPr lang="en-US" sz="2400" dirty="0" smtClean="0"/>
              <a:t>		_</a:t>
            </a:r>
            <a:r>
              <a:rPr lang="en-US" sz="2400" dirty="0"/>
              <a:t>EVERYTHING_ OUT! before returning...</a:t>
            </a:r>
          </a:p>
          <a:p>
            <a:r>
              <a:rPr lang="en-US" sz="2400" dirty="0"/>
              <a:t> * </a:t>
            </a:r>
          </a:p>
          <a:p>
            <a:r>
              <a:rPr lang="en-US" sz="2400" dirty="0"/>
              <a:t> * if there is no path, this method should return an open </a:t>
            </a:r>
            <a:r>
              <a:rPr lang="en-US" sz="2400" dirty="0" err="1"/>
              <a:t>MazeCell</a:t>
            </a:r>
            <a:r>
              <a:rPr lang="en-US" sz="2400" dirty="0"/>
              <a:t> that is</a:t>
            </a:r>
          </a:p>
          <a:p>
            <a:r>
              <a:rPr lang="en-US" sz="2400" dirty="0"/>
              <a:t> * NEXT TO START</a:t>
            </a:r>
          </a:p>
          <a:p>
            <a:r>
              <a:rPr lang="en-US" sz="2400" dirty="0"/>
              <a:t> * </a:t>
            </a:r>
          </a:p>
          <a:p>
            <a:r>
              <a:rPr lang="en-US" sz="2400" dirty="0"/>
              <a:t> * if there is no open </a:t>
            </a:r>
            <a:r>
              <a:rPr lang="en-US" sz="2400" dirty="0" err="1"/>
              <a:t>MazeCell</a:t>
            </a:r>
            <a:r>
              <a:rPr lang="en-US" sz="2400" dirty="0"/>
              <a:t> that is NEXT TO START, this method </a:t>
            </a:r>
            <a:r>
              <a:rPr lang="en-US" sz="2400" dirty="0" smtClean="0"/>
              <a:t/>
            </a:r>
            <a:br>
              <a:rPr lang="en-US" sz="2400" dirty="0" smtClean="0"/>
            </a:br>
            <a:r>
              <a:rPr lang="en-US" sz="2400" dirty="0" smtClean="0"/>
              <a:t>* should return </a:t>
            </a:r>
            <a:r>
              <a:rPr lang="en-US" sz="2400" dirty="0"/>
              <a:t>any </a:t>
            </a:r>
            <a:r>
              <a:rPr lang="en-US" sz="2400" dirty="0" err="1"/>
              <a:t>MazeCell</a:t>
            </a:r>
            <a:r>
              <a:rPr lang="en-US" sz="2400" dirty="0"/>
              <a:t> that is next to start (and it will crash)</a:t>
            </a:r>
          </a:p>
          <a:p>
            <a:r>
              <a:rPr lang="en-US" sz="2400" dirty="0"/>
              <a:t> */</a:t>
            </a:r>
          </a:p>
          <a:p>
            <a:r>
              <a:rPr lang="en-US" sz="2400" b="1" dirty="0"/>
              <a:t>protected </a:t>
            </a:r>
            <a:r>
              <a:rPr lang="en-US" sz="2400" b="1" dirty="0" err="1"/>
              <a:t>MazeCell</a:t>
            </a:r>
            <a:r>
              <a:rPr lang="en-US" sz="2400" b="1" dirty="0"/>
              <a:t> </a:t>
            </a:r>
            <a:r>
              <a:rPr lang="en-US" sz="2400" b="1" dirty="0" err="1"/>
              <a:t>multiBFS</a:t>
            </a:r>
            <a:r>
              <a:rPr lang="en-US" sz="2400" b="1" dirty="0"/>
              <a:t>(</a:t>
            </a:r>
            <a:r>
              <a:rPr lang="en-US" sz="2400" b="1" dirty="0" err="1"/>
              <a:t>MazeCell</a:t>
            </a:r>
            <a:r>
              <a:rPr lang="en-US" sz="2400" b="1" dirty="0"/>
              <a:t> start, char destination) {</a:t>
            </a:r>
          </a:p>
          <a:p>
            <a:endParaRPr lang="en-US" sz="2400" b="1" dirty="0"/>
          </a:p>
          <a:p>
            <a:r>
              <a:rPr lang="en-US" sz="2400" dirty="0"/>
              <a:t>}</a:t>
            </a:r>
          </a:p>
        </p:txBody>
      </p:sp>
      <p:sp>
        <p:nvSpPr>
          <p:cNvPr id="6" name="Line Callout 1 5"/>
          <p:cNvSpPr/>
          <p:nvPr/>
        </p:nvSpPr>
        <p:spPr>
          <a:xfrm>
            <a:off x="5943600" y="5791200"/>
            <a:ext cx="2895600" cy="838200"/>
          </a:xfrm>
          <a:prstGeom prst="borderCallout1">
            <a:avLst>
              <a:gd name="adj1" fmla="val -4313"/>
              <a:gd name="adj2" fmla="val 90997"/>
              <a:gd name="adj3" fmla="val -121187"/>
              <a:gd name="adj4" fmla="val 67049"/>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The snake crashes (not Java) </a:t>
            </a:r>
            <a:endParaRPr lang="en-US" sz="2800" dirty="0"/>
          </a:p>
        </p:txBody>
      </p:sp>
      <p:sp>
        <p:nvSpPr>
          <p:cNvPr id="7" name="Line Callout 1 6"/>
          <p:cNvSpPr/>
          <p:nvPr/>
        </p:nvSpPr>
        <p:spPr>
          <a:xfrm>
            <a:off x="685799" y="5789886"/>
            <a:ext cx="4419601" cy="839514"/>
          </a:xfrm>
          <a:prstGeom prst="borderCallout1">
            <a:avLst>
              <a:gd name="adj1" fmla="val 1321"/>
              <a:gd name="adj2" fmla="val 93137"/>
              <a:gd name="adj3" fmla="val 879"/>
              <a:gd name="adj4" fmla="val 73827"/>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Add this to the Maze Class</a:t>
            </a:r>
          </a:p>
          <a:p>
            <a:pPr algn="ctr" fontAlgn="auto">
              <a:spcBef>
                <a:spcPts val="0"/>
              </a:spcBef>
              <a:spcAft>
                <a:spcPts val="0"/>
              </a:spcAft>
              <a:defRPr/>
            </a:pPr>
            <a:r>
              <a:rPr lang="en-US" sz="2800" dirty="0" smtClean="0"/>
              <a:t>(or use our starter file) </a:t>
            </a:r>
            <a:endParaRPr lang="en-US" sz="2800" dirty="0"/>
          </a:p>
        </p:txBody>
      </p:sp>
    </p:spTree>
    <p:extLst>
      <p:ext uri="{BB962C8B-B14F-4D97-AF65-F5344CB8AC3E}">
        <p14:creationId xmlns:p14="http://schemas.microsoft.com/office/powerpoint/2010/main" val="13690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725"/>
            <a:ext cx="8229600" cy="1143000"/>
          </a:xfrm>
        </p:spPr>
        <p:txBody>
          <a:bodyPr/>
          <a:lstStyle/>
          <a:p>
            <a:r>
              <a:rPr lang="en-US" dirty="0" smtClean="0"/>
              <a:t>Look at the provided BFS code</a:t>
            </a:r>
            <a:endParaRPr lang="en-US" dirty="0"/>
          </a:p>
        </p:txBody>
      </p:sp>
      <p:sp>
        <p:nvSpPr>
          <p:cNvPr id="3" name="Content Placeholder 2"/>
          <p:cNvSpPr>
            <a:spLocks noGrp="1"/>
          </p:cNvSpPr>
          <p:nvPr>
            <p:ph idx="1"/>
          </p:nvPr>
        </p:nvSpPr>
        <p:spPr>
          <a:xfrm>
            <a:off x="0" y="1112837"/>
            <a:ext cx="8229600" cy="4525963"/>
          </a:xfrm>
        </p:spPr>
        <p:txBody>
          <a:bodyPr/>
          <a:lstStyle/>
          <a:p>
            <a:r>
              <a:rPr lang="en-US" dirty="0" smtClean="0"/>
              <a:t>Write a list of good style things and things you could refactor (improve)</a:t>
            </a:r>
          </a:p>
          <a:p>
            <a:r>
              <a:rPr lang="en-US" dirty="0" smtClean="0"/>
              <a:t>How many things are on your list? </a:t>
            </a:r>
          </a:p>
          <a:p>
            <a:pPr marL="971550" lvl="1" indent="-514350">
              <a:buFont typeface="+mj-lt"/>
              <a:buAutoNum type="alphaUcPeriod"/>
            </a:pPr>
            <a:r>
              <a:rPr lang="en-US" dirty="0" smtClean="0"/>
              <a:t>0-2</a:t>
            </a:r>
          </a:p>
          <a:p>
            <a:pPr marL="971550" lvl="1" indent="-514350">
              <a:buFont typeface="+mj-lt"/>
              <a:buAutoNum type="alphaUcPeriod"/>
            </a:pPr>
            <a:r>
              <a:rPr lang="en-US" dirty="0" smtClean="0"/>
              <a:t>3-6</a:t>
            </a:r>
          </a:p>
          <a:p>
            <a:pPr marL="971550" lvl="1" indent="-514350">
              <a:buFont typeface="+mj-lt"/>
              <a:buAutoNum type="alphaUcPeriod"/>
            </a:pPr>
            <a:r>
              <a:rPr lang="en-US" dirty="0" smtClean="0"/>
              <a:t>7-10</a:t>
            </a:r>
          </a:p>
          <a:p>
            <a:pPr marL="971550" lvl="1" indent="-514350">
              <a:buFont typeface="+mj-lt"/>
              <a:buAutoNum type="alphaUcPeriod"/>
            </a:pPr>
            <a:r>
              <a:rPr lang="en-US" dirty="0" smtClean="0"/>
              <a:t>&gt; 10</a:t>
            </a:r>
          </a:p>
          <a:p>
            <a:pPr marL="971550" lvl="1" indent="-514350">
              <a:buFont typeface="+mj-lt"/>
              <a:buAutoNum type="alphaUcPeriod"/>
            </a:pPr>
            <a:r>
              <a:rPr lang="en-US" dirty="0" smtClean="0"/>
              <a:t>Stuck</a:t>
            </a:r>
            <a:endParaRPr lang="en-US" dirty="0"/>
          </a:p>
        </p:txBody>
      </p:sp>
    </p:spTree>
    <p:extLst>
      <p:ext uri="{BB962C8B-B14F-4D97-AF65-F5344CB8AC3E}">
        <p14:creationId xmlns:p14="http://schemas.microsoft.com/office/powerpoint/2010/main" val="3347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590800"/>
            <a:ext cx="8229600" cy="1143000"/>
          </a:xfrm>
        </p:spPr>
        <p:txBody>
          <a:bodyPr/>
          <a:lstStyle/>
          <a:p>
            <a:r>
              <a:rPr lang="en-US" sz="13800" b="1" dirty="0" smtClean="0"/>
              <a:t>Drawing</a:t>
            </a:r>
            <a:br>
              <a:rPr lang="en-US" sz="13800" b="1" dirty="0" smtClean="0"/>
            </a:br>
            <a:r>
              <a:rPr lang="en-US" sz="13800" b="1" dirty="0" smtClean="0"/>
              <a:t>in </a:t>
            </a:r>
            <a:r>
              <a:rPr lang="en-US" sz="13800" b="1" dirty="0" err="1" smtClean="0"/>
              <a:t>Spampede</a:t>
            </a:r>
            <a:endParaRPr lang="en-US" sz="8000" dirty="0" smtClean="0"/>
          </a:p>
        </p:txBody>
      </p:sp>
    </p:spTree>
    <p:extLst>
      <p:ext uri="{BB962C8B-B14F-4D97-AF65-F5344CB8AC3E}">
        <p14:creationId xmlns:p14="http://schemas.microsoft.com/office/powerpoint/2010/main" val="3594673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2400" b="1" dirty="0">
                <a:latin typeface="Courier New" pitchFamily="49" charset="0"/>
                <a:cs typeface="Courier New" pitchFamily="49" charset="0"/>
              </a:rPr>
              <a:t>public class </a:t>
            </a:r>
            <a:r>
              <a:rPr lang="en-US" sz="2400" b="1" dirty="0" err="1">
                <a:latin typeface="Courier New" pitchFamily="49" charset="0"/>
                <a:cs typeface="Courier New" pitchFamily="49" charset="0"/>
              </a:rPr>
              <a:t>Spampede</a:t>
            </a:r>
            <a:r>
              <a:rPr lang="en-US" sz="2400" b="1" dirty="0">
                <a:latin typeface="Courier New" pitchFamily="49" charset="0"/>
                <a:cs typeface="Courier New" pitchFamily="49" charset="0"/>
              </a:rPr>
              <a:t> </a:t>
            </a:r>
            <a:r>
              <a:rPr lang="en-US" sz="1800" dirty="0">
                <a:latin typeface="Courier New" pitchFamily="49" charset="0"/>
                <a:cs typeface="Courier New" pitchFamily="49" charset="0"/>
              </a:rPr>
              <a:t>extends </a:t>
            </a:r>
            <a:r>
              <a:rPr lang="en-US" sz="1800" dirty="0" err="1">
                <a:latin typeface="Courier New" pitchFamily="49" charset="0"/>
                <a:cs typeface="Courier New" pitchFamily="49" charset="0"/>
              </a:rPr>
              <a:t>JApplet</a:t>
            </a: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  implements </a:t>
            </a:r>
            <a:r>
              <a:rPr lang="en-US" sz="1800" dirty="0" err="1">
                <a:latin typeface="Courier New" pitchFamily="49" charset="0"/>
                <a:cs typeface="Courier New" pitchFamily="49" charset="0"/>
              </a:rPr>
              <a:t>ActionListener</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KeyListener</a:t>
            </a:r>
            <a:r>
              <a:rPr lang="en-US" sz="1800" dirty="0">
                <a:latin typeface="Courier New" pitchFamily="49" charset="0"/>
                <a:cs typeface="Courier New" pitchFamily="49" charset="0"/>
              </a:rPr>
              <a:t>, Runnable</a:t>
            </a:r>
          </a:p>
          <a:p>
            <a:pPr marL="0" indent="0">
              <a:buNone/>
            </a:pP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  Image </a:t>
            </a:r>
            <a:r>
              <a:rPr lang="en-US" sz="1800" dirty="0" err="1">
                <a:latin typeface="Courier New" pitchFamily="49" charset="0"/>
                <a:cs typeface="Courier New" pitchFamily="49" charset="0"/>
              </a:rPr>
              <a:t>image</a:t>
            </a:r>
            <a:r>
              <a:rPr lang="en-US" sz="1800" dirty="0">
                <a:latin typeface="Courier New" pitchFamily="49" charset="0"/>
                <a:cs typeface="Courier New" pitchFamily="49" charset="0"/>
              </a:rPr>
              <a:t>;                // off-screen buffer</a:t>
            </a:r>
          </a:p>
          <a:p>
            <a:pPr marL="0" indent="0">
              <a:buNone/>
            </a:pPr>
            <a:r>
              <a:rPr lang="en-US" sz="1800" dirty="0">
                <a:latin typeface="Courier New" pitchFamily="49" charset="0"/>
                <a:cs typeface="Courier New" pitchFamily="49" charset="0"/>
              </a:rPr>
              <a:t>  Graphics g;                 // that buffer's graphical </a:t>
            </a:r>
            <a:r>
              <a:rPr lang="en-US" sz="1800" dirty="0" smtClean="0">
                <a:latin typeface="Courier New" pitchFamily="49" charset="0"/>
                <a:cs typeface="Courier New" pitchFamily="49" charset="0"/>
              </a:rPr>
              <a:t>tools</a:t>
            </a:r>
          </a:p>
          <a:p>
            <a:pPr marL="0" indent="0">
              <a:buNone/>
            </a:pPr>
            <a:r>
              <a:rPr lang="en-US" sz="1800" dirty="0" smtClean="0">
                <a:latin typeface="Courier New" pitchFamily="49" charset="0"/>
                <a:cs typeface="Courier New" pitchFamily="49" charset="0"/>
              </a:rPr>
              <a:t>// in </a:t>
            </a:r>
            <a:r>
              <a:rPr lang="en-US" sz="1800" dirty="0" err="1" smtClean="0">
                <a:latin typeface="Courier New" pitchFamily="49" charset="0"/>
                <a:cs typeface="Courier New" pitchFamily="49" charset="0"/>
              </a:rPr>
              <a:t>init</a:t>
            </a:r>
            <a:r>
              <a:rPr lang="en-US" sz="1800" dirty="0" smtClean="0">
                <a:latin typeface="Courier New" pitchFamily="49" charset="0"/>
                <a:cs typeface="Courier New" pitchFamily="49" charset="0"/>
              </a:rPr>
              <a:t>: image </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createImage</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getSize</a:t>
            </a:r>
            <a:r>
              <a:rPr lang="en-US" sz="1800" dirty="0">
                <a:latin typeface="Courier New" pitchFamily="49" charset="0"/>
                <a:cs typeface="Courier New" pitchFamily="49" charset="0"/>
              </a:rPr>
              <a:t>().width, </a:t>
            </a:r>
            <a:r>
              <a:rPr lang="en-US" sz="1800" i="1" dirty="0" smtClean="0">
                <a:latin typeface="Courier New" pitchFamily="49" charset="0"/>
                <a:cs typeface="Courier New" pitchFamily="49" charset="0"/>
              </a:rPr>
              <a:t>GAMEB_DHEIGHT</a:t>
            </a:r>
            <a:r>
              <a:rPr lang="en-US" sz="1800" i="1" dirty="0">
                <a:latin typeface="Courier New" pitchFamily="49" charset="0"/>
                <a:cs typeface="Courier New" pitchFamily="49" charset="0"/>
              </a:rPr>
              <a:t>);</a:t>
            </a:r>
          </a:p>
          <a:p>
            <a:pPr marL="0" indent="0">
              <a:buNone/>
            </a:pPr>
            <a:r>
              <a:rPr lang="en-US" sz="1800" dirty="0" smtClean="0">
                <a:latin typeface="Courier New" pitchFamily="49" charset="0"/>
                <a:cs typeface="Courier New" pitchFamily="49" charset="0"/>
              </a:rPr>
              <a:t>// in </a:t>
            </a:r>
            <a:r>
              <a:rPr lang="en-US" sz="1800" dirty="0" err="1" smtClean="0">
                <a:latin typeface="Courier New" pitchFamily="49" charset="0"/>
                <a:cs typeface="Courier New" pitchFamily="49" charset="0"/>
              </a:rPr>
              <a:t>init</a:t>
            </a:r>
            <a:r>
              <a:rPr lang="en-US" sz="1800" dirty="0" smtClean="0">
                <a:latin typeface="Courier New" pitchFamily="49" charset="0"/>
                <a:cs typeface="Courier New" pitchFamily="49" charset="0"/>
              </a:rPr>
              <a:t>: g </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image.getGraphics</a:t>
            </a:r>
            <a:r>
              <a:rPr lang="en-US" sz="1800" dirty="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indent="0">
              <a:buNone/>
            </a:pPr>
            <a:endParaRPr lang="en-US" sz="1800" dirty="0" smtClean="0">
              <a:latin typeface="Courier New" pitchFamily="49" charset="0"/>
              <a:cs typeface="Courier New" pitchFamily="49" charset="0"/>
            </a:endParaRPr>
          </a:p>
          <a:p>
            <a:pPr marL="0" indent="0">
              <a:buNone/>
            </a:pPr>
            <a:endParaRPr lang="en-US" sz="1800" dirty="0" smtClean="0">
              <a:latin typeface="Courier New" pitchFamily="49" charset="0"/>
              <a:cs typeface="Courier New" pitchFamily="49" charset="0"/>
            </a:endParaRPr>
          </a:p>
          <a:p>
            <a:pPr marL="0" indent="0">
              <a:buNone/>
            </a:pP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drawEnvironment</a:t>
            </a:r>
            <a:r>
              <a:rPr lang="en-US" sz="24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  {</a:t>
            </a:r>
          </a:p>
          <a:p>
            <a:pPr marL="0" indent="0">
              <a:buNone/>
            </a:pPr>
            <a:r>
              <a:rPr lang="en-US" sz="1800" dirty="0">
                <a:latin typeface="Courier New" pitchFamily="49" charset="0"/>
                <a:cs typeface="Courier New" pitchFamily="49" charset="0"/>
              </a:rPr>
              <a:t>    clear(); </a:t>
            </a:r>
            <a:r>
              <a:rPr lang="en-US" sz="1800" dirty="0" smtClean="0">
                <a:latin typeface="Courier New" pitchFamily="49" charset="0"/>
                <a:cs typeface="Courier New" pitchFamily="49" charset="0"/>
              </a:rPr>
              <a:t>		// Clear the buffer</a:t>
            </a:r>
            <a:endParaRPr lang="en-US" sz="1800" dirty="0">
              <a:latin typeface="Courier New" pitchFamily="49" charset="0"/>
              <a:cs typeface="Courier New" pitchFamily="49" charset="0"/>
            </a:endParaRPr>
          </a:p>
          <a:p>
            <a:pPr marL="0" indent="0">
              <a:buNone/>
            </a:pPr>
            <a:endParaRPr lang="en-US" sz="1800" dirty="0">
              <a:latin typeface="Courier New" pitchFamily="49" charset="0"/>
              <a:cs typeface="Courier New" pitchFamily="49" charset="0"/>
            </a:endParaRPr>
          </a:p>
          <a:p>
            <a:pPr marL="0"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g.setColor</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Color.</a:t>
            </a:r>
            <a:r>
              <a:rPr lang="en-US" sz="2000" i="1" dirty="0" err="1" smtClean="0">
                <a:latin typeface="Courier New" pitchFamily="49" charset="0"/>
                <a:cs typeface="Courier New" pitchFamily="49" charset="0"/>
              </a:rPr>
              <a:t>red</a:t>
            </a:r>
            <a:r>
              <a:rPr lang="en-US" sz="2000" i="1" dirty="0">
                <a:latin typeface="Courier New" pitchFamily="49" charset="0"/>
                <a:cs typeface="Courier New" pitchFamily="49" charset="0"/>
              </a:rPr>
              <a:t>); </a:t>
            </a:r>
            <a:r>
              <a:rPr lang="en-US" sz="2000" i="1" dirty="0" smtClean="0">
                <a:latin typeface="Courier New" pitchFamily="49" charset="0"/>
                <a:cs typeface="Courier New" pitchFamily="49" charset="0"/>
              </a:rPr>
              <a:t>  </a:t>
            </a:r>
          </a:p>
          <a:p>
            <a:pPr marL="0"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g.fillRect</a:t>
            </a:r>
            <a:r>
              <a:rPr lang="en-US" sz="2000" dirty="0" smtClean="0">
                <a:latin typeface="Courier New" pitchFamily="49" charset="0"/>
                <a:cs typeface="Courier New" pitchFamily="49" charset="0"/>
              </a:rPr>
              <a:t>(100,100,10,10);</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g.setColor</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currentColor</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g.fillRect</a:t>
            </a:r>
            <a:r>
              <a:rPr lang="en-US" sz="2000" dirty="0" smtClean="0">
                <a:latin typeface="Courier New" pitchFamily="49" charset="0"/>
                <a:cs typeface="Courier New" pitchFamily="49" charset="0"/>
              </a:rPr>
              <a:t>(150,100,142,200);</a:t>
            </a:r>
          </a:p>
          <a:p>
            <a:pPr marL="0" indent="0">
              <a:buNone/>
            </a:pPr>
            <a:endParaRPr lang="en-US" sz="1800" dirty="0" smtClean="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107" y="3200400"/>
            <a:ext cx="317063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4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draw?</a:t>
            </a:r>
            <a:endParaRPr lang="en-US" b="1" dirty="0"/>
          </a:p>
        </p:txBody>
      </p:sp>
      <p:sp>
        <p:nvSpPr>
          <p:cNvPr id="3" name="Content Placeholder 2"/>
          <p:cNvSpPr>
            <a:spLocks noGrp="1"/>
          </p:cNvSpPr>
          <p:nvPr>
            <p:ph idx="1"/>
          </p:nvPr>
        </p:nvSpPr>
        <p:spPr>
          <a:xfrm>
            <a:off x="228600" y="1600200"/>
            <a:ext cx="8915400" cy="4525963"/>
          </a:xfrm>
        </p:spPr>
        <p:txBody>
          <a:bodyPr/>
          <a:lstStyle/>
          <a:p>
            <a:pPr marL="0" indent="0">
              <a:buNone/>
            </a:pPr>
            <a:r>
              <a:rPr lang="nn-NO" dirty="0">
                <a:latin typeface="Courier New" pitchFamily="49" charset="0"/>
                <a:cs typeface="Courier New" pitchFamily="49" charset="0"/>
              </a:rPr>
              <a:t>for(int i = 10; i &lt; 500; i=i+50){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g.setColor</a:t>
            </a:r>
            <a:r>
              <a:rPr lang="en-US" dirty="0">
                <a:latin typeface="Courier New" pitchFamily="49" charset="0"/>
                <a:cs typeface="Courier New" pitchFamily="49" charset="0"/>
              </a:rPr>
              <a:t>(</a:t>
            </a:r>
            <a:r>
              <a:rPr lang="en-US" dirty="0" err="1">
                <a:latin typeface="Courier New" pitchFamily="49" charset="0"/>
                <a:cs typeface="Courier New" pitchFamily="49" charset="0"/>
              </a:rPr>
              <a:t>Color.</a:t>
            </a:r>
            <a:r>
              <a:rPr lang="en-US" i="1" dirty="0" err="1">
                <a:latin typeface="Courier New" pitchFamily="49" charset="0"/>
                <a:cs typeface="Courier New" pitchFamily="49" charset="0"/>
              </a:rPr>
              <a:t>BLACK</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g.fillRect</a:t>
            </a:r>
            <a:r>
              <a:rPr lang="en-US" dirty="0">
                <a:latin typeface="Courier New" pitchFamily="49" charset="0"/>
                <a:cs typeface="Courier New" pitchFamily="49" charset="0"/>
              </a:rPr>
              <a:t>(</a:t>
            </a:r>
            <a:r>
              <a:rPr lang="en-US" dirty="0" err="1">
                <a:latin typeface="Courier New" pitchFamily="49" charset="0"/>
                <a:cs typeface="Courier New" pitchFamily="49" charset="0"/>
              </a:rPr>
              <a:t>i</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 40, 20);</a:t>
            </a:r>
          </a:p>
          <a:p>
            <a:pPr marL="0" indent="0">
              <a:buNone/>
            </a:pPr>
            <a:r>
              <a:rPr lang="en-US" dirty="0">
                <a:latin typeface="Courier New" pitchFamily="49" charset="0"/>
                <a:cs typeface="Courier New" pitchFamily="49" charset="0"/>
              </a:rPr>
              <a:t>}</a:t>
            </a:r>
          </a:p>
          <a:p>
            <a:pPr marL="0" indent="0">
              <a:buNone/>
            </a:pPr>
            <a:r>
              <a:rPr lang="en-US" dirty="0" smtClean="0"/>
              <a:t>	A		   B		      C			 D</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600083"/>
            <a:ext cx="2037650" cy="22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750" y="4600083"/>
            <a:ext cx="2037650" cy="22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651" y="4600083"/>
            <a:ext cx="2037650" cy="22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600083"/>
            <a:ext cx="2037650" cy="22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942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Runtime</a:t>
            </a:r>
            <a:endParaRPr lang="en-US" sz="8800" dirty="0" smtClean="0"/>
          </a:p>
        </p:txBody>
      </p:sp>
    </p:spTree>
    <p:extLst>
      <p:ext uri="{BB962C8B-B14F-4D97-AF65-F5344CB8AC3E}">
        <p14:creationId xmlns:p14="http://schemas.microsoft.com/office/powerpoint/2010/main" val="3681644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 </a:t>
            </a:r>
            <a:r>
              <a:rPr lang="en-US" dirty="0" smtClean="0"/>
              <a:t>in this Binary Search Tree?</a:t>
            </a:r>
          </a:p>
        </p:txBody>
      </p:sp>
      <p:sp>
        <p:nvSpPr>
          <p:cNvPr id="399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9941" name="TextBox 1"/>
          <p:cNvSpPr txBox="1">
            <a:spLocks noChangeArrowheads="1"/>
          </p:cNvSpPr>
          <p:nvPr/>
        </p:nvSpPr>
        <p:spPr bwMode="auto">
          <a:xfrm>
            <a:off x="304800" y="25146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n-lt"/>
              </a:rPr>
              <a:t> O(1)</a:t>
            </a:r>
          </a:p>
          <a:p>
            <a:pPr>
              <a:buFont typeface="Times" charset="0"/>
              <a:buAutoNum type="alphaUcPeriod"/>
            </a:pPr>
            <a:r>
              <a:rPr lang="en-US" sz="3600" dirty="0">
                <a:latin typeface="+mn-lt"/>
              </a:rPr>
              <a:t> O(log n)</a:t>
            </a:r>
          </a:p>
          <a:p>
            <a:pPr>
              <a:buFont typeface="Times" charset="0"/>
              <a:buAutoNum type="alphaUcPeriod"/>
            </a:pPr>
            <a:r>
              <a:rPr lang="en-US" sz="3600" dirty="0">
                <a:latin typeface="+mn-lt"/>
              </a:rPr>
              <a:t> O(n log n)</a:t>
            </a:r>
          </a:p>
          <a:p>
            <a:pPr>
              <a:buFont typeface="Times" charset="0"/>
              <a:buAutoNum type="alphaUcPeriod"/>
            </a:pPr>
            <a:r>
              <a:rPr lang="en-US" sz="3600" dirty="0">
                <a:latin typeface="+mn-lt"/>
              </a:rPr>
              <a:t> O(n)</a:t>
            </a:r>
          </a:p>
          <a:p>
            <a:pPr>
              <a:buFont typeface="Times" charset="0"/>
              <a:buAutoNum type="alphaUcPeriod"/>
            </a:pPr>
            <a:r>
              <a:rPr lang="en-US" sz="3600" dirty="0">
                <a:latin typeface="+mn-lt"/>
              </a:rPr>
              <a:t> O(n</a:t>
            </a:r>
            <a:r>
              <a:rPr lang="en-US" sz="3600" baseline="30000" dirty="0">
                <a:latin typeface="+mn-lt"/>
              </a:rPr>
              <a:t>2</a:t>
            </a:r>
            <a:r>
              <a:rPr lang="en-US" sz="3600" dirty="0">
                <a:latin typeface="+mn-lt"/>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2133600"/>
            <a:ext cx="3200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590618"/>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a:t>
            </a:r>
            <a:r>
              <a:rPr lang="en-US" dirty="0" smtClean="0"/>
              <a:t> in this Binary Search Tree?</a:t>
            </a:r>
          </a:p>
        </p:txBody>
      </p:sp>
      <p:sp>
        <p:nvSpPr>
          <p:cNvPr id="409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TextBox 5"/>
          <p:cNvSpPr txBox="1">
            <a:spLocks noChangeArrowheads="1"/>
          </p:cNvSpPr>
          <p:nvPr/>
        </p:nvSpPr>
        <p:spPr bwMode="auto">
          <a:xfrm>
            <a:off x="152400" y="20574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j-lt"/>
              </a:rPr>
              <a:t> O(1)</a:t>
            </a:r>
          </a:p>
          <a:p>
            <a:pPr>
              <a:buFont typeface="Times" charset="0"/>
              <a:buAutoNum type="alphaUcPeriod"/>
            </a:pPr>
            <a:r>
              <a:rPr lang="en-US" sz="3600" dirty="0">
                <a:latin typeface="+mj-lt"/>
              </a:rPr>
              <a:t> O(log n)</a:t>
            </a:r>
          </a:p>
          <a:p>
            <a:pPr>
              <a:buFont typeface="Times" charset="0"/>
              <a:buAutoNum type="alphaUcPeriod"/>
            </a:pPr>
            <a:r>
              <a:rPr lang="en-US" sz="3600" dirty="0">
                <a:latin typeface="+mj-lt"/>
              </a:rPr>
              <a:t> O(n log n)</a:t>
            </a:r>
          </a:p>
          <a:p>
            <a:pPr>
              <a:buFont typeface="Times" charset="0"/>
              <a:buAutoNum type="alphaUcPeriod"/>
            </a:pPr>
            <a:r>
              <a:rPr lang="en-US" sz="3600" dirty="0">
                <a:latin typeface="+mj-lt"/>
              </a:rPr>
              <a:t> O(n)</a:t>
            </a:r>
          </a:p>
          <a:p>
            <a:pPr>
              <a:buFont typeface="Times" charset="0"/>
              <a:buAutoNum type="alphaUcPeriod"/>
            </a:pPr>
            <a:r>
              <a:rPr lang="en-US" sz="3600" dirty="0">
                <a:latin typeface="+mj-lt"/>
              </a:rPr>
              <a:t> O(n</a:t>
            </a:r>
            <a:r>
              <a:rPr lang="en-US" sz="3600" baseline="30000" dirty="0">
                <a:latin typeface="+mj-lt"/>
              </a:rPr>
              <a:t>2</a:t>
            </a:r>
            <a:r>
              <a:rPr lang="en-US" sz="3600" dirty="0">
                <a:latin typeface="+mj-lt"/>
              </a:rPr>
              <a:t>)</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3429000" y="20574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2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Administrative Stuff</a:t>
            </a:r>
            <a:br>
              <a:rPr lang="en-US" dirty="0" smtClean="0"/>
            </a:br>
            <a:r>
              <a:rPr lang="en-US" dirty="0" smtClean="0"/>
              <a:t>(Not in your notes)</a:t>
            </a:r>
          </a:p>
        </p:txBody>
      </p:sp>
      <p:sp>
        <p:nvSpPr>
          <p:cNvPr id="4099" name="Content Placeholder 2"/>
          <p:cNvSpPr>
            <a:spLocks noGrp="1"/>
          </p:cNvSpPr>
          <p:nvPr>
            <p:ph idx="1"/>
          </p:nvPr>
        </p:nvSpPr>
        <p:spPr>
          <a:xfrm>
            <a:off x="152400" y="1752600"/>
            <a:ext cx="8699500" cy="4525963"/>
          </a:xfrm>
        </p:spPr>
        <p:txBody>
          <a:bodyPr/>
          <a:lstStyle/>
          <a:p>
            <a:r>
              <a:rPr lang="en-US" dirty="0" smtClean="0"/>
              <a:t>Email me to schedule an appointment! </a:t>
            </a:r>
            <a:endParaRPr lang="en-US" dirty="0" smtClean="0">
              <a:sym typeface="Wingdings" pitchFamily="2" charset="2"/>
            </a:endParaRPr>
          </a:p>
          <a:p>
            <a:endParaRPr lang="en-US" dirty="0"/>
          </a:p>
          <a:p>
            <a:pPr marL="0" indent="0">
              <a:buNone/>
            </a:pPr>
            <a:endParaRPr lang="en-US" dirty="0"/>
          </a:p>
        </p:txBody>
      </p:sp>
    </p:spTree>
    <p:extLst>
      <p:ext uri="{BB962C8B-B14F-4D97-AF65-F5344CB8AC3E}">
        <p14:creationId xmlns:p14="http://schemas.microsoft.com/office/powerpoint/2010/main" val="759926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all nodes have 0 or 1 children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a:t>
            </a:r>
            <a:r>
              <a:rPr lang="en-US" sz="3200" u="sng">
                <a:solidFill>
                  <a:schemeClr val="tx2"/>
                </a:solidFill>
                <a:latin typeface="Times" charset="0"/>
              </a:rPr>
              <a:t>Completely Unbalanced Case</a:t>
            </a:r>
            <a:r>
              <a:rPr lang="en-US" sz="4400" u="sng">
                <a:solidFill>
                  <a:schemeClr val="tx2"/>
                </a:solidFill>
                <a:latin typeface="Times" charset="0"/>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3200400"/>
            <a:ext cx="3200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483" y="3472713"/>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6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800600"/>
            <a:ext cx="6081713" cy="1981200"/>
          </a:xfrm>
        </p:spPr>
        <p:txBody>
          <a:bodyPr/>
          <a:lstStyle/>
          <a:p>
            <a:r>
              <a:rPr lang="en-US" sz="3200" b="1" dirty="0" smtClean="0"/>
              <a:t>Assuming: </a:t>
            </a:r>
            <a:r>
              <a:rPr lang="en-US" sz="3200" dirty="0" smtClean="0"/>
              <a:t/>
            </a:r>
            <a:br>
              <a:rPr lang="en-US" sz="3200" dirty="0" smtClean="0"/>
            </a:br>
            <a:r>
              <a:rPr lang="en-US" sz="3200" dirty="0" smtClean="0"/>
              <a:t> all nodes have 0 or 2 children</a:t>
            </a:r>
            <a:br>
              <a:rPr lang="en-US" sz="3200" dirty="0" smtClean="0"/>
            </a:br>
            <a:r>
              <a:rPr lang="en-US" sz="3200" dirty="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(Balanced Case)</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4724400" y="37338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685800" y="3429000"/>
            <a:ext cx="1807284" cy="1505802"/>
          </a:xfrm>
          <a:prstGeom prst="borderCallout1">
            <a:avLst>
              <a:gd name="adj1" fmla="val 53977"/>
              <a:gd name="adj2" fmla="val 101067"/>
              <a:gd name="adj3" fmla="val -24614"/>
              <a:gd name="adj4" fmla="val 1780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153743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most nodes have 0 or 2 children</a:t>
            </a:r>
            <a:br>
              <a:rPr lang="en-US" sz="3200" smtClean="0"/>
            </a:br>
            <a:r>
              <a:rPr lang="en-US" sz="3200" smtClean="0"/>
              <a:t>height is O(log 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(Mostly Balanced Case)</a:t>
            </a:r>
          </a:p>
        </p:txBody>
      </p:sp>
      <p:pic>
        <p:nvPicPr>
          <p:cNvPr id="11366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9400" y="3279775"/>
            <a:ext cx="33782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4614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r>
              <a:rPr lang="en-US" sz="8800" smtClean="0"/>
              <a:t>Big-Oh for </a:t>
            </a:r>
            <a:br>
              <a:rPr lang="en-US" sz="8800" smtClean="0"/>
            </a:br>
            <a:r>
              <a:rPr lang="en-US" sz="8800" smtClean="0"/>
              <a:t>Lists</a:t>
            </a:r>
            <a:br>
              <a:rPr lang="en-US" sz="8800" smtClean="0"/>
            </a:br>
            <a:r>
              <a:rPr lang="en-US" sz="8000" smtClean="0"/>
              <a:t>(a.k.a. linked lists)</a:t>
            </a:r>
          </a:p>
        </p:txBody>
      </p:sp>
    </p:spTree>
    <p:extLst>
      <p:ext uri="{BB962C8B-B14F-4D97-AF65-F5344CB8AC3E}">
        <p14:creationId xmlns:p14="http://schemas.microsoft.com/office/powerpoint/2010/main" val="3014618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Racket Lists Big-Oh</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18807244">
            <a:off x="867569" y="4542632"/>
            <a:ext cx="32004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8" name="Table 7"/>
          <p:cNvGraphicFramePr>
            <a:graphicFrameLocks noGrp="1"/>
          </p:cNvGraphicFramePr>
          <p:nvPr/>
        </p:nvGraphicFramePr>
        <p:xfrm>
          <a:off x="884238" y="1524000"/>
          <a:ext cx="7391400" cy="2895600"/>
        </p:xfrm>
        <a:graphic>
          <a:graphicData uri="http://schemas.openxmlformats.org/drawingml/2006/table">
            <a:tbl>
              <a:tblPr firstCol="1" bandRow="1">
                <a:tableStyleId>{5C22544A-7EE6-4342-B048-85BDC9FD1C3A}</a:tableStyleId>
              </a:tblPr>
              <a:tblGrid>
                <a:gridCol w="5173980"/>
                <a:gridCol w="2217420"/>
              </a:tblGrid>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Length</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Delete (from</a:t>
                      </a:r>
                      <a:r>
                        <a:rPr lang="en-US" sz="3200" baseline="0" dirty="0" smtClean="0"/>
                        <a:t> the middle)</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6" name="Line Callout 1 5"/>
          <p:cNvSpPr/>
          <p:nvPr/>
        </p:nvSpPr>
        <p:spPr>
          <a:xfrm>
            <a:off x="5105400" y="4934802"/>
            <a:ext cx="1807284" cy="1505802"/>
          </a:xfrm>
          <a:prstGeom prst="borderCallout1">
            <a:avLst>
              <a:gd name="adj1" fmla="val 53977"/>
              <a:gd name="adj2" fmla="val 101067"/>
              <a:gd name="adj3" fmla="val -38225"/>
              <a:gd name="adj4" fmla="val 1205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293569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smtClean="0">
                <a:solidFill>
                  <a:schemeClr val="tx2"/>
                </a:solidFill>
                <a:latin typeface="Courier New" pitchFamily="49" charset="0"/>
                <a:cs typeface="Courier New" pitchFamily="49" charset="0"/>
              </a:rPr>
              <a:t>List/</a:t>
            </a:r>
            <a:r>
              <a:rPr lang="en-US" sz="4400" u="sng" dirty="0" err="1" smtClean="0">
                <a:solidFill>
                  <a:schemeClr val="tx2"/>
                </a:solidFill>
                <a:latin typeface="Courier New" pitchFamily="49" charset="0"/>
                <a:cs typeface="Courier New" pitchFamily="49" charset="0"/>
              </a:rPr>
              <a:t>ListNode</a:t>
            </a:r>
            <a:r>
              <a:rPr lang="en-US" sz="4400" u="sng" dirty="0" smtClean="0">
                <a:solidFill>
                  <a:schemeClr val="tx2"/>
                </a:solidFill>
                <a:latin typeface="Times" charset="0"/>
              </a:rPr>
              <a:t> Big-Oh</a:t>
            </a:r>
            <a:endParaRPr lang="en-US" sz="4400" u="sng" dirty="0">
              <a:solidFill>
                <a:schemeClr val="tx2"/>
              </a:solidFill>
              <a:latin typeface="Times" charset="0"/>
            </a:endParaRPr>
          </a:p>
        </p:txBody>
      </p:sp>
      <p:pic>
        <p:nvPicPr>
          <p:cNvPr id="788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18038" y="5524500"/>
            <a:ext cx="4381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Title 1"/>
          <p:cNvSpPr>
            <a:spLocks noGrp="1"/>
          </p:cNvSpPr>
          <p:nvPr>
            <p:ph type="title"/>
          </p:nvPr>
        </p:nvSpPr>
        <p:spPr>
          <a:xfrm>
            <a:off x="228600" y="4876800"/>
            <a:ext cx="4351338" cy="1981200"/>
          </a:xfrm>
        </p:spPr>
        <p:txBody>
          <a:bodyPr/>
          <a:lstStyle/>
          <a:p>
            <a:r>
              <a:rPr lang="en-US" sz="3200" b="1" dirty="0" smtClean="0"/>
              <a:t>Assuming: </a:t>
            </a:r>
            <a:r>
              <a:rPr lang="en-US" sz="3200" dirty="0" smtClean="0"/>
              <a:t/>
            </a:r>
            <a:br>
              <a:rPr lang="en-US" sz="3200" dirty="0" smtClean="0"/>
            </a:br>
            <a:r>
              <a:rPr lang="en-US" sz="3200" dirty="0" smtClean="0"/>
              <a:t>the modifiable </a:t>
            </a:r>
            <a:r>
              <a:rPr lang="en-US" sz="3200" dirty="0" err="1" smtClean="0"/>
              <a:t>LinkedList</a:t>
            </a:r>
            <a:r>
              <a:rPr lang="en-US" sz="3200" dirty="0" smtClean="0"/>
              <a:t> using Hw5 </a:t>
            </a:r>
            <a:r>
              <a:rPr lang="en-US" sz="3200" dirty="0" smtClean="0">
                <a:latin typeface="Courier New" pitchFamily="49" charset="0"/>
                <a:cs typeface="Courier New" pitchFamily="49" charset="0"/>
              </a:rPr>
              <a:t>List</a:t>
            </a:r>
            <a:r>
              <a:rPr lang="en-US" sz="3200" dirty="0" smtClean="0"/>
              <a:t> and </a:t>
            </a:r>
            <a:r>
              <a:rPr lang="en-US" sz="3200" dirty="0" err="1" smtClean="0">
                <a:latin typeface="Courier New" pitchFamily="49" charset="0"/>
                <a:cs typeface="Courier New" pitchFamily="49" charset="0"/>
              </a:rPr>
              <a:t>ListNode</a:t>
            </a:r>
            <a:endParaRPr lang="en-US" sz="3200" dirty="0" smtClean="0">
              <a:latin typeface="Courier New" pitchFamily="49" charset="0"/>
              <a:cs typeface="Courier New"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19661306"/>
              </p:ext>
            </p:extLst>
          </p:nvPr>
        </p:nvGraphicFramePr>
        <p:xfrm>
          <a:off x="304800" y="990600"/>
          <a:ext cx="7391400" cy="3840336"/>
        </p:xfrm>
        <a:graphic>
          <a:graphicData uri="http://schemas.openxmlformats.org/drawingml/2006/table">
            <a:tbl>
              <a:tblPr firstCol="1" bandRow="1">
                <a:tableStyleId>{5C22544A-7EE6-4342-B048-85BDC9FD1C3A}</a:tableStyleId>
              </a:tblPr>
              <a:tblGrid>
                <a:gridCol w="5173980"/>
                <a:gridCol w="2217420"/>
              </a:tblGrid>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Length</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a:t>
                      </a:r>
                      <a:r>
                        <a:rPr lang="en-US" sz="3200" baseline="0" dirty="0" smtClean="0"/>
                        <a:t>given a value)</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(given a </a:t>
                      </a:r>
                      <a:r>
                        <a:rPr lang="en-US" sz="3200" dirty="0" err="1" smtClean="0"/>
                        <a:t>ListNode</a:t>
                      </a:r>
                      <a:r>
                        <a:rPr lang="en-US" sz="3200" dirty="0" smtClean="0"/>
                        <a:t> ref)</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bl>
          </a:graphicData>
        </a:graphic>
      </p:graphicFrame>
      <p:sp>
        <p:nvSpPr>
          <p:cNvPr id="7" name="Line Callout 1 6"/>
          <p:cNvSpPr/>
          <p:nvPr/>
        </p:nvSpPr>
        <p:spPr>
          <a:xfrm>
            <a:off x="7336716" y="4343400"/>
            <a:ext cx="1807284" cy="1505802"/>
          </a:xfrm>
          <a:prstGeom prst="borderCallout1">
            <a:avLst>
              <a:gd name="adj1" fmla="val -3607"/>
              <a:gd name="adj2" fmla="val 37387"/>
              <a:gd name="adj3" fmla="val -68588"/>
              <a:gd name="adj4" fmla="val -173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402041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sz="8800" smtClean="0"/>
              <a:t>Big-Oh for Arrays</a:t>
            </a:r>
          </a:p>
        </p:txBody>
      </p:sp>
    </p:spTree>
    <p:extLst>
      <p:ext uri="{BB962C8B-B14F-4D97-AF65-F5344CB8AC3E}">
        <p14:creationId xmlns:p14="http://schemas.microsoft.com/office/powerpoint/2010/main" val="99930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smtClean="0"/>
              <a:t>unsorted</a:t>
            </a:r>
            <a:r>
              <a:rPr lang="en-US" dirty="0" smtClean="0"/>
              <a:t> array holding numbers within 1 to N </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Unsorted Arrays Big-Oh</a:t>
            </a:r>
          </a:p>
        </p:txBody>
      </p:sp>
      <p:graphicFrame>
        <p:nvGraphicFramePr>
          <p:cNvPr id="10" name="Table 9"/>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aphicFrame>
        <p:nvGraphicFramePr>
          <p:cNvPr id="6" name="Table 5"/>
          <p:cNvGraphicFramePr>
            <a:graphicFrameLocks noGrp="1"/>
          </p:cNvGraphicFramePr>
          <p:nvPr/>
        </p:nvGraphicFramePr>
        <p:xfrm>
          <a:off x="2362200" y="3703638"/>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2">
                <a:tc>
                  <a:txBody>
                    <a:bodyPr/>
                    <a:lstStyle/>
                    <a:p>
                      <a:pPr algn="ctr"/>
                      <a:r>
                        <a:rPr lang="en-US" sz="3600" dirty="0" smtClean="0"/>
                        <a:t>5</a:t>
                      </a:r>
                      <a:endParaRPr lang="en-US" sz="3600" dirty="0">
                        <a:solidFill>
                          <a:schemeClr val="tx1"/>
                        </a:solidFill>
                      </a:endParaRPr>
                    </a:p>
                  </a:txBody>
                  <a:tcPr marT="45689" marB="45689"/>
                </a:tc>
                <a:tc>
                  <a:txBody>
                    <a:bodyPr/>
                    <a:lstStyle/>
                    <a:p>
                      <a:pPr algn="ctr"/>
                      <a:r>
                        <a:rPr lang="en-US" sz="3600" dirty="0" smtClean="0"/>
                        <a:t>3</a:t>
                      </a:r>
                      <a:endParaRPr lang="en-US" sz="3600" dirty="0">
                        <a:solidFill>
                          <a:schemeClr val="tx1"/>
                        </a:solidFill>
                      </a:endParaRPr>
                    </a:p>
                  </a:txBody>
                  <a:tcPr marT="45689" marB="45689"/>
                </a:tc>
                <a:tc>
                  <a:txBody>
                    <a:bodyPr/>
                    <a:lstStyle/>
                    <a:p>
                      <a:pPr algn="ctr"/>
                      <a:r>
                        <a:rPr lang="en-US" sz="3600" dirty="0" smtClean="0"/>
                        <a:t>8</a:t>
                      </a:r>
                      <a:endParaRPr lang="en-US" sz="3600" dirty="0">
                        <a:solidFill>
                          <a:schemeClr val="tx1"/>
                        </a:solidFill>
                      </a:endParaRPr>
                    </a:p>
                  </a:txBody>
                  <a:tcPr marT="45689" marB="45689"/>
                </a:tc>
                <a:tc>
                  <a:txBody>
                    <a:bodyPr/>
                    <a:lstStyle/>
                    <a:p>
                      <a:pPr algn="ctr"/>
                      <a:r>
                        <a:rPr lang="en-US" sz="3600" dirty="0" smtClean="0"/>
                        <a:t>2</a:t>
                      </a:r>
                      <a:endParaRPr lang="en-US" sz="3600" dirty="0">
                        <a:solidFill>
                          <a:schemeClr val="tx1"/>
                        </a:solidFill>
                      </a:endParaRPr>
                    </a:p>
                  </a:txBody>
                  <a:tcPr marT="45689" marB="45689"/>
                </a:tc>
                <a:tc>
                  <a:txBody>
                    <a:bodyPr/>
                    <a:lstStyle/>
                    <a:p>
                      <a:pPr algn="ctr"/>
                      <a:r>
                        <a:rPr lang="en-US" sz="3600" dirty="0" smtClean="0"/>
                        <a:t>1</a:t>
                      </a:r>
                      <a:endParaRPr lang="en-US" sz="3600" dirty="0">
                        <a:solidFill>
                          <a:schemeClr val="tx1"/>
                        </a:solidFill>
                      </a:endParaRPr>
                    </a:p>
                  </a:txBody>
                  <a:tcPr marT="45689" marB="45689"/>
                </a:tc>
                <a:tc>
                  <a:txBody>
                    <a:bodyPr/>
                    <a:lstStyle/>
                    <a:p>
                      <a:pPr algn="ctr"/>
                      <a:r>
                        <a:rPr lang="en-US" sz="3600" dirty="0" smtClean="0"/>
                        <a:t>7</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694840" y="1137960"/>
              <a:ext cx="1805040" cy="2233440"/>
            </p14:xfrm>
          </p:contentPart>
        </mc:Choice>
        <mc:Fallback xmlns="">
          <p:pic>
            <p:nvPicPr>
              <p:cNvPr id="2" name="Ink 1"/>
              <p:cNvPicPr/>
              <p:nvPr/>
            </p:nvPicPr>
            <p:blipFill>
              <a:blip r:embed="rId3"/>
              <a:stretch>
                <a:fillRect/>
              </a:stretch>
            </p:blipFill>
            <p:spPr>
              <a:xfrm>
                <a:off x="5681880" y="1127880"/>
                <a:ext cx="1825560" cy="2256120"/>
              </a:xfrm>
              <a:prstGeom prst="rect">
                <a:avLst/>
              </a:prstGeom>
            </p:spPr>
          </p:pic>
        </mc:Fallback>
      </mc:AlternateContent>
    </p:spTree>
    <p:extLst>
      <p:ext uri="{BB962C8B-B14F-4D97-AF65-F5344CB8AC3E}">
        <p14:creationId xmlns:p14="http://schemas.microsoft.com/office/powerpoint/2010/main" val="1200503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a:t>s</a:t>
            </a:r>
            <a:r>
              <a:rPr lang="en-US" b="1" u="sng" dirty="0" smtClean="0"/>
              <a:t>orted</a:t>
            </a:r>
            <a:r>
              <a:rPr lang="en-US" dirty="0" smtClean="0"/>
              <a:t> array holding numbers within 1 to N</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Sorted Arrays Big-Oh</a:t>
            </a:r>
          </a:p>
        </p:txBody>
      </p:sp>
      <p:graphicFrame>
        <p:nvGraphicFramePr>
          <p:cNvPr id="6" name="Table 5"/>
          <p:cNvGraphicFramePr>
            <a:graphicFrameLocks noGrp="1"/>
          </p:cNvGraphicFramePr>
          <p:nvPr/>
        </p:nvGraphicFramePr>
        <p:xfrm>
          <a:off x="2362200" y="3810000"/>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3">
                <a:tc>
                  <a:txBody>
                    <a:bodyPr/>
                    <a:lstStyle/>
                    <a:p>
                      <a:pPr algn="ctr"/>
                      <a:r>
                        <a:rPr lang="en-US" sz="3600" dirty="0" smtClean="0">
                          <a:solidFill>
                            <a:schemeClr val="tx1"/>
                          </a:solidFill>
                        </a:rPr>
                        <a:t>1</a:t>
                      </a:r>
                      <a:endParaRPr lang="en-US" sz="3600" dirty="0">
                        <a:solidFill>
                          <a:schemeClr val="tx1"/>
                        </a:solidFill>
                      </a:endParaRPr>
                    </a:p>
                  </a:txBody>
                  <a:tcPr marT="45689" marB="45689"/>
                </a:tc>
                <a:tc>
                  <a:txBody>
                    <a:bodyPr/>
                    <a:lstStyle/>
                    <a:p>
                      <a:pPr algn="ctr"/>
                      <a:r>
                        <a:rPr lang="en-US" sz="3600" dirty="0" smtClean="0">
                          <a:solidFill>
                            <a:schemeClr val="tx1"/>
                          </a:solidFill>
                        </a:rPr>
                        <a:t>2</a:t>
                      </a:r>
                      <a:endParaRPr lang="en-US" sz="3600" dirty="0">
                        <a:solidFill>
                          <a:schemeClr val="tx1"/>
                        </a:solidFill>
                      </a:endParaRPr>
                    </a:p>
                  </a:txBody>
                  <a:tcPr marT="45689" marB="45689"/>
                </a:tc>
                <a:tc>
                  <a:txBody>
                    <a:bodyPr/>
                    <a:lstStyle/>
                    <a:p>
                      <a:pPr algn="ctr"/>
                      <a:r>
                        <a:rPr lang="en-US" sz="3600" dirty="0" smtClean="0">
                          <a:solidFill>
                            <a:schemeClr val="tx1"/>
                          </a:solidFill>
                        </a:rPr>
                        <a:t>3</a:t>
                      </a:r>
                      <a:endParaRPr lang="en-US" sz="3600" dirty="0">
                        <a:solidFill>
                          <a:schemeClr val="tx1"/>
                        </a:solidFill>
                      </a:endParaRPr>
                    </a:p>
                  </a:txBody>
                  <a:tcPr marT="45689" marB="45689"/>
                </a:tc>
                <a:tc>
                  <a:txBody>
                    <a:bodyPr/>
                    <a:lstStyle/>
                    <a:p>
                      <a:pPr algn="ctr"/>
                      <a:r>
                        <a:rPr lang="en-US" sz="3600" dirty="0" smtClean="0">
                          <a:solidFill>
                            <a:schemeClr val="tx1"/>
                          </a:solidFill>
                        </a:rPr>
                        <a:t>5</a:t>
                      </a:r>
                      <a:endParaRPr lang="en-US" sz="3600" dirty="0">
                        <a:solidFill>
                          <a:schemeClr val="tx1"/>
                        </a:solidFill>
                      </a:endParaRPr>
                    </a:p>
                  </a:txBody>
                  <a:tcPr marT="45689" marB="45689"/>
                </a:tc>
                <a:tc>
                  <a:txBody>
                    <a:bodyPr/>
                    <a:lstStyle/>
                    <a:p>
                      <a:pPr algn="ctr"/>
                      <a:r>
                        <a:rPr lang="en-US" sz="3600" dirty="0" smtClean="0">
                          <a:solidFill>
                            <a:schemeClr val="tx1"/>
                          </a:solidFill>
                        </a:rPr>
                        <a:t>7</a:t>
                      </a:r>
                      <a:endParaRPr lang="en-US" sz="3600" dirty="0">
                        <a:solidFill>
                          <a:schemeClr val="tx1"/>
                        </a:solidFill>
                      </a:endParaRPr>
                    </a:p>
                  </a:txBody>
                  <a:tcPr marT="45689" marB="45689"/>
                </a:tc>
                <a:tc>
                  <a:txBody>
                    <a:bodyPr/>
                    <a:lstStyle/>
                    <a:p>
                      <a:pPr algn="ctr"/>
                      <a:r>
                        <a:rPr lang="en-US" sz="3600" dirty="0" smtClean="0">
                          <a:solidFill>
                            <a:schemeClr val="tx1"/>
                          </a:solidFill>
                        </a:rPr>
                        <a:t>8</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spTree>
    <p:extLst>
      <p:ext uri="{BB962C8B-B14F-4D97-AF65-F5344CB8AC3E}">
        <p14:creationId xmlns:p14="http://schemas.microsoft.com/office/powerpoint/2010/main" val="1747566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dirty="0" smtClean="0"/>
              <a:t>Boolean </a:t>
            </a:r>
            <a:r>
              <a:rPr lang="en-US" dirty="0" smtClean="0"/>
              <a:t>array </a:t>
            </a:r>
            <a:r>
              <a:rPr lang="en-US" b="1" u="sng" dirty="0" smtClean="0"/>
              <a:t>representing</a:t>
            </a:r>
            <a:r>
              <a:rPr lang="en-US" b="1" dirty="0" smtClean="0"/>
              <a:t> </a:t>
            </a:r>
            <a:r>
              <a:rPr lang="en-US" dirty="0" smtClean="0"/>
              <a:t>numbers within 1 to X</a:t>
            </a:r>
          </a:p>
          <a:p>
            <a:pPr marL="457200" indent="-457200">
              <a:buFont typeface="Arial" pitchFamily="34" charset="0"/>
              <a:buChar char="•"/>
              <a:defRPr/>
            </a:pPr>
            <a:r>
              <a:rPr lang="en-US" dirty="0" smtClean="0"/>
              <a:t>X is a fixed number</a:t>
            </a:r>
          </a:p>
          <a:p>
            <a:pPr marL="457200" indent="-457200">
              <a:buFont typeface="Arial" pitchFamily="34" charset="0"/>
              <a:buChar char="•"/>
              <a:defRPr/>
            </a:pPr>
            <a:r>
              <a:rPr lang="en-US" dirty="0" smtClean="0"/>
              <a:t>no duplicates</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Boolean Arrays Big-Oh</a:t>
            </a:r>
          </a:p>
        </p:txBody>
      </p:sp>
      <p:graphicFrame>
        <p:nvGraphicFramePr>
          <p:cNvPr id="6" name="Table 5"/>
          <p:cNvGraphicFramePr>
            <a:graphicFrameLocks noGrp="1"/>
          </p:cNvGraphicFramePr>
          <p:nvPr/>
        </p:nvGraphicFramePr>
        <p:xfrm>
          <a:off x="2133600" y="3733800"/>
          <a:ext cx="6781797" cy="640018"/>
        </p:xfrm>
        <a:graphic>
          <a:graphicData uri="http://schemas.openxmlformats.org/drawingml/2006/table">
            <a:tbl>
              <a:tblPr firstRow="1" bandRow="1">
                <a:tableStyleId>{5940675A-B579-460E-94D1-54222C63F5DA}</a:tableStyleId>
              </a:tblPr>
              <a:tblGrid>
                <a:gridCol w="753533"/>
                <a:gridCol w="753533"/>
                <a:gridCol w="753533"/>
                <a:gridCol w="753533"/>
                <a:gridCol w="753533"/>
                <a:gridCol w="753533"/>
                <a:gridCol w="753533"/>
                <a:gridCol w="753533"/>
                <a:gridCol w="753533"/>
              </a:tblGrid>
              <a:tr h="639763">
                <a:tc>
                  <a:txBody>
                    <a:bodyPr/>
                    <a:lstStyle/>
                    <a:p>
                      <a:pPr algn="ctr"/>
                      <a:r>
                        <a:rPr lang="en-US" sz="3600" dirty="0" smtClean="0">
                          <a:solidFill>
                            <a:schemeClr val="tx1"/>
                          </a:solidFill>
                        </a:rPr>
                        <a:t>F</a:t>
                      </a:r>
                      <a:r>
                        <a:rPr lang="en-US" sz="3600" baseline="-25000" dirty="0" smtClean="0">
                          <a:solidFill>
                            <a:schemeClr val="tx1"/>
                          </a:solidFill>
                        </a:rPr>
                        <a:t>0</a:t>
                      </a:r>
                      <a:endParaRPr lang="en-US" sz="3600" dirty="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1</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2</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3</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4</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5</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6</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7</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8</a:t>
                      </a:r>
                      <a:endParaRPr lang="en-US" sz="3600" dirty="0" smtClean="0">
                        <a:solidFill>
                          <a:schemeClr val="tx1"/>
                        </a:solidFill>
                      </a:endParaRPr>
                    </a:p>
                  </a:txBody>
                  <a:tcPr marT="45689" marB="45689">
                    <a:solidFill>
                      <a:schemeClr val="bg1">
                        <a:lumMod val="85000"/>
                      </a:schemeClr>
                    </a:solidFill>
                  </a:tcPr>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pSp>
        <p:nvGrpSpPr>
          <p:cNvPr id="9" name="Group 1047"/>
          <p:cNvGrpSpPr>
            <a:grpSpLocks/>
          </p:cNvGrpSpPr>
          <p:nvPr>
            <p:custDataLst>
              <p:tags r:id="rId1"/>
            </p:custDataLst>
          </p:nvPr>
        </p:nvGrpSpPr>
        <p:grpSpPr bwMode="auto">
          <a:xfrm>
            <a:off x="7618413" y="5343525"/>
            <a:ext cx="1127125" cy="1314450"/>
            <a:chOff x="2928" y="1051"/>
            <a:chExt cx="840" cy="957"/>
          </a:xfrm>
        </p:grpSpPr>
        <p:sp>
          <p:nvSpPr>
            <p:cNvPr id="56366" name="Freeform 1048"/>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4 h 250"/>
                <a:gd name="T10" fmla="*/ 2 w 1048"/>
                <a:gd name="T11" fmla="*/ 223 h 250"/>
                <a:gd name="T12" fmla="*/ 2 w 1048"/>
                <a:gd name="T13" fmla="*/ 203 h 250"/>
                <a:gd name="T14" fmla="*/ 0 w 1048"/>
                <a:gd name="T15" fmla="*/ 182 h 250"/>
                <a:gd name="T16" fmla="*/ 2 w 1048"/>
                <a:gd name="T17" fmla="*/ 148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67"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spcBef>
                  <a:spcPct val="0"/>
                </a:spcBef>
              </a:pPr>
              <a:endParaRPr lang="en-US" sz="2400">
                <a:solidFill>
                  <a:schemeClr val="tx1"/>
                </a:solidFill>
                <a:latin typeface="Arial" pitchFamily="34" charset="0"/>
              </a:endParaRPr>
            </a:p>
          </p:txBody>
        </p:sp>
        <p:sp>
          <p:nvSpPr>
            <p:cNvPr id="56368"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69"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0"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1"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2"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3"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4"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p>
              <a:pPr>
                <a:spcBef>
                  <a:spcPct val="0"/>
                </a:spcBef>
              </a:pPr>
              <a:endParaRPr lang="en-US" sz="2400">
                <a:solidFill>
                  <a:schemeClr val="tx1"/>
                </a:solidFill>
                <a:latin typeface="Arial" pitchFamily="34" charset="0"/>
              </a:endParaRPr>
            </a:p>
          </p:txBody>
        </p:sp>
        <p:sp>
          <p:nvSpPr>
            <p:cNvPr id="56375"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76"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77"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78"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Cloud Callout 1"/>
          <p:cNvSpPr/>
          <p:nvPr/>
        </p:nvSpPr>
        <p:spPr>
          <a:xfrm>
            <a:off x="3810000" y="5121275"/>
            <a:ext cx="3313113" cy="1404938"/>
          </a:xfrm>
          <a:prstGeom prst="cloudCallout">
            <a:avLst>
              <a:gd name="adj1" fmla="val 68548"/>
              <a:gd name="adj2" fmla="val -16151"/>
            </a:avLst>
          </a:prstGeom>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dirty="0">
                <a:solidFill>
                  <a:srgbClr val="000000"/>
                </a:solidFill>
                <a:latin typeface="Courier New" pitchFamily="1" charset="0"/>
                <a:cs typeface="Courier New" pitchFamily="1" charset="0"/>
              </a:rPr>
              <a:t>Could I use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this trick to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store objects?</a:t>
            </a:r>
          </a:p>
        </p:txBody>
      </p:sp>
    </p:spTree>
    <p:extLst>
      <p:ext uri="{BB962C8B-B14F-4D97-AF65-F5344CB8AC3E}">
        <p14:creationId xmlns:p14="http://schemas.microsoft.com/office/powerpoint/2010/main" val="332817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Sort</a:t>
            </a:r>
            <a:br>
              <a:rPr lang="en-US" sz="16600" b="1" dirty="0" smtClean="0"/>
            </a:br>
            <a:r>
              <a:rPr lang="en-US" sz="5400" dirty="0" smtClean="0"/>
              <a:t>(Revisit the Big-O Runtime)</a:t>
            </a:r>
            <a:endParaRPr lang="en-US" sz="8800" dirty="0" smtClean="0"/>
          </a:p>
        </p:txBody>
      </p:sp>
    </p:spTree>
    <p:extLst>
      <p:ext uri="{BB962C8B-B14F-4D97-AF65-F5344CB8AC3E}">
        <p14:creationId xmlns:p14="http://schemas.microsoft.com/office/powerpoint/2010/main" val="4085057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9613" y="228600"/>
            <a:ext cx="7772400" cy="1143000"/>
          </a:xfrm>
        </p:spPr>
        <p:txBody>
          <a:bodyPr/>
          <a:lstStyle/>
          <a:p>
            <a:r>
              <a:rPr lang="en-US" smtClean="0"/>
              <a:t>What’s the relationship between height and number of nodes?</a:t>
            </a:r>
          </a:p>
        </p:txBody>
      </p:sp>
      <p:pic>
        <p:nvPicPr>
          <p:cNvPr id="111618" name="Picture 2" descr="C:\Users\Colleen\Desktop\Untitled)23.png"/>
          <p:cNvPicPr>
            <a:picLocks noChangeAspect="1" noChangeArrowheads="1"/>
          </p:cNvPicPr>
          <p:nvPr/>
        </p:nvPicPr>
        <p:blipFill rotWithShape="1">
          <a:blip r:embed="rId2"/>
          <a:srcRect l="22092" t="5946" r="31852" b="34651"/>
          <a:stretch/>
        </p:blipFill>
        <p:spPr bwMode="auto">
          <a:xfrm>
            <a:off x="5646738" y="1855788"/>
            <a:ext cx="3070225"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19" name="Picture 3" descr="C:\Users\Colleen\Desktop\Untitled)234.png"/>
          <p:cNvPicPr>
            <a:picLocks noChangeAspect="1" noChangeArrowheads="1"/>
          </p:cNvPicPr>
          <p:nvPr/>
        </p:nvPicPr>
        <p:blipFill rotWithShape="1">
          <a:blip r:embed="rId3"/>
          <a:srcRect l="15269" t="4751" r="23750" b="14055"/>
          <a:stretch/>
        </p:blipFill>
        <p:spPr bwMode="auto">
          <a:xfrm>
            <a:off x="381000" y="3741738"/>
            <a:ext cx="4065588" cy="257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0" name="Picture 4" descr="C:\Users\Colleen\Desktop\Untitled)234S.png"/>
          <p:cNvPicPr>
            <a:picLocks noChangeAspect="1" noChangeArrowheads="1"/>
          </p:cNvPicPr>
          <p:nvPr/>
        </p:nvPicPr>
        <p:blipFill rotWithShape="1">
          <a:blip r:embed="rId4"/>
          <a:srcRect l="15044" t="7313" r="26107" b="7313"/>
          <a:stretch/>
        </p:blipFill>
        <p:spPr bwMode="auto">
          <a:xfrm>
            <a:off x="4953000" y="4003675"/>
            <a:ext cx="3924300" cy="2709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1" name="Picture 5" descr="C:\Users\Colleen\Desktop\Untitled).png"/>
          <p:cNvPicPr>
            <a:picLocks noChangeAspect="1" noChangeArrowheads="1"/>
          </p:cNvPicPr>
          <p:nvPr/>
        </p:nvPicPr>
        <p:blipFill rotWithShape="1">
          <a:blip r:embed="rId5"/>
          <a:srcRect l="35169" r="43934" b="64204"/>
          <a:stretch/>
        </p:blipFill>
        <p:spPr bwMode="auto">
          <a:xfrm>
            <a:off x="838200" y="1857375"/>
            <a:ext cx="1393825" cy="113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2" name="Picture 6" descr="C:\Users\Colleen\Desktop\Untitled)2.png"/>
          <p:cNvPicPr>
            <a:picLocks noChangeAspect="1" noChangeArrowheads="1"/>
          </p:cNvPicPr>
          <p:nvPr/>
        </p:nvPicPr>
        <p:blipFill rotWithShape="1">
          <a:blip r:embed="rId6"/>
          <a:srcRect l="33179" t="5945" r="42940" b="58532"/>
          <a:stretch/>
        </p:blipFill>
        <p:spPr bwMode="auto">
          <a:xfrm>
            <a:off x="3200400" y="1881188"/>
            <a:ext cx="1592263"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92" name="Right Arrow 3"/>
          <p:cNvSpPr>
            <a:spLocks noChangeArrowheads="1"/>
          </p:cNvSpPr>
          <p:nvPr/>
        </p:nvSpPr>
        <p:spPr bwMode="auto">
          <a:xfrm>
            <a:off x="2414588" y="2425700"/>
            <a:ext cx="633412"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3" name="Right Arrow 9"/>
          <p:cNvSpPr>
            <a:spLocks noChangeArrowheads="1"/>
          </p:cNvSpPr>
          <p:nvPr/>
        </p:nvSpPr>
        <p:spPr bwMode="auto">
          <a:xfrm>
            <a:off x="4929188" y="2538413"/>
            <a:ext cx="635000" cy="241300"/>
          </a:xfrm>
          <a:prstGeom prst="rightArrow">
            <a:avLst>
              <a:gd name="adj1" fmla="val 50000"/>
              <a:gd name="adj2" fmla="val 5007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4" name="Right Arrow 10"/>
          <p:cNvSpPr>
            <a:spLocks noChangeArrowheads="1"/>
          </p:cNvSpPr>
          <p:nvPr/>
        </p:nvSpPr>
        <p:spPr bwMode="auto">
          <a:xfrm rot="8455799">
            <a:off x="4418013" y="3319463"/>
            <a:ext cx="1214437" cy="211137"/>
          </a:xfrm>
          <a:prstGeom prst="rightArrow">
            <a:avLst>
              <a:gd name="adj1" fmla="val 50000"/>
              <a:gd name="adj2" fmla="val 5016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rgbClr val="000000"/>
              </a:solidFill>
              <a:latin typeface="Courier New" pitchFamily="49" charset="0"/>
              <a:cs typeface="Courier New" pitchFamily="49" charset="0"/>
            </a:endParaRPr>
          </a:p>
        </p:txBody>
      </p:sp>
      <p:sp>
        <p:nvSpPr>
          <p:cNvPr id="41995" name="Right Arrow 11"/>
          <p:cNvSpPr>
            <a:spLocks noChangeArrowheads="1"/>
          </p:cNvSpPr>
          <p:nvPr/>
        </p:nvSpPr>
        <p:spPr bwMode="auto">
          <a:xfrm>
            <a:off x="4505325" y="5030788"/>
            <a:ext cx="633413"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6" name="TextBox 4"/>
          <p:cNvSpPr txBox="1">
            <a:spLocks noChangeArrowheads="1"/>
          </p:cNvSpPr>
          <p:nvPr/>
        </p:nvSpPr>
        <p:spPr bwMode="auto">
          <a:xfrm>
            <a:off x="838200" y="23749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sp>
        <p:nvSpPr>
          <p:cNvPr id="41997" name="TextBox 13"/>
          <p:cNvSpPr txBox="1">
            <a:spLocks noChangeArrowheads="1"/>
          </p:cNvSpPr>
          <p:nvPr/>
        </p:nvSpPr>
        <p:spPr bwMode="auto">
          <a:xfrm>
            <a:off x="3200400" y="1871663"/>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sp>
        <p:nvSpPr>
          <p:cNvPr id="41998" name="TextBox 14"/>
          <p:cNvSpPr txBox="1">
            <a:spLocks noChangeArrowheads="1"/>
          </p:cNvSpPr>
          <p:nvPr/>
        </p:nvSpPr>
        <p:spPr bwMode="auto">
          <a:xfrm>
            <a:off x="5646738" y="18415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sp>
        <p:nvSpPr>
          <p:cNvPr id="41999" name="TextBox 15"/>
          <p:cNvSpPr txBox="1">
            <a:spLocks noChangeArrowheads="1"/>
          </p:cNvSpPr>
          <p:nvPr/>
        </p:nvSpPr>
        <p:spPr bwMode="auto">
          <a:xfrm>
            <a:off x="427038" y="3751263"/>
            <a:ext cx="601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sp>
        <p:nvSpPr>
          <p:cNvPr id="42000" name="TextBox 16"/>
          <p:cNvSpPr txBox="1">
            <a:spLocks noChangeArrowheads="1"/>
          </p:cNvSpPr>
          <p:nvPr/>
        </p:nvSpPr>
        <p:spPr bwMode="auto">
          <a:xfrm>
            <a:off x="5056188" y="4046538"/>
            <a:ext cx="78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spTree>
    <p:extLst>
      <p:ext uri="{BB962C8B-B14F-4D97-AF65-F5344CB8AC3E}">
        <p14:creationId xmlns:p14="http://schemas.microsoft.com/office/powerpoint/2010/main" val="507588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p:cNvGrpSpPr>
            <a:grpSpLocks/>
          </p:cNvGrpSpPr>
          <p:nvPr/>
        </p:nvGrpSpPr>
        <p:grpSpPr bwMode="auto">
          <a:xfrm>
            <a:off x="6248400" y="103188"/>
            <a:ext cx="1020763" cy="830262"/>
            <a:chOff x="832177" y="1857422"/>
            <a:chExt cx="1399231" cy="1136523"/>
          </a:xfrm>
        </p:grpSpPr>
        <p:pic>
          <p:nvPicPr>
            <p:cNvPr id="111621" name="Picture 5" descr="C:\Users\Colleen\Desktop\Untitled).png"/>
            <p:cNvPicPr>
              <a:picLocks noChangeAspect="1" noChangeArrowheads="1"/>
            </p:cNvPicPr>
            <p:nvPr/>
          </p:nvPicPr>
          <p:blipFill rotWithShape="1">
            <a:blip r:embed="rId2"/>
            <a:srcRect l="35169" r="43934" b="64204"/>
            <a:stretch/>
          </p:blipFill>
          <p:spPr bwMode="auto">
            <a:xfrm>
              <a:off x="838706" y="1857422"/>
              <a:ext cx="1392702" cy="1136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60" name="TextBox 4"/>
            <p:cNvSpPr txBox="1">
              <a:spLocks noChangeArrowheads="1"/>
            </p:cNvSpPr>
            <p:nvPr/>
          </p:nvSpPr>
          <p:spPr bwMode="auto">
            <a:xfrm>
              <a:off x="832177" y="227936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grpSp>
      <p:grpSp>
        <p:nvGrpSpPr>
          <p:cNvPr id="43011" name="Group 8"/>
          <p:cNvGrpSpPr>
            <a:grpSpLocks/>
          </p:cNvGrpSpPr>
          <p:nvPr/>
        </p:nvGrpSpPr>
        <p:grpSpPr bwMode="auto">
          <a:xfrm>
            <a:off x="7648575" y="304800"/>
            <a:ext cx="1162050" cy="830263"/>
            <a:chOff x="3200400" y="1872079"/>
            <a:chExt cx="1592239" cy="1136840"/>
          </a:xfrm>
        </p:grpSpPr>
        <p:pic>
          <p:nvPicPr>
            <p:cNvPr id="111622" name="Picture 6" descr="C:\Users\Colleen\Desktop\Untitled)2.png"/>
            <p:cNvPicPr>
              <a:picLocks noChangeAspect="1" noChangeArrowheads="1"/>
            </p:cNvPicPr>
            <p:nvPr/>
          </p:nvPicPr>
          <p:blipFill rotWithShape="1">
            <a:blip r:embed="rId3"/>
            <a:srcRect l="33179" t="5945" r="42940" b="58532"/>
            <a:stretch/>
          </p:blipFill>
          <p:spPr bwMode="auto">
            <a:xfrm>
              <a:off x="3200400" y="1880774"/>
              <a:ext cx="1592239" cy="112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8" name="TextBox 13"/>
            <p:cNvSpPr txBox="1">
              <a:spLocks noChangeArrowheads="1"/>
            </p:cNvSpPr>
            <p:nvPr/>
          </p:nvSpPr>
          <p:spPr bwMode="auto">
            <a:xfrm>
              <a:off x="3200400" y="187207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grpSp>
      <p:grpSp>
        <p:nvGrpSpPr>
          <p:cNvPr id="43012" name="Group 5"/>
          <p:cNvGrpSpPr>
            <a:grpSpLocks/>
          </p:cNvGrpSpPr>
          <p:nvPr/>
        </p:nvGrpSpPr>
        <p:grpSpPr bwMode="auto">
          <a:xfrm>
            <a:off x="6815138" y="1368425"/>
            <a:ext cx="2241550" cy="1387475"/>
            <a:chOff x="5646761" y="1840908"/>
            <a:chExt cx="3070746" cy="1900977"/>
          </a:xfrm>
        </p:grpSpPr>
        <p:pic>
          <p:nvPicPr>
            <p:cNvPr id="111618" name="Picture 2" descr="C:\Users\Colleen\Desktop\Untitled)23.png"/>
            <p:cNvPicPr>
              <a:picLocks noChangeAspect="1" noChangeArrowheads="1"/>
            </p:cNvPicPr>
            <p:nvPr/>
          </p:nvPicPr>
          <p:blipFill rotWithShape="1">
            <a:blip r:embed="rId4"/>
            <a:srcRect l="22092" t="5946" r="31852" b="34651"/>
            <a:stretch/>
          </p:blipFill>
          <p:spPr bwMode="auto">
            <a:xfrm>
              <a:off x="5646761" y="1856134"/>
              <a:ext cx="3070746" cy="188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6" name="TextBox 14"/>
            <p:cNvSpPr txBox="1">
              <a:spLocks noChangeArrowheads="1"/>
            </p:cNvSpPr>
            <p:nvPr/>
          </p:nvSpPr>
          <p:spPr bwMode="auto">
            <a:xfrm>
              <a:off x="5646761" y="184090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grpSp>
      <p:grpSp>
        <p:nvGrpSpPr>
          <p:cNvPr id="43013" name="Group 6"/>
          <p:cNvGrpSpPr>
            <a:grpSpLocks/>
          </p:cNvGrpSpPr>
          <p:nvPr/>
        </p:nvGrpSpPr>
        <p:grpSpPr bwMode="auto">
          <a:xfrm>
            <a:off x="6165850" y="2843213"/>
            <a:ext cx="2967038" cy="1881187"/>
            <a:chOff x="381000" y="3741885"/>
            <a:chExt cx="4065896" cy="2577911"/>
          </a:xfrm>
        </p:grpSpPr>
        <p:pic>
          <p:nvPicPr>
            <p:cNvPr id="111619" name="Picture 3" descr="C:\Users\Colleen\Desktop\Untitled)234.png"/>
            <p:cNvPicPr>
              <a:picLocks noChangeAspect="1" noChangeArrowheads="1"/>
            </p:cNvPicPr>
            <p:nvPr/>
          </p:nvPicPr>
          <p:blipFill rotWithShape="1">
            <a:blip r:embed="rId5"/>
            <a:srcRect l="15269" t="4751" r="23750" b="14055"/>
            <a:stretch/>
          </p:blipFill>
          <p:spPr bwMode="auto">
            <a:xfrm>
              <a:off x="381000" y="3741885"/>
              <a:ext cx="4065896" cy="257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4" name="TextBox 15"/>
            <p:cNvSpPr txBox="1">
              <a:spLocks noChangeArrowheads="1"/>
            </p:cNvSpPr>
            <p:nvPr/>
          </p:nvSpPr>
          <p:spPr bwMode="auto">
            <a:xfrm>
              <a:off x="427629" y="3751915"/>
              <a:ext cx="1476109"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grpSp>
      <p:grpSp>
        <p:nvGrpSpPr>
          <p:cNvPr id="43014" name="Group 2"/>
          <p:cNvGrpSpPr>
            <a:grpSpLocks/>
          </p:cNvGrpSpPr>
          <p:nvPr/>
        </p:nvGrpSpPr>
        <p:grpSpPr bwMode="auto">
          <a:xfrm>
            <a:off x="6165850" y="4803775"/>
            <a:ext cx="2862263" cy="1978025"/>
            <a:chOff x="4953000" y="4003344"/>
            <a:chExt cx="3923731" cy="2710597"/>
          </a:xfrm>
        </p:grpSpPr>
        <p:pic>
          <p:nvPicPr>
            <p:cNvPr id="111620" name="Picture 4" descr="C:\Users\Colleen\Desktop\Untitled)234S.png"/>
            <p:cNvPicPr>
              <a:picLocks noChangeAspect="1" noChangeArrowheads="1"/>
            </p:cNvPicPr>
            <p:nvPr/>
          </p:nvPicPr>
          <p:blipFill rotWithShape="1">
            <a:blip r:embed="rId6"/>
            <a:srcRect l="15044" t="7313" r="26107" b="7313"/>
            <a:stretch/>
          </p:blipFill>
          <p:spPr bwMode="auto">
            <a:xfrm>
              <a:off x="4953000" y="4003344"/>
              <a:ext cx="3923731" cy="271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2" name="TextBox 16"/>
            <p:cNvSpPr txBox="1">
              <a:spLocks noChangeArrowheads="1"/>
            </p:cNvSpPr>
            <p:nvPr/>
          </p:nvSpPr>
          <p:spPr bwMode="auto">
            <a:xfrm>
              <a:off x="5055927" y="4046353"/>
              <a:ext cx="1576843"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grpSp>
      <p:graphicFrame>
        <p:nvGraphicFramePr>
          <p:cNvPr id="18" name="Table 17"/>
          <p:cNvGraphicFramePr>
            <a:graphicFrameLocks noGrp="1"/>
          </p:cNvGraphicFramePr>
          <p:nvPr/>
        </p:nvGraphicFramePr>
        <p:xfrm>
          <a:off x="674688" y="1970088"/>
          <a:ext cx="4648200" cy="3627435"/>
        </p:xfrm>
        <a:graphic>
          <a:graphicData uri="http://schemas.openxmlformats.org/drawingml/2006/table">
            <a:tbl>
              <a:tblPr firstRow="1" bandRow="1">
                <a:tableStyleId>{5C22544A-7EE6-4342-B048-85BDC9FD1C3A}</a:tableStyleId>
              </a:tblPr>
              <a:tblGrid>
                <a:gridCol w="1549400"/>
                <a:gridCol w="1549400"/>
                <a:gridCol w="1549400"/>
              </a:tblGrid>
              <a:tr h="518205">
                <a:tc>
                  <a:txBody>
                    <a:bodyPr/>
                    <a:lstStyle/>
                    <a:p>
                      <a:pPr algn="ctr"/>
                      <a:r>
                        <a:rPr lang="en-US" sz="2800" dirty="0" smtClean="0"/>
                        <a:t>Height</a:t>
                      </a:r>
                      <a:endParaRPr lang="en-US" sz="2800" dirty="0"/>
                    </a:p>
                  </a:txBody>
                  <a:tcPr marT="45724" marB="45724"/>
                </a:tc>
                <a:tc>
                  <a:txBody>
                    <a:bodyPr/>
                    <a:lstStyle/>
                    <a:p>
                      <a:pPr algn="ctr"/>
                      <a:r>
                        <a:rPr lang="en-US" sz="2800" dirty="0" smtClean="0"/>
                        <a:t>Nodes</a:t>
                      </a:r>
                      <a:endParaRPr lang="en-US" sz="2800" dirty="0"/>
                    </a:p>
                  </a:txBody>
                  <a:tcPr marT="45724" marB="45724"/>
                </a:tc>
                <a:tc>
                  <a:txBody>
                    <a:bodyPr/>
                    <a:lstStyle/>
                    <a:p>
                      <a:pPr algn="ctr"/>
                      <a:r>
                        <a:rPr lang="en-US" sz="2800" dirty="0" smtClean="0"/>
                        <a:t>2</a:t>
                      </a:r>
                      <a:r>
                        <a:rPr lang="en-US" sz="2800" baseline="30000" dirty="0" smtClean="0"/>
                        <a:t>Height+1</a:t>
                      </a:r>
                      <a:endParaRPr lang="en-US" sz="2800" dirty="0"/>
                    </a:p>
                  </a:txBody>
                  <a:tcPr marT="45724" marB="45724"/>
                </a:tc>
              </a:tr>
              <a:tr h="518205">
                <a:tc>
                  <a:txBody>
                    <a:bodyPr/>
                    <a:lstStyle/>
                    <a:p>
                      <a:pPr algn="ctr"/>
                      <a:r>
                        <a:rPr lang="en-US" sz="2800" dirty="0" smtClean="0"/>
                        <a:t>0</a:t>
                      </a:r>
                      <a:endParaRPr lang="en-US" sz="2800" dirty="0"/>
                    </a:p>
                  </a:txBody>
                  <a:tcPr marT="45724" marB="45724"/>
                </a:tc>
                <a:tc>
                  <a:txBody>
                    <a:bodyPr/>
                    <a:lstStyle/>
                    <a:p>
                      <a:pPr algn="ctr"/>
                      <a:r>
                        <a:rPr lang="en-US" sz="2800" dirty="0" smtClean="0"/>
                        <a:t>1</a:t>
                      </a:r>
                      <a:endParaRPr lang="en-US" sz="2800" dirty="0"/>
                    </a:p>
                  </a:txBody>
                  <a:tcPr marT="45724" marB="45724"/>
                </a:tc>
                <a:tc>
                  <a:txBody>
                    <a:bodyPr/>
                    <a:lstStyle/>
                    <a:p>
                      <a:pPr algn="ctr"/>
                      <a:r>
                        <a:rPr lang="en-US" sz="2800" dirty="0" smtClean="0"/>
                        <a:t>2</a:t>
                      </a:r>
                      <a:endParaRPr lang="en-US" sz="2800" dirty="0"/>
                    </a:p>
                  </a:txBody>
                  <a:tcPr marT="45724" marB="45724"/>
                </a:tc>
              </a:tr>
              <a:tr h="518205">
                <a:tc>
                  <a:txBody>
                    <a:bodyPr/>
                    <a:lstStyle/>
                    <a:p>
                      <a:pPr algn="ctr"/>
                      <a:r>
                        <a:rPr lang="en-US" sz="2800" dirty="0" smtClean="0"/>
                        <a:t>1</a:t>
                      </a:r>
                      <a:endParaRPr lang="en-US" sz="2800" dirty="0"/>
                    </a:p>
                  </a:txBody>
                  <a:tcPr marT="45724" marB="45724"/>
                </a:tc>
                <a:tc>
                  <a:txBody>
                    <a:bodyPr/>
                    <a:lstStyle/>
                    <a:p>
                      <a:pPr algn="ctr"/>
                      <a:r>
                        <a:rPr lang="en-US" sz="2800" dirty="0" smtClean="0"/>
                        <a:t>3</a:t>
                      </a:r>
                      <a:endParaRPr lang="en-US" sz="2800" dirty="0"/>
                    </a:p>
                  </a:txBody>
                  <a:tcPr marT="45724" marB="45724"/>
                </a:tc>
                <a:tc>
                  <a:txBody>
                    <a:bodyPr/>
                    <a:lstStyle/>
                    <a:p>
                      <a:pPr algn="ctr"/>
                      <a:r>
                        <a:rPr lang="en-US" sz="2800" dirty="0" smtClean="0"/>
                        <a:t>4</a:t>
                      </a:r>
                      <a:endParaRPr lang="en-US" sz="2800" dirty="0"/>
                    </a:p>
                  </a:txBody>
                  <a:tcPr marT="45724" marB="45724"/>
                </a:tc>
              </a:tr>
              <a:tr h="518205">
                <a:tc>
                  <a:txBody>
                    <a:bodyPr/>
                    <a:lstStyle/>
                    <a:p>
                      <a:pPr algn="ctr"/>
                      <a:r>
                        <a:rPr lang="en-US" sz="2800" dirty="0" smtClean="0"/>
                        <a:t>2</a:t>
                      </a:r>
                      <a:endParaRPr lang="en-US" sz="2800" dirty="0"/>
                    </a:p>
                  </a:txBody>
                  <a:tcPr marT="45724" marB="45724"/>
                </a:tc>
                <a:tc>
                  <a:txBody>
                    <a:bodyPr/>
                    <a:lstStyle/>
                    <a:p>
                      <a:pPr algn="ctr"/>
                      <a:r>
                        <a:rPr lang="en-US" sz="2800" dirty="0" smtClean="0"/>
                        <a:t>7</a:t>
                      </a:r>
                      <a:endParaRPr lang="en-US" sz="2800" dirty="0"/>
                    </a:p>
                  </a:txBody>
                  <a:tcPr marT="45724" marB="45724"/>
                </a:tc>
                <a:tc>
                  <a:txBody>
                    <a:bodyPr/>
                    <a:lstStyle/>
                    <a:p>
                      <a:pPr algn="ctr"/>
                      <a:r>
                        <a:rPr lang="en-US" sz="2800" dirty="0" smtClean="0"/>
                        <a:t>8</a:t>
                      </a:r>
                      <a:endParaRPr lang="en-US" sz="2800" dirty="0"/>
                    </a:p>
                  </a:txBody>
                  <a:tcPr marT="45724" marB="45724"/>
                </a:tc>
              </a:tr>
              <a:tr h="518205">
                <a:tc>
                  <a:txBody>
                    <a:bodyPr/>
                    <a:lstStyle/>
                    <a:p>
                      <a:pPr algn="ctr"/>
                      <a:r>
                        <a:rPr lang="en-US" sz="2800" dirty="0" smtClean="0"/>
                        <a:t>3</a:t>
                      </a:r>
                      <a:endParaRPr lang="en-US" sz="2800" dirty="0"/>
                    </a:p>
                  </a:txBody>
                  <a:tcPr marT="45724" marB="45724"/>
                </a:tc>
                <a:tc>
                  <a:txBody>
                    <a:bodyPr/>
                    <a:lstStyle/>
                    <a:p>
                      <a:pPr algn="ctr"/>
                      <a:r>
                        <a:rPr lang="en-US" sz="2800" dirty="0" smtClean="0"/>
                        <a:t>15</a:t>
                      </a:r>
                      <a:endParaRPr lang="en-US" sz="2800" dirty="0"/>
                    </a:p>
                  </a:txBody>
                  <a:tcPr marT="45724" marB="45724"/>
                </a:tc>
                <a:tc>
                  <a:txBody>
                    <a:bodyPr/>
                    <a:lstStyle/>
                    <a:p>
                      <a:pPr algn="ctr"/>
                      <a:r>
                        <a:rPr lang="en-US" sz="2800" dirty="0" smtClean="0"/>
                        <a:t>16</a:t>
                      </a:r>
                      <a:endParaRPr lang="en-US" sz="2800" dirty="0"/>
                    </a:p>
                  </a:txBody>
                  <a:tcPr marT="45724" marB="45724"/>
                </a:tc>
              </a:tr>
              <a:tr h="518205">
                <a:tc>
                  <a:txBody>
                    <a:bodyPr/>
                    <a:lstStyle/>
                    <a:p>
                      <a:pPr algn="ctr"/>
                      <a:r>
                        <a:rPr lang="en-US" sz="2800" dirty="0" smtClean="0"/>
                        <a:t>4</a:t>
                      </a:r>
                      <a:endParaRPr lang="en-US" sz="2800" dirty="0"/>
                    </a:p>
                  </a:txBody>
                  <a:tcPr marT="45724" marB="45724"/>
                </a:tc>
                <a:tc>
                  <a:txBody>
                    <a:bodyPr/>
                    <a:lstStyle/>
                    <a:p>
                      <a:pPr algn="ctr"/>
                      <a:r>
                        <a:rPr lang="en-US" sz="2800" dirty="0" smtClean="0"/>
                        <a:t>31</a:t>
                      </a:r>
                      <a:endParaRPr lang="en-US" sz="2800" dirty="0"/>
                    </a:p>
                  </a:txBody>
                  <a:tcPr marT="45724" marB="45724"/>
                </a:tc>
                <a:tc>
                  <a:txBody>
                    <a:bodyPr/>
                    <a:lstStyle/>
                    <a:p>
                      <a:pPr algn="ctr"/>
                      <a:r>
                        <a:rPr lang="en-US" sz="2800" dirty="0" smtClean="0"/>
                        <a:t>32</a:t>
                      </a:r>
                      <a:endParaRPr lang="en-US" sz="2800" dirty="0"/>
                    </a:p>
                  </a:txBody>
                  <a:tcPr marT="45724" marB="45724"/>
                </a:tc>
              </a:tr>
              <a:tr h="518205">
                <a:tc>
                  <a:txBody>
                    <a:bodyPr/>
                    <a:lstStyle/>
                    <a:p>
                      <a:pPr algn="ctr"/>
                      <a:r>
                        <a:rPr lang="en-US" sz="2800" dirty="0" smtClean="0"/>
                        <a:t>5</a:t>
                      </a:r>
                      <a:endParaRPr lang="en-US" sz="2800" dirty="0"/>
                    </a:p>
                  </a:txBody>
                  <a:tcPr marT="45724" marB="45724"/>
                </a:tc>
                <a:tc>
                  <a:txBody>
                    <a:bodyPr/>
                    <a:lstStyle/>
                    <a:p>
                      <a:pPr algn="ctr"/>
                      <a:r>
                        <a:rPr lang="en-US" sz="2800" dirty="0" smtClean="0"/>
                        <a:t>63</a:t>
                      </a:r>
                      <a:endParaRPr lang="en-US" sz="2800" dirty="0"/>
                    </a:p>
                  </a:txBody>
                  <a:tcPr marT="45724" marB="45724"/>
                </a:tc>
                <a:tc>
                  <a:txBody>
                    <a:bodyPr/>
                    <a:lstStyle/>
                    <a:p>
                      <a:pPr algn="ctr"/>
                      <a:r>
                        <a:rPr lang="en-US" sz="2800" dirty="0" smtClean="0"/>
                        <a:t>64</a:t>
                      </a:r>
                      <a:endParaRPr lang="en-US" sz="2800" dirty="0"/>
                    </a:p>
                  </a:txBody>
                  <a:tcPr marT="45724" marB="45724"/>
                </a:tc>
              </a:tr>
            </a:tbl>
          </a:graphicData>
        </a:graphic>
      </p:graphicFrame>
      <p:sp>
        <p:nvSpPr>
          <p:cNvPr id="19" name="TextBox 18"/>
          <p:cNvSpPr txBox="1">
            <a:spLocks noRot="1" noChangeAspect="1" noMove="1" noResize="1" noEditPoints="1" noAdjustHandles="1" noChangeArrowheads="1" noChangeShapeType="1" noTextEdit="1"/>
          </p:cNvSpPr>
          <p:nvPr/>
        </p:nvSpPr>
        <p:spPr>
          <a:xfrm>
            <a:off x="667603" y="5792898"/>
            <a:ext cx="5317546" cy="731098"/>
          </a:xfrm>
          <a:prstGeom prst="rect">
            <a:avLst/>
          </a:prstGeom>
          <a:blipFill rotWithShape="1">
            <a:blip r:embed="rId7"/>
            <a:stretch>
              <a:fillRect t="-11667" r="-3211" b="-35000"/>
            </a:stretch>
          </a:blipFill>
        </p:spPr>
        <p:txBody>
          <a:bodyPr/>
          <a:lstStyle/>
          <a:p>
            <a:pPr>
              <a:defRPr/>
            </a:pPr>
            <a:r>
              <a:rPr lang="en-US">
                <a:noFill/>
              </a:rPr>
              <a:t> </a:t>
            </a:r>
          </a:p>
        </p:txBody>
      </p:sp>
      <p:sp>
        <p:nvSpPr>
          <p:cNvPr id="43050" name="Title 1"/>
          <p:cNvSpPr>
            <a:spLocks noGrp="1"/>
          </p:cNvSpPr>
          <p:nvPr>
            <p:ph type="title"/>
          </p:nvPr>
        </p:nvSpPr>
        <p:spPr>
          <a:xfrm>
            <a:off x="212725" y="381000"/>
            <a:ext cx="5654675" cy="1143000"/>
          </a:xfrm>
        </p:spPr>
        <p:txBody>
          <a:bodyPr/>
          <a:lstStyle/>
          <a:p>
            <a:r>
              <a:rPr lang="en-US" sz="4000" smtClean="0"/>
              <a:t>What’s the relationship between height and number of nodes?</a:t>
            </a:r>
          </a:p>
        </p:txBody>
      </p:sp>
    </p:spTree>
    <p:extLst>
      <p:ext uri="{BB962C8B-B14F-4D97-AF65-F5344CB8AC3E}">
        <p14:creationId xmlns:p14="http://schemas.microsoft.com/office/powerpoint/2010/main" val="402585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2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094"/>
          <a:stretch>
            <a:fillRect/>
          </a:stretch>
        </p:blipFill>
        <p:spPr bwMode="auto">
          <a:xfrm>
            <a:off x="1447800" y="1676400"/>
            <a:ext cx="541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nvSpPr>
        <p:spPr bwMode="auto">
          <a:xfrm>
            <a:off x="2743200" y="2590800"/>
            <a:ext cx="3505200" cy="1143000"/>
          </a:xfrm>
          <a:prstGeom prst="rect">
            <a:avLst/>
          </a:prstGeom>
          <a:noFill/>
          <a:ln w="9525">
            <a:noFill/>
            <a:miter lim="800000"/>
            <a:headEnd/>
            <a:tailEnd/>
          </a:ln>
        </p:spPr>
        <p:txBody>
          <a:bodyPr anchor="ctr"/>
          <a:lstStyle/>
          <a:p>
            <a:pPr algn="ctr">
              <a:spcBef>
                <a:spcPct val="0"/>
              </a:spcBef>
              <a:defRPr/>
            </a:pPr>
            <a:r>
              <a:rPr lang="en-US" sz="4400" dirty="0">
                <a:solidFill>
                  <a:srgbClr val="00B050"/>
                </a:solidFill>
                <a:latin typeface="Calibri"/>
                <a:ea typeface="+mn-ea"/>
                <a:cs typeface="Arial" charset="0"/>
              </a:rPr>
              <a:t>// Remember:</a:t>
            </a:r>
          </a:p>
        </p:txBody>
      </p:sp>
      <p:sp>
        <p:nvSpPr>
          <p:cNvPr id="5530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39"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0"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69" name="Picture 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163" y="35052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20" name="Rectangle 19"/>
          <p:cNvSpPr/>
          <p:nvPr/>
        </p:nvSpPr>
        <p:spPr>
          <a:xfrm>
            <a:off x="4191000" y="1676400"/>
            <a:ext cx="29718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6"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7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Rectangle 25"/>
          <p:cNvSpPr>
            <a:spLocks noChangeArrowheads="1"/>
          </p:cNvSpPr>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spcBef>
                <a:spcPct val="0"/>
              </a:spcBef>
              <a:defRPr/>
            </a:pPr>
            <a:endParaRPr lang="en-US" b="0">
              <a:solidFill>
                <a:prstClr val="black"/>
              </a:solidFill>
              <a:latin typeface="Arial" charset="0"/>
              <a:ea typeface="+mn-ea"/>
              <a:cs typeface="Arial" charset="0"/>
            </a:endParaRPr>
          </a:p>
        </p:txBody>
      </p:sp>
      <p:pic>
        <p:nvPicPr>
          <p:cNvPr id="2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319"/>
          <a:stretch>
            <a:fillRect/>
          </a:stretch>
        </p:blipFill>
        <p:spPr bwMode="auto">
          <a:xfrm>
            <a:off x="6807200" y="1676400"/>
            <a:ext cx="384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Callout 1 24"/>
          <p:cNvSpPr/>
          <p:nvPr/>
        </p:nvSpPr>
        <p:spPr>
          <a:xfrm>
            <a:off x="7321550" y="228600"/>
            <a:ext cx="1651000" cy="896938"/>
          </a:xfrm>
          <a:prstGeom prst="borderCallout1">
            <a:avLst>
              <a:gd name="adj1" fmla="val 51128"/>
              <a:gd name="adj2" fmla="val -12776"/>
              <a:gd name="adj3" fmla="val 60179"/>
              <a:gd name="adj4" fmla="val -55234"/>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a:solidFill>
                  <a:schemeClr val="tx1"/>
                </a:solidFill>
              </a:rPr>
              <a:t>Drop the 1</a:t>
            </a:r>
          </a:p>
          <a:p>
            <a:pPr algn="ctr">
              <a:defRPr/>
            </a:pPr>
            <a:r>
              <a:rPr lang="en-US" sz="2000" b="0" dirty="0">
                <a:solidFill>
                  <a:schemeClr val="tx1"/>
                </a:solidFill>
              </a:rPr>
              <a:t>Who cares?</a:t>
            </a:r>
          </a:p>
        </p:txBody>
      </p:sp>
    </p:spTree>
    <p:extLst>
      <p:ext uri="{BB962C8B-B14F-4D97-AF65-F5344CB8AC3E}">
        <p14:creationId xmlns:p14="http://schemas.microsoft.com/office/powerpoint/2010/main" val="1870779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343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2761394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51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3551061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270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920203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1532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a:t>OpenList</a:t>
            </a:r>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400928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5</a:t>
            </a:fld>
            <a:endParaRPr lang="en-US"/>
          </a:p>
        </p:txBody>
      </p:sp>
    </p:spTree>
    <p:extLst>
      <p:ext uri="{BB962C8B-B14F-4D97-AF65-F5344CB8AC3E}">
        <p14:creationId xmlns:p14="http://schemas.microsoft.com/office/powerpoint/2010/main" val="2549895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09783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127960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34768759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283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384103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58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357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7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6</a:t>
            </a:fld>
            <a:endParaRPr lang="en-US"/>
          </a:p>
        </p:txBody>
      </p:sp>
    </p:spTree>
    <p:extLst>
      <p:ext uri="{BB962C8B-B14F-4D97-AF65-F5344CB8AC3E}">
        <p14:creationId xmlns:p14="http://schemas.microsoft.com/office/powerpoint/2010/main" val="1890190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smtClean="0"/>
              <a:t>Resort using the tens digit</a:t>
            </a:r>
            <a:endParaRPr lang="en-US" sz="3600" b="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7</a:t>
            </a:fld>
            <a:endParaRPr lang="en-US"/>
          </a:p>
        </p:txBody>
      </p:sp>
    </p:spTree>
    <p:extLst>
      <p:ext uri="{BB962C8B-B14F-4D97-AF65-F5344CB8AC3E}">
        <p14:creationId xmlns:p14="http://schemas.microsoft.com/office/powerpoint/2010/main" val="165460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chose 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the number of items to sort</a:t>
            </a:r>
          </a:p>
          <a:p>
            <a:pPr lvl="1"/>
            <a:r>
              <a:rPr lang="en-US" dirty="0"/>
              <a:t>B</a:t>
            </a:r>
            <a:r>
              <a:rPr lang="en-US" dirty="0" smtClean="0"/>
              <a:t>: the number of buckets</a:t>
            </a:r>
          </a:p>
          <a:p>
            <a:pPr lvl="1"/>
            <a:r>
              <a:rPr lang="en-US" dirty="0" smtClean="0"/>
              <a:t>P: 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8</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p>
        </p:txBody>
      </p:sp>
    </p:spTree>
    <p:extLst>
      <p:ext uri="{BB962C8B-B14F-4D97-AF65-F5344CB8AC3E}">
        <p14:creationId xmlns:p14="http://schemas.microsoft.com/office/powerpoint/2010/main" val="343474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9561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7798</TotalTime>
  <Words>2066</Words>
  <Application>Microsoft Office PowerPoint</Application>
  <PresentationFormat>On-screen Show (4:3)</PresentationFormat>
  <Paragraphs>853</Paragraphs>
  <Slides>57</Slides>
  <Notes>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CS  60</vt:lpstr>
      <vt:lpstr>Survey</vt:lpstr>
      <vt:lpstr>Administrative Stuff (Not in your notes)</vt:lpstr>
      <vt:lpstr>Radix Sort (Revisit the Big-O Runtime)</vt:lpstr>
      <vt:lpstr>Harder Sorting Problems… Approach 2</vt:lpstr>
      <vt:lpstr>Combine the buckets </vt:lpstr>
      <vt:lpstr>Resort using the tens digit</vt:lpstr>
      <vt:lpstr>Radix Sort with 32 bit numbers</vt:lpstr>
      <vt:lpstr>Quick Sort</vt:lpstr>
      <vt:lpstr>Quick Sort</vt:lpstr>
      <vt:lpstr>PowerPoint Presentation</vt:lpstr>
      <vt:lpstr>Quick Sort: The Algorithm (For your notes)</vt:lpstr>
      <vt:lpstr>QuickSort with Linked Lists</vt:lpstr>
      <vt:lpstr>Can you make Quick Sort run in… (what is the worst you can do? Describe the input)</vt:lpstr>
      <vt:lpstr>PowerPoint Presentation</vt:lpstr>
      <vt:lpstr>QuickSort with an Array</vt:lpstr>
      <vt:lpstr>Quick Sort with an Array DEMO</vt:lpstr>
      <vt:lpstr>Quick Sort – Choosing a Pivot</vt:lpstr>
      <vt:lpstr>Quick Sort</vt:lpstr>
      <vt:lpstr>Spampede is  about Software Engineering</vt:lpstr>
      <vt:lpstr>Homework 11 (Spampede refactor)</vt:lpstr>
      <vt:lpstr>PowerPoint Presentation</vt:lpstr>
      <vt:lpstr>Look at the provided BFS code</vt:lpstr>
      <vt:lpstr>Drawing in Spampede</vt:lpstr>
      <vt:lpstr>PowerPoint Presentation</vt:lpstr>
      <vt:lpstr>What does this draw?</vt:lpstr>
      <vt:lpstr>Runtime</vt:lpstr>
      <vt:lpstr>What is the worst case run-time for find in this Binary Search Tree?</vt:lpstr>
      <vt:lpstr>What is the worst case run-time for find in this Binary Search Tree?</vt:lpstr>
      <vt:lpstr>Assuming:   all nodes have 0 or 1 children N nodes in the BST</vt:lpstr>
      <vt:lpstr>Assuming:   all nodes have 0 or 2 children N nodes in the BST</vt:lpstr>
      <vt:lpstr>Assuming:   most nodes have 0 or 2 children height is O(log n) N nodes in the BST</vt:lpstr>
      <vt:lpstr>Big-Oh for  Lists (a.k.a. linked lists)</vt:lpstr>
      <vt:lpstr>PowerPoint Presentation</vt:lpstr>
      <vt:lpstr>Assuming:  the modifiable LinkedList using Hw5 List and ListNode</vt:lpstr>
      <vt:lpstr>Big-Oh for Arrays</vt:lpstr>
      <vt:lpstr>PowerPoint Presentation</vt:lpstr>
      <vt:lpstr>PowerPoint Presentation</vt:lpstr>
      <vt:lpstr>PowerPoint Presentation</vt:lpstr>
      <vt:lpstr>What’s the relationship between height and number of nodes?</vt:lpstr>
      <vt:lpstr>What’s the relationship between height and number of nodes?</vt:lpstr>
      <vt:lpstr>// Take the log of both sides</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cp:lastModifiedBy>
  <cp:revision>558</cp:revision>
  <cp:lastPrinted>2013-04-16T16:30:02Z</cp:lastPrinted>
  <dcterms:created xsi:type="dcterms:W3CDTF">2012-10-29T16:10:05Z</dcterms:created>
  <dcterms:modified xsi:type="dcterms:W3CDTF">2013-04-18T17:02:45Z</dcterms:modified>
</cp:coreProperties>
</file>