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15" r:id="rId2"/>
    <p:sldId id="842" r:id="rId3"/>
    <p:sldId id="843" r:id="rId4"/>
    <p:sldId id="908" r:id="rId5"/>
    <p:sldId id="895" r:id="rId6"/>
    <p:sldId id="896" r:id="rId7"/>
    <p:sldId id="899" r:id="rId8"/>
    <p:sldId id="900" r:id="rId9"/>
    <p:sldId id="901" r:id="rId10"/>
    <p:sldId id="902" r:id="rId11"/>
    <p:sldId id="903" r:id="rId12"/>
    <p:sldId id="1008" r:id="rId13"/>
    <p:sldId id="1006" r:id="rId14"/>
    <p:sldId id="1007" r:id="rId15"/>
    <p:sldId id="926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842"/>
            <p14:sldId id="843"/>
          </p14:sldIdLst>
        </p14:section>
        <p14:section name="Runtime" id="{73F29210-08EF-4670-91BF-25092CC78BD4}">
          <p14:sldIdLst>
            <p14:sldId id="908"/>
            <p14:sldId id="895"/>
            <p14:sldId id="896"/>
            <p14:sldId id="899"/>
            <p14:sldId id="900"/>
            <p14:sldId id="901"/>
            <p14:sldId id="902"/>
            <p14:sldId id="903"/>
            <p14:sldId id="1008"/>
          </p14:sldIdLst>
        </p14:section>
        <p14:section name="Estimating Time" id="{77F6AEEC-C91F-4391-9937-E815369C8C03}">
          <p14:sldIdLst>
            <p14:sldId id="1006"/>
            <p14:sldId id="1007"/>
          </p14:sldIdLst>
        </p14:section>
        <p14:section name="FSM" id="{6C6D08B8-A3C2-4DF5-91F8-EAD0E5761019}">
          <p14:sldIdLst>
            <p14:sldId id="926"/>
            <p14:sldId id="929"/>
            <p14:sldId id="930"/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50" autoAdjust="0"/>
    <p:restoredTop sz="94639" autoAdjust="0"/>
  </p:normalViewPr>
  <p:slideViewPr>
    <p:cSldViewPr>
      <p:cViewPr>
        <p:scale>
          <a:sx n="75" d="100"/>
          <a:sy n="75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yousomeerlang.com/finite-state-machi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Java Quiz Review, Runtime Review,</a:t>
            </a:r>
          </a:p>
          <a:p>
            <a:pPr algn="ctr" eaLnBrk="1" hangingPunct="1"/>
            <a:r>
              <a:rPr lang="en-US" sz="6600" b="1" dirty="0" smtClean="0"/>
              <a:t>Finite Automata (hw13)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2013-04-23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Tuesday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24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/>
              <a:t>s</a:t>
            </a:r>
            <a:r>
              <a:rPr lang="en-US" b="1" u="sng" dirty="0" smtClean="0"/>
              <a:t>orted</a:t>
            </a:r>
            <a:r>
              <a:rPr lang="en-US" dirty="0" smtClean="0"/>
              <a:t> array holding numbers within 1 to 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>
                <a:solidFill>
                  <a:schemeClr val="tx2"/>
                </a:solidFill>
                <a:latin typeface="Times" charset="0"/>
              </a:rPr>
              <a:t>Sorted Arrays Big-Oh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810000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43439"/>
              </p:ext>
            </p:extLst>
          </p:nvPr>
        </p:nvGraphicFramePr>
        <p:xfrm>
          <a:off x="762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9" name="Line Callout 1 8"/>
          <p:cNvSpPr/>
          <p:nvPr/>
        </p:nvSpPr>
        <p:spPr>
          <a:xfrm>
            <a:off x="7162800" y="1524000"/>
            <a:ext cx="1981200" cy="1505802"/>
          </a:xfrm>
          <a:prstGeom prst="borderCallout1">
            <a:avLst>
              <a:gd name="adj1" fmla="val 62178"/>
              <a:gd name="adj2" fmla="val -434"/>
              <a:gd name="adj3" fmla="val 81538"/>
              <a:gd name="adj4" fmla="val -173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" charset="0"/>
              <a:buAutoNum type="alphaUcPeriod"/>
            </a:pPr>
            <a:r>
              <a:rPr lang="en-US" sz="2000" dirty="0"/>
              <a:t> O(1)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2000" dirty="0" smtClean="0"/>
              <a:t>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</a:t>
            </a:r>
            <a:r>
              <a:rPr lang="en-US" sz="2000" dirty="0" smtClean="0"/>
              <a:t>O(X)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1600" dirty="0" err="1"/>
              <a:t>maxIndex</a:t>
            </a:r>
            <a:r>
              <a:rPr lang="en-US" sz="2000" dirty="0"/>
              <a:t>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</a:t>
            </a:r>
            <a:r>
              <a:rPr lang="en-US" sz="2000" dirty="0" err="1"/>
              <a:t>maxIndex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75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dirty="0" smtClean="0"/>
              <a:t>Boolean </a:t>
            </a:r>
            <a:r>
              <a:rPr lang="en-US" dirty="0" smtClean="0"/>
              <a:t>array </a:t>
            </a:r>
            <a:r>
              <a:rPr lang="en-US" b="1" u="sng" dirty="0" smtClean="0"/>
              <a:t>representing</a:t>
            </a:r>
            <a:r>
              <a:rPr lang="en-US" b="1" dirty="0" smtClean="0"/>
              <a:t> </a:t>
            </a:r>
            <a:r>
              <a:rPr lang="en-US" dirty="0" smtClean="0"/>
              <a:t>numbers within 1 to 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X is a fixed number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>
                <a:solidFill>
                  <a:schemeClr val="tx2"/>
                </a:solidFill>
                <a:latin typeface="Times" charset="0"/>
              </a:rPr>
              <a:t>Boolean Arrays Big-Oh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00" y="3733800"/>
          <a:ext cx="6781797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03568"/>
              </p:ext>
            </p:extLst>
          </p:nvPr>
        </p:nvGraphicFramePr>
        <p:xfrm>
          <a:off x="762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pSp>
        <p:nvGrpSpPr>
          <p:cNvPr id="9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18413" y="5343525"/>
            <a:ext cx="1127125" cy="1314450"/>
            <a:chOff x="2928" y="1051"/>
            <a:chExt cx="840" cy="957"/>
          </a:xfrm>
        </p:grpSpPr>
        <p:sp>
          <p:nvSpPr>
            <p:cNvPr id="5636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810000" y="5121275"/>
            <a:ext cx="3313113" cy="1404938"/>
          </a:xfrm>
          <a:prstGeom prst="cloudCallout">
            <a:avLst>
              <a:gd name="adj1" fmla="val 68548"/>
              <a:gd name="adj2" fmla="val -161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Could I use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this trick to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store objects?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7162800" y="1524000"/>
            <a:ext cx="1981200" cy="1505802"/>
          </a:xfrm>
          <a:prstGeom prst="borderCallout1">
            <a:avLst>
              <a:gd name="adj1" fmla="val 59648"/>
              <a:gd name="adj2" fmla="val 848"/>
              <a:gd name="adj3" fmla="val 81538"/>
              <a:gd name="adj4" fmla="val -179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" charset="0"/>
              <a:buAutoNum type="alphaUcPeriod"/>
            </a:pPr>
            <a:r>
              <a:rPr lang="en-US" sz="2000" dirty="0"/>
              <a:t> O(1)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2000" dirty="0" smtClean="0"/>
              <a:t>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</a:t>
            </a:r>
            <a:r>
              <a:rPr lang="en-US" sz="2000" dirty="0" smtClean="0"/>
              <a:t>O(X)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1600" dirty="0" err="1"/>
              <a:t>maxIndex</a:t>
            </a:r>
            <a:r>
              <a:rPr lang="en-US" sz="2000" dirty="0"/>
              <a:t>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</a:t>
            </a:r>
            <a:r>
              <a:rPr lang="en-US" sz="2000" dirty="0" err="1"/>
              <a:t>maxIndex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81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dirty="0" err="1" smtClean="0"/>
              <a:t>HashTables</a:t>
            </a:r>
            <a:r>
              <a:rPr lang="en-US" sz="13800" dirty="0" smtClean="0"/>
              <a:t>!</a:t>
            </a:r>
            <a:br>
              <a:rPr lang="en-US" sz="13800" dirty="0" smtClean="0"/>
            </a:br>
            <a:r>
              <a:rPr lang="en-US" sz="6000" dirty="0" smtClean="0"/>
              <a:t>Convert an Object into a number so you can store the Object in an array!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8751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  <p:extLst>
      <p:ext uri="{BB962C8B-B14F-4D97-AF65-F5344CB8AC3E}">
        <p14:creationId xmlns:p14="http://schemas.microsoft.com/office/powerpoint/2010/main" val="29820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dirty="0" smtClean="0"/>
              <a:t>Finite Automata</a:t>
            </a:r>
            <a:br>
              <a:rPr lang="en-US" sz="13800" dirty="0" smtClean="0"/>
            </a:br>
            <a:r>
              <a:rPr lang="en-US" sz="6600" dirty="0" smtClean="0"/>
              <a:t>(Models of Computation)</a:t>
            </a:r>
          </a:p>
        </p:txBody>
      </p:sp>
    </p:spTree>
    <p:extLst>
      <p:ext uri="{BB962C8B-B14F-4D97-AF65-F5344CB8AC3E}">
        <p14:creationId xmlns:p14="http://schemas.microsoft.com/office/powerpoint/2010/main" val="3943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Homework 13 Due Friday May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11:59pm</a:t>
            </a:r>
            <a:endParaRPr lang="en-US" dirty="0"/>
          </a:p>
        </p:txBody>
      </p: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</p:spTree>
    <p:extLst>
      <p:ext uri="{BB962C8B-B14F-4D97-AF65-F5344CB8AC3E}">
        <p14:creationId xmlns:p14="http://schemas.microsoft.com/office/powerpoint/2010/main" val="1917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0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5181600"/>
            <a:ext cx="7603508" cy="1447800"/>
          </a:xfrm>
          <a:prstGeom prst="borderCallout1">
            <a:avLst>
              <a:gd name="adj1" fmla="val 34974"/>
              <a:gd name="adj2" fmla="val 400"/>
              <a:gd name="adj3" fmla="val 14202"/>
              <a:gd name="adj4" fmla="val 1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Assume the dog starts out in the sits state - then: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Sees squirrels, gets petted, waits, gets petted, gets petted, sees squirrels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Which state is the dog in A) sits B) barks C) wag tail 	D) ??</a:t>
            </a:r>
            <a:endParaRPr lang="en-US" sz="2800" dirty="0"/>
          </a:p>
        </p:txBody>
      </p:sp>
      <p:pic>
        <p:nvPicPr>
          <p:cNvPr id="1026" name="Picture 2" descr="A dog supports 3 states: barks, wag tail and sits. A barking dog can have the action 'gets petted' applied to it, prompting a transition to 'wag tail'. If the dog waits for too long, it goes back to barks state. If it gets petted more, it will sit until it sees a squirrel and starts barking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92"/>
            <a:ext cx="8166100" cy="46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8122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http://learnyousomeerlang.com/finite-state-machines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13075"/>
            <a:ext cx="58483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D</a:t>
            </a:r>
            <a:r>
              <a:rPr lang="en-US" dirty="0" smtClean="0"/>
              <a:t>eterministic </a:t>
            </a:r>
            <a:r>
              <a:rPr lang="en-US" b="1" u="sng" dirty="0" smtClean="0"/>
              <a:t>F</a:t>
            </a:r>
            <a:r>
              <a:rPr lang="en-US" dirty="0" smtClean="0"/>
              <a:t>inite </a:t>
            </a:r>
            <a:r>
              <a:rPr lang="en-US" b="1" u="sng" dirty="0" smtClean="0"/>
              <a:t>A</a:t>
            </a:r>
            <a:r>
              <a:rPr lang="en-US" dirty="0" smtClean="0"/>
              <a:t>utomata (DFAs) </a:t>
            </a: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68275" y="1811338"/>
            <a:ext cx="3429000" cy="1350962"/>
          </a:xfrm>
          <a:prstGeom prst="borderCallout1">
            <a:avLst>
              <a:gd name="adj1" fmla="val 97569"/>
              <a:gd name="adj2" fmla="val 45467"/>
              <a:gd name="adj3" fmla="val 173738"/>
              <a:gd name="adj4" fmla="val 657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stay in this state.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00600" y="1295400"/>
            <a:ext cx="3429000" cy="2133600"/>
          </a:xfrm>
          <a:prstGeom prst="borderCallout1">
            <a:avLst>
              <a:gd name="adj1" fmla="val 97569"/>
              <a:gd name="adj2" fmla="val 45467"/>
              <a:gd name="adj3" fmla="val 170090"/>
              <a:gd name="adj4" fmla="val 54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follow this arrow (“Transition”)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 the other state.</a:t>
            </a:r>
            <a:endParaRPr lang="en-US" sz="2800" dirty="0"/>
          </a:p>
        </p:txBody>
      </p:sp>
      <p:sp>
        <p:nvSpPr>
          <p:cNvPr id="14" name="Line Callout 1 13"/>
          <p:cNvSpPr/>
          <p:nvPr/>
        </p:nvSpPr>
        <p:spPr>
          <a:xfrm>
            <a:off x="7691438" y="4419600"/>
            <a:ext cx="1295400" cy="1350963"/>
          </a:xfrm>
          <a:prstGeom prst="borderCallout1">
            <a:avLst>
              <a:gd name="adj1" fmla="val 48811"/>
              <a:gd name="adj2" fmla="val -1121"/>
              <a:gd name="adj3" fmla="val 97214"/>
              <a:gd name="adj4" fmla="val -436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2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 10 Sorting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Was cool – you should use it again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Was </a:t>
            </a:r>
            <a:r>
              <a:rPr lang="en-US" sz="2800" dirty="0"/>
              <a:t>educational – you should use it again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Both a and b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Was terrible (or not worth reusing)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Identifying the Start State</a:t>
            </a:r>
            <a:br>
              <a:rPr lang="en-US" sz="6700" dirty="0" smtClean="0"/>
            </a:br>
            <a:r>
              <a:rPr lang="en-US" dirty="0" smtClean="0"/>
              <a:t>(sometimes we just use an arrow)</a:t>
            </a:r>
            <a:endParaRPr lang="en-US" sz="67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24000"/>
            <a:ext cx="6715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" y="1639888"/>
            <a:ext cx="1828800" cy="1350962"/>
          </a:xfrm>
          <a:prstGeom prst="borderCallout1">
            <a:avLst>
              <a:gd name="adj1" fmla="val 156047"/>
              <a:gd name="adj2" fmla="val 73838"/>
              <a:gd name="adj3" fmla="val 95333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start in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410200"/>
            <a:ext cx="8229600" cy="1143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state do we end up in if we see:</a:t>
            </a:r>
            <a:br>
              <a:rPr lang="en-US" dirty="0" smtClean="0"/>
            </a:br>
            <a:r>
              <a:rPr lang="en-US" sz="6700" dirty="0" smtClean="0"/>
              <a:t>00000000001</a:t>
            </a:r>
            <a:endParaRPr lang="en-US" sz="6700" dirty="0"/>
          </a:p>
        </p:txBody>
      </p:sp>
      <p:sp>
        <p:nvSpPr>
          <p:cNvPr id="7" name="Line Callout 1 6"/>
          <p:cNvSpPr/>
          <p:nvPr/>
        </p:nvSpPr>
        <p:spPr>
          <a:xfrm>
            <a:off x="7073900" y="5888038"/>
            <a:ext cx="2057400" cy="969962"/>
          </a:xfrm>
          <a:prstGeom prst="borderCallout1">
            <a:avLst>
              <a:gd name="adj1" fmla="val 98941"/>
              <a:gd name="adj2" fmla="val 90273"/>
              <a:gd name="adj3" fmla="val 101880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Left state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Right state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1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– To make decisions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We want to decide if the sequence of symbols we see matches the pattern we’re expecting.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108325"/>
            <a:ext cx="3962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53200" y="4648200"/>
            <a:ext cx="2281238" cy="2019300"/>
          </a:xfrm>
          <a:prstGeom prst="borderCallout1">
            <a:avLst>
              <a:gd name="adj1" fmla="val 95850"/>
              <a:gd name="adj2" fmla="val 0"/>
              <a:gd name="adj3" fmla="val 61935"/>
              <a:gd name="adj4" fmla="val -2155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is the set of symbols we’re using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which here has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’s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’s)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762500" y="2590800"/>
            <a:ext cx="2281238" cy="1817688"/>
          </a:xfrm>
          <a:prstGeom prst="borderCallout1">
            <a:avLst>
              <a:gd name="adj1" fmla="val -10519"/>
              <a:gd name="adj2" fmla="val 122333"/>
              <a:gd name="adj3" fmla="val 41616"/>
              <a:gd name="adj4" fmla="val 994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What we’re expecting is referred to as the “</a:t>
            </a:r>
            <a:r>
              <a:rPr lang="en-US" sz="2400" b="1" dirty="0">
                <a:latin typeface="+mj-lt"/>
                <a:cs typeface="Times New Roman" pitchFamily="18" charset="0"/>
              </a:rPr>
              <a:t>Language</a:t>
            </a:r>
            <a:r>
              <a:rPr lang="en-US" sz="2400" dirty="0">
                <a:latin typeface="+mj-lt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7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accepting </a:t>
            </a:r>
            <a:r>
              <a:rPr lang="en-US" b="1" smtClean="0"/>
              <a:t>state(s)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3675"/>
            <a:ext cx="6858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286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5715000" y="5035550"/>
            <a:ext cx="3276600" cy="161131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want the sequence to end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(if it ends here – accept)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3200400" y="1328738"/>
            <a:ext cx="3276600" cy="1000125"/>
          </a:xfrm>
          <a:prstGeom prst="borderCallout1">
            <a:avLst>
              <a:gd name="adj1" fmla="val 137226"/>
              <a:gd name="adj2" fmla="val 66005"/>
              <a:gd name="adj3" fmla="val 96876"/>
              <a:gd name="adj4" fmla="val 669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accepts strings that: ____________________</a:t>
            </a:r>
            <a:endParaRPr lang="en-US" sz="2800" b="1" dirty="0"/>
          </a:p>
        </p:txBody>
      </p:sp>
      <p:sp>
        <p:nvSpPr>
          <p:cNvPr id="9" name="Line Callout 1 8"/>
          <p:cNvSpPr/>
          <p:nvPr/>
        </p:nvSpPr>
        <p:spPr>
          <a:xfrm>
            <a:off x="6705600" y="1213643"/>
            <a:ext cx="1447800" cy="500063"/>
          </a:xfrm>
          <a:prstGeom prst="borderCallout1">
            <a:avLst>
              <a:gd name="adj1" fmla="val 50877"/>
              <a:gd name="adj2" fmla="val -662"/>
              <a:gd name="adj3" fmla="val 79098"/>
              <a:gd name="adj4" fmla="val -189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Got it!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33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JFLAP’s Creator – Dr. Susan Roger (Duke)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0" name="Picture 2" descr="No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18859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http://www.cs.duke.edu/~rodger/motorcycles/newSuzuki250-1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039938"/>
            <a:ext cx="29273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No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85900"/>
            <a:ext cx="2311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553075" y="5334000"/>
            <a:ext cx="3276600" cy="123666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Colleen shares </a:t>
            </a:r>
            <a:r>
              <a:rPr lang="en-US" sz="2400" dirty="0"/>
              <a:t>Susan’s interest in edible arts, but not motorcycles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76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8039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DFAs describe a </a:t>
            </a:r>
            <a:r>
              <a:rPr lang="en-US" b="1" smtClean="0"/>
              <a:t>Language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713"/>
            <a:ext cx="3022600" cy="230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4902200"/>
            <a:ext cx="4114800" cy="1611313"/>
          </a:xfrm>
          <a:prstGeom prst="borderCallout1">
            <a:avLst>
              <a:gd name="adj1" fmla="val -14673"/>
              <a:gd name="adj2" fmla="val 111867"/>
              <a:gd name="adj3" fmla="val 33838"/>
              <a:gd name="adj4" fmla="val 101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Fill in with sequences that would be accepted or rejected.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How would you describe what sequences this accepts?</a:t>
            </a:r>
            <a:endParaRPr lang="en-US" sz="2800" b="1" dirty="0"/>
          </a:p>
        </p:txBody>
      </p:sp>
      <p:sp>
        <p:nvSpPr>
          <p:cNvPr id="7" name="Line Callout 1 6"/>
          <p:cNvSpPr/>
          <p:nvPr/>
        </p:nvSpPr>
        <p:spPr>
          <a:xfrm>
            <a:off x="7924800" y="0"/>
            <a:ext cx="1219200" cy="2209800"/>
          </a:xfrm>
          <a:prstGeom prst="borderCallout1">
            <a:avLst>
              <a:gd name="adj1" fmla="val 66936"/>
              <a:gd name="adj2" fmla="val -19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both 1 and 0, stay in this state.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95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Indicate the starting state </a:t>
            </a:r>
            <a:r>
              <a:rPr lang="en-US" i="1" smtClean="0"/>
              <a:t>(aka initial state) </a:t>
            </a:r>
            <a:r>
              <a:rPr lang="en-US" smtClean="0"/>
              <a:t>with a triangle or arrow.</a:t>
            </a:r>
          </a:p>
          <a:p>
            <a:pPr eaLnBrk="1" hangingPunct="1"/>
            <a:r>
              <a:rPr lang="en-US" smtClean="0"/>
              <a:t>Indicate the accepting state(s) </a:t>
            </a:r>
            <a:r>
              <a:rPr lang="en-US" i="1" smtClean="0"/>
              <a:t>(aka final states) </a:t>
            </a:r>
            <a:r>
              <a:rPr lang="en-US" smtClean="0"/>
              <a:t>with concentric circles.</a:t>
            </a:r>
          </a:p>
          <a:p>
            <a:pPr eaLnBrk="1" hangingPunct="1"/>
            <a:r>
              <a:rPr lang="en-US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4530725"/>
          </a:xfrm>
        </p:spPr>
        <p:txBody>
          <a:bodyPr/>
          <a:lstStyle/>
          <a:p>
            <a:pPr eaLnBrk="1" hangingPunct="1"/>
            <a:r>
              <a:rPr lang="en-US" smtClean="0"/>
              <a:t>Write out sequences </a:t>
            </a:r>
            <a:r>
              <a:rPr lang="en-US" i="1" smtClean="0"/>
              <a:t>(aka strings) </a:t>
            </a:r>
            <a:r>
              <a:rPr lang="en-US" smtClean="0"/>
              <a:t>that are accepted.</a:t>
            </a:r>
          </a:p>
          <a:p>
            <a:pPr eaLnBrk="1" hangingPunct="1"/>
            <a:r>
              <a:rPr lang="en-US" smtClean="0"/>
              <a:t>Write out sequences that are not accepted.</a:t>
            </a:r>
          </a:p>
          <a:p>
            <a:pPr eaLnBrk="1" hangingPunct="1"/>
            <a:r>
              <a:rPr lang="en-US" smtClean="0"/>
              <a:t>Identify what states might be important and what they will “mean”</a:t>
            </a:r>
          </a:p>
          <a:p>
            <a:pPr eaLnBrk="1" hangingPunct="1"/>
            <a:r>
              <a:rPr lang="en-US" smtClean="0"/>
              <a:t>Draw the DFA for a simple sequence that is accepted, then fill in other transitions.</a:t>
            </a:r>
          </a:p>
          <a:p>
            <a:pPr eaLnBrk="1" hangingPunct="1"/>
            <a:r>
              <a:rPr lang="en-US" smtClean="0"/>
              <a:t>Add a failing state</a:t>
            </a:r>
          </a:p>
          <a:p>
            <a:pPr eaLnBrk="1" hangingPunct="1"/>
            <a:endParaRPr lang="en-US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55988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9525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67200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538788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52400" y="32289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(3)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64" name="Line 16"/>
          <p:cNvSpPr>
            <a:spLocks noChangeShapeType="1"/>
          </p:cNvSpPr>
          <p:nvPr/>
        </p:nvSpPr>
        <p:spPr bwMode="auto">
          <a:xfrm>
            <a:off x="4762500" y="273050"/>
            <a:ext cx="0" cy="620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7"/>
          <p:cNvSpPr>
            <a:spLocks noChangeShapeType="1"/>
          </p:cNvSpPr>
          <p:nvPr/>
        </p:nvSpPr>
        <p:spPr bwMode="auto">
          <a:xfrm rot="5400000">
            <a:off x="2380457" y="924718"/>
            <a:ext cx="0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(2)</a:t>
            </a:r>
            <a:r>
              <a:rPr lang="en-US" sz="1600">
                <a:cs typeface="Times New Roman" pitchFamily="18" charset="0"/>
              </a:rPr>
              <a:t> Draw a DFA accepting the language</a:t>
            </a:r>
          </a:p>
        </p:txBody>
      </p:sp>
      <p:sp>
        <p:nvSpPr>
          <p:cNvPr id="15367" name="Rectangle 19"/>
          <p:cNvSpPr>
            <a:spLocks noChangeArrowheads="1"/>
          </p:cNvSpPr>
          <p:nvPr/>
        </p:nvSpPr>
        <p:spPr bwMode="auto">
          <a:xfrm>
            <a:off x="5054600" y="3444875"/>
            <a:ext cx="3703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L = { w | w is a binary # that’s divisible by 4 }</a:t>
            </a:r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5064125" y="420688"/>
            <a:ext cx="378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a binary # that's a power of two }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15240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(1)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54025" y="415926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the string 01 }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(4)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485775" y="3589338"/>
            <a:ext cx="393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the first and last bit of w are the same }</a:t>
            </a:r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 rot="5400000">
            <a:off x="6932613" y="915987"/>
            <a:ext cx="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6"/>
          <p:cNvSpPr txBox="1">
            <a:spLocks noChangeArrowheads="1"/>
          </p:cNvSpPr>
          <p:nvPr/>
        </p:nvSpPr>
        <p:spPr bwMode="auto">
          <a:xfrm>
            <a:off x="2128838" y="6537325"/>
            <a:ext cx="507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Extra!    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use the 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</a:rPr>
              <a:t>minimum possible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 number of states in your four solutions…</a:t>
            </a:r>
          </a:p>
        </p:txBody>
      </p:sp>
      <p:sp>
        <p:nvSpPr>
          <p:cNvPr id="15375" name="Text Box 27"/>
          <p:cNvSpPr txBox="1">
            <a:spLocks noChangeArrowheads="1"/>
          </p:cNvSpPr>
          <p:nvPr/>
        </p:nvSpPr>
        <p:spPr bwMode="auto">
          <a:xfrm>
            <a:off x="8051800" y="666750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6" name="Text Box 28"/>
          <p:cNvSpPr txBox="1">
            <a:spLocks noChangeArrowheads="1"/>
          </p:cNvSpPr>
          <p:nvPr/>
        </p:nvSpPr>
        <p:spPr bwMode="auto">
          <a:xfrm>
            <a:off x="8142288" y="3705225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7" name="Text Box 30"/>
          <p:cNvSpPr txBox="1">
            <a:spLocks noChangeArrowheads="1"/>
          </p:cNvSpPr>
          <p:nvPr/>
        </p:nvSpPr>
        <p:spPr bwMode="auto">
          <a:xfrm>
            <a:off x="7469188" y="1046163"/>
            <a:ext cx="1503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7769225" y="38862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2930525" y="3810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0" name="Text Box 30"/>
          <p:cNvSpPr txBox="1">
            <a:spLocks noChangeArrowheads="1"/>
          </p:cNvSpPr>
          <p:nvPr/>
        </p:nvSpPr>
        <p:spPr bwMode="auto">
          <a:xfrm>
            <a:off x="7926388" y="85725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only 0s are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6200" y="923926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01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52400" y="4164013"/>
            <a:ext cx="4667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</a:t>
            </a:r>
          </a:p>
          <a:p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 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423275" y="1295400"/>
            <a:ext cx="53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100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10000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424863" y="4267200"/>
            <a:ext cx="5381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01000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</a:p>
          <a:p>
            <a:pPr algn="r"/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7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04850"/>
            <a:ext cx="6896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" y="-228600"/>
            <a:ext cx="2130425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</p:spTree>
    <p:extLst>
      <p:ext uri="{BB962C8B-B14F-4D97-AF65-F5344CB8AC3E}">
        <p14:creationId xmlns:p14="http://schemas.microsoft.com/office/powerpoint/2010/main" val="2596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30325"/>
            <a:ext cx="6972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</p:spTree>
    <p:extLst>
      <p:ext uri="{BB962C8B-B14F-4D97-AF65-F5344CB8AC3E}">
        <p14:creationId xmlns:p14="http://schemas.microsoft.com/office/powerpoint/2010/main" val="5142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first and last bit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are the same}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93838"/>
            <a:ext cx="60579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Email me to schedule an appointment!</a:t>
            </a:r>
          </a:p>
          <a:p>
            <a:r>
              <a:rPr lang="en-US" i="1" dirty="0" err="1" smtClean="0"/>
              <a:t>Hw</a:t>
            </a:r>
            <a:r>
              <a:rPr lang="en-US" i="1" dirty="0" smtClean="0"/>
              <a:t> 13 – 50 points</a:t>
            </a:r>
          </a:p>
          <a:p>
            <a:r>
              <a:rPr lang="en-US" b="1" dirty="0" err="1" smtClean="0"/>
              <a:t>Hw</a:t>
            </a:r>
            <a:r>
              <a:rPr lang="en-US" b="1" dirty="0" smtClean="0"/>
              <a:t> 12 – Extra credit</a:t>
            </a:r>
          </a:p>
          <a:p>
            <a:pPr lvl="1"/>
            <a:r>
              <a:rPr lang="en-US" dirty="0" smtClean="0"/>
              <a:t>Finish the assignment by Sunday at 3pm</a:t>
            </a:r>
          </a:p>
          <a:p>
            <a:pPr lvl="1"/>
            <a:r>
              <a:rPr lang="en-US" dirty="0" smtClean="0"/>
              <a:t>Help your classmates for 2 hours in the LAC</a:t>
            </a:r>
          </a:p>
          <a:p>
            <a:pPr lvl="1"/>
            <a:r>
              <a:rPr lang="en-US" dirty="0" smtClean="0"/>
              <a:t>Get 10 points! 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(See assignment for full details)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43113"/>
            <a:ext cx="385762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5715000"/>
            <a:ext cx="1828800" cy="1143000"/>
          </a:xfrm>
          <a:prstGeom prst="borderCallout1">
            <a:avLst>
              <a:gd name="adj1" fmla="val -138014"/>
              <a:gd name="adj2" fmla="val 36415"/>
              <a:gd name="adj3" fmla="val -3403"/>
              <a:gd name="adj4" fmla="val 497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 means </a:t>
            </a:r>
            <a:r>
              <a:rPr lang="en-US" sz="2400" b="1" u="sng" dirty="0"/>
              <a:t>R</a:t>
            </a:r>
            <a:r>
              <a:rPr lang="en-US" sz="2400" dirty="0"/>
              <a:t>emainder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divided by 4</a:t>
            </a:r>
            <a:endParaRPr lang="en-US" sz="28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050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04800" y="5665788"/>
            <a:ext cx="2133600" cy="1143000"/>
          </a:xfrm>
          <a:prstGeom prst="borderCallout1">
            <a:avLst>
              <a:gd name="adj1" fmla="val -31588"/>
              <a:gd name="adj2" fmla="val 102729"/>
              <a:gd name="adj3" fmla="val -2244"/>
              <a:gd name="adj4" fmla="val 553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the last two digits we saw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Extra DFA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(Which one is this most similar to?)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14400" y="1739900"/>
            <a:ext cx="73914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24000" y="3886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∈ {0,1}* | first and last bit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are the same}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219200" y="4572000"/>
            <a:ext cx="725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563688" y="3200400"/>
            <a:ext cx="613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411413" y="2590800"/>
            <a:ext cx="5360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8950" y="2481263"/>
            <a:ext cx="533400" cy="571500"/>
          </a:xfrm>
          <a:prstGeom prst="borderCallout1">
            <a:avLst>
              <a:gd name="adj1" fmla="val 70634"/>
              <a:gd name="adj2" fmla="val 355110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</a:t>
            </a:r>
            <a:endParaRPr lang="en-US" sz="2800" dirty="0"/>
          </a:p>
        </p:txBody>
      </p:sp>
      <p:sp>
        <p:nvSpPr>
          <p:cNvPr id="11" name="Line Callout 1 10"/>
          <p:cNvSpPr/>
          <p:nvPr/>
        </p:nvSpPr>
        <p:spPr>
          <a:xfrm>
            <a:off x="488950" y="3159126"/>
            <a:ext cx="533400" cy="571500"/>
          </a:xfrm>
          <a:prstGeom prst="borderCallout1">
            <a:avLst>
              <a:gd name="adj1" fmla="val 61745"/>
              <a:gd name="adj2" fmla="val 207491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488950" y="3831431"/>
            <a:ext cx="533400" cy="571500"/>
          </a:xfrm>
          <a:prstGeom prst="borderCallout1">
            <a:avLst>
              <a:gd name="adj1" fmla="val 50634"/>
              <a:gd name="adj2" fmla="val 19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2600" y="4572000"/>
            <a:ext cx="533400" cy="571500"/>
          </a:xfrm>
          <a:prstGeom prst="borderCallout1">
            <a:avLst>
              <a:gd name="adj1" fmla="val 41745"/>
              <a:gd name="adj2" fmla="val 14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5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  <p:sp>
        <p:nvSpPr>
          <p:cNvPr id="22536" name="Title 1"/>
          <p:cNvSpPr txBox="1">
            <a:spLocks/>
          </p:cNvSpPr>
          <p:nvPr/>
        </p:nvSpPr>
        <p:spPr bwMode="auto">
          <a:xfrm>
            <a:off x="122238" y="798513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22537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76200" y="2398713"/>
            <a:ext cx="91440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Due Friday May 3</a:t>
            </a:r>
            <a:r>
              <a:rPr lang="en-US" baseline="30000" dirty="0" smtClean="0"/>
              <a:t>rd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0.  Do the JFLAP tutorial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at least two 0’s and at most one 1.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multiple of two or three 0’s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en-US" dirty="0" smtClean="0"/>
              <a:t>DFA/NFA: first two characters equal the last two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 DFA: binary representation of multiples of 7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10.DFA/NFA equal occurrences of 01 and 10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79914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33525" y="6172200"/>
            <a:ext cx="6610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/>
              <a:t>{w ∈ {0,1}*| w’s third character is a 1}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8200"/>
            <a:ext cx="78390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474913"/>
            <a:ext cx="69627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709988"/>
            <a:ext cx="5133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620000" y="4064000"/>
            <a:ext cx="1219200" cy="2209800"/>
          </a:xfrm>
          <a:prstGeom prst="borderCallout1">
            <a:avLst>
              <a:gd name="adj1" fmla="val 102246"/>
              <a:gd name="adj2" fmla="val -142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Could I do this with fewer states?</a:t>
            </a:r>
            <a:endParaRPr lang="en-US" sz="2800" b="1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6600" b="1" dirty="0" smtClean="0"/>
              <a:t>Runtime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36816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Big-O for </a:t>
            </a:r>
            <a:br>
              <a:rPr lang="en-US" sz="8800" dirty="0" smtClean="0"/>
            </a:br>
            <a:r>
              <a:rPr lang="en-US" sz="8800" dirty="0" smtClean="0"/>
              <a:t>Lists</a:t>
            </a:r>
            <a:br>
              <a:rPr lang="en-US" sz="8800" dirty="0" smtClean="0"/>
            </a:br>
            <a:r>
              <a:rPr lang="en-US" sz="8000" dirty="0" smtClean="0"/>
              <a:t>(a.k.a. linked lists)</a:t>
            </a:r>
          </a:p>
        </p:txBody>
      </p:sp>
    </p:spTree>
    <p:extLst>
      <p:ext uri="{BB962C8B-B14F-4D97-AF65-F5344CB8AC3E}">
        <p14:creationId xmlns:p14="http://schemas.microsoft.com/office/powerpoint/2010/main" val="30146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Racket Lists Big-Oh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07244">
            <a:off x="867569" y="4542632"/>
            <a:ext cx="32004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4238" y="1524000"/>
          <a:ext cx="7391400" cy="2895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73980"/>
                <a:gridCol w="2217420"/>
              </a:tblGrid>
              <a:tr h="21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front</a:t>
                      </a:r>
                      <a:r>
                        <a:rPr lang="en-US" sz="3200" baseline="0" dirty="0" smtClean="0"/>
                        <a:t> of list)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O(       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end of list)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O(       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O(       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Length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O(       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(from</a:t>
                      </a:r>
                      <a:r>
                        <a:rPr lang="en-US" sz="3200" baseline="0" dirty="0" smtClean="0"/>
                        <a:t> the middle)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O(       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105400" y="4934802"/>
            <a:ext cx="1807284" cy="1505802"/>
          </a:xfrm>
          <a:prstGeom prst="borderCallout1">
            <a:avLst>
              <a:gd name="adj1" fmla="val 53977"/>
              <a:gd name="adj2" fmla="val 101067"/>
              <a:gd name="adj3" fmla="val -38225"/>
              <a:gd name="adj4" fmla="val 1205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" charset="0"/>
              <a:buAutoNum type="alphaUcPeriod"/>
            </a:pPr>
            <a:r>
              <a:rPr lang="en-US" sz="2000" dirty="0"/>
              <a:t> O(1)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 log 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5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List/</a:t>
            </a:r>
            <a:r>
              <a:rPr lang="en-US" sz="4400" u="sng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ListNode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 Big-Oh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038" y="5524500"/>
            <a:ext cx="4381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4351338" cy="1981200"/>
          </a:xfrm>
        </p:spPr>
        <p:txBody>
          <a:bodyPr/>
          <a:lstStyle/>
          <a:p>
            <a:r>
              <a:rPr lang="en-US" sz="3200" b="1" dirty="0" smtClean="0"/>
              <a:t>Assuming: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modifiable </a:t>
            </a:r>
            <a:r>
              <a:rPr lang="en-US" sz="3200" dirty="0" err="1" smtClean="0"/>
              <a:t>LinkedList</a:t>
            </a:r>
            <a:r>
              <a:rPr lang="en-US" sz="3200" dirty="0" smtClean="0"/>
              <a:t> using Hw5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3200" dirty="0" smtClean="0"/>
              <a:t> and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ListNode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61306"/>
              </p:ext>
            </p:extLst>
          </p:nvPr>
        </p:nvGraphicFramePr>
        <p:xfrm>
          <a:off x="304800" y="990600"/>
          <a:ext cx="7391400" cy="38403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73980"/>
                <a:gridCol w="2217420"/>
              </a:tblGrid>
              <a:tr h="6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front</a:t>
                      </a:r>
                      <a:r>
                        <a:rPr lang="en-US" sz="3200" baseline="0" dirty="0" smtClean="0"/>
                        <a:t> of list)</a:t>
                      </a:r>
                      <a:endParaRPr lang="en-US" sz="3200" dirty="0" smtClean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  <a:tr h="6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end of list)</a:t>
                      </a:r>
                      <a:endParaRPr lang="en-US" sz="3200" dirty="0" smtClean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  <a:tr h="6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  <a:tr h="6400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Length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  <a:tr h="6400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  <a:tr h="6400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(given a </a:t>
                      </a:r>
                      <a:r>
                        <a:rPr lang="en-US" sz="3200" dirty="0" err="1" smtClean="0"/>
                        <a:t>ListNode</a:t>
                      </a:r>
                      <a:r>
                        <a:rPr lang="en-US" sz="3200" dirty="0" smtClean="0"/>
                        <a:t> ref)</a:t>
                      </a:r>
                      <a:endParaRPr lang="en-US" sz="32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)</a:t>
                      </a: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7336716" y="4343400"/>
            <a:ext cx="1807284" cy="1505802"/>
          </a:xfrm>
          <a:prstGeom prst="borderCallout1">
            <a:avLst>
              <a:gd name="adj1" fmla="val -3607"/>
              <a:gd name="adj2" fmla="val 37387"/>
              <a:gd name="adj3" fmla="val -68588"/>
              <a:gd name="adj4" fmla="val -173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" charset="0"/>
              <a:buAutoNum type="alphaUcPeriod"/>
            </a:pPr>
            <a:r>
              <a:rPr lang="en-US" sz="2000" dirty="0"/>
              <a:t> O(1)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 log 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O(n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4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smtClean="0"/>
              <a:t>Big-Oh for Arrays</a:t>
            </a:r>
          </a:p>
        </p:txBody>
      </p:sp>
    </p:spTree>
    <p:extLst>
      <p:ext uri="{BB962C8B-B14F-4D97-AF65-F5344CB8AC3E}">
        <p14:creationId xmlns:p14="http://schemas.microsoft.com/office/powerpoint/2010/main" val="999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 smtClean="0"/>
              <a:t>unsorted</a:t>
            </a:r>
            <a:r>
              <a:rPr lang="en-US" dirty="0" smtClean="0"/>
              <a:t> array holding numbers within 1 to X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>
                <a:solidFill>
                  <a:schemeClr val="tx2"/>
                </a:solidFill>
                <a:latin typeface="Times" charset="0"/>
              </a:rPr>
              <a:t>Unsorted Arrays Big-Oh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2056"/>
              </p:ext>
            </p:extLst>
          </p:nvPr>
        </p:nvGraphicFramePr>
        <p:xfrm>
          <a:off x="26988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703638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7162800" y="1524000"/>
            <a:ext cx="1981200" cy="1505802"/>
          </a:xfrm>
          <a:prstGeom prst="borderCallout1">
            <a:avLst>
              <a:gd name="adj1" fmla="val 57118"/>
              <a:gd name="adj2" fmla="val -2357"/>
              <a:gd name="adj3" fmla="val 76477"/>
              <a:gd name="adj4" fmla="val -192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" charset="0"/>
              <a:buAutoNum type="alphaUcPeriod"/>
            </a:pPr>
            <a:r>
              <a:rPr lang="en-US" sz="2000" dirty="0"/>
              <a:t> O(1)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2000" dirty="0" smtClean="0"/>
              <a:t>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</a:t>
            </a:r>
            <a:r>
              <a:rPr lang="en-US" sz="2000" dirty="0" smtClean="0"/>
              <a:t>O(X)</a:t>
            </a:r>
            <a:endParaRPr lang="en-US" sz="2000" dirty="0"/>
          </a:p>
          <a:p>
            <a:pPr>
              <a:buFont typeface="Times" charset="0"/>
              <a:buAutoNum type="alphaUcPeriod"/>
            </a:pPr>
            <a:r>
              <a:rPr lang="en-US" sz="2000" dirty="0"/>
              <a:t> O(log </a:t>
            </a:r>
            <a:r>
              <a:rPr lang="en-US" sz="1600" dirty="0" err="1"/>
              <a:t>maxIndex</a:t>
            </a:r>
            <a:r>
              <a:rPr lang="en-US" sz="2000" dirty="0"/>
              <a:t>)</a:t>
            </a:r>
          </a:p>
          <a:p>
            <a:pPr>
              <a:buFont typeface="Times" charset="0"/>
              <a:buAutoNum type="alphaUcPeriod"/>
            </a:pPr>
            <a:r>
              <a:rPr lang="en-US" sz="2000" dirty="0"/>
              <a:t> O(</a:t>
            </a:r>
            <a:r>
              <a:rPr lang="en-US" sz="2000" dirty="0" err="1"/>
              <a:t>maxIndex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05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1498</Words>
  <Application>Microsoft Office PowerPoint</Application>
  <PresentationFormat>On-screen Show (4:3)</PresentationFormat>
  <Paragraphs>291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CS  60</vt:lpstr>
      <vt:lpstr>Survey</vt:lpstr>
      <vt:lpstr>Administrative Stuff (Not in your notes)</vt:lpstr>
      <vt:lpstr>Runtime</vt:lpstr>
      <vt:lpstr>Big-O for  Lists (a.k.a. linked lists)</vt:lpstr>
      <vt:lpstr>PowerPoint Presentation</vt:lpstr>
      <vt:lpstr>Assuming:  the modifiable LinkedList using Hw5 List and ListNode</vt:lpstr>
      <vt:lpstr>Big-Oh for Arrays</vt:lpstr>
      <vt:lpstr>PowerPoint Presentation</vt:lpstr>
      <vt:lpstr>PowerPoint Presentation</vt:lpstr>
      <vt:lpstr>PowerPoint Presentation</vt:lpstr>
      <vt:lpstr>HashTables! Convert an Object into a number so you can store the Object in an array!</vt:lpstr>
      <vt:lpstr>PowerPoint Presentation</vt:lpstr>
      <vt:lpstr>Estimating Time</vt:lpstr>
      <vt:lpstr>Finite Automata (Models of Computation)</vt:lpstr>
      <vt:lpstr>Homework 13 Due Friday May 3rd  at 11:59pm</vt:lpstr>
      <vt:lpstr>PowerPoint Presentation</vt:lpstr>
      <vt:lpstr>PowerPoint Presentation</vt:lpstr>
      <vt:lpstr>Deterministic Finite Automata (DFAs) </vt:lpstr>
      <vt:lpstr>Identifying the Start State (sometimes we just use an arrow)</vt:lpstr>
      <vt:lpstr>The Goal – To make decisions</vt:lpstr>
      <vt:lpstr>Identifying the accepting state(s)</vt:lpstr>
      <vt:lpstr>JFLAP’s Creator – Dr. Susan Roger (Duke)</vt:lpstr>
      <vt:lpstr>DFAs describe a Language</vt:lpstr>
      <vt:lpstr>DFA Rules &amp; Generation Tips</vt:lpstr>
      <vt:lpstr>PowerPoint Presentation</vt:lpstr>
      <vt:lpstr>Solution </vt:lpstr>
      <vt:lpstr>PowerPoint Presentation</vt:lpstr>
      <vt:lpstr>PowerPoint Presentation</vt:lpstr>
      <vt:lpstr>PowerPoint Presentation</vt:lpstr>
      <vt:lpstr>Extra DFA Practice (Which one is this most similar to?)</vt:lpstr>
      <vt:lpstr>PowerPoint Presentation</vt:lpstr>
      <vt:lpstr>PowerPoint Presentation</vt:lpstr>
      <vt:lpstr>Homework Due Friday May 3rd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592</cp:revision>
  <cp:lastPrinted>2013-04-16T16:30:02Z</cp:lastPrinted>
  <dcterms:created xsi:type="dcterms:W3CDTF">2012-10-29T16:10:05Z</dcterms:created>
  <dcterms:modified xsi:type="dcterms:W3CDTF">2013-04-23T17:35:08Z</dcterms:modified>
</cp:coreProperties>
</file>