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handoutMasterIdLst>
    <p:handoutMasterId r:id="rId112"/>
  </p:handoutMasterIdLst>
  <p:sldIdLst>
    <p:sldId id="915" r:id="rId2"/>
    <p:sldId id="842" r:id="rId3"/>
    <p:sldId id="1016" r:id="rId4"/>
    <p:sldId id="843" r:id="rId5"/>
    <p:sldId id="926" r:id="rId6"/>
    <p:sldId id="929" r:id="rId7"/>
    <p:sldId id="937" r:id="rId8"/>
    <p:sldId id="938" r:id="rId9"/>
    <p:sldId id="939" r:id="rId10"/>
    <p:sldId id="940" r:id="rId11"/>
    <p:sldId id="941" r:id="rId12"/>
    <p:sldId id="942" r:id="rId13"/>
    <p:sldId id="943" r:id="rId14"/>
    <p:sldId id="944" r:id="rId15"/>
    <p:sldId id="945" r:id="rId16"/>
    <p:sldId id="946" r:id="rId17"/>
    <p:sldId id="947" r:id="rId18"/>
    <p:sldId id="1007" r:id="rId19"/>
    <p:sldId id="948" r:id="rId20"/>
    <p:sldId id="949" r:id="rId21"/>
    <p:sldId id="950" r:id="rId22"/>
    <p:sldId id="951" r:id="rId23"/>
    <p:sldId id="952" r:id="rId24"/>
    <p:sldId id="1008" r:id="rId25"/>
    <p:sldId id="953" r:id="rId26"/>
    <p:sldId id="954" r:id="rId27"/>
    <p:sldId id="955" r:id="rId28"/>
    <p:sldId id="956" r:id="rId29"/>
    <p:sldId id="957" r:id="rId30"/>
    <p:sldId id="958" r:id="rId31"/>
    <p:sldId id="1010" r:id="rId32"/>
    <p:sldId id="1011" r:id="rId33"/>
    <p:sldId id="1012" r:id="rId34"/>
    <p:sldId id="1017" r:id="rId35"/>
    <p:sldId id="1013" r:id="rId36"/>
    <p:sldId id="959" r:id="rId37"/>
    <p:sldId id="960" r:id="rId38"/>
    <p:sldId id="961" r:id="rId39"/>
    <p:sldId id="962" r:id="rId40"/>
    <p:sldId id="1014" r:id="rId41"/>
    <p:sldId id="963" r:id="rId42"/>
    <p:sldId id="964" r:id="rId43"/>
    <p:sldId id="965" r:id="rId44"/>
    <p:sldId id="966" r:id="rId45"/>
    <p:sldId id="1015" r:id="rId46"/>
    <p:sldId id="967" r:id="rId47"/>
    <p:sldId id="968" r:id="rId48"/>
    <p:sldId id="969" r:id="rId49"/>
    <p:sldId id="970" r:id="rId50"/>
    <p:sldId id="919" r:id="rId51"/>
    <p:sldId id="920" r:id="rId52"/>
    <p:sldId id="921" r:id="rId53"/>
    <p:sldId id="922" r:id="rId54"/>
    <p:sldId id="923" r:id="rId55"/>
    <p:sldId id="924" r:id="rId56"/>
    <p:sldId id="925" r:id="rId57"/>
    <p:sldId id="708" r:id="rId58"/>
    <p:sldId id="710" r:id="rId59"/>
    <p:sldId id="711" r:id="rId60"/>
    <p:sldId id="712" r:id="rId61"/>
    <p:sldId id="713" r:id="rId62"/>
    <p:sldId id="714" r:id="rId63"/>
    <p:sldId id="715" r:id="rId64"/>
    <p:sldId id="716" r:id="rId65"/>
    <p:sldId id="717" r:id="rId66"/>
    <p:sldId id="718" r:id="rId67"/>
    <p:sldId id="719" r:id="rId68"/>
    <p:sldId id="720" r:id="rId69"/>
    <p:sldId id="721" r:id="rId70"/>
    <p:sldId id="722" r:id="rId71"/>
    <p:sldId id="916" r:id="rId72"/>
    <p:sldId id="972" r:id="rId73"/>
    <p:sldId id="973" r:id="rId74"/>
    <p:sldId id="974" r:id="rId75"/>
    <p:sldId id="975" r:id="rId76"/>
    <p:sldId id="976" r:id="rId77"/>
    <p:sldId id="977" r:id="rId78"/>
    <p:sldId id="978" r:id="rId79"/>
    <p:sldId id="979" r:id="rId80"/>
    <p:sldId id="980" r:id="rId81"/>
    <p:sldId id="981" r:id="rId82"/>
    <p:sldId id="982" r:id="rId83"/>
    <p:sldId id="983" r:id="rId84"/>
    <p:sldId id="984" r:id="rId85"/>
    <p:sldId id="985" r:id="rId86"/>
    <p:sldId id="986" r:id="rId87"/>
    <p:sldId id="987" r:id="rId88"/>
    <p:sldId id="988" r:id="rId89"/>
    <p:sldId id="989" r:id="rId90"/>
    <p:sldId id="990" r:id="rId91"/>
    <p:sldId id="991" r:id="rId92"/>
    <p:sldId id="992" r:id="rId93"/>
    <p:sldId id="993" r:id="rId94"/>
    <p:sldId id="994" r:id="rId95"/>
    <p:sldId id="995" r:id="rId96"/>
    <p:sldId id="996" r:id="rId97"/>
    <p:sldId id="997" r:id="rId98"/>
    <p:sldId id="998" r:id="rId99"/>
    <p:sldId id="999" r:id="rId100"/>
    <p:sldId id="1000" r:id="rId101"/>
    <p:sldId id="1001" r:id="rId102"/>
    <p:sldId id="1002" r:id="rId103"/>
    <p:sldId id="1003" r:id="rId104"/>
    <p:sldId id="1004" r:id="rId105"/>
    <p:sldId id="1005" r:id="rId106"/>
    <p:sldId id="912" r:id="rId107"/>
    <p:sldId id="913" r:id="rId108"/>
    <p:sldId id="914" r:id="rId109"/>
    <p:sldId id="971" r:id="rId1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2DD9215A-663D-484D-A65B-81FA860B67E9}">
          <p14:sldIdLst>
            <p14:sldId id="915"/>
            <p14:sldId id="842"/>
            <p14:sldId id="1016"/>
            <p14:sldId id="843"/>
          </p14:sldIdLst>
        </p14:section>
        <p14:section name="FSM" id="{6C6D08B8-A3C2-4DF5-91F8-EAD0E5761019}">
          <p14:sldIdLst>
            <p14:sldId id="926"/>
            <p14:sldId id="929"/>
            <p14:sldId id="937"/>
            <p14:sldId id="938"/>
            <p14:sldId id="939"/>
            <p14:sldId id="940"/>
            <p14:sldId id="941"/>
            <p14:sldId id="942"/>
            <p14:sldId id="943"/>
            <p14:sldId id="944"/>
            <p14:sldId id="945"/>
            <p14:sldId id="946"/>
            <p14:sldId id="947"/>
            <p14:sldId id="1007"/>
            <p14:sldId id="948"/>
          </p14:sldIdLst>
        </p14:section>
        <p14:section name="Proofs" id="{53EF695C-BE9A-4BE1-BBAA-D4E7F179499F}">
          <p14:sldIdLst>
            <p14:sldId id="949"/>
            <p14:sldId id="950"/>
            <p14:sldId id="951"/>
            <p14:sldId id="952"/>
            <p14:sldId id="1008"/>
            <p14:sldId id="953"/>
            <p14:sldId id="954"/>
            <p14:sldId id="955"/>
            <p14:sldId id="956"/>
            <p14:sldId id="957"/>
            <p14:sldId id="958"/>
            <p14:sldId id="1010"/>
            <p14:sldId id="1011"/>
            <p14:sldId id="1012"/>
            <p14:sldId id="1017"/>
            <p14:sldId id="1013"/>
            <p14:sldId id="959"/>
            <p14:sldId id="960"/>
            <p14:sldId id="961"/>
            <p14:sldId id="962"/>
            <p14:sldId id="1014"/>
            <p14:sldId id="963"/>
            <p14:sldId id="964"/>
            <p14:sldId id="965"/>
            <p14:sldId id="966"/>
            <p14:sldId id="1015"/>
            <p14:sldId id="967"/>
            <p14:sldId id="968"/>
            <p14:sldId id="969"/>
            <p14:sldId id="970"/>
          </p14:sldIdLst>
        </p14:section>
        <p14:section name="Theoretical Computing" id="{0BACF2B3-D105-4B2E-9038-24A01A72FC78}">
          <p14:sldIdLst>
            <p14:sldId id="919"/>
            <p14:sldId id="920"/>
            <p14:sldId id="921"/>
            <p14:sldId id="922"/>
            <p14:sldId id="923"/>
            <p14:sldId id="924"/>
            <p14:sldId id="925"/>
          </p14:sldIdLst>
        </p14:section>
        <p14:section name="BONUS" id="{6A5FF3FA-8DDA-4FA6-A883-4083801ADAFA}">
          <p14:sldIdLst>
            <p14:sldId id="708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916"/>
          </p14:sldIdLst>
        </p14:section>
        <p14:section name="Concurrency" id="{3BB789EF-C8B8-421F-80A6-F33771013A0F}">
          <p14:sldIdLst>
            <p14:sldId id="972"/>
            <p14:sldId id="973"/>
            <p14:sldId id="974"/>
            <p14:sldId id="975"/>
            <p14:sldId id="976"/>
            <p14:sldId id="977"/>
            <p14:sldId id="978"/>
            <p14:sldId id="979"/>
            <p14:sldId id="980"/>
            <p14:sldId id="981"/>
            <p14:sldId id="982"/>
            <p14:sldId id="983"/>
            <p14:sldId id="984"/>
            <p14:sldId id="985"/>
            <p14:sldId id="986"/>
            <p14:sldId id="987"/>
            <p14:sldId id="988"/>
            <p14:sldId id="989"/>
            <p14:sldId id="990"/>
            <p14:sldId id="991"/>
            <p14:sldId id="992"/>
            <p14:sldId id="993"/>
            <p14:sldId id="994"/>
            <p14:sldId id="995"/>
            <p14:sldId id="996"/>
            <p14:sldId id="997"/>
            <p14:sldId id="998"/>
            <p14:sldId id="999"/>
            <p14:sldId id="1000"/>
            <p14:sldId id="1001"/>
            <p14:sldId id="1002"/>
            <p14:sldId id="1003"/>
            <p14:sldId id="1004"/>
            <p14:sldId id="1005"/>
          </p14:sldIdLst>
        </p14:section>
        <p14:section name="Log Bonus" id="{0BD92416-C9C6-4997-9F5A-C8B4FB7FA91F}">
          <p14:sldIdLst>
            <p14:sldId id="912"/>
            <p14:sldId id="913"/>
            <p14:sldId id="914"/>
            <p14:sldId id="9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0" autoAdjust="0"/>
    <p:restoredTop sz="94639" autoAdjust="0"/>
  </p:normalViewPr>
  <p:slideViewPr>
    <p:cSldViewPr>
      <p:cViewPr>
        <p:scale>
          <a:sx n="75" d="100"/>
          <a:sy n="75" d="100"/>
        </p:scale>
        <p:origin x="-19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64" y="0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C370F4C2-E0C7-4449-B3C3-0AA87CDBF6FD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56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64" y="9120156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C9B93EFC-7EF6-4AC3-8B3D-D31E27E0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9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4T20:49:42.0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 11 81,'-11'13'33,"-6"-7"-28,8-9-5,6-7-34,2-7-4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4T20:54:18.6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26 29,'0'0'21,"0"0"-2,0 0 0,0 0-5,0 0-3,0 0-2,0 0-1,0 0-2,0 0-2,0 0 1,0 0-2,0 0 1,0 0-1,0 0-1,0 0 0,0 0-1,0 0 0,0 0 0,0 0 0,0 0-1,0 0 0,0 0-1,0 0-6,0 0-22,0 0-4,-6-16 0,5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4-14T20:54:18.6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26 29,'0'0'21,"0"0"-2,0 0 0,0 0-5,0 0-3,0 0-2,0 0-1,0 0-2,0 0-2,0 0 1,0 0-2,0 0 1,0 0-1,0 0-1,0 0 0,0 0-1,0 0 0,0 0 0,0 0 0,0 0-1,0 0 0,0 0-1,0 0-6,0 0-22,0 0-4,-6-16 0,5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9" tIns="48330" rIns="96659" bIns="4833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12" indent="-29365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32" indent="-23492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486" indent="-23492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39" indent="-23492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19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044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897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751" indent="-2349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E58EA-BA94-42B0-A2DA-1474191745D6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equivalent NFAs?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is this possible?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good to have a lambda here at the start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good to have a lambda here at the start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Key property of NFA – multiple states at once….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Key insight was that you could represent this deterministically by considering all different SUBSETS of states that you might be in!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Key property of NFA – multiple states at once….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Key insight was that you could represent this deterministically by considering all different SUBSETS of states that you might be in!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5238" y="727075"/>
            <a:ext cx="4784725" cy="3587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00" indent="-302039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155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417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678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7939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201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465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7726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6B6E5FED-2C8E-4FB7-8248-1787459A420B}" type="slidenum">
              <a:rPr lang="en-US" sz="1200">
                <a:latin typeface="Arial" pitchFamily="34" charset="0"/>
              </a:rPr>
              <a:pPr eaLnBrk="1" hangingPunct="1">
                <a:defRPr/>
              </a:pPr>
              <a:t>53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85300" indent="-302039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208155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91417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74678" indent="-241631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57939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41201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624465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107726" indent="-24163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6F7539FF-421F-4F54-B411-398AF7D07702}" type="slidenum">
              <a:rPr lang="en-US" sz="1200">
                <a:latin typeface="Arial" pitchFamily="34" charset="0"/>
              </a:rPr>
              <a:pPr eaLnBrk="1" hangingPunct="1">
                <a:defRPr/>
              </a:pPr>
              <a:t>54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metric prefixes…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0.emf"/><Relationship Id="rId4" Type="http://schemas.openxmlformats.org/officeDocument/2006/relationships/customXml" Target="../ink/ink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8.jpeg"/><Relationship Id="rId4" Type="http://schemas.openxmlformats.org/officeDocument/2006/relationships/image" Target="../media/image7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8.jpeg"/><Relationship Id="rId4" Type="http://schemas.openxmlformats.org/officeDocument/2006/relationships/image" Target="../media/image7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20574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smtClean="0"/>
              <a:t>Finite Automata (hw13)</a:t>
            </a: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2013-04-25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Thursday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12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25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704850"/>
            <a:ext cx="6896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175" y="-228600"/>
            <a:ext cx="2130425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Solution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152400" y="9144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the string 01}</a:t>
            </a:r>
          </a:p>
        </p:txBody>
      </p:sp>
    </p:spTree>
    <p:extLst>
      <p:ext uri="{BB962C8B-B14F-4D97-AF65-F5344CB8AC3E}">
        <p14:creationId xmlns:p14="http://schemas.microsoft.com/office/powerpoint/2010/main" val="25964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(define (make-mutex)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(let ((in-use? 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(list #f)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(define the-mutex(lambda (m)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  (cond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   ((eq? m 'aquire)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   (if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(test-and-set! in-use?)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          (the-mutex 'aquire)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          (set! in-use? #t)))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   ((eq? m 'release) 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(clear in-use?)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)))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the-mutex))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43300" y="4381500"/>
            <a:ext cx="403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6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clear!</a:t>
            </a:r>
            <a:endParaRPr 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(define (clear! in-use?)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(set-car! in-use? false))</a:t>
            </a:r>
          </a:p>
          <a:p>
            <a:pPr marL="0" indent="0">
              <a:buFont typeface="Arial" pitchFamily="34" charset="0"/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6DF9D-4723-492A-8945-A9F18B991603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  <p:grpSp>
        <p:nvGrpSpPr>
          <p:cNvPr id="43013" name="Group 3"/>
          <p:cNvGrpSpPr>
            <a:grpSpLocks/>
          </p:cNvGrpSpPr>
          <p:nvPr/>
        </p:nvGrpSpPr>
        <p:grpSpPr bwMode="auto">
          <a:xfrm>
            <a:off x="4191000" y="3805238"/>
            <a:ext cx="1752600" cy="1452562"/>
            <a:chOff x="3094546" y="3954462"/>
            <a:chExt cx="1752685" cy="1452265"/>
          </a:xfrm>
        </p:grpSpPr>
        <p:grpSp>
          <p:nvGrpSpPr>
            <p:cNvPr id="43016" name="Group 7"/>
            <p:cNvGrpSpPr>
              <a:grpSpLocks/>
            </p:cNvGrpSpPr>
            <p:nvPr/>
          </p:nvGrpSpPr>
          <p:grpSpPr bwMode="auto">
            <a:xfrm>
              <a:off x="3551831" y="3954462"/>
              <a:ext cx="1295400" cy="990600"/>
              <a:chOff x="3581400" y="3124200"/>
              <a:chExt cx="1295400" cy="990600"/>
            </a:xfrm>
          </p:grpSpPr>
          <p:sp>
            <p:nvSpPr>
              <p:cNvPr id="43018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9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0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1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/>
                  <a:t>car</a:t>
                </a:r>
              </a:p>
            </p:txBody>
          </p:sp>
          <p:sp>
            <p:nvSpPr>
              <p:cNvPr id="43022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/>
                  <a:t>cdr</a:t>
                </a:r>
              </a:p>
            </p:txBody>
          </p:sp>
        </p:grpSp>
        <p:sp>
          <p:nvSpPr>
            <p:cNvPr id="43017" name="Text Box 27"/>
            <p:cNvSpPr txBox="1">
              <a:spLocks noChangeArrowheads="1"/>
            </p:cNvSpPr>
            <p:nvPr/>
          </p:nvSpPr>
          <p:spPr bwMode="auto">
            <a:xfrm>
              <a:off x="3094546" y="4945062"/>
              <a:ext cx="15241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400" b="1">
                  <a:latin typeface="Courier New" pitchFamily="49" charset="0"/>
                  <a:cs typeface="Courier New" pitchFamily="49" charset="0"/>
                </a:rPr>
                <a:t>#F</a:t>
              </a:r>
            </a:p>
          </p:txBody>
        </p:sp>
      </p:grpSp>
      <p:sp>
        <p:nvSpPr>
          <p:cNvPr id="43014" name="Line 25"/>
          <p:cNvSpPr>
            <a:spLocks noChangeShapeType="1"/>
          </p:cNvSpPr>
          <p:nvPr/>
        </p:nvSpPr>
        <p:spPr bwMode="auto">
          <a:xfrm>
            <a:off x="3581400" y="4114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Text Box 27"/>
          <p:cNvSpPr txBox="1">
            <a:spLocks noChangeArrowheads="1"/>
          </p:cNvSpPr>
          <p:nvPr/>
        </p:nvSpPr>
        <p:spPr bwMode="auto">
          <a:xfrm>
            <a:off x="2057400" y="3881438"/>
            <a:ext cx="1524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b="1">
                <a:latin typeface="Courier New" pitchFamily="49" charset="0"/>
                <a:cs typeface="Courier New" pitchFamily="49" charset="0"/>
              </a:rPr>
              <a:t>in-use?</a:t>
            </a:r>
          </a:p>
        </p:txBody>
      </p:sp>
    </p:spTree>
    <p:extLst>
      <p:ext uri="{BB962C8B-B14F-4D97-AF65-F5344CB8AC3E}">
        <p14:creationId xmlns:p14="http://schemas.microsoft.com/office/powerpoint/2010/main" val="5504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/>
          <a:lstStyle/>
          <a:p>
            <a:r>
              <a:rPr lang="en-US" smtClean="0"/>
              <a:t>Write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test-and-set!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077200" cy="61261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STk&gt; (define in-use? (list #f))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in-use?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STk&gt; (test-and-set! in-use?)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#f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STk&gt; in-use?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(#t)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STk&gt; (define in-use? (list #t))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in-use?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STk&gt; (test-and-set! in-use?)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#t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STk&gt; in-use?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(#t)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7FC86-4DBA-4DC6-9D84-808F20467970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705600" y="283845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b="1">
                <a:latin typeface="Calibri" pitchFamily="34" charset="0"/>
              </a:rPr>
              <a:t>A) Student  </a:t>
            </a:r>
          </a:p>
          <a:p>
            <a:r>
              <a:rPr lang="en-US" sz="3600" b="1">
                <a:latin typeface="Calibri" pitchFamily="34" charset="0"/>
              </a:rPr>
              <a:t>     chalk</a:t>
            </a:r>
          </a:p>
          <a:p>
            <a:r>
              <a:rPr lang="en-US" sz="3600" b="1">
                <a:latin typeface="Calibri" pitchFamily="34" charset="0"/>
              </a:rPr>
              <a:t>B) Student </a:t>
            </a:r>
          </a:p>
          <a:p>
            <a:r>
              <a:rPr lang="en-US" sz="3600" b="1">
                <a:latin typeface="Calibri" pitchFamily="34" charset="0"/>
              </a:rPr>
              <a:t>     emacs</a:t>
            </a:r>
          </a:p>
          <a:p>
            <a:r>
              <a:rPr lang="en-US" sz="3600" b="1">
                <a:latin typeface="Calibri" pitchFamily="34" charset="0"/>
              </a:rPr>
              <a:t>C) Colleen </a:t>
            </a:r>
          </a:p>
          <a:p>
            <a:r>
              <a:rPr lang="en-US" sz="3600" b="1">
                <a:latin typeface="Calibri" pitchFamily="34" charset="0"/>
              </a:rPr>
              <a:t>     chalk</a:t>
            </a:r>
          </a:p>
          <a:p>
            <a:r>
              <a:rPr lang="en-US" sz="3600" b="1">
                <a:latin typeface="Calibri" pitchFamily="34" charset="0"/>
              </a:rPr>
              <a:t>D) Colleen   </a:t>
            </a:r>
          </a:p>
          <a:p>
            <a:r>
              <a:rPr lang="en-US" sz="3600" b="1">
                <a:latin typeface="Calibri" pitchFamily="34" charset="0"/>
              </a:rPr>
              <a:t>     emacs</a:t>
            </a:r>
          </a:p>
          <a:p>
            <a:endParaRPr lang="en-US" sz="3600" b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4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test-and-set! </a:t>
            </a:r>
            <a:r>
              <a:rPr lang="en-US" smtClean="0"/>
              <a:t>SOLUTION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(define (test-and-set! in-use?)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(if (car in-use?)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  #t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  (begin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  (set-car! in-use? true)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   #f)))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D6D7E-2A98-4C25-803F-9E89817CDC7F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  <p:grpSp>
        <p:nvGrpSpPr>
          <p:cNvPr id="45061" name="Group 3"/>
          <p:cNvGrpSpPr>
            <a:grpSpLocks/>
          </p:cNvGrpSpPr>
          <p:nvPr/>
        </p:nvGrpSpPr>
        <p:grpSpPr bwMode="auto">
          <a:xfrm>
            <a:off x="2514600" y="5257800"/>
            <a:ext cx="1752600" cy="1452563"/>
            <a:chOff x="3094546" y="3954462"/>
            <a:chExt cx="1752685" cy="1452265"/>
          </a:xfrm>
        </p:grpSpPr>
        <p:grpSp>
          <p:nvGrpSpPr>
            <p:cNvPr id="45065" name="Group 7"/>
            <p:cNvGrpSpPr>
              <a:grpSpLocks/>
            </p:cNvGrpSpPr>
            <p:nvPr/>
          </p:nvGrpSpPr>
          <p:grpSpPr bwMode="auto">
            <a:xfrm>
              <a:off x="3551831" y="3954462"/>
              <a:ext cx="1295400" cy="990600"/>
              <a:chOff x="3581400" y="3124200"/>
              <a:chExt cx="1295400" cy="990600"/>
            </a:xfrm>
          </p:grpSpPr>
          <p:sp>
            <p:nvSpPr>
              <p:cNvPr id="45067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8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9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0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/>
                  <a:t>car</a:t>
                </a:r>
              </a:p>
            </p:txBody>
          </p:sp>
          <p:sp>
            <p:nvSpPr>
              <p:cNvPr id="45071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/>
                  <a:t>cdr</a:t>
                </a:r>
              </a:p>
            </p:txBody>
          </p:sp>
        </p:grpSp>
        <p:sp>
          <p:nvSpPr>
            <p:cNvPr id="45066" name="Text Box 27"/>
            <p:cNvSpPr txBox="1">
              <a:spLocks noChangeArrowheads="1"/>
            </p:cNvSpPr>
            <p:nvPr/>
          </p:nvSpPr>
          <p:spPr bwMode="auto">
            <a:xfrm>
              <a:off x="3094546" y="4945062"/>
              <a:ext cx="15241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400" b="1">
                  <a:latin typeface="Courier New" pitchFamily="49" charset="0"/>
                  <a:cs typeface="Courier New" pitchFamily="49" charset="0"/>
                </a:rPr>
                <a:t>#F</a:t>
              </a:r>
            </a:p>
          </p:txBody>
        </p:sp>
      </p:grpSp>
      <p:sp>
        <p:nvSpPr>
          <p:cNvPr id="45062" name="Line 25"/>
          <p:cNvSpPr>
            <a:spLocks noChangeShapeType="1"/>
          </p:cNvSpPr>
          <p:nvPr/>
        </p:nvSpPr>
        <p:spPr bwMode="auto">
          <a:xfrm>
            <a:off x="1905000" y="5567363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Text Box 27"/>
          <p:cNvSpPr txBox="1">
            <a:spLocks noChangeArrowheads="1"/>
          </p:cNvSpPr>
          <p:nvPr/>
        </p:nvSpPr>
        <p:spPr bwMode="auto">
          <a:xfrm>
            <a:off x="381000" y="5334000"/>
            <a:ext cx="152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b="1">
                <a:latin typeface="Courier New" pitchFamily="49" charset="0"/>
                <a:cs typeface="Courier New" pitchFamily="49" charset="0"/>
              </a:rPr>
              <a:t>in-use?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3581400" y="2362200"/>
            <a:ext cx="5334000" cy="1249363"/>
          </a:xfrm>
          <a:prstGeom prst="borderCallout1">
            <a:avLst>
              <a:gd name="adj1" fmla="val -53584"/>
              <a:gd name="adj2" fmla="val 23951"/>
              <a:gd name="adj3" fmla="val 69"/>
              <a:gd name="adj4" fmla="val 413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cs typeface="Courier New" pitchFamily="49" charset="0"/>
              </a:rPr>
              <a:t>Normally built into hardware!  And this can have concurrency problems too!</a:t>
            </a:r>
            <a:endParaRPr lang="en-US" sz="2800" b="1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(define (make-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(let ((in-use?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(list #f)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 (define the-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(lambda (m)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   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cond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    ((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eq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? m '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aquire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	   (if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(test-and-set! in-use?)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          (the-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'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aquire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          (set! in-use? #t)))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    ((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eq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? m 'release)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(clear in-use?)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)))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the-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our test-and-set! </a:t>
            </a:r>
            <a:r>
              <a:rPr lang="en-US" dirty="0" smtClean="0">
                <a:latin typeface="+mj-lt"/>
                <a:cs typeface="Courier New" pitchFamily="49" charset="0"/>
              </a:rPr>
              <a:t>Code work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with this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make-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+mj-lt"/>
                <a:cs typeface="Courier New" pitchFamily="49" charset="0"/>
              </a:rPr>
              <a:t>code? A) Yes B) No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24200" y="3810000"/>
            <a:ext cx="403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82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“Correct answers”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448800" cy="46783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(define y 4)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(parallel-execute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  (lambda ()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(set! y (* y y)))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  (lambda ()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(set! y (+ y 2)))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  (lambda ()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(set! y (/ y 2))))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DCF89-EF21-4ACE-AFD4-326C0E28FE6F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486400" y="1752600"/>
            <a:ext cx="3124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3600" dirty="0" smtClean="0"/>
              <a:t>How many correct answers?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  <a:p>
            <a:pPr marL="742950" indent="-742950" algn="l">
              <a:buFontTx/>
              <a:buAutoNum type="alphaUcParenR"/>
              <a:defRPr/>
            </a:pPr>
            <a:r>
              <a:rPr lang="en-US" sz="3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  <a:p>
            <a:pPr marL="742950" indent="-742950" algn="l">
              <a:buFontTx/>
              <a:buAutoNum type="alphaUcParenR"/>
              <a:defRPr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3</a:t>
            </a:r>
          </a:p>
          <a:p>
            <a:pPr marL="742950" indent="-742950" algn="l">
              <a:buFontTx/>
              <a:buAutoNum type="alphaUcParenR"/>
              <a:defRPr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4</a:t>
            </a:r>
          </a:p>
          <a:p>
            <a:pPr marL="742950" indent="-742950" algn="l">
              <a:buFontTx/>
              <a:buAutoNum type="alphaUcParenR"/>
              <a:defRPr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5</a:t>
            </a:r>
          </a:p>
          <a:p>
            <a:pPr marL="742950" indent="-742950" algn="l">
              <a:buFontTx/>
              <a:buAutoNum type="alphaUcParenR"/>
              <a:defRPr/>
            </a:pPr>
            <a:r>
              <a:rPr lang="en-US" sz="3600" dirty="0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165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09613" y="228600"/>
            <a:ext cx="7772400" cy="1143000"/>
          </a:xfrm>
        </p:spPr>
        <p:txBody>
          <a:bodyPr/>
          <a:lstStyle/>
          <a:p>
            <a:r>
              <a:rPr lang="en-US" smtClean="0"/>
              <a:t>What’s the relationship between height and number of nodes?</a:t>
            </a:r>
          </a:p>
        </p:txBody>
      </p:sp>
      <p:pic>
        <p:nvPicPr>
          <p:cNvPr id="111618" name="Picture 2" descr="C:\Users\Colleen\Desktop\Untitled)23.png"/>
          <p:cNvPicPr>
            <a:picLocks noChangeAspect="1" noChangeArrowheads="1"/>
          </p:cNvPicPr>
          <p:nvPr/>
        </p:nvPicPr>
        <p:blipFill rotWithShape="1">
          <a:blip r:embed="rId2"/>
          <a:srcRect l="22092" t="5946" r="31852" b="34651"/>
          <a:stretch/>
        </p:blipFill>
        <p:spPr bwMode="auto">
          <a:xfrm>
            <a:off x="5646738" y="1855788"/>
            <a:ext cx="3070225" cy="18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19" name="Picture 3" descr="C:\Users\Colleen\Desktop\Untitled)234.png"/>
          <p:cNvPicPr>
            <a:picLocks noChangeAspect="1" noChangeArrowheads="1"/>
          </p:cNvPicPr>
          <p:nvPr/>
        </p:nvPicPr>
        <p:blipFill rotWithShape="1">
          <a:blip r:embed="rId3"/>
          <a:srcRect l="15269" t="4751" r="23750" b="14055"/>
          <a:stretch/>
        </p:blipFill>
        <p:spPr bwMode="auto">
          <a:xfrm>
            <a:off x="381000" y="3741738"/>
            <a:ext cx="4065588" cy="2578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C:\Users\Colleen\Desktop\Untitled)234S.png"/>
          <p:cNvPicPr>
            <a:picLocks noChangeAspect="1" noChangeArrowheads="1"/>
          </p:cNvPicPr>
          <p:nvPr/>
        </p:nvPicPr>
        <p:blipFill rotWithShape="1">
          <a:blip r:embed="rId4"/>
          <a:srcRect l="15044" t="7313" r="26107" b="7313"/>
          <a:stretch/>
        </p:blipFill>
        <p:spPr bwMode="auto">
          <a:xfrm>
            <a:off x="4953000" y="4003675"/>
            <a:ext cx="3924300" cy="2709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 descr="C:\Users\Colleen\Desktop\Untitled).png"/>
          <p:cNvPicPr>
            <a:picLocks noChangeAspect="1" noChangeArrowheads="1"/>
          </p:cNvPicPr>
          <p:nvPr/>
        </p:nvPicPr>
        <p:blipFill rotWithShape="1">
          <a:blip r:embed="rId5"/>
          <a:srcRect l="35169" r="43934" b="64204"/>
          <a:stretch/>
        </p:blipFill>
        <p:spPr bwMode="auto">
          <a:xfrm>
            <a:off x="838200" y="1857375"/>
            <a:ext cx="1393825" cy="113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2" name="Picture 6" descr="C:\Users\Colleen\Desktop\Untitled)2.png"/>
          <p:cNvPicPr>
            <a:picLocks noChangeAspect="1" noChangeArrowheads="1"/>
          </p:cNvPicPr>
          <p:nvPr/>
        </p:nvPicPr>
        <p:blipFill rotWithShape="1">
          <a:blip r:embed="rId6"/>
          <a:srcRect l="33179" t="5945" r="42940" b="58532"/>
          <a:stretch/>
        </p:blipFill>
        <p:spPr bwMode="auto">
          <a:xfrm>
            <a:off x="3200400" y="1881188"/>
            <a:ext cx="1592263" cy="1127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2" name="Right Arrow 3"/>
          <p:cNvSpPr>
            <a:spLocks noChangeArrowheads="1"/>
          </p:cNvSpPr>
          <p:nvPr/>
        </p:nvSpPr>
        <p:spPr bwMode="auto">
          <a:xfrm>
            <a:off x="2414588" y="2425700"/>
            <a:ext cx="633412" cy="241300"/>
          </a:xfrm>
          <a:prstGeom prst="rightArrow">
            <a:avLst>
              <a:gd name="adj1" fmla="val 50000"/>
              <a:gd name="adj2" fmla="val 4994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993" name="Right Arrow 9"/>
          <p:cNvSpPr>
            <a:spLocks noChangeArrowheads="1"/>
          </p:cNvSpPr>
          <p:nvPr/>
        </p:nvSpPr>
        <p:spPr bwMode="auto">
          <a:xfrm>
            <a:off x="4929188" y="2538413"/>
            <a:ext cx="635000" cy="241300"/>
          </a:xfrm>
          <a:prstGeom prst="rightArrow">
            <a:avLst>
              <a:gd name="adj1" fmla="val 50000"/>
              <a:gd name="adj2" fmla="val 5007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994" name="Right Arrow 10"/>
          <p:cNvSpPr>
            <a:spLocks noChangeArrowheads="1"/>
          </p:cNvSpPr>
          <p:nvPr/>
        </p:nvSpPr>
        <p:spPr bwMode="auto">
          <a:xfrm rot="8455799">
            <a:off x="4418013" y="3319463"/>
            <a:ext cx="1214437" cy="211137"/>
          </a:xfrm>
          <a:prstGeom prst="rightArrow">
            <a:avLst>
              <a:gd name="adj1" fmla="val 50000"/>
              <a:gd name="adj2" fmla="val 5016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995" name="Right Arrow 11"/>
          <p:cNvSpPr>
            <a:spLocks noChangeArrowheads="1"/>
          </p:cNvSpPr>
          <p:nvPr/>
        </p:nvSpPr>
        <p:spPr bwMode="auto">
          <a:xfrm>
            <a:off x="4505325" y="5030788"/>
            <a:ext cx="633413" cy="241300"/>
          </a:xfrm>
          <a:prstGeom prst="rightArrow">
            <a:avLst>
              <a:gd name="adj1" fmla="val 50000"/>
              <a:gd name="adj2" fmla="val 4994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996" name="TextBox 4"/>
          <p:cNvSpPr txBox="1">
            <a:spLocks noChangeArrowheads="1"/>
          </p:cNvSpPr>
          <p:nvPr/>
        </p:nvSpPr>
        <p:spPr bwMode="auto">
          <a:xfrm>
            <a:off x="838200" y="23749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1997" name="TextBox 13"/>
          <p:cNvSpPr txBox="1">
            <a:spLocks noChangeArrowheads="1"/>
          </p:cNvSpPr>
          <p:nvPr/>
        </p:nvSpPr>
        <p:spPr bwMode="auto">
          <a:xfrm>
            <a:off x="3200400" y="1871663"/>
            <a:ext cx="381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1998" name="TextBox 14"/>
          <p:cNvSpPr txBox="1">
            <a:spLocks noChangeArrowheads="1"/>
          </p:cNvSpPr>
          <p:nvPr/>
        </p:nvSpPr>
        <p:spPr bwMode="auto">
          <a:xfrm>
            <a:off x="5646738" y="18415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7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1999" name="TextBox 15"/>
          <p:cNvSpPr txBox="1">
            <a:spLocks noChangeArrowheads="1"/>
          </p:cNvSpPr>
          <p:nvPr/>
        </p:nvSpPr>
        <p:spPr bwMode="auto">
          <a:xfrm>
            <a:off x="427038" y="3751263"/>
            <a:ext cx="601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15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2000" name="TextBox 16"/>
          <p:cNvSpPr txBox="1">
            <a:spLocks noChangeArrowheads="1"/>
          </p:cNvSpPr>
          <p:nvPr/>
        </p:nvSpPr>
        <p:spPr bwMode="auto">
          <a:xfrm>
            <a:off x="5056188" y="4046538"/>
            <a:ext cx="781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703F3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31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7"/>
          <p:cNvGrpSpPr>
            <a:grpSpLocks/>
          </p:cNvGrpSpPr>
          <p:nvPr/>
        </p:nvGrpSpPr>
        <p:grpSpPr bwMode="auto">
          <a:xfrm>
            <a:off x="6248400" y="103188"/>
            <a:ext cx="1020763" cy="830262"/>
            <a:chOff x="832177" y="1857422"/>
            <a:chExt cx="1399231" cy="1136523"/>
          </a:xfrm>
        </p:grpSpPr>
        <p:pic>
          <p:nvPicPr>
            <p:cNvPr id="111621" name="Picture 5" descr="C:\Users\Colleen\Desktop\Untitled).png"/>
            <p:cNvPicPr>
              <a:picLocks noChangeAspect="1" noChangeArrowheads="1"/>
            </p:cNvPicPr>
            <p:nvPr/>
          </p:nvPicPr>
          <p:blipFill rotWithShape="1">
            <a:blip r:embed="rId2"/>
            <a:srcRect l="35169" r="43934" b="64204"/>
            <a:stretch/>
          </p:blipFill>
          <p:spPr bwMode="auto">
            <a:xfrm>
              <a:off x="838706" y="1857422"/>
              <a:ext cx="1392702" cy="113652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60" name="TextBox 4"/>
            <p:cNvSpPr txBox="1">
              <a:spLocks noChangeArrowheads="1"/>
            </p:cNvSpPr>
            <p:nvPr/>
          </p:nvSpPr>
          <p:spPr bwMode="auto">
            <a:xfrm>
              <a:off x="832177" y="2279367"/>
              <a:ext cx="38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US" sz="3200">
                  <a:solidFill>
                    <a:srgbClr val="FF0000"/>
                  </a:solidFill>
                </a:rPr>
                <a:t>1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3011" name="Group 8"/>
          <p:cNvGrpSpPr>
            <a:grpSpLocks/>
          </p:cNvGrpSpPr>
          <p:nvPr/>
        </p:nvGrpSpPr>
        <p:grpSpPr bwMode="auto">
          <a:xfrm>
            <a:off x="7648575" y="304800"/>
            <a:ext cx="1162050" cy="830263"/>
            <a:chOff x="3200400" y="1872079"/>
            <a:chExt cx="1592239" cy="1136840"/>
          </a:xfrm>
        </p:grpSpPr>
        <p:pic>
          <p:nvPicPr>
            <p:cNvPr id="111622" name="Picture 6" descr="C:\Users\Colleen\Desktop\Untitled)2.png"/>
            <p:cNvPicPr>
              <a:picLocks noChangeAspect="1" noChangeArrowheads="1"/>
            </p:cNvPicPr>
            <p:nvPr/>
          </p:nvPicPr>
          <p:blipFill rotWithShape="1">
            <a:blip r:embed="rId3"/>
            <a:srcRect l="33179" t="5945" r="42940" b="58532"/>
            <a:stretch/>
          </p:blipFill>
          <p:spPr bwMode="auto">
            <a:xfrm>
              <a:off x="3200400" y="1880774"/>
              <a:ext cx="1592239" cy="11281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58" name="TextBox 13"/>
            <p:cNvSpPr txBox="1">
              <a:spLocks noChangeArrowheads="1"/>
            </p:cNvSpPr>
            <p:nvPr/>
          </p:nvSpPr>
          <p:spPr bwMode="auto">
            <a:xfrm>
              <a:off x="3200400" y="1872079"/>
              <a:ext cx="38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US" sz="3200">
                  <a:solidFill>
                    <a:srgbClr val="FF0000"/>
                  </a:solidFill>
                </a:rPr>
                <a:t>3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6815138" y="1368425"/>
            <a:ext cx="2241550" cy="1387475"/>
            <a:chOff x="5646761" y="1840908"/>
            <a:chExt cx="3070746" cy="1900977"/>
          </a:xfrm>
        </p:grpSpPr>
        <p:pic>
          <p:nvPicPr>
            <p:cNvPr id="111618" name="Picture 2" descr="C:\Users\Colleen\Desktop\Untitled)23.png"/>
            <p:cNvPicPr>
              <a:picLocks noChangeAspect="1" noChangeArrowheads="1"/>
            </p:cNvPicPr>
            <p:nvPr/>
          </p:nvPicPr>
          <p:blipFill rotWithShape="1">
            <a:blip r:embed="rId4"/>
            <a:srcRect l="22092" t="5946" r="31852" b="34651"/>
            <a:stretch/>
          </p:blipFill>
          <p:spPr bwMode="auto">
            <a:xfrm>
              <a:off x="5646761" y="1856134"/>
              <a:ext cx="3070746" cy="18857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56" name="TextBox 14"/>
            <p:cNvSpPr txBox="1">
              <a:spLocks noChangeArrowheads="1"/>
            </p:cNvSpPr>
            <p:nvPr/>
          </p:nvSpPr>
          <p:spPr bwMode="auto">
            <a:xfrm>
              <a:off x="5646761" y="1840908"/>
              <a:ext cx="38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US" sz="3200">
                  <a:solidFill>
                    <a:srgbClr val="FF0000"/>
                  </a:solidFill>
                </a:rPr>
                <a:t>7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3013" name="Group 6"/>
          <p:cNvGrpSpPr>
            <a:grpSpLocks/>
          </p:cNvGrpSpPr>
          <p:nvPr/>
        </p:nvGrpSpPr>
        <p:grpSpPr bwMode="auto">
          <a:xfrm>
            <a:off x="6165850" y="2843213"/>
            <a:ext cx="2967038" cy="1881187"/>
            <a:chOff x="381000" y="3741885"/>
            <a:chExt cx="4065896" cy="2577911"/>
          </a:xfrm>
        </p:grpSpPr>
        <p:pic>
          <p:nvPicPr>
            <p:cNvPr id="111619" name="Picture 3" descr="C:\Users\Colleen\Desktop\Untitled)234.png"/>
            <p:cNvPicPr>
              <a:picLocks noChangeAspect="1" noChangeArrowheads="1"/>
            </p:cNvPicPr>
            <p:nvPr/>
          </p:nvPicPr>
          <p:blipFill rotWithShape="1">
            <a:blip r:embed="rId5"/>
            <a:srcRect l="15269" t="4751" r="23750" b="14055"/>
            <a:stretch/>
          </p:blipFill>
          <p:spPr bwMode="auto">
            <a:xfrm>
              <a:off x="381000" y="3741885"/>
              <a:ext cx="4065896" cy="25779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54" name="TextBox 15"/>
            <p:cNvSpPr txBox="1">
              <a:spLocks noChangeArrowheads="1"/>
            </p:cNvSpPr>
            <p:nvPr/>
          </p:nvSpPr>
          <p:spPr bwMode="auto">
            <a:xfrm>
              <a:off x="427629" y="3751915"/>
              <a:ext cx="1476109" cy="80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US" sz="3200">
                  <a:solidFill>
                    <a:srgbClr val="FF0000"/>
                  </a:solidFill>
                </a:rPr>
                <a:t>15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3014" name="Group 2"/>
          <p:cNvGrpSpPr>
            <a:grpSpLocks/>
          </p:cNvGrpSpPr>
          <p:nvPr/>
        </p:nvGrpSpPr>
        <p:grpSpPr bwMode="auto">
          <a:xfrm>
            <a:off x="6165850" y="4803775"/>
            <a:ext cx="2862263" cy="1978025"/>
            <a:chOff x="4953000" y="4003344"/>
            <a:chExt cx="3923731" cy="2710597"/>
          </a:xfrm>
        </p:grpSpPr>
        <p:pic>
          <p:nvPicPr>
            <p:cNvPr id="111620" name="Picture 4" descr="C:\Users\Colleen\Desktop\Untitled)234S.png"/>
            <p:cNvPicPr>
              <a:picLocks noChangeAspect="1" noChangeArrowheads="1"/>
            </p:cNvPicPr>
            <p:nvPr/>
          </p:nvPicPr>
          <p:blipFill rotWithShape="1">
            <a:blip r:embed="rId6"/>
            <a:srcRect l="15044" t="7313" r="26107" b="7313"/>
            <a:stretch/>
          </p:blipFill>
          <p:spPr bwMode="auto">
            <a:xfrm>
              <a:off x="4953000" y="4003344"/>
              <a:ext cx="3923731" cy="27105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52" name="TextBox 16"/>
            <p:cNvSpPr txBox="1">
              <a:spLocks noChangeArrowheads="1"/>
            </p:cNvSpPr>
            <p:nvPr/>
          </p:nvSpPr>
          <p:spPr bwMode="auto">
            <a:xfrm>
              <a:off x="5055927" y="4046353"/>
              <a:ext cx="1576843" cy="80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en-US" sz="3200">
                  <a:solidFill>
                    <a:srgbClr val="FF0000"/>
                  </a:solidFill>
                </a:rPr>
                <a:t>31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74688" y="1970088"/>
          <a:ext cx="4648200" cy="362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1549400"/>
                <a:gridCol w="1549400"/>
              </a:tblGrid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Height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Nodes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r>
                        <a:rPr lang="en-US" sz="2800" baseline="30000" dirty="0" smtClean="0"/>
                        <a:t>Height+1</a:t>
                      </a:r>
                      <a:endParaRPr lang="en-US" sz="2800" dirty="0"/>
                    </a:p>
                  </a:txBody>
                  <a:tcPr marT="45724" marB="45724"/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T="45724" marB="45724"/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marT="45724" marB="45724"/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marT="45724" marB="45724"/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</a:t>
                      </a:r>
                      <a:endParaRPr lang="en-US" sz="2800" dirty="0"/>
                    </a:p>
                  </a:txBody>
                  <a:tcPr marT="45724" marB="45724"/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31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</a:t>
                      </a:r>
                      <a:endParaRPr lang="en-US" sz="2800" dirty="0"/>
                    </a:p>
                  </a:txBody>
                  <a:tcPr marT="45724" marB="45724"/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63</a:t>
                      </a:r>
                      <a:endParaRPr lang="en-US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64</a:t>
                      </a:r>
                      <a:endParaRPr lang="en-US" sz="2800" dirty="0"/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7603" y="5792898"/>
            <a:ext cx="5317546" cy="731098"/>
          </a:xfrm>
          <a:prstGeom prst="rect">
            <a:avLst/>
          </a:prstGeom>
          <a:blipFill rotWithShape="1">
            <a:blip r:embed="rId7"/>
            <a:stretch>
              <a:fillRect t="-11667" r="-3211" b="-35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050" name="Title 1"/>
          <p:cNvSpPr>
            <a:spLocks noGrp="1"/>
          </p:cNvSpPr>
          <p:nvPr>
            <p:ph type="title"/>
          </p:nvPr>
        </p:nvSpPr>
        <p:spPr>
          <a:xfrm>
            <a:off x="212725" y="381000"/>
            <a:ext cx="5654675" cy="1143000"/>
          </a:xfrm>
        </p:spPr>
        <p:txBody>
          <a:bodyPr/>
          <a:lstStyle/>
          <a:p>
            <a:r>
              <a:rPr lang="en-US" sz="4000" smtClean="0"/>
              <a:t>What’s the relationship between height and number of nodes?</a:t>
            </a:r>
          </a:p>
        </p:txBody>
      </p:sp>
    </p:spTree>
    <p:extLst>
      <p:ext uri="{BB962C8B-B14F-4D97-AF65-F5344CB8AC3E}">
        <p14:creationId xmlns:p14="http://schemas.microsoft.com/office/powerpoint/2010/main" val="4025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b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b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4"/>
          <a:stretch>
            <a:fillRect/>
          </a:stretch>
        </p:blipFill>
        <p:spPr bwMode="auto">
          <a:xfrm>
            <a:off x="1447800" y="1676400"/>
            <a:ext cx="541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// Take the log of both sides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743200" y="2590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00B050"/>
                </a:solidFill>
                <a:latin typeface="Calibri"/>
                <a:ea typeface="+mn-ea"/>
                <a:cs typeface="Arial" charset="0"/>
              </a:rPr>
              <a:t>// Remember:</a:t>
            </a:r>
          </a:p>
        </p:txBody>
      </p:sp>
      <p:sp>
        <p:nvSpPr>
          <p:cNvPr id="5530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b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3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b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3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b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30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b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439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647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048000" y="5638800"/>
            <a:ext cx="30480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553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b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505200"/>
            <a:ext cx="52276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28800" y="3505200"/>
            <a:ext cx="20574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1000" y="1676400"/>
            <a:ext cx="29718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b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31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b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31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b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821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8" name="Rectangle 2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defRPr/>
            </a:pPr>
            <a:endParaRPr lang="en-US" b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9"/>
          <a:stretch>
            <a:fillRect/>
          </a:stretch>
        </p:blipFill>
        <p:spPr bwMode="auto">
          <a:xfrm>
            <a:off x="6807200" y="1676400"/>
            <a:ext cx="384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Callout 1 24"/>
          <p:cNvSpPr/>
          <p:nvPr/>
        </p:nvSpPr>
        <p:spPr>
          <a:xfrm>
            <a:off x="7321550" y="228600"/>
            <a:ext cx="1651000" cy="896938"/>
          </a:xfrm>
          <a:prstGeom prst="borderCallout1">
            <a:avLst>
              <a:gd name="adj1" fmla="val 51128"/>
              <a:gd name="adj2" fmla="val -12776"/>
              <a:gd name="adj3" fmla="val 60179"/>
              <a:gd name="adj4" fmla="val -55234"/>
            </a:avLst>
          </a:prstGeom>
          <a:ln w="57150">
            <a:solidFill>
              <a:srgbClr val="7D06A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Drop the 1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tx1"/>
                </a:solidFill>
              </a:rPr>
              <a:t>Who cares?</a:t>
            </a:r>
          </a:p>
        </p:txBody>
      </p:sp>
    </p:spTree>
    <p:extLst>
      <p:ext uri="{BB962C8B-B14F-4D97-AF65-F5344CB8AC3E}">
        <p14:creationId xmlns:p14="http://schemas.microsoft.com/office/powerpoint/2010/main" val="18707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23" grpId="0" animBg="1" autoUpdateAnimBg="0"/>
      <p:bldP spid="19" grpId="0" animBg="1" autoUpdateAnimBg="0"/>
      <p:bldP spid="20" grpId="0" animBg="1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64" b="35560"/>
          <a:stretch/>
        </p:blipFill>
        <p:spPr bwMode="auto">
          <a:xfrm>
            <a:off x="28903" y="0"/>
            <a:ext cx="10079421" cy="628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43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330325"/>
            <a:ext cx="69723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-1905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52400" y="9144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# that’s a power of 2}</a:t>
            </a:r>
          </a:p>
        </p:txBody>
      </p:sp>
    </p:spTree>
    <p:extLst>
      <p:ext uri="{BB962C8B-B14F-4D97-AF65-F5344CB8AC3E}">
        <p14:creationId xmlns:p14="http://schemas.microsoft.com/office/powerpoint/2010/main" val="51424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3175" y="-1905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52400" y="9144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 ∈ {0,1}* | first and last bit of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/>
              <a:t>are the same}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93838"/>
            <a:ext cx="60579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4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3175" y="-1905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52400" y="9144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number that’s divisible by 4}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043113"/>
            <a:ext cx="3857625" cy="38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7315200" y="5715000"/>
            <a:ext cx="1828800" cy="1143000"/>
          </a:xfrm>
          <a:prstGeom prst="borderCallout1">
            <a:avLst>
              <a:gd name="adj1" fmla="val -138014"/>
              <a:gd name="adj2" fmla="val 36415"/>
              <a:gd name="adj3" fmla="val -3403"/>
              <a:gd name="adj4" fmla="val 4978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R means </a:t>
            </a:r>
            <a:r>
              <a:rPr lang="en-US" sz="2400" b="1" u="sng" dirty="0"/>
              <a:t>R</a:t>
            </a:r>
            <a:r>
              <a:rPr lang="en-US" sz="2400" dirty="0"/>
              <a:t>emainder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divided by 4</a:t>
            </a:r>
            <a:endParaRPr lang="en-US" sz="2800" dirty="0"/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5050"/>
            <a:ext cx="36099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304800" y="5665788"/>
            <a:ext cx="2133600" cy="1143000"/>
          </a:xfrm>
          <a:prstGeom prst="borderCallout1">
            <a:avLst>
              <a:gd name="adj1" fmla="val -31588"/>
              <a:gd name="adj2" fmla="val 102729"/>
              <a:gd name="adj3" fmla="val -2244"/>
              <a:gd name="adj4" fmla="val 5537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These are the last two digits we saw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8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/>
              <a:t>Extra DFA Practice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(Which one is this most similar to?)</a:t>
            </a:r>
            <a:endParaRPr lang="en-US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914400" y="1739900"/>
            <a:ext cx="73914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1524000" y="38862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/>
              <a:t>{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 dirty="0"/>
              <a:t>∈ {0,1}* | first and last bit of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 dirty="0"/>
              <a:t>are the same}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1219200" y="4572000"/>
            <a:ext cx="7250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/>
              <a:t>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number that’s divisible by 4}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1563688" y="3200400"/>
            <a:ext cx="6130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# that’s a power of 2}</a:t>
            </a:r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2411413" y="2590800"/>
            <a:ext cx="5360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the string 01}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88950" y="2481263"/>
            <a:ext cx="533400" cy="571500"/>
          </a:xfrm>
          <a:prstGeom prst="borderCallout1">
            <a:avLst>
              <a:gd name="adj1" fmla="val 70634"/>
              <a:gd name="adj2" fmla="val 355110"/>
              <a:gd name="adj3" fmla="val 48867"/>
              <a:gd name="adj4" fmla="val 1101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</a:t>
            </a:r>
            <a:endParaRPr lang="en-US" sz="2800" dirty="0"/>
          </a:p>
        </p:txBody>
      </p:sp>
      <p:sp>
        <p:nvSpPr>
          <p:cNvPr id="11" name="Line Callout 1 10"/>
          <p:cNvSpPr/>
          <p:nvPr/>
        </p:nvSpPr>
        <p:spPr>
          <a:xfrm>
            <a:off x="488950" y="3159126"/>
            <a:ext cx="533400" cy="571500"/>
          </a:xfrm>
          <a:prstGeom prst="borderCallout1">
            <a:avLst>
              <a:gd name="adj1" fmla="val 61745"/>
              <a:gd name="adj2" fmla="val 207491"/>
              <a:gd name="adj3" fmla="val 48867"/>
              <a:gd name="adj4" fmla="val 1101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2" name="Line Callout 1 11"/>
          <p:cNvSpPr/>
          <p:nvPr/>
        </p:nvSpPr>
        <p:spPr>
          <a:xfrm>
            <a:off x="488950" y="3831431"/>
            <a:ext cx="533400" cy="571500"/>
          </a:xfrm>
          <a:prstGeom prst="borderCallout1">
            <a:avLst>
              <a:gd name="adj1" fmla="val 50634"/>
              <a:gd name="adj2" fmla="val 195586"/>
              <a:gd name="adj3" fmla="val 48867"/>
              <a:gd name="adj4" fmla="val 1101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482600" y="4572000"/>
            <a:ext cx="533400" cy="571500"/>
          </a:xfrm>
          <a:prstGeom prst="borderCallout1">
            <a:avLst>
              <a:gd name="adj1" fmla="val 41745"/>
              <a:gd name="adj2" fmla="val 145586"/>
              <a:gd name="adj3" fmla="val 48867"/>
              <a:gd name="adj4" fmla="val 1101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7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80038"/>
            <a:ext cx="15367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418138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295400" y="6307138"/>
            <a:ext cx="624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number that’s even}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908050" y="228600"/>
            <a:ext cx="7391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7696200" y="990600"/>
            <a:ext cx="1219200" cy="1600200"/>
          </a:xfrm>
          <a:prstGeom prst="borderCallout1">
            <a:avLst>
              <a:gd name="adj1" fmla="val -15052"/>
              <a:gd name="adj2" fmla="val -53078"/>
              <a:gd name="adj3" fmla="val 49930"/>
              <a:gd name="adj4" fmla="val -9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states do we need?</a:t>
            </a:r>
            <a:endParaRPr lang="en-US" sz="2800" b="1" dirty="0"/>
          </a:p>
        </p:txBody>
      </p:sp>
      <p:sp>
        <p:nvSpPr>
          <p:cNvPr id="8" name="Line Callout 1 7"/>
          <p:cNvSpPr/>
          <p:nvPr/>
        </p:nvSpPr>
        <p:spPr>
          <a:xfrm>
            <a:off x="4495800" y="5257800"/>
            <a:ext cx="2943225" cy="1049338"/>
          </a:xfrm>
          <a:prstGeom prst="borderCallout1">
            <a:avLst>
              <a:gd name="adj1" fmla="val 114666"/>
              <a:gd name="adj2" fmla="val 98859"/>
              <a:gd name="adj3" fmla="val 76607"/>
              <a:gd name="adj4" fmla="val 7990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Thinking about this problem might be helpful!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153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80038"/>
            <a:ext cx="15367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418138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295400" y="6307138"/>
            <a:ext cx="624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number that’s even}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908050" y="228600"/>
            <a:ext cx="7391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7696200" y="990600"/>
            <a:ext cx="1219200" cy="1600200"/>
          </a:xfrm>
          <a:prstGeom prst="borderCallout1">
            <a:avLst>
              <a:gd name="adj1" fmla="val -15052"/>
              <a:gd name="adj2" fmla="val -53078"/>
              <a:gd name="adj3" fmla="val 49930"/>
              <a:gd name="adj4" fmla="val -9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states do we need?</a:t>
            </a:r>
            <a:endParaRPr lang="en-US" sz="2800" b="1" dirty="0"/>
          </a:p>
        </p:txBody>
      </p:sp>
      <p:sp>
        <p:nvSpPr>
          <p:cNvPr id="8" name="Line Callout 1 7"/>
          <p:cNvSpPr/>
          <p:nvPr/>
        </p:nvSpPr>
        <p:spPr>
          <a:xfrm>
            <a:off x="4495800" y="5257800"/>
            <a:ext cx="2943225" cy="1049338"/>
          </a:xfrm>
          <a:prstGeom prst="borderCallout1">
            <a:avLst>
              <a:gd name="adj1" fmla="val 114666"/>
              <a:gd name="adj2" fmla="val 98859"/>
              <a:gd name="adj3" fmla="val 76607"/>
              <a:gd name="adj4" fmla="val 7990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Thinking about this problem might be helpful!</a:t>
            </a:r>
            <a:endParaRPr lang="en-US" sz="2800" b="1" dirty="0"/>
          </a:p>
        </p:txBody>
      </p:sp>
      <p:sp>
        <p:nvSpPr>
          <p:cNvPr id="22536" name="Title 1"/>
          <p:cNvSpPr txBox="1">
            <a:spLocks/>
          </p:cNvSpPr>
          <p:nvPr/>
        </p:nvSpPr>
        <p:spPr bwMode="auto">
          <a:xfrm>
            <a:off x="122238" y="798513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22537" name="Picture 2" descr="C:\Users\Colleen\Documents\Teaching\HMC\CS60\2012_fall_CS60\Stone_Sp_2012\Lec23_S12_State_Page_1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27634"/>
          <a:stretch>
            <a:fillRect/>
          </a:stretch>
        </p:blipFill>
        <p:spPr bwMode="auto">
          <a:xfrm>
            <a:off x="76200" y="2398713"/>
            <a:ext cx="914400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3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Homework Due Friday May 3</a:t>
            </a:r>
            <a:r>
              <a:rPr lang="en-US" baseline="30000" dirty="0" smtClean="0"/>
              <a:t>rd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0.  Do the JFLAP tutorial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DFA: at least two 0’s and at most one 1.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DFA: multiple of two or three 0’s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4"/>
              <a:defRPr/>
            </a:pPr>
            <a:r>
              <a:rPr lang="en-US" dirty="0" smtClean="0"/>
              <a:t>DFA/NFA: first two characters equal the last two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6.  DFA: binary representation of multiples of 7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10.DFA/NFA equal occurrences of 01 and 10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5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pPr eaLnBrk="1" hangingPunct="1"/>
            <a:r>
              <a:rPr lang="en-US" sz="9600" dirty="0" smtClean="0"/>
              <a:t>Indistinguishable States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37545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0"/>
            <a:ext cx="79914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533525" y="6172200"/>
            <a:ext cx="6610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/>
              <a:t>{w ∈ {0,1}*| w’s third character is a 1}</a:t>
            </a: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838200"/>
            <a:ext cx="78390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2474913"/>
            <a:ext cx="69627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3709988"/>
            <a:ext cx="51339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7620000" y="4064000"/>
            <a:ext cx="1219200" cy="2209800"/>
          </a:xfrm>
          <a:prstGeom prst="borderCallout1">
            <a:avLst>
              <a:gd name="adj1" fmla="val 102246"/>
              <a:gd name="adj2" fmla="val -142383"/>
              <a:gd name="adj3" fmla="val 49930"/>
              <a:gd name="adj4" fmla="val -9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Could I do this with fewer states?</a:t>
            </a:r>
            <a:endParaRPr lang="en-US" sz="2800" b="1" dirty="0"/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2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4525963"/>
          </a:xfrm>
        </p:spPr>
        <p:txBody>
          <a:bodyPr/>
          <a:lstStyle/>
          <a:p>
            <a:r>
              <a:rPr lang="en-US" dirty="0" smtClean="0"/>
              <a:t>Were you annoyed that I didn’t explain hash tables Tuesday?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Nah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What?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I would have preferred you did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A little annoyed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Annoyed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9"/>
          <p:cNvGrpSpPr>
            <a:grpSpLocks/>
          </p:cNvGrpSpPr>
          <p:nvPr/>
        </p:nvGrpSpPr>
        <p:grpSpPr bwMode="auto">
          <a:xfrm>
            <a:off x="2220913" y="1211263"/>
            <a:ext cx="4637087" cy="4656137"/>
            <a:chOff x="2982943" y="2057400"/>
            <a:chExt cx="3187700" cy="3200400"/>
          </a:xfrm>
        </p:grpSpPr>
        <p:sp>
          <p:nvSpPr>
            <p:cNvPr id="5" name="Oval 4"/>
            <p:cNvSpPr/>
            <p:nvPr/>
          </p:nvSpPr>
          <p:spPr>
            <a:xfrm>
              <a:off x="3657369" y="3429000"/>
              <a:ext cx="1829026" cy="182880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/>
                <a:t>Proof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3, 7, 8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82943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DFA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1, 2, 6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341617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NFA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5</a:t>
              </a:r>
              <a:endParaRPr lang="en-US" sz="3200" dirty="0"/>
            </a:p>
          </p:txBody>
        </p:sp>
        <p:sp>
          <p:nvSpPr>
            <p:cNvPr id="25606" name="Rectangle 7"/>
            <p:cNvSpPr>
              <a:spLocks noChangeArrowheads="1"/>
            </p:cNvSpPr>
            <p:nvPr/>
          </p:nvSpPr>
          <p:spPr bwMode="auto">
            <a:xfrm>
              <a:off x="4425988" y="2601538"/>
              <a:ext cx="340729" cy="57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4</a:t>
              </a:r>
              <a:br>
                <a:rPr lang="en-US" sz="2400"/>
              </a:br>
              <a:r>
                <a:rPr lang="en-US" sz="240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85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Indistinguishable States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5870575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019800" y="1524000"/>
            <a:ext cx="2693988" cy="1676400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States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s100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s110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are indistinguishable!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4141788" y="5181600"/>
            <a:ext cx="4724400" cy="133350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Indistinguishable</a:t>
            </a:r>
            <a:r>
              <a:rPr lang="en-US" sz="2400" dirty="0"/>
              <a:t> (Definition):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No matter what symbols come later, their fates are the same!</a:t>
            </a:r>
            <a:endParaRPr lang="en-US" sz="2800" dirty="0"/>
          </a:p>
        </p:txBody>
      </p:sp>
      <p:sp>
        <p:nvSpPr>
          <p:cNvPr id="8" name="Line Callout 1 7"/>
          <p:cNvSpPr/>
          <p:nvPr/>
        </p:nvSpPr>
        <p:spPr>
          <a:xfrm>
            <a:off x="5946775" y="3365500"/>
            <a:ext cx="2695575" cy="1676400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Strings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100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are indistinguishable!</a:t>
            </a:r>
          </a:p>
        </p:txBody>
      </p:sp>
    </p:spTree>
    <p:extLst>
      <p:ext uri="{BB962C8B-B14F-4D97-AF65-F5344CB8AC3E}">
        <p14:creationId xmlns:p14="http://schemas.microsoft.com/office/powerpoint/2010/main" val="37147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0958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Distinguishable States/Minimal DFAs</a:t>
            </a:r>
            <a:endParaRPr lang="en-US" dirty="0"/>
          </a:p>
        </p:txBody>
      </p:sp>
      <p:sp>
        <p:nvSpPr>
          <p:cNvPr id="27653" name="TextBox 11"/>
          <p:cNvSpPr txBox="1">
            <a:spLocks noChangeArrowheads="1"/>
          </p:cNvSpPr>
          <p:nvPr/>
        </p:nvSpPr>
        <p:spPr bwMode="auto">
          <a:xfrm>
            <a:off x="2209800" y="6365875"/>
            <a:ext cx="525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{w ∈ {0,1}*| w’s third character is a 1}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5588000" y="1320800"/>
            <a:ext cx="3151188" cy="2362200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Write the </a:t>
            </a:r>
            <a:r>
              <a:rPr lang="en-US" sz="2400" b="1" dirty="0"/>
              <a:t>Minimal DFA</a:t>
            </a:r>
            <a:r>
              <a:rPr lang="en-US" sz="2400" dirty="0"/>
              <a:t>, which has only distinguishable (necessary) states</a:t>
            </a:r>
            <a:r>
              <a:rPr lang="en-US" sz="2400" dirty="0" smtClean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States necessary?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A) 4 B) 5 C) 6 D) &gt;6 E)??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99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0958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Distinguishable States/Minimal DFAs</a:t>
            </a:r>
            <a:endParaRPr lang="en-US" dirty="0"/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2209800" y="6365875"/>
            <a:ext cx="525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{w ∈ {0,1}*| w’s third character is a 1}</a:t>
            </a:r>
          </a:p>
        </p:txBody>
      </p:sp>
      <p:sp>
        <p:nvSpPr>
          <p:cNvPr id="28678" name="Title 1"/>
          <p:cNvSpPr txBox="1">
            <a:spLocks/>
          </p:cNvSpPr>
          <p:nvPr/>
        </p:nvSpPr>
        <p:spPr bwMode="auto">
          <a:xfrm>
            <a:off x="3175" y="-22860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 </a:t>
            </a: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7" y="3581400"/>
            <a:ext cx="3694113" cy="2590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Callout 1 13"/>
          <p:cNvSpPr/>
          <p:nvPr/>
        </p:nvSpPr>
        <p:spPr>
          <a:xfrm>
            <a:off x="5562600" y="1524000"/>
            <a:ext cx="3151188" cy="1676400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Write the </a:t>
            </a:r>
            <a:r>
              <a:rPr lang="en-US" sz="2400" b="1" dirty="0"/>
              <a:t>Minimal DFA</a:t>
            </a:r>
            <a:r>
              <a:rPr lang="en-US" sz="2400" dirty="0"/>
              <a:t>, which has only distinguishable (necessary) states.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3171824" y="4648199"/>
            <a:ext cx="2041525" cy="1717675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If I can create a DFA with X states, that proves you don’t need more than X states!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pPr eaLnBrk="1" hangingPunct="1"/>
            <a:r>
              <a:rPr lang="en-US" sz="9600" dirty="0"/>
              <a:t>D</a:t>
            </a:r>
            <a:r>
              <a:rPr lang="en-US" sz="9600" dirty="0" smtClean="0"/>
              <a:t>istinguishable States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9712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95613"/>
            <a:ext cx="404495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642938" y="1712913"/>
            <a:ext cx="3368675" cy="1243012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Strings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100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are indistinguishable!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95613"/>
            <a:ext cx="33416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5181600" y="1712913"/>
            <a:ext cx="3368675" cy="1243012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Strings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are distinguishable!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876800" y="176213"/>
            <a:ext cx="4141788" cy="133350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Distinguishable</a:t>
            </a:r>
            <a:r>
              <a:rPr lang="en-US" sz="2400" dirty="0"/>
              <a:t> (≈Definition):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For some following sequence,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their fates are </a:t>
            </a:r>
            <a:r>
              <a:rPr lang="en-US" sz="2400" b="1" dirty="0"/>
              <a:t>DIFFERENT</a:t>
            </a:r>
            <a:r>
              <a:rPr lang="en-US" sz="2400" dirty="0"/>
              <a:t>!</a:t>
            </a:r>
            <a:endParaRPr lang="en-US" sz="2800" dirty="0"/>
          </a:p>
        </p:txBody>
      </p:sp>
      <p:sp>
        <p:nvSpPr>
          <p:cNvPr id="12" name="Line Callout 1 11"/>
          <p:cNvSpPr/>
          <p:nvPr/>
        </p:nvSpPr>
        <p:spPr>
          <a:xfrm>
            <a:off x="80963" y="152400"/>
            <a:ext cx="4719637" cy="133350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Indistinguishable</a:t>
            </a:r>
            <a:r>
              <a:rPr lang="en-US" sz="2400" dirty="0"/>
              <a:t> (Definition):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No matter what symbols come later, their fates are the </a:t>
            </a:r>
            <a:r>
              <a:rPr lang="en-US" sz="2400" b="1" dirty="0"/>
              <a:t>SAME</a:t>
            </a:r>
            <a:r>
              <a:rPr lang="en-US" sz="2400" dirty="0"/>
              <a:t>!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4421188" y="4824413"/>
            <a:ext cx="4572000" cy="738187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happens If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01</a:t>
            </a:r>
            <a:r>
              <a:rPr lang="en-US" sz="2400" dirty="0"/>
              <a:t> are followed by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0000</a:t>
            </a:r>
            <a:r>
              <a:rPr lang="en-US" sz="2400" dirty="0"/>
              <a:t>? </a:t>
            </a:r>
            <a:r>
              <a:rPr lang="en-US" sz="1400" dirty="0" smtClean="0"/>
              <a:t>Both accepted?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5676900"/>
            <a:ext cx="2838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96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Formal Distinguishable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951788" cy="3382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dirty="0" smtClean="0"/>
              <a:t>Given a language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, </a:t>
            </a:r>
          </a:p>
          <a:p>
            <a:pPr marL="0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dirty="0" smtClean="0"/>
              <a:t>Strings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are distinguishable if</a:t>
            </a:r>
          </a:p>
          <a:p>
            <a:pPr marL="0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dirty="0" smtClean="0"/>
              <a:t>there exists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 ∈ ∑*</a:t>
            </a:r>
            <a:r>
              <a:rPr lang="en-US" dirty="0" smtClean="0"/>
              <a:t> </a:t>
            </a:r>
          </a:p>
          <a:p>
            <a:pPr marL="0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dirty="0" smtClean="0"/>
              <a:t>such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 ∈ L </a:t>
            </a:r>
            <a:r>
              <a:rPr lang="en-US" dirty="0" smtClean="0"/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z∉ L </a:t>
            </a:r>
            <a:r>
              <a:rPr lang="en-US" dirty="0" smtClean="0"/>
              <a:t>(or vice versa)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4572000" y="1295400"/>
            <a:ext cx="4370388" cy="1676400"/>
          </a:xfrm>
          <a:prstGeom prst="borderCallout1">
            <a:avLst>
              <a:gd name="adj1" fmla="val 63848"/>
              <a:gd name="adj2" fmla="val -7745"/>
              <a:gd name="adj3" fmla="val 47798"/>
              <a:gd name="adj4" fmla="val -7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 language is what is specified by something like a DFA: what sequences of symbols are </a:t>
            </a:r>
            <a:br>
              <a:rPr lang="en-US" sz="2400" dirty="0"/>
            </a:br>
            <a:r>
              <a:rPr lang="en-US" sz="2400" dirty="0"/>
              <a:t>in (accepted) and out (rejected)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265113" y="1295400"/>
            <a:ext cx="3460750" cy="571500"/>
          </a:xfrm>
          <a:prstGeom prst="borderCallout1">
            <a:avLst>
              <a:gd name="adj1" fmla="val 95847"/>
              <a:gd name="adj2" fmla="val 7251"/>
              <a:gd name="adj3" fmla="val 349665"/>
              <a:gd name="adj4" fmla="val 2251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e.g.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/>
              <a:t> =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01</a:t>
            </a:r>
            <a:r>
              <a:rPr lang="en-US" sz="2400" dirty="0"/>
              <a:t> and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/>
              <a:t> =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85800" y="5446713"/>
            <a:ext cx="3460750" cy="571500"/>
          </a:xfrm>
          <a:prstGeom prst="borderCallout1">
            <a:avLst>
              <a:gd name="adj1" fmla="val -6553"/>
              <a:gd name="adj2" fmla="val 80897"/>
              <a:gd name="adj3" fmla="val -51401"/>
              <a:gd name="adj4" fmla="val 8206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e.g.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010000</a:t>
            </a:r>
            <a:r>
              <a:rPr lang="en-US" sz="2400" dirty="0"/>
              <a:t> is accepted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541963" y="3505200"/>
            <a:ext cx="3429000" cy="1104900"/>
          </a:xfrm>
          <a:prstGeom prst="borderCallout1">
            <a:avLst>
              <a:gd name="adj1" fmla="val 47627"/>
              <a:gd name="adj2" fmla="val -521"/>
              <a:gd name="adj3" fmla="val 56643"/>
              <a:gd name="adj4" fmla="val -3542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e.g.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/>
              <a:t> =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en-US" sz="2400" i="1" dirty="0">
                <a:latin typeface="+mj-lt"/>
                <a:cs typeface="Times New Roman" pitchFamily="18" charset="0"/>
              </a:rPr>
              <a:t>is the set of symbols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j-lt"/>
                <a:cs typeface="Times New Roman" pitchFamily="18" charset="0"/>
              </a:rPr>
              <a:t>* means some # of them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4"/>
          <a:stretch>
            <a:fillRect/>
          </a:stretch>
        </p:blipFill>
        <p:spPr bwMode="auto">
          <a:xfrm>
            <a:off x="3725863" y="6067425"/>
            <a:ext cx="154305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4419600" y="5446713"/>
            <a:ext cx="3460750" cy="571500"/>
          </a:xfrm>
          <a:prstGeom prst="borderCallout1">
            <a:avLst>
              <a:gd name="adj1" fmla="val -6553"/>
              <a:gd name="adj2" fmla="val 29098"/>
              <a:gd name="adj3" fmla="val -49269"/>
              <a:gd name="adj4" fmla="val 281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e.g.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000000</a:t>
            </a:r>
            <a:r>
              <a:rPr lang="en-US" sz="2400" dirty="0"/>
              <a:t> is rejected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76200"/>
            <a:ext cx="9921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20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438" y="152400"/>
            <a:ext cx="90011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Formal Pairwise Distinguishable Definition</a:t>
            </a:r>
            <a:endParaRPr lang="en-US" dirty="0"/>
          </a:p>
        </p:txBody>
      </p:sp>
      <p:sp>
        <p:nvSpPr>
          <p:cNvPr id="3174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848600" cy="2438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/>
              <a:t>Given a language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,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/>
              <a:t>Strings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are distinguishable if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/>
              <a:t>there exists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 ∈ ∑*</a:t>
            </a:r>
            <a:r>
              <a:rPr lang="en-US" dirty="0" smtClean="0"/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/>
              <a:t>such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 ∈ L </a:t>
            </a:r>
            <a:r>
              <a:rPr lang="en-US" dirty="0" smtClean="0"/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z∉ L </a:t>
            </a:r>
            <a:r>
              <a:rPr lang="en-US" dirty="0" smtClean="0"/>
              <a:t>(or vice versa)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3962400"/>
            <a:ext cx="6781800" cy="2438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set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 = {w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….}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is </a:t>
            </a:r>
            <a:r>
              <a:rPr lang="en-US" b="1" dirty="0" smtClean="0"/>
              <a:t>pairwise distinguishable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 are distinguishable for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≠ j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Line Callout 1 14"/>
          <p:cNvSpPr/>
          <p:nvPr/>
        </p:nvSpPr>
        <p:spPr>
          <a:xfrm>
            <a:off x="6477000" y="3810000"/>
            <a:ext cx="2438400" cy="571500"/>
          </a:xfrm>
          <a:prstGeom prst="borderCallout1">
            <a:avLst>
              <a:gd name="adj1" fmla="val 44462"/>
              <a:gd name="adj2" fmla="val 294"/>
              <a:gd name="adj3" fmla="val 85224"/>
              <a:gd name="adj4" fmla="val -620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These are strings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2475" y="76200"/>
            <a:ext cx="90011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***Distinguishability Theorem***</a:t>
            </a:r>
            <a:br>
              <a:rPr lang="en-US" b="1" dirty="0" smtClean="0"/>
            </a:br>
            <a:r>
              <a:rPr lang="en-US" sz="3600" dirty="0" smtClean="0"/>
              <a:t>(Lower-bound on Necessary states!)</a:t>
            </a:r>
            <a:endParaRPr lang="en-US" sz="3600" dirty="0"/>
          </a:p>
        </p:txBody>
      </p:sp>
      <p:sp>
        <p:nvSpPr>
          <p:cNvPr id="32773" name="Content Placeholder 2"/>
          <p:cNvSpPr>
            <a:spLocks noGrp="1"/>
          </p:cNvSpPr>
          <p:nvPr>
            <p:ph idx="1"/>
          </p:nvPr>
        </p:nvSpPr>
        <p:spPr>
          <a:xfrm>
            <a:off x="3048000" y="3352800"/>
            <a:ext cx="5880100" cy="1828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Given a language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/>
              <a:t>,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Strings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/>
              <a:t> are </a:t>
            </a:r>
            <a:r>
              <a:rPr lang="en-US" sz="2400" b="1" dirty="0" smtClean="0"/>
              <a:t>distinguishable</a:t>
            </a:r>
            <a:r>
              <a:rPr lang="en-US" sz="2400" dirty="0" smtClean="0"/>
              <a:t> if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there exists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∈ ∑*</a:t>
            </a:r>
            <a:r>
              <a:rPr lang="en-US" sz="2400" dirty="0" smtClean="0"/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such that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∈ L </a:t>
            </a:r>
            <a:r>
              <a:rPr lang="en-US" sz="2400" dirty="0" smtClean="0"/>
              <a:t>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z∉ L </a:t>
            </a:r>
            <a:r>
              <a:rPr lang="en-US" sz="2400" dirty="0" smtClean="0"/>
              <a:t>(or vice versa)</a:t>
            </a:r>
          </a:p>
        </p:txBody>
      </p:sp>
      <p:sp>
        <p:nvSpPr>
          <p:cNvPr id="32774" name="Content Placeholder 2"/>
          <p:cNvSpPr txBox="1">
            <a:spLocks/>
          </p:cNvSpPr>
          <p:nvPr/>
        </p:nvSpPr>
        <p:spPr bwMode="auto">
          <a:xfrm>
            <a:off x="3048000" y="5334000"/>
            <a:ext cx="5562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/>
              <a:t>A set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S = {w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, ….}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/>
              <a:t>is </a:t>
            </a:r>
            <a:r>
              <a:rPr lang="en-US" sz="2400" b="1"/>
              <a:t>pairwise distinguishable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/>
              <a:t>if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/>
              <a:t> and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/>
              <a:t> are distinguishable for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i ≠ j</a:t>
            </a:r>
            <a:r>
              <a:rPr lang="en-US" sz="2400"/>
              <a:t>.</a:t>
            </a: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81000" y="1524000"/>
            <a:ext cx="85471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600"/>
              <a:t>If there is a pairwise distinguishable set of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/>
              <a:t> strings for a language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/>
              <a:t>, then a DFA accepting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/>
              <a:t> must have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≥ N</a:t>
            </a:r>
            <a:r>
              <a:rPr lang="en-US" sz="3600"/>
              <a:t> states.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676275" y="3733800"/>
            <a:ext cx="2286000" cy="900113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Definition of </a:t>
            </a:r>
            <a:r>
              <a:rPr lang="en-US" sz="2400" b="1" dirty="0"/>
              <a:t>distinguishable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682625" y="5486400"/>
            <a:ext cx="2286000" cy="117475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Definition of </a:t>
            </a:r>
            <a:r>
              <a:rPr lang="en-US" sz="2400" b="1" dirty="0"/>
              <a:t>pairwise</a:t>
            </a:r>
            <a:r>
              <a:rPr lang="en-US" sz="2400" dirty="0"/>
              <a:t> </a:t>
            </a:r>
            <a:r>
              <a:rPr lang="en-US" sz="2400" b="1" dirty="0"/>
              <a:t>distinguishable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940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38862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038" y="152400"/>
            <a:ext cx="9051925" cy="1039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Prove that at least 3 states are required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Assume we have a state machine that accepts a multiple of three a’s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dirty="0" smtClean="0">
                <a:latin typeface="+mj-lt"/>
                <a:cs typeface="Times New Roman" pitchFamily="18" charset="0"/>
              </a:rPr>
              <a:t>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smtClean="0">
                <a:latin typeface="+mj-lt"/>
                <a:cs typeface="Times New Roman" pitchFamily="18" charset="0"/>
              </a:rPr>
              <a:t>≥ 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}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7400" y="3962400"/>
          <a:ext cx="6553200" cy="2846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8725"/>
                <a:gridCol w="1392555"/>
                <a:gridCol w="1064895"/>
                <a:gridCol w="2867025"/>
              </a:tblGrid>
              <a:tr h="70100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66568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  <a:tr h="66568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  <a:tr h="814016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76200" y="3048000"/>
            <a:ext cx="1993900" cy="2273300"/>
          </a:xfrm>
          <a:prstGeom prst="borderCallout1">
            <a:avLst>
              <a:gd name="adj1" fmla="val 15507"/>
              <a:gd name="adj2" fmla="val 106272"/>
              <a:gd name="adj3" fmla="val 49953"/>
              <a:gd name="adj4" fmla="val 2434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What can you put at the end of both to make one of them accepted and one of them rejected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435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4525963"/>
          </a:xfrm>
        </p:spPr>
        <p:txBody>
          <a:bodyPr/>
          <a:lstStyle/>
          <a:p>
            <a:r>
              <a:rPr lang="en-US" dirty="0" smtClean="0"/>
              <a:t>What if participation was measured by </a:t>
            </a:r>
            <a:r>
              <a:rPr lang="en-US" dirty="0" err="1" smtClean="0"/>
              <a:t>iclickers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To get full credit – you should have to click: 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95% of days</a:t>
            </a:r>
            <a:endParaRPr lang="en-US" sz="2800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80% of days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70% of days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50% of days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iClickers</a:t>
            </a:r>
            <a:r>
              <a:rPr lang="en-US" sz="2800" dirty="0" smtClean="0"/>
              <a:t> shouldn’t be used for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38862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038" y="152400"/>
            <a:ext cx="9051925" cy="1039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Prove that at least 3 states are required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Assume we have a state machine that accepts a multiple of three a’s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dirty="0" smtClean="0">
                <a:latin typeface="+mj-lt"/>
                <a:cs typeface="Times New Roman" pitchFamily="18" charset="0"/>
              </a:rPr>
              <a:t>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smtClean="0">
                <a:latin typeface="+mj-lt"/>
                <a:cs typeface="Times New Roman" pitchFamily="18" charset="0"/>
              </a:rPr>
              <a:t>≥ 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}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7400" y="3962400"/>
          <a:ext cx="6553200" cy="2917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8725"/>
                <a:gridCol w="1392555"/>
                <a:gridCol w="1064895"/>
                <a:gridCol w="2867025"/>
              </a:tblGrid>
              <a:tr h="70114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8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70114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8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</a:t>
                      </a:r>
                      <a:r>
                        <a:rPr lang="en-US" sz="2000" dirty="0" smtClean="0"/>
                        <a:t> reject</a:t>
                      </a:r>
                    </a:p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70114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</a:t>
                      </a:r>
                    </a:p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aaaaa</a:t>
                      </a:r>
                      <a:r>
                        <a:rPr lang="en-US" sz="2000" dirty="0" smtClean="0"/>
                        <a:t> reject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81439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</a:t>
                      </a:r>
                    </a:p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aaaa</a:t>
                      </a:r>
                      <a:r>
                        <a:rPr lang="en-US" sz="2000" dirty="0" smtClean="0"/>
                        <a:t> reject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</a:tbl>
          </a:graphicData>
        </a:graphic>
      </p:graphicFrame>
      <p:sp>
        <p:nvSpPr>
          <p:cNvPr id="34849" name="Title 1"/>
          <p:cNvSpPr txBox="1">
            <a:spLocks/>
          </p:cNvSpPr>
          <p:nvPr/>
        </p:nvSpPr>
        <p:spPr bwMode="auto">
          <a:xfrm>
            <a:off x="3175" y="-30480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FF0000"/>
                </a:solidFill>
              </a:rPr>
              <a:t>Solution 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76200" y="3048000"/>
            <a:ext cx="1993900" cy="2273300"/>
          </a:xfrm>
          <a:prstGeom prst="borderCallout1">
            <a:avLst>
              <a:gd name="adj1" fmla="val 15507"/>
              <a:gd name="adj2" fmla="val 106272"/>
              <a:gd name="adj3" fmla="val 49953"/>
              <a:gd name="adj4" fmla="val 2434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What can you put at the end of both to make one of them accepted and one of them rejected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35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03187"/>
            <a:ext cx="9051925" cy="103981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Prove that </a:t>
            </a:r>
            <a:r>
              <a:rPr lang="en-US" sz="3600" dirty="0" smtClean="0"/>
              <a:t>the start state is pairwise distinguishable from all other states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850" y="1366837"/>
            <a:ext cx="5746750" cy="1604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Assume we have a state machine that accepts </a:t>
            </a:r>
            <a:r>
              <a:rPr lang="en-US" dirty="0" smtClean="0"/>
              <a:t>when the first and last bit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 are the same.</a:t>
            </a: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740558"/>
              </p:ext>
            </p:extLst>
          </p:nvPr>
        </p:nvGraphicFramePr>
        <p:xfrm>
          <a:off x="380998" y="2971800"/>
          <a:ext cx="8610602" cy="3849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2"/>
                <a:gridCol w="1143000"/>
                <a:gridCol w="1066800"/>
                <a:gridCol w="5181600"/>
              </a:tblGrid>
              <a:tr h="819273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algn="ctr"/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accept</a:t>
                      </a:r>
                      <a:r>
                        <a:rPr lang="en-US" sz="2000" baseline="0" dirty="0" smtClean="0"/>
                        <a:t>; 01 reject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99214">
                <a:tc>
                  <a:txBody>
                    <a:bodyPr/>
                    <a:lstStyle/>
                    <a:p>
                      <a:pPr algn="ctr"/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5657"/>
            <a:ext cx="2876550" cy="2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09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03187"/>
            <a:ext cx="9051925" cy="103981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Prove that </a:t>
            </a:r>
            <a:r>
              <a:rPr lang="en-US" sz="3600" dirty="0" smtClean="0"/>
              <a:t>the start state is pairwise distinguishable from all other states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850" y="1366837"/>
            <a:ext cx="5746750" cy="1604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Assume we have a state machine that accepts </a:t>
            </a:r>
            <a:r>
              <a:rPr lang="en-US" dirty="0" smtClean="0"/>
              <a:t>when the first and last bit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 are the same.</a:t>
            </a: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050297"/>
              </p:ext>
            </p:extLst>
          </p:nvPr>
        </p:nvGraphicFramePr>
        <p:xfrm>
          <a:off x="380998" y="2971800"/>
          <a:ext cx="8610602" cy="3794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2"/>
                <a:gridCol w="1143000"/>
                <a:gridCol w="1066800"/>
                <a:gridCol w="5181600"/>
              </a:tblGrid>
              <a:tr h="819273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algn="ctr"/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accept</a:t>
                      </a:r>
                      <a:r>
                        <a:rPr lang="en-US" sz="2000" baseline="0" dirty="0" smtClean="0"/>
                        <a:t>; 01 reject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algn="ctr"/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 accept;</a:t>
                      </a:r>
                      <a:r>
                        <a:rPr lang="en-US" sz="2000" baseline="0" dirty="0" smtClean="0"/>
                        <a:t> 10 reject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accept; 011 reject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 accept;</a:t>
                      </a:r>
                      <a:r>
                        <a:rPr lang="en-US" sz="2000" baseline="0" dirty="0" smtClean="0"/>
                        <a:t> 100 reject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5657"/>
            <a:ext cx="2876550" cy="2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5175" y="205740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FF0000"/>
                </a:solidFill>
              </a:rPr>
              <a:t>Solution </a:t>
            </a:r>
          </a:p>
        </p:txBody>
      </p:sp>
    </p:spTree>
    <p:extLst>
      <p:ext uri="{BB962C8B-B14F-4D97-AF65-F5344CB8AC3E}">
        <p14:creationId xmlns:p14="http://schemas.microsoft.com/office/powerpoint/2010/main" val="1579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03187"/>
            <a:ext cx="9051925" cy="103981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How could you prove </a:t>
            </a:r>
            <a:r>
              <a:rPr lang="en-US" sz="3600" dirty="0"/>
              <a:t>that at least 5</a:t>
            </a:r>
            <a:r>
              <a:rPr lang="en-US" sz="3600" dirty="0" smtClean="0"/>
              <a:t> </a:t>
            </a:r>
            <a:r>
              <a:rPr lang="en-US" sz="3600" dirty="0"/>
              <a:t>states are </a:t>
            </a:r>
            <a:r>
              <a:rPr lang="en-US" sz="3600" dirty="0" smtClean="0"/>
              <a:t>required???? 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" y="1066800"/>
            <a:ext cx="5746750" cy="1604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Assume we have a state machine that accepts </a:t>
            </a:r>
            <a:r>
              <a:rPr lang="en-US" dirty="0" smtClean="0"/>
              <a:t>when the first and last bit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 are the same.</a:t>
            </a:r>
            <a:endParaRPr lang="en-US" dirty="0" smtClean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2876550" cy="2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30110"/>
              </p:ext>
            </p:extLst>
          </p:nvPr>
        </p:nvGraphicFramePr>
        <p:xfrm>
          <a:off x="387348" y="4876800"/>
          <a:ext cx="8610602" cy="1562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2"/>
                <a:gridCol w="1143000"/>
                <a:gridCol w="1066800"/>
                <a:gridCol w="5181600"/>
              </a:tblGrid>
              <a:tr h="819273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</a:tbl>
          </a:graphicData>
        </a:graphic>
      </p:graphicFrame>
      <p:sp>
        <p:nvSpPr>
          <p:cNvPr id="7" name="Line Callout 1 6"/>
          <p:cNvSpPr/>
          <p:nvPr/>
        </p:nvSpPr>
        <p:spPr>
          <a:xfrm>
            <a:off x="1981200" y="3428999"/>
            <a:ext cx="4419600" cy="1123951"/>
          </a:xfrm>
          <a:prstGeom prst="borderCallout1">
            <a:avLst>
              <a:gd name="adj1" fmla="val 158712"/>
              <a:gd name="adj2" fmla="val -16900"/>
              <a:gd name="adj3" fmla="val 75537"/>
              <a:gd name="adj4" fmla="val 96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How many rows would be necessary?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A) 5!  B) 5 C) 10 D) Other E)</a:t>
            </a:r>
            <a:r>
              <a:rPr lang="en-US" sz="2400" dirty="0" smtClean="0"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0136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2475" y="76200"/>
            <a:ext cx="90011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***Distinguishability Theorem***</a:t>
            </a:r>
            <a:br>
              <a:rPr lang="en-US" b="1" dirty="0" smtClean="0"/>
            </a:br>
            <a:r>
              <a:rPr lang="en-US" sz="3600" dirty="0" smtClean="0"/>
              <a:t>(Lower-bound on Necessary states!)</a:t>
            </a:r>
            <a:endParaRPr lang="en-US" sz="3600" dirty="0"/>
          </a:p>
        </p:txBody>
      </p:sp>
      <p:sp>
        <p:nvSpPr>
          <p:cNvPr id="32773" name="Content Placeholder 2"/>
          <p:cNvSpPr>
            <a:spLocks noGrp="1"/>
          </p:cNvSpPr>
          <p:nvPr>
            <p:ph idx="1"/>
          </p:nvPr>
        </p:nvSpPr>
        <p:spPr>
          <a:xfrm>
            <a:off x="3048000" y="3352800"/>
            <a:ext cx="5880100" cy="1828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Given a language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/>
              <a:t>,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Strings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/>
              <a:t> are </a:t>
            </a:r>
            <a:r>
              <a:rPr lang="en-US" sz="2400" b="1" dirty="0" smtClean="0"/>
              <a:t>distinguishable</a:t>
            </a:r>
            <a:r>
              <a:rPr lang="en-US" sz="2400" dirty="0" smtClean="0"/>
              <a:t> if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there exists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∈ ∑*</a:t>
            </a:r>
            <a:r>
              <a:rPr lang="en-US" sz="2400" dirty="0" smtClean="0"/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such that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∈ L </a:t>
            </a:r>
            <a:r>
              <a:rPr lang="en-US" sz="2400" dirty="0" smtClean="0"/>
              <a:t>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z∉ L </a:t>
            </a:r>
            <a:r>
              <a:rPr lang="en-US" sz="2400" dirty="0" smtClean="0"/>
              <a:t>(or vice versa)</a:t>
            </a:r>
          </a:p>
        </p:txBody>
      </p:sp>
      <p:sp>
        <p:nvSpPr>
          <p:cNvPr id="32774" name="Content Placeholder 2"/>
          <p:cNvSpPr txBox="1">
            <a:spLocks/>
          </p:cNvSpPr>
          <p:nvPr/>
        </p:nvSpPr>
        <p:spPr bwMode="auto">
          <a:xfrm>
            <a:off x="3048000" y="5334000"/>
            <a:ext cx="5562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A set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 = {w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….}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is </a:t>
            </a:r>
            <a:r>
              <a:rPr lang="en-US" sz="3200" b="1" dirty="0"/>
              <a:t>pairwise distinguishable </a:t>
            </a:r>
            <a:endParaRPr lang="en-US" sz="2400" b="1" dirty="0"/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if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/>
              <a:t> and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/>
              <a:t> are distinguishable for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≠ j</a:t>
            </a:r>
            <a:r>
              <a:rPr lang="en-US" sz="2400" dirty="0"/>
              <a:t>.</a:t>
            </a: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81000" y="1524000"/>
            <a:ext cx="85471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600" b="1" dirty="0"/>
              <a:t>If there is a pairwise distinguishable set of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/>
              <a:t> strings for a language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/>
              <a:t>, then a DFA accepting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/>
              <a:t> must have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≥ N</a:t>
            </a:r>
            <a:r>
              <a:rPr lang="en-US" sz="3600" b="1" dirty="0"/>
              <a:t> states.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676275" y="3733800"/>
            <a:ext cx="2286000" cy="900113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Definition of </a:t>
            </a:r>
            <a:r>
              <a:rPr lang="en-US" sz="2400" b="1" dirty="0"/>
              <a:t>distinguishable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682625" y="5486400"/>
            <a:ext cx="2286000" cy="117475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Definition of </a:t>
            </a:r>
            <a:r>
              <a:rPr lang="en-US" sz="2400" b="1" dirty="0"/>
              <a:t>pairwise</a:t>
            </a:r>
            <a:r>
              <a:rPr lang="en-US" sz="2400" dirty="0"/>
              <a:t> </a:t>
            </a:r>
            <a:r>
              <a:rPr lang="en-US" sz="2400" b="1" dirty="0"/>
              <a:t>distinguishable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06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pPr eaLnBrk="1" hangingPunct="1"/>
            <a:r>
              <a:rPr lang="en-US" sz="9600" dirty="0" smtClean="0"/>
              <a:t>Regular/</a:t>
            </a:r>
            <a:br>
              <a:rPr lang="en-US" sz="9600" dirty="0" smtClean="0"/>
            </a:br>
            <a:r>
              <a:rPr lang="en-US" sz="9600" dirty="0" smtClean="0"/>
              <a:t>Non-Regular Languages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9010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Regular Language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43000"/>
            <a:ext cx="9220200" cy="50292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 language is </a:t>
            </a:r>
            <a:r>
              <a:rPr lang="en-US" b="1" dirty="0" smtClean="0"/>
              <a:t>regular</a:t>
            </a:r>
            <a:r>
              <a:rPr lang="en-US" dirty="0" smtClean="0"/>
              <a:t> if it can be recognized by a DFA.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The following are equivalent</a:t>
            </a:r>
          </a:p>
          <a:p>
            <a:pPr eaLnBrk="1" hangingPunct="1">
              <a:defRPr/>
            </a:pPr>
            <a:r>
              <a:rPr lang="en-US" dirty="0" smtClean="0"/>
              <a:t>There is a DFA accepting the set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eaLnBrk="1" hangingPunct="1">
              <a:defRPr/>
            </a:pPr>
            <a:r>
              <a:rPr lang="en-US" dirty="0" smtClean="0"/>
              <a:t>There is a NFA accepting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[Rabin and Scott]</a:t>
            </a:r>
          </a:p>
          <a:p>
            <a:pPr lvl="1" eaLnBrk="1" hangingPunct="1">
              <a:defRPr/>
            </a:pPr>
            <a:r>
              <a:rPr lang="en-US" sz="2000" dirty="0" smtClean="0"/>
              <a:t>We’ll talk about this next!</a:t>
            </a:r>
            <a:endParaRPr lang="en-US" dirty="0" smtClean="0"/>
          </a:p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dirty="0" smtClean="0"/>
              <a:t>can be described by a regular expression [</a:t>
            </a:r>
            <a:r>
              <a:rPr lang="en-US" dirty="0" err="1" smtClean="0"/>
              <a:t>Kleene</a:t>
            </a:r>
            <a:r>
              <a:rPr lang="en-US" dirty="0" smtClean="0"/>
              <a:t>]</a:t>
            </a:r>
          </a:p>
          <a:p>
            <a:pPr lvl="3" eaLnBrk="1" hangingPunct="1">
              <a:defRPr/>
            </a:pPr>
            <a:r>
              <a:rPr lang="en-US" dirty="0" smtClean="0"/>
              <a:t>You’ll see these in CS81.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22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65088" y="274638"/>
            <a:ext cx="9274176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***The </a:t>
            </a:r>
            <a:r>
              <a:rPr lang="en-US" dirty="0" err="1" smtClean="0"/>
              <a:t>Nonregular</a:t>
            </a:r>
            <a:r>
              <a:rPr lang="en-US" dirty="0" smtClean="0"/>
              <a:t> Language Theorem***</a:t>
            </a:r>
            <a:endParaRPr lang="en-US" dirty="0"/>
          </a:p>
        </p:txBody>
      </p:sp>
      <p:sp>
        <p:nvSpPr>
          <p:cNvPr id="36868" name="Text Box 16"/>
          <p:cNvSpPr txBox="1">
            <a:spLocks noChangeArrowheads="1"/>
          </p:cNvSpPr>
          <p:nvPr/>
        </p:nvSpPr>
        <p:spPr bwMode="auto">
          <a:xfrm>
            <a:off x="566738" y="1828800"/>
            <a:ext cx="8153400" cy="25542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If there is an </a:t>
            </a:r>
            <a:r>
              <a:rPr lang="en-US" sz="4000" b="1" i="1" dirty="0">
                <a:latin typeface="+mn-lt"/>
                <a:cs typeface="Times New Roman" pitchFamily="18" charset="0"/>
              </a:rPr>
              <a:t>infinite</a:t>
            </a:r>
            <a:r>
              <a:rPr lang="en-US" sz="4000" dirty="0">
                <a:latin typeface="+mn-lt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pairwise distinguishable </a:t>
            </a:r>
          </a:p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set of strings (w.r.t. </a:t>
            </a:r>
            <a:r>
              <a:rPr lang="en-US" sz="3600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L</a:t>
            </a:r>
            <a:r>
              <a:rPr lang="en-US" sz="4000" dirty="0">
                <a:latin typeface="+mn-lt"/>
                <a:cs typeface="Times New Roman" pitchFamily="18" charset="0"/>
              </a:rPr>
              <a:t>), </a:t>
            </a:r>
          </a:p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it must be that </a:t>
            </a:r>
            <a:r>
              <a:rPr lang="en-US" sz="3600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L </a:t>
            </a:r>
            <a:r>
              <a:rPr lang="en-US" sz="4000" dirty="0">
                <a:latin typeface="+mn-lt"/>
                <a:cs typeface="Times New Roman" pitchFamily="18" charset="0"/>
              </a:rPr>
              <a:t>is not regular!</a:t>
            </a:r>
          </a:p>
        </p:txBody>
      </p:sp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6607175" y="1077913"/>
            <a:ext cx="238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Myhill-Nerode theorem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5348288" y="4876800"/>
            <a:ext cx="2438400" cy="1447800"/>
          </a:xfrm>
          <a:prstGeom prst="borderCallout1">
            <a:avLst>
              <a:gd name="adj1" fmla="val -6553"/>
              <a:gd name="adj2" fmla="val 29098"/>
              <a:gd name="adj3" fmla="val -49269"/>
              <a:gd name="adj4" fmla="val 281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You can’t represent it with a DFA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0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Nonregular Language Proof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50288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Show that this is not regular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/>
              <a:t> = {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|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≥ 0 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3600" dirty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37893" name="Text Box 16"/>
          <p:cNvSpPr txBox="1">
            <a:spLocks noChangeArrowheads="1"/>
          </p:cNvSpPr>
          <p:nvPr/>
        </p:nvSpPr>
        <p:spPr bwMode="auto">
          <a:xfrm>
            <a:off x="5807075" y="1219200"/>
            <a:ext cx="3300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If there is an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infinite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pairwise distinguishable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set of strings (w.r.t. </a:t>
            </a:r>
            <a:r>
              <a:rPr lang="en-US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it must be that </a:t>
            </a:r>
            <a:r>
              <a:rPr lang="en-US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is not regular!</a:t>
            </a:r>
          </a:p>
        </p:txBody>
      </p:sp>
    </p:spTree>
    <p:extLst>
      <p:ext uri="{BB962C8B-B14F-4D97-AF65-F5344CB8AC3E}">
        <p14:creationId xmlns:p14="http://schemas.microsoft.com/office/powerpoint/2010/main" val="38662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Nonregular Language Proof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50288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Show that this is not regular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/>
              <a:t> = {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|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≥ 0 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>Consider the infinite set: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dirty="0" smtClean="0"/>
              <a:t>{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|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is a pos. integer}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dirty="0" smtClean="0">
                <a:latin typeface="+mj-lt"/>
                <a:cs typeface="Times New Roman" pitchFamily="18" charset="0"/>
              </a:rPr>
              <a:t>             {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0, 00, 000, 0000, …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dirty="0">
                <a:latin typeface="+mj-lt"/>
                <a:cs typeface="Times New Roman" pitchFamily="18" charset="0"/>
              </a:rPr>
              <a:t>	</a:t>
            </a:r>
            <a:r>
              <a:rPr lang="en-US" sz="3600" dirty="0" smtClean="0">
                <a:latin typeface="+mj-lt"/>
                <a:cs typeface="Times New Roman" pitchFamily="18" charset="0"/>
              </a:rPr>
              <a:t>	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cs typeface="Times New Roman" pitchFamily="18" charset="0"/>
              </a:rPr>
              <a:t>j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i="1" dirty="0" smtClean="0">
                <a:latin typeface="+mj-lt"/>
                <a:cs typeface="Times New Roman" pitchFamily="18" charset="0"/>
              </a:rPr>
              <a:t>Note: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≠ j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		z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   	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cs typeface="Times New Roman" pitchFamily="18" charset="0"/>
              </a:rPr>
              <a:t>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z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	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cs typeface="Times New Roman" pitchFamily="18" charset="0"/>
              </a:rPr>
              <a:t>j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z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dirty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38917" name="Text Box 16"/>
          <p:cNvSpPr txBox="1">
            <a:spLocks noChangeArrowheads="1"/>
          </p:cNvSpPr>
          <p:nvPr/>
        </p:nvSpPr>
        <p:spPr bwMode="auto">
          <a:xfrm>
            <a:off x="5807075" y="1219200"/>
            <a:ext cx="3300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If there is an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infinite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pairwise distinguishable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set of strings (w.r.t. </a:t>
            </a:r>
            <a:r>
              <a:rPr lang="en-US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it must be that </a:t>
            </a:r>
            <a:r>
              <a:rPr lang="en-US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is not regular!</a:t>
            </a:r>
          </a:p>
        </p:txBody>
      </p:sp>
      <p:sp>
        <p:nvSpPr>
          <p:cNvPr id="38918" name="Title 1"/>
          <p:cNvSpPr txBox="1">
            <a:spLocks/>
          </p:cNvSpPr>
          <p:nvPr/>
        </p:nvSpPr>
        <p:spPr bwMode="auto">
          <a:xfrm>
            <a:off x="3175" y="-22860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 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76888" y="6400800"/>
            <a:ext cx="1509712" cy="457200"/>
          </a:xfrm>
          <a:prstGeom prst="borderCallout1">
            <a:avLst>
              <a:gd name="adj1" fmla="val -6553"/>
              <a:gd name="adj2" fmla="val 29098"/>
              <a:gd name="adj3" fmla="val -49269"/>
              <a:gd name="adj4" fmla="val 281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Accepted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7597775" y="6400800"/>
            <a:ext cx="1509713" cy="457200"/>
          </a:xfrm>
          <a:prstGeom prst="borderCallout1">
            <a:avLst>
              <a:gd name="adj1" fmla="val -3654"/>
              <a:gd name="adj2" fmla="val 63334"/>
              <a:gd name="adj3" fmla="val -46370"/>
              <a:gd name="adj4" fmla="val 6414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Rejected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  <a:br>
              <a:rPr lang="en-US" dirty="0" smtClean="0"/>
            </a:br>
            <a:r>
              <a:rPr lang="en-US" dirty="0" smtClean="0"/>
              <a:t>(Not in your notes)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99500" cy="4525963"/>
          </a:xfrm>
        </p:spPr>
        <p:txBody>
          <a:bodyPr/>
          <a:lstStyle/>
          <a:p>
            <a:r>
              <a:rPr lang="en-US" dirty="0" smtClean="0"/>
              <a:t>Email me to schedule an appointment!</a:t>
            </a:r>
          </a:p>
          <a:p>
            <a:r>
              <a:rPr lang="en-US" i="1" dirty="0" err="1" smtClean="0"/>
              <a:t>Hw</a:t>
            </a:r>
            <a:r>
              <a:rPr lang="en-US" i="1" dirty="0" smtClean="0"/>
              <a:t> 13 – 50 points</a:t>
            </a:r>
          </a:p>
          <a:p>
            <a:r>
              <a:rPr lang="en-US" b="1" dirty="0" err="1" smtClean="0"/>
              <a:t>Hw</a:t>
            </a:r>
            <a:r>
              <a:rPr lang="en-US" b="1" dirty="0" smtClean="0"/>
              <a:t> 12 – Extra credit</a:t>
            </a:r>
          </a:p>
          <a:p>
            <a:pPr lvl="1"/>
            <a:r>
              <a:rPr lang="en-US" dirty="0" smtClean="0"/>
              <a:t>Finish the assignment by Sunday at 3pm</a:t>
            </a:r>
          </a:p>
          <a:p>
            <a:pPr lvl="1"/>
            <a:r>
              <a:rPr lang="en-US" dirty="0" smtClean="0"/>
              <a:t>Help your classmates for 2 hours in the LAC</a:t>
            </a:r>
          </a:p>
          <a:p>
            <a:pPr lvl="1"/>
            <a:r>
              <a:rPr lang="en-US" dirty="0" smtClean="0"/>
              <a:t>Get 10 points! 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(See assignment for full details)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Non-regular Language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feel about them?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Not great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Okay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Homework Due Friday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eriod" startAt="3"/>
            </a:pPr>
            <a:r>
              <a:rPr lang="en-US" smtClean="0">
                <a:solidFill>
                  <a:schemeClr val="accent1"/>
                </a:solidFill>
              </a:rPr>
              <a:t>Prove that you need at least 6 states (for #2)</a:t>
            </a:r>
          </a:p>
          <a:p>
            <a:pPr marL="514350" indent="-514350" eaLnBrk="1" hangingPunct="1">
              <a:buFont typeface="Arial" pitchFamily="34" charset="0"/>
              <a:buAutoNum type="arabicPeriod" startAt="7"/>
            </a:pPr>
            <a:r>
              <a:rPr lang="en-US" smtClean="0">
                <a:solidFill>
                  <a:schemeClr val="accent1"/>
                </a:solidFill>
              </a:rPr>
              <a:t>Prove that palindrome checking is not regular</a:t>
            </a:r>
          </a:p>
          <a:p>
            <a:pPr marL="514350" indent="-514350" eaLnBrk="1" hangingPunct="1">
              <a:buFont typeface="Arial" pitchFamily="34" charset="0"/>
              <a:buAutoNum type="arabicPeriod" startAt="7"/>
            </a:pPr>
            <a:r>
              <a:rPr lang="en-US" smtClean="0">
                <a:solidFill>
                  <a:schemeClr val="accent1"/>
                </a:solidFill>
              </a:rPr>
              <a:t>Prove that power of two occurrences of 0’s is not regular</a:t>
            </a:r>
          </a:p>
        </p:txBody>
      </p:sp>
    </p:spTree>
    <p:extLst>
      <p:ext uri="{BB962C8B-B14F-4D97-AF65-F5344CB8AC3E}">
        <p14:creationId xmlns:p14="http://schemas.microsoft.com/office/powerpoint/2010/main" val="14770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9"/>
          <p:cNvGrpSpPr>
            <a:grpSpLocks/>
          </p:cNvGrpSpPr>
          <p:nvPr/>
        </p:nvGrpSpPr>
        <p:grpSpPr bwMode="auto">
          <a:xfrm>
            <a:off x="2220913" y="1211263"/>
            <a:ext cx="4637087" cy="4656137"/>
            <a:chOff x="2982943" y="2057400"/>
            <a:chExt cx="3187700" cy="3200400"/>
          </a:xfrm>
        </p:grpSpPr>
        <p:sp>
          <p:nvSpPr>
            <p:cNvPr id="7" name="Oval 6"/>
            <p:cNvSpPr/>
            <p:nvPr/>
          </p:nvSpPr>
          <p:spPr>
            <a:xfrm>
              <a:off x="4341617" y="2057400"/>
              <a:ext cx="1829026" cy="1828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NFA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5</a:t>
              </a:r>
              <a:endParaRPr lang="en-US" sz="32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3657369" y="34290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/>
                <a:t>Proof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3, 7, 8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82943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DFA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1, 2, 6</a:t>
              </a:r>
            </a:p>
          </p:txBody>
        </p:sp>
        <p:sp>
          <p:nvSpPr>
            <p:cNvPr id="40966" name="Rectangle 7"/>
            <p:cNvSpPr>
              <a:spLocks noChangeArrowheads="1"/>
            </p:cNvSpPr>
            <p:nvPr/>
          </p:nvSpPr>
          <p:spPr bwMode="auto">
            <a:xfrm>
              <a:off x="4425988" y="2601538"/>
              <a:ext cx="340729" cy="57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4</a:t>
              </a:r>
              <a:br>
                <a:rPr lang="en-US" sz="2400"/>
              </a:br>
              <a:r>
                <a:rPr lang="en-US" sz="240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87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8" y="274638"/>
            <a:ext cx="88233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N</a:t>
            </a:r>
            <a:r>
              <a:rPr lang="en-US" dirty="0" smtClean="0"/>
              <a:t>ondeterministic </a:t>
            </a:r>
            <a:r>
              <a:rPr lang="en-US" b="1" u="sng" dirty="0"/>
              <a:t>F</a:t>
            </a:r>
            <a:r>
              <a:rPr lang="en-US" dirty="0"/>
              <a:t>inite </a:t>
            </a:r>
            <a:r>
              <a:rPr lang="en-US" b="1" u="sng" dirty="0"/>
              <a:t>A</a:t>
            </a:r>
            <a:r>
              <a:rPr lang="en-US" dirty="0"/>
              <a:t>utomata </a:t>
            </a:r>
            <a:r>
              <a:rPr lang="en-US" dirty="0" smtClean="0"/>
              <a:t>(NFAs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b="1" u="sng" dirty="0">
                <a:latin typeface="+mj-lt"/>
              </a:rPr>
              <a:t>Rules:</a:t>
            </a:r>
            <a:endParaRPr lang="en-US" b="1" u="sng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States can have </a:t>
            </a:r>
            <a:r>
              <a:rPr lang="en-US" b="1" dirty="0" smtClean="0">
                <a:latin typeface="+mj-lt"/>
              </a:rPr>
              <a:t>any</a:t>
            </a:r>
            <a:r>
              <a:rPr lang="en-US" dirty="0" smtClean="0">
                <a:latin typeface="+mj-lt"/>
              </a:rPr>
              <a:t> number of transitions for a single character. (zero, one, more...)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Can transition without reading input (</a:t>
            </a:r>
            <a:r>
              <a:rPr lang="el-GR" b="1" dirty="0" smtClean="0">
                <a:latin typeface="+mj-lt"/>
              </a:rPr>
              <a:t>λ</a:t>
            </a:r>
            <a:r>
              <a:rPr lang="en-US" dirty="0" smtClean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ccepts </a:t>
            </a:r>
            <a:r>
              <a:rPr lang="en-US" dirty="0" err="1" smtClean="0">
                <a:latin typeface="+mj-lt"/>
              </a:rPr>
              <a:t>iff</a:t>
            </a:r>
            <a:r>
              <a:rPr lang="en-US" dirty="0" smtClean="0">
                <a:latin typeface="+mj-lt"/>
              </a:rPr>
              <a:t> there is at least one accepting path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H</a:t>
            </a:r>
            <a:r>
              <a:rPr lang="en-US" dirty="0" smtClean="0">
                <a:latin typeface="+mj-lt"/>
              </a:rPr>
              <a:t>ave the power to guess the right way to go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>
              <a:latin typeface="+mj-lt"/>
            </a:endParaRP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6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444500" y="933450"/>
            <a:ext cx="8218488" cy="180975"/>
            <a:chOff x="295" y="1311"/>
            <a:chExt cx="5177" cy="114"/>
          </a:xfrm>
        </p:grpSpPr>
        <p:sp>
          <p:nvSpPr>
            <p:cNvPr id="4302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011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1387475"/>
            <a:ext cx="22352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685800" y="190500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NFAs: Adding </a:t>
            </a:r>
            <a:r>
              <a:rPr lang="en-US" sz="3600" i="1">
                <a:latin typeface="Times New Roman" pitchFamily="18" charset="0"/>
              </a:rPr>
              <a:t>nondeterminism</a:t>
            </a:r>
            <a:r>
              <a:rPr lang="en-US" sz="3600">
                <a:latin typeface="Times New Roman" pitchFamily="18" charset="0"/>
              </a:rPr>
              <a:t> to DFAs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304800" y="1257300"/>
            <a:ext cx="3852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</a:rPr>
              <a:t>NFAs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23850" y="1895475"/>
            <a:ext cx="4306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</a:rPr>
              <a:t>(</a:t>
            </a:r>
            <a:r>
              <a:rPr lang="en-US" sz="1600" b="1" u="sng">
                <a:latin typeface="Times New Roman" pitchFamily="18" charset="0"/>
              </a:rPr>
              <a:t>N</a:t>
            </a:r>
            <a:r>
              <a:rPr lang="en-US" sz="1600">
                <a:latin typeface="Times New Roman" pitchFamily="18" charset="0"/>
              </a:rPr>
              <a:t>ondeterministic </a:t>
            </a:r>
            <a:r>
              <a:rPr lang="en-US" sz="1600" b="1" u="sng">
                <a:latin typeface="Times New Roman" pitchFamily="18" charset="0"/>
              </a:rPr>
              <a:t>F</a:t>
            </a:r>
            <a:r>
              <a:rPr lang="en-US" sz="1600">
                <a:latin typeface="Times New Roman" pitchFamily="18" charset="0"/>
              </a:rPr>
              <a:t>inite </a:t>
            </a:r>
            <a:r>
              <a:rPr lang="en-US" sz="1600" b="1" u="sng">
                <a:latin typeface="Times New Roman" pitchFamily="18" charset="0"/>
              </a:rPr>
              <a:t>A</a:t>
            </a:r>
            <a:r>
              <a:rPr lang="en-US" sz="1600">
                <a:latin typeface="Times New Roman" pitchFamily="18" charset="0"/>
              </a:rPr>
              <a:t>utomata)</a:t>
            </a:r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5861050" y="1042988"/>
            <a:ext cx="32829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u="sng" dirty="0" smtClean="0">
                <a:latin typeface="Times New Roman" pitchFamily="18" charset="0"/>
              </a:rPr>
              <a:t>NFA Rules: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States can have </a:t>
            </a:r>
            <a:r>
              <a:rPr lang="en-US" b="1" dirty="0" smtClean="0">
                <a:latin typeface="Times New Roman" pitchFamily="18" charset="0"/>
              </a:rPr>
              <a:t>any</a:t>
            </a:r>
            <a:r>
              <a:rPr lang="en-US" dirty="0" smtClean="0">
                <a:latin typeface="Times New Roman" pitchFamily="18" charset="0"/>
              </a:rPr>
              <a:t> number of transitions for a single character. (zero, one, more...)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Can transition without reading input (</a:t>
            </a:r>
            <a:r>
              <a:rPr lang="el-GR" dirty="0" smtClean="0">
                <a:latin typeface="Times New Roman" pitchFamily="18" charset="0"/>
              </a:rPr>
              <a:t>λ</a:t>
            </a:r>
            <a:r>
              <a:rPr lang="en-US" dirty="0" smtClean="0">
                <a:latin typeface="Times New Roman" pitchFamily="18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Accepts </a:t>
            </a:r>
            <a:r>
              <a:rPr lang="en-US" dirty="0" err="1" smtClean="0">
                <a:latin typeface="Times New Roman" pitchFamily="18" charset="0"/>
              </a:rPr>
              <a:t>iff</a:t>
            </a:r>
            <a:r>
              <a:rPr lang="en-US" dirty="0" smtClean="0">
                <a:latin typeface="Times New Roman" pitchFamily="18" charset="0"/>
              </a:rPr>
              <a:t> there is at least one accepting path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</a:rPr>
              <a:t>Have the power to guess the right way to go.</a:t>
            </a:r>
          </a:p>
        </p:txBody>
      </p:sp>
      <p:sp>
        <p:nvSpPr>
          <p:cNvPr id="43016" name="Text Box 26"/>
          <p:cNvSpPr txBox="1">
            <a:spLocks noChangeArrowheads="1"/>
          </p:cNvSpPr>
          <p:nvPr/>
        </p:nvSpPr>
        <p:spPr bwMode="auto">
          <a:xfrm>
            <a:off x="338138" y="3417888"/>
            <a:ext cx="310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9900"/>
                </a:solidFill>
                <a:latin typeface="Times New Roman" pitchFamily="18" charset="0"/>
              </a:rPr>
              <a:t>What happens with …</a:t>
            </a:r>
          </a:p>
        </p:txBody>
      </p:sp>
      <p:sp>
        <p:nvSpPr>
          <p:cNvPr id="43017" name="Rectangle 28"/>
          <p:cNvSpPr>
            <a:spLocks noChangeArrowheads="1"/>
          </p:cNvSpPr>
          <p:nvPr/>
        </p:nvSpPr>
        <p:spPr bwMode="auto">
          <a:xfrm>
            <a:off x="4876800" y="6400800"/>
            <a:ext cx="4146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sz="1500">
                <a:solidFill>
                  <a:srgbClr val="777777"/>
                </a:solidFill>
              </a:rPr>
              <a:t>Is L = { all strings beginning with </a:t>
            </a:r>
            <a:r>
              <a:rPr lang="en-US" sz="1500" b="1">
                <a:solidFill>
                  <a:srgbClr val="777777"/>
                </a:solidFill>
                <a:latin typeface="Courier New" pitchFamily="49" charset="0"/>
              </a:rPr>
              <a:t>1</a:t>
            </a:r>
            <a:r>
              <a:rPr lang="en-US" sz="1500">
                <a:solidFill>
                  <a:srgbClr val="777777"/>
                </a:solidFill>
              </a:rPr>
              <a:t> } ?</a:t>
            </a:r>
          </a:p>
        </p:txBody>
      </p:sp>
      <p:sp>
        <p:nvSpPr>
          <p:cNvPr id="43018" name="Text Box 30"/>
          <p:cNvSpPr txBox="1">
            <a:spLocks noChangeArrowheads="1"/>
          </p:cNvSpPr>
          <p:nvPr/>
        </p:nvSpPr>
        <p:spPr bwMode="auto">
          <a:xfrm>
            <a:off x="658813" y="4464050"/>
            <a:ext cx="2820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an input of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0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43019" name="Text Box 31"/>
          <p:cNvSpPr txBox="1">
            <a:spLocks noChangeArrowheads="1"/>
          </p:cNvSpPr>
          <p:nvPr/>
        </p:nvSpPr>
        <p:spPr bwMode="auto">
          <a:xfrm>
            <a:off x="660400" y="4959350"/>
            <a:ext cx="300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an input of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11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43020" name="Text Box 32"/>
          <p:cNvSpPr txBox="1">
            <a:spLocks noChangeArrowheads="1"/>
          </p:cNvSpPr>
          <p:nvPr/>
        </p:nvSpPr>
        <p:spPr bwMode="auto">
          <a:xfrm>
            <a:off x="660400" y="5453063"/>
            <a:ext cx="318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an input of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101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43021" name="Text Box 35"/>
          <p:cNvSpPr txBox="1">
            <a:spLocks noChangeArrowheads="1"/>
          </p:cNvSpPr>
          <p:nvPr/>
        </p:nvSpPr>
        <p:spPr bwMode="auto">
          <a:xfrm>
            <a:off x="681038" y="3970338"/>
            <a:ext cx="291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an input of        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3022" name="Text Box 32"/>
          <p:cNvSpPr txBox="1">
            <a:spLocks noChangeArrowheads="1"/>
          </p:cNvSpPr>
          <p:nvPr/>
        </p:nvSpPr>
        <p:spPr bwMode="auto">
          <a:xfrm>
            <a:off x="641350" y="5946775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- an input of        </a:t>
            </a:r>
            <a:r>
              <a:rPr lang="en-US" sz="2400" b="1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00" y="4419600"/>
              <a:ext cx="14288" cy="11113"/>
            </p14:xfrm>
          </p:contentPart>
        </mc:Choice>
        <mc:Fallback xmlns="">
          <p:pic>
            <p:nvPicPr>
              <p:cNvPr id="102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3499" y="4414581"/>
                <a:ext cx="28576" cy="25094"/>
              </a:xfrm>
              <a:prstGeom prst="rect">
                <a:avLst/>
              </a:prstGeom>
            </p:spPr>
          </p:pic>
        </mc:Fallback>
      </mc:AlternateContent>
      <p:pic>
        <p:nvPicPr>
          <p:cNvPr id="430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5375"/>
            <a:ext cx="59213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Line Callout 1 19"/>
          <p:cNvSpPr/>
          <p:nvPr/>
        </p:nvSpPr>
        <p:spPr>
          <a:xfrm>
            <a:off x="5348288" y="4876800"/>
            <a:ext cx="3490912" cy="1447800"/>
          </a:xfrm>
          <a:prstGeom prst="borderCallout1">
            <a:avLst>
              <a:gd name="adj1" fmla="val 61868"/>
              <a:gd name="adj2" fmla="val -370"/>
              <a:gd name="adj3" fmla="val 96345"/>
              <a:gd name="adj4" fmla="val -3951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How many fail?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A) 0 B) 1-2 C) 3 D) 4 E) </a:t>
            </a:r>
            <a:r>
              <a:rPr lang="en-US" sz="2400" dirty="0" smtClean="0"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8984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If you were going to implement an NFA in code, what language would you want to use?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Python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Racket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Prolog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Java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404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706438" y="265113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400" dirty="0" smtClean="0">
                <a:latin typeface="+mj-lt"/>
              </a:rPr>
              <a:t>Write the NFA for this Language</a:t>
            </a: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7737475" y="1803400"/>
            <a:ext cx="12430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600" b="1">
              <a:solidFill>
                <a:srgbClr val="343398"/>
              </a:solidFill>
              <a:latin typeface="Arial" pitchFamily="34" charset="0"/>
            </a:endParaRP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01011001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1111111011</a:t>
            </a:r>
          </a:p>
        </p:txBody>
      </p:sp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7848600" y="3773488"/>
            <a:ext cx="1117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100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0000100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111111111</a:t>
            </a: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7634288" y="1600200"/>
            <a:ext cx="1433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strings </a:t>
            </a:r>
            <a:r>
              <a:rPr lang="en-US" sz="1400" b="1" i="1">
                <a:solidFill>
                  <a:srgbClr val="009900"/>
                </a:solidFill>
                <a:latin typeface="Comic Sans MS" pitchFamily="66" charset="0"/>
              </a:rPr>
              <a:t>not</a:t>
            </a:r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 in L</a:t>
            </a:r>
            <a:endParaRPr lang="en-US" sz="1600">
              <a:latin typeface="Times" pitchFamily="18" charset="0"/>
            </a:endParaRPr>
          </a:p>
        </p:txBody>
      </p:sp>
      <p:sp>
        <p:nvSpPr>
          <p:cNvPr id="44040" name="Text Box 11"/>
          <p:cNvSpPr txBox="1">
            <a:spLocks noChangeArrowheads="1"/>
          </p:cNvSpPr>
          <p:nvPr/>
        </p:nvSpPr>
        <p:spPr bwMode="auto">
          <a:xfrm>
            <a:off x="7924800" y="3581400"/>
            <a:ext cx="111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strings in L</a:t>
            </a:r>
            <a:endParaRPr lang="en-US" sz="1600">
              <a:latin typeface="Times" pitchFamily="18" charset="0"/>
            </a:endParaRPr>
          </a:p>
        </p:txBody>
      </p:sp>
      <p:sp>
        <p:nvSpPr>
          <p:cNvPr id="44041" name="Rectangle 14"/>
          <p:cNvSpPr>
            <a:spLocks noChangeArrowheads="1"/>
          </p:cNvSpPr>
          <p:nvPr/>
        </p:nvSpPr>
        <p:spPr bwMode="auto">
          <a:xfrm>
            <a:off x="7304088" y="5989638"/>
            <a:ext cx="16764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/>
              <a:t>a </a:t>
            </a:r>
            <a:r>
              <a:rPr lang="en-US" b="1" i="1"/>
              <a:t>D</a:t>
            </a:r>
            <a:r>
              <a:rPr lang="en-US"/>
              <a:t>FA would require 8 states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5725" y="3498850"/>
              <a:ext cx="3175" cy="9525"/>
            </p14:xfrm>
          </p:contentPart>
        </mc:Choice>
        <mc:Fallback xmlns="">
          <p:pic>
            <p:nvPicPr>
              <p:cNvPr id="205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5803" y="3494969"/>
                <a:ext cx="25797" cy="24694"/>
              </a:xfrm>
              <a:prstGeom prst="rect">
                <a:avLst/>
              </a:prstGeom>
            </p:spPr>
          </p:pic>
        </mc:Fallback>
      </mc:AlternateContent>
      <p:sp>
        <p:nvSpPr>
          <p:cNvPr id="44043" name="TextBox 5"/>
          <p:cNvSpPr txBox="1">
            <a:spLocks noChangeArrowheads="1"/>
          </p:cNvSpPr>
          <p:nvPr/>
        </p:nvSpPr>
        <p:spPr bwMode="auto">
          <a:xfrm>
            <a:off x="174625" y="1414463"/>
            <a:ext cx="7391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pic>
        <p:nvPicPr>
          <p:cNvPr id="44044" name="Picture 2" descr="C:\Users\Colleen\Documents\Teaching\HMC\CS60\2012_fall_CS60\Stone_Sp_2012\Lec23_S12_State_Page_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27634"/>
          <a:stretch>
            <a:fillRect/>
          </a:stretch>
        </p:blipFill>
        <p:spPr bwMode="auto">
          <a:xfrm>
            <a:off x="1974850" y="5360988"/>
            <a:ext cx="51403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7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507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706438" y="265113"/>
            <a:ext cx="77819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/>
              <a:t>Write the NFA for this Language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7737475" y="1803400"/>
            <a:ext cx="12430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600" b="1">
              <a:solidFill>
                <a:srgbClr val="343398"/>
              </a:solidFill>
              <a:latin typeface="Arial" pitchFamily="34" charset="0"/>
            </a:endParaRP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01011001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1111111011</a:t>
            </a:r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7848600" y="3773488"/>
            <a:ext cx="1117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100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0000100</a:t>
            </a:r>
          </a:p>
          <a:p>
            <a:pPr algn="r" eaLnBrk="1" hangingPunct="1"/>
            <a:r>
              <a:rPr lang="en-US" sz="1600" b="1">
                <a:solidFill>
                  <a:srgbClr val="343398"/>
                </a:solidFill>
                <a:latin typeface="Arial" pitchFamily="34" charset="0"/>
              </a:rPr>
              <a:t>111111111</a:t>
            </a:r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7634288" y="1600200"/>
            <a:ext cx="1433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strings </a:t>
            </a:r>
            <a:r>
              <a:rPr lang="en-US" sz="1400" b="1" i="1">
                <a:solidFill>
                  <a:srgbClr val="009900"/>
                </a:solidFill>
                <a:latin typeface="Comic Sans MS" pitchFamily="66" charset="0"/>
              </a:rPr>
              <a:t>not</a:t>
            </a:r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 in L</a:t>
            </a:r>
            <a:endParaRPr lang="en-US" sz="1600">
              <a:latin typeface="Times" pitchFamily="18" charset="0"/>
            </a:endParaRPr>
          </a:p>
        </p:txBody>
      </p:sp>
      <p:sp>
        <p:nvSpPr>
          <p:cNvPr id="45064" name="Text Box 11"/>
          <p:cNvSpPr txBox="1">
            <a:spLocks noChangeArrowheads="1"/>
          </p:cNvSpPr>
          <p:nvPr/>
        </p:nvSpPr>
        <p:spPr bwMode="auto">
          <a:xfrm>
            <a:off x="7924800" y="3581400"/>
            <a:ext cx="111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strings in L</a:t>
            </a:r>
            <a:endParaRPr lang="en-US" sz="1600">
              <a:latin typeface="Times" pitchFamily="18" charset="0"/>
            </a:endParaRPr>
          </a:p>
        </p:txBody>
      </p:sp>
      <p:sp>
        <p:nvSpPr>
          <p:cNvPr id="45065" name="Rectangle 14"/>
          <p:cNvSpPr>
            <a:spLocks noChangeArrowheads="1"/>
          </p:cNvSpPr>
          <p:nvPr/>
        </p:nvSpPr>
        <p:spPr bwMode="auto">
          <a:xfrm>
            <a:off x="7304088" y="5989638"/>
            <a:ext cx="16764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en-US"/>
              <a:t>a </a:t>
            </a:r>
            <a:r>
              <a:rPr lang="en-US" b="1" i="1"/>
              <a:t>D</a:t>
            </a:r>
            <a:r>
              <a:rPr lang="en-US"/>
              <a:t>FA would require 8 states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5725" y="3498850"/>
              <a:ext cx="3175" cy="9525"/>
            </p14:xfrm>
          </p:contentPart>
        </mc:Choice>
        <mc:Fallback xmlns="">
          <p:pic>
            <p:nvPicPr>
              <p:cNvPr id="205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5803" y="3494969"/>
                <a:ext cx="25797" cy="24694"/>
              </a:xfrm>
              <a:prstGeom prst="rect">
                <a:avLst/>
              </a:prstGeom>
            </p:spPr>
          </p:pic>
        </mc:Fallback>
      </mc:AlternateContent>
      <p:sp>
        <p:nvSpPr>
          <p:cNvPr id="45067" name="TextBox 5"/>
          <p:cNvSpPr txBox="1">
            <a:spLocks noChangeArrowheads="1"/>
          </p:cNvSpPr>
          <p:nvPr/>
        </p:nvSpPr>
        <p:spPr bwMode="auto">
          <a:xfrm>
            <a:off x="174625" y="1414463"/>
            <a:ext cx="7391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pic>
        <p:nvPicPr>
          <p:cNvPr id="45068" name="Picture 2" descr="C:\Users\Colleen\Documents\Teaching\HMC\CS60\2012_fall_CS60\Stone_Sp_2012\Lec23_S12_State_Page_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27634"/>
          <a:stretch>
            <a:fillRect/>
          </a:stretch>
        </p:blipFill>
        <p:spPr bwMode="auto">
          <a:xfrm>
            <a:off x="1974850" y="5360988"/>
            <a:ext cx="51403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70" name="Title 1"/>
          <p:cNvSpPr txBox="1">
            <a:spLocks/>
          </p:cNvSpPr>
          <p:nvPr/>
        </p:nvSpPr>
        <p:spPr bwMode="auto">
          <a:xfrm>
            <a:off x="-65088" y="-381000"/>
            <a:ext cx="213042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 </a:t>
            </a:r>
          </a:p>
        </p:txBody>
      </p:sp>
      <p:pic>
        <p:nvPicPr>
          <p:cNvPr id="4507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6550025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8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611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endParaRPr lang="en-US" sz="2800"/>
            </a:p>
          </p:txBody>
        </p:sp>
        <p:sp>
          <p:nvSpPr>
            <p:cNvPr id="4611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endParaRPr lang="en-US" sz="2800"/>
            </a:p>
          </p:txBody>
        </p:sp>
      </p:grp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3817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DFAs can represent NFAs </a:t>
            </a:r>
          </a:p>
        </p:txBody>
      </p:sp>
      <p:sp>
        <p:nvSpPr>
          <p:cNvPr id="46084" name="Rectangle 24"/>
          <p:cNvSpPr>
            <a:spLocks noChangeArrowheads="1"/>
          </p:cNvSpPr>
          <p:nvPr/>
        </p:nvSpPr>
        <p:spPr bwMode="auto">
          <a:xfrm>
            <a:off x="457200" y="2590800"/>
            <a:ext cx="292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, 0,  or multiple transitions</a:t>
            </a:r>
          </a:p>
        </p:txBody>
      </p:sp>
      <p:sp>
        <p:nvSpPr>
          <p:cNvPr id="46085" name="Oval 28"/>
          <p:cNvSpPr>
            <a:spLocks noChangeArrowheads="1"/>
          </p:cNvSpPr>
          <p:nvPr/>
        </p:nvSpPr>
        <p:spPr bwMode="auto">
          <a:xfrm>
            <a:off x="620713" y="41338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6086" name="Text Box 29"/>
          <p:cNvSpPr txBox="1">
            <a:spLocks noChangeArrowheads="1"/>
          </p:cNvSpPr>
          <p:nvPr/>
        </p:nvSpPr>
        <p:spPr bwMode="auto">
          <a:xfrm>
            <a:off x="752475" y="430371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q0</a:t>
            </a:r>
          </a:p>
        </p:txBody>
      </p:sp>
      <p:sp>
        <p:nvSpPr>
          <p:cNvPr id="46087" name="Oval 30"/>
          <p:cNvSpPr>
            <a:spLocks noChangeArrowheads="1"/>
          </p:cNvSpPr>
          <p:nvPr/>
        </p:nvSpPr>
        <p:spPr bwMode="auto">
          <a:xfrm>
            <a:off x="2041525" y="35671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6088" name="Text Box 31"/>
          <p:cNvSpPr txBox="1">
            <a:spLocks noChangeArrowheads="1"/>
          </p:cNvSpPr>
          <p:nvPr/>
        </p:nvSpPr>
        <p:spPr bwMode="auto">
          <a:xfrm>
            <a:off x="2173288" y="373697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q1</a:t>
            </a:r>
          </a:p>
        </p:txBody>
      </p:sp>
      <p:sp>
        <p:nvSpPr>
          <p:cNvPr id="46089" name="Oval 32"/>
          <p:cNvSpPr>
            <a:spLocks noChangeArrowheads="1"/>
          </p:cNvSpPr>
          <p:nvPr/>
        </p:nvSpPr>
        <p:spPr bwMode="auto">
          <a:xfrm>
            <a:off x="1981200" y="48006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6090" name="Text Box 33"/>
          <p:cNvSpPr txBox="1">
            <a:spLocks noChangeArrowheads="1"/>
          </p:cNvSpPr>
          <p:nvPr/>
        </p:nvSpPr>
        <p:spPr bwMode="auto">
          <a:xfrm>
            <a:off x="2112963" y="4960938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q2</a:t>
            </a:r>
          </a:p>
        </p:txBody>
      </p:sp>
      <p:sp>
        <p:nvSpPr>
          <p:cNvPr id="46091" name="Line 34"/>
          <p:cNvSpPr>
            <a:spLocks noChangeShapeType="1"/>
          </p:cNvSpPr>
          <p:nvPr/>
        </p:nvSpPr>
        <p:spPr bwMode="auto">
          <a:xfrm flipV="1">
            <a:off x="1270000" y="3995738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35"/>
          <p:cNvSpPr>
            <a:spLocks noChangeShapeType="1"/>
          </p:cNvSpPr>
          <p:nvPr/>
        </p:nvSpPr>
        <p:spPr bwMode="auto">
          <a:xfrm>
            <a:off x="1270000" y="4606925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36"/>
          <p:cNvSpPr txBox="1">
            <a:spLocks noChangeArrowheads="1"/>
          </p:cNvSpPr>
          <p:nvPr/>
        </p:nvSpPr>
        <p:spPr bwMode="auto">
          <a:xfrm>
            <a:off x="1387475" y="388461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Symbol" pitchFamily="18" charset="2"/>
                <a:sym typeface="Symbol" pitchFamily="18" charset="2"/>
              </a:rPr>
              <a:t></a:t>
            </a:r>
            <a:endParaRPr lang="en-US" sz="1600">
              <a:latin typeface="Times" pitchFamily="18" charset="0"/>
            </a:endParaRPr>
          </a:p>
        </p:txBody>
      </p:sp>
      <p:sp>
        <p:nvSpPr>
          <p:cNvPr id="46094" name="Text Box 37"/>
          <p:cNvSpPr txBox="1">
            <a:spLocks noChangeArrowheads="1"/>
          </p:cNvSpPr>
          <p:nvPr/>
        </p:nvSpPr>
        <p:spPr bwMode="auto">
          <a:xfrm>
            <a:off x="1498600" y="44719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1</a:t>
            </a:r>
          </a:p>
        </p:txBody>
      </p:sp>
      <p:sp>
        <p:nvSpPr>
          <p:cNvPr id="46095" name="Oval 38"/>
          <p:cNvSpPr>
            <a:spLocks noChangeArrowheads="1"/>
          </p:cNvSpPr>
          <p:nvPr/>
        </p:nvSpPr>
        <p:spPr bwMode="auto">
          <a:xfrm>
            <a:off x="1979613" y="35147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6096" name="Freeform 39"/>
          <p:cNvSpPr>
            <a:spLocks/>
          </p:cNvSpPr>
          <p:nvPr/>
        </p:nvSpPr>
        <p:spPr bwMode="auto">
          <a:xfrm rot="5836100">
            <a:off x="2890838" y="369887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Freeform 40"/>
          <p:cNvSpPr>
            <a:spLocks/>
          </p:cNvSpPr>
          <p:nvPr/>
        </p:nvSpPr>
        <p:spPr bwMode="auto">
          <a:xfrm rot="5836100">
            <a:off x="2747963" y="493553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Text Box 41"/>
          <p:cNvSpPr txBox="1">
            <a:spLocks noChangeArrowheads="1"/>
          </p:cNvSpPr>
          <p:nvPr/>
        </p:nvSpPr>
        <p:spPr bwMode="auto">
          <a:xfrm>
            <a:off x="3059113" y="50101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0</a:t>
            </a:r>
          </a:p>
        </p:txBody>
      </p:sp>
      <p:sp>
        <p:nvSpPr>
          <p:cNvPr id="46099" name="Text Box 42"/>
          <p:cNvSpPr txBox="1">
            <a:spLocks noChangeArrowheads="1"/>
          </p:cNvSpPr>
          <p:nvPr/>
        </p:nvSpPr>
        <p:spPr bwMode="auto">
          <a:xfrm>
            <a:off x="3176588" y="38354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1</a:t>
            </a:r>
          </a:p>
        </p:txBody>
      </p:sp>
      <p:sp>
        <p:nvSpPr>
          <p:cNvPr id="46100" name="Freeform 43"/>
          <p:cNvSpPr>
            <a:spLocks/>
          </p:cNvSpPr>
          <p:nvPr/>
        </p:nvSpPr>
        <p:spPr bwMode="auto">
          <a:xfrm>
            <a:off x="436563" y="427672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44"/>
          <p:cNvSpPr>
            <a:spLocks noChangeShapeType="1"/>
          </p:cNvSpPr>
          <p:nvPr/>
        </p:nvSpPr>
        <p:spPr bwMode="auto">
          <a:xfrm flipH="1" flipV="1">
            <a:off x="1206500" y="4679950"/>
            <a:ext cx="7239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Text Box 45"/>
          <p:cNvSpPr txBox="1">
            <a:spLocks noChangeArrowheads="1"/>
          </p:cNvSpPr>
          <p:nvPr/>
        </p:nvSpPr>
        <p:spPr bwMode="auto">
          <a:xfrm>
            <a:off x="1358900" y="48323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0</a:t>
            </a:r>
          </a:p>
        </p:txBody>
      </p:sp>
      <p:sp>
        <p:nvSpPr>
          <p:cNvPr id="46103" name="Rectangle 72"/>
          <p:cNvSpPr>
            <a:spLocks noChangeArrowheads="1"/>
          </p:cNvSpPr>
          <p:nvPr/>
        </p:nvSpPr>
        <p:spPr bwMode="auto">
          <a:xfrm>
            <a:off x="228600" y="1387475"/>
            <a:ext cx="13446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i="1"/>
              <a:t>To show:</a:t>
            </a:r>
          </a:p>
        </p:txBody>
      </p:sp>
      <p:sp>
        <p:nvSpPr>
          <p:cNvPr id="46104" name="AutoShape 74"/>
          <p:cNvSpPr>
            <a:spLocks noChangeArrowheads="1"/>
          </p:cNvSpPr>
          <p:nvPr/>
        </p:nvSpPr>
        <p:spPr bwMode="auto">
          <a:xfrm>
            <a:off x="3862388" y="3883025"/>
            <a:ext cx="371475" cy="1003300"/>
          </a:xfrm>
          <a:prstGeom prst="rightArrow">
            <a:avLst>
              <a:gd name="adj1" fmla="val 53296"/>
              <a:gd name="adj2" fmla="val 5341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6105" name="Rectangle 79"/>
          <p:cNvSpPr>
            <a:spLocks noChangeArrowheads="1"/>
          </p:cNvSpPr>
          <p:nvPr/>
        </p:nvSpPr>
        <p:spPr bwMode="auto">
          <a:xfrm>
            <a:off x="4637088" y="6267450"/>
            <a:ext cx="419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008000"/>
                </a:solidFill>
                <a:latin typeface="Comic Sans MS" pitchFamily="66" charset="0"/>
              </a:rPr>
              <a:t>What DFA states might we need?</a:t>
            </a:r>
          </a:p>
        </p:txBody>
      </p:sp>
      <p:pic>
        <p:nvPicPr>
          <p:cNvPr id="461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107" name="Text Box 21"/>
          <p:cNvSpPr txBox="1">
            <a:spLocks noChangeArrowheads="1"/>
          </p:cNvSpPr>
          <p:nvPr/>
        </p:nvSpPr>
        <p:spPr bwMode="auto">
          <a:xfrm>
            <a:off x="3624263" y="212725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NFA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6108" name="Text Box 22"/>
          <p:cNvSpPr txBox="1">
            <a:spLocks noChangeArrowheads="1"/>
          </p:cNvSpPr>
          <p:nvPr/>
        </p:nvSpPr>
        <p:spPr bwMode="auto">
          <a:xfrm>
            <a:off x="5491163" y="214313"/>
            <a:ext cx="215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RegEx</a:t>
            </a:r>
            <a:r>
              <a:rPr lang="en-US" sz="4200">
                <a:latin typeface="Times New Roman" pitchFamily="18" charset="0"/>
              </a:rPr>
              <a:t>'s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6109" name="Text Box 23"/>
          <p:cNvSpPr txBox="1">
            <a:spLocks noChangeArrowheads="1"/>
          </p:cNvSpPr>
          <p:nvPr/>
        </p:nvSpPr>
        <p:spPr bwMode="auto">
          <a:xfrm>
            <a:off x="1741488" y="214313"/>
            <a:ext cx="1517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DFA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6110" name="Rectangle 24"/>
          <p:cNvSpPr>
            <a:spLocks noChangeArrowheads="1"/>
          </p:cNvSpPr>
          <p:nvPr/>
        </p:nvSpPr>
        <p:spPr bwMode="auto">
          <a:xfrm>
            <a:off x="3211513" y="212725"/>
            <a:ext cx="4762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200">
                <a:latin typeface="Times" pitchFamily="18" charset="0"/>
                <a:sym typeface="Symbol" pitchFamily="18" charset="2"/>
              </a:rPr>
              <a:t></a:t>
            </a:r>
            <a:endParaRPr lang="en-US" sz="4200">
              <a:latin typeface="Times" pitchFamily="18" charset="0"/>
            </a:endParaRPr>
          </a:p>
        </p:txBody>
      </p:sp>
      <p:sp>
        <p:nvSpPr>
          <p:cNvPr id="46111" name="Rectangle 25"/>
          <p:cNvSpPr>
            <a:spLocks noChangeArrowheads="1"/>
          </p:cNvSpPr>
          <p:nvPr/>
        </p:nvSpPr>
        <p:spPr bwMode="auto">
          <a:xfrm>
            <a:off x="5078413" y="214313"/>
            <a:ext cx="4762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200">
                <a:latin typeface="Times" pitchFamily="18" charset="0"/>
                <a:sym typeface="Symbol" pitchFamily="18" charset="2"/>
              </a:rPr>
              <a:t></a:t>
            </a:r>
            <a:endParaRPr lang="en-US" sz="4200">
              <a:latin typeface="Times" pitchFamily="18" charset="0"/>
            </a:endParaRPr>
          </a:p>
        </p:txBody>
      </p:sp>
      <p:sp>
        <p:nvSpPr>
          <p:cNvPr id="34" name="Line Callout 1 33"/>
          <p:cNvSpPr/>
          <p:nvPr/>
        </p:nvSpPr>
        <p:spPr>
          <a:xfrm>
            <a:off x="5040313" y="1347787"/>
            <a:ext cx="3490912" cy="1447800"/>
          </a:xfrm>
          <a:prstGeom prst="borderCallout1">
            <a:avLst>
              <a:gd name="adj1" fmla="val 61868"/>
              <a:gd name="adj2" fmla="val -370"/>
              <a:gd name="adj3" fmla="val 96345"/>
              <a:gd name="adj4" fmla="val -3951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How many states?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A) 4 B) 5 C) 6 D) &gt;6 E) </a:t>
            </a:r>
            <a:r>
              <a:rPr lang="en-US" sz="2400" dirty="0" smtClean="0"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361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713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endParaRPr lang="en-US" sz="2800"/>
            </a:p>
          </p:txBody>
        </p:sp>
        <p:sp>
          <p:nvSpPr>
            <p:cNvPr id="4713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endParaRPr lang="en-US" sz="2800"/>
            </a:p>
          </p:txBody>
        </p:sp>
      </p:grp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3817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DFAs can represent NFAs </a:t>
            </a:r>
          </a:p>
        </p:txBody>
      </p:sp>
      <p:sp>
        <p:nvSpPr>
          <p:cNvPr id="47108" name="Rectangle 24"/>
          <p:cNvSpPr>
            <a:spLocks noChangeArrowheads="1"/>
          </p:cNvSpPr>
          <p:nvPr/>
        </p:nvSpPr>
        <p:spPr bwMode="auto">
          <a:xfrm>
            <a:off x="457200" y="2590800"/>
            <a:ext cx="292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, 0,  or multiple transitions</a:t>
            </a:r>
          </a:p>
        </p:txBody>
      </p:sp>
      <p:sp>
        <p:nvSpPr>
          <p:cNvPr id="47109" name="Oval 28"/>
          <p:cNvSpPr>
            <a:spLocks noChangeArrowheads="1"/>
          </p:cNvSpPr>
          <p:nvPr/>
        </p:nvSpPr>
        <p:spPr bwMode="auto">
          <a:xfrm>
            <a:off x="620713" y="41338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7110" name="Text Box 29"/>
          <p:cNvSpPr txBox="1">
            <a:spLocks noChangeArrowheads="1"/>
          </p:cNvSpPr>
          <p:nvPr/>
        </p:nvSpPr>
        <p:spPr bwMode="auto">
          <a:xfrm>
            <a:off x="752475" y="4303713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q0</a:t>
            </a:r>
          </a:p>
        </p:txBody>
      </p:sp>
      <p:sp>
        <p:nvSpPr>
          <p:cNvPr id="47111" name="Oval 30"/>
          <p:cNvSpPr>
            <a:spLocks noChangeArrowheads="1"/>
          </p:cNvSpPr>
          <p:nvPr/>
        </p:nvSpPr>
        <p:spPr bwMode="auto">
          <a:xfrm>
            <a:off x="2041525" y="3567113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7112" name="Text Box 31"/>
          <p:cNvSpPr txBox="1">
            <a:spLocks noChangeArrowheads="1"/>
          </p:cNvSpPr>
          <p:nvPr/>
        </p:nvSpPr>
        <p:spPr bwMode="auto">
          <a:xfrm>
            <a:off x="2173288" y="373697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q1</a:t>
            </a:r>
          </a:p>
        </p:txBody>
      </p:sp>
      <p:sp>
        <p:nvSpPr>
          <p:cNvPr id="47113" name="Oval 32"/>
          <p:cNvSpPr>
            <a:spLocks noChangeArrowheads="1"/>
          </p:cNvSpPr>
          <p:nvPr/>
        </p:nvSpPr>
        <p:spPr bwMode="auto">
          <a:xfrm>
            <a:off x="1981200" y="48006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7114" name="Text Box 33"/>
          <p:cNvSpPr txBox="1">
            <a:spLocks noChangeArrowheads="1"/>
          </p:cNvSpPr>
          <p:nvPr/>
        </p:nvSpPr>
        <p:spPr bwMode="auto">
          <a:xfrm>
            <a:off x="2112963" y="4960938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q2</a:t>
            </a:r>
          </a:p>
        </p:txBody>
      </p:sp>
      <p:sp>
        <p:nvSpPr>
          <p:cNvPr id="47115" name="Line 34"/>
          <p:cNvSpPr>
            <a:spLocks noChangeShapeType="1"/>
          </p:cNvSpPr>
          <p:nvPr/>
        </p:nvSpPr>
        <p:spPr bwMode="auto">
          <a:xfrm flipV="1">
            <a:off x="1270000" y="3995738"/>
            <a:ext cx="7270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35"/>
          <p:cNvSpPr>
            <a:spLocks noChangeShapeType="1"/>
          </p:cNvSpPr>
          <p:nvPr/>
        </p:nvSpPr>
        <p:spPr bwMode="auto">
          <a:xfrm>
            <a:off x="1270000" y="4606925"/>
            <a:ext cx="71755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Text Box 36"/>
          <p:cNvSpPr txBox="1">
            <a:spLocks noChangeArrowheads="1"/>
          </p:cNvSpPr>
          <p:nvPr/>
        </p:nvSpPr>
        <p:spPr bwMode="auto">
          <a:xfrm>
            <a:off x="1387475" y="3884613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Symbol" pitchFamily="18" charset="2"/>
                <a:sym typeface="Symbol" pitchFamily="18" charset="2"/>
              </a:rPr>
              <a:t></a:t>
            </a:r>
            <a:endParaRPr lang="en-US" sz="1600">
              <a:latin typeface="Times" pitchFamily="18" charset="0"/>
            </a:endParaRPr>
          </a:p>
        </p:txBody>
      </p:sp>
      <p:sp>
        <p:nvSpPr>
          <p:cNvPr id="47118" name="Text Box 37"/>
          <p:cNvSpPr txBox="1">
            <a:spLocks noChangeArrowheads="1"/>
          </p:cNvSpPr>
          <p:nvPr/>
        </p:nvSpPr>
        <p:spPr bwMode="auto">
          <a:xfrm>
            <a:off x="1498600" y="44719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1</a:t>
            </a:r>
          </a:p>
        </p:txBody>
      </p:sp>
      <p:sp>
        <p:nvSpPr>
          <p:cNvPr id="47119" name="Oval 38"/>
          <p:cNvSpPr>
            <a:spLocks noChangeArrowheads="1"/>
          </p:cNvSpPr>
          <p:nvPr/>
        </p:nvSpPr>
        <p:spPr bwMode="auto">
          <a:xfrm>
            <a:off x="1979613" y="35147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7120" name="Freeform 39"/>
          <p:cNvSpPr>
            <a:spLocks/>
          </p:cNvSpPr>
          <p:nvPr/>
        </p:nvSpPr>
        <p:spPr bwMode="auto">
          <a:xfrm rot="5836100">
            <a:off x="2890838" y="369887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Freeform 40"/>
          <p:cNvSpPr>
            <a:spLocks/>
          </p:cNvSpPr>
          <p:nvPr/>
        </p:nvSpPr>
        <p:spPr bwMode="auto">
          <a:xfrm rot="5836100">
            <a:off x="2747963" y="493553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Text Box 41"/>
          <p:cNvSpPr txBox="1">
            <a:spLocks noChangeArrowheads="1"/>
          </p:cNvSpPr>
          <p:nvPr/>
        </p:nvSpPr>
        <p:spPr bwMode="auto">
          <a:xfrm>
            <a:off x="3059113" y="50101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0</a:t>
            </a:r>
          </a:p>
        </p:txBody>
      </p:sp>
      <p:sp>
        <p:nvSpPr>
          <p:cNvPr id="47123" name="Text Box 42"/>
          <p:cNvSpPr txBox="1">
            <a:spLocks noChangeArrowheads="1"/>
          </p:cNvSpPr>
          <p:nvPr/>
        </p:nvSpPr>
        <p:spPr bwMode="auto">
          <a:xfrm>
            <a:off x="3176588" y="38354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1</a:t>
            </a:r>
          </a:p>
        </p:txBody>
      </p:sp>
      <p:sp>
        <p:nvSpPr>
          <p:cNvPr id="47124" name="Freeform 43"/>
          <p:cNvSpPr>
            <a:spLocks/>
          </p:cNvSpPr>
          <p:nvPr/>
        </p:nvSpPr>
        <p:spPr bwMode="auto">
          <a:xfrm>
            <a:off x="436563" y="4276725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Line 44"/>
          <p:cNvSpPr>
            <a:spLocks noChangeShapeType="1"/>
          </p:cNvSpPr>
          <p:nvPr/>
        </p:nvSpPr>
        <p:spPr bwMode="auto">
          <a:xfrm flipH="1" flipV="1">
            <a:off x="1206500" y="4679950"/>
            <a:ext cx="7239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Text Box 45"/>
          <p:cNvSpPr txBox="1">
            <a:spLocks noChangeArrowheads="1"/>
          </p:cNvSpPr>
          <p:nvPr/>
        </p:nvSpPr>
        <p:spPr bwMode="auto">
          <a:xfrm>
            <a:off x="1358900" y="48323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imes" pitchFamily="18" charset="0"/>
              </a:rPr>
              <a:t>0</a:t>
            </a:r>
          </a:p>
        </p:txBody>
      </p:sp>
      <p:sp>
        <p:nvSpPr>
          <p:cNvPr id="47127" name="Rectangle 72"/>
          <p:cNvSpPr>
            <a:spLocks noChangeArrowheads="1"/>
          </p:cNvSpPr>
          <p:nvPr/>
        </p:nvSpPr>
        <p:spPr bwMode="auto">
          <a:xfrm>
            <a:off x="228600" y="1387475"/>
            <a:ext cx="13446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i="1"/>
              <a:t>To show:</a:t>
            </a:r>
          </a:p>
        </p:txBody>
      </p:sp>
      <p:sp>
        <p:nvSpPr>
          <p:cNvPr id="47128" name="AutoShape 74"/>
          <p:cNvSpPr>
            <a:spLocks noChangeArrowheads="1"/>
          </p:cNvSpPr>
          <p:nvPr/>
        </p:nvSpPr>
        <p:spPr bwMode="auto">
          <a:xfrm>
            <a:off x="3862388" y="3883025"/>
            <a:ext cx="371475" cy="1003300"/>
          </a:xfrm>
          <a:prstGeom prst="rightArrow">
            <a:avLst>
              <a:gd name="adj1" fmla="val 53296"/>
              <a:gd name="adj2" fmla="val 53417"/>
            </a:avLst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endParaRPr lang="en-US" sz="2800"/>
          </a:p>
        </p:txBody>
      </p:sp>
      <p:sp>
        <p:nvSpPr>
          <p:cNvPr id="47129" name="Rectangle 79"/>
          <p:cNvSpPr>
            <a:spLocks noChangeArrowheads="1"/>
          </p:cNvSpPr>
          <p:nvPr/>
        </p:nvSpPr>
        <p:spPr bwMode="auto">
          <a:xfrm>
            <a:off x="4637088" y="6267450"/>
            <a:ext cx="419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008000"/>
                </a:solidFill>
                <a:latin typeface="Comic Sans MS" pitchFamily="66" charset="0"/>
              </a:rPr>
              <a:t>What DFA states might we need?</a:t>
            </a:r>
          </a:p>
        </p:txBody>
      </p:sp>
      <p:pic>
        <p:nvPicPr>
          <p:cNvPr id="471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31" name="Text Box 21"/>
          <p:cNvSpPr txBox="1">
            <a:spLocks noChangeArrowheads="1"/>
          </p:cNvSpPr>
          <p:nvPr/>
        </p:nvSpPr>
        <p:spPr bwMode="auto">
          <a:xfrm>
            <a:off x="3624263" y="212725"/>
            <a:ext cx="1517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NFA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7132" name="Text Box 22"/>
          <p:cNvSpPr txBox="1">
            <a:spLocks noChangeArrowheads="1"/>
          </p:cNvSpPr>
          <p:nvPr/>
        </p:nvSpPr>
        <p:spPr bwMode="auto">
          <a:xfrm>
            <a:off x="5491163" y="214313"/>
            <a:ext cx="215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RegEx</a:t>
            </a:r>
            <a:r>
              <a:rPr lang="en-US" sz="4200">
                <a:latin typeface="Times New Roman" pitchFamily="18" charset="0"/>
              </a:rPr>
              <a:t>'s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7133" name="Text Box 23"/>
          <p:cNvSpPr txBox="1">
            <a:spLocks noChangeArrowheads="1"/>
          </p:cNvSpPr>
          <p:nvPr/>
        </p:nvSpPr>
        <p:spPr bwMode="auto">
          <a:xfrm>
            <a:off x="1741488" y="214313"/>
            <a:ext cx="1517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i="1">
                <a:solidFill>
                  <a:srgbClr val="0000FF"/>
                </a:solidFill>
                <a:latin typeface="Times New Roman" pitchFamily="18" charset="0"/>
              </a:rPr>
              <a:t>DFA</a:t>
            </a:r>
            <a:r>
              <a:rPr lang="en-US" sz="4200">
                <a:latin typeface="Times New Roman" pitchFamily="18" charset="0"/>
              </a:rPr>
              <a:t>s</a:t>
            </a:r>
            <a:endParaRPr lang="en-US" sz="42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7134" name="Rectangle 24"/>
          <p:cNvSpPr>
            <a:spLocks noChangeArrowheads="1"/>
          </p:cNvSpPr>
          <p:nvPr/>
        </p:nvSpPr>
        <p:spPr bwMode="auto">
          <a:xfrm>
            <a:off x="3211513" y="212725"/>
            <a:ext cx="4762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200">
                <a:latin typeface="Times" pitchFamily="18" charset="0"/>
                <a:sym typeface="Symbol" pitchFamily="18" charset="2"/>
              </a:rPr>
              <a:t></a:t>
            </a:r>
            <a:endParaRPr lang="en-US" sz="4200">
              <a:latin typeface="Times" pitchFamily="18" charset="0"/>
            </a:endParaRPr>
          </a:p>
        </p:txBody>
      </p:sp>
      <p:sp>
        <p:nvSpPr>
          <p:cNvPr id="47135" name="Rectangle 25"/>
          <p:cNvSpPr>
            <a:spLocks noChangeArrowheads="1"/>
          </p:cNvSpPr>
          <p:nvPr/>
        </p:nvSpPr>
        <p:spPr bwMode="auto">
          <a:xfrm>
            <a:off x="5078413" y="214313"/>
            <a:ext cx="4762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200">
                <a:latin typeface="Times" pitchFamily="18" charset="0"/>
                <a:sym typeface="Symbol" pitchFamily="18" charset="2"/>
              </a:rPr>
              <a:t></a:t>
            </a:r>
            <a:endParaRPr lang="en-US" sz="4200">
              <a:latin typeface="Times" pitchFamily="18" charset="0"/>
            </a:endParaRPr>
          </a:p>
        </p:txBody>
      </p:sp>
      <p:pic>
        <p:nvPicPr>
          <p:cNvPr id="47136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2241550"/>
            <a:ext cx="43148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37" name="Title 1"/>
          <p:cNvSpPr txBox="1">
            <a:spLocks/>
          </p:cNvSpPr>
          <p:nvPr/>
        </p:nvSpPr>
        <p:spPr bwMode="auto">
          <a:xfrm>
            <a:off x="-65088" y="-381000"/>
            <a:ext cx="213042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 </a:t>
            </a:r>
          </a:p>
        </p:txBody>
      </p:sp>
    </p:spTree>
    <p:extLst>
      <p:ext uri="{BB962C8B-B14F-4D97-AF65-F5344CB8AC3E}">
        <p14:creationId xmlns:p14="http://schemas.microsoft.com/office/powerpoint/2010/main" val="39396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pPr eaLnBrk="1" hangingPunct="1"/>
            <a:r>
              <a:rPr lang="en-US" sz="13800" dirty="0" smtClean="0"/>
              <a:t>DFA Review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39435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498850" y="223838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>
                <a:latin typeface="Times New Roman" pitchFamily="18" charset="0"/>
                <a:ea typeface="MS PGothic" pitchFamily="34" charset="-128"/>
              </a:rPr>
              <a:t>Alan Turing</a:t>
            </a:r>
          </a:p>
        </p:txBody>
      </p:sp>
      <p:pic>
        <p:nvPicPr>
          <p:cNvPr id="3075" name="Picture 10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1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11938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14"/>
          <p:cNvSpPr txBox="1">
            <a:spLocks noChangeArrowheads="1"/>
          </p:cNvSpPr>
          <p:nvPr/>
        </p:nvSpPr>
        <p:spPr bwMode="auto">
          <a:xfrm>
            <a:off x="1066800" y="64008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1946</a:t>
            </a:r>
          </a:p>
        </p:txBody>
      </p:sp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914400" y="2755900"/>
            <a:ext cx="885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WWII</a:t>
            </a:r>
          </a:p>
        </p:txBody>
      </p:sp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2590800" y="3048000"/>
            <a:ext cx="1981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Enigma machine ~ The axis's encryption engine</a:t>
            </a:r>
          </a:p>
        </p:txBody>
      </p:sp>
      <p:sp>
        <p:nvSpPr>
          <p:cNvPr id="3082" name="Text Box 17"/>
          <p:cNvSpPr txBox="1">
            <a:spLocks noChangeArrowheads="1"/>
          </p:cNvSpPr>
          <p:nvPr/>
        </p:nvSpPr>
        <p:spPr bwMode="auto">
          <a:xfrm>
            <a:off x="3930650" y="59436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2007</a:t>
            </a:r>
          </a:p>
        </p:txBody>
      </p:sp>
      <p:sp>
        <p:nvSpPr>
          <p:cNvPr id="3083" name="Rectangle 18"/>
          <p:cNvSpPr>
            <a:spLocks noChangeArrowheads="1"/>
          </p:cNvSpPr>
          <p:nvPr/>
        </p:nvSpPr>
        <p:spPr bwMode="auto">
          <a:xfrm>
            <a:off x="3875088" y="6248400"/>
            <a:ext cx="10858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200">
                <a:solidFill>
                  <a:srgbClr val="0000FF"/>
                </a:solidFill>
              </a:rPr>
              <a:t>Bletchley Park</a:t>
            </a:r>
          </a:p>
        </p:txBody>
      </p:sp>
      <p:sp>
        <p:nvSpPr>
          <p:cNvPr id="3084" name="Text Box 19"/>
          <p:cNvSpPr txBox="1">
            <a:spLocks noChangeArrowheads="1"/>
          </p:cNvSpPr>
          <p:nvPr/>
        </p:nvSpPr>
        <p:spPr bwMode="auto">
          <a:xfrm>
            <a:off x="8077200" y="1524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AI !</a:t>
            </a:r>
          </a:p>
        </p:txBody>
      </p:sp>
      <p:sp>
        <p:nvSpPr>
          <p:cNvPr id="3085" name="TextBox 15"/>
          <p:cNvSpPr txBox="1">
            <a:spLocks noChangeArrowheads="1"/>
          </p:cNvSpPr>
          <p:nvPr/>
        </p:nvSpPr>
        <p:spPr bwMode="auto">
          <a:xfrm>
            <a:off x="7005638" y="674688"/>
            <a:ext cx="1174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ea typeface="MS PGothic" pitchFamily="34" charset="-128"/>
              </a:rPr>
              <a:t>1912-1954</a:t>
            </a:r>
          </a:p>
        </p:txBody>
      </p:sp>
      <p:pic>
        <p:nvPicPr>
          <p:cNvPr id="15" name="Picture 16" descr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3563" y="871538"/>
            <a:ext cx="2589212" cy="12049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11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706438" y="265113"/>
            <a:ext cx="7781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200" dirty="0" smtClean="0">
                <a:latin typeface="+mj-lt"/>
                <a:cs typeface="Times New Roman" pitchFamily="18" charset="0"/>
              </a:rPr>
              <a:t>Turing Machines…</a:t>
            </a: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373063" y="1387475"/>
            <a:ext cx="573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A simple model of 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universal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computation.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295525"/>
            <a:ext cx="3843338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8"/>
          <p:cNvSpPr>
            <a:spLocks noChangeArrowheads="1"/>
          </p:cNvSpPr>
          <p:nvPr/>
        </p:nvSpPr>
        <p:spPr bwMode="auto">
          <a:xfrm>
            <a:off x="4994275" y="2062163"/>
            <a:ext cx="4083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None/>
              <a:defRPr/>
            </a:pPr>
            <a:r>
              <a:rPr lang="en-US" dirty="0">
                <a:latin typeface="+mj-lt"/>
                <a:cs typeface="Times New Roman" pitchFamily="18" charset="0"/>
              </a:rPr>
              <a:t>The </a:t>
            </a:r>
            <a:r>
              <a:rPr lang="en-US" i="1" dirty="0">
                <a:latin typeface="+mj-lt"/>
                <a:cs typeface="Times New Roman" pitchFamily="18" charset="0"/>
              </a:rPr>
              <a:t>tape</a:t>
            </a:r>
            <a:r>
              <a:rPr lang="en-US" dirty="0">
                <a:latin typeface="+mj-lt"/>
                <a:cs typeface="Times New Roman" pitchFamily="18" charset="0"/>
              </a:rPr>
              <a:t>: an unbounded amount of memory. Consists of </a:t>
            </a:r>
            <a:r>
              <a:rPr lang="en-US" i="1" dirty="0">
                <a:latin typeface="+mj-lt"/>
                <a:cs typeface="Times New Roman" pitchFamily="18" charset="0"/>
              </a:rPr>
              <a:t>cells</a:t>
            </a:r>
            <a:r>
              <a:rPr lang="en-US" dirty="0">
                <a:latin typeface="+mj-lt"/>
                <a:cs typeface="Times New Roman" pitchFamily="18" charset="0"/>
              </a:rPr>
              <a:t>, each containing exactly one character characters  (e.g. 0, 1, or □ (blank))</a:t>
            </a:r>
          </a:p>
        </p:txBody>
      </p:sp>
      <p:sp>
        <p:nvSpPr>
          <p:cNvPr id="65543" name="Line 9"/>
          <p:cNvSpPr>
            <a:spLocks noChangeShapeType="1"/>
          </p:cNvSpPr>
          <p:nvPr/>
        </p:nvSpPr>
        <p:spPr bwMode="auto">
          <a:xfrm flipH="1">
            <a:off x="4562475" y="2389188"/>
            <a:ext cx="390525" cy="3619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Line 10"/>
          <p:cNvSpPr>
            <a:spLocks noChangeShapeType="1"/>
          </p:cNvSpPr>
          <p:nvPr/>
        </p:nvSpPr>
        <p:spPr bwMode="auto">
          <a:xfrm flipH="1">
            <a:off x="2819400" y="4141788"/>
            <a:ext cx="2584450" cy="31273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11"/>
          <p:cNvSpPr>
            <a:spLocks noChangeShapeType="1"/>
          </p:cNvSpPr>
          <p:nvPr/>
        </p:nvSpPr>
        <p:spPr bwMode="auto">
          <a:xfrm flipH="1" flipV="1">
            <a:off x="2827338" y="3241675"/>
            <a:ext cx="2840037" cy="3429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12"/>
          <p:cNvSpPr>
            <a:spLocks noChangeShapeType="1"/>
          </p:cNvSpPr>
          <p:nvPr/>
        </p:nvSpPr>
        <p:spPr bwMode="auto">
          <a:xfrm flipH="1">
            <a:off x="2863850" y="5129213"/>
            <a:ext cx="2616200" cy="3111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Rectangle 13"/>
          <p:cNvSpPr>
            <a:spLocks noChangeArrowheads="1"/>
          </p:cNvSpPr>
          <p:nvPr/>
        </p:nvSpPr>
        <p:spPr bwMode="auto">
          <a:xfrm>
            <a:off x="4889500" y="5684838"/>
            <a:ext cx="28924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 sz="1400">
                <a:solidFill>
                  <a:srgbClr val="0000FF"/>
                </a:solidFill>
                <a:cs typeface="Times New Roman" pitchFamily="18" charset="0"/>
              </a:rPr>
              <a:t>The control state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Monotype Sorts"/>
              <a:buNone/>
            </a:pPr>
            <a:r>
              <a:rPr lang="en-US" sz="1400">
                <a:solidFill>
                  <a:srgbClr val="0000FF"/>
                </a:solidFill>
                <a:cs typeface="Times New Roman" pitchFamily="18" charset="0"/>
              </a:rPr>
              <a:t>The symbol now under the head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Monotype Sorts"/>
              <a:buNone/>
            </a:pPr>
            <a:r>
              <a:rPr lang="en-US" sz="1400">
                <a:solidFill>
                  <a:srgbClr val="0000FF"/>
                </a:solidFill>
                <a:cs typeface="Times New Roman" pitchFamily="18" charset="0"/>
              </a:rPr>
              <a:t>The symbols to the right of the head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Monotype Sorts"/>
              <a:buNone/>
            </a:pPr>
            <a:r>
              <a:rPr lang="en-US" sz="1400">
                <a:solidFill>
                  <a:srgbClr val="0000FF"/>
                </a:solidFill>
                <a:cs typeface="Times New Roman" pitchFamily="18" charset="0"/>
              </a:rPr>
              <a:t>The symbols to the left of the head</a:t>
            </a:r>
            <a:endParaRPr lang="en-US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65548" name="Rectangle 14"/>
          <p:cNvSpPr>
            <a:spLocks noChangeArrowheads="1"/>
          </p:cNvSpPr>
          <p:nvPr/>
        </p:nvSpPr>
        <p:spPr bwMode="auto">
          <a:xfrm>
            <a:off x="5691188" y="3416300"/>
            <a:ext cx="2773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>
                <a:cs typeface="Times New Roman" pitchFamily="18" charset="0"/>
              </a:rPr>
              <a:t>Read/write head for the tape</a:t>
            </a:r>
          </a:p>
        </p:txBody>
      </p:sp>
      <p:sp>
        <p:nvSpPr>
          <p:cNvPr id="65549" name="Rectangle 15"/>
          <p:cNvSpPr>
            <a:spLocks noChangeArrowheads="1"/>
          </p:cNvSpPr>
          <p:nvPr/>
        </p:nvSpPr>
        <p:spPr bwMode="auto">
          <a:xfrm>
            <a:off x="5383213" y="3903663"/>
            <a:ext cx="345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cs typeface="Times New Roman" pitchFamily="18" charset="0"/>
              </a:rPr>
              <a:t>The control: a finite amount of memory, the </a:t>
            </a:r>
            <a:r>
              <a:rPr lang="en-US" i="1">
                <a:cs typeface="Times New Roman" pitchFamily="18" charset="0"/>
              </a:rPr>
              <a:t>control states</a:t>
            </a:r>
            <a:r>
              <a:rPr lang="en-US">
                <a:cs typeface="Times New Roman" pitchFamily="18" charset="0"/>
              </a:rPr>
              <a:t> -- some are accepting, some are not.</a:t>
            </a:r>
          </a:p>
        </p:txBody>
      </p:sp>
      <p:sp>
        <p:nvSpPr>
          <p:cNvPr id="65550" name="Rectangle 16"/>
          <p:cNvSpPr>
            <a:spLocks noChangeArrowheads="1"/>
          </p:cNvSpPr>
          <p:nvPr/>
        </p:nvSpPr>
        <p:spPr bwMode="auto">
          <a:xfrm>
            <a:off x="5568950" y="4926013"/>
            <a:ext cx="287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cs typeface="Times New Roman" pitchFamily="18" charset="0"/>
              </a:rPr>
              <a:t>Ability to move left and right</a:t>
            </a:r>
          </a:p>
        </p:txBody>
      </p:sp>
      <p:sp>
        <p:nvSpPr>
          <p:cNvPr id="65551" name="Rectangle 17"/>
          <p:cNvSpPr>
            <a:spLocks noChangeArrowheads="1"/>
          </p:cNvSpPr>
          <p:nvPr/>
        </p:nvSpPr>
        <p:spPr bwMode="auto">
          <a:xfrm>
            <a:off x="382588" y="6027738"/>
            <a:ext cx="4360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The complete state of a TM is determined by:</a:t>
            </a: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6111875" y="889000"/>
            <a:ext cx="2619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Alan Turing: “Logical Computing Machines”</a:t>
            </a:r>
          </a:p>
        </p:txBody>
      </p:sp>
      <p:sp>
        <p:nvSpPr>
          <p:cNvPr id="65553" name="Line 19"/>
          <p:cNvSpPr>
            <a:spLocks noChangeShapeType="1"/>
          </p:cNvSpPr>
          <p:nvPr/>
        </p:nvSpPr>
        <p:spPr bwMode="auto">
          <a:xfrm flipH="1">
            <a:off x="1352550" y="2187575"/>
            <a:ext cx="298450" cy="201613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Rectangle 20"/>
          <p:cNvSpPr>
            <a:spLocks noChangeArrowheads="1"/>
          </p:cNvSpPr>
          <p:nvPr/>
        </p:nvSpPr>
        <p:spPr bwMode="auto">
          <a:xfrm>
            <a:off x="1662113" y="1974850"/>
            <a:ext cx="3027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None/>
            </a:pPr>
            <a:r>
              <a:rPr lang="en-US">
                <a:cs typeface="Times New Roman" pitchFamily="18" charset="0"/>
              </a:rPr>
              <a:t>Starts on the leftmost character</a:t>
            </a:r>
          </a:p>
        </p:txBody>
      </p:sp>
    </p:spTree>
    <p:extLst>
      <p:ext uri="{BB962C8B-B14F-4D97-AF65-F5344CB8AC3E}">
        <p14:creationId xmlns:p14="http://schemas.microsoft.com/office/powerpoint/2010/main" val="59987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65543" grpId="0" animBg="1"/>
      <p:bldP spid="65544" grpId="0" animBg="1"/>
      <p:bldP spid="65545" grpId="0" animBg="1"/>
      <p:bldP spid="65546" grpId="0" animBg="1"/>
      <p:bldP spid="65547" grpId="0"/>
      <p:bldP spid="65548" grpId="0"/>
      <p:bldP spid="65549" grpId="0"/>
      <p:bldP spid="65550" grpId="0"/>
      <p:bldP spid="65551" grpId="0"/>
      <p:bldP spid="65553" grpId="0" animBg="1"/>
      <p:bldP spid="6555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Turing Machine Practice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39100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b="59363"/>
          <a:stretch>
            <a:fillRect/>
          </a:stretch>
        </p:blipFill>
        <p:spPr bwMode="auto">
          <a:xfrm>
            <a:off x="1293813" y="3087688"/>
            <a:ext cx="6734175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ounded Rectangle 1"/>
          <p:cNvSpPr>
            <a:spLocks noChangeArrowheads="1"/>
          </p:cNvSpPr>
          <p:nvPr/>
        </p:nvSpPr>
        <p:spPr bwMode="auto">
          <a:xfrm>
            <a:off x="381000" y="5715000"/>
            <a:ext cx="84582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5816600"/>
            <a:ext cx="6781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700" b="1">
                <a:latin typeface="Cambria" pitchFamily="18" charset="0"/>
                <a:ea typeface="MS PGothic" pitchFamily="34" charset="-128"/>
              </a:rPr>
              <a:t>a Turing Machine rule: </a:t>
            </a:r>
          </a:p>
        </p:txBody>
      </p:sp>
      <p:sp>
        <p:nvSpPr>
          <p:cNvPr id="5127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READ SYMBOL</a:t>
            </a:r>
          </a:p>
        </p:txBody>
      </p:sp>
      <p:sp>
        <p:nvSpPr>
          <p:cNvPr id="5128" name="Rectangle 22"/>
          <p:cNvSpPr>
            <a:spLocks noChangeArrowheads="1"/>
          </p:cNvSpPr>
          <p:nvPr/>
        </p:nvSpPr>
        <p:spPr bwMode="auto">
          <a:xfrm>
            <a:off x="5943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WRITE SYMBOL</a:t>
            </a:r>
          </a:p>
        </p:txBody>
      </p:sp>
      <p:sp>
        <p:nvSpPr>
          <p:cNvPr id="5129" name="Rectangle 23"/>
          <p:cNvSpPr>
            <a:spLocks noChangeArrowheads="1"/>
          </p:cNvSpPr>
          <p:nvPr/>
        </p:nvSpPr>
        <p:spPr bwMode="auto">
          <a:xfrm>
            <a:off x="7467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MOTION</a:t>
            </a:r>
          </a:p>
        </p:txBody>
      </p:sp>
      <p:sp>
        <p:nvSpPr>
          <p:cNvPr id="5130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131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Cambria" pitchFamily="18" charset="0"/>
              </a:rPr>
              <a:t>;</a:t>
            </a:r>
          </a:p>
        </p:txBody>
      </p:sp>
      <p:sp>
        <p:nvSpPr>
          <p:cNvPr id="5132" name="Rectangle 26"/>
          <p:cNvSpPr>
            <a:spLocks noChangeArrowheads="1"/>
          </p:cNvSpPr>
          <p:nvPr/>
        </p:nvSpPr>
        <p:spPr bwMode="auto">
          <a:xfrm>
            <a:off x="67818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Cambria" pitchFamily="18" charset="0"/>
              </a:rPr>
              <a:t>,</a:t>
            </a:r>
          </a:p>
        </p:txBody>
      </p:sp>
      <p:sp>
        <p:nvSpPr>
          <p:cNvPr id="5133" name="Rectangle 27"/>
          <p:cNvSpPr>
            <a:spLocks noChangeArrowheads="1"/>
          </p:cNvSpPr>
          <p:nvPr/>
        </p:nvSpPr>
        <p:spPr bwMode="auto">
          <a:xfrm>
            <a:off x="58674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134" name="Rectangle 28"/>
          <p:cNvSpPr>
            <a:spLocks noChangeArrowheads="1"/>
          </p:cNvSpPr>
          <p:nvPr/>
        </p:nvSpPr>
        <p:spPr bwMode="auto">
          <a:xfrm>
            <a:off x="7467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1024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1"/>
          <p:cNvSpPr>
            <a:spLocks noChangeArrowheads="1"/>
          </p:cNvSpPr>
          <p:nvPr/>
        </p:nvSpPr>
        <p:spPr bwMode="auto">
          <a:xfrm>
            <a:off x="381000" y="5715000"/>
            <a:ext cx="84582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116013" y="2057400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81000" y="5816600"/>
            <a:ext cx="6781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700" b="1">
                <a:latin typeface="Cambria" pitchFamily="18" charset="0"/>
                <a:ea typeface="MS PGothic" pitchFamily="34" charset="-128"/>
              </a:rPr>
              <a:t>a Turing Machine rule: 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228600" y="1752600"/>
            <a:ext cx="1254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mbria" pitchFamily="18" charset="0"/>
              </a:rPr>
              <a:t>the tape</a:t>
            </a:r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R/W head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286000" y="152400"/>
            <a:ext cx="12684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AF9"/>
                </a:solidFill>
                <a:latin typeface="Times" pitchFamily="18" charset="0"/>
              </a:rPr>
              <a:t>the input</a:t>
            </a:r>
            <a:endParaRPr lang="en-US">
              <a:solidFill>
                <a:srgbClr val="000AF9"/>
              </a:solidFill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7315200" y="1828800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READ SYMBOL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5943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WRITE SYMBOL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7467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latin typeface="Cambria" pitchFamily="18" charset="0"/>
              </a:rPr>
              <a:t>MOTION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Cambria" pitchFamily="18" charset="0"/>
              </a:rPr>
              <a:t>;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67818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latin typeface="Cambria" pitchFamily="18" charset="0"/>
              </a:rPr>
              <a:t>,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58674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7467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6477000" y="4376738"/>
            <a:ext cx="2514600" cy="12001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r"/>
            <a:r>
              <a:rPr lang="en-US" sz="240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236538" y="2667000"/>
            <a:ext cx="2025650" cy="16319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ambria" pitchFamily="18" charset="0"/>
              </a:rPr>
              <a:t>an accepting state </a:t>
            </a:r>
            <a:r>
              <a:rPr lang="en-US" sz="2000" b="1">
                <a:latin typeface="Cambria" pitchFamily="18" charset="0"/>
              </a:rPr>
              <a:t>always halts </a:t>
            </a:r>
            <a:r>
              <a:rPr lang="en-US" sz="2000">
                <a:latin typeface="Cambria" pitchFamily="18" charset="0"/>
              </a:rPr>
              <a:t>and then basks in its success!</a:t>
            </a:r>
          </a:p>
        </p:txBody>
      </p:sp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9" grpId="0" animBg="1"/>
      <p:bldP spid="5635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219200" y="16764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701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700">
                <a:latin typeface="Cambria" pitchFamily="18" charset="0"/>
                <a:ea typeface="MS PGothic" pitchFamily="34" charset="-128"/>
              </a:rPr>
              <a:t>Run this TM on this input: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latin typeface="Times" pitchFamily="18" charset="0"/>
            </a:endParaRPr>
          </a:p>
        </p:txBody>
      </p:sp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7181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7182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7183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7184" name="Text Box 6"/>
          <p:cNvSpPr txBox="1">
            <a:spLocks noChangeArrowheads="1"/>
          </p:cNvSpPr>
          <p:nvPr/>
        </p:nvSpPr>
        <p:spPr bwMode="auto">
          <a:xfrm>
            <a:off x="152400" y="5376863"/>
            <a:ext cx="5791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100">
                <a:latin typeface="Cambria" pitchFamily="18" charset="0"/>
                <a:ea typeface="MS PGothic" pitchFamily="34" charset="-128"/>
              </a:rPr>
              <a:t>Is </a:t>
            </a:r>
            <a:r>
              <a:rPr lang="en-US" sz="2100" i="1">
                <a:latin typeface="Cambria" pitchFamily="18" charset="0"/>
                <a:ea typeface="MS PGothic" pitchFamily="34" charset="-128"/>
              </a:rPr>
              <a:t>this </a:t>
            </a:r>
            <a:r>
              <a:rPr lang="en-US" sz="2100">
                <a:latin typeface="Cambria" pitchFamily="18" charset="0"/>
                <a:ea typeface="MS PGothic" pitchFamily="34" charset="-128"/>
              </a:rPr>
              <a:t>input accepted or rejected? </a:t>
            </a:r>
          </a:p>
        </p:txBody>
      </p:sp>
      <p:sp>
        <p:nvSpPr>
          <p:cNvPr id="7185" name="Text Box 6"/>
          <p:cNvSpPr txBox="1">
            <a:spLocks noChangeArrowheads="1"/>
          </p:cNvSpPr>
          <p:nvPr/>
        </p:nvSpPr>
        <p:spPr bwMode="auto">
          <a:xfrm>
            <a:off x="152400" y="5859463"/>
            <a:ext cx="685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100">
                <a:latin typeface="Cambria" pitchFamily="18" charset="0"/>
                <a:ea typeface="MS PGothic" pitchFamily="34" charset="-128"/>
              </a:rPr>
              <a:t>What inputs are accepted </a:t>
            </a:r>
            <a:r>
              <a:rPr lang="en-US" sz="2100" i="1">
                <a:latin typeface="Cambria" pitchFamily="18" charset="0"/>
                <a:ea typeface="MS PGothic" pitchFamily="34" charset="-128"/>
              </a:rPr>
              <a:t>in general</a:t>
            </a:r>
            <a:r>
              <a:rPr lang="en-US" sz="2100">
                <a:latin typeface="Cambria" pitchFamily="18" charset="0"/>
                <a:ea typeface="MS PGothic" pitchFamily="34" charset="-128"/>
              </a:rPr>
              <a:t>?  How does it work?</a:t>
            </a:r>
          </a:p>
        </p:txBody>
      </p:sp>
      <p:sp>
        <p:nvSpPr>
          <p:cNvPr id="7186" name="Text Box 6"/>
          <p:cNvSpPr txBox="1">
            <a:spLocks noChangeArrowheads="1"/>
          </p:cNvSpPr>
          <p:nvPr/>
        </p:nvSpPr>
        <p:spPr bwMode="auto">
          <a:xfrm>
            <a:off x="152400" y="6289675"/>
            <a:ext cx="784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100" b="1">
                <a:solidFill>
                  <a:srgbClr val="C00000"/>
                </a:solidFill>
                <a:latin typeface="Cambria" pitchFamily="18" charset="0"/>
                <a:ea typeface="MS PGothic" pitchFamily="34" charset="-128"/>
              </a:rPr>
              <a:t>Extra:  </a:t>
            </a:r>
            <a:r>
              <a:rPr lang="en-US" sz="2100">
                <a:latin typeface="Cambria" pitchFamily="18" charset="0"/>
                <a:ea typeface="MS PGothic" pitchFamily="34" charset="-128"/>
              </a:rPr>
              <a:t>How could you change this to accept </a:t>
            </a:r>
            <a:r>
              <a:rPr lang="en-US" sz="2100" i="1">
                <a:latin typeface="Cambria" pitchFamily="18" charset="0"/>
                <a:ea typeface="MS PGothic" pitchFamily="34" charset="-128"/>
              </a:rPr>
              <a:t>palindromes?</a:t>
            </a:r>
            <a:endParaRPr lang="en-US" sz="2100"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59410" name="Up Arrow 36"/>
          <p:cNvSpPr>
            <a:spLocks noChangeArrowheads="1"/>
          </p:cNvSpPr>
          <p:nvPr/>
        </p:nvSpPr>
        <p:spPr bwMode="auto">
          <a:xfrm>
            <a:off x="2155825" y="1752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88" name="Text Box 6"/>
          <p:cNvSpPr txBox="1">
            <a:spLocks noChangeArrowheads="1"/>
          </p:cNvSpPr>
          <p:nvPr/>
        </p:nvSpPr>
        <p:spPr bwMode="auto">
          <a:xfrm>
            <a:off x="1981200" y="23813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500" i="1">
                <a:latin typeface="Cambria" pitchFamily="18" charset="0"/>
                <a:ea typeface="MS PGothic" pitchFamily="34" charset="-128"/>
              </a:rPr>
              <a:t>Name(s) __________________________________</a:t>
            </a:r>
            <a:r>
              <a:rPr lang="en-US" sz="2700" i="1">
                <a:latin typeface="Cambria" pitchFamily="18" charset="0"/>
                <a:ea typeface="MS PGothic" pitchFamily="34" charset="-128"/>
              </a:rPr>
              <a:t>    </a:t>
            </a:r>
            <a:r>
              <a:rPr lang="en-US" sz="4200" i="1">
                <a:latin typeface="Cambria" pitchFamily="18" charset="0"/>
                <a:ea typeface="MS PGothic" pitchFamily="34" charset="-128"/>
              </a:rPr>
              <a:t>Quiz</a:t>
            </a:r>
          </a:p>
        </p:txBody>
      </p:sp>
      <p:sp>
        <p:nvSpPr>
          <p:cNvPr id="22" name="Up Arrow 36"/>
          <p:cNvSpPr>
            <a:spLocks noChangeArrowheads="1"/>
          </p:cNvSpPr>
          <p:nvPr/>
        </p:nvSpPr>
        <p:spPr bwMode="auto">
          <a:xfrm rot="18900000" flipV="1">
            <a:off x="2338388" y="3671888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90" name="Rectangle 1"/>
          <p:cNvSpPr>
            <a:spLocks noChangeArrowheads="1"/>
          </p:cNvSpPr>
          <p:nvPr/>
        </p:nvSpPr>
        <p:spPr bwMode="auto">
          <a:xfrm>
            <a:off x="6994525" y="6384925"/>
            <a:ext cx="199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Cambria" pitchFamily="18" charset="0"/>
              </a:rPr>
              <a:t>(just a thought experiment)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014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827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73100" y="22383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</a:rPr>
              <a:t>Assignment  #12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46075" y="1433513"/>
            <a:ext cx="827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0000FF"/>
                </a:solidFill>
                <a:latin typeface="Times New Roman" pitchFamily="18" charset="0"/>
              </a:rPr>
              <a:t>Problem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:   Create a JFLAP TM that accepts strings of 2</a:t>
            </a:r>
            <a:r>
              <a:rPr lang="en-US" sz="2400" baseline="4200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zeros. </a:t>
            </a:r>
          </a:p>
        </p:txBody>
      </p:sp>
      <p:grpSp>
        <p:nvGrpSpPr>
          <p:cNvPr id="8197" name="Group 7"/>
          <p:cNvGrpSpPr>
            <a:grpSpLocks/>
          </p:cNvGrpSpPr>
          <p:nvPr/>
        </p:nvGrpSpPr>
        <p:grpSpPr bwMode="auto">
          <a:xfrm>
            <a:off x="647700" y="2235200"/>
            <a:ext cx="5600700" cy="627063"/>
            <a:chOff x="238" y="1408"/>
            <a:chExt cx="3528" cy="395"/>
          </a:xfrm>
        </p:grpSpPr>
        <p:sp>
          <p:nvSpPr>
            <p:cNvPr id="8262" name="Rectangle 8"/>
            <p:cNvSpPr>
              <a:spLocks noChangeArrowheads="1"/>
            </p:cNvSpPr>
            <p:nvPr/>
          </p:nvSpPr>
          <p:spPr bwMode="auto">
            <a:xfrm>
              <a:off x="238" y="1414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3" name="Rectangle 9"/>
            <p:cNvSpPr>
              <a:spLocks noChangeArrowheads="1"/>
            </p:cNvSpPr>
            <p:nvPr/>
          </p:nvSpPr>
          <p:spPr bwMode="auto">
            <a:xfrm>
              <a:off x="600" y="14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4" name="Rectangle 10"/>
            <p:cNvSpPr>
              <a:spLocks noChangeArrowheads="1"/>
            </p:cNvSpPr>
            <p:nvPr/>
          </p:nvSpPr>
          <p:spPr bwMode="auto">
            <a:xfrm>
              <a:off x="958" y="141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5" name="Rectangle 11"/>
            <p:cNvSpPr>
              <a:spLocks noChangeArrowheads="1"/>
            </p:cNvSpPr>
            <p:nvPr/>
          </p:nvSpPr>
          <p:spPr bwMode="auto">
            <a:xfrm>
              <a:off x="1320" y="140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6" name="Rectangle 12"/>
            <p:cNvSpPr>
              <a:spLocks noChangeArrowheads="1"/>
            </p:cNvSpPr>
            <p:nvPr/>
          </p:nvSpPr>
          <p:spPr bwMode="auto">
            <a:xfrm>
              <a:off x="1678" y="1408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7" name="Rectangle 13"/>
            <p:cNvSpPr>
              <a:spLocks noChangeArrowheads="1"/>
            </p:cNvSpPr>
            <p:nvPr/>
          </p:nvSpPr>
          <p:spPr bwMode="auto">
            <a:xfrm>
              <a:off x="2034" y="140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8" name="Rectangle 14"/>
            <p:cNvSpPr>
              <a:spLocks noChangeArrowheads="1"/>
            </p:cNvSpPr>
            <p:nvPr/>
          </p:nvSpPr>
          <p:spPr bwMode="auto">
            <a:xfrm>
              <a:off x="2393" y="1414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9" name="Rectangle 15"/>
            <p:cNvSpPr>
              <a:spLocks noChangeArrowheads="1"/>
            </p:cNvSpPr>
            <p:nvPr/>
          </p:nvSpPr>
          <p:spPr bwMode="auto">
            <a:xfrm>
              <a:off x="2749" y="14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0" name="Rectangle 16"/>
            <p:cNvSpPr>
              <a:spLocks noChangeArrowheads="1"/>
            </p:cNvSpPr>
            <p:nvPr/>
          </p:nvSpPr>
          <p:spPr bwMode="auto">
            <a:xfrm>
              <a:off x="3100" y="14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1" name="Rectangle 17"/>
            <p:cNvSpPr>
              <a:spLocks noChangeArrowheads="1"/>
            </p:cNvSpPr>
            <p:nvPr/>
          </p:nvSpPr>
          <p:spPr bwMode="auto">
            <a:xfrm>
              <a:off x="3456" y="1410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8" name="Group 18"/>
          <p:cNvGrpSpPr>
            <a:grpSpLocks/>
          </p:cNvGrpSpPr>
          <p:nvPr/>
        </p:nvGrpSpPr>
        <p:grpSpPr bwMode="auto">
          <a:xfrm>
            <a:off x="649288" y="3044825"/>
            <a:ext cx="5600700" cy="627063"/>
            <a:chOff x="239" y="1939"/>
            <a:chExt cx="3528" cy="395"/>
          </a:xfrm>
        </p:grpSpPr>
        <p:sp>
          <p:nvSpPr>
            <p:cNvPr id="8252" name="Rectangle 19"/>
            <p:cNvSpPr>
              <a:spLocks noChangeArrowheads="1"/>
            </p:cNvSpPr>
            <p:nvPr/>
          </p:nvSpPr>
          <p:spPr bwMode="auto">
            <a:xfrm>
              <a:off x="239" y="194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3" name="Rectangle 20"/>
            <p:cNvSpPr>
              <a:spLocks noChangeArrowheads="1"/>
            </p:cNvSpPr>
            <p:nvPr/>
          </p:nvSpPr>
          <p:spPr bwMode="auto">
            <a:xfrm>
              <a:off x="601" y="194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Rectangle 21"/>
            <p:cNvSpPr>
              <a:spLocks noChangeArrowheads="1"/>
            </p:cNvSpPr>
            <p:nvPr/>
          </p:nvSpPr>
          <p:spPr bwMode="auto">
            <a:xfrm>
              <a:off x="959" y="194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5" name="Rectangle 22"/>
            <p:cNvSpPr>
              <a:spLocks noChangeArrowheads="1"/>
            </p:cNvSpPr>
            <p:nvPr/>
          </p:nvSpPr>
          <p:spPr bwMode="auto">
            <a:xfrm>
              <a:off x="1321" y="1940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6" name="Rectangle 23"/>
            <p:cNvSpPr>
              <a:spLocks noChangeArrowheads="1"/>
            </p:cNvSpPr>
            <p:nvPr/>
          </p:nvSpPr>
          <p:spPr bwMode="auto">
            <a:xfrm>
              <a:off x="1679" y="193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7" name="Rectangle 24"/>
            <p:cNvSpPr>
              <a:spLocks noChangeArrowheads="1"/>
            </p:cNvSpPr>
            <p:nvPr/>
          </p:nvSpPr>
          <p:spPr bwMode="auto">
            <a:xfrm>
              <a:off x="2035" y="1940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>
              <a:off x="2394" y="194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9" name="Rectangle 26"/>
            <p:cNvSpPr>
              <a:spLocks noChangeArrowheads="1"/>
            </p:cNvSpPr>
            <p:nvPr/>
          </p:nvSpPr>
          <p:spPr bwMode="auto">
            <a:xfrm>
              <a:off x="2750" y="194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>
              <a:off x="3101" y="194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1" name="Rectangle 28"/>
            <p:cNvSpPr>
              <a:spLocks noChangeArrowheads="1"/>
            </p:cNvSpPr>
            <p:nvPr/>
          </p:nvSpPr>
          <p:spPr bwMode="auto">
            <a:xfrm>
              <a:off x="3457" y="194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9" name="Group 29"/>
          <p:cNvGrpSpPr>
            <a:grpSpLocks/>
          </p:cNvGrpSpPr>
          <p:nvPr/>
        </p:nvGrpSpPr>
        <p:grpSpPr bwMode="auto">
          <a:xfrm>
            <a:off x="650875" y="3854450"/>
            <a:ext cx="5600700" cy="627063"/>
            <a:chOff x="240" y="2565"/>
            <a:chExt cx="3528" cy="395"/>
          </a:xfrm>
        </p:grpSpPr>
        <p:sp>
          <p:nvSpPr>
            <p:cNvPr id="8242" name="Rectangle 30"/>
            <p:cNvSpPr>
              <a:spLocks noChangeArrowheads="1"/>
            </p:cNvSpPr>
            <p:nvPr/>
          </p:nvSpPr>
          <p:spPr bwMode="auto">
            <a:xfrm>
              <a:off x="240" y="257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3" name="Rectangle 31"/>
            <p:cNvSpPr>
              <a:spLocks noChangeArrowheads="1"/>
            </p:cNvSpPr>
            <p:nvPr/>
          </p:nvSpPr>
          <p:spPr bwMode="auto">
            <a:xfrm>
              <a:off x="602" y="256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4" name="Rectangle 32"/>
            <p:cNvSpPr>
              <a:spLocks noChangeArrowheads="1"/>
            </p:cNvSpPr>
            <p:nvPr/>
          </p:nvSpPr>
          <p:spPr bwMode="auto">
            <a:xfrm>
              <a:off x="960" y="2568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5" name="Rectangle 33"/>
            <p:cNvSpPr>
              <a:spLocks noChangeArrowheads="1"/>
            </p:cNvSpPr>
            <p:nvPr/>
          </p:nvSpPr>
          <p:spPr bwMode="auto">
            <a:xfrm>
              <a:off x="1322" y="2566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6" name="Rectangle 34"/>
            <p:cNvSpPr>
              <a:spLocks noChangeArrowheads="1"/>
            </p:cNvSpPr>
            <p:nvPr/>
          </p:nvSpPr>
          <p:spPr bwMode="auto">
            <a:xfrm>
              <a:off x="1680" y="256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Rectangle 35"/>
            <p:cNvSpPr>
              <a:spLocks noChangeArrowheads="1"/>
            </p:cNvSpPr>
            <p:nvPr/>
          </p:nvSpPr>
          <p:spPr bwMode="auto">
            <a:xfrm>
              <a:off x="2036" y="2566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8" name="Rectangle 36"/>
            <p:cNvSpPr>
              <a:spLocks noChangeArrowheads="1"/>
            </p:cNvSpPr>
            <p:nvPr/>
          </p:nvSpPr>
          <p:spPr bwMode="auto">
            <a:xfrm>
              <a:off x="2395" y="257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9" name="Rectangle 37"/>
            <p:cNvSpPr>
              <a:spLocks noChangeArrowheads="1"/>
            </p:cNvSpPr>
            <p:nvPr/>
          </p:nvSpPr>
          <p:spPr bwMode="auto">
            <a:xfrm>
              <a:off x="2751" y="256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0" name="Rectangle 38"/>
            <p:cNvSpPr>
              <a:spLocks noChangeArrowheads="1"/>
            </p:cNvSpPr>
            <p:nvPr/>
          </p:nvSpPr>
          <p:spPr bwMode="auto">
            <a:xfrm>
              <a:off x="3102" y="256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1" name="Rectangle 39"/>
            <p:cNvSpPr>
              <a:spLocks noChangeArrowheads="1"/>
            </p:cNvSpPr>
            <p:nvPr/>
          </p:nvSpPr>
          <p:spPr bwMode="auto">
            <a:xfrm>
              <a:off x="3458" y="2567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0" name="Group 40"/>
          <p:cNvGrpSpPr>
            <a:grpSpLocks/>
          </p:cNvGrpSpPr>
          <p:nvPr/>
        </p:nvGrpSpPr>
        <p:grpSpPr bwMode="auto">
          <a:xfrm>
            <a:off x="644525" y="4652963"/>
            <a:ext cx="5600700" cy="627062"/>
            <a:chOff x="236" y="3111"/>
            <a:chExt cx="3528" cy="395"/>
          </a:xfrm>
        </p:grpSpPr>
        <p:sp>
          <p:nvSpPr>
            <p:cNvPr id="8232" name="Rectangle 41"/>
            <p:cNvSpPr>
              <a:spLocks noChangeArrowheads="1"/>
            </p:cNvSpPr>
            <p:nvPr/>
          </p:nvSpPr>
          <p:spPr bwMode="auto">
            <a:xfrm>
              <a:off x="236" y="3117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Rectangle 42"/>
            <p:cNvSpPr>
              <a:spLocks noChangeArrowheads="1"/>
            </p:cNvSpPr>
            <p:nvPr/>
          </p:nvSpPr>
          <p:spPr bwMode="auto">
            <a:xfrm>
              <a:off x="598" y="311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Rectangle 43"/>
            <p:cNvSpPr>
              <a:spLocks noChangeArrowheads="1"/>
            </p:cNvSpPr>
            <p:nvPr/>
          </p:nvSpPr>
          <p:spPr bwMode="auto">
            <a:xfrm>
              <a:off x="956" y="3114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5" name="Rectangle 44"/>
            <p:cNvSpPr>
              <a:spLocks noChangeArrowheads="1"/>
            </p:cNvSpPr>
            <p:nvPr/>
          </p:nvSpPr>
          <p:spPr bwMode="auto">
            <a:xfrm>
              <a:off x="1318" y="31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6" name="Rectangle 45"/>
            <p:cNvSpPr>
              <a:spLocks noChangeArrowheads="1"/>
            </p:cNvSpPr>
            <p:nvPr/>
          </p:nvSpPr>
          <p:spPr bwMode="auto">
            <a:xfrm>
              <a:off x="1676" y="311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7" name="Rectangle 46"/>
            <p:cNvSpPr>
              <a:spLocks noChangeArrowheads="1"/>
            </p:cNvSpPr>
            <p:nvPr/>
          </p:nvSpPr>
          <p:spPr bwMode="auto">
            <a:xfrm>
              <a:off x="2032" y="3112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Rectangle 47"/>
            <p:cNvSpPr>
              <a:spLocks noChangeArrowheads="1"/>
            </p:cNvSpPr>
            <p:nvPr/>
          </p:nvSpPr>
          <p:spPr bwMode="auto">
            <a:xfrm>
              <a:off x="2391" y="3117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Rectangle 48"/>
            <p:cNvSpPr>
              <a:spLocks noChangeArrowheads="1"/>
            </p:cNvSpPr>
            <p:nvPr/>
          </p:nvSpPr>
          <p:spPr bwMode="auto">
            <a:xfrm>
              <a:off x="2747" y="311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" name="Rectangle 49"/>
            <p:cNvSpPr>
              <a:spLocks noChangeArrowheads="1"/>
            </p:cNvSpPr>
            <p:nvPr/>
          </p:nvSpPr>
          <p:spPr bwMode="auto">
            <a:xfrm>
              <a:off x="3098" y="3115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1" name="Rectangle 50"/>
            <p:cNvSpPr>
              <a:spLocks noChangeArrowheads="1"/>
            </p:cNvSpPr>
            <p:nvPr/>
          </p:nvSpPr>
          <p:spPr bwMode="auto">
            <a:xfrm>
              <a:off x="3454" y="311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1" name="Group 51"/>
          <p:cNvGrpSpPr>
            <a:grpSpLocks/>
          </p:cNvGrpSpPr>
          <p:nvPr/>
        </p:nvGrpSpPr>
        <p:grpSpPr bwMode="auto">
          <a:xfrm>
            <a:off x="630238" y="5453063"/>
            <a:ext cx="5600700" cy="627062"/>
            <a:chOff x="227" y="3617"/>
            <a:chExt cx="3528" cy="395"/>
          </a:xfrm>
        </p:grpSpPr>
        <p:sp>
          <p:nvSpPr>
            <p:cNvPr id="8222" name="Rectangle 52"/>
            <p:cNvSpPr>
              <a:spLocks noChangeArrowheads="1"/>
            </p:cNvSpPr>
            <p:nvPr/>
          </p:nvSpPr>
          <p:spPr bwMode="auto">
            <a:xfrm>
              <a:off x="227" y="362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Rectangle 53"/>
            <p:cNvSpPr>
              <a:spLocks noChangeArrowheads="1"/>
            </p:cNvSpPr>
            <p:nvPr/>
          </p:nvSpPr>
          <p:spPr bwMode="auto">
            <a:xfrm>
              <a:off x="589" y="362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Rectangle 54"/>
            <p:cNvSpPr>
              <a:spLocks noChangeArrowheads="1"/>
            </p:cNvSpPr>
            <p:nvPr/>
          </p:nvSpPr>
          <p:spPr bwMode="auto">
            <a:xfrm>
              <a:off x="947" y="3620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Rectangle 55"/>
            <p:cNvSpPr>
              <a:spLocks noChangeArrowheads="1"/>
            </p:cNvSpPr>
            <p:nvPr/>
          </p:nvSpPr>
          <p:spPr bwMode="auto">
            <a:xfrm>
              <a:off x="1309" y="3618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Rectangle 56"/>
            <p:cNvSpPr>
              <a:spLocks noChangeArrowheads="1"/>
            </p:cNvSpPr>
            <p:nvPr/>
          </p:nvSpPr>
          <p:spPr bwMode="auto">
            <a:xfrm>
              <a:off x="1667" y="3617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Rectangle 57"/>
            <p:cNvSpPr>
              <a:spLocks noChangeArrowheads="1"/>
            </p:cNvSpPr>
            <p:nvPr/>
          </p:nvSpPr>
          <p:spPr bwMode="auto">
            <a:xfrm>
              <a:off x="2023" y="3618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Rectangle 58"/>
            <p:cNvSpPr>
              <a:spLocks noChangeArrowheads="1"/>
            </p:cNvSpPr>
            <p:nvPr/>
          </p:nvSpPr>
          <p:spPr bwMode="auto">
            <a:xfrm>
              <a:off x="2382" y="3623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9" name="Rectangle 59"/>
            <p:cNvSpPr>
              <a:spLocks noChangeArrowheads="1"/>
            </p:cNvSpPr>
            <p:nvPr/>
          </p:nvSpPr>
          <p:spPr bwMode="auto">
            <a:xfrm>
              <a:off x="2738" y="362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Rectangle 60"/>
            <p:cNvSpPr>
              <a:spLocks noChangeArrowheads="1"/>
            </p:cNvSpPr>
            <p:nvPr/>
          </p:nvSpPr>
          <p:spPr bwMode="auto">
            <a:xfrm>
              <a:off x="3089" y="3621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1" name="Rectangle 61"/>
            <p:cNvSpPr>
              <a:spLocks noChangeArrowheads="1"/>
            </p:cNvSpPr>
            <p:nvPr/>
          </p:nvSpPr>
          <p:spPr bwMode="auto">
            <a:xfrm>
              <a:off x="3445" y="3619"/>
              <a:ext cx="310" cy="38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2" name="Text Box 62"/>
          <p:cNvSpPr txBox="1">
            <a:spLocks noChangeArrowheads="1"/>
          </p:cNvSpPr>
          <p:nvPr/>
        </p:nvSpPr>
        <p:spPr bwMode="auto">
          <a:xfrm>
            <a:off x="695325" y="309721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3" name="Text Box 63"/>
          <p:cNvSpPr txBox="1">
            <a:spLocks noChangeArrowheads="1"/>
          </p:cNvSpPr>
          <p:nvPr/>
        </p:nvSpPr>
        <p:spPr bwMode="auto">
          <a:xfrm>
            <a:off x="663575" y="2024063"/>
            <a:ext cx="458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b="1">
                <a:solidFill>
                  <a:schemeClr val="hlink"/>
                </a:solidFill>
                <a:latin typeface="Arial" pitchFamily="34" charset="0"/>
              </a:rPr>
              <a:t>start</a:t>
            </a:r>
          </a:p>
        </p:txBody>
      </p:sp>
      <p:sp>
        <p:nvSpPr>
          <p:cNvPr id="8204" name="Text Box 64"/>
          <p:cNvSpPr txBox="1">
            <a:spLocks noChangeArrowheads="1"/>
          </p:cNvSpPr>
          <p:nvPr/>
        </p:nvSpPr>
        <p:spPr bwMode="auto">
          <a:xfrm>
            <a:off x="688975" y="388937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5" name="Text Box 65"/>
          <p:cNvSpPr txBox="1">
            <a:spLocks noChangeArrowheads="1"/>
          </p:cNvSpPr>
          <p:nvPr/>
        </p:nvSpPr>
        <p:spPr bwMode="auto">
          <a:xfrm>
            <a:off x="690563" y="4694238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6" name="Text Box 66"/>
          <p:cNvSpPr txBox="1">
            <a:spLocks noChangeArrowheads="1"/>
          </p:cNvSpPr>
          <p:nvPr/>
        </p:nvSpPr>
        <p:spPr bwMode="auto">
          <a:xfrm>
            <a:off x="676275" y="54911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7" name="Text Box 67"/>
          <p:cNvSpPr txBox="1">
            <a:spLocks noChangeArrowheads="1"/>
          </p:cNvSpPr>
          <p:nvPr/>
        </p:nvSpPr>
        <p:spPr bwMode="auto">
          <a:xfrm>
            <a:off x="1254125" y="38909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8" name="Text Box 68"/>
          <p:cNvSpPr txBox="1">
            <a:spLocks noChangeArrowheads="1"/>
          </p:cNvSpPr>
          <p:nvPr/>
        </p:nvSpPr>
        <p:spPr bwMode="auto">
          <a:xfrm>
            <a:off x="1255713" y="469582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09" name="Text Box 69"/>
          <p:cNvSpPr txBox="1">
            <a:spLocks noChangeArrowheads="1"/>
          </p:cNvSpPr>
          <p:nvPr/>
        </p:nvSpPr>
        <p:spPr bwMode="auto">
          <a:xfrm>
            <a:off x="1241425" y="54927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10" name="Text Box 70"/>
          <p:cNvSpPr txBox="1">
            <a:spLocks noChangeArrowheads="1"/>
          </p:cNvSpPr>
          <p:nvPr/>
        </p:nvSpPr>
        <p:spPr bwMode="auto">
          <a:xfrm>
            <a:off x="1828800" y="469741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11" name="Text Box 71"/>
          <p:cNvSpPr txBox="1">
            <a:spLocks noChangeArrowheads="1"/>
          </p:cNvSpPr>
          <p:nvPr/>
        </p:nvSpPr>
        <p:spPr bwMode="auto">
          <a:xfrm>
            <a:off x="1814513" y="5494338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12" name="Text Box 72"/>
          <p:cNvSpPr txBox="1">
            <a:spLocks noChangeArrowheads="1"/>
          </p:cNvSpPr>
          <p:nvPr/>
        </p:nvSpPr>
        <p:spPr bwMode="auto">
          <a:xfrm>
            <a:off x="2395538" y="549592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" pitchFamily="18" charset="0"/>
              </a:rPr>
              <a:t>0</a:t>
            </a:r>
          </a:p>
        </p:txBody>
      </p:sp>
      <p:sp>
        <p:nvSpPr>
          <p:cNvPr id="8213" name="Text Box 73"/>
          <p:cNvSpPr txBox="1">
            <a:spLocks noChangeArrowheads="1"/>
          </p:cNvSpPr>
          <p:nvPr/>
        </p:nvSpPr>
        <p:spPr bwMode="auto">
          <a:xfrm>
            <a:off x="6737350" y="23114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reject</a:t>
            </a:r>
          </a:p>
        </p:txBody>
      </p:sp>
      <p:sp>
        <p:nvSpPr>
          <p:cNvPr id="8214" name="Text Box 74"/>
          <p:cNvSpPr txBox="1">
            <a:spLocks noChangeArrowheads="1"/>
          </p:cNvSpPr>
          <p:nvPr/>
        </p:nvSpPr>
        <p:spPr bwMode="auto">
          <a:xfrm>
            <a:off x="6737350" y="3087688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accept</a:t>
            </a:r>
          </a:p>
        </p:txBody>
      </p:sp>
      <p:sp>
        <p:nvSpPr>
          <p:cNvPr id="8215" name="Text Box 75"/>
          <p:cNvSpPr txBox="1">
            <a:spLocks noChangeArrowheads="1"/>
          </p:cNvSpPr>
          <p:nvPr/>
        </p:nvSpPr>
        <p:spPr bwMode="auto">
          <a:xfrm>
            <a:off x="6737350" y="3935413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accept</a:t>
            </a:r>
          </a:p>
        </p:txBody>
      </p:sp>
      <p:sp>
        <p:nvSpPr>
          <p:cNvPr id="8216" name="Text Box 76"/>
          <p:cNvSpPr txBox="1">
            <a:spLocks noChangeArrowheads="1"/>
          </p:cNvSpPr>
          <p:nvPr/>
        </p:nvSpPr>
        <p:spPr bwMode="auto">
          <a:xfrm>
            <a:off x="6737350" y="5551488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accept</a:t>
            </a:r>
          </a:p>
        </p:txBody>
      </p:sp>
      <p:sp>
        <p:nvSpPr>
          <p:cNvPr id="8217" name="Text Box 77"/>
          <p:cNvSpPr txBox="1">
            <a:spLocks noChangeArrowheads="1"/>
          </p:cNvSpPr>
          <p:nvPr/>
        </p:nvSpPr>
        <p:spPr bwMode="auto">
          <a:xfrm>
            <a:off x="6737350" y="47371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reject</a:t>
            </a:r>
          </a:p>
        </p:txBody>
      </p:sp>
      <p:sp>
        <p:nvSpPr>
          <p:cNvPr id="8218" name="Text Box 78"/>
          <p:cNvSpPr txBox="1">
            <a:spLocks noChangeArrowheads="1"/>
          </p:cNvSpPr>
          <p:nvPr/>
        </p:nvSpPr>
        <p:spPr bwMode="auto">
          <a:xfrm>
            <a:off x="5248275" y="1808163"/>
            <a:ext cx="340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  <a:latin typeface="Times New Roman" pitchFamily="18" charset="0"/>
              </a:rPr>
              <a:t>(You may assume the input is all zeros)</a:t>
            </a:r>
          </a:p>
        </p:txBody>
      </p:sp>
      <p:sp>
        <p:nvSpPr>
          <p:cNvPr id="8219" name="Text Box 80"/>
          <p:cNvSpPr txBox="1">
            <a:spLocks noChangeArrowheads="1"/>
          </p:cNvSpPr>
          <p:nvPr/>
        </p:nvSpPr>
        <p:spPr bwMode="auto">
          <a:xfrm>
            <a:off x="5383213" y="6297613"/>
            <a:ext cx="36560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50000"/>
              </a:lnSpc>
            </a:pPr>
            <a:r>
              <a:rPr lang="en-US" sz="1200">
                <a:latin typeface="Trebuchet MS" pitchFamily="34" charset="0"/>
              </a:rPr>
              <a:t>in as few states as possible</a:t>
            </a:r>
            <a:r>
              <a:rPr lang="en-US" sz="1200" b="1">
                <a:solidFill>
                  <a:srgbClr val="0000FF"/>
                </a:solidFill>
                <a:latin typeface="Trebuchet MS" pitchFamily="34" charset="0"/>
              </a:rPr>
              <a:t> </a:t>
            </a:r>
            <a:r>
              <a:rPr lang="en-US" sz="1200" b="1">
                <a:solidFill>
                  <a:schemeClr val="folHlink"/>
                </a:solidFill>
                <a:latin typeface="Trebuchet MS" pitchFamily="34" charset="0"/>
              </a:rPr>
              <a:t>(3)</a:t>
            </a:r>
          </a:p>
        </p:txBody>
      </p:sp>
      <p:sp>
        <p:nvSpPr>
          <p:cNvPr id="8220" name="Text Box 81"/>
          <p:cNvSpPr txBox="1">
            <a:spLocks noChangeArrowheads="1"/>
          </p:cNvSpPr>
          <p:nvPr/>
        </p:nvSpPr>
        <p:spPr bwMode="auto">
          <a:xfrm>
            <a:off x="5026025" y="6227763"/>
            <a:ext cx="1360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Trebuchet MS" pitchFamily="34" charset="0"/>
              </a:rPr>
              <a:t>Extra Credit:</a:t>
            </a:r>
          </a:p>
        </p:txBody>
      </p:sp>
      <p:sp>
        <p:nvSpPr>
          <p:cNvPr id="8221" name="Rectangle 83"/>
          <p:cNvSpPr>
            <a:spLocks noChangeArrowheads="1"/>
          </p:cNvSpPr>
          <p:nvPr/>
        </p:nvSpPr>
        <p:spPr bwMode="auto">
          <a:xfrm>
            <a:off x="6151563" y="6465888"/>
            <a:ext cx="2887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900">
                <a:latin typeface="Trebuchet MS" pitchFamily="34" charset="0"/>
              </a:rPr>
              <a:t>… but you ARE allowed to make the alphabet bigger!</a:t>
            </a:r>
          </a:p>
        </p:txBody>
      </p:sp>
    </p:spTree>
    <p:extLst>
      <p:ext uri="{BB962C8B-B14F-4D97-AF65-F5344CB8AC3E}">
        <p14:creationId xmlns:p14="http://schemas.microsoft.com/office/powerpoint/2010/main" val="4620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Tips: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Create a JFLAP TM that accepts strings of 2</a:t>
            </a:r>
            <a:r>
              <a:rPr lang="en-US" baseline="42000" smtClean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 zeros. </a:t>
            </a:r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you solve a related, simpler problem?</a:t>
            </a:r>
          </a:p>
          <a:p>
            <a:r>
              <a:rPr lang="en-US" smtClean="0"/>
              <a:t>Can you make the problem smaller?</a:t>
            </a:r>
          </a:p>
        </p:txBody>
      </p:sp>
    </p:spTree>
    <p:extLst>
      <p:ext uri="{BB962C8B-B14F-4D97-AF65-F5344CB8AC3E}">
        <p14:creationId xmlns:p14="http://schemas.microsoft.com/office/powerpoint/2010/main" val="20223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7613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35510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Homework 13 Due Friday May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at 11:59pm</a:t>
            </a:r>
            <a:endParaRPr lang="en-US" dirty="0"/>
          </a:p>
        </p:txBody>
      </p:sp>
      <p:grpSp>
        <p:nvGrpSpPr>
          <p:cNvPr id="5123" name="Group 9"/>
          <p:cNvGrpSpPr>
            <a:grpSpLocks/>
          </p:cNvGrpSpPr>
          <p:nvPr/>
        </p:nvGrpSpPr>
        <p:grpSpPr bwMode="auto">
          <a:xfrm>
            <a:off x="2286000" y="1668463"/>
            <a:ext cx="4637088" cy="4656137"/>
            <a:chOff x="2982943" y="2057400"/>
            <a:chExt cx="3187700" cy="3200400"/>
          </a:xfrm>
        </p:grpSpPr>
        <p:sp>
          <p:nvSpPr>
            <p:cNvPr id="5" name="Oval 4"/>
            <p:cNvSpPr/>
            <p:nvPr/>
          </p:nvSpPr>
          <p:spPr>
            <a:xfrm>
              <a:off x="3657369" y="34290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/>
                <a:t>Proof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3, 7, 8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82943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DFA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1, 2, 6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341617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NFA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5</a:t>
              </a:r>
              <a:endParaRPr lang="en-US" sz="3200" dirty="0"/>
            </a:p>
          </p:txBody>
        </p:sp>
        <p:sp>
          <p:nvSpPr>
            <p:cNvPr id="5129" name="Rectangle 7"/>
            <p:cNvSpPr>
              <a:spLocks noChangeArrowheads="1"/>
            </p:cNvSpPr>
            <p:nvPr/>
          </p:nvSpPr>
          <p:spPr bwMode="auto">
            <a:xfrm>
              <a:off x="4425988" y="2601538"/>
              <a:ext cx="340729" cy="57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4</a:t>
              </a:r>
              <a:br>
                <a:rPr lang="en-US" sz="2400"/>
              </a:br>
              <a:r>
                <a:rPr lang="en-US" sz="2400"/>
                <a:t>10</a:t>
              </a:r>
            </a:p>
          </p:txBody>
        </p:sp>
      </p:grp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838200" y="1466850"/>
            <a:ext cx="1962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eterministic  </a:t>
            </a: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inite  </a:t>
            </a: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utomata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6781800" y="1266825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N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ondeterministic  </a:t>
            </a:r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inite  </a:t>
            </a:r>
          </a:p>
          <a:p>
            <a:pPr eaLnBrk="1" hangingPunct="1"/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A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utomata</a:t>
            </a:r>
          </a:p>
        </p:txBody>
      </p:sp>
    </p:spTree>
    <p:extLst>
      <p:ext uri="{BB962C8B-B14F-4D97-AF65-F5344CB8AC3E}">
        <p14:creationId xmlns:p14="http://schemas.microsoft.com/office/powerpoint/2010/main" val="19170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9202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2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</a:t>
            </a:r>
            <a:r>
              <a:rPr lang="en-US" sz="2800" dirty="0" smtClean="0"/>
              <a:t>array!</a:t>
            </a:r>
            <a:endParaRPr lang="en-US" sz="2800" dirty="0"/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0978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34768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38410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66800"/>
            <a:ext cx="80391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DFAs describe a </a:t>
            </a:r>
            <a:r>
              <a:rPr lang="en-US" b="1" smtClean="0"/>
              <a:t>Language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713"/>
            <a:ext cx="3022600" cy="2300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1524000" y="4902200"/>
            <a:ext cx="4114800" cy="1611313"/>
          </a:xfrm>
          <a:prstGeom prst="borderCallout1">
            <a:avLst>
              <a:gd name="adj1" fmla="val -14673"/>
              <a:gd name="adj2" fmla="val 111867"/>
              <a:gd name="adj3" fmla="val 33838"/>
              <a:gd name="adj4" fmla="val 10113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Fill in with sequences that would be accepted or rejected.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How would you describe what sequences this accepts?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95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the Career Center!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r>
              <a:rPr lang="en-US" smtClean="0"/>
              <a:t>They have this thing where you can apply online to get interviews. Then the interviews are on campus.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5262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It is all about who you know!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457200" y="3352800"/>
            <a:ext cx="8382000" cy="1909763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Are there unprofessional photos of you on </a:t>
            </a:r>
            <a:r>
              <a:rPr lang="en-US" sz="2800" dirty="0" err="1"/>
              <a:t>facebook</a:t>
            </a:r>
            <a:r>
              <a:rPr lang="en-US" sz="2800" dirty="0"/>
              <a:t>?</a:t>
            </a:r>
          </a:p>
          <a:p>
            <a:pPr algn="ctr">
              <a:defRPr/>
            </a:pPr>
            <a:r>
              <a:rPr lang="en-US" sz="2800" dirty="0"/>
              <a:t> A. Yes and they are public</a:t>
            </a:r>
          </a:p>
          <a:p>
            <a:pPr algn="ctr">
              <a:defRPr/>
            </a:pPr>
            <a:r>
              <a:rPr lang="en-US" sz="2800" dirty="0"/>
              <a:t> B. Yes but they are private</a:t>
            </a:r>
          </a:p>
          <a:p>
            <a:pPr algn="ctr">
              <a:defRPr/>
            </a:pPr>
            <a:r>
              <a:rPr lang="en-US" sz="2800" dirty="0"/>
              <a:t> C. No (This is the best answer!)</a:t>
            </a:r>
          </a:p>
        </p:txBody>
      </p:sp>
    </p:spTree>
    <p:extLst>
      <p:ext uri="{BB962C8B-B14F-4D97-AF65-F5344CB8AC3E}">
        <p14:creationId xmlns:p14="http://schemas.microsoft.com/office/powerpoint/2010/main" val="270089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dirty="0" smtClean="0"/>
              <a:t>Concurrency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613E3-4687-4818-AB8B-990CE3CE40FE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Clicker poll </a:t>
            </a:r>
            <a:r>
              <a:rPr lang="en-US" smtClean="0">
                <a:sym typeface="Wingdings" pitchFamily="2" charset="2"/>
              </a:rPr>
              <a:t> </a:t>
            </a:r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3600" dirty="0" smtClean="0"/>
              <a:t>Are you allowed to talk about the midterm on piazza or in public yet?</a:t>
            </a:r>
          </a:p>
          <a:p>
            <a:pPr marL="742950" indent="-742950">
              <a:buFont typeface="Arial" charset="0"/>
              <a:buAutoNum type="alphaUcParenR"/>
              <a:defRPr/>
            </a:pPr>
            <a:r>
              <a:rPr lang="en-US" sz="3600" dirty="0" smtClean="0"/>
              <a:t>Yes</a:t>
            </a:r>
          </a:p>
          <a:p>
            <a:pPr marL="742950" indent="-742950">
              <a:buFont typeface="Arial" charset="0"/>
              <a:buAutoNum type="alphaUcParenR"/>
              <a:defRPr/>
            </a:pPr>
            <a:r>
              <a:rPr lang="en-US" sz="3600" dirty="0" smtClean="0"/>
              <a:t>No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62BE1-BC2A-4F46-958A-DEC571437286}" type="slidenum">
              <a:rPr lang="en-US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Dining Philosophers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/>
              <a:t>Philosophers are sitting around a large round table, each with a bowl of Chinese food in front of him/her. Between periods of deep thought they may start eating whenever they want to, with their bowls being filled frequently. But there are only 5 chopsticks available, one to the left of each bowl.  When a philosopher wants to start eating, he/she must pick up the chopstick to the left of his bowl and the chopstick to the right of his bowl.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2EC16-FB35-459C-852D-E71204F15007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Dining Philosophers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/>
              <a:t>A) Heard of it before (and know the point)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/>
              <a:t>B) Never heard of it before (but get it)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/>
              <a:t>C) Never heard of it before (but going to get 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53C36-E7D3-49D0-BEE3-1AF3C972AFF8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with Concurrency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smtClean="0"/>
              <a:t>Incorrectness</a:t>
            </a:r>
          </a:p>
          <a:p>
            <a:r>
              <a:rPr lang="en-US" sz="5400" smtClean="0"/>
              <a:t>Inefficiency</a:t>
            </a:r>
          </a:p>
          <a:p>
            <a:r>
              <a:rPr lang="en-US" sz="5400" smtClean="0"/>
              <a:t>Deadlock</a:t>
            </a:r>
          </a:p>
          <a:p>
            <a:r>
              <a:rPr lang="en-US" sz="5400" smtClean="0"/>
              <a:t>Unfairness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E82C4-0F00-42F2-90E6-257351E4FDCE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BELOW the line…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5400" dirty="0" smtClean="0">
                <a:latin typeface="Courier New" pitchFamily="49" charset="0"/>
                <a:cs typeface="Courier New" pitchFamily="49" charset="0"/>
              </a:rPr>
              <a:t>(set! x (+ 1 x))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Lookup x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Add 1 to x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Set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6C20D-6580-45E9-9C0A-5E4BCAEC547A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3657600" y="3719513"/>
            <a:ext cx="2895600" cy="1843087"/>
          </a:xfrm>
          <a:prstGeom prst="borderCallout1">
            <a:avLst>
              <a:gd name="adj1" fmla="val 49689"/>
              <a:gd name="adj2" fmla="val 99833"/>
              <a:gd name="adj3" fmla="val -1059"/>
              <a:gd name="adj4" fmla="val 10026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cs typeface="Courier New" pitchFamily="49" charset="0"/>
              </a:rPr>
              <a:t>Actually one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set! </a:t>
            </a:r>
            <a:r>
              <a:rPr lang="en-US" sz="2800" dirty="0">
                <a:cs typeface="Courier New" pitchFamily="49" charset="0"/>
              </a:rPr>
              <a:t>is composed of 3 steps</a:t>
            </a:r>
            <a:endParaRPr lang="en-US" sz="2800" b="1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if these “happened” </a:t>
            </a:r>
            <a:br>
              <a:rPr lang="en-US" smtClean="0"/>
            </a:br>
            <a:r>
              <a:rPr lang="en-US" smtClean="0"/>
              <a:t>one after the 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048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(set! x (+ 1 x))	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		 (set! x (+ 1 x))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P1: Lookup x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P1: Add 1 to x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P1: Set x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471C1-D1B8-4C91-BE44-4C49DAE94EDF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91200" y="4648200"/>
            <a:ext cx="305117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P2: Lookup x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P2: Add 1 to x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P2: Set x</a:t>
            </a:r>
          </a:p>
        </p:txBody>
      </p:sp>
      <p:sp>
        <p:nvSpPr>
          <p:cNvPr id="19462" name="Content Placeholder 2"/>
          <p:cNvSpPr txBox="1">
            <a:spLocks/>
          </p:cNvSpPr>
          <p:nvPr/>
        </p:nvSpPr>
        <p:spPr bwMode="auto">
          <a:xfrm>
            <a:off x="533400" y="54102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X: 100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5410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X: </a:t>
            </a:r>
            <a:r>
              <a:rPr lang="en-US" strike="sngStrike" dirty="0" smtClean="0"/>
              <a:t>100</a:t>
            </a:r>
            <a:r>
              <a:rPr lang="en-US" dirty="0" smtClean="0"/>
              <a:t> 101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5410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X: </a:t>
            </a:r>
            <a:r>
              <a:rPr lang="en-US" strike="sngStrike" dirty="0" smtClean="0"/>
              <a:t>100</a:t>
            </a:r>
            <a:r>
              <a:rPr lang="en-US" dirty="0" smtClean="0"/>
              <a:t> </a:t>
            </a:r>
            <a:r>
              <a:rPr lang="en-US" strike="sngStrike" dirty="0" smtClean="0"/>
              <a:t>101</a:t>
            </a:r>
            <a:r>
              <a:rPr lang="en-US" dirty="0" smtClean="0"/>
              <a:t> 102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/>
              <a:t>If these execute in parallel:</a:t>
            </a:r>
            <a:br>
              <a:rPr lang="en-US" b="0" smtClean="0"/>
            </a:br>
            <a:r>
              <a:rPr lang="en-US" b="0" smtClean="0"/>
              <a:t>Possibility for </a:t>
            </a:r>
            <a:r>
              <a:rPr lang="en-US" smtClean="0"/>
              <a:t>Incorrect Results!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048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(set! x (+ 1 x))	 (set! x (+ 1 x))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P1: Lookup x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P1: Add 1 to x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P1: </a:t>
            </a:r>
            <a:r>
              <a:rPr lang="en-US" dirty="0" smtClean="0"/>
              <a:t>Set x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6F581-093F-441C-9342-39BC0F735DE4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43600" y="2789238"/>
            <a:ext cx="327660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P2: Lookup x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P2: Add 1 to x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P2: Set x</a:t>
            </a:r>
          </a:p>
        </p:txBody>
      </p:sp>
      <p:sp>
        <p:nvSpPr>
          <p:cNvPr id="20486" name="Content Placeholder 2"/>
          <p:cNvSpPr txBox="1">
            <a:spLocks/>
          </p:cNvSpPr>
          <p:nvPr/>
        </p:nvSpPr>
        <p:spPr bwMode="auto">
          <a:xfrm>
            <a:off x="1905000" y="56388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X: 100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05000" y="5638799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X: </a:t>
            </a:r>
            <a:r>
              <a:rPr lang="en-US" strike="sngStrike" dirty="0" smtClean="0"/>
              <a:t>100</a:t>
            </a:r>
            <a:r>
              <a:rPr lang="en-US" dirty="0" smtClean="0"/>
              <a:t> 101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05000" y="5638799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X: </a:t>
            </a:r>
            <a:r>
              <a:rPr lang="en-US" strike="sngStrike" dirty="0" smtClean="0"/>
              <a:t>100</a:t>
            </a:r>
            <a:r>
              <a:rPr lang="en-US" dirty="0" smtClean="0"/>
              <a:t> </a:t>
            </a:r>
            <a:r>
              <a:rPr lang="en-US" strike="sngStrike" dirty="0" smtClean="0"/>
              <a:t>101</a:t>
            </a:r>
            <a:r>
              <a:rPr lang="en-US" dirty="0" smtClean="0"/>
              <a:t> 101 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5108575" y="4741863"/>
            <a:ext cx="3886200" cy="2133600"/>
          </a:xfrm>
          <a:prstGeom prst="borderCallout1">
            <a:avLst>
              <a:gd name="adj1" fmla="val -49835"/>
              <a:gd name="adj2" fmla="val 22598"/>
              <a:gd name="adj3" fmla="val -1184"/>
              <a:gd name="adj4" fmla="val 1477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cs typeface="Courier New" pitchFamily="49" charset="0"/>
              </a:rPr>
              <a:t>Within a process they are </a:t>
            </a:r>
          </a:p>
          <a:p>
            <a:pPr algn="ctr">
              <a:defRPr/>
            </a:pPr>
            <a:r>
              <a:rPr lang="en-US" sz="2800" b="1" dirty="0">
                <a:cs typeface="Courier New" pitchFamily="49" charset="0"/>
              </a:rPr>
              <a:t>NEVER re-ordered!</a:t>
            </a:r>
          </a:p>
          <a:p>
            <a:pPr algn="ctr">
              <a:defRPr/>
            </a:pPr>
            <a:r>
              <a:rPr lang="en-US" sz="2800" dirty="0">
                <a:latin typeface="+mj-lt"/>
                <a:cs typeface="Courier New" pitchFamily="49" charset="0"/>
              </a:rPr>
              <a:t>Only interleaved with another process</a:t>
            </a:r>
          </a:p>
        </p:txBody>
      </p:sp>
    </p:spTree>
    <p:extLst>
      <p:ext uri="{BB962C8B-B14F-4D97-AF65-F5344CB8AC3E}">
        <p14:creationId xmlns:p14="http://schemas.microsoft.com/office/powerpoint/2010/main" val="7152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DFA Rules &amp; Generation Tips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Rules about DFAs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Indicate the starting state </a:t>
            </a:r>
            <a:r>
              <a:rPr lang="en-US" i="1" dirty="0" smtClean="0"/>
              <a:t>(aka initial state) </a:t>
            </a:r>
            <a:r>
              <a:rPr lang="en-US" dirty="0" smtClean="0"/>
              <a:t>with a triangle or arrow.</a:t>
            </a:r>
          </a:p>
          <a:p>
            <a:pPr eaLnBrk="1" hangingPunct="1"/>
            <a:r>
              <a:rPr lang="en-US" dirty="0" smtClean="0"/>
              <a:t>Indicate the accepting state(s) </a:t>
            </a:r>
            <a:r>
              <a:rPr lang="en-US" i="1" dirty="0" smtClean="0"/>
              <a:t>(aka final states) </a:t>
            </a:r>
            <a:r>
              <a:rPr lang="en-US" dirty="0" smtClean="0"/>
              <a:t>with concentric circles.</a:t>
            </a:r>
          </a:p>
          <a:p>
            <a:pPr eaLnBrk="1" hangingPunct="1"/>
            <a:r>
              <a:rPr lang="en-US" dirty="0" smtClean="0"/>
              <a:t>Every state must have a transition for every possible symbol.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143000"/>
            <a:ext cx="4041775" cy="639762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Tips for writing DFAs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1676400"/>
            <a:ext cx="4041775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Write out sequences </a:t>
            </a:r>
            <a:r>
              <a:rPr lang="en-US" i="1" dirty="0" smtClean="0"/>
              <a:t>(aka strings) </a:t>
            </a:r>
            <a:r>
              <a:rPr lang="en-US" dirty="0" smtClean="0"/>
              <a:t>that are accepted.</a:t>
            </a:r>
          </a:p>
          <a:p>
            <a:pPr eaLnBrk="1" hangingPunct="1"/>
            <a:r>
              <a:rPr lang="en-US" dirty="0" smtClean="0"/>
              <a:t>Write out sequences that are not accepted.</a:t>
            </a:r>
          </a:p>
          <a:p>
            <a:pPr eaLnBrk="1" hangingPunct="1"/>
            <a:r>
              <a:rPr lang="en-US" dirty="0" smtClean="0"/>
              <a:t>Identify what states might be important and what they will “mean”</a:t>
            </a:r>
          </a:p>
          <a:p>
            <a:pPr eaLnBrk="1" hangingPunct="1"/>
            <a:r>
              <a:rPr lang="en-US" dirty="0" smtClean="0"/>
              <a:t>Draw the DFA for a simple sequence that is accepted, then fill in other transitions.</a:t>
            </a:r>
          </a:p>
          <a:p>
            <a:pPr eaLnBrk="1" hangingPunct="1"/>
            <a:r>
              <a:rPr lang="en-US" dirty="0" smtClean="0"/>
              <a:t>Add a failing </a:t>
            </a:r>
            <a:r>
              <a:rPr lang="en-US" dirty="0" smtClean="0"/>
              <a:t>state</a:t>
            </a:r>
          </a:p>
          <a:p>
            <a:pPr eaLnBrk="1" hangingPunct="1"/>
            <a:r>
              <a:rPr lang="en-US" dirty="0" smtClean="0"/>
              <a:t>Compare to other problems you’ve solved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1433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6032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2957513"/>
            <a:ext cx="962025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1050"/>
            <a:ext cx="990600" cy="34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768725"/>
            <a:ext cx="4953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9" name="Group 6"/>
          <p:cNvGrpSpPr>
            <a:grpSpLocks/>
          </p:cNvGrpSpPr>
          <p:nvPr/>
        </p:nvGrpSpPr>
        <p:grpSpPr bwMode="auto">
          <a:xfrm>
            <a:off x="68263" y="4759325"/>
            <a:ext cx="771525" cy="787400"/>
            <a:chOff x="3457168" y="5664446"/>
            <a:chExt cx="771525" cy="787166"/>
          </a:xfrm>
        </p:grpSpPr>
        <p:pic>
          <p:nvPicPr>
            <p:cNvPr id="14351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52240">
              <a:off x="3457168" y="5664446"/>
              <a:ext cx="77152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52" name="Picture 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66281">
              <a:off x="3473835" y="6051562"/>
              <a:ext cx="73818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06" y="4934023"/>
            <a:ext cx="976313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3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many possible outcomes?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(define x 100)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(parallel-execute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(lambda() (set! x (+ x 6)))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(lambda() (set! x (+ x 5))))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1 possible outcome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2 possible outcomes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3 possible outcomes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4 possible outcomes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5 possible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72ECD-5E73-4206-86AF-E8990AB9143F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4724400" y="4267200"/>
            <a:ext cx="4191000" cy="1524000"/>
          </a:xfrm>
          <a:prstGeom prst="borderCallout1">
            <a:avLst>
              <a:gd name="adj1" fmla="val -58904"/>
              <a:gd name="adj2" fmla="val -27185"/>
              <a:gd name="adj3" fmla="val 69"/>
              <a:gd name="adj4" fmla="val 413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cs typeface="Courier New" pitchFamily="49" charset="0"/>
              </a:rPr>
              <a:t>Thunk</a:t>
            </a:r>
            <a:r>
              <a:rPr lang="en-US" sz="2800" dirty="0">
                <a:cs typeface="Courier New" pitchFamily="49" charset="0"/>
              </a:rPr>
              <a:t>: </a:t>
            </a:r>
          </a:p>
          <a:p>
            <a:pPr algn="ctr">
              <a:defRPr/>
            </a:pPr>
            <a:r>
              <a:rPr lang="en-US" sz="2800" dirty="0">
                <a:cs typeface="Courier New" pitchFamily="49" charset="0"/>
              </a:rPr>
              <a:t>Lambda of with no arguments</a:t>
            </a:r>
            <a:endParaRPr lang="en-US" sz="2800" b="1" dirty="0">
              <a:latin typeface="+mj-lt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90563" y="2514600"/>
            <a:ext cx="38512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23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477000" y="914400"/>
            <a:ext cx="2590800" cy="2773363"/>
          </a:xfrm>
        </p:spPr>
        <p:txBody>
          <a:bodyPr/>
          <a:lstStyle/>
          <a:p>
            <a:r>
              <a:rPr lang="en-US" smtClean="0"/>
              <a:t>EVERY ordering!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6096000"/>
          </a:xfrm>
        </p:spPr>
        <p:txBody>
          <a:bodyPr/>
          <a:lstStyle/>
          <a:p>
            <a:r>
              <a:rPr lang="en-US" smtClean="0"/>
              <a:t>1 1 2 2</a:t>
            </a:r>
          </a:p>
          <a:p>
            <a:r>
              <a:rPr lang="en-US" smtClean="0"/>
              <a:t>1 2 1 2</a:t>
            </a:r>
          </a:p>
          <a:p>
            <a:r>
              <a:rPr lang="en-US" smtClean="0"/>
              <a:t>2 1 1 2</a:t>
            </a:r>
          </a:p>
          <a:p>
            <a:r>
              <a:rPr lang="en-US" smtClean="0"/>
              <a:t>1 2 2 1</a:t>
            </a:r>
          </a:p>
          <a:p>
            <a:r>
              <a:rPr lang="en-US" smtClean="0"/>
              <a:t>2 1 2 1</a:t>
            </a:r>
          </a:p>
          <a:p>
            <a:r>
              <a:rPr lang="en-US" smtClean="0"/>
              <a:t>2 2 1 1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4AF8-C8C7-488F-B46E-6C966364F8C5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2362200" y="228600"/>
            <a:ext cx="4191000" cy="623888"/>
          </a:xfrm>
          <a:prstGeom prst="borderCallout1">
            <a:avLst>
              <a:gd name="adj1" fmla="val 45036"/>
              <a:gd name="adj2" fmla="val -14004"/>
              <a:gd name="adj3" fmla="val 47796"/>
              <a:gd name="adj4" fmla="val 13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cs typeface="Courier New" pitchFamily="49" charset="0"/>
              </a:rPr>
              <a:t>P1 then P2</a:t>
            </a:r>
            <a:endParaRPr lang="en-US" sz="2800" b="1" dirty="0">
              <a:latin typeface="+mj-lt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2433638" y="3429000"/>
            <a:ext cx="4191000" cy="623888"/>
          </a:xfrm>
          <a:prstGeom prst="borderCallout1">
            <a:avLst>
              <a:gd name="adj1" fmla="val 10139"/>
              <a:gd name="adj2" fmla="val -15043"/>
              <a:gd name="adj3" fmla="val 47796"/>
              <a:gd name="adj4" fmla="val 13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cs typeface="Courier New" pitchFamily="49" charset="0"/>
              </a:rPr>
              <a:t>P2 then P1</a:t>
            </a:r>
            <a:endParaRPr lang="en-US" sz="2800" b="1" dirty="0">
              <a:latin typeface="+mj-lt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852488"/>
            <a:ext cx="609600" cy="5191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2619375"/>
            <a:ext cx="609600" cy="5191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9200" y="1419225"/>
            <a:ext cx="609600" cy="5191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2028825"/>
            <a:ext cx="609600" cy="5191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ine Callout 1 12"/>
          <p:cNvSpPr/>
          <p:nvPr/>
        </p:nvSpPr>
        <p:spPr>
          <a:xfrm>
            <a:off x="2362200" y="1465263"/>
            <a:ext cx="4256088" cy="623887"/>
          </a:xfrm>
          <a:prstGeom prst="borderCallout1">
            <a:avLst>
              <a:gd name="adj1" fmla="val 45036"/>
              <a:gd name="adj2" fmla="val -12816"/>
              <a:gd name="adj3" fmla="val 47796"/>
              <a:gd name="adj4" fmla="val 13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cs typeface="Courier New" pitchFamily="49" charset="0"/>
              </a:rPr>
              <a:t>P2 clobbers P1</a:t>
            </a:r>
            <a:endParaRPr lang="en-US" sz="2800" b="1" dirty="0">
              <a:latin typeface="+mj-lt"/>
              <a:cs typeface="Courier New" pitchFamily="49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2438400" y="2640013"/>
            <a:ext cx="4179888" cy="623887"/>
          </a:xfrm>
          <a:prstGeom prst="borderCallout1">
            <a:avLst>
              <a:gd name="adj1" fmla="val 45036"/>
              <a:gd name="adj2" fmla="val -15016"/>
              <a:gd name="adj3" fmla="val 47796"/>
              <a:gd name="adj4" fmla="val 13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cs typeface="Courier New" pitchFamily="49" charset="0"/>
              </a:rPr>
              <a:t>P1 clobbers P2</a:t>
            </a:r>
            <a:endParaRPr lang="en-US" sz="2800" b="1" dirty="0">
              <a:latin typeface="+mj-lt"/>
              <a:cs typeface="Courier New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28800" y="1111250"/>
            <a:ext cx="533400" cy="3540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2286000"/>
            <a:ext cx="609600" cy="3540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4514" y="4343399"/>
            <a:ext cx="9144000" cy="244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(set! x (+ 6 x))	 (set! x (+ 5 x))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P1: Lookup x</a:t>
            </a:r>
          </a:p>
          <a:p>
            <a:pPr>
              <a:defRPr/>
            </a:pPr>
            <a:r>
              <a:rPr lang="en-US" strike="sngStrike" dirty="0" smtClean="0"/>
              <a:t>P1: Add 6 to x</a:t>
            </a:r>
          </a:p>
          <a:p>
            <a:pPr>
              <a:defRPr/>
            </a:pPr>
            <a:r>
              <a:rPr lang="en-US" dirty="0" smtClean="0"/>
              <a:t>P1: Set x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738914" y="4945857"/>
            <a:ext cx="4572000" cy="244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P2: Lookup x</a:t>
            </a:r>
          </a:p>
          <a:p>
            <a:pPr>
              <a:defRPr/>
            </a:pPr>
            <a:r>
              <a:rPr lang="en-US" strike="sngStrike" dirty="0" smtClean="0"/>
              <a:t>P2: Add 5 to x</a:t>
            </a:r>
          </a:p>
          <a:p>
            <a:pPr>
              <a:defRPr/>
            </a:pPr>
            <a:r>
              <a:rPr lang="en-US" dirty="0" smtClean="0"/>
              <a:t>P2: Set x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/>
              <a:t>If these execute in parallel… </a:t>
            </a:r>
            <a:br>
              <a:rPr lang="en-US" b="0" smtClean="0"/>
            </a:br>
            <a:r>
              <a:rPr lang="en-US" b="0" smtClean="0"/>
              <a:t>Write out the sequence of events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048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(define x 10)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(set! x (+ x x))	 (set! x (+ 1 x))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P1: Lookup x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P1: Lookup x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P1: Add x to x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P1: Set x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A8E06-568E-40C6-8659-BE6331A31261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78463" y="2895600"/>
            <a:ext cx="326707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P2: Lookup x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P2: Add 1 to x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P2: Set x</a:t>
            </a:r>
          </a:p>
        </p:txBody>
      </p:sp>
      <p:sp>
        <p:nvSpPr>
          <p:cNvPr id="23558" name="Rectangle 1"/>
          <p:cNvSpPr>
            <a:spLocks noChangeArrowheads="1"/>
          </p:cNvSpPr>
          <p:nvPr/>
        </p:nvSpPr>
        <p:spPr bwMode="auto">
          <a:xfrm>
            <a:off x="2514600" y="464820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Arial" pitchFamily="34" charset="0"/>
              <a:buAutoNum type="alphaUcParenR"/>
            </a:pPr>
            <a:r>
              <a:rPr lang="en-US" sz="2400">
                <a:cs typeface="Courier New" pitchFamily="49" charset="0"/>
              </a:rPr>
              <a:t>2 possible outcomes for x</a:t>
            </a:r>
          </a:p>
          <a:p>
            <a:pPr marL="514350" indent="-514350">
              <a:buFont typeface="Arial" pitchFamily="34" charset="0"/>
              <a:buAutoNum type="alphaUcParenR"/>
            </a:pPr>
            <a:r>
              <a:rPr lang="en-US" sz="2400">
                <a:cs typeface="Courier New" pitchFamily="49" charset="0"/>
              </a:rPr>
              <a:t>3 possible outcomes for x</a:t>
            </a:r>
          </a:p>
          <a:p>
            <a:pPr marL="514350" indent="-514350">
              <a:buFont typeface="Arial" pitchFamily="34" charset="0"/>
              <a:buAutoNum type="alphaUcParenR"/>
            </a:pPr>
            <a:r>
              <a:rPr lang="en-US" sz="2400">
                <a:cs typeface="Courier New" pitchFamily="49" charset="0"/>
              </a:rPr>
              <a:t>4 possible outcomes for x</a:t>
            </a:r>
          </a:p>
          <a:p>
            <a:pPr marL="514350" indent="-514350">
              <a:buFont typeface="Arial" pitchFamily="34" charset="0"/>
              <a:buAutoNum type="alphaUcParenR"/>
            </a:pPr>
            <a:r>
              <a:rPr lang="en-US" sz="2400">
                <a:cs typeface="Courier New" pitchFamily="49" charset="0"/>
              </a:rPr>
              <a:t>5 possible outcomes for x</a:t>
            </a:r>
          </a:p>
          <a:p>
            <a:pPr marL="514350" indent="-514350">
              <a:buFont typeface="Arial" pitchFamily="34" charset="0"/>
              <a:buAutoNum type="alphaUcParenR"/>
            </a:pPr>
            <a:r>
              <a:rPr lang="en-US" sz="2400">
                <a:cs typeface="Courier New" pitchFamily="49" charset="0"/>
              </a:rPr>
              <a:t>More than 5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2895600" y="3136900"/>
            <a:ext cx="1684338" cy="990600"/>
          </a:xfrm>
          <a:prstGeom prst="borderCallout1">
            <a:avLst>
              <a:gd name="adj1" fmla="val -41852"/>
              <a:gd name="adj2" fmla="val -23705"/>
              <a:gd name="adj3" fmla="val -3777"/>
              <a:gd name="adj4" fmla="val -5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cs typeface="Courier New" pitchFamily="49" charset="0"/>
              </a:rPr>
              <a:t>Critical section</a:t>
            </a:r>
            <a:endParaRPr lang="en-US" sz="2800" b="1" dirty="0">
              <a:latin typeface="+mj-lt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09800" y="4127500"/>
            <a:ext cx="685800" cy="825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4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7" grpId="0" animBg="1"/>
      <p:bldP spid="7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477000" y="914400"/>
            <a:ext cx="2590800" cy="2773363"/>
          </a:xfrm>
        </p:spPr>
        <p:txBody>
          <a:bodyPr/>
          <a:lstStyle/>
          <a:p>
            <a:r>
              <a:rPr lang="en-US" smtClean="0"/>
              <a:t>EVERY ordering!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6096000"/>
          </a:xfrm>
        </p:spPr>
        <p:txBody>
          <a:bodyPr/>
          <a:lstStyle/>
          <a:p>
            <a:r>
              <a:rPr lang="en-US" smtClean="0"/>
              <a:t>1 1 1 2 2</a:t>
            </a:r>
          </a:p>
          <a:p>
            <a:r>
              <a:rPr lang="en-US" smtClean="0"/>
              <a:t>1 1 2 1 2</a:t>
            </a:r>
          </a:p>
          <a:p>
            <a:r>
              <a:rPr lang="en-US" smtClean="0"/>
              <a:t>1 2 1 1 2</a:t>
            </a:r>
          </a:p>
          <a:p>
            <a:r>
              <a:rPr lang="en-US" smtClean="0"/>
              <a:t>2 1 1 1 2</a:t>
            </a:r>
          </a:p>
          <a:p>
            <a:r>
              <a:rPr lang="en-US" smtClean="0"/>
              <a:t>1 1 2 2 1</a:t>
            </a:r>
          </a:p>
          <a:p>
            <a:r>
              <a:rPr lang="en-US" smtClean="0"/>
              <a:t>1 2 1 2 1</a:t>
            </a:r>
          </a:p>
          <a:p>
            <a:r>
              <a:rPr lang="en-US" smtClean="0"/>
              <a:t>2 1 1 2 1</a:t>
            </a:r>
          </a:p>
          <a:p>
            <a:r>
              <a:rPr lang="en-US" smtClean="0"/>
              <a:t>1 2 2 1 1</a:t>
            </a:r>
          </a:p>
          <a:p>
            <a:r>
              <a:rPr lang="en-US" smtClean="0"/>
              <a:t>2 1 2 1 1</a:t>
            </a:r>
          </a:p>
          <a:p>
            <a:r>
              <a:rPr lang="en-US" smtClean="0"/>
              <a:t>2 2 1 1 1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37AF9-0D98-4563-B733-2C0DB9BB2709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2667000" y="228600"/>
            <a:ext cx="4191000" cy="623888"/>
          </a:xfrm>
          <a:prstGeom prst="borderCallout1">
            <a:avLst>
              <a:gd name="adj1" fmla="val 45036"/>
              <a:gd name="adj2" fmla="val -14004"/>
              <a:gd name="adj3" fmla="val 47796"/>
              <a:gd name="adj4" fmla="val 13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cs typeface="Courier New" pitchFamily="49" charset="0"/>
              </a:rPr>
              <a:t>P1 then P2</a:t>
            </a:r>
            <a:endParaRPr lang="en-US" sz="2800" b="1" dirty="0">
              <a:latin typeface="+mj-lt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2667000" y="5486400"/>
            <a:ext cx="4191000" cy="623888"/>
          </a:xfrm>
          <a:prstGeom prst="borderCallout1">
            <a:avLst>
              <a:gd name="adj1" fmla="val 45036"/>
              <a:gd name="adj2" fmla="val -13658"/>
              <a:gd name="adj3" fmla="val 47796"/>
              <a:gd name="adj4" fmla="val 13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cs typeface="Courier New" pitchFamily="49" charset="0"/>
              </a:rPr>
              <a:t>P2 then P1</a:t>
            </a:r>
            <a:endParaRPr lang="en-US" sz="2800" b="1" dirty="0">
              <a:latin typeface="+mj-lt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852488"/>
            <a:ext cx="609600" cy="5191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2619375"/>
            <a:ext cx="609600" cy="5191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3200400"/>
            <a:ext cx="609600" cy="5191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3776663"/>
            <a:ext cx="609600" cy="5191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1462088"/>
            <a:ext cx="609600" cy="5191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2028825"/>
            <a:ext cx="609600" cy="5191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ine Callout 1 12"/>
          <p:cNvSpPr/>
          <p:nvPr/>
        </p:nvSpPr>
        <p:spPr>
          <a:xfrm>
            <a:off x="2667000" y="1465263"/>
            <a:ext cx="4256088" cy="623887"/>
          </a:xfrm>
          <a:prstGeom prst="borderCallout1">
            <a:avLst>
              <a:gd name="adj1" fmla="val 45036"/>
              <a:gd name="adj2" fmla="val -12816"/>
              <a:gd name="adj3" fmla="val 47796"/>
              <a:gd name="adj4" fmla="val 13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cs typeface="Courier New" pitchFamily="49" charset="0"/>
              </a:rPr>
              <a:t>P2 clobbers P1</a:t>
            </a:r>
            <a:endParaRPr lang="en-US" sz="2800" b="1" dirty="0">
              <a:latin typeface="+mj-lt"/>
              <a:cs typeface="Courier New" pitchFamily="49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2743200" y="3200400"/>
            <a:ext cx="4179888" cy="623888"/>
          </a:xfrm>
          <a:prstGeom prst="borderCallout1">
            <a:avLst>
              <a:gd name="adj1" fmla="val 45036"/>
              <a:gd name="adj2" fmla="val -15016"/>
              <a:gd name="adj3" fmla="val 47796"/>
              <a:gd name="adj4" fmla="val 13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cs typeface="Courier New" pitchFamily="49" charset="0"/>
              </a:rPr>
              <a:t>P1 clobbers P2</a:t>
            </a:r>
            <a:endParaRPr lang="en-US" sz="2800" b="1" dirty="0">
              <a:latin typeface="+mj-lt"/>
              <a:cs typeface="Courier New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133600" y="1111250"/>
            <a:ext cx="533400" cy="3540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33600" y="2846388"/>
            <a:ext cx="609600" cy="3540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124075" y="3824288"/>
            <a:ext cx="619125" cy="260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90738" y="2089150"/>
            <a:ext cx="619125" cy="260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Callout 1 21"/>
          <p:cNvSpPr/>
          <p:nvPr/>
        </p:nvSpPr>
        <p:spPr>
          <a:xfrm>
            <a:off x="2732088" y="4572000"/>
            <a:ext cx="4125912" cy="623888"/>
          </a:xfrm>
          <a:prstGeom prst="borderCallout1">
            <a:avLst>
              <a:gd name="adj1" fmla="val 5487"/>
              <a:gd name="adj2" fmla="val -16133"/>
              <a:gd name="adj3" fmla="val 47796"/>
              <a:gd name="adj4" fmla="val 13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cs typeface="Courier New" pitchFamily="49" charset="0"/>
              </a:rPr>
              <a:t>P2 between P1’s lookups</a:t>
            </a:r>
            <a:endParaRPr lang="en-US" sz="2800" b="1" dirty="0">
              <a:latin typeface="+mj-lt"/>
              <a:cs typeface="Courier New" pitchFamily="49" charset="0"/>
            </a:endParaRPr>
          </a:p>
        </p:txBody>
      </p:sp>
      <p:cxnSp>
        <p:nvCxnSpPr>
          <p:cNvPr id="23" name="Straight Connector 22"/>
          <p:cNvCxnSpPr>
            <a:endCxn id="22" idx="2"/>
          </p:cNvCxnSpPr>
          <p:nvPr/>
        </p:nvCxnSpPr>
        <p:spPr>
          <a:xfrm flipV="1">
            <a:off x="2043113" y="4884738"/>
            <a:ext cx="688975" cy="3111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90538" y="-304800"/>
            <a:ext cx="8229600" cy="1143000"/>
          </a:xfrm>
        </p:spPr>
        <p:txBody>
          <a:bodyPr/>
          <a:lstStyle/>
          <a:p>
            <a:r>
              <a:rPr lang="en-US" b="0" smtClean="0"/>
              <a:t>Possible outcomes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733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(set! x (+ x x))	 (set! x (+ 1 x))</a:t>
            </a: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P1 then P2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P1: Lookup x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P1: Lookup x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P1: Set x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P2: Lookup x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P2</a:t>
            </a:r>
            <a:r>
              <a:rPr lang="en-US" sz="2400" dirty="0"/>
              <a:t>: Set x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C6814-94D2-447F-BAC6-98F6B50F15EF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25605" name="Content Placeholder 2"/>
          <p:cNvSpPr txBox="1">
            <a:spLocks/>
          </p:cNvSpPr>
          <p:nvPr/>
        </p:nvSpPr>
        <p:spPr bwMode="auto">
          <a:xfrm>
            <a:off x="5562600" y="1295400"/>
            <a:ext cx="3265488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71800" y="1320800"/>
            <a:ext cx="3265488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P2 </a:t>
            </a:r>
            <a:r>
              <a:rPr lang="en-US" sz="2400" dirty="0">
                <a:solidFill>
                  <a:srgbClr val="FF0000"/>
                </a:solidFill>
              </a:rPr>
              <a:t>then </a:t>
            </a:r>
            <a:r>
              <a:rPr lang="en-US" sz="2400" dirty="0" smtClean="0">
                <a:solidFill>
                  <a:srgbClr val="FF0000"/>
                </a:solidFill>
              </a:rPr>
              <a:t>P1</a:t>
            </a:r>
            <a:endParaRPr lang="en-US" sz="2400" dirty="0" smtClean="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P2: Lookup x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P2: Set x 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latin typeface="Calibri"/>
                <a:cs typeface="+mn-cs"/>
              </a:rPr>
              <a:t>P1</a:t>
            </a:r>
            <a:r>
              <a:rPr lang="en-US" sz="2400" dirty="0">
                <a:solidFill>
                  <a:srgbClr val="0070C0"/>
                </a:solidFill>
                <a:latin typeface="Calibri"/>
                <a:cs typeface="+mn-cs"/>
              </a:rPr>
              <a:t>: Lookup x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  <a:latin typeface="Calibri"/>
                <a:cs typeface="+mn-cs"/>
              </a:rPr>
              <a:t>P1: Lookup x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  <a:latin typeface="Calibri"/>
                <a:cs typeface="+mn-cs"/>
              </a:rPr>
              <a:t>P1: Set x</a:t>
            </a:r>
          </a:p>
          <a:p>
            <a:pPr marL="0" indent="0">
              <a:spcBef>
                <a:spcPct val="20000"/>
              </a:spcBef>
              <a:defRPr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878513" y="1328738"/>
            <a:ext cx="3265487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P2 between P1’s lookups</a:t>
            </a:r>
            <a:endParaRPr lang="en-US" sz="2400" dirty="0" smtClean="0">
              <a:solidFill>
                <a:srgbClr val="0070C0"/>
              </a:solidFill>
              <a:latin typeface="Calibri"/>
              <a:cs typeface="+mn-cs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latin typeface="Calibri"/>
                <a:cs typeface="+mn-cs"/>
              </a:rPr>
              <a:t>P1</a:t>
            </a:r>
            <a:r>
              <a:rPr lang="en-US" sz="2400" dirty="0">
                <a:solidFill>
                  <a:srgbClr val="0070C0"/>
                </a:solidFill>
                <a:latin typeface="Calibri"/>
                <a:cs typeface="+mn-cs"/>
              </a:rPr>
              <a:t>: Lookup x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P2: Lookup x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P2: Set x 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latin typeface="Calibri"/>
                <a:cs typeface="+mn-cs"/>
              </a:rPr>
              <a:t>P1</a:t>
            </a:r>
            <a:r>
              <a:rPr lang="en-US" sz="2400" dirty="0">
                <a:solidFill>
                  <a:srgbClr val="0070C0"/>
                </a:solidFill>
                <a:latin typeface="Calibri"/>
                <a:cs typeface="+mn-cs"/>
              </a:rPr>
              <a:t>: Lookup x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  <a:latin typeface="Calibri"/>
                <a:cs typeface="+mn-cs"/>
              </a:rPr>
              <a:t>P1: Set x</a:t>
            </a:r>
          </a:p>
          <a:p>
            <a:pPr marL="0" indent="0">
              <a:spcBef>
                <a:spcPct val="20000"/>
              </a:spcBef>
              <a:defRPr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3962400"/>
            <a:ext cx="3265488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P2 clobbers P1</a:t>
            </a:r>
            <a:endParaRPr lang="en-US" sz="2400" dirty="0" smtClean="0">
              <a:solidFill>
                <a:srgbClr val="0070C0"/>
              </a:solidFill>
              <a:latin typeface="Calibri"/>
              <a:cs typeface="+mn-cs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latin typeface="Calibri"/>
                <a:cs typeface="+mn-cs"/>
              </a:rPr>
              <a:t>P1</a:t>
            </a:r>
            <a:r>
              <a:rPr lang="en-US" sz="2400" dirty="0">
                <a:solidFill>
                  <a:srgbClr val="0070C0"/>
                </a:solidFill>
                <a:latin typeface="Calibri"/>
                <a:cs typeface="+mn-cs"/>
              </a:rPr>
              <a:t>: Lookup </a:t>
            </a:r>
            <a:r>
              <a:rPr lang="en-US" sz="2400" dirty="0" smtClean="0">
                <a:solidFill>
                  <a:srgbClr val="0070C0"/>
                </a:solidFill>
                <a:latin typeface="Calibri"/>
                <a:cs typeface="+mn-cs"/>
              </a:rPr>
              <a:t>x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latin typeface="Calibri"/>
                <a:cs typeface="+mn-cs"/>
              </a:rPr>
              <a:t>P1</a:t>
            </a:r>
            <a:r>
              <a:rPr lang="en-US" sz="2400" dirty="0">
                <a:solidFill>
                  <a:srgbClr val="0070C0"/>
                </a:solidFill>
                <a:latin typeface="Calibri"/>
                <a:cs typeface="+mn-cs"/>
              </a:rPr>
              <a:t>: Lookup x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P2: Lookup x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latin typeface="Calibri"/>
                <a:cs typeface="+mn-cs"/>
              </a:rPr>
              <a:t>P1: Set x</a:t>
            </a:r>
            <a:endParaRPr lang="en-US" sz="2400" dirty="0">
              <a:solidFill>
                <a:srgbClr val="0070C0"/>
              </a:solidFill>
              <a:latin typeface="Calibri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P2: Set x </a:t>
            </a:r>
            <a:endParaRPr lang="en-US" sz="2400" dirty="0">
              <a:solidFill>
                <a:srgbClr val="0070C0"/>
              </a:solidFill>
              <a:latin typeface="Calibri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 smtClean="0">
              <a:solidFill>
                <a:srgbClr val="0070C0"/>
              </a:solidFill>
              <a:latin typeface="Calibri"/>
              <a:cs typeface="+mn-cs"/>
            </a:endParaRPr>
          </a:p>
          <a:p>
            <a:pPr marL="0" indent="0">
              <a:spcBef>
                <a:spcPct val="20000"/>
              </a:spcBef>
              <a:defRPr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963863" y="3962400"/>
            <a:ext cx="2503487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</a:rPr>
              <a:t>P1 </a:t>
            </a:r>
            <a:r>
              <a:rPr lang="en-US" sz="2400" dirty="0" smtClean="0">
                <a:solidFill>
                  <a:srgbClr val="FF0000"/>
                </a:solidFill>
              </a:rPr>
              <a:t>clobbers P2</a:t>
            </a:r>
            <a:endParaRPr lang="en-US" sz="2400" dirty="0" smtClean="0">
              <a:solidFill>
                <a:srgbClr val="0070C0"/>
              </a:solidFill>
              <a:latin typeface="Calibri"/>
              <a:cs typeface="+mn-cs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latin typeface="Calibri"/>
                <a:cs typeface="+mn-cs"/>
              </a:rPr>
              <a:t>P1</a:t>
            </a:r>
            <a:r>
              <a:rPr lang="en-US" sz="2400" dirty="0">
                <a:solidFill>
                  <a:srgbClr val="0070C0"/>
                </a:solidFill>
                <a:latin typeface="Calibri"/>
                <a:cs typeface="+mn-cs"/>
              </a:rPr>
              <a:t>: Lookup x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  <a:latin typeface="Calibri"/>
                <a:cs typeface="+mn-cs"/>
              </a:rPr>
              <a:t>P1: Lookup </a:t>
            </a:r>
            <a:r>
              <a:rPr lang="en-US" sz="2400" dirty="0" smtClean="0">
                <a:solidFill>
                  <a:srgbClr val="0070C0"/>
                </a:solidFill>
                <a:latin typeface="Calibri"/>
                <a:cs typeface="+mn-cs"/>
              </a:rPr>
              <a:t>x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Calibri" pitchFamily="34" charset="0"/>
              </a:rPr>
              <a:t>P2: Lookup x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P2: Set x </a:t>
            </a:r>
            <a:endParaRPr lang="en-US" sz="2400" dirty="0" smtClean="0">
              <a:solidFill>
                <a:srgbClr val="0070C0"/>
              </a:solidFill>
              <a:latin typeface="Calibri"/>
              <a:cs typeface="+mn-cs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latin typeface="Calibri"/>
                <a:cs typeface="+mn-cs"/>
              </a:rPr>
              <a:t>P1</a:t>
            </a:r>
            <a:r>
              <a:rPr lang="en-US" sz="2400" dirty="0">
                <a:solidFill>
                  <a:srgbClr val="0070C0"/>
                </a:solidFill>
                <a:latin typeface="Calibri"/>
                <a:cs typeface="+mn-cs"/>
              </a:rPr>
              <a:t>: Set x</a:t>
            </a:r>
          </a:p>
          <a:p>
            <a:pPr marL="0" indent="0">
              <a:spcBef>
                <a:spcPct val="20000"/>
              </a:spcBef>
              <a:defRPr/>
            </a:pPr>
            <a:endParaRPr lang="en-US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 smtClean="0"/>
              <a:t>Our definition of a </a:t>
            </a:r>
            <a:br>
              <a:rPr lang="en-US" smtClean="0"/>
            </a:br>
            <a:r>
              <a:rPr lang="en-US" smtClean="0"/>
              <a:t>“correct answer”?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545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(define x 10)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(parallel-execute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(lambda() (set! x (+ x x)))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(lambda() (set! x (+ 1 x))))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Correct answers: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21 (line 1 first)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22 (line 2 first)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F9E28-0BB8-473C-A3B5-9A1ED330D1E7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57600" y="4114800"/>
            <a:ext cx="5105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“Ensure that a concurrent system produces the same result as if the processes had run sequentially in </a:t>
            </a:r>
            <a:r>
              <a:rPr lang="en-US" sz="3200" b="1"/>
              <a:t>some</a:t>
            </a:r>
            <a:r>
              <a:rPr lang="en-US" sz="3200"/>
              <a:t> order.”</a:t>
            </a:r>
          </a:p>
        </p:txBody>
      </p:sp>
    </p:spTree>
    <p:extLst>
      <p:ext uri="{BB962C8B-B14F-4D97-AF65-F5344CB8AC3E}">
        <p14:creationId xmlns:p14="http://schemas.microsoft.com/office/powerpoint/2010/main" val="27150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Protecting from incorrectness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C673F-ABA3-415A-8278-02882DE32AD9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Serializers protect things</a:t>
            </a:r>
            <a:br>
              <a:rPr lang="en-US" smtClean="0"/>
            </a:br>
            <a:r>
              <a:rPr lang="en-US" sz="3600" smtClean="0"/>
              <a:t>And make things they protect serial</a:t>
            </a:r>
            <a:br>
              <a:rPr lang="en-US" sz="3600" smtClean="0"/>
            </a:br>
            <a:r>
              <a:rPr lang="en-US" sz="2800" smtClean="0"/>
              <a:t>(def: taking place in a series)</a:t>
            </a: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8991600" cy="4144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(define stephanie (make-serializer))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(define phill (make-serializer))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(define hamilton (make-serializer))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6BD3-3DA3-4316-867F-65EC4F21E3FE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pic>
        <p:nvPicPr>
          <p:cNvPr id="28677" name="Picture 4" descr="http://s3.amazonaws.com/projectionist/occupi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" r="39865" b="9659"/>
          <a:stretch>
            <a:fillRect/>
          </a:stretch>
        </p:blipFill>
        <p:spPr bwMode="auto">
          <a:xfrm>
            <a:off x="4419600" y="3870325"/>
            <a:ext cx="1371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0" y="3886200"/>
            <a:ext cx="2819400" cy="1676400"/>
          </a:xfrm>
          <a:prstGeom prst="wedgeEllipseCallout">
            <a:avLst>
              <a:gd name="adj1" fmla="val 63946"/>
              <a:gd name="adj2" fmla="val 203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Occupied. You’ve got to wait!</a:t>
            </a:r>
          </a:p>
        </p:txBody>
      </p:sp>
      <p:pic>
        <p:nvPicPr>
          <p:cNvPr id="28679" name="Picture 6" descr="C:\Users\Colleen\AppData\Local\Microsoft\Windows\Temporary Internet Files\Content.IE5\DZ1HMSVR\MC9003835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13263"/>
            <a:ext cx="147161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7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Serializers protect things</a:t>
            </a:r>
            <a:br>
              <a:rPr lang="en-US" smtClean="0"/>
            </a:br>
            <a:r>
              <a:rPr lang="en-US" sz="3600" smtClean="0"/>
              <a:t>And make things they protect serial</a:t>
            </a:r>
            <a:br>
              <a:rPr lang="en-US" sz="3600" smtClean="0"/>
            </a:br>
            <a:r>
              <a:rPr lang="en-US" sz="2800" smtClean="0"/>
              <a:t>(def: taking place in a series)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448800" cy="4144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(define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stephanie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-x (make-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serializer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(parallel-execute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stephanie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-x (lambda()(set! x (+ x 1)))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stephanie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-x (lambda()(set! x (+ x x)))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stephanie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-x (lambda()(set! x (+ x 9))))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dirty="0" err="1" smtClean="0">
                <a:latin typeface="+mj-lt"/>
                <a:cs typeface="Courier New" pitchFamily="49" charset="0"/>
              </a:rPr>
              <a:t>Serializer</a:t>
            </a:r>
            <a:r>
              <a:rPr lang="en-US" sz="2800" dirty="0" smtClean="0">
                <a:latin typeface="+mj-lt"/>
                <a:cs typeface="Courier New" pitchFamily="49" charset="0"/>
              </a:rPr>
              <a:t>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stephanie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-x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+mj-lt"/>
                <a:cs typeface="Courier New" pitchFamily="49" charset="0"/>
              </a:rPr>
              <a:t>will make sure nothing she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+mj-lt"/>
                <a:cs typeface="Courier New" pitchFamily="49" charset="0"/>
              </a:rPr>
              <a:t>p</a:t>
            </a:r>
            <a:r>
              <a:rPr lang="en-US" sz="2800" dirty="0" smtClean="0">
                <a:latin typeface="+mj-lt"/>
                <a:cs typeface="Courier New" pitchFamily="49" charset="0"/>
              </a:rPr>
              <a:t>rotects happen concurrently. 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E3A1A-89AA-4129-B115-CD27B9864007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4400" y="4724400"/>
            <a:ext cx="38100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“Ensure that a concurrent system produces the same result as if the processes had run sequentially in </a:t>
            </a:r>
            <a:r>
              <a:rPr lang="en-US" sz="2000" b="1"/>
              <a:t>some</a:t>
            </a:r>
            <a:r>
              <a:rPr lang="en-US" sz="2000"/>
              <a:t> order.”</a:t>
            </a:r>
          </a:p>
        </p:txBody>
      </p:sp>
    </p:spTree>
    <p:extLst>
      <p:ext uri="{BB962C8B-B14F-4D97-AF65-F5344CB8AC3E}">
        <p14:creationId xmlns:p14="http://schemas.microsoft.com/office/powerpoint/2010/main" val="33697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Serializers protect things</a:t>
            </a:r>
            <a:br>
              <a:rPr lang="en-US" smtClean="0"/>
            </a:br>
            <a:r>
              <a:rPr lang="en-US" sz="3600" smtClean="0"/>
              <a:t>And make things they protect serial</a:t>
            </a:r>
            <a:br>
              <a:rPr lang="en-US" sz="3600" smtClean="0"/>
            </a:br>
            <a:r>
              <a:rPr lang="en-US" sz="2800" smtClean="0"/>
              <a:t>(def: taking place in a series)</a:t>
            </a:r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448800" cy="4144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(define hamilton-x (make-serializer))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(define phill-y (make-serializer))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(parallel-execute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  (hamilton-x (lambda()(set! x (+ x 1)))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  (hamilton-x (lambda()(set! x (+ x x)))  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  (phill-y    (lambda()(</a:t>
            </a:r>
            <a:r>
              <a:rPr lang="en-US" sz="2800" u="sng" smtClean="0">
                <a:latin typeface="Courier New" pitchFamily="49" charset="0"/>
                <a:cs typeface="Courier New" pitchFamily="49" charset="0"/>
              </a:rPr>
              <a:t>set! y (+ y 1)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  (phill-y    (lambda()(</a:t>
            </a:r>
            <a:r>
              <a:rPr lang="en-US" sz="2800" u="sng" smtClean="0">
                <a:latin typeface="Courier New" pitchFamily="49" charset="0"/>
                <a:cs typeface="Courier New" pitchFamily="49" charset="0"/>
              </a:rPr>
              <a:t>set! y (+ y y)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))  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  (hamilton-x (lambda()(set! x (+ x 9))))</a:t>
            </a:r>
          </a:p>
          <a:p>
            <a:pPr marL="0" indent="0">
              <a:buFont typeface="Arial" pitchFamily="34" charset="0"/>
              <a:buNone/>
            </a:pPr>
            <a:endParaRPr lang="en-US" sz="28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28B95-6584-4D67-B64A-1AE82A51B6D4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9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152400" y="3228975"/>
            <a:ext cx="399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(3)</a:t>
            </a:r>
            <a:r>
              <a:rPr lang="en-US" sz="1600">
                <a:cs typeface="Times New Roman" pitchFamily="18" charset="0"/>
              </a:rPr>
              <a:t> Draw a DFA accepting</a:t>
            </a:r>
          </a:p>
        </p:txBody>
      </p:sp>
      <p:sp>
        <p:nvSpPr>
          <p:cNvPr id="15364" name="Line 16"/>
          <p:cNvSpPr>
            <a:spLocks noChangeShapeType="1"/>
          </p:cNvSpPr>
          <p:nvPr/>
        </p:nvSpPr>
        <p:spPr bwMode="auto">
          <a:xfrm>
            <a:off x="4762500" y="273050"/>
            <a:ext cx="0" cy="620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17"/>
          <p:cNvSpPr>
            <a:spLocks noChangeShapeType="1"/>
          </p:cNvSpPr>
          <p:nvPr/>
        </p:nvSpPr>
        <p:spPr bwMode="auto">
          <a:xfrm rot="5400000">
            <a:off x="2380457" y="924718"/>
            <a:ext cx="0" cy="4456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18"/>
          <p:cNvSpPr txBox="1">
            <a:spLocks noChangeArrowheads="1"/>
          </p:cNvSpPr>
          <p:nvPr/>
        </p:nvSpPr>
        <p:spPr bwMode="auto">
          <a:xfrm>
            <a:off x="4832350" y="112713"/>
            <a:ext cx="399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(2)</a:t>
            </a:r>
            <a:r>
              <a:rPr lang="en-US" sz="1600">
                <a:cs typeface="Times New Roman" pitchFamily="18" charset="0"/>
              </a:rPr>
              <a:t> Draw a DFA accepting the language</a:t>
            </a:r>
          </a:p>
        </p:txBody>
      </p:sp>
      <p:sp>
        <p:nvSpPr>
          <p:cNvPr id="15367" name="Rectangle 19"/>
          <p:cNvSpPr>
            <a:spLocks noChangeArrowheads="1"/>
          </p:cNvSpPr>
          <p:nvPr/>
        </p:nvSpPr>
        <p:spPr bwMode="auto">
          <a:xfrm>
            <a:off x="5054600" y="3444875"/>
            <a:ext cx="3703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 L = { w | w is a binary # that’s divisible by 4 }</a:t>
            </a:r>
          </a:p>
        </p:txBody>
      </p:sp>
      <p:sp>
        <p:nvSpPr>
          <p:cNvPr id="15368" name="Rectangle 20"/>
          <p:cNvSpPr>
            <a:spLocks noChangeArrowheads="1"/>
          </p:cNvSpPr>
          <p:nvPr/>
        </p:nvSpPr>
        <p:spPr bwMode="auto">
          <a:xfrm>
            <a:off x="5064125" y="420688"/>
            <a:ext cx="3787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L = { w | w is a binary # that's a power of two }</a:t>
            </a:r>
          </a:p>
        </p:txBody>
      </p:sp>
      <p:sp>
        <p:nvSpPr>
          <p:cNvPr id="15369" name="Text Box 21"/>
          <p:cNvSpPr txBox="1">
            <a:spLocks noChangeArrowheads="1"/>
          </p:cNvSpPr>
          <p:nvPr/>
        </p:nvSpPr>
        <p:spPr bwMode="auto">
          <a:xfrm>
            <a:off x="152400" y="112713"/>
            <a:ext cx="399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(1)</a:t>
            </a:r>
            <a:r>
              <a:rPr lang="en-US" sz="1600">
                <a:cs typeface="Times New Roman" pitchFamily="18" charset="0"/>
              </a:rPr>
              <a:t> Draw a DFA accepting</a:t>
            </a:r>
          </a:p>
        </p:txBody>
      </p:sp>
      <p:sp>
        <p:nvSpPr>
          <p:cNvPr id="15370" name="Rectangle 22"/>
          <p:cNvSpPr>
            <a:spLocks noChangeArrowheads="1"/>
          </p:cNvSpPr>
          <p:nvPr/>
        </p:nvSpPr>
        <p:spPr bwMode="auto">
          <a:xfrm>
            <a:off x="454025" y="415926"/>
            <a:ext cx="231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L = { w | w is the string 01 }</a:t>
            </a:r>
          </a:p>
        </p:txBody>
      </p:sp>
      <p:sp>
        <p:nvSpPr>
          <p:cNvPr id="15371" name="Text Box 23"/>
          <p:cNvSpPr txBox="1">
            <a:spLocks noChangeArrowheads="1"/>
          </p:cNvSpPr>
          <p:nvPr/>
        </p:nvSpPr>
        <p:spPr bwMode="auto">
          <a:xfrm>
            <a:off x="4876800" y="3114675"/>
            <a:ext cx="399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(4)</a:t>
            </a:r>
            <a:r>
              <a:rPr lang="en-US" sz="1600">
                <a:cs typeface="Times New Roman" pitchFamily="18" charset="0"/>
              </a:rPr>
              <a:t> Draw a DFA accepting</a:t>
            </a:r>
          </a:p>
        </p:txBody>
      </p:sp>
      <p:sp>
        <p:nvSpPr>
          <p:cNvPr id="15372" name="Rectangle 24"/>
          <p:cNvSpPr>
            <a:spLocks noChangeArrowheads="1"/>
          </p:cNvSpPr>
          <p:nvPr/>
        </p:nvSpPr>
        <p:spPr bwMode="auto">
          <a:xfrm>
            <a:off x="485775" y="3589338"/>
            <a:ext cx="3932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L = { w | the first and last bit of w are the same }</a:t>
            </a:r>
          </a:p>
        </p:txBody>
      </p:sp>
      <p:sp>
        <p:nvSpPr>
          <p:cNvPr id="15373" name="Line 25"/>
          <p:cNvSpPr>
            <a:spLocks noChangeShapeType="1"/>
          </p:cNvSpPr>
          <p:nvPr/>
        </p:nvSpPr>
        <p:spPr bwMode="auto">
          <a:xfrm rot="5400000">
            <a:off x="6932613" y="915987"/>
            <a:ext cx="0" cy="411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26"/>
          <p:cNvSpPr txBox="1">
            <a:spLocks noChangeArrowheads="1"/>
          </p:cNvSpPr>
          <p:nvPr/>
        </p:nvSpPr>
        <p:spPr bwMode="auto">
          <a:xfrm>
            <a:off x="2128838" y="6537325"/>
            <a:ext cx="5078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Extra!    </a:t>
            </a:r>
            <a:r>
              <a:rPr lang="en-US" sz="1200">
                <a:solidFill>
                  <a:srgbClr val="C00000"/>
                </a:solidFill>
                <a:latin typeface="Cambria" pitchFamily="18" charset="0"/>
              </a:rPr>
              <a:t>use the </a:t>
            </a:r>
            <a:r>
              <a:rPr lang="en-US" sz="1200" i="1">
                <a:solidFill>
                  <a:srgbClr val="C00000"/>
                </a:solidFill>
                <a:latin typeface="Cambria" pitchFamily="18" charset="0"/>
              </a:rPr>
              <a:t>minimum possible</a:t>
            </a:r>
            <a:r>
              <a:rPr lang="en-US" sz="1200">
                <a:solidFill>
                  <a:srgbClr val="C00000"/>
                </a:solidFill>
                <a:latin typeface="Cambria" pitchFamily="18" charset="0"/>
              </a:rPr>
              <a:t> number of states in your four solutions…</a:t>
            </a:r>
          </a:p>
        </p:txBody>
      </p:sp>
      <p:sp>
        <p:nvSpPr>
          <p:cNvPr id="15375" name="Text Box 27"/>
          <p:cNvSpPr txBox="1">
            <a:spLocks noChangeArrowheads="1"/>
          </p:cNvSpPr>
          <p:nvPr/>
        </p:nvSpPr>
        <p:spPr bwMode="auto">
          <a:xfrm>
            <a:off x="8051800" y="666750"/>
            <a:ext cx="942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initial 0s are OK</a:t>
            </a:r>
          </a:p>
        </p:txBody>
      </p:sp>
      <p:sp>
        <p:nvSpPr>
          <p:cNvPr id="15376" name="Text Box 28"/>
          <p:cNvSpPr txBox="1">
            <a:spLocks noChangeArrowheads="1"/>
          </p:cNvSpPr>
          <p:nvPr/>
        </p:nvSpPr>
        <p:spPr bwMode="auto">
          <a:xfrm>
            <a:off x="8142288" y="3705225"/>
            <a:ext cx="942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initial 0s are OK</a:t>
            </a:r>
          </a:p>
        </p:txBody>
      </p:sp>
      <p:sp>
        <p:nvSpPr>
          <p:cNvPr id="15377" name="Text Box 30"/>
          <p:cNvSpPr txBox="1">
            <a:spLocks noChangeArrowheads="1"/>
          </p:cNvSpPr>
          <p:nvPr/>
        </p:nvSpPr>
        <p:spPr bwMode="auto">
          <a:xfrm>
            <a:off x="7469188" y="1046163"/>
            <a:ext cx="1503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the empty string </a:t>
            </a:r>
            <a:r>
              <a:rPr lang="en-US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is </a:t>
            </a:r>
            <a:r>
              <a:rPr lang="en-US" b="1">
                <a:solidFill>
                  <a:srgbClr val="333399"/>
                </a:solidFill>
                <a:latin typeface="Times" pitchFamily="18" charset="0"/>
              </a:rPr>
              <a:t>not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OK</a:t>
            </a:r>
          </a:p>
        </p:txBody>
      </p:sp>
      <p:sp>
        <p:nvSpPr>
          <p:cNvPr id="15378" name="Text Box 31"/>
          <p:cNvSpPr txBox="1">
            <a:spLocks noChangeArrowheads="1"/>
          </p:cNvSpPr>
          <p:nvPr/>
        </p:nvSpPr>
        <p:spPr bwMode="auto">
          <a:xfrm>
            <a:off x="7769225" y="3886200"/>
            <a:ext cx="1316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the empty string </a:t>
            </a:r>
            <a:r>
              <a:rPr lang="en-US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</a:t>
            </a:r>
            <a:r>
              <a:rPr lang="en-US" b="1">
                <a:solidFill>
                  <a:srgbClr val="333399"/>
                </a:solidFill>
                <a:latin typeface="Times" pitchFamily="18" charset="0"/>
              </a:rPr>
              <a:t>is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OK</a:t>
            </a:r>
          </a:p>
        </p:txBody>
      </p:sp>
      <p:sp>
        <p:nvSpPr>
          <p:cNvPr id="15379" name="Text Box 32"/>
          <p:cNvSpPr txBox="1">
            <a:spLocks noChangeArrowheads="1"/>
          </p:cNvSpPr>
          <p:nvPr/>
        </p:nvSpPr>
        <p:spPr bwMode="auto">
          <a:xfrm>
            <a:off x="2930525" y="3810000"/>
            <a:ext cx="1316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333399"/>
                </a:solidFill>
                <a:latin typeface="Times" pitchFamily="18" charset="0"/>
              </a:rPr>
              <a:t>the empty string </a:t>
            </a:r>
            <a:r>
              <a:rPr lang="en-US" dirty="0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dirty="0">
                <a:solidFill>
                  <a:srgbClr val="333399"/>
                </a:solidFill>
                <a:latin typeface="Times" pitchFamily="18" charset="0"/>
              </a:rPr>
              <a:t> </a:t>
            </a:r>
            <a:r>
              <a:rPr lang="en-US" b="1" dirty="0">
                <a:solidFill>
                  <a:srgbClr val="333399"/>
                </a:solidFill>
                <a:latin typeface="Times" pitchFamily="18" charset="0"/>
              </a:rPr>
              <a:t>is</a:t>
            </a:r>
            <a:r>
              <a:rPr lang="en-US" dirty="0">
                <a:solidFill>
                  <a:srgbClr val="333399"/>
                </a:solidFill>
                <a:latin typeface="Times" pitchFamily="18" charset="0"/>
              </a:rPr>
              <a:t> OK</a:t>
            </a:r>
          </a:p>
        </p:txBody>
      </p:sp>
      <p:sp>
        <p:nvSpPr>
          <p:cNvPr id="15380" name="Text Box 30"/>
          <p:cNvSpPr txBox="1">
            <a:spLocks noChangeArrowheads="1"/>
          </p:cNvSpPr>
          <p:nvPr/>
        </p:nvSpPr>
        <p:spPr bwMode="auto">
          <a:xfrm>
            <a:off x="7926388" y="857250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only 0s are </a:t>
            </a:r>
            <a:r>
              <a:rPr lang="en-US" b="1">
                <a:solidFill>
                  <a:srgbClr val="333399"/>
                </a:solidFill>
                <a:latin typeface="Times" pitchFamily="18" charset="0"/>
              </a:rPr>
              <a:t>not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OK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76200" y="923926"/>
            <a:ext cx="3257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Arial" pitchFamily="34" charset="0"/>
              </a:rPr>
              <a:t>01</a:t>
            </a:r>
            <a:endParaRPr lang="en-US" sz="10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152400" y="4164013"/>
            <a:ext cx="4667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101</a:t>
            </a: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00</a:t>
            </a: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0010</a:t>
            </a: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</a:t>
            </a: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1</a:t>
            </a:r>
          </a:p>
          <a:p>
            <a:r>
              <a:rPr lang="en-US" sz="1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000" b="1">
              <a:solidFill>
                <a:srgbClr val="0000FF"/>
              </a:solidFill>
              <a:latin typeface="Arial" pitchFamily="34" charset="0"/>
            </a:endParaRP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… 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8423275" y="1295400"/>
            <a:ext cx="538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solidFill>
                  <a:srgbClr val="0000FF"/>
                </a:solidFill>
                <a:latin typeface="Arial" pitchFamily="34" charset="0"/>
              </a:rPr>
              <a:t>0010</a:t>
            </a:r>
          </a:p>
          <a:p>
            <a:pPr algn="r"/>
            <a:r>
              <a:rPr lang="en-US" sz="1000" b="1" dirty="0" smtClean="0">
                <a:solidFill>
                  <a:srgbClr val="0000FF"/>
                </a:solidFill>
                <a:latin typeface="Arial" pitchFamily="34" charset="0"/>
              </a:rPr>
              <a:t>100</a:t>
            </a:r>
            <a:endParaRPr lang="en-US" sz="1000" b="1" dirty="0">
              <a:solidFill>
                <a:srgbClr val="0000FF"/>
              </a:solidFill>
              <a:latin typeface="Arial" pitchFamily="34" charset="0"/>
            </a:endParaRPr>
          </a:p>
          <a:p>
            <a:pPr algn="r"/>
            <a:r>
              <a:rPr lang="en-US" sz="1000" b="1" dirty="0">
                <a:solidFill>
                  <a:srgbClr val="0000FF"/>
                </a:solidFill>
                <a:latin typeface="Arial" pitchFamily="34" charset="0"/>
              </a:rPr>
              <a:t>10000</a:t>
            </a:r>
          </a:p>
          <a:p>
            <a:pPr algn="r"/>
            <a:r>
              <a:rPr lang="en-US" sz="1000" b="1" dirty="0">
                <a:solidFill>
                  <a:srgbClr val="0000FF"/>
                </a:solidFill>
                <a:latin typeface="Arial" pitchFamily="34" charset="0"/>
              </a:rPr>
              <a:t>…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8424863" y="4267200"/>
            <a:ext cx="5381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01000</a:t>
            </a:r>
          </a:p>
          <a:p>
            <a:pPr algn="r"/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</a:t>
            </a:r>
            <a:r>
              <a:rPr lang="en-US" sz="1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 </a:t>
            </a:r>
          </a:p>
          <a:p>
            <a:pPr algn="r"/>
            <a:r>
              <a:rPr lang="en-US" sz="1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000" b="1">
              <a:solidFill>
                <a:srgbClr val="0000FF"/>
              </a:solidFill>
              <a:latin typeface="Arial" pitchFamily="34" charset="0"/>
            </a:endParaRPr>
          </a:p>
          <a:p>
            <a:pPr algn="r"/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10100</a:t>
            </a:r>
          </a:p>
          <a:p>
            <a:pPr algn="r"/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…</a:t>
            </a:r>
          </a:p>
        </p:txBody>
      </p:sp>
      <p:sp>
        <p:nvSpPr>
          <p:cNvPr id="24" name="Line Callout 1 23"/>
          <p:cNvSpPr/>
          <p:nvPr/>
        </p:nvSpPr>
        <p:spPr>
          <a:xfrm>
            <a:off x="101600" y="5775325"/>
            <a:ext cx="3448843" cy="762000"/>
          </a:xfrm>
          <a:prstGeom prst="borderCallout1">
            <a:avLst>
              <a:gd name="adj1" fmla="val 79"/>
              <a:gd name="adj2" fmla="val 80635"/>
              <a:gd name="adj3" fmla="val -577"/>
              <a:gd name="adj4" fmla="val 5573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Done with: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A) 1 B) 2 C) 3 D) 4 E) ???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723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Serializers protect things</a:t>
            </a:r>
            <a:br>
              <a:rPr lang="en-US" smtClean="0"/>
            </a:br>
            <a:r>
              <a:rPr lang="en-US" sz="3600" smtClean="0"/>
              <a:t>And make things they protect serial</a:t>
            </a:r>
            <a:br>
              <a:rPr lang="en-US" sz="3600" smtClean="0"/>
            </a:br>
            <a:r>
              <a:rPr lang="en-US" sz="2800" smtClean="0"/>
              <a:t>(def: taking place in a series)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" y="1981200"/>
            <a:ext cx="9448800" cy="4144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(define x 10)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(define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stephanie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-x (make-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serializer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(define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hamilton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-x (make-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serializer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(parallel-execute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stephanie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-x (lambda()(set! x (+ x 1)))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hamilton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-x (lambda()(set! x (+ x x)))))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+mj-lt"/>
                <a:cs typeface="Courier New" pitchFamily="49" charset="0"/>
              </a:rPr>
              <a:t>Will this ensure the answer will be 21 or 22?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latin typeface="+mj-lt"/>
                <a:cs typeface="Courier New" pitchFamily="49" charset="0"/>
              </a:rPr>
              <a:t>A. Yes		B. No		C. Not sure</a:t>
            </a:r>
            <a:endParaRPr lang="en-US" sz="2800" dirty="0">
              <a:latin typeface="+mj-lt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32E6B-B89D-456F-9CC6-8657BEC0983C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5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We’ve seen INCORRECT… </a:t>
            </a:r>
            <a:br>
              <a:rPr lang="en-US" smtClean="0"/>
            </a:br>
            <a:r>
              <a:rPr lang="en-US" smtClean="0"/>
              <a:t>now INEFFICIENCY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311BE-3235-4930-8728-61892889E1E2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32772" name="Content Placeholder 2"/>
          <p:cNvSpPr txBox="1">
            <a:spLocks/>
          </p:cNvSpPr>
          <p:nvPr/>
        </p:nvSpPr>
        <p:spPr bwMode="auto">
          <a:xfrm>
            <a:off x="0" y="1600200"/>
            <a:ext cx="94488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>
                <a:latin typeface="Courier New" pitchFamily="49" charset="0"/>
                <a:cs typeface="Courier New" pitchFamily="49" charset="0"/>
              </a:rPr>
              <a:t>(define phill-xy (make-serializer))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>
                <a:latin typeface="Courier New" pitchFamily="49" charset="0"/>
                <a:cs typeface="Courier New" pitchFamily="49" charset="0"/>
              </a:rPr>
              <a:t>(parallel-execute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>
                <a:latin typeface="Courier New" pitchFamily="49" charset="0"/>
                <a:cs typeface="Courier New" pitchFamily="49" charset="0"/>
              </a:rPr>
              <a:t>  (phill-xy (lambda()(set! x (+ x 1)))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>
                <a:latin typeface="Courier New" pitchFamily="49" charset="0"/>
                <a:cs typeface="Courier New" pitchFamily="49" charset="0"/>
              </a:rPr>
              <a:t>  (phill-xy (lambda()(set! x (+ x x)))  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>
                <a:latin typeface="Courier New" pitchFamily="49" charset="0"/>
                <a:cs typeface="Courier New" pitchFamily="49" charset="0"/>
              </a:rPr>
              <a:t>  (phill-xy (lambda()</a:t>
            </a:r>
            <a:r>
              <a:rPr lang="en-US" sz="2800" u="sng">
                <a:latin typeface="Courier New" pitchFamily="49" charset="0"/>
                <a:cs typeface="Courier New" pitchFamily="49" charset="0"/>
              </a:rPr>
              <a:t>(set! y (+ y 1))</a:t>
            </a:r>
            <a:r>
              <a:rPr lang="en-US" sz="280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>
                <a:latin typeface="Courier New" pitchFamily="49" charset="0"/>
                <a:cs typeface="Courier New" pitchFamily="49" charset="0"/>
              </a:rPr>
              <a:t>  (phill-xy (lambda()</a:t>
            </a:r>
            <a:r>
              <a:rPr lang="en-US" sz="2800" u="sng">
                <a:latin typeface="Courier New" pitchFamily="49" charset="0"/>
                <a:cs typeface="Courier New" pitchFamily="49" charset="0"/>
              </a:rPr>
              <a:t>(set! y (+ y y))</a:t>
            </a:r>
            <a:r>
              <a:rPr lang="en-US" sz="2800">
                <a:latin typeface="Courier New" pitchFamily="49" charset="0"/>
                <a:cs typeface="Courier New" pitchFamily="49" charset="0"/>
              </a:rPr>
              <a:t>)  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2800">
                <a:latin typeface="Courier New" pitchFamily="49" charset="0"/>
                <a:cs typeface="Courier New" pitchFamily="49" charset="0"/>
              </a:rPr>
              <a:t>  (phill-xy (lambda()(set! x (+ x 9))))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US" sz="28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2895600" y="5287963"/>
            <a:ext cx="4191000" cy="838200"/>
          </a:xfrm>
          <a:prstGeom prst="borderCallout1">
            <a:avLst>
              <a:gd name="adj1" fmla="val -32237"/>
              <a:gd name="adj2" fmla="val 46451"/>
              <a:gd name="adj3" fmla="val 69"/>
              <a:gd name="adj4" fmla="val 413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cs typeface="Courier New" pitchFamily="49" charset="0"/>
              </a:rPr>
              <a:t>It would be correct to interleave x’s and y’s</a:t>
            </a:r>
            <a:endParaRPr lang="en-US" sz="2800" b="1" dirty="0">
              <a:latin typeface="+mj-lt"/>
              <a:cs typeface="Courier New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424363" y="4495800"/>
            <a:ext cx="309562" cy="7921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23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You’ve seen INCORRECT and INEFFICIENT… now 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448800" cy="46783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(define serial-x (make-serializer))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(define serial-y (make-serializer))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(parallel-execute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  (serial-x (lambda()(set! x (+ x 1)))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  (serial-y (lambda()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			(set! y (+ y y)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			(set! y (+ y 1)))  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serial-y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serial-x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 (lambda ()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			(set! y (+ y 1))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			(set! x (+ x 1))))))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C72FB-1785-4150-8C59-1917F8501F6E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457200" y="4457700"/>
            <a:ext cx="2895600" cy="419100"/>
          </a:xfrm>
          <a:prstGeom prst="borderCallout1">
            <a:avLst>
              <a:gd name="adj1" fmla="val 22309"/>
              <a:gd name="adj2" fmla="val 120135"/>
              <a:gd name="adj3" fmla="val 45524"/>
              <a:gd name="adj4" fmla="val 10054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cs typeface="Courier New" pitchFamily="49" charset="0"/>
              </a:rPr>
              <a:t>Critical section</a:t>
            </a:r>
            <a:endParaRPr lang="en-US" sz="2800" b="1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You’ve seen INCORRECT and INEFFICIENT… now 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448800" cy="46783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(define serial-x (make-serializer))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(define serial-y (make-serializer))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(parallel-execute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serial-y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serial-x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 (lambda ()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			(set! y (+ y 1))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			(set! x (+ x 1)))))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serial-x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serial-y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 (lambda ()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			(set! y (+ y 1))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			(set! x (+ x 1))))))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6583D-2E27-4463-8F2A-A55A384736F8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with Concurrency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smtClean="0"/>
              <a:t>Incorrectness</a:t>
            </a:r>
          </a:p>
          <a:p>
            <a:r>
              <a:rPr lang="en-US" sz="5400" smtClean="0"/>
              <a:t>Inefficiency</a:t>
            </a:r>
          </a:p>
          <a:p>
            <a:r>
              <a:rPr lang="en-US" sz="5400" smtClean="0"/>
              <a:t>Deadlock</a:t>
            </a:r>
          </a:p>
          <a:p>
            <a:r>
              <a:rPr lang="en-US" sz="5400" smtClean="0"/>
              <a:t>Unfairness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D92CA-1B11-46DC-B2AF-03D8FB49512D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Implementing Serializers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With a </a:t>
            </a:r>
            <a:r>
              <a:rPr lang="en-US" dirty="0" err="1" smtClean="0"/>
              <a:t>mutex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030F6-93B7-4BAE-B3DE-BB1A9D9B77AF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Wrinkles and I want to share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514600" y="1447800"/>
            <a:ext cx="5562600" cy="4678363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smtClean="0"/>
              <a:t>Is-someone-using-the-slide?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mtClean="0"/>
              <a:t>NO</a:t>
            </a:r>
          </a:p>
          <a:p>
            <a:pPr marL="0" indent="0" algn="ctr">
              <a:buFont typeface="Arial" pitchFamily="34" charset="0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77EA9-B9A9-4CAC-94AE-64F4C45D9E96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  <p:pic>
        <p:nvPicPr>
          <p:cNvPr id="37893" name="Picture 4" descr="Follow this link for more Wrinkles Dog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 descr="http://www.workhappynow.com/wp-content/google-slide-zurich-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3467100"/>
            <a:ext cx="45243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Write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make-mutex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57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(define mutex1 (make-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(mutex1 '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aquire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aquired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(set! x (+ x 3))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okay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(mutex1 'release)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released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How hard is this question?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A. Hard 		B. Medium		C. Not hard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C59B1-C18C-4498-8D42-ADBF14600557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(make-mutex)</a:t>
            </a:r>
            <a:r>
              <a:rPr lang="en-US" smtClean="0">
                <a:solidFill>
                  <a:srgbClr val="FF0000"/>
                </a:solidFill>
              </a:rPr>
              <a:t>Solution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(define (make-mutex)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(define the-mutex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(lambda (m)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(cond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 ((equal? m 'aquire) 'aquire)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 ((equal? m 'release) 'release)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 (else 'blah))))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the-mutex)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FE8E6-6926-4D61-BBEA-1AA287B83EDB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(define (make-mutex)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  (let ((in-use? #f))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(define the-mutex (lambda (m)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  (cond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   ((eq? m 'aquire)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   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(if in-use?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	          (the-mutex 'aquire)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	          (set! in-use? #t)))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   ((eq? m 'release) 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			(set! in-use? #f))))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	the-mutex))</a:t>
            </a: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729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10095</TotalTime>
  <Words>4466</Words>
  <Application>Microsoft Office PowerPoint</Application>
  <PresentationFormat>On-screen Show (4:3)</PresentationFormat>
  <Paragraphs>1038</Paragraphs>
  <Slides>109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0" baseType="lpstr">
      <vt:lpstr>Office Theme</vt:lpstr>
      <vt:lpstr>CS  60</vt:lpstr>
      <vt:lpstr>Survey</vt:lpstr>
      <vt:lpstr>Survey</vt:lpstr>
      <vt:lpstr>Administrative Stuff (Not in your notes)</vt:lpstr>
      <vt:lpstr>DFA Review</vt:lpstr>
      <vt:lpstr>Homework 13 Due Friday May 3rd  at 11:59pm</vt:lpstr>
      <vt:lpstr>DFAs describe a Language</vt:lpstr>
      <vt:lpstr>DFA Rules &amp; Generation Tips</vt:lpstr>
      <vt:lpstr>PowerPoint Presentation</vt:lpstr>
      <vt:lpstr>Solution </vt:lpstr>
      <vt:lpstr>PowerPoint Presentation</vt:lpstr>
      <vt:lpstr>PowerPoint Presentation</vt:lpstr>
      <vt:lpstr>PowerPoint Presentation</vt:lpstr>
      <vt:lpstr>Extra DFA Practice (Which one is this most similar to?)</vt:lpstr>
      <vt:lpstr>PowerPoint Presentation</vt:lpstr>
      <vt:lpstr>PowerPoint Presentation</vt:lpstr>
      <vt:lpstr>Homework Due Friday May 3rd</vt:lpstr>
      <vt:lpstr>Indistinguishable States</vt:lpstr>
      <vt:lpstr>PowerPoint Presentation</vt:lpstr>
      <vt:lpstr>PowerPoint Presentation</vt:lpstr>
      <vt:lpstr>Indistinguishable States</vt:lpstr>
      <vt:lpstr>Distinguishable States/Minimal DFAs</vt:lpstr>
      <vt:lpstr>Distinguishable States/Minimal DFAs</vt:lpstr>
      <vt:lpstr>Distinguishable States</vt:lpstr>
      <vt:lpstr>PowerPoint Presentation</vt:lpstr>
      <vt:lpstr>Formal Distinguishable Definition</vt:lpstr>
      <vt:lpstr>Formal Pairwise Distinguishable Definition</vt:lpstr>
      <vt:lpstr>***Distinguishability Theorem*** (Lower-bound on Necessary states!)</vt:lpstr>
      <vt:lpstr>Prove that at least 3 states are required</vt:lpstr>
      <vt:lpstr>Prove that at least 3 states are required</vt:lpstr>
      <vt:lpstr>Prove that the start state is pairwise distinguishable from all other states</vt:lpstr>
      <vt:lpstr>Prove that the start state is pairwise distinguishable from all other states</vt:lpstr>
      <vt:lpstr>How could you prove that at least 5 states are required???? </vt:lpstr>
      <vt:lpstr>***Distinguishability Theorem*** (Lower-bound on Necessary states!)</vt:lpstr>
      <vt:lpstr>Regular/ Non-Regular Languages</vt:lpstr>
      <vt:lpstr>Regular Language</vt:lpstr>
      <vt:lpstr>***The Nonregular Language Theorem***</vt:lpstr>
      <vt:lpstr>Nonregular Language Proof</vt:lpstr>
      <vt:lpstr>Nonregular Language Proof</vt:lpstr>
      <vt:lpstr>Non-regular Language Proofs</vt:lpstr>
      <vt:lpstr>Homework Due Friday</vt:lpstr>
      <vt:lpstr>PowerPoint Presentation</vt:lpstr>
      <vt:lpstr>Nondeterministic Finite Automata (NFAs) </vt:lpstr>
      <vt:lpstr>PowerPoint Presentation</vt:lpstr>
      <vt:lpstr>If you were going to implement an NFA in code, what language would you want to use?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Turing Machine Practice</vt:lpstr>
      <vt:lpstr>PowerPoint Presentation</vt:lpstr>
      <vt:lpstr>PowerPoint Presentation</vt:lpstr>
      <vt:lpstr>PowerPoint Presentation</vt:lpstr>
      <vt:lpstr>Tips: Create a JFLAP TM that accepts strings of 2N zeros. </vt:lpstr>
      <vt:lpstr>BONUS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the Career Center!</vt:lpstr>
      <vt:lpstr>Concurrency</vt:lpstr>
      <vt:lpstr>Clicker poll  </vt:lpstr>
      <vt:lpstr>Dining Philosophers</vt:lpstr>
      <vt:lpstr>Dining Philosophers</vt:lpstr>
      <vt:lpstr>Problems with Concurrency</vt:lpstr>
      <vt:lpstr>BELOW the line…</vt:lpstr>
      <vt:lpstr>What if these “happened”  one after the other</vt:lpstr>
      <vt:lpstr>If these execute in parallel: Possibility for Incorrect Results! </vt:lpstr>
      <vt:lpstr>How many possible outcomes?</vt:lpstr>
      <vt:lpstr>EVERY ordering!</vt:lpstr>
      <vt:lpstr>If these execute in parallel…  Write out the sequence of events</vt:lpstr>
      <vt:lpstr>EVERY ordering!</vt:lpstr>
      <vt:lpstr>Possible outcomes</vt:lpstr>
      <vt:lpstr>Our definition of a  “correct answer”?</vt:lpstr>
      <vt:lpstr>Protecting from incorrectness</vt:lpstr>
      <vt:lpstr>Serializers protect things And make things they protect serial (def: taking place in a series)</vt:lpstr>
      <vt:lpstr>Serializers protect things And make things they protect serial (def: taking place in a series)</vt:lpstr>
      <vt:lpstr>Serializers protect things And make things they protect serial (def: taking place in a series)</vt:lpstr>
      <vt:lpstr>Serializers protect things And make things they protect serial (def: taking place in a series)</vt:lpstr>
      <vt:lpstr>We’ve seen INCORRECT…  now INEFFICIENCY</vt:lpstr>
      <vt:lpstr>You’ve seen INCORRECT and INEFFICIENT… now DEADLOCK</vt:lpstr>
      <vt:lpstr>You’ve seen INCORRECT and INEFFICIENT… now DEADLOCK</vt:lpstr>
      <vt:lpstr>Problems with Concurrency</vt:lpstr>
      <vt:lpstr>Implementing Serializers</vt:lpstr>
      <vt:lpstr>Wrinkles and I want to share</vt:lpstr>
      <vt:lpstr>Write make-mutex</vt:lpstr>
      <vt:lpstr>(make-mutex)Solution</vt:lpstr>
      <vt:lpstr>PowerPoint Presentation</vt:lpstr>
      <vt:lpstr>PowerPoint Presentation</vt:lpstr>
      <vt:lpstr>clear!</vt:lpstr>
      <vt:lpstr>Write test-and-set!</vt:lpstr>
      <vt:lpstr>test-and-set! SOLUTION</vt:lpstr>
      <vt:lpstr>PowerPoint Presentation</vt:lpstr>
      <vt:lpstr>“Correct answers”</vt:lpstr>
      <vt:lpstr>What’s the relationship between height and number of nodes?</vt:lpstr>
      <vt:lpstr>What’s the relationship between height and number of nodes?</vt:lpstr>
      <vt:lpstr>// Take the log of both sides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</cp:lastModifiedBy>
  <cp:revision>633</cp:revision>
  <cp:lastPrinted>2013-04-25T00:46:56Z</cp:lastPrinted>
  <dcterms:created xsi:type="dcterms:W3CDTF">2012-10-29T16:10:05Z</dcterms:created>
  <dcterms:modified xsi:type="dcterms:W3CDTF">2013-04-25T16:55:45Z</dcterms:modified>
</cp:coreProperties>
</file>