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915" r:id="rId2"/>
    <p:sldId id="842" r:id="rId3"/>
    <p:sldId id="843" r:id="rId4"/>
    <p:sldId id="938" r:id="rId5"/>
    <p:sldId id="1020" r:id="rId6"/>
    <p:sldId id="1017" r:id="rId7"/>
    <p:sldId id="958" r:id="rId8"/>
    <p:sldId id="1018" r:id="rId9"/>
    <p:sldId id="960" r:id="rId10"/>
    <p:sldId id="962" r:id="rId11"/>
    <p:sldId id="1019" r:id="rId12"/>
    <p:sldId id="963" r:id="rId13"/>
    <p:sldId id="964" r:id="rId14"/>
    <p:sldId id="965" r:id="rId15"/>
    <p:sldId id="966" r:id="rId16"/>
    <p:sldId id="1015" r:id="rId17"/>
    <p:sldId id="967" r:id="rId18"/>
    <p:sldId id="968" r:id="rId19"/>
    <p:sldId id="969" r:id="rId20"/>
    <p:sldId id="970" r:id="rId21"/>
    <p:sldId id="919" r:id="rId22"/>
    <p:sldId id="920" r:id="rId23"/>
    <p:sldId id="921" r:id="rId24"/>
    <p:sldId id="922" r:id="rId25"/>
    <p:sldId id="923" r:id="rId26"/>
    <p:sldId id="924" r:id="rId27"/>
    <p:sldId id="925" r:id="rId28"/>
    <p:sldId id="708" r:id="rId29"/>
    <p:sldId id="710" r:id="rId30"/>
    <p:sldId id="711" r:id="rId31"/>
    <p:sldId id="712" r:id="rId32"/>
    <p:sldId id="713" r:id="rId33"/>
    <p:sldId id="714" r:id="rId34"/>
    <p:sldId id="715" r:id="rId35"/>
    <p:sldId id="716" r:id="rId36"/>
    <p:sldId id="717" r:id="rId37"/>
    <p:sldId id="718" r:id="rId38"/>
    <p:sldId id="719" r:id="rId39"/>
    <p:sldId id="720" r:id="rId40"/>
    <p:sldId id="721" r:id="rId41"/>
    <p:sldId id="722" r:id="rId42"/>
    <p:sldId id="916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915"/>
            <p14:sldId id="842"/>
            <p14:sldId id="843"/>
          </p14:sldIdLst>
        </p14:section>
        <p14:section name="FSM" id="{6C6D08B8-A3C2-4DF5-91F8-EAD0E5761019}">
          <p14:sldIdLst>
            <p14:sldId id="938"/>
            <p14:sldId id="1020"/>
          </p14:sldIdLst>
        </p14:section>
        <p14:section name="Proofs" id="{53EF695C-BE9A-4BE1-BBAA-D4E7F179499F}">
          <p14:sldIdLst>
            <p14:sldId id="1017"/>
            <p14:sldId id="958"/>
            <p14:sldId id="1018"/>
            <p14:sldId id="960"/>
            <p14:sldId id="962"/>
            <p14:sldId id="1019"/>
            <p14:sldId id="963"/>
            <p14:sldId id="964"/>
            <p14:sldId id="965"/>
            <p14:sldId id="966"/>
            <p14:sldId id="1015"/>
            <p14:sldId id="967"/>
            <p14:sldId id="968"/>
            <p14:sldId id="969"/>
            <p14:sldId id="970"/>
          </p14:sldIdLst>
        </p14:section>
        <p14:section name="Theoretical Computing" id="{0BACF2B3-D105-4B2E-9038-24A01A72FC78}">
          <p14:sldIdLst>
            <p14:sldId id="919"/>
            <p14:sldId id="920"/>
            <p14:sldId id="921"/>
            <p14:sldId id="922"/>
            <p14:sldId id="923"/>
            <p14:sldId id="924"/>
            <p14:sldId id="925"/>
          </p14:sldIdLst>
        </p14:section>
        <p14:section name="BONUS" id="{6A5FF3FA-8DDA-4FA6-A883-4083801ADAFA}">
          <p14:sldIdLst>
            <p14:sldId id="708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9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0" autoAdjust="0"/>
    <p:restoredTop sz="94639" autoAdjust="0"/>
  </p:normalViewPr>
  <p:slideViewPr>
    <p:cSldViewPr>
      <p:cViewPr>
        <p:scale>
          <a:sx n="66" d="100"/>
          <a:sy n="66" d="100"/>
        </p:scale>
        <p:origin x="-101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49:42.0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 11 81,'-11'13'33,"-6"-7"-28,8-9-5,6-7-34,2-7-4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equivalent NFAs?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is this possible?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to have a lambda here at the start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to have a lambda here at the start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 property of NFA – multiple states at once….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 property of NFA – multiple states at once….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00" indent="-302039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155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417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678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7939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201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465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7726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B6E5FED-2C8E-4FB7-8248-1787459A420B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00" indent="-302039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155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417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678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7939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201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465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7726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F7539FF-421F-4F54-B411-398AF7D07702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0.emf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7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20574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NFAs, Turing Machines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2013-04-30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Tuesday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13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26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Consider the infinite set: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/>
              <a:t>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|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is a pos. integer}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 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0, 00, 000, 0000, …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	</a:t>
            </a:r>
            <a:r>
              <a:rPr lang="en-US" sz="3600" dirty="0" smtClean="0">
                <a:latin typeface="+mj-lt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≠ j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	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  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	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76888" y="6400800"/>
            <a:ext cx="1509712" cy="4572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97775" y="6400800"/>
            <a:ext cx="1509713" cy="457200"/>
          </a:xfrm>
          <a:prstGeom prst="borderCallout1">
            <a:avLst>
              <a:gd name="adj1" fmla="val -3654"/>
              <a:gd name="adj2" fmla="val 63334"/>
              <a:gd name="adj3" fmla="val -46370"/>
              <a:gd name="adj4" fmla="val 641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Non-regular Language </a:t>
            </a:r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feel ready to use this technique on the homework?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It will be good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It will be 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It won’t be great</a:t>
            </a:r>
          </a:p>
        </p:txBody>
      </p:sp>
    </p:spTree>
    <p:extLst>
      <p:ext uri="{BB962C8B-B14F-4D97-AF65-F5344CB8AC3E}">
        <p14:creationId xmlns:p14="http://schemas.microsoft.com/office/powerpoint/2010/main" val="8954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 Due Friday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 startAt="3"/>
            </a:pPr>
            <a:r>
              <a:rPr lang="en-US" smtClean="0">
                <a:solidFill>
                  <a:schemeClr val="accent1"/>
                </a:solidFill>
              </a:rPr>
              <a:t>Prove that you need at least 6 states (for #2)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palindrome checking is not regular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power of two occurrences of 0’s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147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40966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7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274638"/>
            <a:ext cx="88233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N</a:t>
            </a:r>
            <a:r>
              <a:rPr lang="en-US" dirty="0" smtClean="0"/>
              <a:t>ondeterministic </a:t>
            </a:r>
            <a:r>
              <a:rPr lang="en-US" b="1" u="sng" dirty="0"/>
              <a:t>F</a:t>
            </a:r>
            <a:r>
              <a:rPr lang="en-US" dirty="0"/>
              <a:t>inite </a:t>
            </a:r>
            <a:r>
              <a:rPr lang="en-US" b="1" u="sng" dirty="0"/>
              <a:t>A</a:t>
            </a:r>
            <a:r>
              <a:rPr lang="en-US" dirty="0"/>
              <a:t>utomata </a:t>
            </a:r>
            <a:r>
              <a:rPr lang="en-US" dirty="0" smtClean="0"/>
              <a:t>(NFAs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b="1" u="sng" dirty="0">
                <a:latin typeface="+mj-lt"/>
              </a:rPr>
              <a:t>Rules:</a:t>
            </a:r>
            <a:endParaRPr lang="en-US" b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States can have </a:t>
            </a:r>
            <a:r>
              <a:rPr lang="en-US" b="1" dirty="0" smtClean="0">
                <a:latin typeface="+mj-lt"/>
              </a:rPr>
              <a:t>any</a:t>
            </a:r>
            <a:r>
              <a:rPr lang="en-US" dirty="0" smtClean="0">
                <a:latin typeface="+mj-lt"/>
              </a:rPr>
              <a:t> number of transitions for a single character. (zero, one, more...)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Can transition without reading input (</a:t>
            </a:r>
            <a:r>
              <a:rPr lang="el-GR" b="1" dirty="0" smtClean="0">
                <a:latin typeface="+mj-lt"/>
              </a:rPr>
              <a:t>λ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ccepts </a:t>
            </a:r>
            <a:r>
              <a:rPr lang="en-US" dirty="0" err="1" smtClean="0">
                <a:latin typeface="+mj-lt"/>
              </a:rPr>
              <a:t>iff</a:t>
            </a:r>
            <a:r>
              <a:rPr lang="en-US" dirty="0" smtClean="0">
                <a:latin typeface="+mj-lt"/>
              </a:rPr>
              <a:t> there is at least one accepting path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Tries all possible paths!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>
              <a:latin typeface="+mj-lt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50" y="1114425"/>
            <a:ext cx="334067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44500" y="933450"/>
            <a:ext cx="8218488" cy="180975"/>
            <a:chOff x="295" y="1311"/>
            <a:chExt cx="5177" cy="114"/>
          </a:xfrm>
        </p:grpSpPr>
        <p:sp>
          <p:nvSpPr>
            <p:cNvPr id="430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85800" y="1905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NFAs: Adding </a:t>
            </a:r>
            <a:r>
              <a:rPr lang="en-US" sz="3600" i="1">
                <a:latin typeface="Times New Roman" pitchFamily="18" charset="0"/>
              </a:rPr>
              <a:t>nondeterminism</a:t>
            </a:r>
            <a:r>
              <a:rPr lang="en-US" sz="3600">
                <a:latin typeface="Times New Roman" pitchFamily="18" charset="0"/>
              </a:rPr>
              <a:t> to DFAs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04800" y="1257300"/>
            <a:ext cx="3852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</a:rPr>
              <a:t>NFAs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23850" y="1895475"/>
            <a:ext cx="4306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(</a:t>
            </a:r>
            <a:r>
              <a:rPr lang="en-US" sz="1600" b="1" u="sng">
                <a:latin typeface="Times New Roman" pitchFamily="18" charset="0"/>
              </a:rPr>
              <a:t>N</a:t>
            </a:r>
            <a:r>
              <a:rPr lang="en-US" sz="1600">
                <a:latin typeface="Times New Roman" pitchFamily="18" charset="0"/>
              </a:rPr>
              <a:t>ondeterministic </a:t>
            </a:r>
            <a:r>
              <a:rPr lang="en-US" sz="1600" b="1" u="sng">
                <a:latin typeface="Times New Roman" pitchFamily="18" charset="0"/>
              </a:rPr>
              <a:t>F</a:t>
            </a:r>
            <a:r>
              <a:rPr lang="en-US" sz="1600">
                <a:latin typeface="Times New Roman" pitchFamily="18" charset="0"/>
              </a:rPr>
              <a:t>inite </a:t>
            </a:r>
            <a:r>
              <a:rPr lang="en-US" sz="1600" b="1" u="sng">
                <a:latin typeface="Times New Roman" pitchFamily="18" charset="0"/>
              </a:rPr>
              <a:t>A</a:t>
            </a:r>
            <a:r>
              <a:rPr lang="en-US" sz="1600">
                <a:latin typeface="Times New Roman" pitchFamily="18" charset="0"/>
              </a:rPr>
              <a:t>utomata)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5861050" y="1181457"/>
            <a:ext cx="32829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u="sng" dirty="0" smtClean="0">
                <a:latin typeface="Times New Roman" pitchFamily="18" charset="0"/>
              </a:rPr>
              <a:t>NFA Rules: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States can have </a:t>
            </a:r>
            <a:r>
              <a:rPr lang="en-US" b="1" dirty="0" smtClean="0">
                <a:latin typeface="Times New Roman" pitchFamily="18" charset="0"/>
              </a:rPr>
              <a:t>any</a:t>
            </a:r>
            <a:r>
              <a:rPr lang="en-US" dirty="0" smtClean="0">
                <a:latin typeface="Times New Roman" pitchFamily="18" charset="0"/>
              </a:rPr>
              <a:t> number of transitions for a single character. (zero, one, more...)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Can transition without reading input (</a:t>
            </a:r>
            <a:r>
              <a:rPr lang="el-GR" dirty="0" smtClean="0">
                <a:latin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Accepts </a:t>
            </a:r>
            <a:r>
              <a:rPr lang="en-US" dirty="0" err="1" smtClean="0">
                <a:latin typeface="Times New Roman" pitchFamily="18" charset="0"/>
              </a:rPr>
              <a:t>iff</a:t>
            </a:r>
            <a:r>
              <a:rPr lang="en-US" dirty="0" smtClean="0">
                <a:latin typeface="Times New Roman" pitchFamily="18" charset="0"/>
              </a:rPr>
              <a:t> there is at least one accepting path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Tries all possible paths! </a:t>
            </a:r>
          </a:p>
        </p:txBody>
      </p:sp>
      <p:sp>
        <p:nvSpPr>
          <p:cNvPr id="43016" name="Text Box 26"/>
          <p:cNvSpPr txBox="1">
            <a:spLocks noChangeArrowheads="1"/>
          </p:cNvSpPr>
          <p:nvPr/>
        </p:nvSpPr>
        <p:spPr bwMode="auto">
          <a:xfrm>
            <a:off x="338138" y="3498397"/>
            <a:ext cx="310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What happens with …</a:t>
            </a:r>
          </a:p>
        </p:txBody>
      </p:sp>
      <p:sp>
        <p:nvSpPr>
          <p:cNvPr id="43017" name="Rectangle 28"/>
          <p:cNvSpPr>
            <a:spLocks noChangeArrowheads="1"/>
          </p:cNvSpPr>
          <p:nvPr/>
        </p:nvSpPr>
        <p:spPr bwMode="auto">
          <a:xfrm>
            <a:off x="4876800" y="6400800"/>
            <a:ext cx="4146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500">
                <a:solidFill>
                  <a:srgbClr val="777777"/>
                </a:solidFill>
              </a:rPr>
              <a:t>Is L = { all strings beginning with </a:t>
            </a:r>
            <a:r>
              <a:rPr lang="en-US" sz="1500" b="1">
                <a:solidFill>
                  <a:srgbClr val="777777"/>
                </a:solidFill>
                <a:latin typeface="Courier New" pitchFamily="49" charset="0"/>
              </a:rPr>
              <a:t>1</a:t>
            </a:r>
            <a:r>
              <a:rPr lang="en-US" sz="1500">
                <a:solidFill>
                  <a:srgbClr val="777777"/>
                </a:solidFill>
              </a:rPr>
              <a:t> } ?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658813" y="4464050"/>
            <a:ext cx="282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0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660400" y="4959350"/>
            <a:ext cx="300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11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20" name="Text Box 32"/>
          <p:cNvSpPr txBox="1">
            <a:spLocks noChangeArrowheads="1"/>
          </p:cNvSpPr>
          <p:nvPr/>
        </p:nvSpPr>
        <p:spPr bwMode="auto">
          <a:xfrm>
            <a:off x="660400" y="5453063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101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21" name="Text Box 35"/>
          <p:cNvSpPr txBox="1">
            <a:spLocks noChangeArrowheads="1"/>
          </p:cNvSpPr>
          <p:nvPr/>
        </p:nvSpPr>
        <p:spPr bwMode="auto">
          <a:xfrm>
            <a:off x="681038" y="3970338"/>
            <a:ext cx="291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     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3022" name="Text Box 32"/>
          <p:cNvSpPr txBox="1">
            <a:spLocks noChangeArrowheads="1"/>
          </p:cNvSpPr>
          <p:nvPr/>
        </p:nvSpPr>
        <p:spPr bwMode="auto">
          <a:xfrm>
            <a:off x="641350" y="5946775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       </a:t>
            </a:r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419600"/>
              <a:ext cx="14288" cy="11113"/>
            </p14:xfrm>
          </p:contentPart>
        </mc:Choice>
        <mc:Fallback xmlns="">
          <p:pic>
            <p:nvPicPr>
              <p:cNvPr id="10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3499" y="4414581"/>
                <a:ext cx="28576" cy="25094"/>
              </a:xfrm>
              <a:prstGeom prst="rect">
                <a:avLst/>
              </a:prstGeom>
            </p:spPr>
          </p:pic>
        </mc:Fallback>
      </mc:AlternateContent>
      <p:pic>
        <p:nvPicPr>
          <p:cNvPr id="430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5375"/>
            <a:ext cx="5921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Callout 1 19"/>
          <p:cNvSpPr/>
          <p:nvPr/>
        </p:nvSpPr>
        <p:spPr>
          <a:xfrm>
            <a:off x="5348288" y="4876800"/>
            <a:ext cx="3490912" cy="1447800"/>
          </a:xfrm>
          <a:prstGeom prst="borderCallout1">
            <a:avLst>
              <a:gd name="adj1" fmla="val 61868"/>
              <a:gd name="adj2" fmla="val -370"/>
              <a:gd name="adj3" fmla="val 96345"/>
              <a:gd name="adj4" fmla="val -3951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fail?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0 B) 1-2 C) 3 D) 4 E) ? </a:t>
            </a:r>
          </a:p>
        </p:txBody>
      </p:sp>
    </p:spTree>
    <p:extLst>
      <p:ext uri="{BB962C8B-B14F-4D97-AF65-F5344CB8AC3E}">
        <p14:creationId xmlns:p14="http://schemas.microsoft.com/office/powerpoint/2010/main" val="39898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If you were going to implement an NFA in code, what language would you want to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Python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Racket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Prolog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Java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40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400" dirty="0" smtClean="0">
                <a:latin typeface="+mj-lt"/>
              </a:rPr>
              <a:t>Write the NFA for this Language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737475" y="1803400"/>
            <a:ext cx="1243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600" b="1">
              <a:solidFill>
                <a:srgbClr val="343398"/>
              </a:solidFill>
              <a:latin typeface="Arial" pitchFamily="34" charset="0"/>
            </a:endParaRP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01011001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1111111011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7848600" y="3773488"/>
            <a:ext cx="111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0000100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111111111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7634288" y="1600200"/>
            <a:ext cx="1433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</a:t>
            </a:r>
            <a:r>
              <a:rPr lang="en-US" sz="1400" b="1" i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7924800" y="35814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4041" name="Rectangle 14"/>
          <p:cNvSpPr>
            <a:spLocks noChangeArrowheads="1"/>
          </p:cNvSpPr>
          <p:nvPr/>
        </p:nvSpPr>
        <p:spPr bwMode="auto">
          <a:xfrm>
            <a:off x="7304088" y="5989638"/>
            <a:ext cx="1676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/>
              <a:t>a </a:t>
            </a:r>
            <a:r>
              <a:rPr lang="en-US" b="1" i="1"/>
              <a:t>D</a:t>
            </a:r>
            <a:r>
              <a:rPr lang="en-US"/>
              <a:t>FA would require 8 states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 xmlns="">
          <p:pic>
            <p:nvPicPr>
              <p:cNvPr id="20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p:sp>
        <p:nvSpPr>
          <p:cNvPr id="44043" name="TextBox 5"/>
          <p:cNvSpPr txBox="1">
            <a:spLocks noChangeArrowheads="1"/>
          </p:cNvSpPr>
          <p:nvPr/>
        </p:nvSpPr>
        <p:spPr bwMode="auto">
          <a:xfrm>
            <a:off x="174625" y="1414463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pic>
        <p:nvPicPr>
          <p:cNvPr id="44044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1974850" y="5360988"/>
            <a:ext cx="51403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50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/>
              <a:t>Write the NFA for this Language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737475" y="1803400"/>
            <a:ext cx="1243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600" b="1">
              <a:solidFill>
                <a:srgbClr val="343398"/>
              </a:solidFill>
              <a:latin typeface="Arial" pitchFamily="34" charset="0"/>
            </a:endParaRP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01011001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1111111011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7848600" y="3773488"/>
            <a:ext cx="111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0000100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111111111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7634288" y="1600200"/>
            <a:ext cx="1433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</a:t>
            </a:r>
            <a:r>
              <a:rPr lang="en-US" sz="1400" b="1" i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7924800" y="35814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5065" name="Rectangle 14"/>
          <p:cNvSpPr>
            <a:spLocks noChangeArrowheads="1"/>
          </p:cNvSpPr>
          <p:nvPr/>
        </p:nvSpPr>
        <p:spPr bwMode="auto">
          <a:xfrm>
            <a:off x="7304088" y="5989638"/>
            <a:ext cx="1676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/>
              <a:t>a </a:t>
            </a:r>
            <a:r>
              <a:rPr lang="en-US" b="1" i="1"/>
              <a:t>D</a:t>
            </a:r>
            <a:r>
              <a:rPr lang="en-US"/>
              <a:t>FA would require 8 states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 xmlns="">
          <p:pic>
            <p:nvPicPr>
              <p:cNvPr id="20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p:sp>
        <p:nvSpPr>
          <p:cNvPr id="45067" name="TextBox 5"/>
          <p:cNvSpPr txBox="1">
            <a:spLocks noChangeArrowheads="1"/>
          </p:cNvSpPr>
          <p:nvPr/>
        </p:nvSpPr>
        <p:spPr bwMode="auto">
          <a:xfrm>
            <a:off x="174625" y="1414463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pic>
        <p:nvPicPr>
          <p:cNvPr id="45068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1974850" y="5360988"/>
            <a:ext cx="51403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0" name="Title 1"/>
          <p:cNvSpPr txBox="1">
            <a:spLocks/>
          </p:cNvSpPr>
          <p:nvPr/>
        </p:nvSpPr>
        <p:spPr bwMode="auto">
          <a:xfrm>
            <a:off x="-65088" y="-381000"/>
            <a:ext cx="21304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4507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655002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61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  <p:sp>
          <p:nvSpPr>
            <p:cNvPr id="461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DFAs can represent NFAs </a:t>
            </a:r>
          </a:p>
        </p:txBody>
      </p:sp>
      <p:sp>
        <p:nvSpPr>
          <p:cNvPr id="46084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0,  or multiple transitions</a:t>
            </a:r>
          </a:p>
        </p:txBody>
      </p:sp>
      <p:sp>
        <p:nvSpPr>
          <p:cNvPr id="46085" name="Oval 28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86" name="Text Box 29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q0</a:t>
            </a:r>
          </a:p>
        </p:txBody>
      </p:sp>
      <p:sp>
        <p:nvSpPr>
          <p:cNvPr id="46087" name="Oval 30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88" name="Text Box 31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q1</a:t>
            </a:r>
          </a:p>
        </p:txBody>
      </p:sp>
      <p:sp>
        <p:nvSpPr>
          <p:cNvPr id="46089" name="Oval 32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90" name="Text Box 33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q2</a:t>
            </a:r>
          </a:p>
        </p:txBody>
      </p:sp>
      <p:sp>
        <p:nvSpPr>
          <p:cNvPr id="46091" name="Line 34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35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36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6094" name="Text Box 37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6095" name="Oval 38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96" name="Freeform 39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Freeform 40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Text Box 41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6099" name="Text Box 42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6100" name="Freeform 43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44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Text Box 45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6103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/>
              <a:t>To show:</a:t>
            </a:r>
          </a:p>
        </p:txBody>
      </p:sp>
      <p:sp>
        <p:nvSpPr>
          <p:cNvPr id="46104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105" name="Rectangle 79"/>
          <p:cNvSpPr>
            <a:spLocks noChangeArrowheads="1"/>
          </p:cNvSpPr>
          <p:nvPr/>
        </p:nvSpPr>
        <p:spPr bwMode="auto">
          <a:xfrm>
            <a:off x="4637088" y="6267450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What DFA states might we need?</a:t>
            </a:r>
          </a:p>
        </p:txBody>
      </p:sp>
      <p:pic>
        <p:nvPicPr>
          <p:cNvPr id="46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07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08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09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10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46111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5040313" y="1347787"/>
            <a:ext cx="3490912" cy="1447800"/>
          </a:xfrm>
          <a:prstGeom prst="borderCallout1">
            <a:avLst>
              <a:gd name="adj1" fmla="val 61868"/>
              <a:gd name="adj2" fmla="val -370"/>
              <a:gd name="adj3" fmla="val 96345"/>
              <a:gd name="adj4" fmla="val -3951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states?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4 B) 5 C) 6 D) &gt;6 E) ? </a:t>
            </a:r>
          </a:p>
        </p:txBody>
      </p:sp>
    </p:spTree>
    <p:extLst>
      <p:ext uri="{BB962C8B-B14F-4D97-AF65-F5344CB8AC3E}">
        <p14:creationId xmlns:p14="http://schemas.microsoft.com/office/powerpoint/2010/main" val="1036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smtClean="0"/>
              <a:t>Were you annoyed that I didn’t explain hash tables Tuesday?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Nah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What?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I would have preferred you did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 little annoyed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Annoyed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713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  <p:sp>
          <p:nvSpPr>
            <p:cNvPr id="4713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DFAs can represent NFAs </a:t>
            </a:r>
          </a:p>
        </p:txBody>
      </p:sp>
      <p:sp>
        <p:nvSpPr>
          <p:cNvPr id="47108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0,  or multiple transitions</a:t>
            </a:r>
          </a:p>
        </p:txBody>
      </p:sp>
      <p:sp>
        <p:nvSpPr>
          <p:cNvPr id="47109" name="Oval 28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10" name="Text Box 29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q0</a:t>
            </a:r>
          </a:p>
        </p:txBody>
      </p:sp>
      <p:sp>
        <p:nvSpPr>
          <p:cNvPr id="47111" name="Oval 30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q1</a:t>
            </a:r>
          </a:p>
        </p:txBody>
      </p:sp>
      <p:sp>
        <p:nvSpPr>
          <p:cNvPr id="47113" name="Oval 32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14" name="Text Box 33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q2</a:t>
            </a:r>
          </a:p>
        </p:txBody>
      </p:sp>
      <p:sp>
        <p:nvSpPr>
          <p:cNvPr id="47115" name="Line 34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35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36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7118" name="Text Box 37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7119" name="Oval 38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20" name="Freeform 39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Freeform 40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41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7123" name="Text Box 42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7124" name="Freeform 43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44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Text Box 45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7127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/>
              <a:t>To show:</a:t>
            </a:r>
          </a:p>
        </p:txBody>
      </p:sp>
      <p:sp>
        <p:nvSpPr>
          <p:cNvPr id="47128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29" name="Rectangle 79"/>
          <p:cNvSpPr>
            <a:spLocks noChangeArrowheads="1"/>
          </p:cNvSpPr>
          <p:nvPr/>
        </p:nvSpPr>
        <p:spPr bwMode="auto">
          <a:xfrm>
            <a:off x="4637088" y="6267450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What DFA states might we need?</a:t>
            </a:r>
          </a:p>
        </p:txBody>
      </p:sp>
      <p:pic>
        <p:nvPicPr>
          <p:cNvPr id="47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1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2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3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4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47135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pic>
        <p:nvPicPr>
          <p:cNvPr id="4713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241550"/>
            <a:ext cx="4314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7" name="Title 1"/>
          <p:cNvSpPr txBox="1">
            <a:spLocks/>
          </p:cNvSpPr>
          <p:nvPr/>
        </p:nvSpPr>
        <p:spPr bwMode="auto">
          <a:xfrm>
            <a:off x="-65088" y="-381000"/>
            <a:ext cx="21304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39396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498850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pitchFamily="18" charset="0"/>
                <a:ea typeface="MS PGothic" pitchFamily="34" charset="-128"/>
              </a:rPr>
              <a:t>Alan Turing</a:t>
            </a:r>
          </a:p>
        </p:txBody>
      </p:sp>
      <p:pic>
        <p:nvPicPr>
          <p:cNvPr id="3075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1946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914400" y="2755900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WWII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Enigma machine ~ The axis's encryption engine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2007</a:t>
            </a:r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3875088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AI !</a:t>
            </a:r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ea typeface="MS PGothic" pitchFamily="34" charset="-128"/>
              </a:rPr>
              <a:t>1912-1954</a:t>
            </a:r>
          </a:p>
        </p:txBody>
      </p:sp>
      <p:pic>
        <p:nvPicPr>
          <p:cNvPr id="15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3563" y="871538"/>
            <a:ext cx="2589212" cy="1204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1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200" dirty="0" smtClean="0">
                <a:latin typeface="+mj-lt"/>
                <a:cs typeface="Times New Roman" pitchFamily="18" charset="0"/>
              </a:rPr>
              <a:t>Turing Machines…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73063" y="1387475"/>
            <a:ext cx="573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A simple model of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universal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computation.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95525"/>
            <a:ext cx="38433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4994275" y="2062163"/>
            <a:ext cx="4083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The </a:t>
            </a:r>
            <a:r>
              <a:rPr lang="en-US" i="1" dirty="0">
                <a:latin typeface="+mj-lt"/>
                <a:cs typeface="Times New Roman" pitchFamily="18" charset="0"/>
              </a:rPr>
              <a:t>tape</a:t>
            </a:r>
            <a:r>
              <a:rPr lang="en-US" dirty="0">
                <a:latin typeface="+mj-lt"/>
                <a:cs typeface="Times New Roman" pitchFamily="18" charset="0"/>
              </a:rPr>
              <a:t>: an unbounded amount of memory. Consists of </a:t>
            </a:r>
            <a:r>
              <a:rPr lang="en-US" i="1" dirty="0">
                <a:latin typeface="+mj-lt"/>
                <a:cs typeface="Times New Roman" pitchFamily="18" charset="0"/>
              </a:rPr>
              <a:t>cells</a:t>
            </a:r>
            <a:r>
              <a:rPr lang="en-US" dirty="0">
                <a:latin typeface="+mj-lt"/>
                <a:cs typeface="Times New Roman" pitchFamily="18" charset="0"/>
              </a:rPr>
              <a:t>, each containing exactly one character characters  (e.g. 0, 1, or □ (blank))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4562475" y="2389188"/>
            <a:ext cx="390525" cy="3619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>
            <a:off x="2819400" y="4141788"/>
            <a:ext cx="2584450" cy="31273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1"/>
          <p:cNvSpPr>
            <a:spLocks noChangeShapeType="1"/>
          </p:cNvSpPr>
          <p:nvPr/>
        </p:nvSpPr>
        <p:spPr bwMode="auto">
          <a:xfrm flipH="1" flipV="1">
            <a:off x="2827338" y="3241675"/>
            <a:ext cx="2840037" cy="342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2"/>
          <p:cNvSpPr>
            <a:spLocks noChangeShapeType="1"/>
          </p:cNvSpPr>
          <p:nvPr/>
        </p:nvSpPr>
        <p:spPr bwMode="auto">
          <a:xfrm flipH="1">
            <a:off x="2863850" y="5129213"/>
            <a:ext cx="2616200" cy="3111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3"/>
          <p:cNvSpPr>
            <a:spLocks noChangeArrowheads="1"/>
          </p:cNvSpPr>
          <p:nvPr/>
        </p:nvSpPr>
        <p:spPr bwMode="auto">
          <a:xfrm>
            <a:off x="4889500" y="5684838"/>
            <a:ext cx="2892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control state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 now under the head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symbols to the right of the head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symbols to the left of the head</a:t>
            </a:r>
            <a:endParaRPr lang="en-US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5548" name="Rectangle 14"/>
          <p:cNvSpPr>
            <a:spLocks noChangeArrowheads="1"/>
          </p:cNvSpPr>
          <p:nvPr/>
        </p:nvSpPr>
        <p:spPr bwMode="auto">
          <a:xfrm>
            <a:off x="5691188" y="3416300"/>
            <a:ext cx="2773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>
                <a:cs typeface="Times New Roman" pitchFamily="18" charset="0"/>
              </a:rPr>
              <a:t>Read/write head for the tape</a:t>
            </a:r>
          </a:p>
        </p:txBody>
      </p:sp>
      <p:sp>
        <p:nvSpPr>
          <p:cNvPr id="65549" name="Rectangle 15"/>
          <p:cNvSpPr>
            <a:spLocks noChangeArrowheads="1"/>
          </p:cNvSpPr>
          <p:nvPr/>
        </p:nvSpPr>
        <p:spPr bwMode="auto">
          <a:xfrm>
            <a:off x="5383213" y="3903663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cs typeface="Times New Roman" pitchFamily="18" charset="0"/>
              </a:rPr>
              <a:t>The control: a finite amount of memory, the </a:t>
            </a:r>
            <a:r>
              <a:rPr lang="en-US" i="1">
                <a:cs typeface="Times New Roman" pitchFamily="18" charset="0"/>
              </a:rPr>
              <a:t>control states</a:t>
            </a:r>
            <a:r>
              <a:rPr lang="en-US">
                <a:cs typeface="Times New Roman" pitchFamily="18" charset="0"/>
              </a:rPr>
              <a:t> -- some are accepting, some are not.</a:t>
            </a:r>
          </a:p>
        </p:txBody>
      </p:sp>
      <p:sp>
        <p:nvSpPr>
          <p:cNvPr id="65550" name="Rectangle 16"/>
          <p:cNvSpPr>
            <a:spLocks noChangeArrowheads="1"/>
          </p:cNvSpPr>
          <p:nvPr/>
        </p:nvSpPr>
        <p:spPr bwMode="auto">
          <a:xfrm>
            <a:off x="5568950" y="4926013"/>
            <a:ext cx="287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cs typeface="Times New Roman" pitchFamily="18" charset="0"/>
              </a:rPr>
              <a:t>Ability to move left and right</a:t>
            </a:r>
          </a:p>
        </p:txBody>
      </p:sp>
      <p:sp>
        <p:nvSpPr>
          <p:cNvPr id="65551" name="Rectangle 17"/>
          <p:cNvSpPr>
            <a:spLocks noChangeArrowheads="1"/>
          </p:cNvSpPr>
          <p:nvPr/>
        </p:nvSpPr>
        <p:spPr bwMode="auto">
          <a:xfrm>
            <a:off x="382588" y="6027738"/>
            <a:ext cx="436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The complete state of a TM is determined by: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6111875" y="889000"/>
            <a:ext cx="261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Alan Turing: “Logical Computing Machines”</a:t>
            </a:r>
          </a:p>
        </p:txBody>
      </p:sp>
      <p:sp>
        <p:nvSpPr>
          <p:cNvPr id="65553" name="Line 19"/>
          <p:cNvSpPr>
            <a:spLocks noChangeShapeType="1"/>
          </p:cNvSpPr>
          <p:nvPr/>
        </p:nvSpPr>
        <p:spPr bwMode="auto">
          <a:xfrm flipH="1">
            <a:off x="1352550" y="2187575"/>
            <a:ext cx="298450" cy="201613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Rectangle 20"/>
          <p:cNvSpPr>
            <a:spLocks noChangeArrowheads="1"/>
          </p:cNvSpPr>
          <p:nvPr/>
        </p:nvSpPr>
        <p:spPr bwMode="auto">
          <a:xfrm>
            <a:off x="1662113" y="1974850"/>
            <a:ext cx="302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>
                <a:cs typeface="Times New Roman" pitchFamily="18" charset="0"/>
              </a:rPr>
              <a:t>Starts on the leftmost character</a:t>
            </a:r>
          </a:p>
        </p:txBody>
      </p:sp>
    </p:spTree>
    <p:extLst>
      <p:ext uri="{BB962C8B-B14F-4D97-AF65-F5344CB8AC3E}">
        <p14:creationId xmlns:p14="http://schemas.microsoft.com/office/powerpoint/2010/main" val="5998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 animBg="1"/>
      <p:bldP spid="65544" grpId="0" animBg="1"/>
      <p:bldP spid="65545" grpId="0" animBg="1"/>
      <p:bldP spid="65546" grpId="0" animBg="1"/>
      <p:bldP spid="65547" grpId="0"/>
      <p:bldP spid="65548" grpId="0"/>
      <p:bldP spid="65549" grpId="0"/>
      <p:bldP spid="65550" grpId="0"/>
      <p:bldP spid="65551" grpId="0"/>
      <p:bldP spid="65553" grpId="0" animBg="1"/>
      <p:bldP spid="65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Turing Machine Practice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3910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9363"/>
          <a:stretch>
            <a:fillRect/>
          </a:stretch>
        </p:blipFill>
        <p:spPr bwMode="auto">
          <a:xfrm>
            <a:off x="1293813" y="3087688"/>
            <a:ext cx="6734175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>
                <a:latin typeface="Cambria" pitchFamily="18" charset="0"/>
                <a:ea typeface="MS PGothic" pitchFamily="34" charset="-128"/>
              </a:rPr>
              <a:t>a Turing Machine rule: </a:t>
            </a:r>
          </a:p>
        </p:txBody>
      </p:sp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129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130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;</a:t>
            </a:r>
          </a:p>
        </p:txBody>
      </p:sp>
      <p:sp>
        <p:nvSpPr>
          <p:cNvPr id="5132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,</a:t>
            </a:r>
          </a:p>
        </p:txBody>
      </p:sp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134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024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>
                <a:latin typeface="Cambria" pitchFamily="18" charset="0"/>
                <a:ea typeface="MS PGothic" pitchFamily="34" charset="-128"/>
              </a:rPr>
              <a:t>a Turing Machine rule: 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itchFamily="18" charset="0"/>
              </a:rPr>
              <a:t>the tape</a:t>
            </a: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AF9"/>
                </a:solidFill>
                <a:latin typeface="Times" pitchFamily="18" charset="0"/>
              </a:rPr>
              <a:t>the input</a:t>
            </a:r>
            <a:endParaRPr lang="en-US">
              <a:solidFill>
                <a:srgbClr val="000AF9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MOTION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;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,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6477000" y="4376738"/>
            <a:ext cx="2514600" cy="12001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236538" y="2667000"/>
            <a:ext cx="2025650" cy="1631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</a:rPr>
              <a:t>an accepting state </a:t>
            </a:r>
            <a:r>
              <a:rPr lang="en-US" sz="2000" b="1">
                <a:latin typeface="Cambria" pitchFamily="18" charset="0"/>
              </a:rPr>
              <a:t>always halts </a:t>
            </a:r>
            <a:r>
              <a:rPr lang="en-US" sz="20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9" grpId="0" animBg="1"/>
      <p:bldP spid="563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219200" y="16764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>
                <a:latin typeface="Cambria" pitchFamily="18" charset="0"/>
                <a:ea typeface="MS PGothic" pitchFamily="34" charset="-128"/>
              </a:rPr>
              <a:t>Run this TM on this input: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4" name="Text Box 6"/>
          <p:cNvSpPr txBox="1">
            <a:spLocks noChangeArrowheads="1"/>
          </p:cNvSpPr>
          <p:nvPr/>
        </p:nvSpPr>
        <p:spPr bwMode="auto">
          <a:xfrm>
            <a:off x="152400" y="5376863"/>
            <a:ext cx="5791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latin typeface="Cambria" pitchFamily="18" charset="0"/>
                <a:ea typeface="MS PGothic" pitchFamily="34" charset="-128"/>
              </a:rPr>
              <a:t>Is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this 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input accepted or rejected? </a:t>
            </a:r>
          </a:p>
        </p:txBody>
      </p:sp>
      <p:sp>
        <p:nvSpPr>
          <p:cNvPr id="7185" name="Text Box 6"/>
          <p:cNvSpPr txBox="1">
            <a:spLocks noChangeArrowheads="1"/>
          </p:cNvSpPr>
          <p:nvPr/>
        </p:nvSpPr>
        <p:spPr bwMode="auto">
          <a:xfrm>
            <a:off x="152400" y="5859463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latin typeface="Cambria" pitchFamily="18" charset="0"/>
                <a:ea typeface="MS PGothic" pitchFamily="34" charset="-128"/>
              </a:rPr>
              <a:t>What inputs are accepted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in general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?  How does it work?</a:t>
            </a:r>
          </a:p>
        </p:txBody>
      </p:sp>
      <p:sp>
        <p:nvSpPr>
          <p:cNvPr id="7186" name="Text Box 6"/>
          <p:cNvSpPr txBox="1">
            <a:spLocks noChangeArrowheads="1"/>
          </p:cNvSpPr>
          <p:nvPr/>
        </p:nvSpPr>
        <p:spPr bwMode="auto">
          <a:xfrm>
            <a:off x="152400" y="62896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C00000"/>
                </a:solidFill>
                <a:latin typeface="Cambria" pitchFamily="18" charset="0"/>
                <a:ea typeface="MS PGothic" pitchFamily="34" charset="-128"/>
              </a:rPr>
              <a:t>Extra:  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How could you change this to accept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palindromes?</a:t>
            </a:r>
            <a:endParaRPr lang="en-US" sz="2100"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Up Arrow 36"/>
          <p:cNvSpPr>
            <a:spLocks noChangeArrowheads="1"/>
          </p:cNvSpPr>
          <p:nvPr/>
        </p:nvSpPr>
        <p:spPr bwMode="auto">
          <a:xfrm rot="18900000" flipV="1">
            <a:off x="2338388" y="3671888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90" name="Rectangle 1"/>
          <p:cNvSpPr>
            <a:spLocks noChangeArrowheads="1"/>
          </p:cNvSpPr>
          <p:nvPr/>
        </p:nvSpPr>
        <p:spPr bwMode="auto">
          <a:xfrm>
            <a:off x="6994525" y="63849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14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2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3100" y="2238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latin typeface="Times New Roman" pitchFamily="18" charset="0"/>
              </a:rPr>
              <a:t>Assignment  #</a:t>
            </a:r>
            <a:r>
              <a:rPr lang="en-US" sz="4400" dirty="0" smtClean="0">
                <a:latin typeface="Times New Roman" pitchFamily="18" charset="0"/>
              </a:rPr>
              <a:t>13</a:t>
            </a:r>
            <a:endParaRPr lang="en-US" sz="4400" dirty="0"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46075" y="1433513"/>
            <a:ext cx="827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00FF"/>
                </a:solidFill>
                <a:latin typeface="Times New Roman" pitchFamily="18" charset="0"/>
              </a:rPr>
              <a:t>Problem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:   Create a JFLAP TM that accepts strings of 2</a:t>
            </a:r>
            <a:r>
              <a:rPr lang="en-US" sz="2400" baseline="4200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zeros. </a:t>
            </a:r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647700" y="2235200"/>
            <a:ext cx="5600700" cy="627063"/>
            <a:chOff x="238" y="1408"/>
            <a:chExt cx="3528" cy="395"/>
          </a:xfrm>
        </p:grpSpPr>
        <p:sp>
          <p:nvSpPr>
            <p:cNvPr id="8262" name="Rectangle 8"/>
            <p:cNvSpPr>
              <a:spLocks noChangeArrowheads="1"/>
            </p:cNvSpPr>
            <p:nvPr/>
          </p:nvSpPr>
          <p:spPr bwMode="auto">
            <a:xfrm>
              <a:off x="238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Rectangle 9"/>
            <p:cNvSpPr>
              <a:spLocks noChangeArrowheads="1"/>
            </p:cNvSpPr>
            <p:nvPr/>
          </p:nvSpPr>
          <p:spPr bwMode="auto">
            <a:xfrm>
              <a:off x="6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Rectangle 10"/>
            <p:cNvSpPr>
              <a:spLocks noChangeArrowheads="1"/>
            </p:cNvSpPr>
            <p:nvPr/>
          </p:nvSpPr>
          <p:spPr bwMode="auto">
            <a:xfrm>
              <a:off x="958" y="14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Rectangle 11"/>
            <p:cNvSpPr>
              <a:spLocks noChangeArrowheads="1"/>
            </p:cNvSpPr>
            <p:nvPr/>
          </p:nvSpPr>
          <p:spPr bwMode="auto">
            <a:xfrm>
              <a:off x="1320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Rectangle 12"/>
            <p:cNvSpPr>
              <a:spLocks noChangeArrowheads="1"/>
            </p:cNvSpPr>
            <p:nvPr/>
          </p:nvSpPr>
          <p:spPr bwMode="auto">
            <a:xfrm>
              <a:off x="1678" y="140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Rectangle 13"/>
            <p:cNvSpPr>
              <a:spLocks noChangeArrowheads="1"/>
            </p:cNvSpPr>
            <p:nvPr/>
          </p:nvSpPr>
          <p:spPr bwMode="auto">
            <a:xfrm>
              <a:off x="2034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Rectangle 14"/>
            <p:cNvSpPr>
              <a:spLocks noChangeArrowheads="1"/>
            </p:cNvSpPr>
            <p:nvPr/>
          </p:nvSpPr>
          <p:spPr bwMode="auto">
            <a:xfrm>
              <a:off x="2393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Rectangle 15"/>
            <p:cNvSpPr>
              <a:spLocks noChangeArrowheads="1"/>
            </p:cNvSpPr>
            <p:nvPr/>
          </p:nvSpPr>
          <p:spPr bwMode="auto">
            <a:xfrm>
              <a:off x="2749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Rectangle 16"/>
            <p:cNvSpPr>
              <a:spLocks noChangeArrowheads="1"/>
            </p:cNvSpPr>
            <p:nvPr/>
          </p:nvSpPr>
          <p:spPr bwMode="auto">
            <a:xfrm>
              <a:off x="31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Rectangle 17"/>
            <p:cNvSpPr>
              <a:spLocks noChangeArrowheads="1"/>
            </p:cNvSpPr>
            <p:nvPr/>
          </p:nvSpPr>
          <p:spPr bwMode="auto">
            <a:xfrm>
              <a:off x="3456" y="141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649288" y="3044825"/>
            <a:ext cx="5600700" cy="627063"/>
            <a:chOff x="239" y="1939"/>
            <a:chExt cx="3528" cy="395"/>
          </a:xfrm>
        </p:grpSpPr>
        <p:sp>
          <p:nvSpPr>
            <p:cNvPr id="8252" name="Rectangle 19"/>
            <p:cNvSpPr>
              <a:spLocks noChangeArrowheads="1"/>
            </p:cNvSpPr>
            <p:nvPr/>
          </p:nvSpPr>
          <p:spPr bwMode="auto">
            <a:xfrm>
              <a:off x="239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Rectangle 20"/>
            <p:cNvSpPr>
              <a:spLocks noChangeArrowheads="1"/>
            </p:cNvSpPr>
            <p:nvPr/>
          </p:nvSpPr>
          <p:spPr bwMode="auto">
            <a:xfrm>
              <a:off x="6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959" y="194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1321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1679" y="193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2035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2394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2750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31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3457" y="194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9" name="Group 29"/>
          <p:cNvGrpSpPr>
            <a:grpSpLocks/>
          </p:cNvGrpSpPr>
          <p:nvPr/>
        </p:nvGrpSpPr>
        <p:grpSpPr bwMode="auto">
          <a:xfrm>
            <a:off x="650875" y="3854450"/>
            <a:ext cx="5600700" cy="627063"/>
            <a:chOff x="240" y="2565"/>
            <a:chExt cx="3528" cy="395"/>
          </a:xfrm>
        </p:grpSpPr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240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Rectangle 31"/>
            <p:cNvSpPr>
              <a:spLocks noChangeArrowheads="1"/>
            </p:cNvSpPr>
            <p:nvPr/>
          </p:nvSpPr>
          <p:spPr bwMode="auto">
            <a:xfrm>
              <a:off x="6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Rectangle 32"/>
            <p:cNvSpPr>
              <a:spLocks noChangeArrowheads="1"/>
            </p:cNvSpPr>
            <p:nvPr/>
          </p:nvSpPr>
          <p:spPr bwMode="auto">
            <a:xfrm>
              <a:off x="960" y="256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Rectangle 33"/>
            <p:cNvSpPr>
              <a:spLocks noChangeArrowheads="1"/>
            </p:cNvSpPr>
            <p:nvPr/>
          </p:nvSpPr>
          <p:spPr bwMode="auto">
            <a:xfrm>
              <a:off x="1322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Rectangle 34"/>
            <p:cNvSpPr>
              <a:spLocks noChangeArrowheads="1"/>
            </p:cNvSpPr>
            <p:nvPr/>
          </p:nvSpPr>
          <p:spPr bwMode="auto">
            <a:xfrm>
              <a:off x="1680" y="256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Rectangle 35"/>
            <p:cNvSpPr>
              <a:spLocks noChangeArrowheads="1"/>
            </p:cNvSpPr>
            <p:nvPr/>
          </p:nvSpPr>
          <p:spPr bwMode="auto">
            <a:xfrm>
              <a:off x="2036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Rectangle 36"/>
            <p:cNvSpPr>
              <a:spLocks noChangeArrowheads="1"/>
            </p:cNvSpPr>
            <p:nvPr/>
          </p:nvSpPr>
          <p:spPr bwMode="auto">
            <a:xfrm>
              <a:off x="2395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Rectangle 37"/>
            <p:cNvSpPr>
              <a:spLocks noChangeArrowheads="1"/>
            </p:cNvSpPr>
            <p:nvPr/>
          </p:nvSpPr>
          <p:spPr bwMode="auto">
            <a:xfrm>
              <a:off x="2751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Rectangle 38"/>
            <p:cNvSpPr>
              <a:spLocks noChangeArrowheads="1"/>
            </p:cNvSpPr>
            <p:nvPr/>
          </p:nvSpPr>
          <p:spPr bwMode="auto">
            <a:xfrm>
              <a:off x="31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Rectangle 39"/>
            <p:cNvSpPr>
              <a:spLocks noChangeArrowheads="1"/>
            </p:cNvSpPr>
            <p:nvPr/>
          </p:nvSpPr>
          <p:spPr bwMode="auto">
            <a:xfrm>
              <a:off x="3458" y="256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0" name="Group 40"/>
          <p:cNvGrpSpPr>
            <a:grpSpLocks/>
          </p:cNvGrpSpPr>
          <p:nvPr/>
        </p:nvGrpSpPr>
        <p:grpSpPr bwMode="auto">
          <a:xfrm>
            <a:off x="644525" y="4652963"/>
            <a:ext cx="5600700" cy="627062"/>
            <a:chOff x="236" y="3111"/>
            <a:chExt cx="3528" cy="395"/>
          </a:xfrm>
        </p:grpSpPr>
        <p:sp>
          <p:nvSpPr>
            <p:cNvPr id="8232" name="Rectangle 41"/>
            <p:cNvSpPr>
              <a:spLocks noChangeArrowheads="1"/>
            </p:cNvSpPr>
            <p:nvPr/>
          </p:nvSpPr>
          <p:spPr bwMode="auto">
            <a:xfrm>
              <a:off x="236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Rectangle 42"/>
            <p:cNvSpPr>
              <a:spLocks noChangeArrowheads="1"/>
            </p:cNvSpPr>
            <p:nvPr/>
          </p:nvSpPr>
          <p:spPr bwMode="auto">
            <a:xfrm>
              <a:off x="5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Rectangle 43"/>
            <p:cNvSpPr>
              <a:spLocks noChangeArrowheads="1"/>
            </p:cNvSpPr>
            <p:nvPr/>
          </p:nvSpPr>
          <p:spPr bwMode="auto">
            <a:xfrm>
              <a:off x="956" y="31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44"/>
            <p:cNvSpPr>
              <a:spLocks noChangeArrowheads="1"/>
            </p:cNvSpPr>
            <p:nvPr/>
          </p:nvSpPr>
          <p:spPr bwMode="auto">
            <a:xfrm>
              <a:off x="1318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Rectangle 45"/>
            <p:cNvSpPr>
              <a:spLocks noChangeArrowheads="1"/>
            </p:cNvSpPr>
            <p:nvPr/>
          </p:nvSpPr>
          <p:spPr bwMode="auto">
            <a:xfrm>
              <a:off x="1676" y="31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46"/>
            <p:cNvSpPr>
              <a:spLocks noChangeArrowheads="1"/>
            </p:cNvSpPr>
            <p:nvPr/>
          </p:nvSpPr>
          <p:spPr bwMode="auto">
            <a:xfrm>
              <a:off x="2032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47"/>
            <p:cNvSpPr>
              <a:spLocks noChangeArrowheads="1"/>
            </p:cNvSpPr>
            <p:nvPr/>
          </p:nvSpPr>
          <p:spPr bwMode="auto">
            <a:xfrm>
              <a:off x="2391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Rectangle 48"/>
            <p:cNvSpPr>
              <a:spLocks noChangeArrowheads="1"/>
            </p:cNvSpPr>
            <p:nvPr/>
          </p:nvSpPr>
          <p:spPr bwMode="auto">
            <a:xfrm>
              <a:off x="2747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Rectangle 49"/>
            <p:cNvSpPr>
              <a:spLocks noChangeArrowheads="1"/>
            </p:cNvSpPr>
            <p:nvPr/>
          </p:nvSpPr>
          <p:spPr bwMode="auto">
            <a:xfrm>
              <a:off x="30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Rectangle 50"/>
            <p:cNvSpPr>
              <a:spLocks noChangeArrowheads="1"/>
            </p:cNvSpPr>
            <p:nvPr/>
          </p:nvSpPr>
          <p:spPr bwMode="auto">
            <a:xfrm>
              <a:off x="3454" y="311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1" name="Group 51"/>
          <p:cNvGrpSpPr>
            <a:grpSpLocks/>
          </p:cNvGrpSpPr>
          <p:nvPr/>
        </p:nvGrpSpPr>
        <p:grpSpPr bwMode="auto">
          <a:xfrm>
            <a:off x="630238" y="5453063"/>
            <a:ext cx="5600700" cy="627062"/>
            <a:chOff x="227" y="3617"/>
            <a:chExt cx="3528" cy="395"/>
          </a:xfrm>
        </p:grpSpPr>
        <p:sp>
          <p:nvSpPr>
            <p:cNvPr id="8222" name="Rectangle 52"/>
            <p:cNvSpPr>
              <a:spLocks noChangeArrowheads="1"/>
            </p:cNvSpPr>
            <p:nvPr/>
          </p:nvSpPr>
          <p:spPr bwMode="auto">
            <a:xfrm>
              <a:off x="227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Rectangle 53"/>
            <p:cNvSpPr>
              <a:spLocks noChangeArrowheads="1"/>
            </p:cNvSpPr>
            <p:nvPr/>
          </p:nvSpPr>
          <p:spPr bwMode="auto">
            <a:xfrm>
              <a:off x="5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Rectangle 54"/>
            <p:cNvSpPr>
              <a:spLocks noChangeArrowheads="1"/>
            </p:cNvSpPr>
            <p:nvPr/>
          </p:nvSpPr>
          <p:spPr bwMode="auto">
            <a:xfrm>
              <a:off x="947" y="362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55"/>
            <p:cNvSpPr>
              <a:spLocks noChangeArrowheads="1"/>
            </p:cNvSpPr>
            <p:nvPr/>
          </p:nvSpPr>
          <p:spPr bwMode="auto">
            <a:xfrm>
              <a:off x="1309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56"/>
            <p:cNvSpPr>
              <a:spLocks noChangeArrowheads="1"/>
            </p:cNvSpPr>
            <p:nvPr/>
          </p:nvSpPr>
          <p:spPr bwMode="auto">
            <a:xfrm>
              <a:off x="1667" y="36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57"/>
            <p:cNvSpPr>
              <a:spLocks noChangeArrowheads="1"/>
            </p:cNvSpPr>
            <p:nvPr/>
          </p:nvSpPr>
          <p:spPr bwMode="auto">
            <a:xfrm>
              <a:off x="2023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Rectangle 58"/>
            <p:cNvSpPr>
              <a:spLocks noChangeArrowheads="1"/>
            </p:cNvSpPr>
            <p:nvPr/>
          </p:nvSpPr>
          <p:spPr bwMode="auto">
            <a:xfrm>
              <a:off x="2382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Rectangle 59"/>
            <p:cNvSpPr>
              <a:spLocks noChangeArrowheads="1"/>
            </p:cNvSpPr>
            <p:nvPr/>
          </p:nvSpPr>
          <p:spPr bwMode="auto">
            <a:xfrm>
              <a:off x="2738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Rectangle 60"/>
            <p:cNvSpPr>
              <a:spLocks noChangeArrowheads="1"/>
            </p:cNvSpPr>
            <p:nvPr/>
          </p:nvSpPr>
          <p:spPr bwMode="auto">
            <a:xfrm>
              <a:off x="30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Rectangle 61"/>
            <p:cNvSpPr>
              <a:spLocks noChangeArrowheads="1"/>
            </p:cNvSpPr>
            <p:nvPr/>
          </p:nvSpPr>
          <p:spPr bwMode="auto">
            <a:xfrm>
              <a:off x="3445" y="361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Text Box 62"/>
          <p:cNvSpPr txBox="1">
            <a:spLocks noChangeArrowheads="1"/>
          </p:cNvSpPr>
          <p:nvPr/>
        </p:nvSpPr>
        <p:spPr bwMode="auto">
          <a:xfrm>
            <a:off x="695325" y="30972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3" name="Text Box 63"/>
          <p:cNvSpPr txBox="1">
            <a:spLocks noChangeArrowheads="1"/>
          </p:cNvSpPr>
          <p:nvPr/>
        </p:nvSpPr>
        <p:spPr bwMode="auto">
          <a:xfrm>
            <a:off x="663575" y="2024063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chemeClr val="hlink"/>
                </a:solidFill>
                <a:latin typeface="Arial" pitchFamily="34" charset="0"/>
              </a:rPr>
              <a:t>start</a:t>
            </a:r>
          </a:p>
        </p:txBody>
      </p:sp>
      <p:sp>
        <p:nvSpPr>
          <p:cNvPr id="8204" name="Text Box 64"/>
          <p:cNvSpPr txBox="1">
            <a:spLocks noChangeArrowheads="1"/>
          </p:cNvSpPr>
          <p:nvPr/>
        </p:nvSpPr>
        <p:spPr bwMode="auto">
          <a:xfrm>
            <a:off x="688975" y="38893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5" name="Text Box 65"/>
          <p:cNvSpPr txBox="1">
            <a:spLocks noChangeArrowheads="1"/>
          </p:cNvSpPr>
          <p:nvPr/>
        </p:nvSpPr>
        <p:spPr bwMode="auto">
          <a:xfrm>
            <a:off x="690563" y="46942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6" name="Text Box 66"/>
          <p:cNvSpPr txBox="1">
            <a:spLocks noChangeArrowheads="1"/>
          </p:cNvSpPr>
          <p:nvPr/>
        </p:nvSpPr>
        <p:spPr bwMode="auto">
          <a:xfrm>
            <a:off x="676275" y="54911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7" name="Text Box 67"/>
          <p:cNvSpPr txBox="1">
            <a:spLocks noChangeArrowheads="1"/>
          </p:cNvSpPr>
          <p:nvPr/>
        </p:nvSpPr>
        <p:spPr bwMode="auto">
          <a:xfrm>
            <a:off x="1254125" y="38909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8" name="Text Box 68"/>
          <p:cNvSpPr txBox="1">
            <a:spLocks noChangeArrowheads="1"/>
          </p:cNvSpPr>
          <p:nvPr/>
        </p:nvSpPr>
        <p:spPr bwMode="auto">
          <a:xfrm>
            <a:off x="1255713" y="46958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9" name="Text Box 69"/>
          <p:cNvSpPr txBox="1">
            <a:spLocks noChangeArrowheads="1"/>
          </p:cNvSpPr>
          <p:nvPr/>
        </p:nvSpPr>
        <p:spPr bwMode="auto">
          <a:xfrm>
            <a:off x="1241425" y="54927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0" name="Text Box 70"/>
          <p:cNvSpPr txBox="1">
            <a:spLocks noChangeArrowheads="1"/>
          </p:cNvSpPr>
          <p:nvPr/>
        </p:nvSpPr>
        <p:spPr bwMode="auto">
          <a:xfrm>
            <a:off x="1828800" y="46974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1" name="Text Box 71"/>
          <p:cNvSpPr txBox="1">
            <a:spLocks noChangeArrowheads="1"/>
          </p:cNvSpPr>
          <p:nvPr/>
        </p:nvSpPr>
        <p:spPr bwMode="auto">
          <a:xfrm>
            <a:off x="1814513" y="54943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2" name="Text Box 72"/>
          <p:cNvSpPr txBox="1">
            <a:spLocks noChangeArrowheads="1"/>
          </p:cNvSpPr>
          <p:nvPr/>
        </p:nvSpPr>
        <p:spPr bwMode="auto">
          <a:xfrm>
            <a:off x="2395538" y="54959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3" name="Text Box 73"/>
          <p:cNvSpPr txBox="1">
            <a:spLocks noChangeArrowheads="1"/>
          </p:cNvSpPr>
          <p:nvPr/>
        </p:nvSpPr>
        <p:spPr bwMode="auto">
          <a:xfrm>
            <a:off x="6737350" y="23114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reject</a:t>
            </a:r>
          </a:p>
        </p:txBody>
      </p:sp>
      <p:sp>
        <p:nvSpPr>
          <p:cNvPr id="8214" name="Text Box 74"/>
          <p:cNvSpPr txBox="1">
            <a:spLocks noChangeArrowheads="1"/>
          </p:cNvSpPr>
          <p:nvPr/>
        </p:nvSpPr>
        <p:spPr bwMode="auto">
          <a:xfrm>
            <a:off x="6737350" y="30876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5" name="Text Box 75"/>
          <p:cNvSpPr txBox="1">
            <a:spLocks noChangeArrowheads="1"/>
          </p:cNvSpPr>
          <p:nvPr/>
        </p:nvSpPr>
        <p:spPr bwMode="auto">
          <a:xfrm>
            <a:off x="6737350" y="393541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6" name="Text Box 76"/>
          <p:cNvSpPr txBox="1">
            <a:spLocks noChangeArrowheads="1"/>
          </p:cNvSpPr>
          <p:nvPr/>
        </p:nvSpPr>
        <p:spPr bwMode="auto">
          <a:xfrm>
            <a:off x="6737350" y="55514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7" name="Text Box 77"/>
          <p:cNvSpPr txBox="1">
            <a:spLocks noChangeArrowheads="1"/>
          </p:cNvSpPr>
          <p:nvPr/>
        </p:nvSpPr>
        <p:spPr bwMode="auto">
          <a:xfrm>
            <a:off x="6737350" y="47371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reject</a:t>
            </a:r>
          </a:p>
        </p:txBody>
      </p:sp>
      <p:sp>
        <p:nvSpPr>
          <p:cNvPr id="8218" name="Text Box 78"/>
          <p:cNvSpPr txBox="1">
            <a:spLocks noChangeArrowheads="1"/>
          </p:cNvSpPr>
          <p:nvPr/>
        </p:nvSpPr>
        <p:spPr bwMode="auto">
          <a:xfrm>
            <a:off x="5248275" y="1808163"/>
            <a:ext cx="340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latin typeface="Times New Roman" pitchFamily="18" charset="0"/>
              </a:rPr>
              <a:t>(You may assume the input is all zeros)</a:t>
            </a:r>
          </a:p>
        </p:txBody>
      </p:sp>
      <p:sp>
        <p:nvSpPr>
          <p:cNvPr id="8219" name="Text Box 80"/>
          <p:cNvSpPr txBox="1">
            <a:spLocks noChangeArrowheads="1"/>
          </p:cNvSpPr>
          <p:nvPr/>
        </p:nvSpPr>
        <p:spPr bwMode="auto">
          <a:xfrm>
            <a:off x="5383213" y="6297613"/>
            <a:ext cx="3656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</a:pPr>
            <a:r>
              <a:rPr lang="en-US" sz="1200">
                <a:latin typeface="Trebuchet MS" pitchFamily="34" charset="0"/>
              </a:rPr>
              <a:t>in as few states as possible</a:t>
            </a:r>
            <a:r>
              <a:rPr lang="en-US" sz="1200" b="1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1200" b="1">
                <a:solidFill>
                  <a:schemeClr val="folHlink"/>
                </a:solidFill>
                <a:latin typeface="Trebuchet MS" pitchFamily="34" charset="0"/>
              </a:rPr>
              <a:t>(3)</a:t>
            </a:r>
          </a:p>
        </p:txBody>
      </p:sp>
      <p:sp>
        <p:nvSpPr>
          <p:cNvPr id="8220" name="Text Box 81"/>
          <p:cNvSpPr txBox="1">
            <a:spLocks noChangeArrowheads="1"/>
          </p:cNvSpPr>
          <p:nvPr/>
        </p:nvSpPr>
        <p:spPr bwMode="auto">
          <a:xfrm>
            <a:off x="5026025" y="6227763"/>
            <a:ext cx="1360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Trebuchet MS" pitchFamily="34" charset="0"/>
              </a:rPr>
              <a:t>Extra Credit:</a:t>
            </a:r>
          </a:p>
        </p:txBody>
      </p:sp>
      <p:sp>
        <p:nvSpPr>
          <p:cNvPr id="8221" name="Rectangle 83"/>
          <p:cNvSpPr>
            <a:spLocks noChangeArrowheads="1"/>
          </p:cNvSpPr>
          <p:nvPr/>
        </p:nvSpPr>
        <p:spPr bwMode="auto">
          <a:xfrm>
            <a:off x="6151563" y="6465888"/>
            <a:ext cx="2887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900">
                <a:latin typeface="Trebuchet MS" pitchFamily="34" charset="0"/>
              </a:rPr>
              <a:t>… but you ARE allowed to make the alphabet bigger!</a:t>
            </a:r>
          </a:p>
        </p:txBody>
      </p:sp>
    </p:spTree>
    <p:extLst>
      <p:ext uri="{BB962C8B-B14F-4D97-AF65-F5344CB8AC3E}">
        <p14:creationId xmlns:p14="http://schemas.microsoft.com/office/powerpoint/2010/main" val="4620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Tips: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Create a JFLAP TM that accepts strings of 2</a:t>
            </a:r>
            <a:r>
              <a:rPr lang="en-US" baseline="4200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 zeros. 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you solve a related, simpler problem?</a:t>
            </a:r>
          </a:p>
          <a:p>
            <a:r>
              <a:rPr lang="en-US" smtClean="0"/>
              <a:t>Can you make the problem smaller?</a:t>
            </a:r>
          </a:p>
        </p:txBody>
      </p:sp>
    </p:spTree>
    <p:extLst>
      <p:ext uri="{BB962C8B-B14F-4D97-AF65-F5344CB8AC3E}">
        <p14:creationId xmlns:p14="http://schemas.microsoft.com/office/powerpoint/2010/main" val="20223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Email me to schedule an appointment!</a:t>
            </a:r>
          </a:p>
          <a:p>
            <a:r>
              <a:rPr lang="en-US" dirty="0" err="1" smtClean="0"/>
              <a:t>Hw</a:t>
            </a:r>
            <a:r>
              <a:rPr lang="en-US" dirty="0" smtClean="0"/>
              <a:t> 13 – 50 points</a:t>
            </a:r>
          </a:p>
          <a:p>
            <a:r>
              <a:rPr lang="en-US" dirty="0" err="1" smtClean="0"/>
              <a:t>Grutor</a:t>
            </a:r>
            <a:r>
              <a:rPr lang="en-US" dirty="0" smtClean="0"/>
              <a:t> info session/Study break</a:t>
            </a:r>
          </a:p>
          <a:p>
            <a:pPr lvl="1"/>
            <a:r>
              <a:rPr lang="en-US" dirty="0" smtClean="0"/>
              <a:t>Friday</a:t>
            </a:r>
            <a:r>
              <a:rPr lang="en-US" dirty="0"/>
              <a:t>, May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of </a:t>
            </a:r>
            <a:r>
              <a:rPr lang="en-US" dirty="0"/>
              <a:t>reading </a:t>
            </a:r>
            <a:r>
              <a:rPr lang="en-US" dirty="0" smtClean="0"/>
              <a:t>days from 1-4pm</a:t>
            </a:r>
          </a:p>
          <a:p>
            <a:r>
              <a:rPr lang="en-US" dirty="0" smtClean="0"/>
              <a:t>Feedback from CS 70</a:t>
            </a:r>
          </a:p>
          <a:p>
            <a:r>
              <a:rPr lang="en-US" dirty="0" smtClean="0"/>
              <a:t>Feedback/chatting lunches</a:t>
            </a:r>
          </a:p>
          <a:p>
            <a:r>
              <a:rPr lang="en-US" smtClean="0"/>
              <a:t>Office hours next week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</a:t>
            </a:r>
            <a:r>
              <a:rPr lang="en-US" sz="2800" dirty="0" smtClean="0"/>
              <a:t>array!</a:t>
            </a:r>
            <a:endParaRPr lang="en-US" sz="2800" dirty="0"/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Rules &amp; Generation Tips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Rules about DFAs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Indicate the starting state </a:t>
            </a:r>
            <a:r>
              <a:rPr lang="en-US" i="1" dirty="0" smtClean="0"/>
              <a:t>(aka initial state) </a:t>
            </a:r>
            <a:r>
              <a:rPr lang="en-US" dirty="0" smtClean="0"/>
              <a:t>with a triangle or arrow.</a:t>
            </a:r>
          </a:p>
          <a:p>
            <a:pPr eaLnBrk="1" hangingPunct="1"/>
            <a:r>
              <a:rPr lang="en-US" dirty="0" smtClean="0"/>
              <a:t>Indicate the accepting state(s) </a:t>
            </a:r>
            <a:r>
              <a:rPr lang="en-US" i="1" dirty="0" smtClean="0"/>
              <a:t>(aka final states) </a:t>
            </a:r>
            <a:r>
              <a:rPr lang="en-US" dirty="0" smtClean="0"/>
              <a:t>with concentric circles.</a:t>
            </a:r>
          </a:p>
          <a:p>
            <a:pPr eaLnBrk="1" hangingPunct="1"/>
            <a:r>
              <a:rPr lang="en-US" dirty="0" smtClean="0"/>
              <a:t>Every state must have a transition for every possible symbol.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143000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Tips for writing DFAs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1676400"/>
            <a:ext cx="4041775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Write out sequences </a:t>
            </a:r>
            <a:r>
              <a:rPr lang="en-US" i="1" dirty="0" smtClean="0"/>
              <a:t>(aka strings) </a:t>
            </a:r>
            <a:r>
              <a:rPr lang="en-US" dirty="0" smtClean="0"/>
              <a:t>that are accepted.</a:t>
            </a:r>
          </a:p>
          <a:p>
            <a:pPr eaLnBrk="1" hangingPunct="1"/>
            <a:r>
              <a:rPr lang="en-US" dirty="0" smtClean="0"/>
              <a:t>Write out sequences that are not accepted.</a:t>
            </a:r>
          </a:p>
          <a:p>
            <a:pPr eaLnBrk="1" hangingPunct="1"/>
            <a:r>
              <a:rPr lang="en-US" dirty="0" smtClean="0"/>
              <a:t>Identify what states might be important and what they will “mean”</a:t>
            </a:r>
          </a:p>
          <a:p>
            <a:pPr eaLnBrk="1" hangingPunct="1"/>
            <a:r>
              <a:rPr lang="en-US" dirty="0" smtClean="0"/>
              <a:t>Draw the DFA for a simple sequence that is accepted, then fill in other transitions.</a:t>
            </a:r>
          </a:p>
          <a:p>
            <a:pPr eaLnBrk="1" hangingPunct="1"/>
            <a:r>
              <a:rPr lang="en-US" dirty="0" smtClean="0"/>
              <a:t>Add a failing state</a:t>
            </a:r>
          </a:p>
          <a:p>
            <a:pPr eaLnBrk="1" hangingPunct="1"/>
            <a:r>
              <a:rPr lang="en-US" dirty="0" smtClean="0"/>
              <a:t>Compare to other problems you’ve solved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43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0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2957513"/>
            <a:ext cx="9620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1050"/>
            <a:ext cx="9906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768725"/>
            <a:ext cx="495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68263" y="4759325"/>
            <a:ext cx="771525" cy="787400"/>
            <a:chOff x="3457168" y="5664446"/>
            <a:chExt cx="771525" cy="787166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2240">
              <a:off x="3457168" y="5664446"/>
              <a:ext cx="7715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6281">
              <a:off x="3473835" y="6051562"/>
              <a:ext cx="7381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6" y="4934023"/>
            <a:ext cx="976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the Career Center!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smtClean="0"/>
              <a:t>They have this thing where you can apply online to get interviews. Then the interviews are on campus.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262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It is all about who you know!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57200" y="3352800"/>
            <a:ext cx="8382000" cy="1909763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Are there unprofessional photos of you on </a:t>
            </a:r>
            <a:r>
              <a:rPr lang="en-US" sz="2800" dirty="0" err="1"/>
              <a:t>facebook</a:t>
            </a:r>
            <a:r>
              <a:rPr lang="en-US" sz="2800" dirty="0"/>
              <a:t>?</a:t>
            </a:r>
          </a:p>
          <a:p>
            <a:pPr algn="ctr">
              <a:defRPr/>
            </a:pPr>
            <a:r>
              <a:rPr lang="en-US" sz="2800" dirty="0"/>
              <a:t> A. Yes and they are public</a:t>
            </a:r>
          </a:p>
          <a:p>
            <a:pPr algn="ctr">
              <a:defRPr/>
            </a:pPr>
            <a:r>
              <a:rPr lang="en-US" sz="2800" dirty="0"/>
              <a:t> B. Yes but they are private</a:t>
            </a:r>
          </a:p>
          <a:p>
            <a:pPr algn="ctr">
              <a:defRPr/>
            </a:pPr>
            <a:r>
              <a:rPr lang="en-US" sz="2800" dirty="0"/>
              <a:t> C. No (This is the best answer!)</a:t>
            </a:r>
          </a:p>
        </p:txBody>
      </p:sp>
    </p:spTree>
    <p:extLst>
      <p:ext uri="{BB962C8B-B14F-4D97-AF65-F5344CB8AC3E}">
        <p14:creationId xmlns:p14="http://schemas.microsoft.com/office/powerpoint/2010/main" val="27008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feel ready to do this on the homework?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It will be good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It will be 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It won’t be 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A set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is </a:t>
            </a:r>
            <a:r>
              <a:rPr lang="en-US" sz="3200" b="1" dirty="0"/>
              <a:t>pairwise distinguishable </a:t>
            </a:r>
            <a:endParaRPr lang="en-US" sz="2400" b="1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/>
              <a:t> are distinguishable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sz="2400" dirty="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 dirty="0"/>
              <a:t>If there is a pairwise distinguishable set of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/>
              <a:t> strings for a language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, then a DFA accepting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 must have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 b="1" dirty="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91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</a:t>
                      </a:r>
                      <a:r>
                        <a:rPr lang="en-US" sz="2000" dirty="0" smtClean="0"/>
                        <a:t> reject</a:t>
                      </a:r>
                    </a:p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81439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34849" name="Title 1"/>
          <p:cNvSpPr txBox="1">
            <a:spLocks/>
          </p:cNvSpPr>
          <p:nvPr/>
        </p:nvSpPr>
        <p:spPr bwMode="auto">
          <a:xfrm>
            <a:off x="3175" y="-3048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5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Distinguishability Theorem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feel ready to use this technique on the homework?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It will be good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It will be 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It won’t be great</a:t>
            </a:r>
          </a:p>
        </p:txBody>
      </p:sp>
    </p:spTree>
    <p:extLst>
      <p:ext uri="{BB962C8B-B14F-4D97-AF65-F5344CB8AC3E}">
        <p14:creationId xmlns:p14="http://schemas.microsoft.com/office/powerpoint/2010/main" val="13517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65088" y="274638"/>
            <a:ext cx="927417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***The </a:t>
            </a:r>
            <a:r>
              <a:rPr lang="en-US" dirty="0" err="1" smtClean="0"/>
              <a:t>Nonregular</a:t>
            </a:r>
            <a:r>
              <a:rPr lang="en-US" dirty="0" smtClean="0"/>
              <a:t> Language Theorem***</a:t>
            </a:r>
            <a:endParaRPr lang="en-US" dirty="0"/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566738" y="1828800"/>
            <a:ext cx="8153400" cy="2554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4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4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4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it must be that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4000" dirty="0">
                <a:latin typeface="+mn-lt"/>
                <a:cs typeface="Times New Roman" pitchFamily="18" charset="0"/>
              </a:rPr>
              <a:t>is not regular!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6607175" y="10779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Myhill-Nerode theorem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348288" y="4876800"/>
            <a:ext cx="2438400" cy="14478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You can’t represent it with a DFA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10285</TotalTime>
  <Words>1596</Words>
  <Application>Microsoft Office PowerPoint</Application>
  <PresentationFormat>On-screen Show (4:3)</PresentationFormat>
  <Paragraphs>386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CS  60</vt:lpstr>
      <vt:lpstr>Survey</vt:lpstr>
      <vt:lpstr>Administrative Stuff (Not in your notes)</vt:lpstr>
      <vt:lpstr>DFA Rules &amp; Generation Tips</vt:lpstr>
      <vt:lpstr>Writing DFAs</vt:lpstr>
      <vt:lpstr>***Distinguishability Theorem*** (Lower-bound on Necessary states!)</vt:lpstr>
      <vt:lpstr>Prove that at least 3 states are required</vt:lpstr>
      <vt:lpstr>Distinguishability Theorem Proof</vt:lpstr>
      <vt:lpstr>***The Nonregular Language Theorem***</vt:lpstr>
      <vt:lpstr>Nonregular Language Proof</vt:lpstr>
      <vt:lpstr>Non-regular Language Proof</vt:lpstr>
      <vt:lpstr>Homework Due Friday</vt:lpstr>
      <vt:lpstr>PowerPoint Presentation</vt:lpstr>
      <vt:lpstr>Nondeterministic Finite Automata (NFAs) </vt:lpstr>
      <vt:lpstr>PowerPoint Presentation</vt:lpstr>
      <vt:lpstr>If you were going to implement an NFA in code, what language would you want to use?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Turing Machine Practice</vt:lpstr>
      <vt:lpstr>PowerPoint Presentation</vt:lpstr>
      <vt:lpstr>PowerPoint Presentation</vt:lpstr>
      <vt:lpstr>PowerPoint Presentation</vt:lpstr>
      <vt:lpstr>Tips: Create a JFLAP TM that accepts strings of 2N zeros. </vt:lpstr>
      <vt:lpstr>BONUS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Career Center!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647</cp:revision>
  <cp:lastPrinted>2013-04-25T00:46:56Z</cp:lastPrinted>
  <dcterms:created xsi:type="dcterms:W3CDTF">2012-10-29T16:10:05Z</dcterms:created>
  <dcterms:modified xsi:type="dcterms:W3CDTF">2013-04-30T20:01:53Z</dcterms:modified>
</cp:coreProperties>
</file>