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915" r:id="rId2"/>
    <p:sldId id="843" r:id="rId3"/>
    <p:sldId id="1025" r:id="rId4"/>
    <p:sldId id="1028" r:id="rId5"/>
    <p:sldId id="1024" r:id="rId6"/>
    <p:sldId id="1023" r:id="rId7"/>
    <p:sldId id="1022" r:id="rId8"/>
    <p:sldId id="1027" r:id="rId9"/>
    <p:sldId id="912" r:id="rId10"/>
    <p:sldId id="913" r:id="rId11"/>
    <p:sldId id="914" r:id="rId12"/>
    <p:sldId id="1026" r:id="rId1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Frontmatter" id="{2DD9215A-663D-484D-A65B-81FA860B67E9}">
          <p14:sldIdLst>
            <p14:sldId id="915"/>
            <p14:sldId id="843"/>
          </p14:sldIdLst>
        </p14:section>
        <p14:section name="HashTables" id="{6835A8B5-78D6-4ECA-A801-27AA4D6544CB}">
          <p14:sldIdLst>
            <p14:sldId id="1025"/>
            <p14:sldId id="1028"/>
            <p14:sldId id="1024"/>
            <p14:sldId id="1023"/>
            <p14:sldId id="1022"/>
          </p14:sldIdLst>
        </p14:section>
        <p14:section name="Log Bonus" id="{0E3C0D0B-7EA1-45D3-B945-126DAFFD48AC}">
          <p14:sldIdLst>
            <p14:sldId id="1027"/>
            <p14:sldId id="912"/>
            <p14:sldId id="913"/>
            <p14:sldId id="914"/>
            <p14:sldId id="102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0" autoAdjust="0"/>
    <p:restoredTop sz="94639" autoAdjust="0"/>
  </p:normalViewPr>
  <p:slideViewPr>
    <p:cSldViewPr>
      <p:cViewPr>
        <p:scale>
          <a:sx n="66" d="100"/>
          <a:sy n="66" d="100"/>
        </p:scale>
        <p:origin x="-510" y="-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4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475" cy="479403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064" y="0"/>
            <a:ext cx="3170475" cy="479403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r">
              <a:defRPr sz="1200"/>
            </a:lvl1pPr>
          </a:lstStyle>
          <a:p>
            <a:fld id="{C370F4C2-E0C7-4449-B3C3-0AA87CDBF6FD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56"/>
            <a:ext cx="3170475" cy="479403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064" y="9120156"/>
            <a:ext cx="3170475" cy="479403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r">
              <a:defRPr sz="1200"/>
            </a:lvl1pPr>
          </a:lstStyle>
          <a:p>
            <a:fld id="{C9B93EFC-7EF6-4AC3-8B3D-D31E27E06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095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9" tIns="48330" rIns="96659" bIns="4833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9" tIns="48330" rIns="96659" bIns="4833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54F49595-2182-412B-B883-5B4A96F72A40}" type="datetimeFigureOut">
              <a:rPr lang="en-US"/>
              <a:pPr>
                <a:defRPr/>
              </a:pPr>
              <a:t>5/2/2013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9" tIns="48330" rIns="96659" bIns="4833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9" tIns="48330" rIns="96659" bIns="4833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9" tIns="48330" rIns="96659" bIns="4833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9" tIns="48330" rIns="96659" bIns="4833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2086868C-E9AB-4C6E-B8A4-50D486B56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8969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EBE41-16C1-4BB0-96F2-215529970EE0}" type="datetimeFigureOut">
              <a:rPr lang="en-US"/>
              <a:pPr>
                <a:defRPr/>
              </a:pPr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04A89-887F-4ECC-92B9-8BA95438D5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0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A55AD-467F-407E-A0A3-3B0114ED4476}" type="datetimeFigureOut">
              <a:rPr lang="en-US"/>
              <a:pPr>
                <a:defRPr/>
              </a:pPr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0B138-FBC2-4B44-922A-F4E55CDFFA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962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AC242-63E9-4110-A842-308798419FE9}" type="datetimeFigureOut">
              <a:rPr lang="en-US"/>
              <a:pPr>
                <a:defRPr/>
              </a:pPr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D0DC4-06D9-47B7-850C-0B7392673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987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59535-0FBE-4922-B8AF-42114840BE5C}" type="datetimeFigureOut">
              <a:rPr lang="en-US"/>
              <a:pPr>
                <a:defRPr/>
              </a:pPr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FD20D-242D-46D0-B244-1A70E192F3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641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10708-8E52-4ADD-BA0C-31D8A179E5F0}" type="datetimeFigureOut">
              <a:rPr lang="en-US"/>
              <a:pPr>
                <a:defRPr/>
              </a:pPr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7B609-C546-4B6F-8637-820AC6190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435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1798D-0F40-48D0-96B6-FDEC325CC5DB}" type="datetimeFigureOut">
              <a:rPr lang="en-US"/>
              <a:pPr>
                <a:defRPr/>
              </a:pPr>
              <a:t>5/2/2013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42578-AE14-4678-8587-E3A9F5F573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740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0AB8A-E207-45DA-A75A-6C32B6DF9C50}" type="datetimeFigureOut">
              <a:rPr lang="en-US"/>
              <a:pPr>
                <a:defRPr/>
              </a:pPr>
              <a:t>5/2/2013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A89C0-3958-4F93-8276-F7489425B4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684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1BAC7-C2A7-49E1-825F-727B8F8D0936}" type="datetimeFigureOut">
              <a:rPr lang="en-US"/>
              <a:pPr>
                <a:defRPr/>
              </a:pPr>
              <a:t>5/2/2013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2A092-23AA-4C28-B5EF-5C845E8CAE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1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4DE5D-5393-4DF3-A47A-87999DFD210B}" type="datetimeFigureOut">
              <a:rPr lang="en-US"/>
              <a:pPr>
                <a:defRPr/>
              </a:pPr>
              <a:t>5/2/2013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07121-B5E2-4CAF-881B-8F55E22E37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766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7EF2A-3A12-4A31-BA89-78C452CCB5EF}" type="datetimeFigureOut">
              <a:rPr lang="en-US"/>
              <a:pPr>
                <a:defRPr/>
              </a:pPr>
              <a:t>5/2/2013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05B7E-D79C-4377-AFD0-97279E9E42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835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FA235-CB13-41C1-B77E-19C0113CBE56}" type="datetimeFigureOut">
              <a:rPr lang="en-US"/>
              <a:pPr>
                <a:defRPr/>
              </a:pPr>
              <a:t>5/2/2013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1C91C-9994-4CB1-8BCB-956AD42088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672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9E359D-65B4-471F-8A41-4846A69CE30C}" type="datetimeFigureOut">
              <a:rPr lang="en-US"/>
              <a:pPr>
                <a:defRPr/>
              </a:pPr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4A3592-6745-4EC2-AF85-4AB69F70E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3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/>
          <a:lstStyle/>
          <a:p>
            <a:pPr eaLnBrk="1" hangingPunct="1"/>
            <a:r>
              <a:rPr lang="en-US" sz="9600" b="1" dirty="0" smtClean="0"/>
              <a:t>CS  60</a:t>
            </a:r>
          </a:p>
        </p:txBody>
      </p:sp>
      <p:sp>
        <p:nvSpPr>
          <p:cNvPr id="2051" name="Title 3"/>
          <p:cNvSpPr txBox="1">
            <a:spLocks/>
          </p:cNvSpPr>
          <p:nvPr/>
        </p:nvSpPr>
        <p:spPr bwMode="auto">
          <a:xfrm>
            <a:off x="115888" y="2057400"/>
            <a:ext cx="8991600" cy="268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6600" b="1" dirty="0" err="1" smtClean="0"/>
              <a:t>Jflap</a:t>
            </a:r>
            <a:r>
              <a:rPr lang="en-US" sz="6600" b="1" dirty="0" smtClean="0"/>
              <a:t>, Hash Tables, Logs</a:t>
            </a:r>
          </a:p>
          <a:p>
            <a:pPr algn="ctr" eaLnBrk="1" hangingPunct="1"/>
            <a:r>
              <a:rPr lang="en-US" sz="6600" b="1" dirty="0" smtClean="0"/>
              <a:t>Practice Test</a:t>
            </a:r>
          </a:p>
          <a:p>
            <a:pPr algn="ctr" eaLnBrk="1" hangingPunct="1"/>
            <a:r>
              <a:rPr lang="en-US" sz="6600" b="1" dirty="0" smtClean="0"/>
              <a:t>Done!</a:t>
            </a:r>
            <a:endParaRPr lang="en-US" sz="6600" b="1" dirty="0" smtClean="0"/>
          </a:p>
        </p:txBody>
      </p:sp>
      <p:sp>
        <p:nvSpPr>
          <p:cNvPr id="2052" name="Subtitle 4"/>
          <p:cNvSpPr txBox="1">
            <a:spLocks/>
          </p:cNvSpPr>
          <p:nvPr/>
        </p:nvSpPr>
        <p:spPr bwMode="auto">
          <a:xfrm>
            <a:off x="1371600" y="49530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z="3200" dirty="0" smtClean="0">
                <a:solidFill>
                  <a:srgbClr val="898989"/>
                </a:solidFill>
              </a:rPr>
              <a:t>2013-05-02</a:t>
            </a:r>
            <a:endParaRPr lang="en-US" sz="3200" dirty="0">
              <a:solidFill>
                <a:srgbClr val="898989"/>
              </a:solidFill>
            </a:endParaRP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z="3200" dirty="0" smtClean="0">
                <a:solidFill>
                  <a:srgbClr val="898989"/>
                </a:solidFill>
              </a:rPr>
              <a:t>Thursday </a:t>
            </a:r>
            <a:r>
              <a:rPr lang="en-US" sz="3200" dirty="0" smtClean="0">
                <a:solidFill>
                  <a:srgbClr val="898989"/>
                </a:solidFill>
              </a:rPr>
              <a:t>– </a:t>
            </a:r>
            <a:r>
              <a:rPr lang="en-US" sz="3200" dirty="0">
                <a:solidFill>
                  <a:srgbClr val="898989"/>
                </a:solidFill>
              </a:rPr>
              <a:t>Week </a:t>
            </a:r>
            <a:r>
              <a:rPr lang="en-US" sz="3200" dirty="0" smtClean="0">
                <a:solidFill>
                  <a:srgbClr val="898989"/>
                </a:solidFill>
              </a:rPr>
              <a:t>13</a:t>
            </a:r>
            <a:endParaRPr lang="en-US" sz="3200" dirty="0">
              <a:solidFill>
                <a:srgbClr val="898989"/>
              </a:solidFill>
            </a:endParaRP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z="3200" dirty="0">
                <a:solidFill>
                  <a:srgbClr val="898989"/>
                </a:solidFill>
              </a:rPr>
              <a:t>Lecture </a:t>
            </a:r>
            <a:r>
              <a:rPr lang="en-US" sz="3200" dirty="0" smtClean="0">
                <a:solidFill>
                  <a:srgbClr val="898989"/>
                </a:solidFill>
              </a:rPr>
              <a:t>27</a:t>
            </a:r>
            <a:endParaRPr lang="en-US" sz="3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92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7"/>
          <p:cNvGrpSpPr>
            <a:grpSpLocks/>
          </p:cNvGrpSpPr>
          <p:nvPr/>
        </p:nvGrpSpPr>
        <p:grpSpPr bwMode="auto">
          <a:xfrm>
            <a:off x="6248400" y="103188"/>
            <a:ext cx="1020763" cy="830262"/>
            <a:chOff x="832177" y="1857422"/>
            <a:chExt cx="1399231" cy="1136523"/>
          </a:xfrm>
        </p:grpSpPr>
        <p:pic>
          <p:nvPicPr>
            <p:cNvPr id="111621" name="Picture 5" descr="C:\Users\Colleen\Desktop\Untitled).png"/>
            <p:cNvPicPr>
              <a:picLocks noChangeAspect="1" noChangeArrowheads="1"/>
            </p:cNvPicPr>
            <p:nvPr/>
          </p:nvPicPr>
          <p:blipFill rotWithShape="1">
            <a:blip r:embed="rId2"/>
            <a:srcRect l="35169" r="43934" b="64204"/>
            <a:stretch/>
          </p:blipFill>
          <p:spPr bwMode="auto">
            <a:xfrm>
              <a:off x="838706" y="1857422"/>
              <a:ext cx="1392702" cy="1136523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060" name="TextBox 4"/>
            <p:cNvSpPr txBox="1">
              <a:spLocks noChangeArrowheads="1"/>
            </p:cNvSpPr>
            <p:nvPr/>
          </p:nvSpPr>
          <p:spPr bwMode="auto">
            <a:xfrm>
              <a:off x="832177" y="2279367"/>
              <a:ext cx="3810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1pPr>
              <a:lvl2pPr marL="742950" indent="-285750"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2pPr>
              <a:lvl3pPr marL="1143000" indent="-228600"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3pPr>
              <a:lvl4pPr marL="1600200" indent="-228600"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r>
                <a:rPr lang="en-US" sz="3200">
                  <a:solidFill>
                    <a:srgbClr val="FF0000"/>
                  </a:solidFill>
                </a:rPr>
                <a:t>1</a:t>
              </a:r>
              <a:endParaRPr 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43011" name="Group 8"/>
          <p:cNvGrpSpPr>
            <a:grpSpLocks/>
          </p:cNvGrpSpPr>
          <p:nvPr/>
        </p:nvGrpSpPr>
        <p:grpSpPr bwMode="auto">
          <a:xfrm>
            <a:off x="7648575" y="304800"/>
            <a:ext cx="1162050" cy="830263"/>
            <a:chOff x="3200400" y="1872079"/>
            <a:chExt cx="1592239" cy="1136840"/>
          </a:xfrm>
        </p:grpSpPr>
        <p:pic>
          <p:nvPicPr>
            <p:cNvPr id="111622" name="Picture 6" descr="C:\Users\Colleen\Desktop\Untitled)2.png"/>
            <p:cNvPicPr>
              <a:picLocks noChangeAspect="1" noChangeArrowheads="1"/>
            </p:cNvPicPr>
            <p:nvPr/>
          </p:nvPicPr>
          <p:blipFill rotWithShape="1">
            <a:blip r:embed="rId3"/>
            <a:srcRect l="33179" t="5945" r="42940" b="58532"/>
            <a:stretch/>
          </p:blipFill>
          <p:spPr bwMode="auto">
            <a:xfrm>
              <a:off x="3200400" y="1880774"/>
              <a:ext cx="1592239" cy="1128145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058" name="TextBox 13"/>
            <p:cNvSpPr txBox="1">
              <a:spLocks noChangeArrowheads="1"/>
            </p:cNvSpPr>
            <p:nvPr/>
          </p:nvSpPr>
          <p:spPr bwMode="auto">
            <a:xfrm>
              <a:off x="3200400" y="1872079"/>
              <a:ext cx="3810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1pPr>
              <a:lvl2pPr marL="742950" indent="-285750"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2pPr>
              <a:lvl3pPr marL="1143000" indent="-228600"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3pPr>
              <a:lvl4pPr marL="1600200" indent="-228600"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r>
                <a:rPr lang="en-US" sz="3200">
                  <a:solidFill>
                    <a:srgbClr val="FF0000"/>
                  </a:solidFill>
                </a:rPr>
                <a:t>3</a:t>
              </a:r>
              <a:endParaRPr 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43012" name="Group 5"/>
          <p:cNvGrpSpPr>
            <a:grpSpLocks/>
          </p:cNvGrpSpPr>
          <p:nvPr/>
        </p:nvGrpSpPr>
        <p:grpSpPr bwMode="auto">
          <a:xfrm>
            <a:off x="6815138" y="1368425"/>
            <a:ext cx="2241550" cy="1387475"/>
            <a:chOff x="5646761" y="1840908"/>
            <a:chExt cx="3070746" cy="1900977"/>
          </a:xfrm>
        </p:grpSpPr>
        <p:pic>
          <p:nvPicPr>
            <p:cNvPr id="111618" name="Picture 2" descr="C:\Users\Colleen\Desktop\Untitled)23.png"/>
            <p:cNvPicPr>
              <a:picLocks noChangeAspect="1" noChangeArrowheads="1"/>
            </p:cNvPicPr>
            <p:nvPr/>
          </p:nvPicPr>
          <p:blipFill rotWithShape="1">
            <a:blip r:embed="rId4"/>
            <a:srcRect l="22092" t="5946" r="31852" b="34651"/>
            <a:stretch/>
          </p:blipFill>
          <p:spPr bwMode="auto">
            <a:xfrm>
              <a:off x="5646761" y="1856134"/>
              <a:ext cx="3070746" cy="1885751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056" name="TextBox 14"/>
            <p:cNvSpPr txBox="1">
              <a:spLocks noChangeArrowheads="1"/>
            </p:cNvSpPr>
            <p:nvPr/>
          </p:nvSpPr>
          <p:spPr bwMode="auto">
            <a:xfrm>
              <a:off x="5646761" y="1840908"/>
              <a:ext cx="3810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1pPr>
              <a:lvl2pPr marL="742950" indent="-285750"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2pPr>
              <a:lvl3pPr marL="1143000" indent="-228600"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3pPr>
              <a:lvl4pPr marL="1600200" indent="-228600"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r>
                <a:rPr lang="en-US" sz="3200">
                  <a:solidFill>
                    <a:srgbClr val="FF0000"/>
                  </a:solidFill>
                </a:rPr>
                <a:t>7</a:t>
              </a:r>
              <a:endParaRPr 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43013" name="Group 6"/>
          <p:cNvGrpSpPr>
            <a:grpSpLocks/>
          </p:cNvGrpSpPr>
          <p:nvPr/>
        </p:nvGrpSpPr>
        <p:grpSpPr bwMode="auto">
          <a:xfrm>
            <a:off x="6165850" y="2843213"/>
            <a:ext cx="2967038" cy="1881187"/>
            <a:chOff x="381000" y="3741885"/>
            <a:chExt cx="4065896" cy="2577911"/>
          </a:xfrm>
        </p:grpSpPr>
        <p:pic>
          <p:nvPicPr>
            <p:cNvPr id="111619" name="Picture 3" descr="C:\Users\Colleen\Desktop\Untitled)234.png"/>
            <p:cNvPicPr>
              <a:picLocks noChangeAspect="1" noChangeArrowheads="1"/>
            </p:cNvPicPr>
            <p:nvPr/>
          </p:nvPicPr>
          <p:blipFill rotWithShape="1">
            <a:blip r:embed="rId5"/>
            <a:srcRect l="15269" t="4751" r="23750" b="14055"/>
            <a:stretch/>
          </p:blipFill>
          <p:spPr bwMode="auto">
            <a:xfrm>
              <a:off x="381000" y="3741885"/>
              <a:ext cx="4065896" cy="2577911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054" name="TextBox 15"/>
            <p:cNvSpPr txBox="1">
              <a:spLocks noChangeArrowheads="1"/>
            </p:cNvSpPr>
            <p:nvPr/>
          </p:nvSpPr>
          <p:spPr bwMode="auto">
            <a:xfrm>
              <a:off x="427629" y="3751915"/>
              <a:ext cx="1476109" cy="801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1pPr>
              <a:lvl2pPr marL="742950" indent="-285750"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2pPr>
              <a:lvl3pPr marL="1143000" indent="-228600"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3pPr>
              <a:lvl4pPr marL="1600200" indent="-228600"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r>
                <a:rPr lang="en-US" sz="3200">
                  <a:solidFill>
                    <a:srgbClr val="FF0000"/>
                  </a:solidFill>
                </a:rPr>
                <a:t>15</a:t>
              </a:r>
              <a:endParaRPr 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43014" name="Group 2"/>
          <p:cNvGrpSpPr>
            <a:grpSpLocks/>
          </p:cNvGrpSpPr>
          <p:nvPr/>
        </p:nvGrpSpPr>
        <p:grpSpPr bwMode="auto">
          <a:xfrm>
            <a:off x="6165850" y="4803775"/>
            <a:ext cx="2862263" cy="1978025"/>
            <a:chOff x="4953000" y="4003344"/>
            <a:chExt cx="3923731" cy="2710597"/>
          </a:xfrm>
        </p:grpSpPr>
        <p:pic>
          <p:nvPicPr>
            <p:cNvPr id="111620" name="Picture 4" descr="C:\Users\Colleen\Desktop\Untitled)234S.png"/>
            <p:cNvPicPr>
              <a:picLocks noChangeAspect="1" noChangeArrowheads="1"/>
            </p:cNvPicPr>
            <p:nvPr/>
          </p:nvPicPr>
          <p:blipFill rotWithShape="1">
            <a:blip r:embed="rId6"/>
            <a:srcRect l="15044" t="7313" r="26107" b="7313"/>
            <a:stretch/>
          </p:blipFill>
          <p:spPr bwMode="auto">
            <a:xfrm>
              <a:off x="4953000" y="4003344"/>
              <a:ext cx="3923731" cy="2710597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052" name="TextBox 16"/>
            <p:cNvSpPr txBox="1">
              <a:spLocks noChangeArrowheads="1"/>
            </p:cNvSpPr>
            <p:nvPr/>
          </p:nvSpPr>
          <p:spPr bwMode="auto">
            <a:xfrm>
              <a:off x="5055927" y="4046353"/>
              <a:ext cx="1576843" cy="801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1pPr>
              <a:lvl2pPr marL="742950" indent="-285750"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2pPr>
              <a:lvl3pPr marL="1143000" indent="-228600"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3pPr>
              <a:lvl4pPr marL="1600200" indent="-228600"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rgbClr val="0703F3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r>
                <a:rPr lang="en-US" sz="3200">
                  <a:solidFill>
                    <a:srgbClr val="FF0000"/>
                  </a:solidFill>
                </a:rPr>
                <a:t>31</a:t>
              </a:r>
              <a:endParaRPr lang="en-US"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674688" y="1970088"/>
          <a:ext cx="4648200" cy="3627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9400"/>
                <a:gridCol w="1549400"/>
                <a:gridCol w="1549400"/>
              </a:tblGrid>
              <a:tr h="51820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Height</a:t>
                      </a:r>
                      <a:endParaRPr lang="en-US" sz="2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Nodes</a:t>
                      </a:r>
                      <a:endParaRPr lang="en-US" sz="2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</a:t>
                      </a:r>
                      <a:r>
                        <a:rPr lang="en-US" sz="2800" baseline="30000" dirty="0" smtClean="0"/>
                        <a:t>Height+1</a:t>
                      </a:r>
                      <a:endParaRPr lang="en-US" sz="2800" dirty="0"/>
                    </a:p>
                  </a:txBody>
                  <a:tcPr marT="45724" marB="45724"/>
                </a:tc>
              </a:tr>
              <a:tr h="51820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0</a:t>
                      </a:r>
                      <a:endParaRPr lang="en-US" sz="2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 marT="45724" marB="45724"/>
                </a:tc>
              </a:tr>
              <a:tr h="51820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</a:t>
                      </a:r>
                      <a:endParaRPr lang="en-US" sz="2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 marT="45724" marB="45724"/>
                </a:tc>
              </a:tr>
              <a:tr h="51820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</a:t>
                      </a:r>
                      <a:endParaRPr lang="en-US" sz="2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8</a:t>
                      </a:r>
                      <a:endParaRPr lang="en-US" sz="2800" dirty="0"/>
                    </a:p>
                  </a:txBody>
                  <a:tcPr marT="45724" marB="45724"/>
                </a:tc>
              </a:tr>
              <a:tr h="51820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</a:t>
                      </a:r>
                      <a:endParaRPr lang="en-US" sz="2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15</a:t>
                      </a:r>
                      <a:endParaRPr lang="en-US" sz="2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16</a:t>
                      </a:r>
                      <a:endParaRPr lang="en-US" sz="2800" dirty="0"/>
                    </a:p>
                  </a:txBody>
                  <a:tcPr marT="45724" marB="45724"/>
                </a:tc>
              </a:tr>
              <a:tr h="51820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31</a:t>
                      </a:r>
                      <a:endParaRPr lang="en-US" sz="2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32</a:t>
                      </a:r>
                      <a:endParaRPr lang="en-US" sz="2800" dirty="0"/>
                    </a:p>
                  </a:txBody>
                  <a:tcPr marT="45724" marB="45724"/>
                </a:tc>
              </a:tr>
              <a:tr h="51820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</a:t>
                      </a:r>
                      <a:endParaRPr lang="en-US" sz="2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63</a:t>
                      </a:r>
                      <a:endParaRPr lang="en-US" sz="2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64</a:t>
                      </a:r>
                      <a:endParaRPr lang="en-US" sz="2800" dirty="0"/>
                    </a:p>
                  </a:txBody>
                  <a:tcPr marT="45724" marB="45724"/>
                </a:tc>
              </a:tr>
            </a:tbl>
          </a:graphicData>
        </a:graphic>
      </p:graphicFrame>
      <p:sp>
        <p:nvSpPr>
          <p:cNvPr id="19" name="TextBox 1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67603" y="5792898"/>
            <a:ext cx="5317546" cy="731098"/>
          </a:xfrm>
          <a:prstGeom prst="rect">
            <a:avLst/>
          </a:prstGeom>
          <a:blipFill rotWithShape="1">
            <a:blip r:embed="rId7"/>
            <a:stretch>
              <a:fillRect t="-11667" r="-3211" b="-35000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43050" name="Title 1"/>
          <p:cNvSpPr>
            <a:spLocks noGrp="1"/>
          </p:cNvSpPr>
          <p:nvPr>
            <p:ph type="title"/>
          </p:nvPr>
        </p:nvSpPr>
        <p:spPr>
          <a:xfrm>
            <a:off x="212725" y="381000"/>
            <a:ext cx="5654675" cy="1143000"/>
          </a:xfrm>
        </p:spPr>
        <p:txBody>
          <a:bodyPr/>
          <a:lstStyle/>
          <a:p>
            <a:r>
              <a:rPr lang="en-US" sz="4000" smtClean="0"/>
              <a:t>What’s the relationship between height and number of nodes?</a:t>
            </a:r>
          </a:p>
        </p:txBody>
      </p:sp>
    </p:spTree>
    <p:extLst>
      <p:ext uri="{BB962C8B-B14F-4D97-AF65-F5344CB8AC3E}">
        <p14:creationId xmlns:p14="http://schemas.microsoft.com/office/powerpoint/2010/main" val="40258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n-US" b="0">
              <a:solidFill>
                <a:prstClr val="black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529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n-US" b="0">
              <a:solidFill>
                <a:prstClr val="black"/>
              </a:solidFill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10342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094"/>
          <a:stretch>
            <a:fillRect/>
          </a:stretch>
        </p:blipFill>
        <p:spPr bwMode="auto">
          <a:xfrm>
            <a:off x="1447800" y="1676400"/>
            <a:ext cx="5410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04800"/>
            <a:ext cx="3705225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28600" y="762000"/>
            <a:ext cx="8915400" cy="1143000"/>
          </a:xfrm>
        </p:spPr>
        <p:txBody>
          <a:bodyPr/>
          <a:lstStyle/>
          <a:p>
            <a:r>
              <a:rPr lang="en-US" smtClean="0">
                <a:solidFill>
                  <a:srgbClr val="00B050"/>
                </a:solidFill>
              </a:rPr>
              <a:t>// Take the log of both sides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2743200" y="2590800"/>
            <a:ext cx="350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  <a:defRPr/>
            </a:pPr>
            <a:r>
              <a:rPr lang="en-US" sz="4400" dirty="0">
                <a:solidFill>
                  <a:srgbClr val="00B050"/>
                </a:solidFill>
                <a:latin typeface="Calibri"/>
                <a:ea typeface="+mn-ea"/>
                <a:cs typeface="Arial" charset="0"/>
              </a:rPr>
              <a:t>// Remember:</a:t>
            </a:r>
          </a:p>
        </p:txBody>
      </p:sp>
      <p:sp>
        <p:nvSpPr>
          <p:cNvPr id="5530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n-US" b="0">
              <a:solidFill>
                <a:prstClr val="black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530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n-US" b="0">
              <a:solidFill>
                <a:prstClr val="black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530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n-US" b="0">
              <a:solidFill>
                <a:prstClr val="black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530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n-US" b="0">
              <a:solidFill>
                <a:prstClr val="black"/>
              </a:solidFill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103439" name="Picture 1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5791200"/>
            <a:ext cx="26479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3048000" y="5638800"/>
            <a:ext cx="3048000" cy="1143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0"/>
              </a:spcBef>
              <a:defRPr/>
            </a:pPr>
            <a:endParaRPr lang="en-US" b="0">
              <a:solidFill>
                <a:prstClr val="white"/>
              </a:solidFill>
            </a:endParaRPr>
          </a:p>
        </p:txBody>
      </p:sp>
      <p:sp>
        <p:nvSpPr>
          <p:cNvPr id="5531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n-US" b="0">
              <a:solidFill>
                <a:prstClr val="black"/>
              </a:solidFill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23569" name="Picture 1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5163" y="3505200"/>
            <a:ext cx="52276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1828800" y="3505200"/>
            <a:ext cx="2057400" cy="762000"/>
          </a:xfrm>
          <a:prstGeom prst="rect">
            <a:avLst/>
          </a:prstGeom>
          <a:noFill/>
          <a:ln w="762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0"/>
              </a:spcBef>
              <a:defRPr/>
            </a:pPr>
            <a:endParaRPr lang="en-US" b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191000" y="1676400"/>
            <a:ext cx="2971800" cy="762000"/>
          </a:xfrm>
          <a:prstGeom prst="rect">
            <a:avLst/>
          </a:prstGeom>
          <a:noFill/>
          <a:ln w="762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0"/>
              </a:spcBef>
              <a:defRPr/>
            </a:pPr>
            <a:endParaRPr lang="en-US" b="0">
              <a:solidFill>
                <a:prstClr val="white"/>
              </a:solidFill>
            </a:endParaRPr>
          </a:p>
        </p:txBody>
      </p:sp>
      <p:sp>
        <p:nvSpPr>
          <p:cNvPr id="5531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n-US" b="0">
              <a:solidFill>
                <a:prstClr val="black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5315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n-US" b="0">
              <a:solidFill>
                <a:prstClr val="black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5316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n-US" b="0">
              <a:solidFill>
                <a:prstClr val="black"/>
              </a:solidFill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23575" name="Picture 2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495800"/>
            <a:ext cx="682148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18" name="Rectangle 2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b="0">
              <a:solidFill>
                <a:prstClr val="black"/>
              </a:solidFill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319"/>
          <a:stretch>
            <a:fillRect/>
          </a:stretch>
        </p:blipFill>
        <p:spPr bwMode="auto">
          <a:xfrm>
            <a:off x="6807200" y="1676400"/>
            <a:ext cx="3841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Line Callout 1 24"/>
          <p:cNvSpPr/>
          <p:nvPr/>
        </p:nvSpPr>
        <p:spPr>
          <a:xfrm>
            <a:off x="7321550" y="228600"/>
            <a:ext cx="1651000" cy="896938"/>
          </a:xfrm>
          <a:prstGeom prst="borderCallout1">
            <a:avLst>
              <a:gd name="adj1" fmla="val 51128"/>
              <a:gd name="adj2" fmla="val -12776"/>
              <a:gd name="adj3" fmla="val 60179"/>
              <a:gd name="adj4" fmla="val -55234"/>
            </a:avLst>
          </a:prstGeom>
          <a:ln w="57150">
            <a:solidFill>
              <a:srgbClr val="7D06AA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</a:rPr>
              <a:t>Drop the 1</a:t>
            </a:r>
          </a:p>
          <a:p>
            <a:pPr algn="ctr">
              <a:defRPr/>
            </a:pPr>
            <a:r>
              <a:rPr lang="en-US" sz="2000" b="0" dirty="0">
                <a:solidFill>
                  <a:schemeClr val="tx1"/>
                </a:solidFill>
              </a:rPr>
              <a:t>Who cares?</a:t>
            </a:r>
          </a:p>
        </p:txBody>
      </p:sp>
    </p:spTree>
    <p:extLst>
      <p:ext uri="{BB962C8B-B14F-4D97-AF65-F5344CB8AC3E}">
        <p14:creationId xmlns:p14="http://schemas.microsoft.com/office/powerpoint/2010/main" val="1870779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0" grpId="0" autoUpdateAnimBg="0"/>
      <p:bldP spid="23" grpId="0" animBg="1" autoUpdateAnimBg="0"/>
      <p:bldP spid="19" grpId="0" animBg="1" autoUpdateAnimBg="0"/>
      <p:bldP spid="20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14600"/>
            <a:ext cx="8229600" cy="1143000"/>
          </a:xfrm>
        </p:spPr>
        <p:txBody>
          <a:bodyPr/>
          <a:lstStyle/>
          <a:p>
            <a:r>
              <a:rPr lang="en-US" sz="8800" b="1" dirty="0" smtClean="0"/>
              <a:t>Thanks for an AWESOME semester!</a:t>
            </a:r>
            <a:endParaRPr lang="en-US" sz="8800" b="1" dirty="0"/>
          </a:p>
        </p:txBody>
      </p:sp>
    </p:spTree>
    <p:extLst>
      <p:ext uri="{BB962C8B-B14F-4D97-AF65-F5344CB8AC3E}">
        <p14:creationId xmlns:p14="http://schemas.microsoft.com/office/powerpoint/2010/main" val="134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Administrative Stuff</a:t>
            </a:r>
            <a:br>
              <a:rPr lang="en-US" dirty="0" smtClean="0"/>
            </a:br>
            <a:r>
              <a:rPr lang="en-US" dirty="0" smtClean="0"/>
              <a:t>(Not in your notes)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699500" cy="4525963"/>
          </a:xfrm>
        </p:spPr>
        <p:txBody>
          <a:bodyPr/>
          <a:lstStyle/>
          <a:p>
            <a:r>
              <a:rPr lang="en-US" dirty="0" smtClean="0"/>
              <a:t>Email me to schedule an appointment!</a:t>
            </a:r>
          </a:p>
          <a:p>
            <a:r>
              <a:rPr lang="en-US" dirty="0" err="1" smtClean="0"/>
              <a:t>Hw</a:t>
            </a:r>
            <a:r>
              <a:rPr lang="en-US" dirty="0" smtClean="0"/>
              <a:t> 13 – 50 </a:t>
            </a:r>
            <a:r>
              <a:rPr lang="en-US" dirty="0" smtClean="0"/>
              <a:t>points – NOW DUE MONDAY! </a:t>
            </a:r>
            <a:endParaRPr lang="en-US" dirty="0" smtClean="0"/>
          </a:p>
          <a:p>
            <a:r>
              <a:rPr lang="en-US" dirty="0" err="1" smtClean="0"/>
              <a:t>Grutor</a:t>
            </a:r>
            <a:r>
              <a:rPr lang="en-US" dirty="0" smtClean="0"/>
              <a:t> info session/Study break</a:t>
            </a:r>
          </a:p>
          <a:p>
            <a:pPr lvl="1"/>
            <a:r>
              <a:rPr lang="en-US" dirty="0" smtClean="0"/>
              <a:t>Friday</a:t>
            </a:r>
            <a:r>
              <a:rPr lang="en-US" dirty="0"/>
              <a:t>, May </a:t>
            </a:r>
            <a:r>
              <a:rPr lang="en-US" dirty="0" smtClean="0"/>
              <a:t>10</a:t>
            </a:r>
            <a:r>
              <a:rPr lang="en-US" baseline="30000" dirty="0" smtClean="0"/>
              <a:t>th</a:t>
            </a:r>
            <a:r>
              <a:rPr lang="en-US" dirty="0" smtClean="0"/>
              <a:t> of </a:t>
            </a:r>
            <a:r>
              <a:rPr lang="en-US" dirty="0"/>
              <a:t>reading </a:t>
            </a:r>
            <a:r>
              <a:rPr lang="en-US" dirty="0" smtClean="0"/>
              <a:t>days from </a:t>
            </a:r>
            <a:r>
              <a:rPr lang="en-US" dirty="0" smtClean="0"/>
              <a:t>1-4pm</a:t>
            </a:r>
          </a:p>
          <a:p>
            <a:pPr lvl="1"/>
            <a:r>
              <a:rPr lang="en-US" dirty="0" smtClean="0"/>
              <a:t>Big Beckman: B100</a:t>
            </a:r>
            <a:endParaRPr lang="en-US" dirty="0" smtClean="0"/>
          </a:p>
          <a:p>
            <a:r>
              <a:rPr lang="en-US" dirty="0" smtClean="0"/>
              <a:t>Feedback from CS 70</a:t>
            </a:r>
          </a:p>
          <a:p>
            <a:r>
              <a:rPr lang="en-US" dirty="0" smtClean="0"/>
              <a:t>Feedback/chatting lunches</a:t>
            </a:r>
          </a:p>
          <a:p>
            <a:r>
              <a:rPr lang="en-US" dirty="0" smtClean="0"/>
              <a:t>Office hours next week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92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3"/>
          <p:cNvSpPr txBox="1">
            <a:spLocks/>
          </p:cNvSpPr>
          <p:nvPr/>
        </p:nvSpPr>
        <p:spPr bwMode="auto">
          <a:xfrm>
            <a:off x="115888" y="2057400"/>
            <a:ext cx="8991600" cy="268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13800" b="1" dirty="0" smtClean="0"/>
              <a:t>Using </a:t>
            </a:r>
            <a:r>
              <a:rPr lang="en-US" sz="13800" b="1" dirty="0" err="1" smtClean="0"/>
              <a:t>Jflap</a:t>
            </a:r>
            <a:r>
              <a:rPr lang="en-US" sz="13800" b="1" dirty="0" smtClean="0"/>
              <a:t> (Demo)</a:t>
            </a:r>
            <a:endParaRPr lang="en-US" sz="13800" b="1" dirty="0" smtClean="0"/>
          </a:p>
        </p:txBody>
      </p:sp>
    </p:spTree>
    <p:extLst>
      <p:ext uri="{BB962C8B-B14F-4D97-AF65-F5344CB8AC3E}">
        <p14:creationId xmlns:p14="http://schemas.microsoft.com/office/powerpoint/2010/main" val="376473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3"/>
          <p:cNvSpPr txBox="1">
            <a:spLocks/>
          </p:cNvSpPr>
          <p:nvPr/>
        </p:nvSpPr>
        <p:spPr bwMode="auto">
          <a:xfrm>
            <a:off x="115888" y="2057400"/>
            <a:ext cx="8991600" cy="268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16600" b="1" dirty="0" smtClean="0"/>
              <a:t>Hash Tables</a:t>
            </a:r>
            <a:endParaRPr lang="en-US" sz="16600" b="1" dirty="0" smtClean="0"/>
          </a:p>
        </p:txBody>
      </p:sp>
    </p:spTree>
    <p:extLst>
      <p:ext uri="{BB962C8B-B14F-4D97-AF65-F5344CB8AC3E}">
        <p14:creationId xmlns:p14="http://schemas.microsoft.com/office/powerpoint/2010/main" val="357687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Hash Table: Problem Statement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 have some data </a:t>
            </a:r>
            <a:r>
              <a:rPr lang="en-US" sz="2400" dirty="0" smtClean="0"/>
              <a:t>(</a:t>
            </a:r>
            <a:r>
              <a:rPr lang="en-US" sz="2400" i="1" dirty="0" smtClean="0"/>
              <a:t>e.g., </a:t>
            </a:r>
            <a:r>
              <a:rPr lang="en-US" sz="2400" dirty="0" smtClean="0"/>
              <a:t>phone numbers)</a:t>
            </a:r>
            <a:r>
              <a:rPr lang="en-US" dirty="0" smtClean="0"/>
              <a:t> that I want to look-up </a:t>
            </a:r>
            <a:r>
              <a:rPr lang="en-US" sz="2400" dirty="0" smtClean="0"/>
              <a:t>(</a:t>
            </a:r>
            <a:r>
              <a:rPr lang="en-US" sz="2400" i="1" dirty="0" smtClean="0"/>
              <a:t>e.g., </a:t>
            </a:r>
            <a:r>
              <a:rPr lang="en-US" sz="2400" dirty="0" smtClean="0"/>
              <a:t>using names)</a:t>
            </a:r>
            <a:r>
              <a:rPr lang="en-US" dirty="0" smtClean="0"/>
              <a:t> as fast as possible.</a:t>
            </a:r>
          </a:p>
          <a:p>
            <a:r>
              <a:rPr lang="en-US" dirty="0" smtClean="0"/>
              <a:t>Find should be O(1)</a:t>
            </a:r>
          </a:p>
          <a:p>
            <a:r>
              <a:rPr lang="en-US" dirty="0" smtClean="0"/>
              <a:t>Insert should be O(1)</a:t>
            </a:r>
          </a:p>
          <a:p>
            <a:r>
              <a:rPr lang="en-US" dirty="0" smtClean="0"/>
              <a:t>Remove should be O(1)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* Actually all of these will be</a:t>
            </a:r>
            <a:br>
              <a:rPr lang="en-US" dirty="0" smtClean="0"/>
            </a:br>
            <a:r>
              <a:rPr lang="en-US" dirty="0" smtClean="0"/>
              <a:t>   O(N), but O(1) on average. </a:t>
            </a:r>
          </a:p>
          <a:p>
            <a:pPr marL="0" indent="0">
              <a:buNone/>
            </a:pPr>
            <a:r>
              <a:rPr lang="en-US" dirty="0" smtClean="0"/>
              <a:t>* </a:t>
            </a:r>
            <a:r>
              <a:rPr lang="en-US" b="1" dirty="0" smtClean="0"/>
              <a:t>Images from Wikipedia</a:t>
            </a:r>
            <a:r>
              <a:rPr lang="en-US" b="1" dirty="0" smtClean="0">
                <a:sym typeface="Wingdings" pitchFamily="2" charset="2"/>
              </a:rPr>
              <a:t> </a:t>
            </a:r>
            <a:endParaRPr lang="en-US" b="1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815771"/>
            <a:ext cx="2880086" cy="3837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6172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Hash Table: Raw Materials</a:t>
            </a:r>
            <a:endParaRPr lang="en-US" b="1" dirty="0"/>
          </a:p>
        </p:txBody>
      </p:sp>
      <p:pic>
        <p:nvPicPr>
          <p:cNvPr id="2050" name="Picture 2" descr="File:Hash table 3 1 1 0 1 0 0 SP.sv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461"/>
          <a:stretch/>
        </p:blipFill>
        <p:spPr bwMode="auto">
          <a:xfrm>
            <a:off x="4572000" y="2697481"/>
            <a:ext cx="3962400" cy="4160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I can use arrays, which are O(1) for access</a:t>
            </a:r>
          </a:p>
          <a:p>
            <a:r>
              <a:rPr lang="en-US" dirty="0" smtClean="0"/>
              <a:t>I have a “hash function” that converts data into number.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55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upload.wikimedia.org/wikipedia/commons/thumb/d/d0/Hash_table_5_0_1_1_1_1_1_LL.svg/500px-Hash_table_5_0_1_1_1_1_1_LL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71600"/>
            <a:ext cx="8153400" cy="5609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Line Callout 1 5"/>
          <p:cNvSpPr/>
          <p:nvPr/>
        </p:nvSpPr>
        <p:spPr>
          <a:xfrm>
            <a:off x="152400" y="145143"/>
            <a:ext cx="2743200" cy="1455057"/>
          </a:xfrm>
          <a:prstGeom prst="borderCallout1">
            <a:avLst>
              <a:gd name="adj1" fmla="val 99764"/>
              <a:gd name="adj2" fmla="val 68774"/>
              <a:gd name="adj3" fmla="val 201559"/>
              <a:gd name="adj4" fmla="val 79894"/>
            </a:avLst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/>
              <a:t>Step 1: Compute Hash Code using Hash Function</a:t>
            </a:r>
            <a:endParaRPr lang="en-US" sz="2800" dirty="0"/>
          </a:p>
        </p:txBody>
      </p:sp>
      <p:sp>
        <p:nvSpPr>
          <p:cNvPr id="7" name="Line Callout 1 6"/>
          <p:cNvSpPr/>
          <p:nvPr/>
        </p:nvSpPr>
        <p:spPr>
          <a:xfrm>
            <a:off x="3153228" y="145143"/>
            <a:ext cx="2743200" cy="1455057"/>
          </a:xfrm>
          <a:prstGeom prst="borderCallout1">
            <a:avLst>
              <a:gd name="adj1" fmla="val 100762"/>
              <a:gd name="adj2" fmla="val 8986"/>
              <a:gd name="adj3" fmla="val 188592"/>
              <a:gd name="adj4" fmla="val -2646"/>
            </a:avLst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/>
              <a:t>Step 2: Assign each Hash Code to an array index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/>
              <a:t>(might use mod)</a:t>
            </a:r>
            <a:endParaRPr lang="en-US" dirty="0"/>
          </a:p>
        </p:txBody>
      </p:sp>
      <p:sp>
        <p:nvSpPr>
          <p:cNvPr id="8" name="Line Callout 1 7"/>
          <p:cNvSpPr/>
          <p:nvPr/>
        </p:nvSpPr>
        <p:spPr>
          <a:xfrm>
            <a:off x="6172200" y="152399"/>
            <a:ext cx="2743200" cy="1455057"/>
          </a:xfrm>
          <a:prstGeom prst="borderCallout1">
            <a:avLst>
              <a:gd name="adj1" fmla="val 100762"/>
              <a:gd name="adj2" fmla="val 8986"/>
              <a:gd name="adj3" fmla="val 181609"/>
              <a:gd name="adj4" fmla="val -60318"/>
            </a:avLst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/>
              <a:t>Step 3: Put stuff at that index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/>
              <a:t>(possibly chain)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/>
              <a:t>(there are various strategies for collisions)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101967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3"/>
          <p:cNvSpPr txBox="1">
            <a:spLocks/>
          </p:cNvSpPr>
          <p:nvPr/>
        </p:nvSpPr>
        <p:spPr bwMode="auto">
          <a:xfrm>
            <a:off x="115888" y="2057400"/>
            <a:ext cx="8991600" cy="268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16600" b="1" dirty="0" smtClean="0"/>
              <a:t>Log Review</a:t>
            </a:r>
            <a:endParaRPr lang="en-US" sz="16600" b="1" dirty="0" smtClean="0"/>
          </a:p>
        </p:txBody>
      </p:sp>
    </p:spTree>
    <p:extLst>
      <p:ext uri="{BB962C8B-B14F-4D97-AF65-F5344CB8AC3E}">
        <p14:creationId xmlns:p14="http://schemas.microsoft.com/office/powerpoint/2010/main" val="257964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709613" y="228600"/>
            <a:ext cx="7772400" cy="1143000"/>
          </a:xfrm>
        </p:spPr>
        <p:txBody>
          <a:bodyPr/>
          <a:lstStyle/>
          <a:p>
            <a:r>
              <a:rPr lang="en-US" smtClean="0"/>
              <a:t>What’s the relationship between height and number of nodes?</a:t>
            </a:r>
          </a:p>
        </p:txBody>
      </p:sp>
      <p:pic>
        <p:nvPicPr>
          <p:cNvPr id="111618" name="Picture 2" descr="C:\Users\Colleen\Desktop\Untitled)23.png"/>
          <p:cNvPicPr>
            <a:picLocks noChangeAspect="1" noChangeArrowheads="1"/>
          </p:cNvPicPr>
          <p:nvPr/>
        </p:nvPicPr>
        <p:blipFill rotWithShape="1">
          <a:blip r:embed="rId2"/>
          <a:srcRect l="22092" t="5946" r="31852" b="34651"/>
          <a:stretch/>
        </p:blipFill>
        <p:spPr bwMode="auto">
          <a:xfrm>
            <a:off x="5646738" y="1855788"/>
            <a:ext cx="3070225" cy="18859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619" name="Picture 3" descr="C:\Users\Colleen\Desktop\Untitled)234.png"/>
          <p:cNvPicPr>
            <a:picLocks noChangeAspect="1" noChangeArrowheads="1"/>
          </p:cNvPicPr>
          <p:nvPr/>
        </p:nvPicPr>
        <p:blipFill rotWithShape="1">
          <a:blip r:embed="rId3"/>
          <a:srcRect l="15269" t="4751" r="23750" b="14055"/>
          <a:stretch/>
        </p:blipFill>
        <p:spPr bwMode="auto">
          <a:xfrm>
            <a:off x="381000" y="3741738"/>
            <a:ext cx="4065588" cy="25781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620" name="Picture 4" descr="C:\Users\Colleen\Desktop\Untitled)234S.png"/>
          <p:cNvPicPr>
            <a:picLocks noChangeAspect="1" noChangeArrowheads="1"/>
          </p:cNvPicPr>
          <p:nvPr/>
        </p:nvPicPr>
        <p:blipFill rotWithShape="1">
          <a:blip r:embed="rId4"/>
          <a:srcRect l="15044" t="7313" r="26107" b="7313"/>
          <a:stretch/>
        </p:blipFill>
        <p:spPr bwMode="auto">
          <a:xfrm>
            <a:off x="4953000" y="4003675"/>
            <a:ext cx="3924300" cy="27098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621" name="Picture 5" descr="C:\Users\Colleen\Desktop\Untitled).png"/>
          <p:cNvPicPr>
            <a:picLocks noChangeAspect="1" noChangeArrowheads="1"/>
          </p:cNvPicPr>
          <p:nvPr/>
        </p:nvPicPr>
        <p:blipFill rotWithShape="1">
          <a:blip r:embed="rId5"/>
          <a:srcRect l="35169" r="43934" b="64204"/>
          <a:stretch/>
        </p:blipFill>
        <p:spPr bwMode="auto">
          <a:xfrm>
            <a:off x="838200" y="1857375"/>
            <a:ext cx="1393825" cy="11366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622" name="Picture 6" descr="C:\Users\Colleen\Desktop\Untitled)2.png"/>
          <p:cNvPicPr>
            <a:picLocks noChangeAspect="1" noChangeArrowheads="1"/>
          </p:cNvPicPr>
          <p:nvPr/>
        </p:nvPicPr>
        <p:blipFill rotWithShape="1">
          <a:blip r:embed="rId6"/>
          <a:srcRect l="33179" t="5945" r="42940" b="58532"/>
          <a:stretch/>
        </p:blipFill>
        <p:spPr bwMode="auto">
          <a:xfrm>
            <a:off x="3200400" y="1881188"/>
            <a:ext cx="1592263" cy="11271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992" name="Right Arrow 3"/>
          <p:cNvSpPr>
            <a:spLocks noChangeArrowheads="1"/>
          </p:cNvSpPr>
          <p:nvPr/>
        </p:nvSpPr>
        <p:spPr bwMode="auto">
          <a:xfrm>
            <a:off x="2414588" y="2425700"/>
            <a:ext cx="633412" cy="241300"/>
          </a:xfrm>
          <a:prstGeom prst="rightArrow">
            <a:avLst>
              <a:gd name="adj1" fmla="val 50000"/>
              <a:gd name="adj2" fmla="val 49948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1993" name="Right Arrow 9"/>
          <p:cNvSpPr>
            <a:spLocks noChangeArrowheads="1"/>
          </p:cNvSpPr>
          <p:nvPr/>
        </p:nvSpPr>
        <p:spPr bwMode="auto">
          <a:xfrm>
            <a:off x="4929188" y="2538413"/>
            <a:ext cx="635000" cy="241300"/>
          </a:xfrm>
          <a:prstGeom prst="rightArrow">
            <a:avLst>
              <a:gd name="adj1" fmla="val 50000"/>
              <a:gd name="adj2" fmla="val 50073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1994" name="Right Arrow 10"/>
          <p:cNvSpPr>
            <a:spLocks noChangeArrowheads="1"/>
          </p:cNvSpPr>
          <p:nvPr/>
        </p:nvSpPr>
        <p:spPr bwMode="auto">
          <a:xfrm rot="8455799">
            <a:off x="4418013" y="3319463"/>
            <a:ext cx="1214437" cy="211137"/>
          </a:xfrm>
          <a:prstGeom prst="rightArrow">
            <a:avLst>
              <a:gd name="adj1" fmla="val 50000"/>
              <a:gd name="adj2" fmla="val 50169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1995" name="Right Arrow 11"/>
          <p:cNvSpPr>
            <a:spLocks noChangeArrowheads="1"/>
          </p:cNvSpPr>
          <p:nvPr/>
        </p:nvSpPr>
        <p:spPr bwMode="auto">
          <a:xfrm>
            <a:off x="4505325" y="5030788"/>
            <a:ext cx="633413" cy="241300"/>
          </a:xfrm>
          <a:prstGeom prst="rightArrow">
            <a:avLst>
              <a:gd name="adj1" fmla="val 50000"/>
              <a:gd name="adj2" fmla="val 49948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1996" name="TextBox 4"/>
          <p:cNvSpPr txBox="1">
            <a:spLocks noChangeArrowheads="1"/>
          </p:cNvSpPr>
          <p:nvPr/>
        </p:nvSpPr>
        <p:spPr bwMode="auto">
          <a:xfrm>
            <a:off x="838200" y="2374900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r>
              <a:rPr lang="en-US" sz="3200">
                <a:solidFill>
                  <a:srgbClr val="FF0000"/>
                </a:solidFill>
              </a:rPr>
              <a:t>1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41997" name="TextBox 13"/>
          <p:cNvSpPr txBox="1">
            <a:spLocks noChangeArrowheads="1"/>
          </p:cNvSpPr>
          <p:nvPr/>
        </p:nvSpPr>
        <p:spPr bwMode="auto">
          <a:xfrm>
            <a:off x="3200400" y="1871663"/>
            <a:ext cx="3810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r>
              <a:rPr lang="en-US" sz="3200">
                <a:solidFill>
                  <a:srgbClr val="FF0000"/>
                </a:solidFill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41998" name="TextBox 14"/>
          <p:cNvSpPr txBox="1">
            <a:spLocks noChangeArrowheads="1"/>
          </p:cNvSpPr>
          <p:nvPr/>
        </p:nvSpPr>
        <p:spPr bwMode="auto">
          <a:xfrm>
            <a:off x="5646738" y="1841500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r>
              <a:rPr lang="en-US" sz="3200">
                <a:solidFill>
                  <a:srgbClr val="FF0000"/>
                </a:solidFill>
              </a:rPr>
              <a:t>7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41999" name="TextBox 15"/>
          <p:cNvSpPr txBox="1">
            <a:spLocks noChangeArrowheads="1"/>
          </p:cNvSpPr>
          <p:nvPr/>
        </p:nvSpPr>
        <p:spPr bwMode="auto">
          <a:xfrm>
            <a:off x="427038" y="3751263"/>
            <a:ext cx="601662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r>
              <a:rPr lang="en-US" sz="3200">
                <a:solidFill>
                  <a:srgbClr val="FF0000"/>
                </a:solidFill>
              </a:rPr>
              <a:t>15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42000" name="TextBox 16"/>
          <p:cNvSpPr txBox="1">
            <a:spLocks noChangeArrowheads="1"/>
          </p:cNvSpPr>
          <p:nvPr/>
        </p:nvSpPr>
        <p:spPr bwMode="auto">
          <a:xfrm>
            <a:off x="5056188" y="4046538"/>
            <a:ext cx="781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0703F3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r>
              <a:rPr lang="en-US" sz="3200">
                <a:solidFill>
                  <a:srgbClr val="FF0000"/>
                </a:solidFill>
              </a:rPr>
              <a:t>31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58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10334</TotalTime>
  <Words>274</Words>
  <Application>Microsoft Office PowerPoint</Application>
  <PresentationFormat>On-screen Show (4:3)</PresentationFormat>
  <Paragraphs>76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CS  60</vt:lpstr>
      <vt:lpstr>Administrative Stuff (Not in your notes)</vt:lpstr>
      <vt:lpstr>PowerPoint Presentation</vt:lpstr>
      <vt:lpstr>PowerPoint Presentation</vt:lpstr>
      <vt:lpstr>Hash Table: Problem Statement</vt:lpstr>
      <vt:lpstr>Hash Table: Raw Materials</vt:lpstr>
      <vt:lpstr>PowerPoint Presentation</vt:lpstr>
      <vt:lpstr>PowerPoint Presentation</vt:lpstr>
      <vt:lpstr>What’s the relationship between height and number of nodes?</vt:lpstr>
      <vt:lpstr>What’s the relationship between height and number of nodes?</vt:lpstr>
      <vt:lpstr>// Take the log of both sides</vt:lpstr>
      <vt:lpstr>Thanks for an AWESOME semester!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Colleen</dc:creator>
  <cp:lastModifiedBy>Colleen</cp:lastModifiedBy>
  <cp:revision>658</cp:revision>
  <cp:lastPrinted>2013-04-25T00:46:56Z</cp:lastPrinted>
  <dcterms:created xsi:type="dcterms:W3CDTF">2012-10-29T16:10:05Z</dcterms:created>
  <dcterms:modified xsi:type="dcterms:W3CDTF">2013-05-02T17:27:52Z</dcterms:modified>
</cp:coreProperties>
</file>