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75" r:id="rId2"/>
    <p:sldId id="873" r:id="rId3"/>
    <p:sldId id="872" r:id="rId4"/>
    <p:sldId id="818" r:id="rId5"/>
    <p:sldId id="817" r:id="rId6"/>
    <p:sldId id="830" r:id="rId7"/>
    <p:sldId id="871" r:id="rId8"/>
    <p:sldId id="849" r:id="rId9"/>
    <p:sldId id="850" r:id="rId10"/>
    <p:sldId id="851" r:id="rId11"/>
    <p:sldId id="819" r:id="rId12"/>
    <p:sldId id="820" r:id="rId13"/>
    <p:sldId id="823" r:id="rId14"/>
    <p:sldId id="874" r:id="rId15"/>
    <p:sldId id="821" r:id="rId16"/>
    <p:sldId id="824" r:id="rId17"/>
    <p:sldId id="825" r:id="rId18"/>
    <p:sldId id="826" r:id="rId19"/>
    <p:sldId id="827" r:id="rId20"/>
    <p:sldId id="828" r:id="rId21"/>
    <p:sldId id="829" r:id="rId22"/>
    <p:sldId id="831" r:id="rId23"/>
    <p:sldId id="832" r:id="rId24"/>
    <p:sldId id="833" r:id="rId25"/>
    <p:sldId id="834" r:id="rId26"/>
    <p:sldId id="852" r:id="rId27"/>
    <p:sldId id="845" r:id="rId28"/>
    <p:sldId id="840" r:id="rId29"/>
    <p:sldId id="841" r:id="rId30"/>
    <p:sldId id="842" r:id="rId31"/>
    <p:sldId id="843" r:id="rId32"/>
    <p:sldId id="844" r:id="rId33"/>
    <p:sldId id="853" r:id="rId34"/>
    <p:sldId id="854" r:id="rId35"/>
    <p:sldId id="855" r:id="rId36"/>
    <p:sldId id="856" r:id="rId37"/>
    <p:sldId id="857" r:id="rId38"/>
    <p:sldId id="858" r:id="rId39"/>
    <p:sldId id="859" r:id="rId40"/>
    <p:sldId id="868" r:id="rId41"/>
    <p:sldId id="869" r:id="rId42"/>
    <p:sldId id="870" r:id="rId43"/>
    <p:sldId id="860" r:id="rId44"/>
    <p:sldId id="861" r:id="rId45"/>
    <p:sldId id="862" r:id="rId46"/>
    <p:sldId id="863" r:id="rId47"/>
    <p:sldId id="864" r:id="rId48"/>
    <p:sldId id="865" r:id="rId49"/>
    <p:sldId id="866" r:id="rId50"/>
    <p:sldId id="867" r:id="rId51"/>
    <p:sldId id="762" r:id="rId52"/>
    <p:sldId id="763" r:id="rId53"/>
    <p:sldId id="764" r:id="rId54"/>
    <p:sldId id="765" r:id="rId55"/>
    <p:sldId id="613" r:id="rId56"/>
    <p:sldId id="602" r:id="rId57"/>
    <p:sldId id="603" r:id="rId58"/>
    <p:sldId id="452" r:id="rId59"/>
    <p:sldId id="289" r:id="rId60"/>
    <p:sldId id="309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03" r:id="rId71"/>
    <p:sldId id="304" r:id="rId72"/>
    <p:sldId id="305" r:id="rId73"/>
    <p:sldId id="306" r:id="rId74"/>
    <p:sldId id="307" r:id="rId75"/>
    <p:sldId id="308" r:id="rId7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A92BCB4-795D-4A1D-BD0A-20B1DB5AD997}">
          <p14:sldIdLst>
            <p14:sldId id="275"/>
            <p14:sldId id="873"/>
            <p14:sldId id="872"/>
            <p14:sldId id="818"/>
            <p14:sldId id="817"/>
            <p14:sldId id="830"/>
            <p14:sldId id="871"/>
            <p14:sldId id="849"/>
            <p14:sldId id="850"/>
            <p14:sldId id="851"/>
            <p14:sldId id="819"/>
            <p14:sldId id="820"/>
            <p14:sldId id="823"/>
            <p14:sldId id="874"/>
            <p14:sldId id="821"/>
            <p14:sldId id="824"/>
            <p14:sldId id="825"/>
            <p14:sldId id="826"/>
            <p14:sldId id="827"/>
            <p14:sldId id="828"/>
            <p14:sldId id="829"/>
            <p14:sldId id="831"/>
            <p14:sldId id="832"/>
            <p14:sldId id="833"/>
            <p14:sldId id="834"/>
            <p14:sldId id="852"/>
            <p14:sldId id="845"/>
            <p14:sldId id="840"/>
            <p14:sldId id="841"/>
            <p14:sldId id="842"/>
            <p14:sldId id="843"/>
            <p14:sldId id="844"/>
            <p14:sldId id="853"/>
            <p14:sldId id="854"/>
            <p14:sldId id="855"/>
            <p14:sldId id="856"/>
            <p14:sldId id="857"/>
            <p14:sldId id="858"/>
            <p14:sldId id="859"/>
            <p14:sldId id="868"/>
            <p14:sldId id="869"/>
            <p14:sldId id="870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</p14:sldIdLst>
        </p14:section>
        <p14:section name="Stuff I probably won't use" id="{9206CF46-B828-4039-9B34-6FF5F99045A0}">
          <p14:sldIdLst>
            <p14:sldId id="762"/>
            <p14:sldId id="763"/>
            <p14:sldId id="764"/>
            <p14:sldId id="765"/>
            <p14:sldId id="613"/>
            <p14:sldId id="602"/>
            <p14:sldId id="603"/>
            <p14:sldId id="452"/>
            <p14:sldId id="289"/>
            <p14:sldId id="30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>
      <p:cViewPr varScale="1">
        <p:scale>
          <a:sx n="47" d="100"/>
          <a:sy n="47" d="100"/>
        </p:scale>
        <p:origin x="4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9T20:36:38.11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73,'32'38'19,"-9"-13"-16,-8-34-1,-2-22-42,-13 31 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7C6FDB-D4D8-4A14-AC7C-2310179C46C8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BD528-E180-40A8-8480-67A6E54FD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</a:rPr>
              <a:t>secret strategy: randomly reorder things until it works!!</a:t>
            </a:r>
          </a:p>
        </p:txBody>
      </p:sp>
    </p:spTree>
    <p:extLst>
      <p:ext uri="{BB962C8B-B14F-4D97-AF65-F5344CB8AC3E}">
        <p14:creationId xmlns:p14="http://schemas.microsoft.com/office/powerpoint/2010/main" val="111086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0865E-579F-4A2E-B754-B13BF74EFB1B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476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C280C3-D1DD-491F-B701-7E41D0F8B0DB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18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</a:rPr>
              <a:t>secret strategy: randomly reorder things until it works!!</a:t>
            </a:r>
          </a:p>
        </p:txBody>
      </p:sp>
    </p:spTree>
    <p:extLst>
      <p:ext uri="{BB962C8B-B14F-4D97-AF65-F5344CB8AC3E}">
        <p14:creationId xmlns:p14="http://schemas.microsoft.com/office/powerpoint/2010/main" val="402580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</a:rPr>
              <a:t>secret strategy: randomly reorder things until it works!!</a:t>
            </a:r>
          </a:p>
        </p:txBody>
      </p:sp>
    </p:spTree>
    <p:extLst>
      <p:ext uri="{BB962C8B-B14F-4D97-AF65-F5344CB8AC3E}">
        <p14:creationId xmlns:p14="http://schemas.microsoft.com/office/powerpoint/2010/main" val="223446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3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1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32A366-3B67-4CE4-AB17-07B47D75B58F}" type="slidenum">
              <a:rPr lang="en-US"/>
              <a:pPr eaLnBrk="1" hangingPunct="1"/>
              <a:t>63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760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4A4FF1-1C0D-475F-9938-F0FE264EF657}" type="slidenum">
              <a:rPr lang="en-US"/>
              <a:pPr eaLnBrk="1" hangingPunct="1"/>
              <a:t>65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682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BB613F-5F40-4839-817A-90986AA8EF96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876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2E8BA3-856D-40CA-B15A-51E82D37C627}" type="slidenum">
              <a:rPr lang="en-US"/>
              <a:pPr eaLnBrk="1" hangingPunct="1"/>
              <a:t>70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22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9EE6-AD88-4ADD-B84B-0A21BC2F73BF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E168D-6F95-4929-A2A8-726E041B5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7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17B3-1DB5-450A-911C-D2D99A420C1E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7F96A-B11B-4352-BB69-7AF002FF15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BA7E-85AB-4466-9CFC-5F6EB0C09445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6AF3-E880-4EE4-BB25-A114C56C3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70FB-793F-4E35-BA4B-04BA382C5CC4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4CA3-07D2-4584-8FEB-C880B0F75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7FE5-4EAE-4CA4-AEB8-B6ED75B42594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37AD-7C57-404D-9167-53DD72FFE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75EB-203F-4F35-B273-3E9EBE8DDAA4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F0974-5A3F-4DAE-86CF-BE8BB273F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6A3A-236D-49E4-97D0-BC2FE1411D15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6D05-7384-4039-8019-33DC78011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5BB0-B6DD-48D8-8136-F4ABF240FCB0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CA35-1AB8-4E96-84AC-4ECB22488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7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625E-5ED4-4816-9381-6A9FCA97CFF9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91EE-93BF-4804-832C-C8A70F159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A51B-E1F2-4A01-8279-90A3F5113AE0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628AC-CBB5-414F-840C-185A505C7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C780-C163-4CF9-9F99-64D2C6549749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08067-7BC9-4A4A-8F09-C6829D9C4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1BA27-8060-48CF-94CC-4000C0052FC0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EF06D02-D535-47B1-8323-3369F37005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800" b="1" dirty="0" smtClean="0"/>
              <a:t>Prolog Lists</a:t>
            </a:r>
            <a:endParaRPr lang="en-US" sz="48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2014-09-29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4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Visualizing Sub-Queries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http://www.csupomona.edu/~jrfisher/www/prolog_tutorial/2_2.html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63750"/>
            <a:ext cx="6477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List Unification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5296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List Unification Demo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62250"/>
            <a:ext cx="5219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362200"/>
            <a:ext cx="3448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" y="5181600"/>
            <a:ext cx="2667000" cy="1422400"/>
          </a:xfrm>
          <a:prstGeom prst="borderCallout1">
            <a:avLst>
              <a:gd name="adj1" fmla="val -71009"/>
              <a:gd name="adj2" fmla="val 92755"/>
              <a:gd name="adj3" fmla="val -3525"/>
              <a:gd name="adj4" fmla="val 815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Each element in a list must be separated by a comma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941638" y="5260975"/>
            <a:ext cx="2667000" cy="1422400"/>
          </a:xfrm>
          <a:prstGeom prst="borderCallout1">
            <a:avLst>
              <a:gd name="adj1" fmla="val -64296"/>
              <a:gd name="adj2" fmla="val 101966"/>
              <a:gd name="adj3" fmla="val -3525"/>
              <a:gd name="adj4" fmla="val 815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2400" dirty="0"/>
              <a:t> works like cons.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First|Rest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].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624138" y="2051050"/>
            <a:ext cx="2984500" cy="1422400"/>
          </a:xfrm>
          <a:prstGeom prst="borderCallout1">
            <a:avLst>
              <a:gd name="adj1" fmla="val 121750"/>
              <a:gd name="adj2" fmla="val 104710"/>
              <a:gd name="adj3" fmla="val 101965"/>
              <a:gd name="adj4" fmla="val 8064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For lists to unify (=) they must have the exact same structure!</a:t>
            </a:r>
          </a:p>
        </p:txBody>
      </p:sp>
    </p:spTree>
    <p:extLst>
      <p:ext uri="{BB962C8B-B14F-4D97-AF65-F5344CB8AC3E}">
        <p14:creationId xmlns:p14="http://schemas.microsoft.com/office/powerpoint/2010/main" val="1176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98" y="0"/>
            <a:ext cx="8229600" cy="1143000"/>
          </a:xfrm>
        </p:spPr>
        <p:txBody>
          <a:bodyPr/>
          <a:lstStyle/>
          <a:p>
            <a:r>
              <a:rPr lang="en-US" dirty="0" smtClean="0"/>
              <a:t>What Variable Bindings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705299" cy="46482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5791200" y="4191000"/>
            <a:ext cx="3352800" cy="2667000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/>
              <a:t>Are any of these predicates false?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one!</a:t>
            </a:r>
            <a:endParaRPr lang="en-US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one!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baseline="30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one!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Multiple!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Stuck!</a:t>
            </a:r>
          </a:p>
          <a:p>
            <a:pPr marL="457200" indent="-457200">
              <a:buAutoNum type="alphaUcParenR"/>
              <a:defRPr/>
            </a:pP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038450" y="838200"/>
            <a:ext cx="3886200" cy="1600200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Q: Why didn’t I ask “do any of these return false?” 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cs typeface="Courier New" pitchFamily="49" charset="0"/>
              </a:rPr>
              <a:t>Ans</a:t>
            </a: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  <a:cs typeface="Courier New" pitchFamily="49" charset="0"/>
              </a:rPr>
              <a:t>because Prolog doesn’t return ANYTHING!!!</a:t>
            </a:r>
            <a:endParaRPr lang="en-US" sz="1100" b="1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04776" y="5791200"/>
            <a:ext cx="5686424" cy="1066800"/>
          </a:xfrm>
          <a:prstGeom prst="borderCallout1">
            <a:avLst>
              <a:gd name="adj1" fmla="val -862"/>
              <a:gd name="adj2" fmla="val 68932"/>
              <a:gd name="adj3" fmla="val 2055"/>
              <a:gd name="adj4" fmla="val 8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/>
              <a:t>I wonder what would happen if I typed: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?-</a:t>
            </a: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8" y="1905000"/>
            <a:ext cx="7003890" cy="352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Callout 1 4"/>
          <p:cNvSpPr/>
          <p:nvPr/>
        </p:nvSpPr>
        <p:spPr>
          <a:xfrm>
            <a:off x="1219200" y="960438"/>
            <a:ext cx="4495800" cy="457200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/>
              <a:t>Solution to previous problem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219200"/>
            <a:ext cx="8321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List Unification Demo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990600" y="3060700"/>
            <a:ext cx="2667000" cy="1955800"/>
          </a:xfrm>
          <a:prstGeom prst="borderCallout1">
            <a:avLst>
              <a:gd name="adj1" fmla="val -7611"/>
              <a:gd name="adj2" fmla="val 112713"/>
              <a:gd name="adj3" fmla="val 16529"/>
              <a:gd name="adj4" fmla="val 1000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Rules don’t “return” anything, so we put our “answer” as an argument!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73025" y="5356225"/>
            <a:ext cx="3733800" cy="1422400"/>
          </a:xfrm>
          <a:prstGeom prst="borderCallout1">
            <a:avLst>
              <a:gd name="adj1" fmla="val -169786"/>
              <a:gd name="adj2" fmla="val 20747"/>
              <a:gd name="adj3" fmla="val 311"/>
              <a:gd name="adj4" fmla="val 2015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You won’t actually use these specific rules, this is just about understanding lists!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"/>
          <a:stretch>
            <a:fillRect/>
          </a:stretch>
        </p:blipFill>
        <p:spPr bwMode="auto">
          <a:xfrm>
            <a:off x="5791200" y="5041900"/>
            <a:ext cx="33528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3886200" y="3657600"/>
            <a:ext cx="1819275" cy="2524125"/>
          </a:xfrm>
          <a:prstGeom prst="borderCallout1">
            <a:avLst>
              <a:gd name="adj1" fmla="val 55985"/>
              <a:gd name="adj2" fmla="val 200145"/>
              <a:gd name="adj3" fmla="val 28360"/>
              <a:gd name="adj4" fmla="val 10066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smtClean="0"/>
              <a:t>Alternatively</a:t>
            </a:r>
          </a:p>
          <a:p>
            <a:pPr algn="ctr">
              <a:defRPr/>
            </a:pPr>
            <a:r>
              <a:rPr lang="en-US" sz="2400" dirty="0" smtClean="0"/>
              <a:t>We </a:t>
            </a:r>
            <a:r>
              <a:rPr lang="en-US" sz="2400" dirty="0"/>
              <a:t>can specify the list structure in the head of the rule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705600" y="3200400"/>
            <a:ext cx="2151062" cy="1447800"/>
          </a:xfrm>
          <a:prstGeom prst="borderCallout1">
            <a:avLst>
              <a:gd name="adj1" fmla="val 1688"/>
              <a:gd name="adj2" fmla="val 53370"/>
              <a:gd name="adj3" fmla="val -59385"/>
              <a:gd name="adj4" fmla="val 3812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_ is a variable that doesn’t need to match anything else.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append (is built in)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2113"/>
            <a:ext cx="7086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List Examples</a:t>
            </a:r>
            <a:br>
              <a:rPr lang="en-US" sz="13800" b="1" dirty="0" smtClean="0"/>
            </a:br>
            <a:r>
              <a:rPr lang="en-US" sz="6000" b="1" dirty="0" smtClean="0"/>
              <a:t>(length) DEMO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66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length (base case)</a:t>
            </a:r>
          </a:p>
        </p:txBody>
      </p:sp>
      <p:sp>
        <p:nvSpPr>
          <p:cNvPr id="27651" name="Rounded Rectangle 22"/>
          <p:cNvSpPr>
            <a:spLocks noChangeArrowheads="1"/>
          </p:cNvSpPr>
          <p:nvPr/>
        </p:nvSpPr>
        <p:spPr bwMode="auto">
          <a:xfrm>
            <a:off x="1143000" y="51816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52" name="Rounded Rectangle 20"/>
          <p:cNvSpPr>
            <a:spLocks noChangeArrowheads="1"/>
          </p:cNvSpPr>
          <p:nvPr/>
        </p:nvSpPr>
        <p:spPr bwMode="auto">
          <a:xfrm>
            <a:off x="1143000" y="28194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295400" y="2895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(L,N) :-  L = [], N = 0.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371600" y="1981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"The length of L is N"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925888" y="21336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if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4495800" y="168751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L unifies with []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6324600" y="16875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N unifies with 0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5902325" y="2525713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1295400" y="5267325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Courier New" panose="02070309020205020404" pitchFamily="49" charset="0"/>
              </a:rPr>
              <a:t>length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([],0).</a:t>
            </a:r>
          </a:p>
        </p:txBody>
      </p:sp>
      <p:sp>
        <p:nvSpPr>
          <p:cNvPr id="27660" name="Text Box 7"/>
          <p:cNvSpPr txBox="1">
            <a:spLocks noChangeArrowheads="1"/>
          </p:cNvSpPr>
          <p:nvPr/>
        </p:nvSpPr>
        <p:spPr bwMode="auto">
          <a:xfrm>
            <a:off x="569913" y="4572000"/>
            <a:ext cx="285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Even simpler version of this: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61" name="Down Arrow 15"/>
          <p:cNvSpPr>
            <a:spLocks noChangeArrowheads="1"/>
          </p:cNvSpPr>
          <p:nvPr/>
        </p:nvSpPr>
        <p:spPr bwMode="auto">
          <a:xfrm>
            <a:off x="5181600" y="2133600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62" name="Down Arrow 16"/>
          <p:cNvSpPr>
            <a:spLocks noChangeArrowheads="1"/>
          </p:cNvSpPr>
          <p:nvPr/>
        </p:nvSpPr>
        <p:spPr bwMode="auto">
          <a:xfrm>
            <a:off x="6858000" y="2133600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63" name="Text Box 7"/>
          <p:cNvSpPr txBox="1">
            <a:spLocks noChangeArrowheads="1"/>
          </p:cNvSpPr>
          <p:nvPr/>
        </p:nvSpPr>
        <p:spPr bwMode="auto">
          <a:xfrm>
            <a:off x="5257800" y="5029200"/>
            <a:ext cx="2992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Prolog allows pattern-matching within the </a:t>
            </a:r>
            <a:r>
              <a:rPr lang="en-US" b="1" i="1">
                <a:solidFill>
                  <a:srgbClr val="C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left-hand side</a:t>
            </a:r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of its rules! 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length (rule head) </a:t>
            </a:r>
          </a:p>
        </p:txBody>
      </p:sp>
      <p:sp>
        <p:nvSpPr>
          <p:cNvPr id="28675" name="Rounded Rectangle 21"/>
          <p:cNvSpPr>
            <a:spLocks noChangeArrowheads="1"/>
          </p:cNvSpPr>
          <p:nvPr/>
        </p:nvSpPr>
        <p:spPr bwMode="auto">
          <a:xfrm>
            <a:off x="914400" y="5181600"/>
            <a:ext cx="4648200" cy="838200"/>
          </a:xfrm>
          <a:prstGeom prst="roundRect">
            <a:avLst>
              <a:gd name="adj" fmla="val 16667"/>
            </a:avLst>
          </a:prstGeom>
          <a:solidFill>
            <a:srgbClr val="C0E3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6" name="Rounded Rectangle 22"/>
          <p:cNvSpPr>
            <a:spLocks noChangeArrowheads="1"/>
          </p:cNvSpPr>
          <p:nvPr/>
        </p:nvSpPr>
        <p:spPr bwMode="auto">
          <a:xfrm>
            <a:off x="990600" y="17526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143000" y="1838325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([],0).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98550" y="53594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([F|R],N) :-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This matches only the empty list.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2971800" y="37338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This matches any NON-empty list – </a:t>
            </a:r>
            <a:r>
              <a:rPr lang="en-US" sz="2800" b="1" i="1">
                <a:solidFill>
                  <a:srgbClr val="C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 names the first F and the rest R!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28681" name="Straight Arrow Connector 24"/>
          <p:cNvCxnSpPr>
            <a:cxnSpLocks noChangeShapeType="1"/>
            <a:stCxn id="28679" idx="0"/>
          </p:cNvCxnSpPr>
          <p:nvPr/>
        </p:nvCxnSpPr>
        <p:spPr bwMode="auto">
          <a:xfrm rot="16200000" flipV="1">
            <a:off x="2933700" y="2400300"/>
            <a:ext cx="4572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Arrow Connector 25"/>
          <p:cNvCxnSpPr>
            <a:cxnSpLocks noChangeShapeType="1"/>
            <a:stCxn id="28680" idx="2"/>
          </p:cNvCxnSpPr>
          <p:nvPr/>
        </p:nvCxnSpPr>
        <p:spPr bwMode="auto">
          <a:xfrm rot="5400000">
            <a:off x="4172744" y="3715544"/>
            <a:ext cx="646112" cy="2590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3" name="Rectangle 28"/>
          <p:cNvSpPr>
            <a:spLocks noChangeArrowheads="1"/>
          </p:cNvSpPr>
          <p:nvPr/>
        </p:nvSpPr>
        <p:spPr bwMode="auto">
          <a:xfrm>
            <a:off x="588963" y="6248400"/>
            <a:ext cx="790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</a:rPr>
              <a:t>This is read "F cons R" .  It only binds to nonempty lists - and you can </a:t>
            </a:r>
            <a:r>
              <a:rPr lang="en-US" b="1" i="1"/>
              <a:t>use</a:t>
            </a:r>
            <a:r>
              <a:rPr lang="en-US" b="1" i="1">
                <a:solidFill>
                  <a:srgbClr val="000000"/>
                </a:solidFill>
              </a:rPr>
              <a:t> F and R!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08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the ordering of Prolog queries matters and be able to provide an example.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dirty="0" smtClean="0"/>
              <a:t> to make Prolog queries that do mathematical calculations.</a:t>
            </a:r>
          </a:p>
          <a:p>
            <a:r>
              <a:rPr lang="en-US" dirty="0" smtClean="0"/>
              <a:t>Write recursive queries that work with lists and lists representing trees.</a:t>
            </a:r>
          </a:p>
          <a:p>
            <a:r>
              <a:rPr lang="en-US" dirty="0" smtClean="0"/>
              <a:t>Use queries to load in test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length (rule body)</a:t>
            </a:r>
          </a:p>
        </p:txBody>
      </p:sp>
      <p:sp>
        <p:nvSpPr>
          <p:cNvPr id="29699" name="Rounded Rectangle 27"/>
          <p:cNvSpPr>
            <a:spLocks noChangeArrowheads="1"/>
          </p:cNvSpPr>
          <p:nvPr/>
        </p:nvSpPr>
        <p:spPr bwMode="auto">
          <a:xfrm>
            <a:off x="4648200" y="3810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Rounded Rectangle 26"/>
          <p:cNvSpPr>
            <a:spLocks noChangeArrowheads="1"/>
          </p:cNvSpPr>
          <p:nvPr/>
        </p:nvSpPr>
        <p:spPr bwMode="auto">
          <a:xfrm>
            <a:off x="4648200" y="33655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Rounded Rectangle 23"/>
          <p:cNvSpPr>
            <a:spLocks noChangeArrowheads="1"/>
          </p:cNvSpPr>
          <p:nvPr/>
        </p:nvSpPr>
        <p:spPr bwMode="auto">
          <a:xfrm>
            <a:off x="4724400" y="5715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ounded Rectangle 18"/>
          <p:cNvSpPr>
            <a:spLocks noChangeArrowheads="1"/>
          </p:cNvSpPr>
          <p:nvPr/>
        </p:nvSpPr>
        <p:spPr bwMode="auto">
          <a:xfrm>
            <a:off x="1219200" y="51816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3" name="Rounded Rectangle 20"/>
          <p:cNvSpPr>
            <a:spLocks noChangeArrowheads="1"/>
          </p:cNvSpPr>
          <p:nvPr/>
        </p:nvSpPr>
        <p:spPr bwMode="auto">
          <a:xfrm>
            <a:off x="1143000" y="28194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295400" y="2895600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(L,N)  :-  L = [F|R],</a:t>
            </a:r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1371600" y="1981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"The length of L is N"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3925888" y="21336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if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7" name="Text Box 7"/>
          <p:cNvSpPr txBox="1">
            <a:spLocks noChangeArrowheads="1"/>
          </p:cNvSpPr>
          <p:nvPr/>
        </p:nvSpPr>
        <p:spPr bwMode="auto">
          <a:xfrm>
            <a:off x="4953000" y="16764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L unifies with [F|R]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8229600" y="3200400"/>
            <a:ext cx="55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1295400" y="526732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([F|R],N) :- length(R,M),</a:t>
            </a:r>
          </a:p>
        </p:txBody>
      </p:sp>
      <p:sp>
        <p:nvSpPr>
          <p:cNvPr id="29710" name="Rectangle 21"/>
          <p:cNvSpPr>
            <a:spLocks noChangeArrowheads="1"/>
          </p:cNvSpPr>
          <p:nvPr/>
        </p:nvSpPr>
        <p:spPr bwMode="auto">
          <a:xfrm>
            <a:off x="5357813" y="5767388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N is M+1.</a:t>
            </a:r>
            <a:endParaRPr lang="en-US" sz="2800"/>
          </a:p>
        </p:txBody>
      </p:sp>
      <p:sp>
        <p:nvSpPr>
          <p:cNvPr id="29711" name="Rectangle 24"/>
          <p:cNvSpPr>
            <a:spLocks noChangeArrowheads="1"/>
          </p:cNvSpPr>
          <p:nvPr/>
        </p:nvSpPr>
        <p:spPr bwMode="auto">
          <a:xfrm>
            <a:off x="4933950" y="3405188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length(R,M),</a:t>
            </a:r>
            <a:endParaRPr lang="en-US" sz="2800"/>
          </a:p>
        </p:txBody>
      </p:sp>
      <p:sp>
        <p:nvSpPr>
          <p:cNvPr id="29712" name="Rectangle 25"/>
          <p:cNvSpPr>
            <a:spLocks noChangeArrowheads="1"/>
          </p:cNvSpPr>
          <p:nvPr/>
        </p:nvSpPr>
        <p:spPr bwMode="auto">
          <a:xfrm>
            <a:off x="4933950" y="3895725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N is M+1.</a:t>
            </a:r>
            <a:endParaRPr lang="en-US" sz="2800"/>
          </a:p>
        </p:txBody>
      </p:sp>
      <p:sp>
        <p:nvSpPr>
          <p:cNvPr id="29713" name="Text Box 7"/>
          <p:cNvSpPr txBox="1">
            <a:spLocks noChangeArrowheads="1"/>
          </p:cNvSpPr>
          <p:nvPr/>
        </p:nvSpPr>
        <p:spPr bwMode="auto">
          <a:xfrm>
            <a:off x="8229600" y="3719513"/>
            <a:ext cx="55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14" name="Rectangle 29"/>
          <p:cNvSpPr>
            <a:spLocks noChangeArrowheads="1"/>
          </p:cNvSpPr>
          <p:nvPr/>
        </p:nvSpPr>
        <p:spPr bwMode="auto">
          <a:xfrm>
            <a:off x="7539038" y="1371600"/>
            <a:ext cx="1012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00"/>
                </a:solidFill>
                <a:latin typeface="Cambria" panose="02040503050406030204" pitchFamily="18" charset="0"/>
              </a:rPr>
              <a:t>"F cons R"</a:t>
            </a:r>
            <a:endParaRPr lang="en-US" sz="1500">
              <a:latin typeface="Cambria" panose="02040503050406030204" pitchFamily="18" charset="0"/>
            </a:endParaRPr>
          </a:p>
        </p:txBody>
      </p:sp>
      <p:sp>
        <p:nvSpPr>
          <p:cNvPr id="29715" name="Rectangle 30"/>
          <p:cNvSpPr>
            <a:spLocks noChangeArrowheads="1"/>
          </p:cNvSpPr>
          <p:nvPr/>
        </p:nvSpPr>
        <p:spPr bwMode="auto">
          <a:xfrm>
            <a:off x="7475538" y="1676400"/>
            <a:ext cx="116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00"/>
                </a:solidFill>
                <a:latin typeface="Cambria" panose="02040503050406030204" pitchFamily="18" charset="0"/>
              </a:rPr>
              <a:t>F = first of L</a:t>
            </a:r>
            <a:endParaRPr lang="en-US" sz="1500">
              <a:latin typeface="Cambria" panose="02040503050406030204" pitchFamily="18" charset="0"/>
            </a:endParaRPr>
          </a:p>
        </p:txBody>
      </p:sp>
      <p:sp>
        <p:nvSpPr>
          <p:cNvPr id="29716" name="Rectangle 31"/>
          <p:cNvSpPr>
            <a:spLocks noChangeArrowheads="1"/>
          </p:cNvSpPr>
          <p:nvPr/>
        </p:nvSpPr>
        <p:spPr bwMode="auto">
          <a:xfrm>
            <a:off x="7475538" y="1992313"/>
            <a:ext cx="116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00"/>
                </a:solidFill>
                <a:latin typeface="Cambria" panose="02040503050406030204" pitchFamily="18" charset="0"/>
              </a:rPr>
              <a:t>R = rest of L</a:t>
            </a:r>
            <a:endParaRPr lang="en-US" sz="1500">
              <a:latin typeface="Cambria" panose="02040503050406030204" pitchFamily="18" charset="0"/>
            </a:endParaRPr>
          </a:p>
        </p:txBody>
      </p:sp>
      <p:sp>
        <p:nvSpPr>
          <p:cNvPr id="29717" name="Rectangle 32"/>
          <p:cNvSpPr>
            <a:spLocks noChangeArrowheads="1"/>
          </p:cNvSpPr>
          <p:nvPr/>
        </p:nvSpPr>
        <p:spPr bwMode="auto">
          <a:xfrm>
            <a:off x="7285038" y="2297113"/>
            <a:ext cx="1530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 b="1" i="1">
                <a:solidFill>
                  <a:srgbClr val="000000"/>
                </a:solidFill>
                <a:latin typeface="Cambria" panose="02040503050406030204" pitchFamily="18" charset="0"/>
              </a:rPr>
              <a:t>L  is  nonempty!</a:t>
            </a:r>
            <a:endParaRPr lang="en-US" sz="1500" b="1">
              <a:latin typeface="Cambria" panose="02040503050406030204" pitchFamily="18" charset="0"/>
            </a:endParaRPr>
          </a:p>
        </p:txBody>
      </p:sp>
      <p:sp>
        <p:nvSpPr>
          <p:cNvPr id="29718" name="Down Arrow 25"/>
          <p:cNvSpPr>
            <a:spLocks noChangeArrowheads="1"/>
          </p:cNvSpPr>
          <p:nvPr/>
        </p:nvSpPr>
        <p:spPr bwMode="auto">
          <a:xfrm>
            <a:off x="5375275" y="2173288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19" name="Text Box 7"/>
          <p:cNvSpPr txBox="1">
            <a:spLocks noChangeArrowheads="1"/>
          </p:cNvSpPr>
          <p:nvPr/>
        </p:nvSpPr>
        <p:spPr bwMode="auto">
          <a:xfrm>
            <a:off x="685800" y="6172200"/>
            <a:ext cx="299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C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pattern matching is cool!</a:t>
            </a:r>
            <a:endParaRPr lang="en-US">
              <a:solidFill>
                <a:srgbClr val="C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20" name="Text Box 7"/>
          <p:cNvSpPr txBox="1">
            <a:spLocks noChangeArrowheads="1"/>
          </p:cNvSpPr>
          <p:nvPr/>
        </p:nvSpPr>
        <p:spPr bwMode="auto">
          <a:xfrm>
            <a:off x="569913" y="4572000"/>
            <a:ext cx="285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Even simpler version of this: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Solution</a:t>
            </a:r>
            <a:endParaRPr lang="en-US" dirty="0"/>
          </a:p>
        </p:txBody>
      </p:sp>
      <p:sp>
        <p:nvSpPr>
          <p:cNvPr id="4" name="Rounded Rectangle 23"/>
          <p:cNvSpPr>
            <a:spLocks noChangeArrowheads="1"/>
          </p:cNvSpPr>
          <p:nvPr/>
        </p:nvSpPr>
        <p:spPr bwMode="auto">
          <a:xfrm>
            <a:off x="4572000" y="3429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ounded Rectangle 18"/>
          <p:cNvSpPr>
            <a:spLocks noChangeArrowheads="1"/>
          </p:cNvSpPr>
          <p:nvPr/>
        </p:nvSpPr>
        <p:spPr bwMode="auto">
          <a:xfrm>
            <a:off x="1066800" y="28956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3000" y="298132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([F|R],N) :- length(R,M),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205413" y="3481388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N is M+1.</a:t>
            </a:r>
            <a:endParaRPr lang="en-US" sz="2800"/>
          </a:p>
        </p:txBody>
      </p:sp>
      <p:sp>
        <p:nvSpPr>
          <p:cNvPr id="8" name="Rounded Rectangle 22"/>
          <p:cNvSpPr>
            <a:spLocks noChangeArrowheads="1"/>
          </p:cNvSpPr>
          <p:nvPr/>
        </p:nvSpPr>
        <p:spPr bwMode="auto">
          <a:xfrm>
            <a:off x="1143000" y="1762919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95400" y="1848644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Courier New" panose="02070309020205020404" pitchFamily="49" charset="0"/>
              </a:rPr>
              <a:t>length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([],0).</a:t>
            </a:r>
          </a:p>
        </p:txBody>
      </p:sp>
    </p:spTree>
    <p:extLst>
      <p:ext uri="{BB962C8B-B14F-4D97-AF65-F5344CB8AC3E}">
        <p14:creationId xmlns:p14="http://schemas.microsoft.com/office/powerpoint/2010/main" val="2162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List Examples</a:t>
            </a:r>
            <a:br>
              <a:rPr lang="en-US" sz="13800" b="1" dirty="0" smtClean="0"/>
            </a:br>
            <a:r>
              <a:rPr lang="en-US" sz="6000" b="1" dirty="0" smtClean="0"/>
              <a:t>(member)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842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member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442913" y="2289175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member</a:t>
            </a:r>
            <a:r>
              <a:rPr lang="en-US" sz="2000" b="1">
                <a:latin typeface="Courier New" panose="02070309020205020404" pitchFamily="49" charset="0"/>
              </a:rPr>
              <a:t>(3, [1,2,3,4,5]).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4805363" y="2238375"/>
            <a:ext cx="36893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800000"/>
                </a:solidFill>
                <a:latin typeface="Courier New" panose="02070309020205020404" pitchFamily="49" charset="0"/>
              </a:rPr>
              <a:t>member</a:t>
            </a:r>
            <a:r>
              <a:rPr lang="en-US" sz="2000" b="1">
                <a:latin typeface="Courier New" panose="02070309020205020404" pitchFamily="49" charset="0"/>
              </a:rPr>
              <a:t>(E, [1,2,3,4,5]).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1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2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3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4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5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469900" y="4546600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member</a:t>
            </a:r>
            <a:r>
              <a:rPr lang="en-US" sz="2000" b="1">
                <a:latin typeface="Courier New" panose="02070309020205020404" pitchFamily="49" charset="0"/>
              </a:rPr>
              <a:t>(6, [1,2,3,4,5]).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7635875" y="6461125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0333FF"/>
                </a:solidFill>
                <a:latin typeface="Sand"/>
                <a:ea typeface="MS PGothic" panose="020B0600070205080204" pitchFamily="34" charset="-128"/>
              </a:rPr>
              <a:t>both variable?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782763" y="1479550"/>
            <a:ext cx="900112" cy="584200"/>
          </a:xfrm>
          <a:prstGeom prst="rect">
            <a:avLst/>
          </a:prstGeom>
          <a:solidFill>
            <a:srgbClr val="C0E3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9200"/>
                </a:solidFill>
              </a:rPr>
              <a:t>Test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719763" y="1479550"/>
            <a:ext cx="1803400" cy="584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</a:rPr>
              <a:t>Generate</a:t>
            </a:r>
          </a:p>
        </p:txBody>
      </p:sp>
    </p:spTree>
    <p:extLst>
      <p:ext uri="{BB962C8B-B14F-4D97-AF65-F5344CB8AC3E}">
        <p14:creationId xmlns:p14="http://schemas.microsoft.com/office/powerpoint/2010/main" val="20712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Write member</a:t>
            </a:r>
          </a:p>
        </p:txBody>
      </p:sp>
      <p:sp>
        <p:nvSpPr>
          <p:cNvPr id="32771" name="Rounded Rectangle 18"/>
          <p:cNvSpPr>
            <a:spLocks noChangeArrowheads="1"/>
          </p:cNvSpPr>
          <p:nvPr/>
        </p:nvSpPr>
        <p:spPr bwMode="auto">
          <a:xfrm>
            <a:off x="990600" y="4419600"/>
            <a:ext cx="7924800" cy="685800"/>
          </a:xfrm>
          <a:prstGeom prst="roundRect">
            <a:avLst>
              <a:gd name="adj" fmla="val 16667"/>
            </a:avLst>
          </a:prstGeom>
          <a:solidFill>
            <a:srgbClr val="CD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2" name="Rounded Rectangle 22"/>
          <p:cNvSpPr>
            <a:spLocks noChangeArrowheads="1"/>
          </p:cNvSpPr>
          <p:nvPr/>
        </p:nvSpPr>
        <p:spPr bwMode="auto">
          <a:xfrm>
            <a:off x="990600" y="2209800"/>
            <a:ext cx="43434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143000" y="2357438"/>
            <a:ext cx="3687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member( E,       ).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143000" y="4543425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member( E,       ) :- </a:t>
            </a: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990600" y="1371600"/>
            <a:ext cx="3216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200"/>
                </a:solidFill>
                <a:latin typeface="Cambria" panose="02040503050406030204" pitchFamily="18" charset="0"/>
              </a:rPr>
              <a:t>English:  </a:t>
            </a:r>
            <a:r>
              <a:rPr lang="en-US" i="1">
                <a:solidFill>
                  <a:srgbClr val="009200"/>
                </a:solidFill>
                <a:latin typeface="Cambria" panose="02040503050406030204" pitchFamily="18" charset="0"/>
              </a:rPr>
              <a:t>"E is a member of a list whose first element is E."</a:t>
            </a:r>
          </a:p>
        </p:txBody>
      </p:sp>
      <p:sp>
        <p:nvSpPr>
          <p:cNvPr id="32776" name="Rectangle 24"/>
          <p:cNvSpPr>
            <a:spLocks noChangeArrowheads="1"/>
          </p:cNvSpPr>
          <p:nvPr/>
        </p:nvSpPr>
        <p:spPr bwMode="auto">
          <a:xfrm>
            <a:off x="990600" y="3709988"/>
            <a:ext cx="4211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200"/>
                </a:solidFill>
                <a:latin typeface="Cambria" panose="02040503050406030204" pitchFamily="18" charset="0"/>
              </a:rPr>
              <a:t>English:  </a:t>
            </a:r>
            <a:r>
              <a:rPr lang="en-US" i="1">
                <a:solidFill>
                  <a:srgbClr val="009200"/>
                </a:solidFill>
                <a:latin typeface="Cambria" panose="02040503050406030204" pitchFamily="18" charset="0"/>
              </a:rPr>
              <a:t>"E is a member of a list </a:t>
            </a:r>
            <a:r>
              <a:rPr lang="en-US" i="1">
                <a:latin typeface="Cambria" panose="02040503050406030204" pitchFamily="18" charset="0"/>
              </a:rPr>
              <a:t>whose first element might not be E</a:t>
            </a:r>
            <a:r>
              <a:rPr lang="en-US" i="1">
                <a:solidFill>
                  <a:srgbClr val="009200"/>
                </a:solidFill>
                <a:latin typeface="Cambria" panose="02040503050406030204" pitchFamily="18" charset="0"/>
              </a:rPr>
              <a:t>, if …"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101600" y="5930900"/>
            <a:ext cx="8661400" cy="838200"/>
          </a:xfrm>
          <a:prstGeom prst="borderCallout1">
            <a:avLst>
              <a:gd name="adj1" fmla="val -116414"/>
              <a:gd name="adj2" fmla="val 21159"/>
              <a:gd name="adj3" fmla="val -3010"/>
              <a:gd name="adj4" fmla="val 862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Have you completed…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A) </a:t>
            </a:r>
            <a:r>
              <a:rPr lang="en-US" sz="2400" dirty="0" smtClean="0"/>
              <a:t>the base case	 B</a:t>
            </a:r>
            <a:r>
              <a:rPr lang="en-US" sz="2400" dirty="0"/>
              <a:t>) </a:t>
            </a:r>
            <a:r>
              <a:rPr lang="en-US" sz="2400" dirty="0" smtClean="0"/>
              <a:t>the recursive case</a:t>
            </a:r>
            <a:r>
              <a:rPr lang="en-US" sz="2400" dirty="0"/>
              <a:t>	</a:t>
            </a:r>
            <a:r>
              <a:rPr lang="en-US" sz="2400" dirty="0" smtClean="0"/>
              <a:t>	C</a:t>
            </a:r>
            <a:r>
              <a:rPr lang="en-US" sz="2400" dirty="0"/>
              <a:t>) Stuck!</a:t>
            </a:r>
          </a:p>
        </p:txBody>
      </p:sp>
    </p:spTree>
    <p:extLst>
      <p:ext uri="{BB962C8B-B14F-4D97-AF65-F5344CB8AC3E}">
        <p14:creationId xmlns:p14="http://schemas.microsoft.com/office/powerpoint/2010/main" val="2834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Member Solution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09600" y="172207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mem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 E, [E|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_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] ).</a:t>
            </a:r>
          </a:p>
          <a:p>
            <a:pPr eaLnBrk="1" hangingPunct="1"/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mem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 E, [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_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|R] ) :- </a:t>
            </a:r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mem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(E, R). </a:t>
            </a:r>
          </a:p>
        </p:txBody>
      </p:sp>
    </p:spTree>
    <p:extLst>
      <p:ext uri="{BB962C8B-B14F-4D97-AF65-F5344CB8AC3E}">
        <p14:creationId xmlns:p14="http://schemas.microsoft.com/office/powerpoint/2010/main" val="29378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Prolog Test Cases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0090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85800" y="2971800"/>
            <a:ext cx="5384800" cy="838200"/>
          </a:xfrm>
          <a:prstGeom prst="borderCallout1">
            <a:avLst>
              <a:gd name="adj1" fmla="val 194576"/>
              <a:gd name="adj2" fmla="val -7738"/>
              <a:gd name="adj3" fmla="val 68632"/>
              <a:gd name="adj4" fmla="val 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We wrote this extra predicate JUST to be able to bind something to this graph!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791200" y="1143000"/>
            <a:ext cx="2971800" cy="1600200"/>
          </a:xfrm>
          <a:prstGeom prst="borderCallout1">
            <a:avLst>
              <a:gd name="adj1" fmla="val 26869"/>
              <a:gd name="adj2" fmla="val -387"/>
              <a:gd name="adj3" fmla="val 68632"/>
              <a:gd name="adj4" fmla="val 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To test:</a:t>
            </a:r>
          </a:p>
          <a:p>
            <a:pPr algn="ctr">
              <a:defRPr/>
            </a:pPr>
            <a:r>
              <a:rPr lang="en-US" sz="2400" b="1" dirty="0"/>
              <a:t>You should make SMALL graphs and SMALL trees!!!</a:t>
            </a:r>
          </a:p>
        </p:txBody>
      </p:sp>
    </p:spTree>
    <p:extLst>
      <p:ext uri="{BB962C8B-B14F-4D97-AF65-F5344CB8AC3E}">
        <p14:creationId xmlns:p14="http://schemas.microsoft.com/office/powerpoint/2010/main" val="8325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585200" cy="1470025"/>
          </a:xfrm>
        </p:spPr>
        <p:txBody>
          <a:bodyPr/>
          <a:lstStyle/>
          <a:p>
            <a:r>
              <a:rPr lang="en-US" sz="11500" b="1" dirty="0" smtClean="0"/>
              <a:t>Zebra Puzzle</a:t>
            </a:r>
            <a:br>
              <a:rPr lang="en-US" sz="11500" b="1" dirty="0" smtClean="0"/>
            </a:br>
            <a:r>
              <a:rPr lang="en-US" sz="11500" b="1" dirty="0" err="1" smtClean="0"/>
              <a:t>Hw</a:t>
            </a:r>
            <a:r>
              <a:rPr lang="en-US" sz="11500" b="1" dirty="0" smtClean="0"/>
              <a:t> 4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6593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ChangeArrowheads="1"/>
          </p:cNvSpPr>
          <p:nvPr/>
        </p:nvSpPr>
        <p:spPr bwMode="auto">
          <a:xfrm>
            <a:off x="115888" y="68263"/>
            <a:ext cx="6234112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i="1"/>
              <a:t>There are five houses:</a:t>
            </a:r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nationalities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norwegian, brit, swede, dane, german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pets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dog, bird, zebra, cat, horse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cigars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pallmall, winfield, dunhill, rothmans, marlboro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beverages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tea, coffee, milk, water, beer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house colors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red, green, yellow, blue, white</a:t>
            </a:r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 b="1" i="1"/>
              <a:t> We know that</a:t>
            </a:r>
            <a:endParaRPr lang="en-US" sz="1600"/>
          </a:p>
          <a:p>
            <a:pPr eaLnBrk="1" hangingPunct="1"/>
            <a:r>
              <a:rPr lang="en-US" sz="1600"/>
              <a:t> </a:t>
            </a:r>
          </a:p>
          <a:p>
            <a:pPr eaLnBrk="1" hangingPunct="1"/>
            <a:r>
              <a:rPr lang="en-US" sz="1600"/>
              <a:t> 1) The Norwegian lives in the first house. </a:t>
            </a:r>
          </a:p>
          <a:p>
            <a:pPr eaLnBrk="1" hangingPunct="1"/>
            <a:r>
              <a:rPr lang="en-US" sz="1600"/>
              <a:t> 2) The person living in the center house drinks milk. </a:t>
            </a:r>
          </a:p>
          <a:p>
            <a:pPr eaLnBrk="1" hangingPunct="1"/>
            <a:r>
              <a:rPr lang="en-US" sz="1600"/>
              <a:t> 3) The Brit lives in a red house.</a:t>
            </a:r>
          </a:p>
          <a:p>
            <a:pPr eaLnBrk="1" hangingPunct="1"/>
            <a:r>
              <a:rPr lang="en-US" sz="1600"/>
              <a:t> 4) The Swede keeps dogs as pets.</a:t>
            </a:r>
          </a:p>
          <a:p>
            <a:pPr eaLnBrk="1" hangingPunct="1"/>
            <a:r>
              <a:rPr lang="en-US" sz="1600"/>
              <a:t> 5) The Dane drinks tea.</a:t>
            </a:r>
          </a:p>
          <a:p>
            <a:pPr eaLnBrk="1" hangingPunct="1"/>
            <a:r>
              <a:rPr lang="en-US" sz="1600"/>
              <a:t> 6) The Green house is next to, and on the left of the White house.</a:t>
            </a:r>
          </a:p>
          <a:p>
            <a:pPr eaLnBrk="1" hangingPunct="1"/>
            <a:r>
              <a:rPr lang="en-US" sz="1600"/>
              <a:t> 7) The owner of the Green house drinks coffee.</a:t>
            </a:r>
          </a:p>
          <a:p>
            <a:pPr eaLnBrk="1" hangingPunct="1"/>
            <a:r>
              <a:rPr lang="en-US" sz="1600"/>
              <a:t> 8) The person who smokes Pall Mall rears birds.</a:t>
            </a:r>
          </a:p>
          <a:p>
            <a:pPr eaLnBrk="1" hangingPunct="1"/>
            <a:r>
              <a:rPr lang="en-US" sz="1600"/>
              <a:t> 9) The owner of the Yellow house smokes Dunhill.</a:t>
            </a:r>
          </a:p>
          <a:p>
            <a:pPr eaLnBrk="1" hangingPunct="1"/>
            <a:r>
              <a:rPr lang="en-US" sz="1600"/>
              <a:t>10) The man who smokes Marlboro lives next to the one who keeps cats.</a:t>
            </a:r>
          </a:p>
          <a:p>
            <a:pPr eaLnBrk="1" hangingPunct="1"/>
            <a:r>
              <a:rPr lang="en-US" sz="1600"/>
              <a:t>11) The man who keeps horses lives next to the man who smokes Dunhill.</a:t>
            </a:r>
          </a:p>
          <a:p>
            <a:pPr eaLnBrk="1" hangingPunct="1"/>
            <a:r>
              <a:rPr lang="en-US" sz="1600"/>
              <a:t>12) The man who smokes Winfields drinks beer.</a:t>
            </a:r>
          </a:p>
          <a:p>
            <a:pPr eaLnBrk="1" hangingPunct="1"/>
            <a:r>
              <a:rPr lang="en-US" sz="1600"/>
              <a:t>13) The German smokes Rothmans.</a:t>
            </a:r>
          </a:p>
          <a:p>
            <a:pPr eaLnBrk="1" hangingPunct="1"/>
            <a:r>
              <a:rPr lang="en-US" sz="1600"/>
              <a:t>14) The red house is to the right of the blue.</a:t>
            </a:r>
          </a:p>
          <a:p>
            <a:pPr eaLnBrk="1" hangingPunct="1"/>
            <a:r>
              <a:rPr lang="en-US" sz="1600"/>
              <a:t>15) The Norwegian doesn't live by the red, white, or green houses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 b="1" i="1">
                <a:solidFill>
                  <a:schemeClr val="accent1"/>
                </a:solidFill>
              </a:rPr>
              <a:t>Who owns the zebra?</a:t>
            </a:r>
            <a:endParaRPr lang="en-US" sz="1600"/>
          </a:p>
        </p:txBody>
      </p:sp>
      <p:pic>
        <p:nvPicPr>
          <p:cNvPr id="31747" name="Picture 3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98450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40"/>
          <p:cNvGrpSpPr>
            <a:grpSpLocks/>
          </p:cNvGrpSpPr>
          <p:nvPr/>
        </p:nvGrpSpPr>
        <p:grpSpPr bwMode="auto">
          <a:xfrm>
            <a:off x="6554788" y="1747838"/>
            <a:ext cx="2409825" cy="180975"/>
            <a:chOff x="295" y="1311"/>
            <a:chExt cx="5177" cy="114"/>
          </a:xfrm>
        </p:grpSpPr>
        <p:sp>
          <p:nvSpPr>
            <p:cNvPr id="31751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752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749" name="Rectangle 43"/>
          <p:cNvSpPr>
            <a:spLocks noChangeArrowheads="1"/>
          </p:cNvSpPr>
          <p:nvPr/>
        </p:nvSpPr>
        <p:spPr bwMode="auto">
          <a:xfrm>
            <a:off x="6642100" y="2060575"/>
            <a:ext cx="218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/>
              <a:t>Einstein's Zebra puzzle: a </a:t>
            </a:r>
            <a:r>
              <a:rPr lang="en-US" sz="1600" b="1" i="1"/>
              <a:t>logic</a:t>
            </a:r>
            <a:r>
              <a:rPr lang="en-US" sz="1600"/>
              <a:t> challenge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705600" y="3733800"/>
            <a:ext cx="1979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The full puzzle</a:t>
            </a:r>
          </a:p>
        </p:txBody>
      </p:sp>
    </p:spTree>
    <p:extLst>
      <p:ext uri="{BB962C8B-B14F-4D97-AF65-F5344CB8AC3E}">
        <p14:creationId xmlns:p14="http://schemas.microsoft.com/office/powerpoint/2010/main" val="2319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958975" y="244475"/>
            <a:ext cx="529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Zebra-puzzle representation</a:t>
            </a:r>
          </a:p>
        </p:txBody>
      </p:sp>
      <p:grpSp>
        <p:nvGrpSpPr>
          <p:cNvPr id="34819" name="Group 29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34847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48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4820" name="Text Box 32"/>
          <p:cNvSpPr txBox="1">
            <a:spLocks noChangeArrowheads="1"/>
          </p:cNvSpPr>
          <p:nvPr/>
        </p:nvSpPr>
        <p:spPr bwMode="auto">
          <a:xfrm>
            <a:off x="460375" y="1271588"/>
            <a:ext cx="66976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 list   </a:t>
            </a:r>
            <a:r>
              <a:rPr lang="en-US" sz="42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H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reflecting the houses' spatial order</a:t>
            </a:r>
          </a:p>
        </p:txBody>
      </p:sp>
      <p:sp>
        <p:nvSpPr>
          <p:cNvPr id="34821" name="Text Box 49"/>
          <p:cNvSpPr txBox="1">
            <a:spLocks noChangeArrowheads="1"/>
          </p:cNvSpPr>
          <p:nvPr/>
        </p:nvSpPr>
        <p:spPr bwMode="auto">
          <a:xfrm>
            <a:off x="6329363" y="1408113"/>
            <a:ext cx="222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with the five items that each house has…</a:t>
            </a:r>
          </a:p>
        </p:txBody>
      </p:sp>
      <p:sp>
        <p:nvSpPr>
          <p:cNvPr id="34822" name="Rectangle 51"/>
          <p:cNvSpPr>
            <a:spLocks noChangeArrowheads="1"/>
          </p:cNvSpPr>
          <p:nvPr/>
        </p:nvSpPr>
        <p:spPr bwMode="auto">
          <a:xfrm>
            <a:off x="450850" y="2981325"/>
            <a:ext cx="8140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H = [[norwegian, _, _, _, _], _, [_, _, _, milk, _], _, _]</a:t>
            </a:r>
          </a:p>
        </p:txBody>
      </p:sp>
      <p:sp>
        <p:nvSpPr>
          <p:cNvPr id="34823" name="Line 52"/>
          <p:cNvSpPr>
            <a:spLocks noChangeShapeType="1"/>
          </p:cNvSpPr>
          <p:nvPr/>
        </p:nvSpPr>
        <p:spPr bwMode="auto">
          <a:xfrm flipH="1">
            <a:off x="1879600" y="2693988"/>
            <a:ext cx="465138" cy="2682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4" name="Rectangle 53"/>
          <p:cNvSpPr>
            <a:spLocks noChangeArrowheads="1"/>
          </p:cNvSpPr>
          <p:nvPr/>
        </p:nvSpPr>
        <p:spPr bwMode="auto">
          <a:xfrm>
            <a:off x="2027238" y="236537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nation</a:t>
            </a:r>
          </a:p>
        </p:txBody>
      </p:sp>
      <p:sp>
        <p:nvSpPr>
          <p:cNvPr id="34825" name="Rectangle 54"/>
          <p:cNvSpPr>
            <a:spLocks noChangeArrowheads="1"/>
          </p:cNvSpPr>
          <p:nvPr/>
        </p:nvSpPr>
        <p:spPr bwMode="auto">
          <a:xfrm>
            <a:off x="2928938" y="21050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pet</a:t>
            </a:r>
          </a:p>
        </p:txBody>
      </p:sp>
      <p:sp>
        <p:nvSpPr>
          <p:cNvPr id="34826" name="Rectangle 55"/>
          <p:cNvSpPr>
            <a:spLocks noChangeArrowheads="1"/>
          </p:cNvSpPr>
          <p:nvPr/>
        </p:nvSpPr>
        <p:spPr bwMode="auto">
          <a:xfrm>
            <a:off x="3646488" y="20574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cigar</a:t>
            </a:r>
          </a:p>
        </p:txBody>
      </p:sp>
      <p:sp>
        <p:nvSpPr>
          <p:cNvPr id="34827" name="Rectangle 56"/>
          <p:cNvSpPr>
            <a:spLocks noChangeArrowheads="1"/>
          </p:cNvSpPr>
          <p:nvPr/>
        </p:nvSpPr>
        <p:spPr bwMode="auto">
          <a:xfrm>
            <a:off x="4416425" y="22209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beverage</a:t>
            </a:r>
          </a:p>
        </p:txBody>
      </p:sp>
      <p:sp>
        <p:nvSpPr>
          <p:cNvPr id="34828" name="Rectangle 57"/>
          <p:cNvSpPr>
            <a:spLocks noChangeArrowheads="1"/>
          </p:cNvSpPr>
          <p:nvPr/>
        </p:nvSpPr>
        <p:spPr bwMode="auto">
          <a:xfrm>
            <a:off x="5430838" y="2435225"/>
            <a:ext cx="124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house color</a:t>
            </a:r>
          </a:p>
        </p:txBody>
      </p:sp>
      <p:sp>
        <p:nvSpPr>
          <p:cNvPr id="34829" name="Line 58"/>
          <p:cNvSpPr>
            <a:spLocks noChangeShapeType="1"/>
          </p:cNvSpPr>
          <p:nvPr/>
        </p:nvSpPr>
        <p:spPr bwMode="auto">
          <a:xfrm flipH="1">
            <a:off x="2943225" y="2479675"/>
            <a:ext cx="179388" cy="527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0" name="Line 59"/>
          <p:cNvSpPr>
            <a:spLocks noChangeShapeType="1"/>
          </p:cNvSpPr>
          <p:nvPr/>
        </p:nvSpPr>
        <p:spPr bwMode="auto">
          <a:xfrm flipH="1">
            <a:off x="3403600" y="2427288"/>
            <a:ext cx="417513" cy="5651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Line 60"/>
          <p:cNvSpPr>
            <a:spLocks noChangeShapeType="1"/>
          </p:cNvSpPr>
          <p:nvPr/>
        </p:nvSpPr>
        <p:spPr bwMode="auto">
          <a:xfrm flipH="1">
            <a:off x="3833813" y="2571750"/>
            <a:ext cx="873125" cy="4397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2" name="Line 61"/>
          <p:cNvSpPr>
            <a:spLocks noChangeShapeType="1"/>
          </p:cNvSpPr>
          <p:nvPr/>
        </p:nvSpPr>
        <p:spPr bwMode="auto">
          <a:xfrm flipH="1">
            <a:off x="4210050" y="2679700"/>
            <a:ext cx="1141413" cy="3238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3" name="Rectangle 62"/>
          <p:cNvSpPr>
            <a:spLocks noChangeArrowheads="1"/>
          </p:cNvSpPr>
          <p:nvPr/>
        </p:nvSpPr>
        <p:spPr bwMode="auto">
          <a:xfrm>
            <a:off x="2287588" y="3581400"/>
            <a:ext cx="93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 1</a:t>
            </a:r>
          </a:p>
        </p:txBody>
      </p:sp>
      <p:sp>
        <p:nvSpPr>
          <p:cNvPr id="34834" name="Rectangle 63"/>
          <p:cNvSpPr>
            <a:spLocks noChangeArrowheads="1"/>
          </p:cNvSpPr>
          <p:nvPr/>
        </p:nvSpPr>
        <p:spPr bwMode="auto">
          <a:xfrm>
            <a:off x="4130675" y="3746500"/>
            <a:ext cx="93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 2</a:t>
            </a:r>
          </a:p>
        </p:txBody>
      </p:sp>
      <p:sp>
        <p:nvSpPr>
          <p:cNvPr id="34835" name="Rectangle 64"/>
          <p:cNvSpPr>
            <a:spLocks noChangeArrowheads="1"/>
          </p:cNvSpPr>
          <p:nvPr/>
        </p:nvSpPr>
        <p:spPr bwMode="auto">
          <a:xfrm>
            <a:off x="5807075" y="3573463"/>
            <a:ext cx="93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 3</a:t>
            </a:r>
          </a:p>
        </p:txBody>
      </p:sp>
      <p:sp>
        <p:nvSpPr>
          <p:cNvPr id="34836" name="Rectangle 65"/>
          <p:cNvSpPr>
            <a:spLocks noChangeArrowheads="1"/>
          </p:cNvSpPr>
          <p:nvPr/>
        </p:nvSpPr>
        <p:spPr bwMode="auto">
          <a:xfrm>
            <a:off x="7416800" y="3781425"/>
            <a:ext cx="1271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Houses 4+5</a:t>
            </a:r>
          </a:p>
        </p:txBody>
      </p:sp>
      <p:sp>
        <p:nvSpPr>
          <p:cNvPr id="34837" name="Line 67"/>
          <p:cNvSpPr>
            <a:spLocks noChangeShapeType="1"/>
          </p:cNvSpPr>
          <p:nvPr/>
        </p:nvSpPr>
        <p:spPr bwMode="auto">
          <a:xfrm flipV="1">
            <a:off x="4618038" y="3368675"/>
            <a:ext cx="84137" cy="39370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Line 69"/>
          <p:cNvSpPr>
            <a:spLocks noChangeShapeType="1"/>
          </p:cNvSpPr>
          <p:nvPr/>
        </p:nvSpPr>
        <p:spPr bwMode="auto">
          <a:xfrm flipH="1" flipV="1">
            <a:off x="7894638" y="3395663"/>
            <a:ext cx="354012" cy="4095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9" name="Line 70"/>
          <p:cNvSpPr>
            <a:spLocks noChangeShapeType="1"/>
          </p:cNvSpPr>
          <p:nvPr/>
        </p:nvSpPr>
        <p:spPr bwMode="auto">
          <a:xfrm flipH="1" flipV="1">
            <a:off x="8278813" y="3378200"/>
            <a:ext cx="246062" cy="4349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0" name="Text Box 71"/>
          <p:cNvSpPr txBox="1">
            <a:spLocks noChangeArrowheads="1"/>
          </p:cNvSpPr>
          <p:nvPr/>
        </p:nvSpPr>
        <p:spPr bwMode="auto">
          <a:xfrm>
            <a:off x="1143000" y="4572000"/>
            <a:ext cx="690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7) The owner of the Green house drinks coffee.</a:t>
            </a:r>
          </a:p>
        </p:txBody>
      </p:sp>
      <p:sp>
        <p:nvSpPr>
          <p:cNvPr id="34841" name="Text Box 72"/>
          <p:cNvSpPr txBox="1">
            <a:spLocks noChangeArrowheads="1"/>
          </p:cNvSpPr>
          <p:nvPr/>
        </p:nvSpPr>
        <p:spPr bwMode="auto">
          <a:xfrm>
            <a:off x="2971800" y="6324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88E0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Hint: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use 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member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and 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H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4842" name="Text Box 73"/>
          <p:cNvSpPr txBox="1">
            <a:spLocks noChangeArrowheads="1"/>
          </p:cNvSpPr>
          <p:nvPr/>
        </p:nvSpPr>
        <p:spPr bwMode="auto">
          <a:xfrm>
            <a:off x="304800" y="4114800"/>
            <a:ext cx="554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Let's try this constraint:</a:t>
            </a:r>
          </a:p>
        </p:txBody>
      </p:sp>
      <p:sp>
        <p:nvSpPr>
          <p:cNvPr id="34843" name="AutoShape 34"/>
          <p:cNvSpPr>
            <a:spLocks/>
          </p:cNvSpPr>
          <p:nvPr/>
        </p:nvSpPr>
        <p:spPr bwMode="auto">
          <a:xfrm rot="-5400000">
            <a:off x="2705100" y="2019300"/>
            <a:ext cx="1524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44" name="AutoShape 35"/>
          <p:cNvSpPr>
            <a:spLocks/>
          </p:cNvSpPr>
          <p:nvPr/>
        </p:nvSpPr>
        <p:spPr bwMode="auto">
          <a:xfrm rot="-5400000">
            <a:off x="6228556" y="2342357"/>
            <a:ext cx="168275" cy="2309812"/>
          </a:xfrm>
          <a:prstGeom prst="leftBrace">
            <a:avLst>
              <a:gd name="adj1" fmla="val 114387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6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6775" y="5816600"/>
              <a:ext cx="30163" cy="20638"/>
            </p14:xfrm>
          </p:contentPart>
        </mc:Choice>
        <mc:Fallback xmlns="">
          <p:pic>
            <p:nvPicPr>
              <p:cNvPr id="1126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0311" y="5810083"/>
                <a:ext cx="42013" cy="347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85200" cy="1470025"/>
          </a:xfrm>
        </p:spPr>
        <p:txBody>
          <a:bodyPr/>
          <a:lstStyle/>
          <a:p>
            <a:r>
              <a:rPr lang="en-US" sz="8800" b="1" u="sng" dirty="0" smtClean="0"/>
              <a:t>Prolog’s Goal: </a:t>
            </a:r>
            <a:r>
              <a:rPr lang="en-US" sz="8800" b="1" dirty="0" smtClean="0"/>
              <a:t>Create consistent variable bindings</a:t>
            </a:r>
            <a:br>
              <a:rPr lang="en-US" sz="8800" b="1" dirty="0" smtClean="0"/>
            </a:br>
            <a:r>
              <a:rPr lang="en-US" sz="6000" b="1" dirty="0" smtClean="0"/>
              <a:t>(here’s how you can help)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1559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ChangeArrowheads="1"/>
          </p:cNvSpPr>
          <p:nvPr/>
        </p:nvSpPr>
        <p:spPr bwMode="auto">
          <a:xfrm>
            <a:off x="990600" y="1219200"/>
            <a:ext cx="7391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houses( [H1, H2, H3, H4, H5 ] )   :-</a:t>
            </a:r>
          </a:p>
          <a:p>
            <a:pPr eaLnBrk="1" hangingPunct="1"/>
            <a:r>
              <a:rPr lang="en-US" dirty="0"/>
              <a:t>   H1 = [ N1, P1, S1, B1, C1 ],</a:t>
            </a:r>
          </a:p>
          <a:p>
            <a:pPr eaLnBrk="1" hangingPunct="1"/>
            <a:r>
              <a:rPr lang="en-US" dirty="0"/>
              <a:t>   H2 = [ N2, P2, S2, B2, C2 ],</a:t>
            </a:r>
          </a:p>
          <a:p>
            <a:pPr eaLnBrk="1" hangingPunct="1"/>
            <a:r>
              <a:rPr lang="en-US" dirty="0"/>
              <a:t>   H3 = [ N3, P3, S3, B3, C3 ],</a:t>
            </a:r>
          </a:p>
          <a:p>
            <a:pPr eaLnBrk="1" hangingPunct="1"/>
            <a:r>
              <a:rPr lang="en-US" dirty="0"/>
              <a:t>   H4 = [ N4, P4, S4, B4, C4 ],</a:t>
            </a:r>
          </a:p>
          <a:p>
            <a:pPr eaLnBrk="1" hangingPunct="1"/>
            <a:r>
              <a:rPr lang="en-US" dirty="0"/>
              <a:t>   H5 = [ N5, P5, S5, B5, C5 ],</a:t>
            </a:r>
          </a:p>
          <a:p>
            <a:pPr eaLnBrk="1" hangingPunct="1"/>
            <a:r>
              <a:rPr lang="en-US" dirty="0"/>
              <a:t>   perm( [N1,N2,N3,N4,N5], [</a:t>
            </a:r>
            <a:r>
              <a:rPr lang="en-US" dirty="0" err="1"/>
              <a:t>norwegian</a:t>
            </a:r>
            <a:r>
              <a:rPr lang="en-US" dirty="0"/>
              <a:t>, </a:t>
            </a:r>
            <a:r>
              <a:rPr lang="en-US" dirty="0" err="1"/>
              <a:t>brit</a:t>
            </a:r>
            <a:r>
              <a:rPr lang="en-US" dirty="0"/>
              <a:t>, swede, </a:t>
            </a:r>
            <a:r>
              <a:rPr lang="en-US" dirty="0" err="1"/>
              <a:t>dane</a:t>
            </a:r>
            <a:r>
              <a:rPr lang="en-US" dirty="0"/>
              <a:t>, </a:t>
            </a:r>
            <a:r>
              <a:rPr lang="en-US" dirty="0" err="1"/>
              <a:t>german</a:t>
            </a:r>
            <a:r>
              <a:rPr lang="en-US" dirty="0"/>
              <a:t>] ),</a:t>
            </a:r>
          </a:p>
          <a:p>
            <a:pPr eaLnBrk="1" hangingPunct="1"/>
            <a:r>
              <a:rPr lang="en-US" dirty="0"/>
              <a:t>   perm( [P1,P2,P3,P4,P5], [dog, bird, zebra, cat, horse] ),</a:t>
            </a:r>
          </a:p>
          <a:p>
            <a:pPr eaLnBrk="1" hangingPunct="1"/>
            <a:r>
              <a:rPr lang="en-US" dirty="0"/>
              <a:t>   perm( [S1,S2,S3,S4,S5], [</a:t>
            </a:r>
            <a:r>
              <a:rPr lang="en-US" dirty="0" err="1"/>
              <a:t>pallmall</a:t>
            </a:r>
            <a:r>
              <a:rPr lang="en-US" dirty="0"/>
              <a:t>, </a:t>
            </a:r>
            <a:r>
              <a:rPr lang="en-US" dirty="0" err="1"/>
              <a:t>winfield</a:t>
            </a:r>
            <a:r>
              <a:rPr lang="en-US" dirty="0"/>
              <a:t>, </a:t>
            </a:r>
            <a:r>
              <a:rPr lang="en-US" dirty="0" err="1"/>
              <a:t>dunhill</a:t>
            </a:r>
            <a:r>
              <a:rPr lang="en-US" dirty="0"/>
              <a:t>, </a:t>
            </a:r>
            <a:r>
              <a:rPr lang="en-US" dirty="0" err="1"/>
              <a:t>rothmans</a:t>
            </a:r>
            <a:r>
              <a:rPr lang="en-US" dirty="0"/>
              <a:t>, </a:t>
            </a:r>
            <a:r>
              <a:rPr lang="en-US" dirty="0" err="1"/>
              <a:t>marlboro</a:t>
            </a:r>
            <a:r>
              <a:rPr lang="en-US" dirty="0"/>
              <a:t>] ),</a:t>
            </a:r>
          </a:p>
          <a:p>
            <a:pPr eaLnBrk="1" hangingPunct="1"/>
            <a:r>
              <a:rPr lang="en-US" dirty="0"/>
              <a:t>   perm( [B1,B2,B3,B4,B5], [tea, coffee, milk, water, beer] ),</a:t>
            </a:r>
          </a:p>
          <a:p>
            <a:pPr eaLnBrk="1" hangingPunct="1"/>
            <a:r>
              <a:rPr lang="en-US" dirty="0"/>
              <a:t>   perm( [C1,C2,C3,C4,C5], [red, green, yellow, blue, white] ).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214688" y="241300"/>
            <a:ext cx="2789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Got bindings?</a:t>
            </a:r>
          </a:p>
        </p:txBody>
      </p:sp>
      <p:sp>
        <p:nvSpPr>
          <p:cNvPr id="37892" name="Text Box 72"/>
          <p:cNvSpPr txBox="1">
            <a:spLocks noChangeArrowheads="1"/>
          </p:cNvSpPr>
          <p:nvPr/>
        </p:nvSpPr>
        <p:spPr bwMode="auto">
          <a:xfrm>
            <a:off x="5638800" y="1295400"/>
            <a:ext cx="2971800" cy="6461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Question1: </a:t>
            </a:r>
            <a:r>
              <a:rPr lang="en-US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What does this </a:t>
            </a:r>
            <a:r>
              <a:rPr lang="en-US" b="1" i="1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houses</a:t>
            </a:r>
            <a:r>
              <a:rPr lang="en-US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predicate do?</a:t>
            </a:r>
          </a:p>
        </p:txBody>
      </p:sp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82550" y="6096000"/>
            <a:ext cx="220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perm == permutation</a:t>
            </a:r>
          </a:p>
        </p:txBody>
      </p:sp>
      <p:sp>
        <p:nvSpPr>
          <p:cNvPr id="37894" name="Text Box 72"/>
          <p:cNvSpPr txBox="1">
            <a:spLocks noChangeArrowheads="1"/>
          </p:cNvSpPr>
          <p:nvPr/>
        </p:nvSpPr>
        <p:spPr bwMode="auto">
          <a:xfrm>
            <a:off x="5410200" y="2097088"/>
            <a:ext cx="3429000" cy="6461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Question2: 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How many binding-possibilities will Prolog try?</a:t>
            </a: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4419600" y="6059488"/>
            <a:ext cx="4191000" cy="646112"/>
          </a:xfrm>
          <a:prstGeom prst="rect">
            <a:avLst/>
          </a:prstGeom>
          <a:noFill/>
          <a:ln w="9525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predicate </a:t>
            </a:r>
            <a:r>
              <a:rPr lang="en-US" b="1" i="1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order</a:t>
            </a:r>
            <a:r>
              <a:rPr lang="en-US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can dramatically speed up/slow down Prolog's search!</a:t>
            </a:r>
          </a:p>
        </p:txBody>
      </p:sp>
    </p:spTree>
    <p:extLst>
      <p:ext uri="{BB962C8B-B14F-4D97-AF65-F5344CB8AC3E}">
        <p14:creationId xmlns:p14="http://schemas.microsoft.com/office/powerpoint/2010/main" val="29510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670175" y="244475"/>
            <a:ext cx="3878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Zebra-puzzle output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3892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00025" y="2174875"/>
            <a:ext cx="25019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i="1" dirty="0" smtClean="0">
                <a:solidFill>
                  <a:srgbClr val="000000"/>
                </a:solidFill>
              </a:rPr>
              <a:t>zero-argument</a:t>
            </a:r>
            <a:r>
              <a:rPr lang="en-US" sz="2400" dirty="0" smtClean="0">
                <a:solidFill>
                  <a:srgbClr val="000000"/>
                </a:solidFill>
              </a:rPr>
              <a:t> predicate!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19075" y="3654425"/>
            <a:ext cx="196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and its output:</a:t>
            </a:r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2701925" y="1579563"/>
            <a:ext cx="594518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:-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einstein( [ H1, H2, H3, H4, H5 ] ),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 first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(H1),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'second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(H2),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 third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(H3),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'fourth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(H4),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 fifth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(H5),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8919" name="Rectangle 13"/>
          <p:cNvSpPr>
            <a:spLocks noChangeArrowheads="1"/>
          </p:cNvSpPr>
          <p:nvPr/>
        </p:nvSpPr>
        <p:spPr bwMode="auto">
          <a:xfrm>
            <a:off x="198438" y="4200525"/>
            <a:ext cx="75914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?- 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eaLnBrk="1" hangingPunct="1"/>
            <a:endParaRPr 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 first house: [norwegian, cat, dunhill, water, yellow]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second house: [dane, horse, marlboro, tea, blue]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 third house: [brit, bird, pallmall, milk, red]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fourth house: [german, zebra, rothmans, coffee, green]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 fifth house: [swede, dog, winfield, beer, white]</a:t>
            </a:r>
            <a:endParaRPr 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1601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609600" y="152400"/>
            <a:ext cx="7866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The Mystery of the Spamwarts Express</a:t>
            </a:r>
            <a:endParaRPr lang="en-US" sz="4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39939" name="Group 45"/>
          <p:cNvGrpSpPr>
            <a:grpSpLocks/>
          </p:cNvGrpSpPr>
          <p:nvPr/>
        </p:nvGrpSpPr>
        <p:grpSpPr bwMode="auto">
          <a:xfrm>
            <a:off x="5187950" y="1633538"/>
            <a:ext cx="457200" cy="468312"/>
            <a:chOff x="1824" y="4512"/>
            <a:chExt cx="528" cy="241"/>
          </a:xfrm>
        </p:grpSpPr>
        <p:sp>
          <p:nvSpPr>
            <p:cNvPr id="40010" name="Freeform 4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Oval 4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2" name="Oval 4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3" name="Oval 4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4" name="Oval 5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5" name="Oval 5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6" name="Oval 5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7" name="Oval 5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8" name="Freeform 5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Freeform 5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0" name="AutoShape 5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21" name="AutoShape 5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9940" name="Text Box 71"/>
          <p:cNvSpPr txBox="1">
            <a:spLocks noChangeArrowheads="1"/>
          </p:cNvSpPr>
          <p:nvPr/>
        </p:nvSpPr>
        <p:spPr bwMode="auto">
          <a:xfrm>
            <a:off x="2284413" y="2152650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1</a:t>
            </a:r>
          </a:p>
        </p:txBody>
      </p:sp>
      <p:sp>
        <p:nvSpPr>
          <p:cNvPr id="39941" name="Text Box 72"/>
          <p:cNvSpPr txBox="1">
            <a:spLocks noChangeArrowheads="1"/>
          </p:cNvSpPr>
          <p:nvPr/>
        </p:nvSpPr>
        <p:spPr bwMode="auto">
          <a:xfrm>
            <a:off x="3148013" y="2152650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2</a:t>
            </a:r>
          </a:p>
        </p:txBody>
      </p:sp>
      <p:sp>
        <p:nvSpPr>
          <p:cNvPr id="39942" name="Text Box 73"/>
          <p:cNvSpPr txBox="1">
            <a:spLocks noChangeArrowheads="1"/>
          </p:cNvSpPr>
          <p:nvPr/>
        </p:nvSpPr>
        <p:spPr bwMode="auto">
          <a:xfrm>
            <a:off x="4010025" y="2152650"/>
            <a:ext cx="1103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3</a:t>
            </a:r>
          </a:p>
        </p:txBody>
      </p:sp>
      <p:sp>
        <p:nvSpPr>
          <p:cNvPr id="39943" name="Text Box 74"/>
          <p:cNvSpPr txBox="1">
            <a:spLocks noChangeArrowheads="1"/>
          </p:cNvSpPr>
          <p:nvPr/>
        </p:nvSpPr>
        <p:spPr bwMode="auto">
          <a:xfrm>
            <a:off x="4872038" y="2152650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4</a:t>
            </a:r>
          </a:p>
        </p:txBody>
      </p:sp>
      <p:sp>
        <p:nvSpPr>
          <p:cNvPr id="39944" name="Text Box 75"/>
          <p:cNvSpPr txBox="1">
            <a:spLocks noChangeArrowheads="1"/>
          </p:cNvSpPr>
          <p:nvPr/>
        </p:nvSpPr>
        <p:spPr bwMode="auto">
          <a:xfrm>
            <a:off x="5734050" y="2152650"/>
            <a:ext cx="1103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5</a:t>
            </a:r>
          </a:p>
        </p:txBody>
      </p:sp>
      <p:sp>
        <p:nvSpPr>
          <p:cNvPr id="39945" name="Rectangle 76"/>
          <p:cNvSpPr>
            <a:spLocks noChangeArrowheads="1"/>
          </p:cNvSpPr>
          <p:nvPr/>
        </p:nvSpPr>
        <p:spPr bwMode="auto">
          <a:xfrm>
            <a:off x="457200" y="2927350"/>
            <a:ext cx="454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88E0A"/>
                </a:solidFill>
                <a:latin typeface="Courier New" panose="02070309020205020404" pitchFamily="49" charset="0"/>
              </a:rPr>
              <a:t>Schools = 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[pomona, pitzer, hmc, cmc, scripps].</a:t>
            </a:r>
          </a:p>
        </p:txBody>
      </p:sp>
      <p:sp>
        <p:nvSpPr>
          <p:cNvPr id="39946" name="Rectangle 77"/>
          <p:cNvSpPr>
            <a:spLocks noChangeArrowheads="1"/>
          </p:cNvSpPr>
          <p:nvPr/>
        </p:nvSpPr>
        <p:spPr bwMode="auto">
          <a:xfrm>
            <a:off x="466725" y="2595563"/>
            <a:ext cx="4948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88E0A"/>
                </a:solidFill>
                <a:latin typeface="Courier New" panose="02070309020205020404" pitchFamily="49" charset="0"/>
              </a:rPr>
              <a:t>Names = 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[algird, bruno, collette, dino, edwina].</a:t>
            </a:r>
          </a:p>
        </p:txBody>
      </p:sp>
      <p:sp>
        <p:nvSpPr>
          <p:cNvPr id="39947" name="Rectangle 78"/>
          <p:cNvSpPr>
            <a:spLocks noChangeArrowheads="1"/>
          </p:cNvSpPr>
          <p:nvPr/>
        </p:nvSpPr>
        <p:spPr bwMode="auto">
          <a:xfrm>
            <a:off x="466725" y="3281363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88E0A"/>
                </a:solidFill>
                <a:latin typeface="Courier New" panose="02070309020205020404" pitchFamily="49" charset="0"/>
              </a:rPr>
              <a:t>Snacks =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 [jots, chocolate, donuts, pez, spam].</a:t>
            </a:r>
          </a:p>
        </p:txBody>
      </p:sp>
      <p:sp>
        <p:nvSpPr>
          <p:cNvPr id="39948" name="Rectangle 79"/>
          <p:cNvSpPr>
            <a:spLocks noChangeArrowheads="1"/>
          </p:cNvSpPr>
          <p:nvPr/>
        </p:nvSpPr>
        <p:spPr bwMode="auto">
          <a:xfrm>
            <a:off x="390525" y="1179513"/>
            <a:ext cx="549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Arial" panose="020B0604020202020204" pitchFamily="34" charset="0"/>
              </a:rPr>
              <a:t>Five "people" are traveling home in adjacent train seats for  break…</a:t>
            </a:r>
          </a:p>
        </p:txBody>
      </p:sp>
      <p:sp>
        <p:nvSpPr>
          <p:cNvPr id="39949" name="Rectangle 80"/>
          <p:cNvSpPr>
            <a:spLocks noChangeArrowheads="1"/>
          </p:cNvSpPr>
          <p:nvPr/>
        </p:nvSpPr>
        <p:spPr bwMode="auto">
          <a:xfrm>
            <a:off x="5256213" y="2935288"/>
            <a:ext cx="358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</a:rPr>
              <a:t>Each is from a different Claremont College.</a:t>
            </a:r>
          </a:p>
        </p:txBody>
      </p:sp>
      <p:sp>
        <p:nvSpPr>
          <p:cNvPr id="39950" name="Rectangle 81"/>
          <p:cNvSpPr>
            <a:spLocks noChangeArrowheads="1"/>
          </p:cNvSpPr>
          <p:nvPr/>
        </p:nvSpPr>
        <p:spPr bwMode="auto">
          <a:xfrm>
            <a:off x="5256213" y="2592388"/>
            <a:ext cx="2309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</a:rPr>
              <a:t>Each has a different name.</a:t>
            </a:r>
          </a:p>
        </p:txBody>
      </p:sp>
      <p:sp>
        <p:nvSpPr>
          <p:cNvPr id="39951" name="Rectangle 82"/>
          <p:cNvSpPr>
            <a:spLocks noChangeArrowheads="1"/>
          </p:cNvSpPr>
          <p:nvPr/>
        </p:nvSpPr>
        <p:spPr bwMode="auto">
          <a:xfrm>
            <a:off x="5256213" y="3278188"/>
            <a:ext cx="298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</a:rPr>
              <a:t>Each has brought a different snack.</a:t>
            </a:r>
          </a:p>
        </p:txBody>
      </p:sp>
      <p:sp>
        <p:nvSpPr>
          <p:cNvPr id="39952" name="Rectangle 83"/>
          <p:cNvSpPr>
            <a:spLocks noChangeArrowheads="1"/>
          </p:cNvSpPr>
          <p:nvPr/>
        </p:nvSpPr>
        <p:spPr bwMode="auto">
          <a:xfrm>
            <a:off x="1927225" y="3894138"/>
            <a:ext cx="69342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1) Dino and Bruno sat in the end seats.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2) Algird sat next to the student from HMC.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3) Collette sat next to friends with chocolate and donuts.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4) The HMC student brought spam as a snack and sat in the middle seat.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5) Chocolate was immediately to the left of pez.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6) Bruno, Dino, and Algird do not go to Scripps.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7) The Pomona student sat between the one with jots and the one with spam.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8) Dino did not sit next to the person with donuts.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9) The CMC student did not sit next to Edwina.</a:t>
            </a:r>
          </a:p>
        </p:txBody>
      </p:sp>
      <p:sp>
        <p:nvSpPr>
          <p:cNvPr id="39953" name="Line 84"/>
          <p:cNvSpPr>
            <a:spLocks noChangeShapeType="1"/>
          </p:cNvSpPr>
          <p:nvPr/>
        </p:nvSpPr>
        <p:spPr bwMode="auto">
          <a:xfrm>
            <a:off x="341313" y="374173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85"/>
          <p:cNvSpPr txBox="1">
            <a:spLocks noChangeArrowheads="1"/>
          </p:cNvSpPr>
          <p:nvPr/>
        </p:nvSpPr>
        <p:spPr bwMode="auto">
          <a:xfrm>
            <a:off x="346075" y="4821238"/>
            <a:ext cx="1217613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9 hints are available</a:t>
            </a:r>
          </a:p>
        </p:txBody>
      </p:sp>
      <p:grpSp>
        <p:nvGrpSpPr>
          <p:cNvPr id="3995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62663" y="1565275"/>
            <a:ext cx="466725" cy="604838"/>
            <a:chOff x="2928" y="1051"/>
            <a:chExt cx="840" cy="957"/>
          </a:xfrm>
        </p:grpSpPr>
        <p:sp>
          <p:nvSpPr>
            <p:cNvPr id="39997" name="Freeform 1048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Oval 104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99" name="Oval 105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0" name="Oval 105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1" name="Oval 105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2" name="Oval 105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3" name="Oval 105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4" name="Oval 105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5" name="AutoShape 105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6" name="Freeform 1057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1058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105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1060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56" name="Group 45"/>
          <p:cNvGrpSpPr>
            <a:grpSpLocks/>
          </p:cNvGrpSpPr>
          <p:nvPr/>
        </p:nvGrpSpPr>
        <p:grpSpPr bwMode="auto">
          <a:xfrm>
            <a:off x="2543175" y="1633538"/>
            <a:ext cx="457200" cy="468312"/>
            <a:chOff x="1824" y="4512"/>
            <a:chExt cx="528" cy="241"/>
          </a:xfrm>
        </p:grpSpPr>
        <p:sp>
          <p:nvSpPr>
            <p:cNvPr id="39985" name="Freeform 4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Oval 4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87" name="Oval 4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88" name="Oval 4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89" name="Oval 5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0" name="Oval 5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1" name="Oval 5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2" name="Oval 5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3" name="Freeform 5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Freeform 5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AutoShape 5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6" name="AutoShape 5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9957" name="Group 10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7888" y="1565275"/>
            <a:ext cx="466725" cy="604838"/>
            <a:chOff x="2928" y="1051"/>
            <a:chExt cx="840" cy="957"/>
          </a:xfrm>
        </p:grpSpPr>
        <p:sp>
          <p:nvSpPr>
            <p:cNvPr id="39972" name="Freeform 104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Oval 10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4" name="Oval 10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5" name="Oval 10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6" name="Oval 10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7" name="Oval 10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8" name="Oval 105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9" name="Oval 105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80" name="AutoShape 105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81" name="Freeform 105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1058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1059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1060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58" name="Group 104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03713" y="1565275"/>
            <a:ext cx="466725" cy="604838"/>
            <a:chOff x="2928" y="1051"/>
            <a:chExt cx="840" cy="957"/>
          </a:xfrm>
        </p:grpSpPr>
        <p:sp>
          <p:nvSpPr>
            <p:cNvPr id="39959" name="Freeform 104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10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1" name="Oval 105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2" name="Oval 105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3" name="Oval 10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4" name="Oval 10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5" name="Oval 105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6" name="Oval 105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7" name="AutoShape 105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8" name="Freeform 105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105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105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106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2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585200" cy="1470025"/>
          </a:xfrm>
        </p:spPr>
        <p:txBody>
          <a:bodyPr/>
          <a:lstStyle/>
          <a:p>
            <a:r>
              <a:rPr lang="en-US" sz="11500" b="1" smtClean="0"/>
              <a:t>Trees in Prolog</a:t>
            </a:r>
            <a:endParaRPr 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19690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2"/>
          <p:cNvSpPr>
            <a:spLocks noChangeArrowheads="1"/>
          </p:cNvSpPr>
          <p:nvPr/>
        </p:nvSpPr>
        <p:spPr bwMode="auto">
          <a:xfrm>
            <a:off x="2019300" y="2190750"/>
            <a:ext cx="800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bst</a:t>
            </a:r>
          </a:p>
        </p:txBody>
      </p:sp>
      <p:sp>
        <p:nvSpPr>
          <p:cNvPr id="26628" name="Rectangle 23"/>
          <p:cNvSpPr>
            <a:spLocks noChangeArrowheads="1"/>
          </p:cNvSpPr>
          <p:nvPr/>
        </p:nvSpPr>
        <p:spPr bwMode="auto">
          <a:xfrm>
            <a:off x="2527300" y="21955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# of nodes</a:t>
            </a:r>
          </a:p>
        </p:txBody>
      </p: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0" y="2447925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countnodes([], 0). </a:t>
            </a:r>
          </a:p>
          <a:p>
            <a:pPr eaLnBrk="1" hangingPunct="1"/>
            <a:endParaRPr lang="en-US" sz="2400" b="1">
              <a:latin typeface="Courier New" panose="02070309020205020404" pitchFamily="49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countnodes([Root,L,R], N) :- countnodes(L,NoL),</a:t>
            </a: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                             countnodes(R,NoR),</a:t>
            </a: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                             N is _____________.</a:t>
            </a:r>
          </a:p>
        </p:txBody>
      </p:sp>
      <p:sp>
        <p:nvSpPr>
          <p:cNvPr id="41989" name="Rectangle 16"/>
          <p:cNvSpPr>
            <a:spLocks noChangeArrowheads="1"/>
          </p:cNvSpPr>
          <p:nvPr/>
        </p:nvSpPr>
        <p:spPr bwMode="auto">
          <a:xfrm>
            <a:off x="381000" y="1295400"/>
            <a:ext cx="663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</a:rPr>
              <a:t>tree1( </a:t>
            </a:r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[42,[5,[],[]],[60,[],[]]]</a:t>
            </a:r>
            <a:r>
              <a:rPr lang="en-US" sz="2400" b="1">
                <a:latin typeface="Courier New" panose="02070309020205020404" pitchFamily="49" charset="0"/>
              </a:rPr>
              <a:t> ).</a:t>
            </a:r>
            <a:endParaRPr lang="en-US" sz="2400"/>
          </a:p>
        </p:txBody>
      </p:sp>
      <p:sp>
        <p:nvSpPr>
          <p:cNvPr id="41990" name="Oval 17"/>
          <p:cNvSpPr>
            <a:spLocks noChangeArrowheads="1"/>
          </p:cNvSpPr>
          <p:nvPr/>
        </p:nvSpPr>
        <p:spPr bwMode="auto">
          <a:xfrm>
            <a:off x="7881938" y="409575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91" name="Rectangle 18"/>
          <p:cNvSpPr>
            <a:spLocks noChangeArrowheads="1"/>
          </p:cNvSpPr>
          <p:nvPr/>
        </p:nvSpPr>
        <p:spPr bwMode="auto">
          <a:xfrm>
            <a:off x="7912100" y="471488"/>
            <a:ext cx="55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42</a:t>
            </a:r>
            <a:endParaRPr lang="en-US"/>
          </a:p>
        </p:txBody>
      </p:sp>
      <p:sp>
        <p:nvSpPr>
          <p:cNvPr id="41992" name="Oval 19"/>
          <p:cNvSpPr>
            <a:spLocks noChangeArrowheads="1"/>
          </p:cNvSpPr>
          <p:nvPr/>
        </p:nvSpPr>
        <p:spPr bwMode="auto">
          <a:xfrm>
            <a:off x="73914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93" name="Rectangle 20"/>
          <p:cNvSpPr>
            <a:spLocks noChangeArrowheads="1"/>
          </p:cNvSpPr>
          <p:nvPr/>
        </p:nvSpPr>
        <p:spPr bwMode="auto">
          <a:xfrm>
            <a:off x="7515225" y="13573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5</a:t>
            </a:r>
            <a:endParaRPr lang="en-US"/>
          </a:p>
        </p:txBody>
      </p:sp>
      <p:sp>
        <p:nvSpPr>
          <p:cNvPr id="41994" name="Oval 21"/>
          <p:cNvSpPr>
            <a:spLocks noChangeArrowheads="1"/>
          </p:cNvSpPr>
          <p:nvPr/>
        </p:nvSpPr>
        <p:spPr bwMode="auto">
          <a:xfrm>
            <a:off x="83820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95" name="Rectangle 22"/>
          <p:cNvSpPr>
            <a:spLocks noChangeArrowheads="1"/>
          </p:cNvSpPr>
          <p:nvPr/>
        </p:nvSpPr>
        <p:spPr bwMode="auto">
          <a:xfrm>
            <a:off x="8413750" y="1357313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60</a:t>
            </a:r>
            <a:endParaRPr lang="en-US"/>
          </a:p>
        </p:txBody>
      </p:sp>
      <p:cxnSp>
        <p:nvCxnSpPr>
          <p:cNvPr id="41996" name="Straight Connector 23"/>
          <p:cNvCxnSpPr>
            <a:cxnSpLocks noChangeShapeType="1"/>
          </p:cNvCxnSpPr>
          <p:nvPr/>
        </p:nvCxnSpPr>
        <p:spPr bwMode="auto">
          <a:xfrm flipH="1">
            <a:off x="7837488" y="1016000"/>
            <a:ext cx="174625" cy="347663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Straight Connector 24"/>
          <p:cNvCxnSpPr>
            <a:cxnSpLocks noChangeShapeType="1"/>
          </p:cNvCxnSpPr>
          <p:nvPr/>
        </p:nvCxnSpPr>
        <p:spPr bwMode="auto">
          <a:xfrm>
            <a:off x="8374063" y="1001713"/>
            <a:ext cx="174625" cy="36195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Line Callout 1 14"/>
          <p:cNvSpPr/>
          <p:nvPr/>
        </p:nvSpPr>
        <p:spPr>
          <a:xfrm>
            <a:off x="76200" y="4419600"/>
            <a:ext cx="3733800" cy="2365375"/>
          </a:xfrm>
          <a:prstGeom prst="borderCallout1">
            <a:avLst>
              <a:gd name="adj1" fmla="val -10613"/>
              <a:gd name="adj2" fmla="val 140084"/>
              <a:gd name="adj3" fmla="val 21089"/>
              <a:gd name="adj4" fmla="val 9960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Could we have used = here? </a:t>
            </a:r>
          </a:p>
          <a:p>
            <a:pPr>
              <a:defRPr/>
            </a:pPr>
            <a:r>
              <a:rPr lang="en-US" sz="2400" dirty="0"/>
              <a:t>A) Yes</a:t>
            </a:r>
          </a:p>
          <a:p>
            <a:pPr>
              <a:defRPr/>
            </a:pPr>
            <a:r>
              <a:rPr lang="en-US" sz="2400" dirty="0"/>
              <a:t>B) No</a:t>
            </a:r>
          </a:p>
          <a:p>
            <a:pPr>
              <a:defRPr/>
            </a:pPr>
            <a:r>
              <a:rPr lang="en-US" sz="2400" dirty="0"/>
              <a:t>C) No, but == works</a:t>
            </a:r>
          </a:p>
          <a:p>
            <a:pPr>
              <a:defRPr/>
            </a:pPr>
            <a:r>
              <a:rPr lang="en-US" sz="2400" dirty="0"/>
              <a:t>D) We don’t know</a:t>
            </a:r>
          </a:p>
          <a:p>
            <a:pPr>
              <a:defRPr/>
            </a:pPr>
            <a:r>
              <a:rPr lang="en-US" sz="2400" dirty="0"/>
              <a:t>E) We’re stuck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99" name="Title 1"/>
          <p:cNvSpPr txBox="1">
            <a:spLocks/>
          </p:cNvSpPr>
          <p:nvPr/>
        </p:nvSpPr>
        <p:spPr bwMode="auto">
          <a:xfrm>
            <a:off x="228600" y="2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/>
              <a:t>Finish the code for 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countnodes</a:t>
            </a:r>
          </a:p>
        </p:txBody>
      </p:sp>
    </p:spTree>
    <p:extLst>
      <p:ext uri="{BB962C8B-B14F-4D97-AF65-F5344CB8AC3E}">
        <p14:creationId xmlns:p14="http://schemas.microsoft.com/office/powerpoint/2010/main" val="31828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6"/>
          <p:cNvSpPr>
            <a:spLocks noChangeArrowheads="1"/>
          </p:cNvSpPr>
          <p:nvPr/>
        </p:nvSpPr>
        <p:spPr bwMode="auto">
          <a:xfrm>
            <a:off x="381000" y="1295400"/>
            <a:ext cx="663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</a:rPr>
              <a:t>tree1( </a:t>
            </a:r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[42,[5,[],[]],[60,[],[]]]</a:t>
            </a:r>
            <a:r>
              <a:rPr lang="en-US" sz="2400" b="1">
                <a:latin typeface="Courier New" panose="02070309020205020404" pitchFamily="49" charset="0"/>
              </a:rPr>
              <a:t> ).</a:t>
            </a:r>
            <a:endParaRPr lang="en-US" sz="2400"/>
          </a:p>
        </p:txBody>
      </p:sp>
      <p:sp>
        <p:nvSpPr>
          <p:cNvPr id="43012" name="Oval 17"/>
          <p:cNvSpPr>
            <a:spLocks noChangeArrowheads="1"/>
          </p:cNvSpPr>
          <p:nvPr/>
        </p:nvSpPr>
        <p:spPr bwMode="auto">
          <a:xfrm>
            <a:off x="7881938" y="409575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3" name="Rectangle 18"/>
          <p:cNvSpPr>
            <a:spLocks noChangeArrowheads="1"/>
          </p:cNvSpPr>
          <p:nvPr/>
        </p:nvSpPr>
        <p:spPr bwMode="auto">
          <a:xfrm>
            <a:off x="7912100" y="471488"/>
            <a:ext cx="55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42</a:t>
            </a:r>
            <a:endParaRPr lang="en-US"/>
          </a:p>
        </p:txBody>
      </p:sp>
      <p:sp>
        <p:nvSpPr>
          <p:cNvPr id="43014" name="Oval 19"/>
          <p:cNvSpPr>
            <a:spLocks noChangeArrowheads="1"/>
          </p:cNvSpPr>
          <p:nvPr/>
        </p:nvSpPr>
        <p:spPr bwMode="auto">
          <a:xfrm>
            <a:off x="73914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5" name="Rectangle 20"/>
          <p:cNvSpPr>
            <a:spLocks noChangeArrowheads="1"/>
          </p:cNvSpPr>
          <p:nvPr/>
        </p:nvSpPr>
        <p:spPr bwMode="auto">
          <a:xfrm>
            <a:off x="7515225" y="13573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5</a:t>
            </a:r>
            <a:endParaRPr lang="en-US"/>
          </a:p>
        </p:txBody>
      </p:sp>
      <p:sp>
        <p:nvSpPr>
          <p:cNvPr id="43016" name="Oval 21"/>
          <p:cNvSpPr>
            <a:spLocks noChangeArrowheads="1"/>
          </p:cNvSpPr>
          <p:nvPr/>
        </p:nvSpPr>
        <p:spPr bwMode="auto">
          <a:xfrm>
            <a:off x="83820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7" name="Rectangle 22"/>
          <p:cNvSpPr>
            <a:spLocks noChangeArrowheads="1"/>
          </p:cNvSpPr>
          <p:nvPr/>
        </p:nvSpPr>
        <p:spPr bwMode="auto">
          <a:xfrm>
            <a:off x="8413750" y="1357313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60</a:t>
            </a:r>
            <a:endParaRPr lang="en-US"/>
          </a:p>
        </p:txBody>
      </p:sp>
      <p:cxnSp>
        <p:nvCxnSpPr>
          <p:cNvPr id="43018" name="Straight Connector 23"/>
          <p:cNvCxnSpPr>
            <a:cxnSpLocks noChangeShapeType="1"/>
          </p:cNvCxnSpPr>
          <p:nvPr/>
        </p:nvCxnSpPr>
        <p:spPr bwMode="auto">
          <a:xfrm flipH="1">
            <a:off x="7837488" y="1016000"/>
            <a:ext cx="174625" cy="347663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Connector 24"/>
          <p:cNvCxnSpPr>
            <a:cxnSpLocks noChangeShapeType="1"/>
          </p:cNvCxnSpPr>
          <p:nvPr/>
        </p:nvCxnSpPr>
        <p:spPr bwMode="auto">
          <a:xfrm>
            <a:off x="8374063" y="1001713"/>
            <a:ext cx="174625" cy="36195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Line Callout 1 26"/>
          <p:cNvSpPr/>
          <p:nvPr/>
        </p:nvSpPr>
        <p:spPr>
          <a:xfrm>
            <a:off x="304800" y="1757363"/>
            <a:ext cx="5029200" cy="1976437"/>
          </a:xfrm>
          <a:prstGeom prst="borderCallout1">
            <a:avLst>
              <a:gd name="adj1" fmla="val 7271"/>
              <a:gd name="adj2" fmla="val 100242"/>
              <a:gd name="adj3" fmla="val 21089"/>
              <a:gd name="adj4" fmla="val 9960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How do we </a:t>
            </a:r>
            <a:r>
              <a:rPr lang="en-US" sz="2400" dirty="0" smtClean="0"/>
              <a:t>test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/>
              <a:t>?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(tree1, X).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(Tree1,X).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tree1(T),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(T, X).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/>
              <a:t>We’re stuck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21" name="Title 1"/>
          <p:cNvSpPr txBox="1">
            <a:spLocks/>
          </p:cNvSpPr>
          <p:nvPr/>
        </p:nvSpPr>
        <p:spPr bwMode="auto">
          <a:xfrm>
            <a:off x="228600" y="2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/>
              <a:t>Write 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treemin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0" y="6038850"/>
            <a:ext cx="3151188" cy="835025"/>
          </a:xfrm>
          <a:prstGeom prst="borderCallout1">
            <a:avLst>
              <a:gd name="adj1" fmla="val 7271"/>
              <a:gd name="adj2" fmla="val 100242"/>
              <a:gd name="adj3" fmla="val 21089"/>
              <a:gd name="adj4" fmla="val 9960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Argument 1: BST</a:t>
            </a:r>
          </a:p>
          <a:p>
            <a:pPr>
              <a:defRPr/>
            </a:pPr>
            <a:r>
              <a:rPr lang="en-US" sz="2400" dirty="0"/>
              <a:t>Argument 2: Min value</a:t>
            </a:r>
          </a:p>
        </p:txBody>
      </p:sp>
    </p:spTree>
    <p:extLst>
      <p:ext uri="{BB962C8B-B14F-4D97-AF65-F5344CB8AC3E}">
        <p14:creationId xmlns:p14="http://schemas.microsoft.com/office/powerpoint/2010/main" val="25420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treemin</a:t>
            </a:r>
            <a:r>
              <a:rPr lang="en-US" b="1" smtClean="0"/>
              <a:t>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651918"/>
            <a:ext cx="8607838" cy="17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11500" b="1" smtClean="0"/>
              <a:t>Graphs in Prolog</a:t>
            </a:r>
            <a:endParaRPr 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20030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990600" y="2184400"/>
            <a:ext cx="129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graph as a list of edges</a:t>
            </a:r>
          </a:p>
        </p:txBody>
      </p:sp>
      <p:sp>
        <p:nvSpPr>
          <p:cNvPr id="27652" name="Rectangle 23"/>
          <p:cNvSpPr>
            <a:spLocks noChangeArrowheads="1"/>
          </p:cNvSpPr>
          <p:nvPr/>
        </p:nvSpPr>
        <p:spPr bwMode="auto">
          <a:xfrm>
            <a:off x="2743200" y="241300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# of edges</a:t>
            </a:r>
          </a:p>
        </p:txBody>
      </p:sp>
      <p:sp>
        <p:nvSpPr>
          <p:cNvPr id="27653" name="Text Box 23"/>
          <p:cNvSpPr txBox="1">
            <a:spLocks noChangeArrowheads="1"/>
          </p:cNvSpPr>
          <p:nvPr/>
        </p:nvSpPr>
        <p:spPr bwMode="auto">
          <a:xfrm>
            <a:off x="381000" y="302260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numedges([], 0). </a:t>
            </a: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numedges(G, N) :- length( G, N ).</a:t>
            </a:r>
          </a:p>
        </p:txBody>
      </p:sp>
      <p:sp>
        <p:nvSpPr>
          <p:cNvPr id="27654" name="Text Box 23"/>
          <p:cNvSpPr txBox="1">
            <a:spLocks noChangeArrowheads="1"/>
          </p:cNvSpPr>
          <p:nvPr/>
        </p:nvSpPr>
        <p:spPr bwMode="auto">
          <a:xfrm>
            <a:off x="457200" y="487203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kid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P,K,Graph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) :-</a:t>
            </a:r>
          </a:p>
        </p:txBody>
      </p:sp>
      <p:sp>
        <p:nvSpPr>
          <p:cNvPr id="27655" name="Rectangle 22"/>
          <p:cNvSpPr>
            <a:spLocks noChangeArrowheads="1"/>
          </p:cNvSpPr>
          <p:nvPr/>
        </p:nvSpPr>
        <p:spPr bwMode="auto">
          <a:xfrm>
            <a:off x="228600" y="5867400"/>
            <a:ext cx="1295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parent</a:t>
            </a: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2438400" y="5867400"/>
            <a:ext cx="129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graph as list of edges</a:t>
            </a:r>
          </a:p>
        </p:txBody>
      </p:sp>
      <p:sp>
        <p:nvSpPr>
          <p:cNvPr id="27657" name="Rectangle 22"/>
          <p:cNvSpPr>
            <a:spLocks noChangeArrowheads="1"/>
          </p:cNvSpPr>
          <p:nvPr/>
        </p:nvSpPr>
        <p:spPr bwMode="auto">
          <a:xfrm>
            <a:off x="1447800" y="5867400"/>
            <a:ext cx="76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child (kid)</a:t>
            </a:r>
          </a:p>
        </p:txBody>
      </p:sp>
      <p:cxnSp>
        <p:nvCxnSpPr>
          <p:cNvPr id="27658" name="Straight Connector 11"/>
          <p:cNvCxnSpPr>
            <a:cxnSpLocks noChangeShapeType="1"/>
          </p:cNvCxnSpPr>
          <p:nvPr/>
        </p:nvCxnSpPr>
        <p:spPr bwMode="auto">
          <a:xfrm>
            <a:off x="1676400" y="2743200"/>
            <a:ext cx="544513" cy="358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13"/>
          <p:cNvCxnSpPr>
            <a:cxnSpLocks noChangeShapeType="1"/>
            <a:stCxn id="27652" idx="2"/>
          </p:cNvCxnSpPr>
          <p:nvPr/>
        </p:nvCxnSpPr>
        <p:spPr bwMode="auto">
          <a:xfrm flipH="1">
            <a:off x="2960688" y="2736850"/>
            <a:ext cx="347662" cy="336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091" name="Rectangle 16"/>
          <p:cNvSpPr>
            <a:spLocks noChangeArrowheads="1"/>
          </p:cNvSpPr>
          <p:nvPr/>
        </p:nvSpPr>
        <p:spPr bwMode="auto">
          <a:xfrm>
            <a:off x="381000" y="13668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</a:rPr>
              <a:t>graph1( </a:t>
            </a:r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[[a,b],[b,c],[a,c]]</a:t>
            </a:r>
            <a:r>
              <a:rPr lang="en-US" sz="2400" b="1">
                <a:latin typeface="Courier New" panose="02070309020205020404" pitchFamily="49" charset="0"/>
              </a:rPr>
              <a:t> ).</a:t>
            </a:r>
            <a:endParaRPr lang="en-US" sz="2400"/>
          </a:p>
        </p:txBody>
      </p:sp>
      <p:sp>
        <p:nvSpPr>
          <p:cNvPr id="46092" name="Oval 17"/>
          <p:cNvSpPr>
            <a:spLocks noChangeArrowheads="1"/>
          </p:cNvSpPr>
          <p:nvPr/>
        </p:nvSpPr>
        <p:spPr bwMode="auto">
          <a:xfrm>
            <a:off x="7924800" y="7620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3" name="Rectangle 18"/>
          <p:cNvSpPr>
            <a:spLocks noChangeArrowheads="1"/>
          </p:cNvSpPr>
          <p:nvPr/>
        </p:nvSpPr>
        <p:spPr bwMode="auto">
          <a:xfrm>
            <a:off x="8048625" y="8239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a</a:t>
            </a:r>
            <a:endParaRPr lang="en-US"/>
          </a:p>
        </p:txBody>
      </p:sp>
      <p:sp>
        <p:nvSpPr>
          <p:cNvPr id="46094" name="Oval 19"/>
          <p:cNvSpPr>
            <a:spLocks noChangeArrowheads="1"/>
          </p:cNvSpPr>
          <p:nvPr/>
        </p:nvSpPr>
        <p:spPr bwMode="auto">
          <a:xfrm>
            <a:off x="7086600" y="15240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7210425" y="15859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b</a:t>
            </a:r>
            <a:endParaRPr lang="en-US"/>
          </a:p>
        </p:txBody>
      </p:sp>
      <p:sp>
        <p:nvSpPr>
          <p:cNvPr id="46096" name="Oval 21"/>
          <p:cNvSpPr>
            <a:spLocks noChangeArrowheads="1"/>
          </p:cNvSpPr>
          <p:nvPr/>
        </p:nvSpPr>
        <p:spPr bwMode="auto">
          <a:xfrm>
            <a:off x="8077200" y="18288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7" name="Rectangle 22"/>
          <p:cNvSpPr>
            <a:spLocks noChangeArrowheads="1"/>
          </p:cNvSpPr>
          <p:nvPr/>
        </p:nvSpPr>
        <p:spPr bwMode="auto">
          <a:xfrm>
            <a:off x="8201025" y="18907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c</a:t>
            </a:r>
            <a:endParaRPr lang="en-US"/>
          </a:p>
        </p:txBody>
      </p:sp>
      <p:cxnSp>
        <p:nvCxnSpPr>
          <p:cNvPr id="46098" name="Straight Connector 23"/>
          <p:cNvCxnSpPr>
            <a:cxnSpLocks noChangeShapeType="1"/>
          </p:cNvCxnSpPr>
          <p:nvPr/>
        </p:nvCxnSpPr>
        <p:spPr bwMode="auto">
          <a:xfrm flipH="1">
            <a:off x="7648575" y="1338263"/>
            <a:ext cx="290513" cy="258762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Straight Connector 25"/>
          <p:cNvCxnSpPr>
            <a:cxnSpLocks noChangeShapeType="1"/>
          </p:cNvCxnSpPr>
          <p:nvPr/>
        </p:nvCxnSpPr>
        <p:spPr bwMode="auto">
          <a:xfrm>
            <a:off x="8331200" y="1436688"/>
            <a:ext cx="58738" cy="363537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Connector 28"/>
          <p:cNvCxnSpPr>
            <a:cxnSpLocks noChangeShapeType="1"/>
          </p:cNvCxnSpPr>
          <p:nvPr/>
        </p:nvCxnSpPr>
        <p:spPr bwMode="auto">
          <a:xfrm>
            <a:off x="7721600" y="1989138"/>
            <a:ext cx="347663" cy="85725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Connector 31"/>
          <p:cNvCxnSpPr>
            <a:cxnSpLocks noChangeShapeType="1"/>
          </p:cNvCxnSpPr>
          <p:nvPr/>
        </p:nvCxnSpPr>
        <p:spPr bwMode="auto">
          <a:xfrm flipH="1">
            <a:off x="841375" y="5300663"/>
            <a:ext cx="490538" cy="5921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33"/>
          <p:cNvCxnSpPr>
            <a:cxnSpLocks noChangeShapeType="1"/>
          </p:cNvCxnSpPr>
          <p:nvPr/>
        </p:nvCxnSpPr>
        <p:spPr bwMode="auto">
          <a:xfrm>
            <a:off x="1701800" y="5294313"/>
            <a:ext cx="98425" cy="5984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Connector 35"/>
          <p:cNvCxnSpPr>
            <a:cxnSpLocks noChangeShapeType="1"/>
          </p:cNvCxnSpPr>
          <p:nvPr/>
        </p:nvCxnSpPr>
        <p:spPr bwMode="auto">
          <a:xfrm>
            <a:off x="2405063" y="5300663"/>
            <a:ext cx="468312" cy="606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104" name="Title 1"/>
          <p:cNvSpPr txBox="1">
            <a:spLocks/>
          </p:cNvSpPr>
          <p:nvPr/>
        </p:nvSpPr>
        <p:spPr bwMode="auto">
          <a:xfrm>
            <a:off x="228600" y="2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/>
              <a:t>Write 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kid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199351" y="3928080"/>
            <a:ext cx="3151188" cy="835025"/>
          </a:xfrm>
          <a:prstGeom prst="borderCallout1">
            <a:avLst>
              <a:gd name="adj1" fmla="val 119684"/>
              <a:gd name="adj2" fmla="val 27826"/>
              <a:gd name="adj3" fmla="val 87955"/>
              <a:gd name="adj4" fmla="val 1819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/>
              <a:t>Predicate is true if there is an edge from P to 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  <p:bldP spid="27655" grpId="0"/>
      <p:bldP spid="27656" grpId="0"/>
      <p:bldP spid="27657" grpId="0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kid</a:t>
            </a:r>
            <a:r>
              <a:rPr lang="en-US" b="1" smtClean="0"/>
              <a:t> Solution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199"/>
            <a:ext cx="4400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6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54517" y="3352800"/>
            <a:ext cx="3151188" cy="835025"/>
          </a:xfrm>
          <a:prstGeom prst="borderCallout1">
            <a:avLst>
              <a:gd name="adj1" fmla="val 53787"/>
              <a:gd name="adj2" fmla="val 144153"/>
              <a:gd name="adj3" fmla="val 71481"/>
              <a:gd name="adj4" fmla="val 6827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/>
              <a:t>Notice how we used the graph1 predicate!</a:t>
            </a:r>
            <a:endParaRPr lang="en-US" sz="2000" dirty="0"/>
          </a:p>
        </p:txBody>
      </p:sp>
      <p:sp>
        <p:nvSpPr>
          <p:cNvPr id="6" name="Line Callout 1 5"/>
          <p:cNvSpPr/>
          <p:nvPr/>
        </p:nvSpPr>
        <p:spPr>
          <a:xfrm>
            <a:off x="6400800" y="393700"/>
            <a:ext cx="2362200" cy="1358900"/>
          </a:xfrm>
          <a:prstGeom prst="borderCallout1">
            <a:avLst>
              <a:gd name="adj1" fmla="val 137256"/>
              <a:gd name="adj2" fmla="val -40860"/>
              <a:gd name="adj3" fmla="val 100064"/>
              <a:gd name="adj4" fmla="val 134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We don’t need a base case checking if Graph is the empty list because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 can’t unify with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804863"/>
            <a:ext cx="33051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8"/>
          <a:stretch/>
        </p:blipFill>
        <p:spPr bwMode="auto">
          <a:xfrm>
            <a:off x="84136" y="38100"/>
            <a:ext cx="909148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3124200" y="1456530"/>
            <a:ext cx="2286000" cy="2505869"/>
          </a:xfrm>
          <a:prstGeom prst="borderCallout1">
            <a:avLst>
              <a:gd name="adj1" fmla="val -862"/>
              <a:gd name="adj2" fmla="val 68932"/>
              <a:gd name="adj3" fmla="val -28462"/>
              <a:gd name="adj4" fmla="val 100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We need to create variable bindings for things BEFORE we compare them!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68288" y="918764"/>
            <a:ext cx="2667000" cy="3043635"/>
          </a:xfrm>
          <a:prstGeom prst="borderCallout1">
            <a:avLst>
              <a:gd name="adj1" fmla="val -862"/>
              <a:gd name="adj2" fmla="val 68932"/>
              <a:gd name="adj3" fmla="val -802"/>
              <a:gd name="adj4" fmla="val 17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/>
              <a:t>READ all of the examples: Which one of these works (doesn’t produce an error)?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after1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after2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after3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after4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Stuck!</a:t>
            </a:r>
          </a:p>
          <a:p>
            <a:pPr marL="457200" indent="-457200">
              <a:buAutoNum type="alphaUcParenR"/>
              <a:defRPr/>
            </a:pP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338513" y="4352131"/>
            <a:ext cx="2286000" cy="2505869"/>
          </a:xfrm>
          <a:prstGeom prst="borderCallout1">
            <a:avLst>
              <a:gd name="adj1" fmla="val -862"/>
              <a:gd name="adj2" fmla="val 68932"/>
              <a:gd name="adj3" fmla="val -37585"/>
              <a:gd name="adj4" fmla="val 115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These predicates should </a:t>
            </a:r>
            <a:r>
              <a:rPr lang="en-US" sz="2400" dirty="0"/>
              <a:t>be true if letter L1 is</a:t>
            </a:r>
          </a:p>
          <a:p>
            <a:pPr algn="ctr">
              <a:defRPr/>
            </a:pPr>
            <a:r>
              <a:rPr lang="en-US" sz="2400" dirty="0" smtClean="0"/>
              <a:t>AFTER </a:t>
            </a:r>
            <a:r>
              <a:rPr lang="en-US" sz="2400" dirty="0"/>
              <a:t>letter L2 in the </a:t>
            </a:r>
            <a:r>
              <a:rPr lang="en-US" sz="2400" dirty="0" smtClean="0"/>
              <a:t>alphabet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104776" y="4191000"/>
            <a:ext cx="3019424" cy="2667000"/>
          </a:xfrm>
          <a:prstGeom prst="borderCallout1">
            <a:avLst>
              <a:gd name="adj1" fmla="val -862"/>
              <a:gd name="adj2" fmla="val 68932"/>
              <a:gd name="adj3" fmla="val 2055"/>
              <a:gd name="adj4" fmla="val 8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/>
              <a:t>I wonder what would happen if I typed: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?-</a:t>
            </a: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9600" b="1" dirty="0" smtClean="0"/>
              <a:t>Debugging </a:t>
            </a:r>
            <a:br>
              <a:rPr lang="en-US" sz="9600" b="1" dirty="0" smtClean="0"/>
            </a:br>
            <a:r>
              <a:rPr lang="en-US" sz="9600" b="1" dirty="0" smtClean="0"/>
              <a:t>&amp; Combo of </a:t>
            </a:r>
            <a:br>
              <a:rPr lang="en-US" sz="9600" b="1" dirty="0" smtClean="0"/>
            </a:br>
            <a:r>
              <a:rPr lang="en-US" sz="9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4000" b="1" dirty="0" smtClean="0">
                <a:cs typeface="Courier New" pitchFamily="49" charset="0"/>
              </a:rPr>
              <a:t>(and)</a:t>
            </a:r>
            <a:r>
              <a:rPr lang="en-US" sz="9600" b="1" dirty="0" smtClean="0"/>
              <a:t> and </a:t>
            </a:r>
            <a:r>
              <a:rPr lang="en-US" sz="9600" b="1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4000" b="1" dirty="0" smtClean="0">
                <a:latin typeface="+mn-lt"/>
                <a:cs typeface="Courier New" pitchFamily="49" charset="0"/>
              </a:rPr>
              <a:t>(cons bar)</a:t>
            </a:r>
            <a:endParaRPr lang="en-US" sz="4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0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Debugging &amp; Combo of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smtClean="0"/>
              <a:t> and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3981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209800"/>
            <a:ext cx="4740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953000"/>
            <a:ext cx="5038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188913" y="4648200"/>
            <a:ext cx="3316287" cy="609600"/>
          </a:xfrm>
          <a:prstGeom prst="borderCallout1">
            <a:avLst>
              <a:gd name="adj1" fmla="val -6017"/>
              <a:gd name="adj2" fmla="val 99170"/>
              <a:gd name="adj3" fmla="val -1607"/>
              <a:gd name="adj4" fmla="val 596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Behavior we want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416425" y="3306763"/>
            <a:ext cx="4302125" cy="1676400"/>
          </a:xfrm>
          <a:prstGeom prst="borderCallout1">
            <a:avLst>
              <a:gd name="adj1" fmla="val 1310"/>
              <a:gd name="adj2" fmla="val 97584"/>
              <a:gd name="adj3" fmla="val -1607"/>
              <a:gd name="adj4" fmla="val 596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Behavior we get: </a:t>
            </a:r>
          </a:p>
          <a:p>
            <a:pPr algn="ctr">
              <a:defRPr/>
            </a:pPr>
            <a:r>
              <a:rPr lang="en-US" sz="2400" dirty="0"/>
              <a:t>How many elements are in X for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double([1,2,3], X).</a:t>
            </a:r>
            <a:r>
              <a:rPr lang="en-US" sz="2400" dirty="0"/>
              <a:t>? </a:t>
            </a:r>
          </a:p>
          <a:p>
            <a:pPr algn="ctr">
              <a:defRPr/>
            </a:pPr>
            <a:r>
              <a:rPr lang="en-US" sz="2400" dirty="0"/>
              <a:t>A) 3 	B) 4	C) 6	D) ∞ 	E)?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88913" y="1344613"/>
            <a:ext cx="2566987" cy="1981200"/>
          </a:xfrm>
          <a:prstGeom prst="borderCallout1">
            <a:avLst>
              <a:gd name="adj1" fmla="val 80550"/>
              <a:gd name="adj2" fmla="val 273102"/>
              <a:gd name="adj3" fmla="val 87256"/>
              <a:gd name="adj4" fmla="val 1021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u="sng" dirty="0"/>
              <a:t>Combo of , and |</a:t>
            </a:r>
          </a:p>
          <a:p>
            <a:pPr>
              <a:defRPr/>
            </a:pPr>
            <a:r>
              <a:rPr lang="en-US" sz="2400" dirty="0"/>
              <a:t>[X, Y | R]</a:t>
            </a:r>
          </a:p>
          <a:p>
            <a:pPr>
              <a:defRPr/>
            </a:pPr>
            <a:r>
              <a:rPr lang="en-US" sz="2400" dirty="0"/>
              <a:t>X = first</a:t>
            </a:r>
          </a:p>
          <a:p>
            <a:pPr>
              <a:defRPr/>
            </a:pPr>
            <a:r>
              <a:rPr lang="en-US" sz="2400" dirty="0"/>
              <a:t>Y = second</a:t>
            </a:r>
          </a:p>
          <a:p>
            <a:pPr>
              <a:defRPr/>
            </a:pPr>
            <a:r>
              <a:rPr lang="en-US" sz="2400" dirty="0"/>
              <a:t>R = rest</a:t>
            </a:r>
          </a:p>
        </p:txBody>
      </p:sp>
    </p:spTree>
    <p:extLst>
      <p:ext uri="{BB962C8B-B14F-4D97-AF65-F5344CB8AC3E}">
        <p14:creationId xmlns:p14="http://schemas.microsoft.com/office/powerpoint/2010/main" val="31948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Solution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2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11500" b="1" smtClean="0"/>
              <a:t>Extra Credit</a:t>
            </a:r>
            <a:endParaRPr 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13319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000000"/>
                </a:solidFill>
              </a:rPr>
              <a:t>24</a:t>
            </a:r>
            <a:r>
              <a:rPr lang="en-US" sz="4000">
                <a:solidFill>
                  <a:srgbClr val="000000"/>
                </a:solidFill>
              </a:rPr>
              <a:t>   </a:t>
            </a:r>
            <a:r>
              <a:rPr lang="en-US" sz="3200">
                <a:solidFill>
                  <a:srgbClr val="000000"/>
                </a:solidFill>
              </a:rPr>
              <a:t>(Problem #2)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7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8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49186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187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9182" name="Text Box 32"/>
          <p:cNvSpPr txBox="1">
            <a:spLocks noChangeArrowheads="1"/>
          </p:cNvSpPr>
          <p:nvPr/>
        </p:nvSpPr>
        <p:spPr bwMode="auto">
          <a:xfrm>
            <a:off x="639763" y="1951038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+ - * ÷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?</a:t>
            </a:r>
          </a:p>
        </p:txBody>
      </p:sp>
      <p:sp>
        <p:nvSpPr>
          <p:cNvPr id="49183" name="Text Box 33"/>
          <p:cNvSpPr txBox="1">
            <a:spLocks noChangeArrowheads="1"/>
          </p:cNvSpPr>
          <p:nvPr/>
        </p:nvSpPr>
        <p:spPr bwMode="auto">
          <a:xfrm>
            <a:off x="3116263" y="2776538"/>
            <a:ext cx="241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Each operation may be used any number of times.</a:t>
            </a:r>
          </a:p>
        </p:txBody>
      </p:sp>
      <p:pic>
        <p:nvPicPr>
          <p:cNvPr id="49184" name="Picture 34" descr="IN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5" name="Rectangle 35"/>
          <p:cNvSpPr>
            <a:spLocks noChangeArrowheads="1"/>
          </p:cNvSpPr>
          <p:nvPr/>
        </p:nvSpPr>
        <p:spPr bwMode="auto">
          <a:xfrm>
            <a:off x="3087688" y="6265863"/>
            <a:ext cx="3821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A two-dot card from the "official" 24 game: 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24game.com</a:t>
            </a: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000000"/>
                </a:solidFill>
              </a:rPr>
              <a:t>24</a:t>
            </a:r>
            <a:r>
              <a:rPr lang="en-US" sz="4000">
                <a:solidFill>
                  <a:srgbClr val="000000"/>
                </a:solidFill>
              </a:rPr>
              <a:t>   </a:t>
            </a:r>
            <a:r>
              <a:rPr lang="en-US" sz="3200">
                <a:solidFill>
                  <a:srgbClr val="000000"/>
                </a:solidFill>
              </a:rPr>
              <a:t>(Problem #2)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4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6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8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2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50218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19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0206" name="Text Box 33"/>
          <p:cNvSpPr txBox="1">
            <a:spLocks noChangeArrowheads="1"/>
          </p:cNvSpPr>
          <p:nvPr/>
        </p:nvSpPr>
        <p:spPr bwMode="auto">
          <a:xfrm>
            <a:off x="3086100" y="2273300"/>
            <a:ext cx="2417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Each operation may be used any number of times.</a:t>
            </a:r>
          </a:p>
        </p:txBody>
      </p:sp>
      <p:sp>
        <p:nvSpPr>
          <p:cNvPr id="50207" name="Text Box 34"/>
          <p:cNvSpPr txBox="1">
            <a:spLocks noChangeArrowheads="1"/>
          </p:cNvSpPr>
          <p:nvPr/>
        </p:nvSpPr>
        <p:spPr bwMode="auto">
          <a:xfrm>
            <a:off x="304800" y="32004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solve( [‘+’,‘-’,‘*’,‘/’], [1,2,4,7], 24, Tree ).</a:t>
            </a:r>
          </a:p>
        </p:txBody>
      </p:sp>
      <p:sp>
        <p:nvSpPr>
          <p:cNvPr id="50208" name="AutoShape 35"/>
          <p:cNvSpPr>
            <a:spLocks/>
          </p:cNvSpPr>
          <p:nvPr/>
        </p:nvSpPr>
        <p:spPr bwMode="auto">
          <a:xfrm rot="5400000">
            <a:off x="1959769" y="2686844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9" name="AutoShape 36"/>
          <p:cNvSpPr>
            <a:spLocks/>
          </p:cNvSpPr>
          <p:nvPr/>
        </p:nvSpPr>
        <p:spPr bwMode="auto">
          <a:xfrm rot="5400000">
            <a:off x="3559969" y="3129756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10" name="Text Box 37"/>
          <p:cNvSpPr txBox="1">
            <a:spLocks noChangeArrowheads="1"/>
          </p:cNvSpPr>
          <p:nvPr/>
        </p:nvSpPr>
        <p:spPr bwMode="auto">
          <a:xfrm>
            <a:off x="847725" y="3700463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(use any number of times)</a:t>
            </a:r>
          </a:p>
        </p:txBody>
      </p:sp>
      <p:sp>
        <p:nvSpPr>
          <p:cNvPr id="50211" name="Text Box 38"/>
          <p:cNvSpPr txBox="1">
            <a:spLocks noChangeArrowheads="1"/>
          </p:cNvSpPr>
          <p:nvPr/>
        </p:nvSpPr>
        <p:spPr bwMode="auto">
          <a:xfrm>
            <a:off x="2466975" y="3735388"/>
            <a:ext cx="2417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values: </a:t>
            </a:r>
          </a:p>
          <a:p>
            <a:pPr eaLnBrk="1" hangingPunct="1"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212" name="Text Box 39"/>
          <p:cNvSpPr txBox="1">
            <a:spLocks noChangeArrowheads="1"/>
          </p:cNvSpPr>
          <p:nvPr/>
        </p:nvSpPr>
        <p:spPr bwMode="auto">
          <a:xfrm>
            <a:off x="4441825" y="4133850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final answer</a:t>
            </a:r>
          </a:p>
        </p:txBody>
      </p:sp>
      <p:sp>
        <p:nvSpPr>
          <p:cNvPr id="50213" name="Line 40"/>
          <p:cNvSpPr>
            <a:spLocks noChangeShapeType="1"/>
          </p:cNvSpPr>
          <p:nvPr/>
        </p:nvSpPr>
        <p:spPr bwMode="auto">
          <a:xfrm flipH="1" flipV="1">
            <a:off x="4448175" y="3438525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Rectangle 42"/>
          <p:cNvSpPr>
            <a:spLocks noChangeArrowheads="1"/>
          </p:cNvSpPr>
          <p:nvPr/>
        </p:nvSpPr>
        <p:spPr bwMode="auto">
          <a:xfrm>
            <a:off x="1143000" y="5181600"/>
            <a:ext cx="666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Courier New" panose="02070309020205020404" pitchFamily="49" charset="0"/>
              </a:rPr>
              <a:t>Tree = [*, [+, 1, [-,7,2]], 4]</a:t>
            </a:r>
          </a:p>
        </p:txBody>
      </p:sp>
      <p:sp>
        <p:nvSpPr>
          <p:cNvPr id="50215" name="Line 45"/>
          <p:cNvSpPr>
            <a:spLocks noChangeShapeType="1"/>
          </p:cNvSpPr>
          <p:nvPr/>
        </p:nvSpPr>
        <p:spPr bwMode="auto">
          <a:xfrm flipH="1" flipV="1">
            <a:off x="4953000" y="3467100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Text Box 46"/>
          <p:cNvSpPr txBox="1">
            <a:spLocks noChangeArrowheads="1"/>
          </p:cNvSpPr>
          <p:nvPr/>
        </p:nvSpPr>
        <p:spPr bwMode="auto">
          <a:xfrm>
            <a:off x="5199063" y="3884613"/>
            <a:ext cx="1143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arithmetic tree</a:t>
            </a:r>
          </a:p>
        </p:txBody>
      </p:sp>
      <p:sp>
        <p:nvSpPr>
          <p:cNvPr id="50217" name="Text Box 47"/>
          <p:cNvSpPr txBox="1">
            <a:spLocks noChangeArrowheads="1"/>
          </p:cNvSpPr>
          <p:nvPr/>
        </p:nvSpPr>
        <p:spPr bwMode="auto">
          <a:xfrm>
            <a:off x="561975" y="1455738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+ - * ÷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19838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79400" y="276225"/>
            <a:ext cx="2540000" cy="9429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66788" y="5867400"/>
            <a:ext cx="7086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" charset="0"/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1384300" y="250825"/>
            <a:ext cx="7053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0000"/>
                </a:solidFill>
                <a:latin typeface="Courier New" panose="02070309020205020404" pitchFamily="49" charset="0"/>
              </a:rPr>
              <a:t>eval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1205" name="Text Box 34"/>
          <p:cNvSpPr txBox="1">
            <a:spLocks noChangeArrowheads="1"/>
          </p:cNvSpPr>
          <p:nvPr/>
        </p:nvSpPr>
        <p:spPr bwMode="auto">
          <a:xfrm>
            <a:off x="457200" y="2451100"/>
            <a:ext cx="8458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eval(R, R) :- number(R).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'+'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R is AR + BR.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'*'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R is AR * BR.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'-'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R is AR - BR.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'/'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BR\==0, R is AR // BR.</a:t>
            </a:r>
          </a:p>
        </p:txBody>
      </p:sp>
      <p:sp>
        <p:nvSpPr>
          <p:cNvPr id="51206" name="Line 45"/>
          <p:cNvSpPr>
            <a:spLocks noChangeShapeType="1"/>
          </p:cNvSpPr>
          <p:nvPr/>
        </p:nvSpPr>
        <p:spPr bwMode="auto">
          <a:xfrm flipH="1" flipV="1">
            <a:off x="3260725" y="3703638"/>
            <a:ext cx="244475" cy="373062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46"/>
          <p:cNvSpPr txBox="1">
            <a:spLocks noChangeArrowheads="1"/>
          </p:cNvSpPr>
          <p:nvPr/>
        </p:nvSpPr>
        <p:spPr bwMode="auto">
          <a:xfrm>
            <a:off x="3429000" y="40767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also checks </a:t>
            </a:r>
            <a:r>
              <a:rPr lang="en-US" sz="1400" b="1">
                <a:solidFill>
                  <a:srgbClr val="0333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nonvar(A)</a:t>
            </a:r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and </a:t>
            </a:r>
            <a:r>
              <a:rPr lang="en-US" sz="1400" b="1">
                <a:solidFill>
                  <a:srgbClr val="0333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nonvar(B)</a:t>
            </a:r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51208" name="Text Box 47"/>
          <p:cNvSpPr txBox="1">
            <a:spLocks noChangeArrowheads="1"/>
          </p:cNvSpPr>
          <p:nvPr/>
        </p:nvSpPr>
        <p:spPr bwMode="auto">
          <a:xfrm>
            <a:off x="279400" y="387350"/>
            <a:ext cx="254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Provided tree-evaluation code :</a:t>
            </a:r>
          </a:p>
        </p:txBody>
      </p:sp>
      <p:sp>
        <p:nvSpPr>
          <p:cNvPr id="51209" name="Text Box 46"/>
          <p:cNvSpPr txBox="1">
            <a:spLocks noChangeArrowheads="1"/>
          </p:cNvSpPr>
          <p:nvPr/>
        </p:nvSpPr>
        <p:spPr bwMode="auto">
          <a:xfrm>
            <a:off x="2339975" y="1838325"/>
            <a:ext cx="200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Note the base case!</a:t>
            </a:r>
          </a:p>
        </p:txBody>
      </p:sp>
      <p:sp>
        <p:nvSpPr>
          <p:cNvPr id="51210" name="Line 45"/>
          <p:cNvSpPr>
            <a:spLocks noChangeShapeType="1"/>
          </p:cNvSpPr>
          <p:nvPr/>
        </p:nvSpPr>
        <p:spPr bwMode="auto">
          <a:xfrm flipH="1">
            <a:off x="1384300" y="2008188"/>
            <a:ext cx="963613" cy="455612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45"/>
          <p:cNvSpPr>
            <a:spLocks noChangeShapeType="1"/>
          </p:cNvSpPr>
          <p:nvPr/>
        </p:nvSpPr>
        <p:spPr bwMode="auto">
          <a:xfrm flipV="1">
            <a:off x="2674938" y="3667125"/>
            <a:ext cx="6350" cy="625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50"/>
          <p:cNvSpPr>
            <a:spLocks noChangeArrowheads="1"/>
          </p:cNvSpPr>
          <p:nvPr/>
        </p:nvSpPr>
        <p:spPr bwMode="auto">
          <a:xfrm>
            <a:off x="1987550" y="4383088"/>
            <a:ext cx="133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resulting value</a:t>
            </a:r>
          </a:p>
        </p:txBody>
      </p:sp>
      <p:sp>
        <p:nvSpPr>
          <p:cNvPr id="51213" name="AutoShape 51"/>
          <p:cNvSpPr>
            <a:spLocks/>
          </p:cNvSpPr>
          <p:nvPr/>
        </p:nvSpPr>
        <p:spPr bwMode="auto">
          <a:xfrm rot="5400000">
            <a:off x="1697831" y="3198019"/>
            <a:ext cx="176213" cy="1076325"/>
          </a:xfrm>
          <a:prstGeom prst="rightBrace">
            <a:avLst>
              <a:gd name="adj1" fmla="val 5090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14" name="Rectangle 52"/>
          <p:cNvSpPr>
            <a:spLocks noChangeArrowheads="1"/>
          </p:cNvSpPr>
          <p:nvPr/>
        </p:nvSpPr>
        <p:spPr bwMode="auto">
          <a:xfrm>
            <a:off x="1322388" y="386080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the tree</a:t>
            </a:r>
          </a:p>
        </p:txBody>
      </p:sp>
      <p:sp>
        <p:nvSpPr>
          <p:cNvPr id="51215" name="Text Box 46"/>
          <p:cNvSpPr txBox="1">
            <a:spLocks noChangeArrowheads="1"/>
          </p:cNvSpPr>
          <p:nvPr/>
        </p:nvSpPr>
        <p:spPr bwMode="auto">
          <a:xfrm>
            <a:off x="1139825" y="5989638"/>
            <a:ext cx="6707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800000"/>
                </a:solidFill>
                <a:ea typeface="MS PGothic" panose="020B0600070205080204" pitchFamily="34" charset="-128"/>
              </a:rPr>
              <a:t>This eval can both </a:t>
            </a:r>
            <a:r>
              <a:rPr lang="en-US" sz="2100" b="1" i="1">
                <a:solidFill>
                  <a:srgbClr val="800000"/>
                </a:solidFill>
                <a:ea typeface="MS PGothic" panose="020B0600070205080204" pitchFamily="34" charset="-128"/>
              </a:rPr>
              <a:t>test </a:t>
            </a:r>
            <a:r>
              <a:rPr lang="en-US" sz="2100">
                <a:solidFill>
                  <a:srgbClr val="800000"/>
                </a:solidFill>
                <a:ea typeface="MS PGothic" panose="020B0600070205080204" pitchFamily="34" charset="-128"/>
              </a:rPr>
              <a:t>and </a:t>
            </a:r>
            <a:r>
              <a:rPr lang="en-US" sz="2100" b="1" i="1">
                <a:solidFill>
                  <a:srgbClr val="800000"/>
                </a:solidFill>
                <a:ea typeface="MS PGothic" panose="020B0600070205080204" pitchFamily="34" charset="-128"/>
              </a:rPr>
              <a:t>generate </a:t>
            </a:r>
            <a:r>
              <a:rPr lang="en-US" sz="2100">
                <a:solidFill>
                  <a:srgbClr val="800000"/>
                </a:solidFill>
                <a:ea typeface="MS PGothic" panose="020B0600070205080204" pitchFamily="34" charset="-128"/>
              </a:rPr>
              <a:t>resulting values, R.</a:t>
            </a:r>
          </a:p>
        </p:txBody>
      </p:sp>
      <p:sp>
        <p:nvSpPr>
          <p:cNvPr id="51216" name="Line 45"/>
          <p:cNvSpPr>
            <a:spLocks noChangeShapeType="1"/>
          </p:cNvSpPr>
          <p:nvPr/>
        </p:nvSpPr>
        <p:spPr bwMode="auto">
          <a:xfrm flipV="1">
            <a:off x="8158163" y="3657600"/>
            <a:ext cx="6350" cy="608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Rectangle 50"/>
          <p:cNvSpPr>
            <a:spLocks noChangeArrowheads="1"/>
          </p:cNvSpPr>
          <p:nvPr/>
        </p:nvSpPr>
        <p:spPr bwMode="auto">
          <a:xfrm>
            <a:off x="7518400" y="4291013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00"/>
                </a:solidFill>
              </a:rPr>
              <a:t>Really?</a:t>
            </a:r>
          </a:p>
        </p:txBody>
      </p:sp>
    </p:spTree>
    <p:extLst>
      <p:ext uri="{BB962C8B-B14F-4D97-AF65-F5344CB8AC3E}">
        <p14:creationId xmlns:p14="http://schemas.microsoft.com/office/powerpoint/2010/main" val="24766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3400" y="2862263"/>
            <a:ext cx="48768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0 =  4 + 4 - 4 - 4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1 =  44 / 44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2 =  4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...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8 =  sqrt( .4 ) * ( 4 + 4 + 4 )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...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19 = ???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20 = 4! + 4 - 4 - 4</a:t>
            </a:r>
            <a:r>
              <a:rPr lang="en-US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</a:t>
            </a:r>
            <a:endParaRPr lang="en-US" sz="2000">
              <a:solidFill>
                <a:srgbClr val="000000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95325" y="238125"/>
            <a:ext cx="471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For four 4’s ...</a:t>
            </a:r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0576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2252663" y="4589463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1376363" y="3676650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4/(4+4)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152400" y="6484938"/>
            <a:ext cx="350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Ask around…</a:t>
            </a:r>
          </a:p>
        </p:txBody>
      </p:sp>
      <p:pic>
        <p:nvPicPr>
          <p:cNvPr id="5223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12357" r="40404" b="6683"/>
          <a:stretch>
            <a:fillRect/>
          </a:stretch>
        </p:blipFill>
        <p:spPr bwMode="auto">
          <a:xfrm>
            <a:off x="5867400" y="152400"/>
            <a:ext cx="3081338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6" t="11909" r="25626" b="44527"/>
          <a:stretch>
            <a:fillRect/>
          </a:stretch>
        </p:blipFill>
        <p:spPr bwMode="auto">
          <a:xfrm>
            <a:off x="228600" y="376238"/>
            <a:ext cx="86106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6" t="54933" r="25626" b="1260"/>
          <a:stretch>
            <a:fillRect/>
          </a:stretch>
        </p:blipFill>
        <p:spPr bwMode="auto">
          <a:xfrm>
            <a:off x="76200" y="228600"/>
            <a:ext cx="8991600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Solution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623888"/>
            <a:ext cx="33051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62707"/>
            <a:ext cx="574198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" y="5257800"/>
            <a:ext cx="4419600" cy="1304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" y="3650456"/>
            <a:ext cx="4352925" cy="1285875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1535113" y="826294"/>
            <a:ext cx="4103688" cy="1371600"/>
          </a:xfrm>
          <a:prstGeom prst="borderCallout1">
            <a:avLst>
              <a:gd name="adj1" fmla="val -862"/>
              <a:gd name="adj2" fmla="val 68932"/>
              <a:gd name="adj3" fmla="val -37585"/>
              <a:gd name="adj4" fmla="val 115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smtClean="0"/>
              <a:t>What’s the point?</a:t>
            </a:r>
          </a:p>
          <a:p>
            <a:pPr algn="ctr">
              <a:defRPr/>
            </a:pPr>
            <a:r>
              <a:rPr lang="en-US" dirty="0" smtClean="0"/>
              <a:t>Order matters!</a:t>
            </a:r>
          </a:p>
          <a:p>
            <a:pPr algn="ctr">
              <a:defRPr/>
            </a:pPr>
            <a:r>
              <a:rPr lang="en-US" dirty="0" smtClean="0"/>
              <a:t>Don’t just randomly reorder things! You can think about what order makes sense!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3791" r="27394" b="2032"/>
          <a:stretch>
            <a:fillRect/>
          </a:stretch>
        </p:blipFill>
        <p:spPr bwMode="auto">
          <a:xfrm>
            <a:off x="304800" y="228600"/>
            <a:ext cx="4572000" cy="641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299" name="Straight Arrow Connector 3"/>
          <p:cNvCxnSpPr>
            <a:cxnSpLocks noChangeShapeType="1"/>
          </p:cNvCxnSpPr>
          <p:nvPr/>
        </p:nvCxnSpPr>
        <p:spPr bwMode="auto">
          <a:xfrm flipH="1">
            <a:off x="4953000" y="5486400"/>
            <a:ext cx="1752600" cy="6858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5562600" y="48006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Using Prolog initially written in CS 60!</a:t>
            </a:r>
          </a:p>
        </p:txBody>
      </p:sp>
    </p:spTree>
    <p:extLst>
      <p:ext uri="{BB962C8B-B14F-4D97-AF65-F5344CB8AC3E}">
        <p14:creationId xmlns:p14="http://schemas.microsoft.com/office/powerpoint/2010/main" val="5023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7838" y="147638"/>
            <a:ext cx="5237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true </a:t>
            </a:r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or   </a:t>
            </a:r>
            <a:r>
              <a:rPr lang="en-US" sz="4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false </a:t>
            </a:r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587" name="Rectangle 4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075" y="1817688"/>
            <a:ext cx="1471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Binding</a:t>
            </a:r>
          </a:p>
        </p:txBody>
      </p:sp>
      <p:sp>
        <p:nvSpPr>
          <p:cNvPr id="67588" name="Rectangle 4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4050" y="5410200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Math</a:t>
            </a:r>
          </a:p>
        </p:txBody>
      </p:sp>
      <p:sp>
        <p:nvSpPr>
          <p:cNvPr id="2355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676400"/>
            <a:ext cx="6400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[42].       &lt;--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[].        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  <a:sym typeface="Wingdings" pitchFamily="2" charset="2"/>
              </a:rPr>
              <a:t>&lt;-- </a:t>
            </a:r>
            <a:endParaRPr lang="en-US" sz="1400" b="1" smtClean="0">
              <a:solidFill>
                <a:srgbClr val="000000"/>
              </a:solidFill>
              <a:latin typeface="Courier New" pitchFamily="49" charset="0"/>
              <a:cs typeface="+mn-cs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[Root,L,R] = [42,[],[]]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[Root,L,R] = [42,[]]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= 5+2. 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 Y.  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Y=2, X \= Y.   &lt;--</a:t>
            </a:r>
          </a:p>
        </p:txBody>
      </p:sp>
      <p:sp>
        <p:nvSpPr>
          <p:cNvPr id="23559" name="Text Box 2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3657600"/>
            <a:ext cx="627856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1+2.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2+1.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[1,X] == [1,X].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[1,2] == [1,X].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\== Y. 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Y=3, X \== Y.  &lt;--</a:t>
            </a:r>
          </a:p>
        </p:txBody>
      </p:sp>
      <p:sp>
        <p:nvSpPr>
          <p:cNvPr id="23560" name="Rectangle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5564188"/>
            <a:ext cx="6673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5+2.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Y+3.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= 6, X is Y*7.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1+2 is 2+1.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= 3, Y &lt; X        &lt;--</a:t>
            </a:r>
          </a:p>
        </p:txBody>
      </p:sp>
      <p:cxnSp>
        <p:nvCxnSpPr>
          <p:cNvPr id="67592" name="Straight Connector 3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914400" y="3414713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593" name="Straight Connector 3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914400" y="5348288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594" name="Rectangle 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2263" y="3733800"/>
            <a:ext cx="177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3564" name="Rectangle 1"/>
          <p:cNvSpPr>
            <a:spLocks noChangeArrowheads="1"/>
          </p:cNvSpPr>
          <p:nvPr/>
        </p:nvSpPr>
        <p:spPr bwMode="auto">
          <a:xfrm>
            <a:off x="698500" y="1047750"/>
            <a:ext cx="77057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 each line, determine if Prolog will find it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true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or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false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What bindings will Prolog create?</a:t>
            </a:r>
            <a:endParaRPr lang="en-US" sz="15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4267200" y="411163"/>
            <a:ext cx="443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r>
              <a:rPr lang="en-US" i="1" smtClean="0">
                <a:solidFill>
                  <a:srgbClr val="000000"/>
                </a:solidFill>
                <a:cs typeface="+mn-cs"/>
              </a:rPr>
              <a:t>Name: ________________</a:t>
            </a:r>
          </a:p>
        </p:txBody>
      </p:sp>
      <p:sp>
        <p:nvSpPr>
          <p:cNvPr id="23566" name="Rectangle 2"/>
          <p:cNvSpPr>
            <a:spLocks noChangeArrowheads="1"/>
          </p:cNvSpPr>
          <p:nvPr/>
        </p:nvSpPr>
        <p:spPr bwMode="auto">
          <a:xfrm>
            <a:off x="1047750" y="2351088"/>
            <a:ext cx="32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7" name="Rectangle 3"/>
          <p:cNvSpPr>
            <a:spLocks noChangeArrowheads="1"/>
          </p:cNvSpPr>
          <p:nvPr/>
        </p:nvSpPr>
        <p:spPr bwMode="auto">
          <a:xfrm>
            <a:off x="242888" y="2662238"/>
            <a:ext cx="193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tries to </a:t>
            </a: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assign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977900" y="426085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242888" y="4567238"/>
            <a:ext cx="193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compares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977900" y="5932488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is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141288" y="6234113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computes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the right-hand side and binds to the left-hand side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2938" y="306388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Not all equals are created equal!</a:t>
            </a:r>
          </a:p>
        </p:txBody>
      </p:sp>
      <p:sp>
        <p:nvSpPr>
          <p:cNvPr id="24579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752600"/>
            <a:ext cx="6400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[42].       &lt;--  true, binds F to 42 and R to []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[].        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  <a:sym typeface="Wingdings" pitchFamily="2" charset="2"/>
              </a:rPr>
              <a:t>&lt;--  false, [] does not have a first!</a:t>
            </a:r>
            <a:endParaRPr lang="en-US" sz="1400" b="1" dirty="0" smtClean="0">
              <a:solidFill>
                <a:srgbClr val="000000"/>
              </a:solidFill>
              <a:latin typeface="Courier New" pitchFamily="49" charset="0"/>
              <a:cs typeface="+mn-cs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Root,L,R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] = [42,[],[]]  &lt;--  true, binds Root=42, L=R=[]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Root,L,R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] = [42,[]]     &lt;--  false, different # of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elems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.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= 5+2.            &lt;--  true, but X is 5+2, </a:t>
            </a:r>
            <a:r>
              <a:rPr lang="en-US" sz="1400" b="1" u="sng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not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 7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 Y.             &lt;--  false, X CAN unify with Y.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Y=2, X \= Y.   &lt;--  true, they can not be unified </a:t>
            </a:r>
          </a:p>
        </p:txBody>
      </p:sp>
      <p:sp>
        <p:nvSpPr>
          <p:cNvPr id="24580" name="Text Box 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3657600"/>
            <a:ext cx="62785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1+2.         &lt;--  true, the same structure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2+1.         &lt;--  false, NOT the same structure!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[1,X] == [1,X].     &lt;--  true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[1,2] == [1,X].     &lt;--  false, no bindings are made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\== Y.            &lt;--  true, they have different names!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Y=3, X \== Y.  &lt;--  false, it uses the values!</a:t>
            </a:r>
          </a:p>
        </p:txBody>
      </p:sp>
      <p:sp>
        <p:nvSpPr>
          <p:cNvPr id="24581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5564188"/>
            <a:ext cx="6673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5+2.           &lt;--  true, now X is 7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Y+3.           &lt;--  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error: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is unbound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= 6, X is Y*7.    &lt;--  true, X is bound to 42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1+2 is 2+1.         &lt;--  false: only evals the RHS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= 3, Y &lt; X        &lt;--  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error: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is unbound</a:t>
            </a:r>
          </a:p>
        </p:txBody>
      </p:sp>
      <p:cxnSp>
        <p:nvCxnSpPr>
          <p:cNvPr id="68614" name="Straight Connector 3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914400" y="3414713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615" name="Straight Connector 3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914400" y="5348288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8616" name="Group 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36563" y="1123950"/>
            <a:ext cx="8218487" cy="180975"/>
            <a:chOff x="295" y="1311"/>
            <a:chExt cx="5177" cy="114"/>
          </a:xfrm>
        </p:grpSpPr>
        <p:sp>
          <p:nvSpPr>
            <p:cNvPr id="245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45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4585" name="Rectangle 16"/>
          <p:cNvSpPr>
            <a:spLocks noChangeArrowheads="1"/>
          </p:cNvSpPr>
          <p:nvPr/>
        </p:nvSpPr>
        <p:spPr bwMode="auto">
          <a:xfrm>
            <a:off x="698500" y="1047750"/>
            <a:ext cx="77057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 each line, determine if Prolog will find it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true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or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false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What bindings will Prolog create?</a:t>
            </a:r>
            <a:endParaRPr lang="en-US" sz="15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8618" name="Rectangle 4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075" y="1817688"/>
            <a:ext cx="1471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Binding</a:t>
            </a:r>
          </a:p>
        </p:txBody>
      </p:sp>
      <p:sp>
        <p:nvSpPr>
          <p:cNvPr id="68619" name="Rectangle 4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050" y="5421313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Math</a:t>
            </a:r>
          </a:p>
        </p:txBody>
      </p:sp>
      <p:sp>
        <p:nvSpPr>
          <p:cNvPr id="68620" name="Rectangle 4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2263" y="3733800"/>
            <a:ext cx="177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4589" name="Rectangle 20"/>
          <p:cNvSpPr>
            <a:spLocks noChangeArrowheads="1"/>
          </p:cNvSpPr>
          <p:nvPr/>
        </p:nvSpPr>
        <p:spPr bwMode="auto">
          <a:xfrm>
            <a:off x="1047750" y="2351088"/>
            <a:ext cx="32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0" name="Rectangle 21"/>
          <p:cNvSpPr>
            <a:spLocks noChangeArrowheads="1"/>
          </p:cNvSpPr>
          <p:nvPr/>
        </p:nvSpPr>
        <p:spPr bwMode="auto">
          <a:xfrm>
            <a:off x="242888" y="2600325"/>
            <a:ext cx="193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tries to </a:t>
            </a: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assign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977900" y="426085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2" name="Rectangle 23"/>
          <p:cNvSpPr>
            <a:spLocks noChangeArrowheads="1"/>
          </p:cNvSpPr>
          <p:nvPr/>
        </p:nvSpPr>
        <p:spPr bwMode="auto">
          <a:xfrm>
            <a:off x="242888" y="4510088"/>
            <a:ext cx="193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compares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3" name="Rectangle 24"/>
          <p:cNvSpPr>
            <a:spLocks noChangeArrowheads="1"/>
          </p:cNvSpPr>
          <p:nvPr/>
        </p:nvSpPr>
        <p:spPr bwMode="auto">
          <a:xfrm>
            <a:off x="977900" y="59436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is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4" name="Rectangle 25"/>
          <p:cNvSpPr>
            <a:spLocks noChangeArrowheads="1"/>
          </p:cNvSpPr>
          <p:nvPr/>
        </p:nvSpPr>
        <p:spPr bwMode="auto">
          <a:xfrm>
            <a:off x="141288" y="6213475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computes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the right-hand side and binds to the left-hand side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436563" y="990600"/>
            <a:ext cx="8218487" cy="180975"/>
            <a:chOff x="295" y="1311"/>
            <a:chExt cx="5177" cy="114"/>
          </a:xfrm>
        </p:grpSpPr>
        <p:sp>
          <p:nvSpPr>
            <p:cNvPr id="697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97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706438" y="196850"/>
            <a:ext cx="5913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latin typeface="Times New Roman" panose="02020603050405020304" pitchFamily="18" charset="0"/>
                <a:ea typeface="MS PGothic" panose="020B0600070205080204" pitchFamily="34" charset="-128"/>
              </a:rPr>
              <a:t>Homework Reference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4210050" y="1481138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uggette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217863" y="1489075"/>
            <a:ext cx="81597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ug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2319338" y="2393950"/>
            <a:ext cx="92392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homericus</a:t>
            </a:r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3608388" y="2387600"/>
            <a:ext cx="8159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matilda</a:t>
            </a:r>
          </a:p>
        </p:txBody>
      </p:sp>
      <p:sp>
        <p:nvSpPr>
          <p:cNvPr id="69640" name="Rectangle 10"/>
          <p:cNvSpPr>
            <a:spLocks noChangeArrowheads="1"/>
          </p:cNvSpPr>
          <p:nvPr/>
        </p:nvSpPr>
        <p:spPr bwMode="auto">
          <a:xfrm>
            <a:off x="5181600" y="3148013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marge</a:t>
            </a: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2811463" y="3165475"/>
            <a:ext cx="81597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gomer</a:t>
            </a:r>
          </a:p>
        </p:txBody>
      </p:sp>
      <p:sp>
        <p:nvSpPr>
          <p:cNvPr id="69642" name="Rectangle 12"/>
          <p:cNvSpPr>
            <a:spLocks noChangeArrowheads="1"/>
          </p:cNvSpPr>
          <p:nvPr/>
        </p:nvSpPr>
        <p:spPr bwMode="auto">
          <a:xfrm>
            <a:off x="4075113" y="416401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maggie</a:t>
            </a:r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3021013" y="4170363"/>
            <a:ext cx="815975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bart</a:t>
            </a:r>
          </a:p>
        </p:txBody>
      </p:sp>
      <p:sp>
        <p:nvSpPr>
          <p:cNvPr id="69644" name="Rectangle 14"/>
          <p:cNvSpPr>
            <a:spLocks noChangeArrowheads="1"/>
          </p:cNvSpPr>
          <p:nvPr/>
        </p:nvSpPr>
        <p:spPr bwMode="auto">
          <a:xfrm>
            <a:off x="5099050" y="4165600"/>
            <a:ext cx="8175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lisa</a:t>
            </a:r>
          </a:p>
        </p:txBody>
      </p:sp>
      <p:sp>
        <p:nvSpPr>
          <p:cNvPr id="69645" name="Line 15"/>
          <p:cNvSpPr>
            <a:spLocks noChangeShapeType="1"/>
          </p:cNvSpPr>
          <p:nvPr/>
        </p:nvSpPr>
        <p:spPr bwMode="auto">
          <a:xfrm>
            <a:off x="3643313" y="2057400"/>
            <a:ext cx="36195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6"/>
          <p:cNvSpPr>
            <a:spLocks noChangeShapeType="1"/>
          </p:cNvSpPr>
          <p:nvPr/>
        </p:nvSpPr>
        <p:spPr bwMode="auto">
          <a:xfrm flipH="1">
            <a:off x="4043363" y="2032000"/>
            <a:ext cx="549275" cy="284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7"/>
          <p:cNvSpPr>
            <a:spLocks noChangeShapeType="1"/>
          </p:cNvSpPr>
          <p:nvPr/>
        </p:nvSpPr>
        <p:spPr bwMode="auto">
          <a:xfrm>
            <a:off x="3236913" y="2917825"/>
            <a:ext cx="63500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Line 18"/>
          <p:cNvSpPr>
            <a:spLocks noChangeShapeType="1"/>
          </p:cNvSpPr>
          <p:nvPr/>
        </p:nvSpPr>
        <p:spPr bwMode="auto">
          <a:xfrm flipH="1">
            <a:off x="3236913" y="2917825"/>
            <a:ext cx="54610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19"/>
          <p:cNvSpPr>
            <a:spLocks noChangeShapeType="1"/>
          </p:cNvSpPr>
          <p:nvPr/>
        </p:nvSpPr>
        <p:spPr bwMode="auto">
          <a:xfrm flipH="1">
            <a:off x="5399088" y="3711575"/>
            <a:ext cx="131762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Line 20"/>
          <p:cNvSpPr>
            <a:spLocks noChangeShapeType="1"/>
          </p:cNvSpPr>
          <p:nvPr/>
        </p:nvSpPr>
        <p:spPr bwMode="auto">
          <a:xfrm flipH="1">
            <a:off x="4483100" y="3708400"/>
            <a:ext cx="919163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Line 21"/>
          <p:cNvSpPr>
            <a:spLocks noChangeShapeType="1"/>
          </p:cNvSpPr>
          <p:nvPr/>
        </p:nvSpPr>
        <p:spPr bwMode="auto">
          <a:xfrm flipH="1">
            <a:off x="3433763" y="3627438"/>
            <a:ext cx="1685925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22"/>
          <p:cNvSpPr>
            <a:spLocks noChangeShapeType="1"/>
          </p:cNvSpPr>
          <p:nvPr/>
        </p:nvSpPr>
        <p:spPr bwMode="auto">
          <a:xfrm flipH="1">
            <a:off x="3333750" y="3716338"/>
            <a:ext cx="668338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3"/>
          <p:cNvSpPr>
            <a:spLocks noChangeShapeType="1"/>
          </p:cNvSpPr>
          <p:nvPr/>
        </p:nvSpPr>
        <p:spPr bwMode="auto">
          <a:xfrm>
            <a:off x="4103688" y="3724275"/>
            <a:ext cx="285750" cy="37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4"/>
          <p:cNvSpPr>
            <a:spLocks noChangeShapeType="1"/>
          </p:cNvSpPr>
          <p:nvPr/>
        </p:nvSpPr>
        <p:spPr bwMode="auto">
          <a:xfrm>
            <a:off x="4194175" y="3721100"/>
            <a:ext cx="11255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Rectangle 25"/>
          <p:cNvSpPr>
            <a:spLocks noChangeArrowheads="1"/>
          </p:cNvSpPr>
          <p:nvPr/>
        </p:nvSpPr>
        <p:spPr bwMode="auto">
          <a:xfrm>
            <a:off x="6807200" y="2397125"/>
            <a:ext cx="92551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jackie</a:t>
            </a:r>
          </a:p>
        </p:txBody>
      </p:sp>
      <p:sp>
        <p:nvSpPr>
          <p:cNvPr id="69656" name="Line 26"/>
          <p:cNvSpPr>
            <a:spLocks noChangeShapeType="1"/>
          </p:cNvSpPr>
          <p:nvPr/>
        </p:nvSpPr>
        <p:spPr bwMode="auto">
          <a:xfrm>
            <a:off x="5992813" y="2960688"/>
            <a:ext cx="954087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Line 27"/>
          <p:cNvSpPr>
            <a:spLocks noChangeShapeType="1"/>
          </p:cNvSpPr>
          <p:nvPr/>
        </p:nvSpPr>
        <p:spPr bwMode="auto">
          <a:xfrm flipH="1">
            <a:off x="7034213" y="2944813"/>
            <a:ext cx="425450" cy="153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28"/>
          <p:cNvSpPr>
            <a:spLocks noChangeArrowheads="1"/>
          </p:cNvSpPr>
          <p:nvPr/>
        </p:nvSpPr>
        <p:spPr bwMode="auto">
          <a:xfrm>
            <a:off x="5510213" y="2393950"/>
            <a:ext cx="92392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john</a:t>
            </a:r>
          </a:p>
        </p:txBody>
      </p:sp>
      <p:sp>
        <p:nvSpPr>
          <p:cNvPr id="69659" name="Rectangle 29"/>
          <p:cNvSpPr>
            <a:spLocks noChangeArrowheads="1"/>
          </p:cNvSpPr>
          <p:nvPr/>
        </p:nvSpPr>
        <p:spPr bwMode="auto">
          <a:xfrm>
            <a:off x="6064250" y="3155950"/>
            <a:ext cx="712788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selma</a:t>
            </a:r>
          </a:p>
        </p:txBody>
      </p:sp>
      <p:sp>
        <p:nvSpPr>
          <p:cNvPr id="69660" name="Rectangle 30"/>
          <p:cNvSpPr>
            <a:spLocks noChangeArrowheads="1"/>
          </p:cNvSpPr>
          <p:nvPr/>
        </p:nvSpPr>
        <p:spPr bwMode="auto">
          <a:xfrm>
            <a:off x="6858000" y="3151188"/>
            <a:ext cx="641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patty</a:t>
            </a:r>
          </a:p>
        </p:txBody>
      </p:sp>
      <p:sp>
        <p:nvSpPr>
          <p:cNvPr id="37917" name="Rectangle 31"/>
          <p:cNvSpPr>
            <a:spLocks noChangeArrowheads="1"/>
          </p:cNvSpPr>
          <p:nvPr/>
        </p:nvSpPr>
        <p:spPr bwMode="auto">
          <a:xfrm>
            <a:off x="7593013" y="3138488"/>
            <a:ext cx="625475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glum</a:t>
            </a:r>
          </a:p>
        </p:txBody>
      </p:sp>
      <p:sp>
        <p:nvSpPr>
          <p:cNvPr id="37918" name="Rectangle 32"/>
          <p:cNvSpPr>
            <a:spLocks noChangeArrowheads="1"/>
          </p:cNvSpPr>
          <p:nvPr/>
        </p:nvSpPr>
        <p:spPr bwMode="auto">
          <a:xfrm>
            <a:off x="3725863" y="3162300"/>
            <a:ext cx="704850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homer</a:t>
            </a:r>
          </a:p>
        </p:txBody>
      </p:sp>
      <p:sp>
        <p:nvSpPr>
          <p:cNvPr id="69663" name="Line 33"/>
          <p:cNvSpPr>
            <a:spLocks noChangeShapeType="1"/>
          </p:cNvSpPr>
          <p:nvPr/>
        </p:nvSpPr>
        <p:spPr bwMode="auto">
          <a:xfrm>
            <a:off x="3860800" y="2927350"/>
            <a:ext cx="201613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Line 34"/>
          <p:cNvSpPr>
            <a:spLocks noChangeShapeType="1"/>
          </p:cNvSpPr>
          <p:nvPr/>
        </p:nvSpPr>
        <p:spPr bwMode="auto">
          <a:xfrm>
            <a:off x="2932113" y="2943225"/>
            <a:ext cx="228600" cy="15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Line 35"/>
          <p:cNvSpPr>
            <a:spLocks noChangeShapeType="1"/>
          </p:cNvSpPr>
          <p:nvPr/>
        </p:nvSpPr>
        <p:spPr bwMode="auto">
          <a:xfrm>
            <a:off x="5875338" y="2938463"/>
            <a:ext cx="1952625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6" name="Line 36"/>
          <p:cNvSpPr>
            <a:spLocks noChangeShapeType="1"/>
          </p:cNvSpPr>
          <p:nvPr/>
        </p:nvSpPr>
        <p:spPr bwMode="auto">
          <a:xfrm>
            <a:off x="7462838" y="2947988"/>
            <a:ext cx="447675" cy="141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7" name="Line 37"/>
          <p:cNvSpPr>
            <a:spLocks noChangeShapeType="1"/>
          </p:cNvSpPr>
          <p:nvPr/>
        </p:nvSpPr>
        <p:spPr bwMode="auto">
          <a:xfrm flipH="1">
            <a:off x="5878513" y="2951163"/>
            <a:ext cx="15875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Rectangle 38"/>
          <p:cNvSpPr>
            <a:spLocks noChangeArrowheads="1"/>
          </p:cNvSpPr>
          <p:nvPr/>
        </p:nvSpPr>
        <p:spPr bwMode="auto">
          <a:xfrm>
            <a:off x="6889750" y="4181475"/>
            <a:ext cx="874713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millhouse</a:t>
            </a:r>
          </a:p>
        </p:txBody>
      </p:sp>
      <p:sp>
        <p:nvSpPr>
          <p:cNvPr id="69669" name="Rectangle 39"/>
          <p:cNvSpPr>
            <a:spLocks noChangeArrowheads="1"/>
          </p:cNvSpPr>
          <p:nvPr/>
        </p:nvSpPr>
        <p:spPr bwMode="auto">
          <a:xfrm>
            <a:off x="7866063" y="4168775"/>
            <a:ext cx="865187" cy="512763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Helvetica" panose="020B0604020202020204" pitchFamily="34" charset="0"/>
              </a:rPr>
              <a:t>terpsichore</a:t>
            </a:r>
          </a:p>
        </p:txBody>
      </p:sp>
      <p:sp>
        <p:nvSpPr>
          <p:cNvPr id="69670" name="Line 40"/>
          <p:cNvSpPr>
            <a:spLocks noChangeShapeType="1"/>
          </p:cNvSpPr>
          <p:nvPr/>
        </p:nvSpPr>
        <p:spPr bwMode="auto">
          <a:xfrm flipH="1">
            <a:off x="7531100" y="3746500"/>
            <a:ext cx="2286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1" name="Line 41"/>
          <p:cNvSpPr>
            <a:spLocks noChangeShapeType="1"/>
          </p:cNvSpPr>
          <p:nvPr/>
        </p:nvSpPr>
        <p:spPr bwMode="auto">
          <a:xfrm>
            <a:off x="7824788" y="3724275"/>
            <a:ext cx="238125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Line 42"/>
          <p:cNvSpPr>
            <a:spLocks noChangeShapeType="1"/>
          </p:cNvSpPr>
          <p:nvPr/>
        </p:nvSpPr>
        <p:spPr bwMode="auto">
          <a:xfrm flipH="1">
            <a:off x="5776913" y="2965450"/>
            <a:ext cx="134937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Rectangle 43"/>
          <p:cNvSpPr>
            <a:spLocks noChangeArrowheads="1"/>
          </p:cNvSpPr>
          <p:nvPr/>
        </p:nvSpPr>
        <p:spPr bwMode="auto">
          <a:xfrm>
            <a:off x="1776413" y="149066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helga</a:t>
            </a:r>
          </a:p>
        </p:txBody>
      </p:sp>
      <p:sp>
        <p:nvSpPr>
          <p:cNvPr id="37930" name="Rectangle 44"/>
          <p:cNvSpPr>
            <a:spLocks noChangeArrowheads="1"/>
          </p:cNvSpPr>
          <p:nvPr/>
        </p:nvSpPr>
        <p:spPr bwMode="auto">
          <a:xfrm>
            <a:off x="782638" y="1498600"/>
            <a:ext cx="81597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olf</a:t>
            </a:r>
          </a:p>
        </p:txBody>
      </p:sp>
      <p:sp>
        <p:nvSpPr>
          <p:cNvPr id="69675" name="Rectangle 45"/>
          <p:cNvSpPr>
            <a:spLocks noChangeArrowheads="1"/>
          </p:cNvSpPr>
          <p:nvPr/>
        </p:nvSpPr>
        <p:spPr bwMode="auto">
          <a:xfrm>
            <a:off x="8383588" y="3132138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cher</a:t>
            </a:r>
          </a:p>
        </p:txBody>
      </p:sp>
      <p:sp>
        <p:nvSpPr>
          <p:cNvPr id="69676" name="Line 46"/>
          <p:cNvSpPr>
            <a:spLocks noChangeShapeType="1"/>
          </p:cNvSpPr>
          <p:nvPr/>
        </p:nvSpPr>
        <p:spPr bwMode="auto">
          <a:xfrm flipH="1">
            <a:off x="8113713" y="3694113"/>
            <a:ext cx="498475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7" name="Line 47"/>
          <p:cNvSpPr>
            <a:spLocks noChangeShapeType="1"/>
          </p:cNvSpPr>
          <p:nvPr/>
        </p:nvSpPr>
        <p:spPr bwMode="auto">
          <a:xfrm flipH="1">
            <a:off x="7599363" y="3679825"/>
            <a:ext cx="92075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8" name="Line 48"/>
          <p:cNvSpPr>
            <a:spLocks noChangeShapeType="1"/>
          </p:cNvSpPr>
          <p:nvPr/>
        </p:nvSpPr>
        <p:spPr bwMode="auto">
          <a:xfrm>
            <a:off x="2201863" y="2035175"/>
            <a:ext cx="549275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Line 49"/>
          <p:cNvSpPr>
            <a:spLocks noChangeShapeType="1"/>
          </p:cNvSpPr>
          <p:nvPr/>
        </p:nvSpPr>
        <p:spPr bwMode="auto">
          <a:xfrm>
            <a:off x="1147763" y="2052638"/>
            <a:ext cx="1462087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0" name="Line 50"/>
          <p:cNvSpPr>
            <a:spLocks noChangeShapeType="1"/>
          </p:cNvSpPr>
          <p:nvPr/>
        </p:nvSpPr>
        <p:spPr bwMode="auto">
          <a:xfrm>
            <a:off x="5867400" y="2954338"/>
            <a:ext cx="5334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1" name="Line 51"/>
          <p:cNvSpPr>
            <a:spLocks noChangeShapeType="1"/>
          </p:cNvSpPr>
          <p:nvPr/>
        </p:nvSpPr>
        <p:spPr bwMode="auto">
          <a:xfrm flipH="1">
            <a:off x="1516063" y="2028825"/>
            <a:ext cx="679450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2" name="Line 52"/>
          <p:cNvSpPr>
            <a:spLocks noChangeShapeType="1"/>
          </p:cNvSpPr>
          <p:nvPr/>
        </p:nvSpPr>
        <p:spPr bwMode="auto">
          <a:xfrm>
            <a:off x="1131888" y="2070100"/>
            <a:ext cx="328612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Rectangle 53"/>
          <p:cNvSpPr>
            <a:spLocks noChangeArrowheads="1"/>
          </p:cNvSpPr>
          <p:nvPr/>
        </p:nvSpPr>
        <p:spPr bwMode="auto">
          <a:xfrm>
            <a:off x="1166813" y="2389188"/>
            <a:ext cx="736600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skug</a:t>
            </a:r>
          </a:p>
        </p:txBody>
      </p:sp>
      <p:sp>
        <p:nvSpPr>
          <p:cNvPr id="69684" name="Rectangle 54"/>
          <p:cNvSpPr>
            <a:spLocks noChangeArrowheads="1"/>
          </p:cNvSpPr>
          <p:nvPr/>
        </p:nvSpPr>
        <p:spPr bwMode="auto">
          <a:xfrm>
            <a:off x="158750" y="2390775"/>
            <a:ext cx="8810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skugerina</a:t>
            </a:r>
          </a:p>
        </p:txBody>
      </p:sp>
      <p:sp>
        <p:nvSpPr>
          <p:cNvPr id="69685" name="Line 55"/>
          <p:cNvSpPr>
            <a:spLocks noChangeShapeType="1"/>
          </p:cNvSpPr>
          <p:nvPr/>
        </p:nvSpPr>
        <p:spPr bwMode="auto">
          <a:xfrm flipH="1">
            <a:off x="1471613" y="2928938"/>
            <a:ext cx="26987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Rectangle 56"/>
          <p:cNvSpPr>
            <a:spLocks noChangeArrowheads="1"/>
          </p:cNvSpPr>
          <p:nvPr/>
        </p:nvSpPr>
        <p:spPr bwMode="auto">
          <a:xfrm>
            <a:off x="176213" y="3160713"/>
            <a:ext cx="736600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gemini</a:t>
            </a:r>
          </a:p>
        </p:txBody>
      </p:sp>
      <p:sp>
        <p:nvSpPr>
          <p:cNvPr id="69687" name="Rectangle 57"/>
          <p:cNvSpPr>
            <a:spLocks noChangeArrowheads="1"/>
          </p:cNvSpPr>
          <p:nvPr/>
        </p:nvSpPr>
        <p:spPr bwMode="auto">
          <a:xfrm>
            <a:off x="1049338" y="3162300"/>
            <a:ext cx="946150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esmerelda</a:t>
            </a:r>
          </a:p>
        </p:txBody>
      </p:sp>
      <p:sp>
        <p:nvSpPr>
          <p:cNvPr id="69688" name="Line 58"/>
          <p:cNvSpPr>
            <a:spLocks noChangeShapeType="1"/>
          </p:cNvSpPr>
          <p:nvPr/>
        </p:nvSpPr>
        <p:spPr bwMode="auto">
          <a:xfrm>
            <a:off x="889000" y="2944813"/>
            <a:ext cx="477838" cy="163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9" name="Line 59"/>
          <p:cNvSpPr>
            <a:spLocks noChangeShapeType="1"/>
          </p:cNvSpPr>
          <p:nvPr/>
        </p:nvSpPr>
        <p:spPr bwMode="auto">
          <a:xfrm flipH="1">
            <a:off x="350838" y="3741738"/>
            <a:ext cx="80962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0" name="Rectangle 60"/>
          <p:cNvSpPr>
            <a:spLocks noChangeArrowheads="1"/>
          </p:cNvSpPr>
          <p:nvPr/>
        </p:nvSpPr>
        <p:spPr bwMode="auto">
          <a:xfrm>
            <a:off x="133350" y="4170363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klotho</a:t>
            </a:r>
          </a:p>
        </p:txBody>
      </p:sp>
      <p:sp>
        <p:nvSpPr>
          <p:cNvPr id="69691" name="Line 61"/>
          <p:cNvSpPr>
            <a:spLocks noChangeShapeType="1"/>
          </p:cNvSpPr>
          <p:nvPr/>
        </p:nvSpPr>
        <p:spPr bwMode="auto">
          <a:xfrm flipH="1">
            <a:off x="582613" y="3719513"/>
            <a:ext cx="771525" cy="376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2" name="Rectangle 62"/>
          <p:cNvSpPr>
            <a:spLocks noChangeArrowheads="1"/>
          </p:cNvSpPr>
          <p:nvPr/>
        </p:nvSpPr>
        <p:spPr bwMode="auto">
          <a:xfrm>
            <a:off x="906463" y="4164013"/>
            <a:ext cx="768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lachesis</a:t>
            </a:r>
          </a:p>
        </p:txBody>
      </p:sp>
      <p:sp>
        <p:nvSpPr>
          <p:cNvPr id="69693" name="Rectangle 63"/>
          <p:cNvSpPr>
            <a:spLocks noChangeArrowheads="1"/>
          </p:cNvSpPr>
          <p:nvPr/>
        </p:nvSpPr>
        <p:spPr bwMode="auto">
          <a:xfrm>
            <a:off x="1779588" y="4165600"/>
            <a:ext cx="673100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atropos</a:t>
            </a:r>
          </a:p>
        </p:txBody>
      </p:sp>
      <p:sp>
        <p:nvSpPr>
          <p:cNvPr id="69694" name="Line 64"/>
          <p:cNvSpPr>
            <a:spLocks noChangeShapeType="1"/>
          </p:cNvSpPr>
          <p:nvPr/>
        </p:nvSpPr>
        <p:spPr bwMode="auto">
          <a:xfrm flipH="1">
            <a:off x="1227138" y="3713163"/>
            <a:ext cx="193675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5" name="Line 65"/>
          <p:cNvSpPr>
            <a:spLocks noChangeShapeType="1"/>
          </p:cNvSpPr>
          <p:nvPr/>
        </p:nvSpPr>
        <p:spPr bwMode="auto">
          <a:xfrm>
            <a:off x="1460500" y="3722688"/>
            <a:ext cx="64135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6" name="Line 66"/>
          <p:cNvSpPr>
            <a:spLocks noChangeShapeType="1"/>
          </p:cNvSpPr>
          <p:nvPr/>
        </p:nvSpPr>
        <p:spPr bwMode="auto">
          <a:xfrm>
            <a:off x="487363" y="3724275"/>
            <a:ext cx="67945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7" name="Line 67"/>
          <p:cNvSpPr>
            <a:spLocks noChangeShapeType="1"/>
          </p:cNvSpPr>
          <p:nvPr/>
        </p:nvSpPr>
        <p:spPr bwMode="auto">
          <a:xfrm>
            <a:off x="671513" y="3725863"/>
            <a:ext cx="12509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8" name="Text Box 68"/>
          <p:cNvSpPr txBox="1">
            <a:spLocks noChangeArrowheads="1"/>
          </p:cNvSpPr>
          <p:nvPr/>
        </p:nvSpPr>
        <p:spPr bwMode="auto">
          <a:xfrm>
            <a:off x="2286000" y="144938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97</a:t>
            </a:r>
          </a:p>
        </p:txBody>
      </p:sp>
      <p:sp>
        <p:nvSpPr>
          <p:cNvPr id="69699" name="Text Box 69"/>
          <p:cNvSpPr txBox="1">
            <a:spLocks noChangeArrowheads="1"/>
          </p:cNvSpPr>
          <p:nvPr/>
        </p:nvSpPr>
        <p:spPr bwMode="auto">
          <a:xfrm>
            <a:off x="1303338" y="14589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99</a:t>
            </a:r>
          </a:p>
        </p:txBody>
      </p:sp>
      <p:sp>
        <p:nvSpPr>
          <p:cNvPr id="69700" name="Text Box 70"/>
          <p:cNvSpPr txBox="1">
            <a:spLocks noChangeArrowheads="1"/>
          </p:cNvSpPr>
          <p:nvPr/>
        </p:nvSpPr>
        <p:spPr bwMode="auto">
          <a:xfrm>
            <a:off x="4741863" y="14366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93</a:t>
            </a:r>
          </a:p>
        </p:txBody>
      </p:sp>
      <p:sp>
        <p:nvSpPr>
          <p:cNvPr id="69701" name="Text Box 71"/>
          <p:cNvSpPr txBox="1">
            <a:spLocks noChangeArrowheads="1"/>
          </p:cNvSpPr>
          <p:nvPr/>
        </p:nvSpPr>
        <p:spPr bwMode="auto">
          <a:xfrm>
            <a:off x="3735388" y="14462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92</a:t>
            </a:r>
          </a:p>
        </p:txBody>
      </p:sp>
      <p:sp>
        <p:nvSpPr>
          <p:cNvPr id="69702" name="Text Box 72"/>
          <p:cNvSpPr txBox="1">
            <a:spLocks noChangeArrowheads="1"/>
          </p:cNvSpPr>
          <p:nvPr/>
        </p:nvSpPr>
        <p:spPr bwMode="auto">
          <a:xfrm>
            <a:off x="4133850" y="2336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65</a:t>
            </a:r>
          </a:p>
        </p:txBody>
      </p:sp>
      <p:sp>
        <p:nvSpPr>
          <p:cNvPr id="69703" name="Text Box 73"/>
          <p:cNvSpPr txBox="1">
            <a:spLocks noChangeArrowheads="1"/>
          </p:cNvSpPr>
          <p:nvPr/>
        </p:nvSpPr>
        <p:spPr bwMode="auto">
          <a:xfrm>
            <a:off x="2944813" y="2346325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76</a:t>
            </a:r>
          </a:p>
        </p:txBody>
      </p:sp>
      <p:sp>
        <p:nvSpPr>
          <p:cNvPr id="69704" name="Text Box 74"/>
          <p:cNvSpPr txBox="1">
            <a:spLocks noChangeArrowheads="1"/>
          </p:cNvSpPr>
          <p:nvPr/>
        </p:nvSpPr>
        <p:spPr bwMode="auto">
          <a:xfrm>
            <a:off x="682625" y="2347913"/>
            <a:ext cx="43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101</a:t>
            </a:r>
          </a:p>
        </p:txBody>
      </p:sp>
      <p:sp>
        <p:nvSpPr>
          <p:cNvPr id="69705" name="Text Box 75"/>
          <p:cNvSpPr txBox="1">
            <a:spLocks noChangeArrowheads="1"/>
          </p:cNvSpPr>
          <p:nvPr/>
        </p:nvSpPr>
        <p:spPr bwMode="auto">
          <a:xfrm>
            <a:off x="1608138" y="234950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78</a:t>
            </a:r>
          </a:p>
        </p:txBody>
      </p:sp>
      <p:sp>
        <p:nvSpPr>
          <p:cNvPr id="69706" name="Text Box 76"/>
          <p:cNvSpPr txBox="1">
            <a:spLocks noChangeArrowheads="1"/>
          </p:cNvSpPr>
          <p:nvPr/>
        </p:nvSpPr>
        <p:spPr bwMode="auto">
          <a:xfrm>
            <a:off x="1641475" y="310515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55</a:t>
            </a:r>
          </a:p>
        </p:txBody>
      </p:sp>
      <p:sp>
        <p:nvSpPr>
          <p:cNvPr id="69707" name="Text Box 77"/>
          <p:cNvSpPr txBox="1">
            <a:spLocks noChangeArrowheads="1"/>
          </p:cNvSpPr>
          <p:nvPr/>
        </p:nvSpPr>
        <p:spPr bwMode="auto">
          <a:xfrm>
            <a:off x="619125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54</a:t>
            </a:r>
          </a:p>
        </p:txBody>
      </p:sp>
      <p:sp>
        <p:nvSpPr>
          <p:cNvPr id="69708" name="Text Box 78"/>
          <p:cNvSpPr txBox="1">
            <a:spLocks noChangeArrowheads="1"/>
          </p:cNvSpPr>
          <p:nvPr/>
        </p:nvSpPr>
        <p:spPr bwMode="auto">
          <a:xfrm>
            <a:off x="517525" y="41243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69709" name="Text Box 79"/>
          <p:cNvSpPr txBox="1">
            <a:spLocks noChangeArrowheads="1"/>
          </p:cNvSpPr>
          <p:nvPr/>
        </p:nvSpPr>
        <p:spPr bwMode="auto">
          <a:xfrm>
            <a:off x="1384300" y="41179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18</a:t>
            </a:r>
          </a:p>
        </p:txBody>
      </p:sp>
      <p:sp>
        <p:nvSpPr>
          <p:cNvPr id="69710" name="Text Box 80"/>
          <p:cNvSpPr txBox="1">
            <a:spLocks noChangeArrowheads="1"/>
          </p:cNvSpPr>
          <p:nvPr/>
        </p:nvSpPr>
        <p:spPr bwMode="auto">
          <a:xfrm>
            <a:off x="2155825" y="41116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19</a:t>
            </a:r>
          </a:p>
        </p:txBody>
      </p:sp>
      <p:sp>
        <p:nvSpPr>
          <p:cNvPr id="69711" name="Text Box 81"/>
          <p:cNvSpPr txBox="1">
            <a:spLocks noChangeArrowheads="1"/>
          </p:cNvSpPr>
          <p:nvPr/>
        </p:nvSpPr>
        <p:spPr bwMode="auto">
          <a:xfrm>
            <a:off x="5703888" y="3103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35</a:t>
            </a:r>
          </a:p>
        </p:txBody>
      </p:sp>
      <p:sp>
        <p:nvSpPr>
          <p:cNvPr id="69712" name="Text Box 82"/>
          <p:cNvSpPr txBox="1">
            <a:spLocks noChangeArrowheads="1"/>
          </p:cNvSpPr>
          <p:nvPr/>
        </p:nvSpPr>
        <p:spPr bwMode="auto">
          <a:xfrm>
            <a:off x="3355975" y="31210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41</a:t>
            </a:r>
          </a:p>
        </p:txBody>
      </p:sp>
      <p:sp>
        <p:nvSpPr>
          <p:cNvPr id="69713" name="Text Box 83"/>
          <p:cNvSpPr txBox="1">
            <a:spLocks noChangeArrowheads="1"/>
          </p:cNvSpPr>
          <p:nvPr/>
        </p:nvSpPr>
        <p:spPr bwMode="auto">
          <a:xfrm>
            <a:off x="4135438" y="31067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9714" name="Text Box 84"/>
          <p:cNvSpPr txBox="1">
            <a:spLocks noChangeArrowheads="1"/>
          </p:cNvSpPr>
          <p:nvPr/>
        </p:nvSpPr>
        <p:spPr bwMode="auto">
          <a:xfrm>
            <a:off x="4686300" y="41163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69715" name="Text Box 85"/>
          <p:cNvSpPr txBox="1">
            <a:spLocks noChangeArrowheads="1"/>
          </p:cNvSpPr>
          <p:nvPr/>
        </p:nvSpPr>
        <p:spPr bwMode="auto">
          <a:xfrm>
            <a:off x="5719763" y="41259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9716" name="Text Box 86"/>
          <p:cNvSpPr txBox="1">
            <a:spLocks noChangeArrowheads="1"/>
          </p:cNvSpPr>
          <p:nvPr/>
        </p:nvSpPr>
        <p:spPr bwMode="auto">
          <a:xfrm>
            <a:off x="3544888" y="4119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69717" name="Text Box 87"/>
          <p:cNvSpPr txBox="1">
            <a:spLocks noChangeArrowheads="1"/>
          </p:cNvSpPr>
          <p:nvPr/>
        </p:nvSpPr>
        <p:spPr bwMode="auto">
          <a:xfrm>
            <a:off x="6491288" y="31130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9718" name="Text Box 88"/>
          <p:cNvSpPr txBox="1">
            <a:spLocks noChangeArrowheads="1"/>
          </p:cNvSpPr>
          <p:nvPr/>
        </p:nvSpPr>
        <p:spPr bwMode="auto">
          <a:xfrm>
            <a:off x="7207250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9719" name="Text Box 89"/>
          <p:cNvSpPr txBox="1">
            <a:spLocks noChangeArrowheads="1"/>
          </p:cNvSpPr>
          <p:nvPr/>
        </p:nvSpPr>
        <p:spPr bwMode="auto">
          <a:xfrm>
            <a:off x="7923213" y="309245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27</a:t>
            </a:r>
          </a:p>
        </p:txBody>
      </p:sp>
      <p:sp>
        <p:nvSpPr>
          <p:cNvPr id="69720" name="Text Box 90"/>
          <p:cNvSpPr txBox="1">
            <a:spLocks noChangeArrowheads="1"/>
          </p:cNvSpPr>
          <p:nvPr/>
        </p:nvSpPr>
        <p:spPr bwMode="auto">
          <a:xfrm>
            <a:off x="8767763" y="30940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44</a:t>
            </a:r>
          </a:p>
        </p:txBody>
      </p:sp>
      <p:sp>
        <p:nvSpPr>
          <p:cNvPr id="69721" name="Text Box 91"/>
          <p:cNvSpPr txBox="1">
            <a:spLocks noChangeArrowheads="1"/>
          </p:cNvSpPr>
          <p:nvPr/>
        </p:nvSpPr>
        <p:spPr bwMode="auto">
          <a:xfrm>
            <a:off x="8515350" y="411956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9722" name="Text Box 92"/>
          <p:cNvSpPr txBox="1">
            <a:spLocks noChangeArrowheads="1"/>
          </p:cNvSpPr>
          <p:nvPr/>
        </p:nvSpPr>
        <p:spPr bwMode="auto">
          <a:xfrm>
            <a:off x="7548563" y="41370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9723" name="Text Box 93"/>
          <p:cNvSpPr txBox="1">
            <a:spLocks noChangeArrowheads="1"/>
          </p:cNvSpPr>
          <p:nvPr/>
        </p:nvSpPr>
        <p:spPr bwMode="auto">
          <a:xfrm>
            <a:off x="7429500" y="23526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59</a:t>
            </a:r>
          </a:p>
        </p:txBody>
      </p:sp>
      <p:sp>
        <p:nvSpPr>
          <p:cNvPr id="69724" name="Text Box 94"/>
          <p:cNvSpPr txBox="1">
            <a:spLocks noChangeArrowheads="1"/>
          </p:cNvSpPr>
          <p:nvPr/>
        </p:nvSpPr>
        <p:spPr bwMode="auto">
          <a:xfrm>
            <a:off x="6145213" y="23542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62</a:t>
            </a:r>
          </a:p>
        </p:txBody>
      </p:sp>
      <p:sp>
        <p:nvSpPr>
          <p:cNvPr id="69725" name="Rectangle 25"/>
          <p:cNvSpPr>
            <a:spLocks noChangeArrowheads="1"/>
          </p:cNvSpPr>
          <p:nvPr/>
        </p:nvSpPr>
        <p:spPr bwMode="auto">
          <a:xfrm>
            <a:off x="6919913" y="260350"/>
            <a:ext cx="925512" cy="512763"/>
          </a:xfrm>
          <a:prstGeom prst="rect">
            <a:avLst/>
          </a:prstGeom>
          <a:noFill/>
          <a:ln w="28575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female</a:t>
            </a:r>
          </a:p>
        </p:txBody>
      </p:sp>
      <p:sp>
        <p:nvSpPr>
          <p:cNvPr id="37988" name="Rectangle 28"/>
          <p:cNvSpPr>
            <a:spLocks noChangeArrowheads="1"/>
          </p:cNvSpPr>
          <p:nvPr/>
        </p:nvSpPr>
        <p:spPr bwMode="auto">
          <a:xfrm>
            <a:off x="7986713" y="257175"/>
            <a:ext cx="92392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male</a:t>
            </a:r>
          </a:p>
        </p:txBody>
      </p:sp>
      <p:sp>
        <p:nvSpPr>
          <p:cNvPr id="69727" name="Text Box 93"/>
          <p:cNvSpPr txBox="1">
            <a:spLocks noChangeArrowheads="1"/>
          </p:cNvSpPr>
          <p:nvPr/>
        </p:nvSpPr>
        <p:spPr bwMode="auto">
          <a:xfrm>
            <a:off x="7439025" y="1889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age</a:t>
            </a:r>
          </a:p>
        </p:txBody>
      </p:sp>
      <p:sp>
        <p:nvSpPr>
          <p:cNvPr id="69728" name="Text Box 94"/>
          <p:cNvSpPr txBox="1">
            <a:spLocks noChangeArrowheads="1"/>
          </p:cNvSpPr>
          <p:nvPr/>
        </p:nvSpPr>
        <p:spPr bwMode="auto">
          <a:xfrm>
            <a:off x="8501063" y="215900"/>
            <a:ext cx="439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Solutions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0825"/>
            <a:ext cx="89439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Triangle 4"/>
          <p:cNvSpPr/>
          <p:nvPr/>
        </p:nvSpPr>
        <p:spPr>
          <a:xfrm>
            <a:off x="0" y="6096000"/>
            <a:ext cx="838200" cy="762000"/>
          </a:xfrm>
          <a:prstGeom prst="rtTriangle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13800" b="1" smtClean="0"/>
              <a:t>Bonus</a:t>
            </a:r>
          </a:p>
        </p:txBody>
      </p:sp>
      <p:sp>
        <p:nvSpPr>
          <p:cNvPr id="7168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2013-02-05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Tuesday – Week 2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1371600" y="20685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1981200" y="2525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685800" y="26019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1066800" y="24495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828800" y="24495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0668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04850" y="267176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>
            <a:off x="6096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>
            <a:off x="1981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2362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390650" y="214471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42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971675" y="260191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100</a:t>
            </a:r>
          </a:p>
        </p:txBody>
      </p:sp>
      <p:grpSp>
        <p:nvGrpSpPr>
          <p:cNvPr id="72718" name="Group 14"/>
          <p:cNvGrpSpPr>
            <a:grpSpLocks/>
          </p:cNvGrpSpPr>
          <p:nvPr/>
        </p:nvGrpSpPr>
        <p:grpSpPr bwMode="auto">
          <a:xfrm>
            <a:off x="990600" y="3363913"/>
            <a:ext cx="609600" cy="685800"/>
            <a:chOff x="1008" y="1968"/>
            <a:chExt cx="384" cy="432"/>
          </a:xfrm>
        </p:grpSpPr>
        <p:sp>
          <p:nvSpPr>
            <p:cNvPr id="72771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72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21</a:t>
              </a:r>
            </a:p>
          </p:txBody>
        </p:sp>
      </p:grpSp>
      <p:grpSp>
        <p:nvGrpSpPr>
          <p:cNvPr id="72719" name="Group 19"/>
          <p:cNvGrpSpPr>
            <a:grpSpLocks/>
          </p:cNvGrpSpPr>
          <p:nvPr/>
        </p:nvGrpSpPr>
        <p:grpSpPr bwMode="auto">
          <a:xfrm>
            <a:off x="1371600" y="4049713"/>
            <a:ext cx="609600" cy="685800"/>
            <a:chOff x="1008" y="1968"/>
            <a:chExt cx="384" cy="432"/>
          </a:xfrm>
        </p:grpSpPr>
        <p:sp>
          <p:nvSpPr>
            <p:cNvPr id="72767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68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9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0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35</a:t>
              </a:r>
            </a:p>
          </p:txBody>
        </p:sp>
      </p:grpSp>
      <p:sp>
        <p:nvSpPr>
          <p:cNvPr id="72720" name="Oval 24"/>
          <p:cNvSpPr>
            <a:spLocks noChangeArrowheads="1"/>
          </p:cNvSpPr>
          <p:nvPr/>
        </p:nvSpPr>
        <p:spPr bwMode="auto">
          <a:xfrm>
            <a:off x="2362200" y="3287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1" name="Line 25"/>
          <p:cNvSpPr>
            <a:spLocks noChangeShapeType="1"/>
          </p:cNvSpPr>
          <p:nvPr/>
        </p:nvSpPr>
        <p:spPr bwMode="auto">
          <a:xfrm>
            <a:off x="27432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26"/>
          <p:cNvSpPr>
            <a:spLocks noChangeShapeType="1"/>
          </p:cNvSpPr>
          <p:nvPr/>
        </p:nvSpPr>
        <p:spPr bwMode="auto">
          <a:xfrm flipH="1">
            <a:off x="22860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Text Box 27"/>
          <p:cNvSpPr txBox="1">
            <a:spLocks noChangeArrowheads="1"/>
          </p:cNvSpPr>
          <p:nvPr/>
        </p:nvSpPr>
        <p:spPr bwMode="auto">
          <a:xfrm>
            <a:off x="2371725" y="337343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211</a:t>
            </a:r>
          </a:p>
        </p:txBody>
      </p:sp>
      <p:grpSp>
        <p:nvGrpSpPr>
          <p:cNvPr id="72724" name="Group 28"/>
          <p:cNvGrpSpPr>
            <a:grpSpLocks/>
          </p:cNvGrpSpPr>
          <p:nvPr/>
        </p:nvGrpSpPr>
        <p:grpSpPr bwMode="auto">
          <a:xfrm>
            <a:off x="990600" y="4735513"/>
            <a:ext cx="609600" cy="685800"/>
            <a:chOff x="1008" y="1968"/>
            <a:chExt cx="384" cy="432"/>
          </a:xfrm>
        </p:grpSpPr>
        <p:sp>
          <p:nvSpPr>
            <p:cNvPr id="72763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64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25</a:t>
              </a:r>
            </a:p>
          </p:txBody>
        </p:sp>
      </p:grpSp>
      <p:grpSp>
        <p:nvGrpSpPr>
          <p:cNvPr id="72725" name="Group 34"/>
          <p:cNvGrpSpPr>
            <a:grpSpLocks/>
          </p:cNvGrpSpPr>
          <p:nvPr/>
        </p:nvGrpSpPr>
        <p:grpSpPr bwMode="auto">
          <a:xfrm>
            <a:off x="1752600" y="4735513"/>
            <a:ext cx="609600" cy="685800"/>
            <a:chOff x="1008" y="1968"/>
            <a:chExt cx="384" cy="432"/>
          </a:xfrm>
        </p:grpSpPr>
        <p:sp>
          <p:nvSpPr>
            <p:cNvPr id="72759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60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1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2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39</a:t>
              </a:r>
            </a:p>
          </p:txBody>
        </p:sp>
      </p:grpSp>
      <p:grpSp>
        <p:nvGrpSpPr>
          <p:cNvPr id="72726" name="Group 39"/>
          <p:cNvGrpSpPr>
            <a:grpSpLocks/>
          </p:cNvGrpSpPr>
          <p:nvPr/>
        </p:nvGrpSpPr>
        <p:grpSpPr bwMode="auto">
          <a:xfrm>
            <a:off x="228600" y="3363913"/>
            <a:ext cx="609600" cy="685800"/>
            <a:chOff x="1008" y="1968"/>
            <a:chExt cx="384" cy="432"/>
          </a:xfrm>
        </p:grpSpPr>
        <p:sp>
          <p:nvSpPr>
            <p:cNvPr id="72755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56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7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8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12</a:t>
              </a:r>
            </a:p>
          </p:txBody>
        </p:sp>
      </p:grpSp>
      <p:sp>
        <p:nvSpPr>
          <p:cNvPr id="72727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Not so fast… ?</a:t>
            </a:r>
          </a:p>
        </p:txBody>
      </p:sp>
      <p:grpSp>
        <p:nvGrpSpPr>
          <p:cNvPr id="72728" name="Group 47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72753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54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2729" name="Text Box 48"/>
          <p:cNvSpPr txBox="1">
            <a:spLocks noChangeArrowheads="1"/>
          </p:cNvSpPr>
          <p:nvPr/>
        </p:nvSpPr>
        <p:spPr bwMode="auto">
          <a:xfrm>
            <a:off x="6102350" y="1516063"/>
            <a:ext cx="145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Worst </a:t>
            </a:r>
            <a:r>
              <a:rPr lang="en-US" sz="2400" b="1" i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balanced </a:t>
            </a:r>
            <a:r>
              <a:rPr lang="en-US" sz="2400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case!?</a:t>
            </a:r>
          </a:p>
        </p:txBody>
      </p:sp>
      <p:sp>
        <p:nvSpPr>
          <p:cNvPr id="72730" name="Text Box 49"/>
          <p:cNvSpPr txBox="1">
            <a:spLocks noChangeArrowheads="1"/>
          </p:cNvSpPr>
          <p:nvPr/>
        </p:nvSpPr>
        <p:spPr bwMode="auto">
          <a:xfrm>
            <a:off x="3687763" y="2917825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find</a:t>
            </a:r>
          </a:p>
        </p:txBody>
      </p:sp>
      <p:sp>
        <p:nvSpPr>
          <p:cNvPr id="72731" name="Text Box 50"/>
          <p:cNvSpPr txBox="1">
            <a:spLocks noChangeArrowheads="1"/>
          </p:cNvSpPr>
          <p:nvPr/>
        </p:nvSpPr>
        <p:spPr bwMode="auto">
          <a:xfrm>
            <a:off x="3505200" y="4116388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insert</a:t>
            </a:r>
          </a:p>
        </p:txBody>
      </p:sp>
      <p:sp>
        <p:nvSpPr>
          <p:cNvPr id="72732" name="Text Box 51"/>
          <p:cNvSpPr txBox="1">
            <a:spLocks noChangeArrowheads="1"/>
          </p:cNvSpPr>
          <p:nvPr/>
        </p:nvSpPr>
        <p:spPr bwMode="auto">
          <a:xfrm>
            <a:off x="3505200" y="5411788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delete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835525" y="1700213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</a:rPr>
              <a:t>Best-case?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7689850" y="1700213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</a:rPr>
              <a:t>Worst-case?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6950" y="2678113"/>
          <a:ext cx="4098924" cy="3568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308"/>
                <a:gridCol w="1366308"/>
                <a:gridCol w="1366308"/>
              </a:tblGrid>
              <a:tr h="118956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</a:tr>
              <a:tr h="118956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</a:tr>
              <a:tr h="118956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Trees </a:t>
            </a:r>
            <a:r>
              <a:rPr lang="en-US" sz="4200" i="1"/>
              <a:t>are fast</a:t>
            </a:r>
            <a:endParaRPr lang="en-US" sz="4200"/>
          </a:p>
        </p:txBody>
      </p:sp>
      <p:grpSp>
        <p:nvGrpSpPr>
          <p:cNvPr id="73731" name="Group 47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73744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3745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1265238" y="5954713"/>
            <a:ext cx="3656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And if the data conspire against you to create an O(N) path...</a:t>
            </a:r>
          </a:p>
        </p:txBody>
      </p:sp>
      <p:sp>
        <p:nvSpPr>
          <p:cNvPr id="73733" name="Rectangle 8"/>
          <p:cNvSpPr>
            <a:spLocks noChangeArrowheads="1"/>
          </p:cNvSpPr>
          <p:nvPr/>
        </p:nvSpPr>
        <p:spPr bwMode="auto">
          <a:xfrm>
            <a:off x="6680200" y="1408113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find</a:t>
            </a:r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6543675" y="1716088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insert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6543675" y="20320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delete</a:t>
            </a:r>
          </a:p>
        </p:txBody>
      </p:sp>
      <p:pic>
        <p:nvPicPr>
          <p:cNvPr id="73736" name="Picture 11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649538"/>
            <a:ext cx="59880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12"/>
          <p:cNvSpPr txBox="1">
            <a:spLocks noChangeArrowheads="1"/>
          </p:cNvSpPr>
          <p:nvPr/>
        </p:nvSpPr>
        <p:spPr bwMode="auto">
          <a:xfrm>
            <a:off x="715963" y="2686050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solution:</a:t>
            </a:r>
            <a:r>
              <a:rPr lang="en-US" sz="1400" b="1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sz="1400" b="1" i="1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self-balancing trees.</a:t>
            </a:r>
            <a:endParaRPr lang="en-US" sz="1400" b="1">
              <a:solidFill>
                <a:srgbClr val="7D06AA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3738" name="Text Box 13"/>
          <p:cNvSpPr txBox="1">
            <a:spLocks noChangeArrowheads="1"/>
          </p:cNvSpPr>
          <p:nvPr/>
        </p:nvSpPr>
        <p:spPr bwMode="auto">
          <a:xfrm>
            <a:off x="927100" y="340042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AVL tree</a:t>
            </a:r>
          </a:p>
        </p:txBody>
      </p:sp>
      <p:sp>
        <p:nvSpPr>
          <p:cNvPr id="73739" name="Rectangle 14"/>
          <p:cNvSpPr>
            <a:spLocks noChangeArrowheads="1"/>
          </p:cNvSpPr>
          <p:nvPr/>
        </p:nvSpPr>
        <p:spPr bwMode="auto">
          <a:xfrm>
            <a:off x="5213350" y="4995863"/>
            <a:ext cx="3133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http://www.csi.uottawa.ca/~stan/csi2514/applets/avl/BT.html</a:t>
            </a:r>
          </a:p>
        </p:txBody>
      </p:sp>
      <p:sp>
        <p:nvSpPr>
          <p:cNvPr id="73740" name="AutoShape 15"/>
          <p:cNvSpPr>
            <a:spLocks noChangeArrowheads="1"/>
          </p:cNvSpPr>
          <p:nvPr/>
        </p:nvSpPr>
        <p:spPr bwMode="auto">
          <a:xfrm>
            <a:off x="541338" y="2479675"/>
            <a:ext cx="8237537" cy="32956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7D06A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1" name="Text Box 16"/>
          <p:cNvSpPr txBox="1">
            <a:spLocks noChangeArrowheads="1"/>
          </p:cNvSpPr>
          <p:nvPr/>
        </p:nvSpPr>
        <p:spPr bwMode="auto">
          <a:xfrm>
            <a:off x="736600" y="4313238"/>
            <a:ext cx="1584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t>Adelson-Velskii and Landis, </a:t>
            </a:r>
            <a:r>
              <a:rPr lang="en-US" sz="1200" i="1">
                <a:latin typeface="Times New Roman" panose="02020603050405020304" pitchFamily="18" charset="0"/>
                <a:ea typeface="MS PGothic" panose="020B0600070205080204" pitchFamily="34" charset="-128"/>
              </a:rPr>
              <a:t>An algorithm for the organization of information</a:t>
            </a:r>
            <a:r>
              <a:rPr 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t>, 1960</a:t>
            </a:r>
          </a:p>
        </p:txBody>
      </p:sp>
      <p:sp>
        <p:nvSpPr>
          <p:cNvPr id="73742" name="Rectangle 18"/>
          <p:cNvSpPr>
            <a:spLocks noChangeArrowheads="1"/>
          </p:cNvSpPr>
          <p:nvPr/>
        </p:nvSpPr>
        <p:spPr bwMode="auto">
          <a:xfrm>
            <a:off x="1122363" y="1570038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any </a:t>
            </a:r>
            <a:r>
              <a:rPr lang="en-US" i="1"/>
              <a:t>constant</a:t>
            </a:r>
            <a:r>
              <a:rPr lang="en-US"/>
              <a:t> left/right split-ratio of the data, all operations on trees are O(logN).</a:t>
            </a:r>
          </a:p>
        </p:txBody>
      </p:sp>
      <p:sp>
        <p:nvSpPr>
          <p:cNvPr id="73743" name="Text Box 6"/>
          <p:cNvSpPr txBox="1">
            <a:spLocks noChangeArrowheads="1"/>
          </p:cNvSpPr>
          <p:nvPr/>
        </p:nvSpPr>
        <p:spPr bwMode="auto">
          <a:xfrm>
            <a:off x="4757738" y="6048375"/>
            <a:ext cx="365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... </a:t>
            </a:r>
            <a:r>
              <a:rPr lang="en-US" sz="2400" b="1" i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self</a:t>
            </a: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-balance!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Big-O</a:t>
            </a:r>
            <a:br>
              <a:rPr lang="en-US" sz="8800" b="1" smtClean="0"/>
            </a:br>
            <a:r>
              <a:rPr lang="en-US" sz="8800" b="1" smtClean="0"/>
              <a:t>BONUS</a:t>
            </a:r>
          </a:p>
        </p:txBody>
      </p:sp>
      <p:sp>
        <p:nvSpPr>
          <p:cNvPr id="74755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688" y="254000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N - 1</a:t>
            </a:r>
          </a:p>
        </p:txBody>
      </p:sp>
      <p:sp>
        <p:nvSpPr>
          <p:cNvPr id="757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9525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summarizes the asymptotic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Order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of the work done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06800" y="160338"/>
            <a:ext cx="1857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+mj-lt"/>
                <a:cs typeface="+mn-cs"/>
              </a:rPr>
              <a:t>Big - O</a:t>
            </a:r>
          </a:p>
        </p:txBody>
      </p:sp>
      <p:sp>
        <p:nvSpPr>
          <p:cNvPr id="757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2703513"/>
            <a:ext cx="6175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" panose="02020603050405020304" pitchFamily="18" charset="0"/>
              </a:rPr>
              <a:t> is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75313" y="254000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O(N)</a:t>
            </a:r>
          </a:p>
        </p:txBody>
      </p:sp>
      <p:sp>
        <p:nvSpPr>
          <p:cNvPr id="757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0688" y="3854450"/>
            <a:ext cx="31353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2N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 + 5N</a:t>
            </a:r>
          </a:p>
        </p:txBody>
      </p:sp>
      <p:sp>
        <p:nvSpPr>
          <p:cNvPr id="7578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4017963"/>
            <a:ext cx="6175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" panose="02020603050405020304" pitchFamily="18" charset="0"/>
              </a:rPr>
              <a:t> is</a:t>
            </a:r>
          </a:p>
        </p:txBody>
      </p:sp>
      <p:sp>
        <p:nvSpPr>
          <p:cNvPr id="757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5313" y="385445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O(N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400" y="5226050"/>
            <a:ext cx="3135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52N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 + 4N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5787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05313" y="5389563"/>
            <a:ext cx="617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" panose="02020603050405020304" pitchFamily="18" charset="0"/>
              </a:rPr>
              <a:t> is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9438" y="522605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O(    )</a:t>
            </a:r>
          </a:p>
        </p:txBody>
      </p:sp>
      <p:sp>
        <p:nvSpPr>
          <p:cNvPr id="7578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27200" y="2400300"/>
            <a:ext cx="1016000" cy="303213"/>
          </a:xfrm>
          <a:prstGeom prst="line">
            <a:avLst/>
          </a:prstGeom>
          <a:noFill/>
          <a:ln w="9525">
            <a:solidFill>
              <a:srgbClr val="048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63838" y="2251075"/>
            <a:ext cx="416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48501"/>
                </a:solidFill>
                <a:latin typeface="Comic Sans MS" panose="030F0702030302020204" pitchFamily="66" charset="0"/>
              </a:rPr>
              <a:t>ignore all but the biggest term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27200" y="1885950"/>
            <a:ext cx="416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48501"/>
                </a:solidFill>
                <a:latin typeface="Comic Sans MS" panose="030F0702030302020204" pitchFamily="66" charset="0"/>
              </a:rPr>
              <a:t>ignore constant coefficients</a:t>
            </a:r>
          </a:p>
        </p:txBody>
      </p:sp>
      <p:sp>
        <p:nvSpPr>
          <p:cNvPr id="757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914400" y="2089150"/>
            <a:ext cx="766763" cy="520700"/>
          </a:xfrm>
          <a:prstGeom prst="line">
            <a:avLst/>
          </a:prstGeom>
          <a:noFill/>
          <a:ln w="9525">
            <a:solidFill>
              <a:srgbClr val="048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6343650"/>
            <a:ext cx="772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the key</a:t>
            </a:r>
            <a:r>
              <a:rPr lang="en-US">
                <a:solidFill>
                  <a:srgbClr val="000000"/>
                </a:solidFill>
              </a:rPr>
              <a:t> to </a:t>
            </a:r>
            <a:r>
              <a:rPr lang="en-US" i="1">
                <a:solidFill>
                  <a:srgbClr val="000000"/>
                </a:solidFill>
              </a:rPr>
              <a:t>comparing</a:t>
            </a:r>
            <a:r>
              <a:rPr lang="en-US">
                <a:solidFill>
                  <a:srgbClr val="000000"/>
                </a:solidFill>
              </a:rPr>
              <a:t> programs and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77" y="274638"/>
            <a:ext cx="8823246" cy="1143000"/>
          </a:xfrm>
        </p:spPr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dirty="0" smtClean="0"/>
              <a:t> allows you to do math. </a:t>
            </a:r>
            <a:br>
              <a:rPr lang="en-US" dirty="0" smtClean="0"/>
            </a:br>
            <a:r>
              <a:rPr lang="en-US" sz="3200" dirty="0" smtClean="0"/>
              <a:t>Only known values allowed on the right hand side!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" y="1905000"/>
            <a:ext cx="8978232" cy="3357562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160376" y="5262562"/>
            <a:ext cx="8526423" cy="1214438"/>
          </a:xfrm>
          <a:prstGeom prst="borderCallout1">
            <a:avLst>
              <a:gd name="adj1" fmla="val -862"/>
              <a:gd name="adj2" fmla="val 68932"/>
              <a:gd name="adj3" fmla="val 2055"/>
              <a:gd name="adj4" fmla="val 8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/>
              <a:t>I wonder what would happen if I typed: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?-</a:t>
            </a: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791200" y="4572000"/>
            <a:ext cx="3352800" cy="2168524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/>
              <a:t>My partner and I could figure ours out!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Yep!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Nope!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 have a guess!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Stuck!</a:t>
            </a:r>
          </a:p>
          <a:p>
            <a:pPr marL="457200" indent="-457200">
              <a:buAutoNum type="alphaUcParenR"/>
              <a:defRPr/>
            </a:pP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79877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79878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80899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Recursion in Prolog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4569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90115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0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mtClean="0"/>
              <a:t> in Prolog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485900"/>
            <a:ext cx="7037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52400" y="5029200"/>
            <a:ext cx="2895600" cy="1676400"/>
          </a:xfrm>
          <a:prstGeom prst="borderCallout1">
            <a:avLst>
              <a:gd name="adj1" fmla="val -179915"/>
              <a:gd name="adj2" fmla="val 42502"/>
              <a:gd name="adj3" fmla="val -3010"/>
              <a:gd name="adj4" fmla="val 862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Incorrect solution! How many errors? </a:t>
            </a:r>
          </a:p>
          <a:p>
            <a:pPr algn="ctr">
              <a:defRPr/>
            </a:pPr>
            <a:r>
              <a:rPr lang="en-US" sz="2400" dirty="0"/>
              <a:t>A) 1   B) 2    C) 3    D) 4 </a:t>
            </a:r>
          </a:p>
          <a:p>
            <a:pPr algn="ctr">
              <a:defRPr/>
            </a:pPr>
            <a:r>
              <a:rPr lang="en-US" sz="2400" dirty="0"/>
              <a:t>E) Stuck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Factorial SOLUTION</a:t>
            </a:r>
          </a:p>
        </p:txBody>
      </p:sp>
      <p:grpSp>
        <p:nvGrpSpPr>
          <p:cNvPr id="15363" name="Group 1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9463" y="6203950"/>
            <a:ext cx="369887" cy="393700"/>
            <a:chOff x="2928" y="1051"/>
            <a:chExt cx="840" cy="957"/>
          </a:xfrm>
        </p:grpSpPr>
        <p:sp>
          <p:nvSpPr>
            <p:cNvPr id="15371" name="Freeform 1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3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4" name="Oval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5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6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7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8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9" name="AutoShap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80" name="Freeform 2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Rectangle 62"/>
          <p:cNvSpPr>
            <a:spLocks noChangeArrowheads="1"/>
          </p:cNvSpPr>
          <p:nvPr/>
        </p:nvSpPr>
        <p:spPr bwMode="auto">
          <a:xfrm>
            <a:off x="7086600" y="5867400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Try </a:t>
            </a:r>
            <a:r>
              <a:rPr 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trace.</a:t>
            </a:r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95400"/>
            <a:ext cx="874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Callout 1 23"/>
          <p:cNvSpPr/>
          <p:nvPr/>
        </p:nvSpPr>
        <p:spPr>
          <a:xfrm>
            <a:off x="3962400" y="4495800"/>
            <a:ext cx="4103688" cy="1371600"/>
          </a:xfrm>
          <a:prstGeom prst="borderCallout1">
            <a:avLst>
              <a:gd name="adj1" fmla="val -862"/>
              <a:gd name="adj2" fmla="val 68932"/>
              <a:gd name="adj3" fmla="val -37585"/>
              <a:gd name="adj4" fmla="val 115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smtClean="0"/>
              <a:t>What’s the point?</a:t>
            </a:r>
          </a:p>
          <a:p>
            <a:pPr algn="ctr">
              <a:defRPr/>
            </a:pPr>
            <a:r>
              <a:rPr lang="en-US" dirty="0" smtClean="0"/>
              <a:t>Predicates don’t RETURN anything!</a:t>
            </a:r>
          </a:p>
          <a:p>
            <a:pPr algn="ctr">
              <a:defRPr/>
            </a:pPr>
            <a:r>
              <a:rPr lang="en-US" dirty="0" smtClean="0"/>
              <a:t>You can’t nest calculations like N-1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13414</TotalTime>
  <Words>3320</Words>
  <Application>Microsoft Office PowerPoint</Application>
  <PresentationFormat>On-screen Show (4:3)</PresentationFormat>
  <Paragraphs>622</Paragraphs>
  <Slides>75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ＭＳ Ｐゴシック</vt:lpstr>
      <vt:lpstr>ＭＳ Ｐゴシック</vt:lpstr>
      <vt:lpstr>Arial</vt:lpstr>
      <vt:lpstr>Calibri</vt:lpstr>
      <vt:lpstr>Cambria</vt:lpstr>
      <vt:lpstr>Comic Sans MS</vt:lpstr>
      <vt:lpstr>Courier New</vt:lpstr>
      <vt:lpstr>Helvetica</vt:lpstr>
      <vt:lpstr>Impact</vt:lpstr>
      <vt:lpstr>Sand</vt:lpstr>
      <vt:lpstr>Times</vt:lpstr>
      <vt:lpstr>Times New Roman</vt:lpstr>
      <vt:lpstr>Wingdings</vt:lpstr>
      <vt:lpstr>Office Theme</vt:lpstr>
      <vt:lpstr>CS  60</vt:lpstr>
      <vt:lpstr>Lecture 08 – Learning Goals</vt:lpstr>
      <vt:lpstr>Prolog’s Goal: Create consistent variable bindings (here’s how you can help)</vt:lpstr>
      <vt:lpstr>PowerPoint Presentation</vt:lpstr>
      <vt:lpstr>Solution</vt:lpstr>
      <vt:lpstr>is allows you to do math.  Only known values allowed on the right hand side!</vt:lpstr>
      <vt:lpstr>Recursion in Prolog</vt:lpstr>
      <vt:lpstr>Write fac in Prolog</vt:lpstr>
      <vt:lpstr>Factorial SOLUTION</vt:lpstr>
      <vt:lpstr>Visualizing Sub-Queries</vt:lpstr>
      <vt:lpstr>List Unification</vt:lpstr>
      <vt:lpstr>List Unification Demo</vt:lpstr>
      <vt:lpstr>What Variable Bindings</vt:lpstr>
      <vt:lpstr>PowerPoint Presentation</vt:lpstr>
      <vt:lpstr>List Unification Demo</vt:lpstr>
      <vt:lpstr>append (is built in)</vt:lpstr>
      <vt:lpstr>List Examples (length) DEMO</vt:lpstr>
      <vt:lpstr>Example: length (base case)</vt:lpstr>
      <vt:lpstr>Example: length (rule head) </vt:lpstr>
      <vt:lpstr>Example: length (rule body)</vt:lpstr>
      <vt:lpstr>Length Solution</vt:lpstr>
      <vt:lpstr>List Examples (member)</vt:lpstr>
      <vt:lpstr>Example: member</vt:lpstr>
      <vt:lpstr>Write member</vt:lpstr>
      <vt:lpstr>Member Solution</vt:lpstr>
      <vt:lpstr>Prolog Test Cases</vt:lpstr>
      <vt:lpstr>Zebra Puzzle Hw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Trees in Prolog</vt:lpstr>
      <vt:lpstr>PowerPoint Presentation</vt:lpstr>
      <vt:lpstr>PowerPoint Presentation</vt:lpstr>
      <vt:lpstr>treemin Solution</vt:lpstr>
      <vt:lpstr>Graphs in Prolog</vt:lpstr>
      <vt:lpstr>PowerPoint Presentation</vt:lpstr>
      <vt:lpstr>kid Solution</vt:lpstr>
      <vt:lpstr>Debugging  &amp; Combo of  ,(and) and |(cons bar)</vt:lpstr>
      <vt:lpstr>Debugging &amp; Combo of , and |</vt:lpstr>
      <vt:lpstr>Double Solution</vt:lpstr>
      <vt:lpstr>Extra 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Bonus</vt:lpstr>
      <vt:lpstr>PowerPoint Presentation</vt:lpstr>
      <vt:lpstr>PowerPoint Presentation</vt:lpstr>
      <vt:lpstr>Big-O BONUS</vt:lpstr>
      <vt:lpstr>PowerPoint Presentation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273</cp:revision>
  <cp:lastPrinted>2013-02-05T16:02:57Z</cp:lastPrinted>
  <dcterms:created xsi:type="dcterms:W3CDTF">2013-01-21T19:17:15Z</dcterms:created>
  <dcterms:modified xsi:type="dcterms:W3CDTF">2014-09-30T14:00:28Z</dcterms:modified>
</cp:coreProperties>
</file>