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725" r:id="rId2"/>
    <p:sldId id="754" r:id="rId3"/>
    <p:sldId id="759" r:id="rId4"/>
    <p:sldId id="760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697" r:id="rId15"/>
    <p:sldId id="663" r:id="rId16"/>
    <p:sldId id="664" r:id="rId17"/>
    <p:sldId id="665" r:id="rId18"/>
    <p:sldId id="667" r:id="rId19"/>
    <p:sldId id="669" r:id="rId20"/>
    <p:sldId id="666" r:id="rId21"/>
    <p:sldId id="692" r:id="rId22"/>
    <p:sldId id="520" r:id="rId23"/>
    <p:sldId id="653" r:id="rId24"/>
    <p:sldId id="654" r:id="rId25"/>
    <p:sldId id="655" r:id="rId26"/>
    <p:sldId id="698" r:id="rId27"/>
    <p:sldId id="699" r:id="rId28"/>
    <p:sldId id="702" r:id="rId29"/>
    <p:sldId id="723" r:id="rId30"/>
    <p:sldId id="703" r:id="rId31"/>
    <p:sldId id="773" r:id="rId32"/>
    <p:sldId id="784" r:id="rId33"/>
    <p:sldId id="785" r:id="rId34"/>
    <p:sldId id="786" r:id="rId35"/>
    <p:sldId id="774" r:id="rId36"/>
    <p:sldId id="775" r:id="rId37"/>
    <p:sldId id="776" r:id="rId38"/>
    <p:sldId id="777" r:id="rId39"/>
    <p:sldId id="778" r:id="rId40"/>
    <p:sldId id="780" r:id="rId41"/>
    <p:sldId id="781" r:id="rId42"/>
    <p:sldId id="782" r:id="rId43"/>
    <p:sldId id="783" r:id="rId44"/>
    <p:sldId id="787" r:id="rId45"/>
    <p:sldId id="708" r:id="rId46"/>
    <p:sldId id="755" r:id="rId47"/>
    <p:sldId id="756" r:id="rId48"/>
    <p:sldId id="757" r:id="rId49"/>
    <p:sldId id="758" r:id="rId50"/>
    <p:sldId id="750" r:id="rId51"/>
    <p:sldId id="771" r:id="rId52"/>
    <p:sldId id="772" r:id="rId53"/>
    <p:sldId id="751" r:id="rId54"/>
    <p:sldId id="752" r:id="rId55"/>
    <p:sldId id="753" r:id="rId56"/>
    <p:sldId id="709" r:id="rId57"/>
    <p:sldId id="710" r:id="rId58"/>
    <p:sldId id="711" r:id="rId59"/>
    <p:sldId id="712" r:id="rId60"/>
    <p:sldId id="713" r:id="rId61"/>
    <p:sldId id="714" r:id="rId62"/>
    <p:sldId id="715" r:id="rId63"/>
    <p:sldId id="716" r:id="rId64"/>
    <p:sldId id="717" r:id="rId65"/>
    <p:sldId id="718" r:id="rId66"/>
    <p:sldId id="719" r:id="rId67"/>
    <p:sldId id="720" r:id="rId68"/>
    <p:sldId id="721" r:id="rId69"/>
    <p:sldId id="722" r:id="rId7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0D621611-0684-47D0-AFEA-8A917949F864}">
          <p14:sldIdLst>
            <p14:sldId id="725"/>
            <p14:sldId id="754"/>
            <p14:sldId id="759"/>
            <p14:sldId id="760"/>
            <p14:sldId id="761"/>
            <p14:sldId id="762"/>
            <p14:sldId id="763"/>
          </p14:sldIdLst>
        </p14:section>
        <p14:section name="Formal Definition" id="{3274C926-3341-4024-9758-E83D87EDE8FE}">
          <p14:sldIdLst>
            <p14:sldId id="764"/>
            <p14:sldId id="765"/>
            <p14:sldId id="766"/>
            <p14:sldId id="767"/>
            <p14:sldId id="768"/>
            <p14:sldId id="769"/>
            <p14:sldId id="697"/>
            <p14:sldId id="663"/>
            <p14:sldId id="664"/>
            <p14:sldId id="665"/>
            <p14:sldId id="667"/>
            <p14:sldId id="669"/>
            <p14:sldId id="666"/>
            <p14:sldId id="692"/>
            <p14:sldId id="520"/>
          </p14:sldIdLst>
        </p14:section>
        <p14:section name="Classes of problems" id="{CDC08AEC-5107-4C96-86C5-DD47BB38C237}">
          <p14:sldIdLst>
            <p14:sldId id="653"/>
            <p14:sldId id="654"/>
            <p14:sldId id="655"/>
          </p14:sldIdLst>
        </p14:section>
        <p14:section name="Loop counting" id="{2823F939-92E8-4B8F-AC77-7406B687746A}">
          <p14:sldIdLst>
            <p14:sldId id="698"/>
            <p14:sldId id="699"/>
            <p14:sldId id="702"/>
            <p14:sldId id="723"/>
            <p14:sldId id="703"/>
          </p14:sldIdLst>
        </p14:section>
        <p14:section name="Lists" id="{414A75A8-32CA-4F9D-AA0D-69A5F93924E8}">
          <p14:sldIdLst>
            <p14:sldId id="773"/>
            <p14:sldId id="784"/>
            <p14:sldId id="785"/>
            <p14:sldId id="786"/>
            <p14:sldId id="774"/>
            <p14:sldId id="775"/>
            <p14:sldId id="776"/>
            <p14:sldId id="777"/>
            <p14:sldId id="778"/>
            <p14:sldId id="780"/>
            <p14:sldId id="781"/>
            <p14:sldId id="782"/>
            <p14:sldId id="783"/>
            <p14:sldId id="787"/>
            <p14:sldId id="708"/>
            <p14:sldId id="755"/>
            <p14:sldId id="756"/>
            <p14:sldId id="757"/>
            <p14:sldId id="758"/>
            <p14:sldId id="750"/>
            <p14:sldId id="771"/>
            <p14:sldId id="772"/>
            <p14:sldId id="751"/>
            <p14:sldId id="752"/>
            <p14:sldId id="753"/>
          </p14:sldIdLst>
        </p14:section>
        <p14:section name="Bonus" id="{86EFD1A1-B1D1-42B2-B4C8-33E2670ACFBC}">
          <p14:sldIdLst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39" autoAdjust="0"/>
  </p:normalViewPr>
  <p:slideViewPr>
    <p:cSldViewPr>
      <p:cViewPr varScale="1">
        <p:scale>
          <a:sx n="118" d="100"/>
          <a:sy n="118" d="100"/>
        </p:scale>
        <p:origin x="7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080D5-CF26-4C48-83F5-356EB4A23993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E0C6-D3DB-42E5-A82C-35E540443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541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307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545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439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75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893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976" indent="-2830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2269" indent="-2264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5179" indent="-2264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8086" indent="-2264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993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3901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6809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9718" indent="-2264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6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2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80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solidFill>
            <a:srgbClr val="FFFFFF"/>
          </a:solidFill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438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407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54425-23AD-4EAC-BBA5-FE47CC46E2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 &gt; 1001 = k, c = 1001</a:t>
            </a:r>
          </a:p>
          <a:p>
            <a:endParaRPr lang="en-US" smtClean="0"/>
          </a:p>
          <a:p>
            <a:r>
              <a:rPr lang="en-US" smtClean="0"/>
              <a:t>n &gt; 1 = k, c = 42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689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4850"/>
            <a:ext cx="4632325" cy="34734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763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0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18.png"/><Relationship Id="rId3" Type="http://schemas.openxmlformats.org/officeDocument/2006/relationships/tags" Target="../tags/tag30.xml"/><Relationship Id="rId21" Type="http://schemas.openxmlformats.org/officeDocument/2006/relationships/oleObject" Target="../embeddings/oleObject2.bin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17.png"/><Relationship Id="rId2" Type="http://schemas.openxmlformats.org/officeDocument/2006/relationships/tags" Target="../tags/tag29.xml"/><Relationship Id="rId16" Type="http://schemas.openxmlformats.org/officeDocument/2006/relationships/image" Target="../media/image16.png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7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oleObject" Target="../embeddings/oleObject4.bin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21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20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19.png"/><Relationship Id="rId28" Type="http://schemas.openxmlformats.org/officeDocument/2006/relationships/oleObject" Target="../embeddings/oleObject5.bin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23.wmf"/><Relationship Id="rId2" Type="http://schemas.openxmlformats.org/officeDocument/2006/relationships/tags" Target="../tags/tag62.xml"/><Relationship Id="rId1" Type="http://schemas.openxmlformats.org/officeDocument/2006/relationships/vmlDrawing" Target="../drawings/vmlDrawing3.vml"/><Relationship Id="rId6" Type="http://schemas.openxmlformats.org/officeDocument/2006/relationships/tags" Target="../tags/tag66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5.xml"/><Relationship Id="rId10" Type="http://schemas.openxmlformats.org/officeDocument/2006/relationships/image" Target="../media/image22.wmf"/><Relationship Id="rId4" Type="http://schemas.openxmlformats.org/officeDocument/2006/relationships/tags" Target="../tags/tag64.xml"/><Relationship Id="rId9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53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52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48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51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657350" y="685800"/>
            <a:ext cx="5829300" cy="1102519"/>
          </a:xfrm>
        </p:spPr>
        <p:txBody>
          <a:bodyPr/>
          <a:lstStyle/>
          <a:p>
            <a:pPr eaLnBrk="1" hangingPunct="1"/>
            <a:r>
              <a:rPr lang="en-US" sz="8800" b="1" dirty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229916" y="2343151"/>
            <a:ext cx="67437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Big-O, List/</a:t>
            </a:r>
            <a:r>
              <a:rPr lang="en-US" sz="6000" b="1" smtClean="0"/>
              <a:t>ListNode</a:t>
            </a:r>
            <a:endParaRPr lang="en-US" sz="60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2057400" y="5105400"/>
            <a:ext cx="4800600" cy="12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2014-10-15</a:t>
            </a:r>
            <a:endParaRPr lang="en-US" sz="24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 smtClean="0">
                <a:solidFill>
                  <a:srgbClr val="898989"/>
                </a:solidFill>
              </a:rPr>
              <a:t>Wednesday – </a:t>
            </a:r>
            <a:r>
              <a:rPr lang="en-US" sz="2400" dirty="0">
                <a:solidFill>
                  <a:srgbClr val="898989"/>
                </a:solidFill>
              </a:rPr>
              <a:t>Week 6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dirty="0">
                <a:solidFill>
                  <a:srgbClr val="898989"/>
                </a:solidFill>
              </a:rPr>
              <a:t>Lecture </a:t>
            </a:r>
            <a:r>
              <a:rPr lang="en-US" sz="2400" dirty="0" smtClean="0">
                <a:solidFill>
                  <a:srgbClr val="898989"/>
                </a:solidFill>
              </a:rPr>
              <a:t>13</a:t>
            </a:r>
            <a:endParaRPr lang="en-US" sz="2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Fast Are Computers?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5225"/>
            <a:ext cx="9144000" cy="54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800600" y="5486400"/>
            <a:ext cx="3962400" cy="1219201"/>
          </a:xfrm>
          <a:prstGeom prst="borderCallout1">
            <a:avLst>
              <a:gd name="adj1" fmla="val 28206"/>
              <a:gd name="adj2" fmla="val -33"/>
              <a:gd name="adj3" fmla="val -77874"/>
              <a:gd name="adj4" fmla="val -2688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1 Hz = 1 operation /sec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2.9GHz = 2.9 x 10</a:t>
            </a:r>
            <a:r>
              <a:rPr lang="en-US" sz="2400" b="1" baseline="30000" dirty="0" smtClean="0"/>
              <a:t>9</a:t>
            </a:r>
            <a:r>
              <a:rPr lang="en-US" sz="2400" b="1" dirty="0" smtClean="0"/>
              <a:t> op / sec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42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8"/>
          <a:stretch/>
        </p:blipFill>
        <p:spPr bwMode="auto">
          <a:xfrm>
            <a:off x="344488" y="1796902"/>
            <a:ext cx="8477250" cy="480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Rectangle 4"/>
          <p:cNvSpPr>
            <a:spLocks noChangeArrowheads="1"/>
          </p:cNvSpPr>
          <p:nvPr/>
        </p:nvSpPr>
        <p:spPr bwMode="auto">
          <a:xfrm>
            <a:off x="2895600" y="3810000"/>
            <a:ext cx="5562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1066800" y="5410200"/>
            <a:ext cx="556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38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How many operations are required?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08" descr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6"/>
          <a:stretch/>
        </p:blipFill>
        <p:spPr bwMode="auto">
          <a:xfrm>
            <a:off x="344488" y="1786270"/>
            <a:ext cx="8477250" cy="48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066800" y="5410200"/>
            <a:ext cx="738822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675623" y="5757090"/>
            <a:ext cx="1122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rgbClr val="8E030A"/>
                </a:solidFill>
              </a:rPr>
              <a:t>How big is </a:t>
            </a:r>
            <a:r>
              <a:rPr lang="en-US" dirty="0" smtClean="0">
                <a:solidFill>
                  <a:srgbClr val="8E030A"/>
                </a:solidFill>
                <a:latin typeface="Courier New" pitchFamily="49" charset="0"/>
                <a:cs typeface="Courier New" pitchFamily="49" charset="0"/>
              </a:rPr>
              <a:t>n!</a:t>
            </a:r>
            <a:r>
              <a:rPr lang="en-US" dirty="0" smtClean="0">
                <a:solidFill>
                  <a:srgbClr val="8E030A"/>
                </a:solidFill>
              </a:rPr>
              <a:t> </a:t>
            </a:r>
            <a:endParaRPr lang="en-US" dirty="0">
              <a:solidFill>
                <a:srgbClr val="8E030A"/>
              </a:solidFill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22263" y="5100638"/>
            <a:ext cx="8437562" cy="0"/>
          </a:xfrm>
          <a:prstGeom prst="line">
            <a:avLst/>
          </a:prstGeom>
          <a:noFill/>
          <a:ln w="28575">
            <a:solidFill>
              <a:srgbClr val="8E03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 rot="-5400000">
            <a:off x="-540544" y="3512345"/>
            <a:ext cx="1927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Polynomial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 rot="-5400000">
            <a:off x="-23813" y="5334001"/>
            <a:ext cx="881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latin typeface="Trebuchet MS" pitchFamily="34" charset="0"/>
              </a:rPr>
              <a:t>Exp.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83666" y="6167192"/>
            <a:ext cx="7337458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100" dirty="0" smtClean="0">
                <a:latin typeface="Trebuchet MS" pitchFamily="34" charset="0"/>
              </a:rPr>
              <a:t>How long would these take if you have a 10 GHz Processor?</a:t>
            </a:r>
            <a:endParaRPr lang="en-US" sz="2100" dirty="0">
              <a:latin typeface="Trebuchet MS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183889" y="274638"/>
            <a:ext cx="955431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u="sng" dirty="0" smtClean="0"/>
              <a:t>Why we only care about the largest term</a:t>
            </a:r>
          </a:p>
          <a:p>
            <a:r>
              <a:rPr lang="en-US" sz="2800" dirty="0" smtClean="0"/>
              <a:t>How many operations are required?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51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5867400" y="4557623"/>
            <a:ext cx="3207544" cy="22467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Instead of using measured time – reason about the complexity of the problem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1182688" y="231616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n!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879475" y="5816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log(n)</a:t>
            </a:r>
          </a:p>
        </p:txBody>
      </p:sp>
      <p:grpSp>
        <p:nvGrpSpPr>
          <p:cNvPr id="109574" name="Group 8"/>
          <p:cNvGrpSpPr>
            <a:grpSpLocks/>
          </p:cNvGrpSpPr>
          <p:nvPr/>
        </p:nvGrpSpPr>
        <p:grpSpPr bwMode="auto">
          <a:xfrm>
            <a:off x="1163638" y="3825875"/>
            <a:ext cx="454025" cy="477838"/>
            <a:chOff x="1032" y="1842"/>
            <a:chExt cx="286" cy="301"/>
          </a:xfrm>
        </p:grpSpPr>
        <p:sp>
          <p:nvSpPr>
            <p:cNvPr id="109600" name="Text Box 9"/>
            <p:cNvSpPr txBox="1">
              <a:spLocks noChangeArrowheads="1"/>
            </p:cNvSpPr>
            <p:nvPr/>
          </p:nvSpPr>
          <p:spPr bwMode="auto">
            <a:xfrm>
              <a:off x="1032" y="18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601" name="Text Box 10"/>
            <p:cNvSpPr txBox="1">
              <a:spLocks noChangeArrowheads="1"/>
            </p:cNvSpPr>
            <p:nvPr/>
          </p:nvSpPr>
          <p:spPr bwMode="auto">
            <a:xfrm>
              <a:off x="1138" y="184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09575" name="Group 11"/>
          <p:cNvGrpSpPr>
            <a:grpSpLocks/>
          </p:cNvGrpSpPr>
          <p:nvPr/>
        </p:nvGrpSpPr>
        <p:grpSpPr bwMode="auto">
          <a:xfrm>
            <a:off x="1179513" y="3386138"/>
            <a:ext cx="444500" cy="498475"/>
            <a:chOff x="1793" y="2097"/>
            <a:chExt cx="280" cy="314"/>
          </a:xfrm>
        </p:grpSpPr>
        <p:sp>
          <p:nvSpPr>
            <p:cNvPr id="109598" name="Text Box 12"/>
            <p:cNvSpPr txBox="1">
              <a:spLocks noChangeArrowheads="1"/>
            </p:cNvSpPr>
            <p:nvPr/>
          </p:nvSpPr>
          <p:spPr bwMode="auto">
            <a:xfrm>
              <a:off x="1793" y="212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9" name="Text Box 13"/>
            <p:cNvSpPr txBox="1">
              <a:spLocks noChangeArrowheads="1"/>
            </p:cNvSpPr>
            <p:nvPr/>
          </p:nvSpPr>
          <p:spPr bwMode="auto">
            <a:xfrm>
              <a:off x="1893" y="209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09576" name="Group 14"/>
          <p:cNvGrpSpPr>
            <a:grpSpLocks/>
          </p:cNvGrpSpPr>
          <p:nvPr/>
        </p:nvGrpSpPr>
        <p:grpSpPr bwMode="auto">
          <a:xfrm>
            <a:off x="1185863" y="2725738"/>
            <a:ext cx="434975" cy="496887"/>
            <a:chOff x="2231" y="1491"/>
            <a:chExt cx="274" cy="313"/>
          </a:xfrm>
        </p:grpSpPr>
        <p:sp>
          <p:nvSpPr>
            <p:cNvPr id="109596" name="Text Box 15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9597" name="Text Box 16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109577" name="Text Box 17"/>
          <p:cNvSpPr txBox="1">
            <a:spLocks noChangeArrowheads="1"/>
          </p:cNvSpPr>
          <p:nvPr/>
        </p:nvSpPr>
        <p:spPr bwMode="auto">
          <a:xfrm>
            <a:off x="1171575" y="47005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09578" name="Text Box 18"/>
          <p:cNvSpPr txBox="1">
            <a:spLocks noChangeArrowheads="1"/>
          </p:cNvSpPr>
          <p:nvPr/>
        </p:nvSpPr>
        <p:spPr bwMode="auto">
          <a:xfrm>
            <a:off x="1160463" y="6229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09579" name="Group 19"/>
          <p:cNvGrpSpPr>
            <a:grpSpLocks/>
          </p:cNvGrpSpPr>
          <p:nvPr/>
        </p:nvGrpSpPr>
        <p:grpSpPr bwMode="auto">
          <a:xfrm>
            <a:off x="1195388" y="1868488"/>
            <a:ext cx="434975" cy="496887"/>
            <a:chOff x="2231" y="1491"/>
            <a:chExt cx="274" cy="313"/>
          </a:xfrm>
        </p:grpSpPr>
        <p:sp>
          <p:nvSpPr>
            <p:cNvPr id="109594" name="Text Box 20"/>
            <p:cNvSpPr txBox="1">
              <a:spLocks noChangeArrowheads="1"/>
            </p:cNvSpPr>
            <p:nvPr/>
          </p:nvSpPr>
          <p:spPr bwMode="auto">
            <a:xfrm>
              <a:off x="2231" y="15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5" name="Text Box 21"/>
            <p:cNvSpPr txBox="1">
              <a:spLocks noChangeArrowheads="1"/>
            </p:cNvSpPr>
            <p:nvPr/>
          </p:nvSpPr>
          <p:spPr bwMode="auto">
            <a:xfrm>
              <a:off x="2325" y="149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</a:t>
              </a:r>
            </a:p>
          </p:txBody>
        </p:sp>
      </p:grpSp>
      <p:grpSp>
        <p:nvGrpSpPr>
          <p:cNvPr id="109580" name="Group 22"/>
          <p:cNvGrpSpPr>
            <a:grpSpLocks/>
          </p:cNvGrpSpPr>
          <p:nvPr/>
        </p:nvGrpSpPr>
        <p:grpSpPr bwMode="auto">
          <a:xfrm>
            <a:off x="1041400" y="5454650"/>
            <a:ext cx="503238" cy="457200"/>
            <a:chOff x="380" y="1585"/>
            <a:chExt cx="317" cy="288"/>
          </a:xfrm>
        </p:grpSpPr>
        <p:sp>
          <p:nvSpPr>
            <p:cNvPr id="109592" name="Text Box 23"/>
            <p:cNvSpPr txBox="1">
              <a:spLocks noChangeArrowheads="1"/>
            </p:cNvSpPr>
            <p:nvPr/>
          </p:nvSpPr>
          <p:spPr bwMode="auto">
            <a:xfrm>
              <a:off x="380" y="158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solidFill>
                    <a:srgbClr val="000000"/>
                  </a:solidFill>
                  <a:latin typeface="Symbol" pitchFamily="18" charset="2"/>
                  <a:sym typeface="Symbol" pitchFamily="18" charset="2"/>
                </a:rPr>
                <a:t></a:t>
              </a:r>
              <a:r>
                <a:rPr lang="en-US" sz="24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109593" name="Line 24"/>
            <p:cNvSpPr>
              <a:spLocks noChangeShapeType="1"/>
            </p:cNvSpPr>
            <p:nvPr/>
          </p:nvSpPr>
          <p:spPr bwMode="auto">
            <a:xfrm>
              <a:off x="535" y="1623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1" name="Text Box 25"/>
          <p:cNvSpPr txBox="1">
            <a:spLocks noChangeArrowheads="1"/>
          </p:cNvSpPr>
          <p:nvPr/>
        </p:nvSpPr>
        <p:spPr bwMode="auto">
          <a:xfrm>
            <a:off x="574675" y="1395413"/>
            <a:ext cx="1762125" cy="469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Big-</a:t>
            </a:r>
            <a:r>
              <a:rPr lang="en-US" sz="2400" b="1">
                <a:solidFill>
                  <a:srgbClr val="000000"/>
                </a:solidFill>
              </a:rPr>
              <a:t>O </a:t>
            </a:r>
            <a:r>
              <a:rPr lang="en-US" sz="2400">
                <a:solidFill>
                  <a:srgbClr val="000000"/>
                </a:solidFill>
              </a:rPr>
              <a:t>Order</a:t>
            </a:r>
          </a:p>
        </p:txBody>
      </p:sp>
      <p:sp>
        <p:nvSpPr>
          <p:cNvPr id="109582" name="Text Box 26"/>
          <p:cNvSpPr txBox="1">
            <a:spLocks noChangeArrowheads="1"/>
          </p:cNvSpPr>
          <p:nvPr/>
        </p:nvSpPr>
        <p:spPr bwMode="auto">
          <a:xfrm>
            <a:off x="860425" y="426561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n log(n)</a:t>
            </a:r>
          </a:p>
        </p:txBody>
      </p:sp>
      <p:sp>
        <p:nvSpPr>
          <p:cNvPr id="109586" name="Text Box 30"/>
          <p:cNvSpPr txBox="1">
            <a:spLocks noChangeArrowheads="1"/>
          </p:cNvSpPr>
          <p:nvPr/>
        </p:nvSpPr>
        <p:spPr bwMode="auto">
          <a:xfrm>
            <a:off x="3154363" y="2303463"/>
            <a:ext cx="461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Intractable Problems   (</a:t>
            </a:r>
            <a:r>
              <a:rPr lang="en-US" sz="2400" i="1">
                <a:solidFill>
                  <a:srgbClr val="000000"/>
                </a:solidFill>
              </a:rPr>
              <a:t>Exponential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7" name="Text Box 31"/>
          <p:cNvSpPr txBox="1">
            <a:spLocks noChangeArrowheads="1"/>
          </p:cNvSpPr>
          <p:nvPr/>
        </p:nvSpPr>
        <p:spPr bwMode="auto">
          <a:xfrm>
            <a:off x="3135313" y="3965575"/>
            <a:ext cx="439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Tractable Problems   (</a:t>
            </a:r>
            <a:r>
              <a:rPr lang="en-US" sz="2400" i="1">
                <a:solidFill>
                  <a:srgbClr val="000000"/>
                </a:solidFill>
              </a:rPr>
              <a:t>Polynomial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9588" name="Text Box 32"/>
          <p:cNvSpPr txBox="1">
            <a:spLocks noChangeArrowheads="1"/>
          </p:cNvSpPr>
          <p:nvPr/>
        </p:nvSpPr>
        <p:spPr bwMode="auto">
          <a:xfrm>
            <a:off x="3148013" y="5793731"/>
            <a:ext cx="1782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No </a:t>
            </a:r>
            <a:r>
              <a:rPr lang="en-US" sz="2400" dirty="0" smtClean="0">
                <a:solidFill>
                  <a:srgbClr val="000000"/>
                </a:solidFill>
              </a:rPr>
              <a:t>Problem!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9589" name="AutoShape 33"/>
          <p:cNvSpPr>
            <a:spLocks/>
          </p:cNvSpPr>
          <p:nvPr/>
        </p:nvSpPr>
        <p:spPr bwMode="auto">
          <a:xfrm>
            <a:off x="2940050" y="1957388"/>
            <a:ext cx="144463" cy="1163637"/>
          </a:xfrm>
          <a:prstGeom prst="rightBrace">
            <a:avLst>
              <a:gd name="adj1" fmla="val 67124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0" name="AutoShape 34"/>
          <p:cNvSpPr>
            <a:spLocks/>
          </p:cNvSpPr>
          <p:nvPr/>
        </p:nvSpPr>
        <p:spPr bwMode="auto">
          <a:xfrm>
            <a:off x="2917825" y="3525838"/>
            <a:ext cx="144463" cy="1347787"/>
          </a:xfrm>
          <a:prstGeom prst="rightBrace">
            <a:avLst>
              <a:gd name="adj1" fmla="val 7774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9591" name="AutoShape 35"/>
          <p:cNvSpPr>
            <a:spLocks/>
          </p:cNvSpPr>
          <p:nvPr/>
        </p:nvSpPr>
        <p:spPr bwMode="auto">
          <a:xfrm>
            <a:off x="2938463" y="5435600"/>
            <a:ext cx="144462" cy="1163638"/>
          </a:xfrm>
          <a:prstGeom prst="rightBrace">
            <a:avLst>
              <a:gd name="adj1" fmla="val 67125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-18752" y="274638"/>
            <a:ext cx="91815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of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6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Big-O 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1672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800" b="1" dirty="0" smtClean="0"/>
              <a:t>Big-O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00200"/>
            <a:ext cx="7848600" cy="5029200"/>
          </a:xfrm>
        </p:spPr>
        <p:txBody>
          <a:bodyPr/>
          <a:lstStyle/>
          <a:p>
            <a:r>
              <a:rPr lang="en-US" dirty="0" smtClean="0"/>
              <a:t>We want to express the speed of an algorithm </a:t>
            </a:r>
            <a:r>
              <a:rPr lang="en-US" i="1" dirty="0" smtClean="0"/>
              <a:t>independently</a:t>
            </a:r>
            <a:r>
              <a:rPr lang="en-US" dirty="0" smtClean="0"/>
              <a:t> of a </a:t>
            </a:r>
            <a:r>
              <a:rPr lang="en-US" i="1" dirty="0" smtClean="0"/>
              <a:t>specific implementation </a:t>
            </a:r>
            <a:r>
              <a:rPr lang="en-US" dirty="0" smtClean="0"/>
              <a:t>on a </a:t>
            </a:r>
            <a:r>
              <a:rPr lang="en-US" i="1" dirty="0" smtClean="0"/>
              <a:t>specific machine. </a:t>
            </a:r>
          </a:p>
          <a:p>
            <a:endParaRPr lang="en-US" i="1" dirty="0" smtClean="0"/>
          </a:p>
          <a:p>
            <a:r>
              <a:rPr lang="en-US" dirty="0" smtClean="0"/>
              <a:t>We examine the cost of the algorithms for large input sets i.e. </a:t>
            </a:r>
            <a:r>
              <a:rPr lang="en-US" i="1" dirty="0" smtClean="0"/>
              <a:t>the asymptotic cost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later classes you’ll do this in more detail</a:t>
            </a:r>
          </a:p>
          <a:p>
            <a:pPr>
              <a:buFont typeface="Arial" pitchFamily="34" charset="0"/>
              <a:buNone/>
            </a:pPr>
            <a:endParaRPr lang="en-US" i="1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3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7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9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352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71" name="Picture 1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20669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733800" y="1752600"/>
            <a:ext cx="685800" cy="6096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3"/>
            </p:custDataLst>
          </p:nvPr>
        </p:nvCxnSpPr>
        <p:spPr>
          <a:xfrm rot="5400000" flipH="1" flipV="1">
            <a:off x="5295900" y="3162300"/>
            <a:ext cx="685800" cy="1524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14"/>
            </p:custDataLst>
          </p:nvPr>
        </p:nvCxnSpPr>
        <p:spPr>
          <a:xfrm rot="10800000"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Line Callout 1 26"/>
          <p:cNvSpPr/>
          <p:nvPr>
            <p:custDataLst>
              <p:tags r:id="rId15"/>
            </p:custDataLst>
          </p:nvPr>
        </p:nvSpPr>
        <p:spPr>
          <a:xfrm>
            <a:off x="6477000" y="762000"/>
            <a:ext cx="2362200" cy="1447800"/>
          </a:xfrm>
          <a:prstGeom prst="borderCallout1">
            <a:avLst>
              <a:gd name="adj1" fmla="val 84577"/>
              <a:gd name="adj2" fmla="val 158"/>
              <a:gd name="adj3" fmla="val 53419"/>
              <a:gd name="adj4" fmla="val -3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Which one is fastest?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4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>
            <p:custDataLst>
              <p:tags r:id="rId9"/>
            </p:custDataLst>
          </p:nvPr>
        </p:nvCxnSpPr>
        <p:spPr>
          <a:xfrm rot="5400000" flipH="1" flipV="1">
            <a:off x="1524794" y="3275806"/>
            <a:ext cx="65532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>
            <p:custDataLst>
              <p:tags r:id="rId10"/>
            </p:custDataLst>
          </p:nvPr>
        </p:nvSpPr>
        <p:spPr>
          <a:xfrm>
            <a:off x="5562600" y="2971800"/>
            <a:ext cx="3352800" cy="2590800"/>
          </a:xfrm>
          <a:prstGeom prst="borderCallout1">
            <a:avLst>
              <a:gd name="adj1" fmla="val 13413"/>
              <a:gd name="adj2" fmla="val -2187"/>
              <a:gd name="adj3" fmla="val 24064"/>
              <a:gd name="adj4" fmla="val -221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“</a:t>
            </a:r>
            <a:r>
              <a:rPr lang="en-US" sz="3200" dirty="0" err="1"/>
              <a:t>Woah</a:t>
            </a:r>
            <a:r>
              <a:rPr lang="en-US" sz="3200" dirty="0"/>
              <a:t>! One of these is WAY better after this point. Let’s call that point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3200" dirty="0"/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8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</a:t>
            </a:r>
            <a:br>
              <a:rPr lang="en-US" smtClean="0"/>
            </a:br>
            <a:r>
              <a:rPr lang="en-US" smtClean="0"/>
              <a:t>big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/>
          <a:stretch/>
        </p:blipFill>
        <p:spPr bwMode="auto">
          <a:xfrm>
            <a:off x="3530009" y="2057400"/>
            <a:ext cx="295651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/>
          <a:stretch/>
        </p:blipFill>
        <p:spPr bwMode="auto">
          <a:xfrm>
            <a:off x="3530008" y="2943225"/>
            <a:ext cx="294699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0"/>
          <a:stretch/>
        </p:blipFill>
        <p:spPr bwMode="auto">
          <a:xfrm>
            <a:off x="3530008" y="3781425"/>
            <a:ext cx="24231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0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4041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11"/>
            </p:custDataLst>
          </p:nvPr>
        </p:nvCxnSpPr>
        <p:spPr>
          <a:xfrm rot="10800000">
            <a:off x="6629400" y="2514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547951879"/>
              </p:ext>
            </p:extLst>
          </p:nvPr>
        </p:nvGraphicFramePr>
        <p:xfrm>
          <a:off x="2209800" y="2065357"/>
          <a:ext cx="1426536" cy="87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Equation" r:id="rId19" imgW="330120" imgH="203040" progId="Equation.3">
                  <p:embed/>
                </p:oleObj>
              </mc:Choice>
              <mc:Fallback>
                <p:oleObj name="Equation" r:id="rId19" imgW="3301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65357"/>
                        <a:ext cx="1426536" cy="877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29768881"/>
              </p:ext>
            </p:extLst>
          </p:nvPr>
        </p:nvGraphicFramePr>
        <p:xfrm>
          <a:off x="2209800" y="2870791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21" imgW="330120" imgH="203040" progId="Equation.3">
                  <p:embed/>
                </p:oleObj>
              </mc:Choice>
              <mc:Fallback>
                <p:oleObj name="Equation" r:id="rId21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70791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65180167"/>
              </p:ext>
            </p:extLst>
          </p:nvPr>
        </p:nvGraphicFramePr>
        <p:xfrm>
          <a:off x="2209800" y="3752056"/>
          <a:ext cx="1427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23" imgW="330120" imgH="203040" progId="Equation.3">
                  <p:embed/>
                </p:oleObj>
              </mc:Choice>
              <mc:Fallback>
                <p:oleObj name="Equation" r:id="rId23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2056"/>
                        <a:ext cx="14271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777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Which is fastest after some value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/>
              <a:t>?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/>
          <p:nvPr>
            <p:custDataLst>
              <p:tags r:id="rId8"/>
            </p:custDataLst>
          </p:nvPr>
        </p:nvCxnSpPr>
        <p:spPr>
          <a:xfrm rot="10800000">
            <a:off x="7162800" y="2895600"/>
            <a:ext cx="1676400" cy="1588"/>
          </a:xfrm>
          <a:prstGeom prst="straightConnector1">
            <a:avLst/>
          </a:prstGeom>
          <a:ln w="1270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608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/>
          <a:stretch/>
        </p:blipFill>
        <p:spPr bwMode="auto">
          <a:xfrm>
            <a:off x="2700670" y="2409825"/>
            <a:ext cx="4157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0"/>
          <a:stretch/>
        </p:blipFill>
        <p:spPr bwMode="auto">
          <a:xfrm>
            <a:off x="2700670" y="3295650"/>
            <a:ext cx="149033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1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2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94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6095" name="Picture 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4"/>
          <a:stretch/>
        </p:blipFill>
        <p:spPr bwMode="auto">
          <a:xfrm>
            <a:off x="2781300" y="1447800"/>
            <a:ext cx="3486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Callout 1 19"/>
          <p:cNvSpPr/>
          <p:nvPr>
            <p:custDataLst>
              <p:tags r:id="rId17"/>
            </p:custDataLst>
          </p:nvPr>
        </p:nvSpPr>
        <p:spPr>
          <a:xfrm>
            <a:off x="685800" y="4343400"/>
            <a:ext cx="3810000" cy="1905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WAIT – who cares? </a:t>
            </a:r>
            <a:r>
              <a:rPr lang="en-US" sz="3200" dirty="0"/>
              <a:t>These are all proportional! </a:t>
            </a:r>
          </a:p>
        </p:txBody>
      </p:sp>
      <p:sp>
        <p:nvSpPr>
          <p:cNvPr id="22" name="Line Callout 1 21"/>
          <p:cNvSpPr/>
          <p:nvPr>
            <p:custDataLst>
              <p:tags r:id="rId18"/>
            </p:custDataLst>
          </p:nvPr>
        </p:nvSpPr>
        <p:spPr>
          <a:xfrm>
            <a:off x="4800600" y="4876800"/>
            <a:ext cx="4038600" cy="1524000"/>
          </a:xfrm>
          <a:prstGeom prst="borderCallout1">
            <a:avLst>
              <a:gd name="adj1" fmla="val 13413"/>
              <a:gd name="adj2" fmla="val -497"/>
              <a:gd name="adj3" fmla="val 25270"/>
              <a:gd name="adj4" fmla="val -52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Sometimes we do care, but for simplicity we ignore constants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969135802"/>
              </p:ext>
            </p:extLst>
          </p:nvPr>
        </p:nvGraphicFramePr>
        <p:xfrm>
          <a:off x="1447800" y="1428750"/>
          <a:ext cx="142716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26" imgW="330120" imgH="203040" progId="Equation.3">
                  <p:embed/>
                </p:oleObj>
              </mc:Choice>
              <mc:Fallback>
                <p:oleObj name="Equation" r:id="rId26" imgW="3301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28750"/>
                        <a:ext cx="142716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18150511"/>
              </p:ext>
            </p:extLst>
          </p:nvPr>
        </p:nvGraphicFramePr>
        <p:xfrm>
          <a:off x="1447800" y="2428395"/>
          <a:ext cx="14271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28" imgW="330057" imgH="203112" progId="Equation.3">
                  <p:embed/>
                </p:oleObj>
              </mc:Choice>
              <mc:Fallback>
                <p:oleObj name="Equation" r:id="rId28" imgW="330057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28395"/>
                        <a:ext cx="14271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07366083"/>
              </p:ext>
            </p:extLst>
          </p:nvPr>
        </p:nvGraphicFramePr>
        <p:xfrm>
          <a:off x="1447800" y="3340432"/>
          <a:ext cx="14271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29" imgW="330057" imgH="203112" progId="Equation.3">
                  <p:embed/>
                </p:oleObj>
              </mc:Choice>
              <mc:Fallback>
                <p:oleObj name="Equation" r:id="rId29" imgW="330057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40432"/>
                        <a:ext cx="14271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866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12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Calculate the Big-O of code using loop counting</a:t>
            </a:r>
          </a:p>
          <a:p>
            <a:r>
              <a:rPr lang="en-US" dirty="0" smtClean="0"/>
              <a:t>Describe the benefit of Big-O and apply the formal definition</a:t>
            </a:r>
          </a:p>
          <a:p>
            <a:r>
              <a:rPr lang="en-US" dirty="0" smtClean="0"/>
              <a:t>Write code for arbitrary structures of Objects in Java </a:t>
            </a:r>
          </a:p>
          <a:p>
            <a:r>
              <a:rPr lang="en-US" dirty="0" smtClean="0"/>
              <a:t>Be familiar with List and </a:t>
            </a:r>
            <a:r>
              <a:rPr lang="en-US" dirty="0" err="1" smtClean="0"/>
              <a:t>ListNode</a:t>
            </a:r>
            <a:r>
              <a:rPr lang="en-US" dirty="0" smtClean="0"/>
              <a:t> objects (homework 6 – October 28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10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2819400"/>
            <a:ext cx="3355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if and only if 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828800" y="4191000"/>
          <a:ext cx="60658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9" imgW="952087" imgH="203112" progId="Equation.3">
                  <p:embed/>
                </p:oleObj>
              </mc:Choice>
              <mc:Fallback>
                <p:oleObj name="Equation" r:id="rId9" imgW="95208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60658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828800" y="1219200"/>
          <a:ext cx="5870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11" imgW="977476" imgH="203112" progId="Equation.3">
                  <p:embed/>
                </p:oleObj>
              </mc:Choice>
              <mc:Fallback>
                <p:oleObj name="Equation" r:id="rId11" imgW="97747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5870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5638800"/>
            <a:ext cx="3087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/>
              <a:t>for all </a:t>
            </a:r>
            <a:r>
              <a:rPr lang="en-US" sz="4400" i="1"/>
              <a:t>n</a:t>
            </a:r>
            <a:r>
              <a:rPr lang="en-US" sz="4400"/>
              <a:t> &gt; N</a:t>
            </a:r>
          </a:p>
        </p:txBody>
      </p:sp>
      <p:sp>
        <p:nvSpPr>
          <p:cNvPr id="43014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l"/>
            <a:r>
              <a:rPr lang="en-US" smtClean="0"/>
              <a:t>Formal definition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55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ounded Rectangle 3"/>
          <p:cNvSpPr>
            <a:spLocks noChangeArrowheads="1"/>
          </p:cNvSpPr>
          <p:nvPr/>
        </p:nvSpPr>
        <p:spPr bwMode="auto">
          <a:xfrm>
            <a:off x="271463" y="3702050"/>
            <a:ext cx="8537575" cy="2901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23" name="Text Box 6"/>
          <p:cNvSpPr txBox="1">
            <a:spLocks noChangeArrowheads="1"/>
          </p:cNvSpPr>
          <p:nvPr/>
        </p:nvSpPr>
        <p:spPr bwMode="auto">
          <a:xfrm>
            <a:off x="2101850" y="1464618"/>
            <a:ext cx="3308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T(n)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O(f(n))  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means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2236788" y="1977380"/>
            <a:ext cx="477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(c) (N)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(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n &gt; N)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T(n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  &lt;</a:t>
            </a:r>
            <a:r>
              <a:rPr lang="en-US" sz="2400" dirty="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Helvetica" pitchFamily="1" charset="0"/>
              </a:rPr>
              <a:t>c*f(n</a:t>
            </a: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" pitchFamily="-128" charset="0"/>
            </a:endParaRPr>
          </a:p>
        </p:txBody>
      </p:sp>
      <p:sp>
        <p:nvSpPr>
          <p:cNvPr id="107525" name="Freeform 12"/>
          <p:cNvSpPr>
            <a:spLocks/>
          </p:cNvSpPr>
          <p:nvPr/>
        </p:nvSpPr>
        <p:spPr bwMode="auto">
          <a:xfrm>
            <a:off x="2281238" y="2393950"/>
            <a:ext cx="465137" cy="331788"/>
          </a:xfrm>
          <a:custGeom>
            <a:avLst/>
            <a:gdLst>
              <a:gd name="T0" fmla="*/ 2147483647 w 99"/>
              <a:gd name="T1" fmla="*/ 2147483647 h 156"/>
              <a:gd name="T2" fmla="*/ 2147483647 w 99"/>
              <a:gd name="T3" fmla="*/ 2147483647 h 156"/>
              <a:gd name="T4" fmla="*/ 2147483647 w 99"/>
              <a:gd name="T5" fmla="*/ 2147483647 h 156"/>
              <a:gd name="T6" fmla="*/ 2147483647 w 99"/>
              <a:gd name="T7" fmla="*/ 2147483647 h 156"/>
              <a:gd name="T8" fmla="*/ 2147483647 w 99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156"/>
              <a:gd name="T17" fmla="*/ 99 w 99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156">
                <a:moveTo>
                  <a:pt x="18" y="156"/>
                </a:moveTo>
                <a:cubicBezTo>
                  <a:pt x="15" y="126"/>
                  <a:pt x="0" y="91"/>
                  <a:pt x="33" y="81"/>
                </a:cubicBezTo>
                <a:cubicBezTo>
                  <a:pt x="51" y="87"/>
                  <a:pt x="66" y="95"/>
                  <a:pt x="83" y="106"/>
                </a:cubicBezTo>
                <a:cubicBezTo>
                  <a:pt x="99" y="81"/>
                  <a:pt x="98" y="88"/>
                  <a:pt x="98" y="46"/>
                </a:cubicBezTo>
                <a:cubicBezTo>
                  <a:pt x="98" y="30"/>
                  <a:pt x="93" y="0"/>
                  <a:pt x="93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1857375" y="2705100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there exists a </a:t>
            </a:r>
            <a:r>
              <a:rPr lang="en-US" sz="1400" dirty="0" smtClean="0">
                <a:solidFill>
                  <a:srgbClr val="008000"/>
                </a:solidFill>
                <a:latin typeface="Arial" charset="0"/>
              </a:rPr>
              <a:t>constant c</a:t>
            </a:r>
            <a:endParaRPr lang="en-US" sz="1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7527" name="Freeform 14"/>
          <p:cNvSpPr>
            <a:spLocks/>
          </p:cNvSpPr>
          <p:nvPr/>
        </p:nvSpPr>
        <p:spPr bwMode="auto">
          <a:xfrm>
            <a:off x="4189413" y="2386013"/>
            <a:ext cx="479425" cy="336550"/>
          </a:xfrm>
          <a:custGeom>
            <a:avLst/>
            <a:gdLst>
              <a:gd name="T0" fmla="*/ 2147483647 w 302"/>
              <a:gd name="T1" fmla="*/ 2147483647 h 212"/>
              <a:gd name="T2" fmla="*/ 2147483647 w 302"/>
              <a:gd name="T3" fmla="*/ 2147483647 h 212"/>
              <a:gd name="T4" fmla="*/ 2147483647 w 302"/>
              <a:gd name="T5" fmla="*/ 2147483647 h 212"/>
              <a:gd name="T6" fmla="*/ 2147483647 w 302"/>
              <a:gd name="T7" fmla="*/ 2147483647 h 212"/>
              <a:gd name="T8" fmla="*/ 0 w 302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"/>
              <a:gd name="T16" fmla="*/ 0 h 212"/>
              <a:gd name="T17" fmla="*/ 302 w 302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" h="212">
                <a:moveTo>
                  <a:pt x="302" y="212"/>
                </a:moveTo>
                <a:cubicBezTo>
                  <a:pt x="290" y="176"/>
                  <a:pt x="294" y="158"/>
                  <a:pt x="256" y="146"/>
                </a:cubicBezTo>
                <a:cubicBezTo>
                  <a:pt x="195" y="156"/>
                  <a:pt x="149" y="154"/>
                  <a:pt x="85" y="151"/>
                </a:cubicBezTo>
                <a:cubicBezTo>
                  <a:pt x="54" y="135"/>
                  <a:pt x="25" y="93"/>
                  <a:pt x="15" y="61"/>
                </a:cubicBezTo>
                <a:cubicBezTo>
                  <a:pt x="14" y="54"/>
                  <a:pt x="0" y="5"/>
                  <a:pt x="0" y="0"/>
                </a:cubicBez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3914775" y="2725738"/>
            <a:ext cx="2284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solidFill>
                  <a:srgbClr val="008000"/>
                </a:solidFill>
                <a:latin typeface="Arial" charset="0"/>
              </a:rPr>
              <a:t>for all input sizes bigger than that threshold, N</a:t>
            </a:r>
          </a:p>
        </p:txBody>
      </p:sp>
      <p:pic>
        <p:nvPicPr>
          <p:cNvPr id="107530" name="Picture 32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6550"/>
            <a:ext cx="1263650" cy="142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Text Box 19"/>
          <p:cNvSpPr txBox="1">
            <a:spLocks noChangeArrowheads="1"/>
          </p:cNvSpPr>
          <p:nvPr/>
        </p:nvSpPr>
        <p:spPr bwMode="auto">
          <a:xfrm>
            <a:off x="2836863" y="2420938"/>
            <a:ext cx="942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dirty="0">
                <a:solidFill>
                  <a:srgbClr val="008000"/>
                </a:solidFill>
                <a:latin typeface="Arial" charset="0"/>
              </a:rPr>
              <a:t>+ threshold N</a:t>
            </a:r>
          </a:p>
        </p:txBody>
      </p:sp>
      <p:sp>
        <p:nvSpPr>
          <p:cNvPr id="107532" name="Text Box 16"/>
          <p:cNvSpPr txBox="1">
            <a:spLocks noChangeArrowheads="1"/>
          </p:cNvSpPr>
          <p:nvPr/>
        </p:nvSpPr>
        <p:spPr bwMode="auto">
          <a:xfrm>
            <a:off x="384175" y="5164138"/>
            <a:ext cx="233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We need to find </a:t>
            </a:r>
            <a:r>
              <a:rPr lang="en-US" sz="2400">
                <a:latin typeface="Helvetica" pitchFamily="1" charset="0"/>
              </a:rPr>
              <a:t>c</a:t>
            </a:r>
            <a:r>
              <a:rPr lang="en-US" sz="2400"/>
              <a:t> and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 such that for all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 &gt;</a:t>
            </a:r>
            <a:r>
              <a:rPr lang="en-US" sz="2400"/>
              <a:t> </a:t>
            </a:r>
            <a:r>
              <a:rPr lang="en-US" sz="2400">
                <a:latin typeface="Helvetica" pitchFamily="1" charset="0"/>
                <a:sym typeface="Symbol" pitchFamily="18" charset="2"/>
              </a:rPr>
              <a:t>N</a:t>
            </a:r>
            <a:r>
              <a:rPr lang="en-US" sz="2400"/>
              <a:t>,       </a:t>
            </a:r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2746375" y="3990975"/>
            <a:ext cx="303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solidFill>
                  <a:srgbClr val="000000"/>
                </a:solidFill>
                <a:latin typeface="Times" pitchFamily="-128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O(n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)</a:t>
            </a:r>
            <a:endParaRPr lang="en-US" sz="2400">
              <a:solidFill>
                <a:srgbClr val="0000FF"/>
              </a:solidFill>
              <a:latin typeface="Helvetica" pitchFamily="1" charset="0"/>
              <a:sym typeface="Symbol" pitchFamily="18" charset="2"/>
            </a:endParaRPr>
          </a:p>
        </p:txBody>
      </p:sp>
      <p:sp>
        <p:nvSpPr>
          <p:cNvPr id="107534" name="Rectangle 30"/>
          <p:cNvSpPr>
            <a:spLocks noChangeArrowheads="1"/>
          </p:cNvSpPr>
          <p:nvPr/>
        </p:nvSpPr>
        <p:spPr bwMode="auto">
          <a:xfrm>
            <a:off x="6403975" y="5330248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07535" name="Text Box 5"/>
          <p:cNvSpPr txBox="1">
            <a:spLocks noChangeArrowheads="1"/>
          </p:cNvSpPr>
          <p:nvPr/>
        </p:nvSpPr>
        <p:spPr bwMode="auto">
          <a:xfrm>
            <a:off x="150019" y="-12710"/>
            <a:ext cx="84312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5400" b="1" dirty="0" smtClean="0">
                <a:latin typeface="+mn-lt"/>
                <a:cs typeface="Times New Roman" pitchFamily="18" charset="0"/>
              </a:rPr>
              <a:t>Big-O  definition </a:t>
            </a:r>
          </a:p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(using different notation)</a:t>
            </a:r>
            <a:endParaRPr lang="en-US" sz="3200" dirty="0">
              <a:latin typeface="+mn-lt"/>
              <a:cs typeface="Times New Roman" pitchFamily="18" charset="0"/>
            </a:endParaRPr>
          </a:p>
        </p:txBody>
      </p:sp>
      <p:sp>
        <p:nvSpPr>
          <p:cNvPr id="107536" name="Rectangle 2"/>
          <p:cNvSpPr>
            <a:spLocks noChangeArrowheads="1"/>
          </p:cNvSpPr>
          <p:nvPr/>
        </p:nvSpPr>
        <p:spPr bwMode="auto">
          <a:xfrm>
            <a:off x="3008313" y="553243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42n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Helvetica" pitchFamily="1" charset="0"/>
              </a:rPr>
              <a:t> + 100n &lt; cn</a:t>
            </a:r>
            <a:r>
              <a:rPr lang="en-US" sz="2400" baseline="42000">
                <a:solidFill>
                  <a:srgbClr val="000000"/>
                </a:solidFill>
                <a:latin typeface="Helvetica" pitchFamily="1" charset="0"/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7537" name="Text Box 16"/>
          <p:cNvSpPr txBox="1">
            <a:spLocks noChangeArrowheads="1"/>
          </p:cNvSpPr>
          <p:nvPr/>
        </p:nvSpPr>
        <p:spPr bwMode="auto">
          <a:xfrm>
            <a:off x="403225" y="3998913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To claim that</a:t>
            </a:r>
          </a:p>
        </p:txBody>
      </p:sp>
    </p:spTree>
    <p:extLst>
      <p:ext uri="{BB962C8B-B14F-4D97-AF65-F5344CB8AC3E}">
        <p14:creationId xmlns:p14="http://schemas.microsoft.com/office/powerpoint/2010/main" val="13282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/>
      <p:bldP spid="107527" grpId="0" animBg="1"/>
      <p:bldP spid="107528" grpId="0"/>
      <p:bldP spid="1075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400" b="1" dirty="0" smtClean="0">
                <a:latin typeface="+mn-lt"/>
                <a:cs typeface="Times New Roman" pitchFamily="18" charset="0"/>
              </a:rPr>
              <a:t>Apply the formal definition</a:t>
            </a:r>
            <a:endParaRPr lang="en-US" sz="4400" b="1" dirty="0">
              <a:latin typeface="+mn-lt"/>
              <a:cs typeface="Times New Roman" pitchFamily="18" charset="0"/>
            </a:endParaRPr>
          </a:p>
        </p:txBody>
      </p:sp>
      <p:sp>
        <p:nvSpPr>
          <p:cNvPr id="124933" name="Text Box 10"/>
          <p:cNvSpPr txBox="1">
            <a:spLocks noChangeArrowheads="1"/>
          </p:cNvSpPr>
          <p:nvPr/>
        </p:nvSpPr>
        <p:spPr bwMode="auto">
          <a:xfrm>
            <a:off x="99791" y="1334408"/>
            <a:ext cx="282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>
                <a:latin typeface="Helvetica" pitchFamily="1" charset="0"/>
                <a:sym typeface="Symbol" pitchFamily="18" charset="2"/>
              </a:rPr>
              <a:t>42n+999 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</a:t>
            </a:r>
            <a:r>
              <a:rPr lang="en-US" sz="2400">
                <a:latin typeface="Times" pitchFamily="-128" charset="0"/>
              </a:rPr>
              <a:t>  </a:t>
            </a:r>
            <a:r>
              <a:rPr lang="en-US" sz="2400">
                <a:latin typeface="Helvetica" pitchFamily="1" charset="0"/>
              </a:rPr>
              <a:t>O(n)</a:t>
            </a:r>
            <a:r>
              <a:rPr lang="en-US" sz="2400">
                <a:latin typeface="Times" pitchFamily="-128" charset="0"/>
              </a:rPr>
              <a:t> ?</a:t>
            </a:r>
            <a:r>
              <a:rPr lang="en-US" sz="2400">
                <a:latin typeface="Helvetica" pitchFamily="1" charset="0"/>
                <a:sym typeface="Symbol" pitchFamily="18" charset="2"/>
              </a:rPr>
              <a:t> </a:t>
            </a:r>
          </a:p>
        </p:txBody>
      </p:sp>
      <p:sp>
        <p:nvSpPr>
          <p:cNvPr id="124934" name="Text Box 12"/>
          <p:cNvSpPr txBox="1">
            <a:spLocks noChangeArrowheads="1"/>
          </p:cNvSpPr>
          <p:nvPr/>
        </p:nvSpPr>
        <p:spPr bwMode="auto">
          <a:xfrm>
            <a:off x="6288088" y="6388100"/>
            <a:ext cx="2462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Use simplest form with O notation</a:t>
            </a:r>
          </a:p>
        </p:txBody>
      </p:sp>
      <p:grpSp>
        <p:nvGrpSpPr>
          <p:cNvPr id="124935" name="Group 15"/>
          <p:cNvGrpSpPr>
            <a:grpSpLocks/>
          </p:cNvGrpSpPr>
          <p:nvPr/>
        </p:nvGrpSpPr>
        <p:grpSpPr bwMode="auto">
          <a:xfrm>
            <a:off x="3389091" y="1334408"/>
            <a:ext cx="2306637" cy="482600"/>
            <a:chOff x="685" y="2199"/>
            <a:chExt cx="1453" cy="304"/>
          </a:xfrm>
        </p:grpSpPr>
        <p:sp>
          <p:nvSpPr>
            <p:cNvPr id="124942" name="Text Box 16"/>
            <p:cNvSpPr txBox="1">
              <a:spLocks noChangeArrowheads="1"/>
            </p:cNvSpPr>
            <p:nvPr/>
          </p:nvSpPr>
          <p:spPr bwMode="auto">
            <a:xfrm>
              <a:off x="685" y="2215"/>
              <a:ext cx="1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50n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3" name="Text Box 17"/>
            <p:cNvSpPr txBox="1">
              <a:spLocks noChangeArrowheads="1"/>
            </p:cNvSpPr>
            <p:nvPr/>
          </p:nvSpPr>
          <p:spPr bwMode="auto">
            <a:xfrm>
              <a:off x="1642" y="2199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 2</a:t>
              </a:r>
            </a:p>
          </p:txBody>
        </p:sp>
      </p:grpSp>
      <p:sp>
        <p:nvSpPr>
          <p:cNvPr id="124936" name="Text Box 18"/>
          <p:cNvSpPr txBox="1">
            <a:spLocks noChangeArrowheads="1"/>
          </p:cNvSpPr>
          <p:nvPr/>
        </p:nvSpPr>
        <p:spPr bwMode="auto">
          <a:xfrm>
            <a:off x="385763" y="6405563"/>
            <a:ext cx="214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Sand" charset="0"/>
              </a:rPr>
              <a:t>Are these the “best” bounds?</a:t>
            </a:r>
          </a:p>
        </p:txBody>
      </p:sp>
      <p:grpSp>
        <p:nvGrpSpPr>
          <p:cNvPr id="124937" name="Group 19"/>
          <p:cNvGrpSpPr>
            <a:grpSpLocks/>
          </p:cNvGrpSpPr>
          <p:nvPr/>
        </p:nvGrpSpPr>
        <p:grpSpPr bwMode="auto">
          <a:xfrm>
            <a:off x="6091016" y="1334408"/>
            <a:ext cx="2998787" cy="484188"/>
            <a:chOff x="2214" y="2749"/>
            <a:chExt cx="1889" cy="305"/>
          </a:xfrm>
        </p:grpSpPr>
        <p:sp>
          <p:nvSpPr>
            <p:cNvPr id="124940" name="Text Box 20"/>
            <p:cNvSpPr txBox="1">
              <a:spLocks noChangeArrowheads="1"/>
            </p:cNvSpPr>
            <p:nvPr/>
          </p:nvSpPr>
          <p:spPr bwMode="auto">
            <a:xfrm>
              <a:off x="2214" y="2766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>
                  <a:latin typeface="Helvetica" pitchFamily="1" charset="0"/>
                  <a:sym typeface="Symbol" pitchFamily="18" charset="2"/>
                </a:rPr>
                <a:t>0.001</a:t>
              </a:r>
              <a:r>
                <a:rPr lang="en-US" sz="2400">
                  <a:latin typeface="Courier" pitchFamily="49" charset="0"/>
                  <a:sym typeface="Symbol" pitchFamily="18" charset="2"/>
                </a:rPr>
                <a:t>*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n!  </a:t>
              </a:r>
              <a:r>
                <a:rPr lang="en-US" sz="2400">
                  <a:latin typeface="Symbol" pitchFamily="18" charset="2"/>
                  <a:sym typeface="Symbol" pitchFamily="18" charset="2"/>
                </a:rPr>
                <a:t></a:t>
              </a:r>
              <a:r>
                <a:rPr lang="en-US" sz="2400">
                  <a:latin typeface="Times" pitchFamily="-128" charset="0"/>
                </a:rPr>
                <a:t>  </a:t>
              </a:r>
              <a:r>
                <a:rPr lang="en-US" sz="2400">
                  <a:latin typeface="Helvetica" pitchFamily="1" charset="0"/>
                </a:rPr>
                <a:t>O(n  )</a:t>
              </a:r>
              <a:r>
                <a:rPr lang="en-US" sz="2400">
                  <a:latin typeface="Times" pitchFamily="-128" charset="0"/>
                </a:rPr>
                <a:t> ?</a:t>
              </a:r>
              <a:r>
                <a:rPr lang="en-US" sz="2400">
                  <a:latin typeface="Helvetica" pitchFamily="1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24941" name="Text Box 21"/>
            <p:cNvSpPr txBox="1">
              <a:spLocks noChangeArrowheads="1"/>
            </p:cNvSpPr>
            <p:nvPr/>
          </p:nvSpPr>
          <p:spPr bwMode="auto">
            <a:xfrm>
              <a:off x="3635" y="274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latin typeface="Helvetica" pitchFamily="1" charset="0"/>
                </a:rPr>
                <a:t>3</a:t>
              </a:r>
            </a:p>
          </p:txBody>
        </p:sp>
      </p:grpSp>
      <p:sp>
        <p:nvSpPr>
          <p:cNvPr id="124938" name="Text Box 22"/>
          <p:cNvSpPr txBox="1">
            <a:spLocks noChangeArrowheads="1"/>
          </p:cNvSpPr>
          <p:nvPr/>
        </p:nvSpPr>
        <p:spPr bwMode="auto">
          <a:xfrm>
            <a:off x="660104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124939" name="Line 23"/>
          <p:cNvSpPr>
            <a:spLocks noChangeShapeType="1"/>
          </p:cNvSpPr>
          <p:nvPr/>
        </p:nvSpPr>
        <p:spPr bwMode="auto">
          <a:xfrm>
            <a:off x="5867400" y="1502682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5335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3053396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909619" y="4958721"/>
            <a:ext cx="75693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c = </a:t>
            </a:r>
            <a:endParaRPr lang="en-US" sz="2400" dirty="0" smtClean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endParaRPr lang="en-US" sz="2400" dirty="0">
              <a:solidFill>
                <a:srgbClr val="000000"/>
              </a:solidFill>
              <a:latin typeface="Helvetica" pitchFamily="1" charset="0"/>
            </a:endParaRPr>
          </a:p>
          <a:p>
            <a:pPr algn="l"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  <a:latin typeface="Helvetica" pitchFamily="1" charset="0"/>
              </a:rPr>
              <a:t>N = 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69463" y="1826682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89091" y="1856033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Sand" charset="0"/>
              </a:rPr>
              <a:t>True or False?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923953" y="1467648"/>
            <a:ext cx="0" cy="428851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dirty="0" smtClean="0"/>
              <a:t>Big-O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Constant Time</a:t>
            </a:r>
            <a:br>
              <a:rPr lang="en-US" b="1" dirty="0" smtClean="0"/>
            </a:br>
            <a:r>
              <a:rPr lang="en-US" sz="6700" b="1" dirty="0" smtClean="0"/>
              <a:t>O(1)</a:t>
            </a:r>
            <a:endParaRPr lang="en-US" b="1" dirty="0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2276475" cy="2251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100"/>
            <a:ext cx="40100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2143125" y="41910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33129"/>
              <a:gd name="adj4" fmla="val -2136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O(1)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does not depend upon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17462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" b="1160"/>
          <a:stretch>
            <a:fillRect/>
          </a:stretch>
        </p:blipFill>
        <p:spPr bwMode="auto">
          <a:xfrm>
            <a:off x="6400800" y="1676400"/>
            <a:ext cx="2441575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85938"/>
            <a:ext cx="59102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3662363" y="4419600"/>
            <a:ext cx="2438400" cy="2286000"/>
          </a:xfrm>
          <a:prstGeom prst="borderCallout1">
            <a:avLst>
              <a:gd name="adj1" fmla="val 28206"/>
              <a:gd name="adj2" fmla="val -33"/>
              <a:gd name="adj3" fmla="val -14947"/>
              <a:gd name="adj4" fmla="val -1746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runtime is proportional to the magnitude of the input</a:t>
            </a:r>
          </a:p>
        </p:txBody>
      </p:sp>
    </p:spTree>
    <p:extLst>
      <p:ext uri="{BB962C8B-B14F-4D97-AF65-F5344CB8AC3E}">
        <p14:creationId xmlns:p14="http://schemas.microsoft.com/office/powerpoint/2010/main" val="38000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Loop Counting </a:t>
            </a:r>
            <a:br>
              <a:rPr lang="en-US" sz="13800" b="1" dirty="0" smtClean="0"/>
            </a:br>
            <a:r>
              <a:rPr lang="en-US" sz="6600" b="1" dirty="0" smtClean="0"/>
              <a:t>(calculate runtime by counting each step)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05045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1: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endParaRPr lang="en-US" sz="1050" b="1" dirty="0" smtClean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0" y="367886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352800" y="4159101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977447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O(N)</a:t>
            </a: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4305300" y="1828800"/>
            <a:ext cx="15621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1524000" y="2590800"/>
            <a:ext cx="6553200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6258147" y="1828800"/>
            <a:ext cx="1209453" cy="6096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5248275" y="5638800"/>
            <a:ext cx="2219325" cy="1016654"/>
          </a:xfrm>
          <a:prstGeom prst="borderCallout1">
            <a:avLst>
              <a:gd name="adj1" fmla="val 57679"/>
              <a:gd name="adj2" fmla="val -1949"/>
              <a:gd name="adj3" fmla="val 87459"/>
              <a:gd name="adj4" fmla="val -884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Technically 3 operations!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4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 autoUpdateAnimBg="0"/>
      <p:bldP spid="9" grpId="0" animBg="1" autoUpdateAnimBg="0"/>
      <p:bldP spid="11" grpId="0" animBg="1" autoUpdateAnimBg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2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N 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N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88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M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N*M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26616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4383"/>
            <a:ext cx="9205913" cy="4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_________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_________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Warm-up – You should recognize these!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4: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N-1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3194" y="4876800"/>
            <a:ext cx="176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N(N+1)/2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04329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29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Eclipse/Java Tips!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7" y="1600200"/>
            <a:ext cx="8823246" cy="4525963"/>
          </a:xfrm>
        </p:spPr>
        <p:txBody>
          <a:bodyPr/>
          <a:lstStyle/>
          <a:p>
            <a:r>
              <a:rPr lang="en-US" dirty="0" smtClean="0"/>
              <a:t>Use ctrl + space to </a:t>
            </a:r>
            <a:r>
              <a:rPr lang="en-US" dirty="0" err="1" smtClean="0"/>
              <a:t>autofill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sysout</a:t>
            </a:r>
            <a:r>
              <a:rPr lang="en-US" dirty="0" smtClean="0"/>
              <a:t> and then ctrl + space to get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smtClean="0"/>
              <a:t>Click on the results from </a:t>
            </a:r>
            <a:r>
              <a:rPr lang="en-US" dirty="0" err="1" smtClean="0"/>
              <a:t>JUnit</a:t>
            </a:r>
            <a:r>
              <a:rPr lang="en-US" dirty="0" smtClean="0"/>
              <a:t> tests</a:t>
            </a:r>
          </a:p>
          <a:p>
            <a:r>
              <a:rPr lang="en-US" dirty="0" smtClean="0"/>
              <a:t>Breakpoints</a:t>
            </a:r>
          </a:p>
          <a:p>
            <a:r>
              <a:rPr lang="en-US" dirty="0" smtClean="0"/>
              <a:t>Automatically format a selection with </a:t>
            </a:r>
            <a:r>
              <a:rPr lang="en-US" dirty="0" err="1" smtClean="0"/>
              <a:t>Ctrl+Shift+F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5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200" dirty="0" smtClean="0"/>
              <a:t>Fill in the instance variables and constructor for Line3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903412"/>
            <a:chOff x="5791200" y="1905000"/>
            <a:chExt cx="2514600" cy="1903806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38842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pic>
        <p:nvPicPr>
          <p:cNvPr id="3691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012008" cy="8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ular Callout 29"/>
          <p:cNvSpPr/>
          <p:nvPr/>
        </p:nvSpPr>
        <p:spPr>
          <a:xfrm>
            <a:off x="3200400" y="540702"/>
            <a:ext cx="2995917" cy="983297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the values of the array elements to the numbers shown</a:t>
            </a:r>
          </a:p>
          <a:p>
            <a:pPr algn="ctr"/>
            <a:r>
              <a:rPr lang="en-US" sz="1600" dirty="0" smtClean="0"/>
              <a:t>Also add a line in the main method to call the constructor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1" y="5562600"/>
            <a:ext cx="50768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200" dirty="0"/>
              <a:t>Fill in the instance variables and constructor for </a:t>
            </a:r>
            <a:r>
              <a:rPr lang="en-US" sz="3200" dirty="0" smtClean="0"/>
              <a:t>Line4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61" y="678398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" y="758414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2133600" y="678398"/>
            <a:ext cx="3224517" cy="402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Set the values of x and y as shown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81" y="5562600"/>
            <a:ext cx="50768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943100"/>
            <a:ext cx="6981825" cy="4914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095750" cy="31146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6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57813" y="1828800"/>
            <a:ext cx="7772400" cy="1470025"/>
          </a:xfrm>
        </p:spPr>
        <p:txBody>
          <a:bodyPr/>
          <a:lstStyle/>
          <a:p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 </a:t>
            </a:r>
            <a:r>
              <a:rPr lang="en-US" sz="8800" dirty="0" smtClean="0"/>
              <a:t>and </a:t>
            </a:r>
            <a:r>
              <a:rPr lang="en-US" sz="8800" dirty="0" smtClean="0">
                <a:latin typeface="Courier New" pitchFamily="49" charset="0"/>
                <a:cs typeface="Courier New" pitchFamily="49" charset="0"/>
              </a:rPr>
              <a:t>ListNode </a:t>
            </a:r>
            <a:r>
              <a:rPr lang="en-US" sz="8800" dirty="0" smtClean="0"/>
              <a:t>Classes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76800" y="5181600"/>
            <a:ext cx="2995917" cy="783764"/>
          </a:xfrm>
          <a:prstGeom prst="wedgeRoundRectCallout">
            <a:avLst>
              <a:gd name="adj1" fmla="val 55727"/>
              <a:gd name="adj2" fmla="val 475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are in one file!</a:t>
            </a:r>
            <a:endParaRPr lang="en-US" sz="2400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094475" y="5867400"/>
            <a:ext cx="585048" cy="655829"/>
            <a:chOff x="1824" y="4512"/>
            <a:chExt cx="528" cy="241"/>
          </a:xfrm>
        </p:grpSpPr>
        <p:sp>
          <p:nvSpPr>
            <p:cNvPr id="5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17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“c”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1456537"/>
            <a:ext cx="2361189" cy="3133178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different than Racket b/c 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400" dirty="0" smtClean="0"/>
              <a:t> is different than an element of the List </a:t>
            </a:r>
          </a:p>
          <a:p>
            <a:pPr algn="ctr"/>
            <a:r>
              <a:rPr lang="en-US" sz="2400" dirty="0" smtClean="0"/>
              <a:t>(a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ListNode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Rounded Rectangular Callout 85"/>
          <p:cNvSpPr/>
          <p:nvPr/>
        </p:nvSpPr>
        <p:spPr>
          <a:xfrm>
            <a:off x="3376749" y="2035998"/>
            <a:ext cx="2361189" cy="3133178"/>
          </a:xfrm>
          <a:prstGeom prst="wedgeRoundRectCallout">
            <a:avLst>
              <a:gd name="adj1" fmla="val -71434"/>
              <a:gd name="adj2" fmla="val 3095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name of this List is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spam</a:t>
            </a:r>
          </a:p>
          <a:p>
            <a:pPr algn="ctr"/>
            <a:r>
              <a:rPr lang="en-US" sz="2400" dirty="0" smtClean="0"/>
              <a:t>How do you access the “a”?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Got it!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Not sure</a:t>
            </a:r>
          </a:p>
          <a:p>
            <a:pPr marL="457200" indent="-457200">
              <a:buAutoNum type="alphaUcParenR"/>
            </a:pPr>
            <a:r>
              <a:rPr lang="en-US" sz="2400" dirty="0" smtClean="0"/>
              <a:t>Stuck</a:t>
            </a:r>
            <a:endParaRPr lang="en-US" sz="24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3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8305800" y="6096000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152" y="164738"/>
            <a:ext cx="5484156" cy="1763110"/>
            <a:chOff x="243051" y="89948"/>
            <a:chExt cx="5484156" cy="1763110"/>
          </a:xfrm>
        </p:grpSpPr>
        <p:grpSp>
          <p:nvGrpSpPr>
            <p:cNvPr id="3" name="Group 2"/>
            <p:cNvGrpSpPr/>
            <p:nvPr/>
          </p:nvGrpSpPr>
          <p:grpSpPr>
            <a:xfrm>
              <a:off x="3733800" y="89948"/>
              <a:ext cx="1993407" cy="1763110"/>
              <a:chOff x="3973842" y="4649185"/>
              <a:chExt cx="1993407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43051" y="178790"/>
              <a:ext cx="2913063" cy="1228123"/>
              <a:chOff x="2610538" y="49212"/>
              <a:chExt cx="2913063" cy="1228123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92" name="TextBox 91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5" name="Straight Connector 94"/>
            <p:cNvCxnSpPr/>
            <p:nvPr/>
          </p:nvCxnSpPr>
          <p:spPr bwMode="auto">
            <a:xfrm>
              <a:off x="2552234" y="560660"/>
              <a:ext cx="110536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5108082" y="730924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3706251" y="4866290"/>
            <a:ext cx="1993407" cy="1763110"/>
            <a:chOff x="3626343" y="2485040"/>
            <a:chExt cx="1993407" cy="1763110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err="1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201" y="2301943"/>
            <a:ext cx="2913063" cy="1228123"/>
            <a:chOff x="4270675" y="2133600"/>
            <a:chExt cx="2913063" cy="1228123"/>
          </a:xfrm>
        </p:grpSpPr>
        <p:grpSp>
          <p:nvGrpSpPr>
            <p:cNvPr id="122" name="Group 121"/>
            <p:cNvGrpSpPr/>
            <p:nvPr/>
          </p:nvGrpSpPr>
          <p:grpSpPr>
            <a:xfrm>
              <a:off x="4270675" y="2133600"/>
              <a:ext cx="2913063" cy="1228123"/>
              <a:chOff x="2610538" y="49212"/>
              <a:chExt cx="2913063" cy="1228123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3067738" y="155767"/>
                <a:ext cx="2455863" cy="11215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smtClean="0">
                    <a:latin typeface="Courier New" pitchFamily="49" charset="0"/>
                    <a:cs typeface="Courier New" pitchFamily="49" charset="0"/>
                  </a:rPr>
                  <a:t>spam</a:t>
                </a:r>
              </a:p>
              <a:p>
                <a:pPr>
                  <a:defRPr/>
                </a:pPr>
                <a:r>
                  <a:rPr lang="en-US" sz="2800" dirty="0" err="1" smtClean="0">
                    <a:latin typeface="Courier New" pitchFamily="49" charset="0"/>
                    <a:cs typeface="Courier New" pitchFamily="49" charset="0"/>
                  </a:rPr>
                  <a:t>args</a:t>
                </a:r>
                <a:endParaRPr lang="en-US" sz="28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4691121" y="246138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 rot="16200000">
                <a:off x="2287154" y="372596"/>
                <a:ext cx="1169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urier New" pitchFamily="49" charset="0"/>
                    <a:cs typeface="Courier New" pitchFamily="49" charset="0"/>
                  </a:rPr>
                  <a:t>m</a:t>
                </a:r>
                <a:r>
                  <a:rPr lang="en-US" sz="2800" b="1" dirty="0" smtClean="0">
                    <a:latin typeface="Courier New" pitchFamily="49" charset="0"/>
                    <a:cs typeface="Courier New" pitchFamily="49" charset="0"/>
                  </a:rPr>
                  <a:t>ain</a:t>
                </a:r>
                <a:endParaRPr lang="en-US" sz="28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grpSp>
            <p:nvGrpSpPr>
              <p:cNvPr id="126" name="Group 125"/>
              <p:cNvGrpSpPr/>
              <p:nvPr/>
            </p:nvGrpSpPr>
            <p:grpSpPr>
              <a:xfrm>
                <a:off x="4651315" y="716551"/>
                <a:ext cx="457200" cy="381000"/>
                <a:chOff x="2133600" y="2133600"/>
                <a:chExt cx="457200" cy="381000"/>
              </a:xfrm>
            </p:grpSpPr>
            <p:sp>
              <p:nvSpPr>
                <p:cNvPr id="127" name="TextBox 126"/>
                <p:cNvSpPr txBox="1"/>
                <p:nvPr/>
              </p:nvSpPr>
              <p:spPr bwMode="auto">
                <a:xfrm>
                  <a:off x="2133600" y="2133600"/>
                  <a:ext cx="457200" cy="369888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 bwMode="auto">
                <a:xfrm flipV="1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rot="10800000">
                  <a:off x="2133600" y="2133600"/>
                  <a:ext cx="457200" cy="381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Connector 129"/>
            <p:cNvCxnSpPr/>
            <p:nvPr/>
          </p:nvCxnSpPr>
          <p:spPr bwMode="auto">
            <a:xfrm flipV="1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6361786" y="2316089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240902" y="5092098"/>
            <a:ext cx="2913063" cy="1228123"/>
            <a:chOff x="2610538" y="49212"/>
            <a:chExt cx="2913063" cy="1228123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smtClean="0">
                  <a:latin typeface="Courier New" pitchFamily="49" charset="0"/>
                  <a:cs typeface="Courier New" pitchFamily="49" charset="0"/>
                </a:rPr>
                <a:t>spam</a:t>
              </a: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140" name="TextBox 139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1" name="Straight Connector 140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3" name="Straight Connector 142"/>
          <p:cNvCxnSpPr/>
          <p:nvPr/>
        </p:nvCxnSpPr>
        <p:spPr bwMode="auto">
          <a:xfrm>
            <a:off x="2550085" y="5473968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ular Callout 144"/>
          <p:cNvSpPr/>
          <p:nvPr/>
        </p:nvSpPr>
        <p:spPr>
          <a:xfrm>
            <a:off x="6349317" y="4367532"/>
            <a:ext cx="2361189" cy="1716754"/>
          </a:xfrm>
          <a:prstGeom prst="wedgeRoundRectCallout">
            <a:avLst>
              <a:gd name="adj1" fmla="val 31443"/>
              <a:gd name="adj2" fmla="val 6700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Because we needed a way to represent empty lists!</a:t>
            </a:r>
            <a:endParaRPr lang="en-US" sz="2400" dirty="0"/>
          </a:p>
        </p:txBody>
      </p:sp>
      <p:cxnSp>
        <p:nvCxnSpPr>
          <p:cNvPr id="146" name="Straight Connector 145"/>
          <p:cNvCxnSpPr/>
          <p:nvPr/>
        </p:nvCxnSpPr>
        <p:spPr bwMode="auto">
          <a:xfrm flipV="1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 rot="10800000">
            <a:off x="5096941" y="5503042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flipV="1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 rot="10800000">
            <a:off x="5096940" y="606622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ine Callout 1 143"/>
          <p:cNvSpPr/>
          <p:nvPr/>
        </p:nvSpPr>
        <p:spPr>
          <a:xfrm>
            <a:off x="6622980" y="1585343"/>
            <a:ext cx="2438400" cy="2647351"/>
          </a:xfrm>
          <a:prstGeom prst="borderCallout1">
            <a:avLst>
              <a:gd name="adj1" fmla="val 86253"/>
              <a:gd name="adj2" fmla="val 8821"/>
              <a:gd name="adj3" fmla="val 127252"/>
              <a:gd name="adj4" fmla="val 2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Why do we have both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2800" dirty="0" smtClean="0"/>
              <a:t> Objects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Objects?!?</a:t>
            </a:r>
          </a:p>
        </p:txBody>
      </p:sp>
      <p:sp>
        <p:nvSpPr>
          <p:cNvPr id="150" name="Line Callout 1 149"/>
          <p:cNvSpPr/>
          <p:nvPr/>
        </p:nvSpPr>
        <p:spPr>
          <a:xfrm>
            <a:off x="6361588" y="235289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29499"/>
              <a:gd name="adj4" fmla="val -4537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an empty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2800" dirty="0" smtClean="0"/>
          </a:p>
        </p:txBody>
      </p:sp>
      <p:sp>
        <p:nvSpPr>
          <p:cNvPr id="151" name="Line Callout 1 150"/>
          <p:cNvSpPr/>
          <p:nvPr/>
        </p:nvSpPr>
        <p:spPr>
          <a:xfrm>
            <a:off x="3470107" y="2286000"/>
            <a:ext cx="2524535" cy="1075503"/>
          </a:xfrm>
          <a:prstGeom prst="borderCallout1">
            <a:avLst>
              <a:gd name="adj1" fmla="val 28206"/>
              <a:gd name="adj2" fmla="val -33"/>
              <a:gd name="adj3" fmla="val 34222"/>
              <a:gd name="adj4" fmla="val -3379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 a null reference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endParaRPr lang="en-US" sz="2800" dirty="0" smtClean="0"/>
          </a:p>
        </p:txBody>
      </p:sp>
      <p:sp>
        <p:nvSpPr>
          <p:cNvPr id="152" name="Line Callout 1 151"/>
          <p:cNvSpPr/>
          <p:nvPr/>
        </p:nvSpPr>
        <p:spPr>
          <a:xfrm>
            <a:off x="990600" y="3714615"/>
            <a:ext cx="4830381" cy="1075503"/>
          </a:xfrm>
          <a:prstGeom prst="borderCallout1">
            <a:avLst>
              <a:gd name="adj1" fmla="val 160460"/>
              <a:gd name="adj2" fmla="val 29939"/>
              <a:gd name="adj3" fmla="val 83817"/>
              <a:gd name="adj4" fmla="val 327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It isn’t empty. This points to a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800" dirty="0" smtClean="0"/>
              <a:t> with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800" dirty="0" smtClean="0"/>
              <a:t> in it!</a:t>
            </a:r>
          </a:p>
        </p:txBody>
      </p:sp>
    </p:spTree>
    <p:extLst>
      <p:ext uri="{BB962C8B-B14F-4D97-AF65-F5344CB8AC3E}">
        <p14:creationId xmlns:p14="http://schemas.microsoft.com/office/powerpoint/2010/main" val="34999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0" grpId="0" animBg="1"/>
      <p:bldP spid="151" grpId="0" animBg="1"/>
      <p:bldP spid="1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0"/>
            <a:ext cx="72825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19749" y="4036573"/>
            <a:ext cx="2926857" cy="1763110"/>
            <a:chOff x="3626343" y="2485040"/>
            <a:chExt cx="2926857" cy="1763110"/>
          </a:xfrm>
        </p:grpSpPr>
        <p:sp>
          <p:nvSpPr>
            <p:cNvPr id="8" name="Rectangle 7"/>
            <p:cNvSpPr/>
            <p:nvPr/>
          </p:nvSpPr>
          <p:spPr bwMode="auto">
            <a:xfrm>
              <a:off x="3626343" y="2485040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ListNode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myFirst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smtClean="0">
                  <a:latin typeface="Courier New" pitchFamily="49" charset="0"/>
                  <a:cs typeface="Courier New" pitchFamily="49" charset="0"/>
                </a:rPr>
                <a:t>myRest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029200" y="3666685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972504" y="3093928"/>
              <a:ext cx="58069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“L”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029200" y="3139966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224572" y="3306517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219317" y="3882668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75114" y="381000"/>
            <a:ext cx="2346161" cy="1763110"/>
            <a:chOff x="3973842" y="4649185"/>
            <a:chExt cx="2346161" cy="176311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973842" y="4649185"/>
              <a:ext cx="1993407" cy="176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 smtClean="0">
                  <a:latin typeface="Courier New" pitchFamily="49" charset="0"/>
                  <a:cs typeface="Courier New" pitchFamily="49" charset="0"/>
                </a:rPr>
                <a:t>List</a:t>
              </a: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myHead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sz="2400" dirty="0" err="1" smtClean="0">
                  <a:latin typeface="Courier New" pitchFamily="49" charset="0"/>
                  <a:cs typeface="Courier New" pitchFamily="49" charset="0"/>
                </a:rPr>
                <a:t>mySize</a:t>
              </a:r>
              <a:endParaRPr lang="en-US" sz="2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5376699" y="583083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5376699" y="5304111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572071" y="5470662"/>
              <a:ext cx="74793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33401" y="2590800"/>
            <a:ext cx="4891714" cy="3429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Callout 1 18"/>
          <p:cNvSpPr/>
          <p:nvPr/>
        </p:nvSpPr>
        <p:spPr>
          <a:xfrm>
            <a:off x="6596744" y="685800"/>
            <a:ext cx="2438400" cy="2865713"/>
          </a:xfrm>
          <a:prstGeom prst="borderCallout1">
            <a:avLst>
              <a:gd name="adj1" fmla="val 28206"/>
              <a:gd name="adj2" fmla="val -33"/>
              <a:gd name="adj3" fmla="val 5882"/>
              <a:gd name="adj4" fmla="val -27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 smtClean="0"/>
              <a:t>Private Inner Class: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Outside of the class people don’t know abut 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3352800"/>
            <a:ext cx="8524875" cy="326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548" y="1371600"/>
            <a:ext cx="5200650" cy="22193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" y="228600"/>
            <a:ext cx="2995917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Draw what memory looks like after….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208370"/>
            <a:ext cx="2233917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 call to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addToFront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62408" y="251772"/>
            <a:ext cx="2200790" cy="783764"/>
          </a:xfrm>
          <a:prstGeom prst="wedgeRoundRectCallout">
            <a:avLst>
              <a:gd name="adj1" fmla="val 61399"/>
              <a:gd name="adj2" fmla="val -526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Second call to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addToFront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685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245745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169545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7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Algebra to calculate: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873061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3143250"/>
            <a:ext cx="8534400" cy="839788"/>
            <a:chOff x="228600" y="3810000"/>
            <a:chExt cx="8534400" cy="8397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" y="413385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5920563" y="3678238"/>
            <a:ext cx="404037" cy="6842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05000" y="3715544"/>
            <a:ext cx="6858000" cy="684212"/>
            <a:chOff x="1905000" y="4382294"/>
            <a:chExt cx="6858000" cy="68421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1905000" y="4419600"/>
              <a:ext cx="2286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954965" y="4419600"/>
              <a:ext cx="245435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152900" y="4419600"/>
              <a:ext cx="266700" cy="609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162800" y="4382294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8382000" y="4419600"/>
              <a:ext cx="381000" cy="6469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1" y="52578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1" y="52578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439093" y="570309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1365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33800" y="89948"/>
            <a:ext cx="5305756" cy="6006052"/>
            <a:chOff x="104444" y="115888"/>
            <a:chExt cx="5305756" cy="6006052"/>
          </a:xfrm>
        </p:grpSpPr>
        <p:grpSp>
          <p:nvGrpSpPr>
            <p:cNvPr id="64" name="Group 63"/>
            <p:cNvGrpSpPr/>
            <p:nvPr/>
          </p:nvGrpSpPr>
          <p:grpSpPr>
            <a:xfrm>
              <a:off x="2450605" y="4358830"/>
              <a:ext cx="2926857" cy="1763110"/>
              <a:chOff x="3626343" y="2485040"/>
              <a:chExt cx="2926857" cy="176311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“a”</a:t>
                </a:r>
                <a:endParaRPr lang="en-US" sz="2400" dirty="0"/>
              </a:p>
            </p:txBody>
          </p:sp>
          <p:sp>
            <p:nvSpPr>
              <p:cNvPr id="68" name="TextBox 67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450605" y="251208"/>
              <a:ext cx="2926857" cy="2061202"/>
              <a:chOff x="3626343" y="2485040"/>
              <a:chExt cx="2926857" cy="2061202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5972504" y="3093928"/>
                <a:ext cx="580696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”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5261963" y="3882668"/>
                <a:ext cx="0" cy="66357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3857625" y="5562600"/>
              <a:ext cx="457200" cy="381000"/>
              <a:chOff x="2044262" y="4277710"/>
              <a:chExt cx="457200" cy="381000"/>
            </a:xfrm>
          </p:grpSpPr>
          <p:sp>
            <p:nvSpPr>
              <p:cNvPr id="34" name="TextBox 33"/>
              <p:cNvSpPr txBox="1"/>
              <p:nvPr/>
            </p:nvSpPr>
            <p:spPr bwMode="auto">
              <a:xfrm>
                <a:off x="2044262" y="428882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V="1">
                <a:off x="2044262" y="427771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104444" y="115888"/>
              <a:ext cx="2346161" cy="1763110"/>
              <a:chOff x="3973842" y="4649185"/>
              <a:chExt cx="2346161" cy="176311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3973842" y="4649185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myHead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err="1" smtClean="0">
                    <a:latin typeface="Courier New" pitchFamily="49" charset="0"/>
                    <a:cs typeface="Courier New" pitchFamily="49" charset="0"/>
                  </a:rPr>
                  <a:t>mySize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5376699" y="583083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5376699" y="5304111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5572071" y="5470662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450605" y="2312410"/>
              <a:ext cx="2959595" cy="1763110"/>
              <a:chOff x="3626343" y="2485040"/>
              <a:chExt cx="2959595" cy="176311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626343" y="2485040"/>
                <a:ext cx="1993407" cy="1763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u="sng" dirty="0" smtClean="0">
                    <a:latin typeface="Courier New" pitchFamily="49" charset="0"/>
                    <a:cs typeface="Courier New" pitchFamily="49" charset="0"/>
                  </a:rPr>
                  <a:t>ListNode</a:t>
                </a:r>
                <a:endParaRPr lang="en-US" sz="28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myFirst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dirty="0" smtClean="0">
                    <a:latin typeface="Courier New" pitchFamily="49" charset="0"/>
                    <a:cs typeface="Courier New" pitchFamily="49" charset="0"/>
                  </a:rPr>
                  <a:t>myRest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 bwMode="auto">
              <a:xfrm>
                <a:off x="5029200" y="3666685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72504" y="3093928"/>
                <a:ext cx="613434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dirty="0" smtClean="0"/>
                  <a:t>“b”</a:t>
                </a:r>
                <a:endParaRPr lang="en-US" sz="2400" dirty="0"/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5029200" y="3139966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>
                <a:off x="5224572" y="3306517"/>
                <a:ext cx="7479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 bwMode="auto">
            <a:xfrm>
              <a:off x="4077409" y="3695256"/>
              <a:ext cx="0" cy="66357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ular Callout 71"/>
          <p:cNvSpPr/>
          <p:nvPr/>
        </p:nvSpPr>
        <p:spPr>
          <a:xfrm>
            <a:off x="191171" y="3838003"/>
            <a:ext cx="2361189" cy="751712"/>
          </a:xfrm>
          <a:prstGeom prst="wedgeRoundRectCallout">
            <a:avLst>
              <a:gd name="adj1" fmla="val 54571"/>
              <a:gd name="adj2" fmla="val 492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Solution!</a:t>
            </a:r>
            <a:endParaRPr lang="en-US" sz="2400" dirty="0"/>
          </a:p>
        </p:txBody>
      </p:sp>
      <p:grpSp>
        <p:nvGrpSpPr>
          <p:cNvPr id="73" name="Group 37"/>
          <p:cNvGrpSpPr>
            <a:grpSpLocks/>
          </p:cNvGrpSpPr>
          <p:nvPr/>
        </p:nvGrpSpPr>
        <p:grpSpPr bwMode="auto">
          <a:xfrm>
            <a:off x="2223277" y="4629862"/>
            <a:ext cx="585048" cy="655829"/>
            <a:chOff x="1824" y="4512"/>
            <a:chExt cx="528" cy="241"/>
          </a:xfrm>
        </p:grpSpPr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3051" y="178790"/>
            <a:ext cx="2913063" cy="1228123"/>
            <a:chOff x="2610538" y="49212"/>
            <a:chExt cx="2913063" cy="1228123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067738" y="155767"/>
              <a:ext cx="2455863" cy="1121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myList</a:t>
              </a:r>
              <a:endParaRPr lang="en-US" sz="2800" dirty="0" smtClean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args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4691121" y="24613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2287154" y="372596"/>
              <a:ext cx="1169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m</a:t>
              </a:r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ain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651315" y="716551"/>
              <a:ext cx="457200" cy="381000"/>
              <a:chOff x="2133600" y="2133600"/>
              <a:chExt cx="457200" cy="381000"/>
            </a:xfrm>
          </p:grpSpPr>
          <p:sp>
            <p:nvSpPr>
              <p:cNvPr id="92" name="TextBox 91"/>
              <p:cNvSpPr txBox="1"/>
              <p:nvPr/>
            </p:nvSpPr>
            <p:spPr bwMode="auto">
              <a:xfrm>
                <a:off x="2133600" y="2133600"/>
                <a:ext cx="457200" cy="3698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>
                <a:off x="2133600" y="21336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" name="Straight Connector 94"/>
          <p:cNvCxnSpPr/>
          <p:nvPr/>
        </p:nvCxnSpPr>
        <p:spPr bwMode="auto">
          <a:xfrm>
            <a:off x="2552234" y="560660"/>
            <a:ext cx="110536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Write length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800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1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Length Solutions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523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205"/>
            <a:ext cx="9144000" cy="61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 Mysterious Method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204053"/>
            <a:ext cx="3732789" cy="1535616"/>
          </a:xfrm>
          <a:prstGeom prst="wedgeRoundRectCallout">
            <a:avLst>
              <a:gd name="adj1" fmla="val -60599"/>
              <a:gd name="adj2" fmla="val 368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have to say what type of thing we return. But we can also FREAK OUT and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400" dirty="0" smtClean="0"/>
              <a:t> an Exception</a:t>
            </a:r>
            <a:endParaRPr lang="en-US" sz="2400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86952" y="6083840"/>
            <a:ext cx="585048" cy="655829"/>
            <a:chOff x="1824" y="4512"/>
            <a:chExt cx="528" cy="241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39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0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1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2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5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4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481"/>
            <a:ext cx="9088421" cy="58674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030687" y="308386"/>
            <a:ext cx="3856923" cy="1075503"/>
          </a:xfrm>
          <a:prstGeom prst="borderCallout1">
            <a:avLst>
              <a:gd name="adj1" fmla="val 28206"/>
              <a:gd name="adj2" fmla="val -33"/>
              <a:gd name="adj3" fmla="val 121605"/>
              <a:gd name="adj4" fmla="val -641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 smtClean="0"/>
              <a:t> is the method that gets called by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4842577" y="3429000"/>
            <a:ext cx="3856923" cy="1075503"/>
          </a:xfrm>
          <a:prstGeom prst="borderCallout1">
            <a:avLst>
              <a:gd name="adj1" fmla="val 78982"/>
              <a:gd name="adj2" fmla="val -362"/>
              <a:gd name="adj3" fmla="val 112158"/>
              <a:gd name="adj4" fmla="val -4833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nstanceof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Un-Java like syntax!!!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Checks the type of an object! </a:t>
            </a:r>
          </a:p>
        </p:txBody>
      </p:sp>
    </p:spTree>
    <p:extLst>
      <p:ext uri="{BB962C8B-B14F-4D97-AF65-F5344CB8AC3E}">
        <p14:creationId xmlns:p14="http://schemas.microsoft.com/office/powerpoint/2010/main" val="42688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3890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2"/>
            <a:ext cx="8229600" cy="11430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 is not scary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235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(1) = 0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(2) = 1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(3) = 1.584962500721156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(4) = 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(5) = 2.321928094887362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(6) = 2.584962500721156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(7) = 2.807354922057604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(8) = 3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(9) = 3.169925001442312</a:t>
            </a:r>
            <a:br>
              <a:rPr lang="en-US" dirty="0"/>
            </a:b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(10) = 3.321928094887362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019800" y="143495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-39541"/>
              <a:gd name="adj4" fmla="val -9435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2895600" y="1554811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0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1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2895600" y="205584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1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2</a:t>
            </a:r>
            <a:endParaRPr lang="en-US" sz="2400" dirty="0"/>
          </a:p>
        </p:txBody>
      </p:sp>
      <p:sp>
        <p:nvSpPr>
          <p:cNvPr id="11" name="Line Callout 1 10"/>
          <p:cNvSpPr/>
          <p:nvPr/>
        </p:nvSpPr>
        <p:spPr>
          <a:xfrm>
            <a:off x="2900082" y="3048000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4</a:t>
            </a:r>
            <a:endParaRPr lang="en-US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2895600" y="4955138"/>
            <a:ext cx="1143000" cy="3048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520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3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8</a:t>
            </a:r>
            <a:endParaRPr lang="en-US" sz="2400" dirty="0"/>
          </a:p>
        </p:txBody>
      </p:sp>
      <p:sp>
        <p:nvSpPr>
          <p:cNvPr id="13" name="Line Callout 1 12"/>
          <p:cNvSpPr/>
          <p:nvPr/>
        </p:nvSpPr>
        <p:spPr>
          <a:xfrm>
            <a:off x="5618598" y="5486400"/>
            <a:ext cx="3449202" cy="381000"/>
          </a:xfrm>
          <a:prstGeom prst="borderCallout1">
            <a:avLst>
              <a:gd name="adj1" fmla="val 42709"/>
              <a:gd name="adj2" fmla="val -349"/>
              <a:gd name="adj3" fmla="val 44282"/>
              <a:gd name="adj4" fmla="val -483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baseline="30000" dirty="0">
                <a:solidFill>
                  <a:srgbClr val="333333"/>
                </a:solidFill>
                <a:latin typeface="Georgia" panose="02040502050405020303" pitchFamily="18" charset="0"/>
              </a:rPr>
              <a:t> 3.169925001442312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= 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 descr="[logbase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4343"/>
          <a:stretch/>
        </p:blipFill>
        <p:spPr bwMode="auto">
          <a:xfrm>
            <a:off x="190500" y="1143000"/>
            <a:ext cx="8763000" cy="52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651108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http://logbase2.blogspot.com/2007/12/log-base-2.html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19800" y="2859169"/>
            <a:ext cx="2933700" cy="1841641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log</a:t>
            </a:r>
            <a:r>
              <a:rPr lang="en-US" sz="2400" baseline="-25000" dirty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) means </a:t>
            </a:r>
            <a:endParaRPr lang="en-US" sz="24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power you have to raise 2 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by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in 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order to get 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x</a:t>
            </a: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20842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304800"/>
          <a:ext cx="85344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5486400"/>
              </a:tblGrid>
              <a:tr h="7761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Items 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Number of Rows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log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means the power you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to raise 2 by in order to get 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2-3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1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(3) &lt;  2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4-7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(4)  &lt; 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(7) &lt;  3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8-15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 =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(15) &lt;  4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16-31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(16)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(31) &lt;  5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32-63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(32)  &lt; 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(63) &lt;  6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64-127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 =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(64)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(127) &lt;  7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128-255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(128)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(255) &lt;  8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256-511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(256)  &lt; 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(511) &lt;  9</a:t>
                      </a:r>
                    </a:p>
                  </a:txBody>
                  <a:tcPr anchor="ctr"/>
                </a:tc>
              </a:tr>
              <a:tr h="4386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512-1023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 =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(512)  &lt; log</a:t>
                      </a:r>
                      <a:r>
                        <a:rPr lang="en-US" sz="2000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 </a:t>
                      </a:r>
                      <a:r>
                        <a:rPr lang="en-US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(1023) &lt; 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Line Callout 1 2"/>
          <p:cNvSpPr/>
          <p:nvPr/>
        </p:nvSpPr>
        <p:spPr>
          <a:xfrm>
            <a:off x="762000" y="5181600"/>
            <a:ext cx="8267700" cy="1500410"/>
          </a:xfrm>
          <a:prstGeom prst="borderCallout1">
            <a:avLst>
              <a:gd name="adj1" fmla="val 11827"/>
              <a:gd name="adj2" fmla="val 827"/>
              <a:gd name="adj3" fmla="val 60492"/>
              <a:gd name="adj4" fmla="val -39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If you have a balanced binary tree with n nodes,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the height is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 ± 1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(i.e. approximately log</a:t>
            </a:r>
            <a:r>
              <a:rPr lang="en-US" sz="2400" baseline="-25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2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(</a:t>
            </a:r>
            <a:r>
              <a:rPr lang="en-US" sz="2400" i="1" dirty="0">
                <a:solidFill>
                  <a:srgbClr val="333333"/>
                </a:solidFill>
                <a:latin typeface="Georgia" panose="02040502050405020303" pitchFamily="18" charset="0"/>
              </a:rPr>
              <a:t>n</a:t>
            </a:r>
            <a:r>
              <a:rPr lang="en-US" sz="24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8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606843"/>
            <a:ext cx="920591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N/4 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1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34048" y="548640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N/16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2363972"/>
            <a:ext cx="76200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6015978"/>
            <a:ext cx="6126957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064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28800"/>
            <a:ext cx="3848100" cy="4448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169862" y="4191000"/>
            <a:ext cx="2438400" cy="2286000"/>
          </a:xfrm>
          <a:prstGeom prst="borderCallout1">
            <a:avLst>
              <a:gd name="adj1" fmla="val -27596"/>
              <a:gd name="adj2" fmla="val 129937"/>
              <a:gd name="adj3" fmla="val -1441"/>
              <a:gd name="adj4" fmla="val 643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O(log</a:t>
            </a:r>
            <a:r>
              <a:rPr lang="en-US" sz="3200" b="1" baseline="-25000" dirty="0"/>
              <a:t>2</a:t>
            </a:r>
            <a:r>
              <a:rPr lang="en-US" sz="3200" b="1" dirty="0"/>
              <a:t>N)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magnitude of the input is cut in half with each recursive call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010400" y="4414838"/>
            <a:ext cx="2051050" cy="2286000"/>
          </a:xfrm>
          <a:prstGeom prst="borderCallout1">
            <a:avLst>
              <a:gd name="adj1" fmla="val -365"/>
              <a:gd name="adj2" fmla="val 70584"/>
              <a:gd name="adj3" fmla="val -402"/>
              <a:gd name="adj4" fmla="val 6045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Why does cutting the magnitude of the input in half each time produce O(log</a:t>
            </a:r>
            <a:r>
              <a:rPr lang="en-US" baseline="-25000" dirty="0"/>
              <a:t>2</a:t>
            </a:r>
            <a:r>
              <a:rPr lang="en-US" dirty="0"/>
              <a:t>N) runtime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2: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=1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&lt; 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*2){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26676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</a:t>
            </a:r>
            <a:r>
              <a:rPr lang="en-US" b="1" dirty="0" smtClean="0"/>
              <a:t>3: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=N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 &gt; 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=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smtClean="0">
                <a:latin typeface="Courier New" pitchFamily="49" charset="0"/>
              </a:rPr>
              <a:t>2){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} 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=N/2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4600" y="348216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200400" y="39624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4780746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</a:t>
            </a:r>
          </a:p>
          <a:p>
            <a:pPr algn="ctr"/>
            <a:r>
              <a:rPr lang="en-US" sz="2800" dirty="0" smtClean="0"/>
              <a:t>of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33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O(log</a:t>
            </a:r>
            <a:r>
              <a:rPr lang="en-US" sz="7200" baseline="-25000" dirty="0" smtClean="0"/>
              <a:t>2</a:t>
            </a:r>
            <a:r>
              <a:rPr lang="en-US" sz="7200" dirty="0" smtClean="0"/>
              <a:t>(N))</a:t>
            </a:r>
          </a:p>
        </p:txBody>
      </p:sp>
    </p:spTree>
    <p:extLst>
      <p:ext uri="{BB962C8B-B14F-4D97-AF65-F5344CB8AC3E}">
        <p14:creationId xmlns:p14="http://schemas.microsoft.com/office/powerpoint/2010/main" val="13374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Perfectly Balanced Trees</a:t>
            </a:r>
          </a:p>
        </p:txBody>
      </p:sp>
      <p:pic>
        <p:nvPicPr>
          <p:cNvPr id="44035" name="Picture 2" descr="http://i49.tinypic.com/96mf6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71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33500"/>
            <a:ext cx="2695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5450"/>
            <a:ext cx="1238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4075"/>
            <a:ext cx="552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2225"/>
            <a:ext cx="1524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029075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304800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0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</a:t>
            </a:r>
          </a:p>
        </p:txBody>
      </p:sp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185737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1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3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3933825" y="2935288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2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7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6692900" y="293528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entury" pitchFamily="18" charset="0"/>
              </a:rPr>
              <a:t>h = 3</a:t>
            </a:r>
          </a:p>
          <a:p>
            <a:pPr algn="ctr" eaLnBrk="1" hangingPunct="1"/>
            <a:r>
              <a:rPr lang="en-US">
                <a:latin typeface="Century" pitchFamily="18" charset="0"/>
              </a:rPr>
              <a:t>n = 15</a:t>
            </a:r>
          </a:p>
        </p:txBody>
      </p:sp>
    </p:spTree>
    <p:extLst>
      <p:ext uri="{BB962C8B-B14F-4D97-AF65-F5344CB8AC3E}">
        <p14:creationId xmlns:p14="http://schemas.microsoft.com/office/powerpoint/2010/main" val="985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524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1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43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4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1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52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4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  </m:t>
                      </m:r>
                      <m:r>
                        <a:rPr lang="en-US" sz="4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∗ </m:t>
                          </m:r>
                          <m:r>
                            <a:rPr lang="en-US" sz="4000" i="1">
                              <a:latin typeface="Cambria Math"/>
                            </a:rPr>
                            <m:t>𝑙𝑜𝑔</m:t>
                          </m:r>
                        </m:e>
                        <m:sub>
                          <m:r>
                            <a:rPr lang="en-US" sz="40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81" y="3532257"/>
                <a:ext cx="5184240" cy="707886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Callout 1 23"/>
          <p:cNvSpPr/>
          <p:nvPr/>
        </p:nvSpPr>
        <p:spPr>
          <a:xfrm>
            <a:off x="6280232" y="2743200"/>
            <a:ext cx="2438400" cy="871538"/>
          </a:xfrm>
          <a:prstGeom prst="borderCallout1">
            <a:avLst>
              <a:gd name="adj1" fmla="val -50647"/>
              <a:gd name="adj2" fmla="val 56819"/>
              <a:gd name="adj3" fmla="val 471"/>
              <a:gd name="adj4" fmla="val 4281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Ignore the minus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  <p:bldP spid="2" grpId="0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2538"/>
            <a:ext cx="57562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9" name="Line Callout 1 8"/>
          <p:cNvSpPr/>
          <p:nvPr/>
        </p:nvSpPr>
        <p:spPr>
          <a:xfrm>
            <a:off x="6616700" y="762000"/>
            <a:ext cx="2438400" cy="2014538"/>
          </a:xfrm>
          <a:prstGeom prst="borderCallout1">
            <a:avLst>
              <a:gd name="adj1" fmla="val 106730"/>
              <a:gd name="adj2" fmla="val -31202"/>
              <a:gd name="adj3" fmla="val 64588"/>
              <a:gd name="adj4" fmla="val -41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O(2</a:t>
            </a:r>
            <a:r>
              <a:rPr lang="en-US" sz="3200" b="1" baseline="30000" dirty="0"/>
              <a:t>N</a:t>
            </a:r>
            <a:r>
              <a:rPr lang="en-US" sz="3200" b="1" dirty="0"/>
              <a:t>)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You make two </a:t>
            </a:r>
            <a:r>
              <a:rPr lang="en-US" sz="2400" i="1" dirty="0"/>
              <a:t>slightly</a:t>
            </a:r>
            <a:r>
              <a:rPr lang="en-US" sz="2400" dirty="0"/>
              <a:t> smaller recursive calls each time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264025"/>
            <a:ext cx="1752600" cy="2505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25775"/>
            <a:ext cx="1905000" cy="3743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00" y="3659188"/>
            <a:ext cx="1752600" cy="1590675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02500" y="5540375"/>
            <a:ext cx="1752600" cy="304800"/>
          </a:xfrm>
          <a:prstGeom prst="rect">
            <a:avLst/>
          </a:prstGeom>
          <a:solidFill>
            <a:srgbClr val="0099FF">
              <a:alpha val="10980"/>
            </a:srgb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74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4125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939" y="5486400"/>
            <a:ext cx="55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" pitchFamily="1" charset="0"/>
              </a:rPr>
              <a:t>2</a:t>
            </a:r>
            <a:r>
              <a:rPr lang="en-US" baseline="46000" dirty="0" smtClean="0">
                <a:latin typeface="Helvetica" pitchFamily="1" charset="0"/>
              </a:rPr>
              <a:t>N-4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52800" y="2322422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*</a:t>
            </a:r>
            <a:r>
              <a:rPr lang="en-US" sz="2800" dirty="0" smtClean="0">
                <a:latin typeface="Helvetica" pitchFamily="1" charset="0"/>
              </a:rPr>
              <a:t> 2</a:t>
            </a:r>
            <a:r>
              <a:rPr lang="en-US" sz="2800" baseline="46000" dirty="0" smtClean="0">
                <a:latin typeface="Helvetica" pitchFamily="1" charset="0"/>
              </a:rPr>
              <a:t>N </a:t>
            </a:r>
            <a:r>
              <a:rPr lang="en-US" sz="2800" dirty="0" smtClean="0">
                <a:latin typeface="Helvetica" pitchFamily="1" charset="0"/>
              </a:rPr>
              <a:t> = 2</a:t>
            </a:r>
            <a:r>
              <a:rPr lang="en-US" sz="2800" baseline="46000" dirty="0" smtClean="0">
                <a:latin typeface="Helvetica" pitchFamily="1" charset="0"/>
              </a:rPr>
              <a:t>N+1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5954102"/>
            <a:ext cx="61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</a:t>
            </a:r>
            <a:r>
              <a:rPr lang="en-US" sz="2800" dirty="0">
                <a:latin typeface="Helvetica" pitchFamily="1" charset="0"/>
              </a:rPr>
              <a:t>2</a:t>
            </a:r>
            <a:r>
              <a:rPr lang="en-US" sz="2800" baseline="46000" dirty="0">
                <a:latin typeface="Helvetica" pitchFamily="1" charset="0"/>
              </a:rPr>
              <a:t>N+1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6537" y="438732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+ … + 4 + 2 + 1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373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2576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3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2881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7043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7557"/>
            <a:ext cx="92059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selfies?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17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Assumptions:</a:t>
            </a:r>
          </a:p>
          <a:p>
            <a:r>
              <a:rPr lang="en-US" dirty="0" smtClean="0"/>
              <a:t>We have n students in class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dirty="0"/>
              <a:t>Selfie an accepted verb replacement of “take a selfie with”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Questions: </a:t>
            </a:r>
            <a:endParaRPr lang="en-US" b="1" dirty="0"/>
          </a:p>
          <a:p>
            <a:r>
              <a:rPr lang="en-US" dirty="0" smtClean="0"/>
              <a:t>How many selfies/pictures if: </a:t>
            </a:r>
          </a:p>
          <a:p>
            <a:pPr lvl="1"/>
            <a:r>
              <a:rPr lang="en-US" dirty="0" smtClean="0"/>
              <a:t>Colleen selfies with each person ______</a:t>
            </a:r>
          </a:p>
          <a:p>
            <a:pPr lvl="1"/>
            <a:r>
              <a:rPr lang="en-US" dirty="0" smtClean="0"/>
              <a:t>10 professors selfie with each person _____ </a:t>
            </a:r>
          </a:p>
          <a:p>
            <a:pPr lvl="1"/>
            <a:r>
              <a:rPr lang="en-US" dirty="0" smtClean="0"/>
              <a:t>P professors selfie with each person _____</a:t>
            </a:r>
          </a:p>
          <a:p>
            <a:pPr lvl="1"/>
            <a:r>
              <a:rPr lang="en-US" dirty="0" smtClean="0"/>
              <a:t>Each person selfies with every other person ____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4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Runtimes</a:t>
            </a:r>
          </a:p>
        </p:txBody>
      </p:sp>
    </p:spTree>
    <p:extLst>
      <p:ext uri="{BB962C8B-B14F-4D97-AF65-F5344CB8AC3E}">
        <p14:creationId xmlns:p14="http://schemas.microsoft.com/office/powerpoint/2010/main" val="24291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67KUVFIytHQR0Xu9IKnZ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GPexzbFiZLh4UhOGD9p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FcciYDO3FY4V93CnD56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dZqTkp5BVgl0Ka2lhd2u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ZY8L3gwkS6SsdMoEeIs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UpTA2lR3M87FqVbD1ko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RHPyTzOLslBh3JRteat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lxmssAH7lNf0xbLtrif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49RsMy6esEA7mhcr6e4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13bGIKJazj4ytcAZO8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rxtBfJAqhxc3tXhOeXhW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Mq954OWOHF6jQH7FMlFP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3NOZQ6qVkRtpCLSftJZ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Mc5LJIiED3x9m0Eh94B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MHbvdBSKiwUj1CU5nHD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StpRAcAUXmKRpnzevHL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0e2Y2m4GTnjFmPI5l0Ga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yacxv9bVUmFSemTyPwd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b3yR8aH5HmrHuOPPzwH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HXtJrrQEavy7Y9ZD11e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qxS4I0XGly2SlBopIfe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HMC4emw8Ake2Cp2adIu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uwZW5H5CfLaa1Ym0rxF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tHR37VQoNLNTkgaDxWl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8HahPRMAvyYqMuD5Bpr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nLHF1yjLlo6Vz9SP5YC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VUuG0rlWzgepkozaQdg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jQVtdLjti6s8QNakySq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H9PtfU8oWv1lADKxdzC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XbxMZvFnjOKt9MDJvol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6vdxA1ERMJSAcDVtUCJ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B7uYTt3eL4X052zsVEI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DMD7qKgxbEm9LgAl2Buq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t631psmJ2SLi961S4W3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SEt39GZDwrW1LN9cKJR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FFTWvKgfga0pSkxpCeI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ir388Vyj2BeMZNadaen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1lUOEl7DmvOwnrSnBkGX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b6lJep3u0ZYvpHdjgcc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tqIkNC2BeECaOtV7Hz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xR1b9i4tKJas8Rjv5fR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0CnVO4iMqGX2VC57IfI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RNwoPl5uPmd8VzG8DkY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sHFBCBCk1xqOZeELsJ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fZWKPWBwYgfXlPIdJuR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I6zstSSfKc0DsGFSLFIu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y1TP2eZSoptzhQamtID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WHm2yQIcLQ6yyxyDPEf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aSoPHpc0RQDv5ct0F89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IiCNPTZtFelwtDJ8jZ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U2smaPY6HBXxpFw5Bn6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8GG8iMT7a0xHvnz9S1j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vRbdznHMuzvNl5DOvxWL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8nQGPVvGczEowVQnIQH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46NoeBjYBB6uoue2a1b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X4sylxnmIM8iJTrHTm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h2wm8GFFiuFBSQjL3Yr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Igbu9Jkhi6taF2VbcRH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dZ2JVjOqm7mFtHeGLwS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ue7HyzmGMXZEtH6zQAjK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qkPTRVcgMz3YguOBdLf4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1867</Words>
  <Application>Microsoft Office PowerPoint</Application>
  <PresentationFormat>On-screen Show (4:3)</PresentationFormat>
  <Paragraphs>571</Paragraphs>
  <Slides>69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Arial</vt:lpstr>
      <vt:lpstr>Calibri</vt:lpstr>
      <vt:lpstr>Cambria Math</vt:lpstr>
      <vt:lpstr>Century</vt:lpstr>
      <vt:lpstr>Comic Sans MS</vt:lpstr>
      <vt:lpstr>Consolas</vt:lpstr>
      <vt:lpstr>Courier</vt:lpstr>
      <vt:lpstr>Courier New</vt:lpstr>
      <vt:lpstr>Georgia</vt:lpstr>
      <vt:lpstr>Helvetica</vt:lpstr>
      <vt:lpstr>Impact</vt:lpstr>
      <vt:lpstr>Sand</vt:lpstr>
      <vt:lpstr>Symbol</vt:lpstr>
      <vt:lpstr>Times</vt:lpstr>
      <vt:lpstr>Times New Roman</vt:lpstr>
      <vt:lpstr>Trebuchet MS</vt:lpstr>
      <vt:lpstr>Wingdings</vt:lpstr>
      <vt:lpstr>Office Theme</vt:lpstr>
      <vt:lpstr>Equation</vt:lpstr>
      <vt:lpstr>CS  60</vt:lpstr>
      <vt:lpstr>Lecture 12 – Learning Goals</vt:lpstr>
      <vt:lpstr>PowerPoint Presentation</vt:lpstr>
      <vt:lpstr>Some Algebra to calculate: </vt:lpstr>
      <vt:lpstr>PowerPoint Presentation</vt:lpstr>
      <vt:lpstr>PowerPoint Presentation</vt:lpstr>
      <vt:lpstr>PowerPoint Presentation</vt:lpstr>
      <vt:lpstr>How many selfies? </vt:lpstr>
      <vt:lpstr>Runtimes</vt:lpstr>
      <vt:lpstr>How Fast Are Computers?</vt:lpstr>
      <vt:lpstr>PowerPoint Presentation</vt:lpstr>
      <vt:lpstr>PowerPoint Presentation</vt:lpstr>
      <vt:lpstr>PowerPoint Presentation</vt:lpstr>
      <vt:lpstr>Big-O Formal Definition</vt:lpstr>
      <vt:lpstr>Big-O Overview</vt:lpstr>
      <vt:lpstr>PowerPoint Presentation</vt:lpstr>
      <vt:lpstr>PowerPoint Presentation</vt:lpstr>
      <vt:lpstr>Which is fastest after some  big value N?</vt:lpstr>
      <vt:lpstr>Which is fastest after some value N?</vt:lpstr>
      <vt:lpstr>Formal definition</vt:lpstr>
      <vt:lpstr>PowerPoint Presentation</vt:lpstr>
      <vt:lpstr>PowerPoint Presentation</vt:lpstr>
      <vt:lpstr>Big-O</vt:lpstr>
      <vt:lpstr>Big-O: Constant Time O(1)</vt:lpstr>
      <vt:lpstr>Big-O: Linear Time O(N)</vt:lpstr>
      <vt:lpstr>Loop Counting  (calculate runtime by counting each step)</vt:lpstr>
      <vt:lpstr>Example 1: Count the total # of  constant-time operations? </vt:lpstr>
      <vt:lpstr>Example 2: Count the total # of  constant-time operations? </vt:lpstr>
      <vt:lpstr>Example 3: Count the total # of  constant-time operations? </vt:lpstr>
      <vt:lpstr>Example 4: Count the total # of  constant-time operations? </vt:lpstr>
      <vt:lpstr>Eclipse/Java Tips!</vt:lpstr>
      <vt:lpstr>Fill in the instance variables and constructor for Line3</vt:lpstr>
      <vt:lpstr>Fill in the instance variables and constructor for Line4</vt:lpstr>
      <vt:lpstr>PowerPoint Presentation</vt:lpstr>
      <vt:lpstr>List and ListNode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length</vt:lpstr>
      <vt:lpstr>Length Solutions</vt:lpstr>
      <vt:lpstr>A Mysterious Method in List</vt:lpstr>
      <vt:lpstr>PowerPoint Presentation</vt:lpstr>
      <vt:lpstr>BONUS</vt:lpstr>
      <vt:lpstr>log2(x) is not scary</vt:lpstr>
      <vt:lpstr>log2(x)</vt:lpstr>
      <vt:lpstr>Perfectly Balanced Trees</vt:lpstr>
      <vt:lpstr>PowerPoint Presentation</vt:lpstr>
      <vt:lpstr>Big-O: Logarithmic Time O(log2N)</vt:lpstr>
      <vt:lpstr>Example 2: Count the total # of  constant-time operations? </vt:lpstr>
      <vt:lpstr>Example 3: Count the total # of  constant-time operations? </vt:lpstr>
      <vt:lpstr>Perfectly Balanced Trees</vt:lpstr>
      <vt:lpstr>// Take the log of both sides</vt:lpstr>
      <vt:lpstr>Big-O: Exponential Time O(2N)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280</cp:revision>
  <cp:lastPrinted>2014-10-15T21:02:26Z</cp:lastPrinted>
  <dcterms:created xsi:type="dcterms:W3CDTF">2012-10-29T16:10:05Z</dcterms:created>
  <dcterms:modified xsi:type="dcterms:W3CDTF">2014-10-15T21:21:43Z</dcterms:modified>
</cp:coreProperties>
</file>