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99" r:id="rId2"/>
    <p:sldId id="493" r:id="rId3"/>
    <p:sldId id="494" r:id="rId4"/>
    <p:sldId id="457" r:id="rId5"/>
    <p:sldId id="455" r:id="rId6"/>
    <p:sldId id="481" r:id="rId7"/>
    <p:sldId id="471" r:id="rId8"/>
    <p:sldId id="458" r:id="rId9"/>
    <p:sldId id="456" r:id="rId10"/>
    <p:sldId id="467" r:id="rId11"/>
    <p:sldId id="492" r:id="rId12"/>
    <p:sldId id="479" r:id="rId13"/>
    <p:sldId id="451" r:id="rId14"/>
    <p:sldId id="406" r:id="rId15"/>
    <p:sldId id="407" r:id="rId16"/>
    <p:sldId id="408" r:id="rId17"/>
    <p:sldId id="409" r:id="rId18"/>
    <p:sldId id="410" r:id="rId19"/>
    <p:sldId id="484" r:id="rId20"/>
    <p:sldId id="411" r:id="rId21"/>
    <p:sldId id="412" r:id="rId22"/>
    <p:sldId id="413" r:id="rId23"/>
    <p:sldId id="414" r:id="rId24"/>
    <p:sldId id="468" r:id="rId25"/>
    <p:sldId id="486" r:id="rId26"/>
    <p:sldId id="487" r:id="rId27"/>
    <p:sldId id="416" r:id="rId28"/>
    <p:sldId id="417" r:id="rId29"/>
    <p:sldId id="452" r:id="rId30"/>
    <p:sldId id="453" r:id="rId31"/>
    <p:sldId id="454" r:id="rId32"/>
    <p:sldId id="421" r:id="rId33"/>
    <p:sldId id="422" r:id="rId34"/>
    <p:sldId id="423" r:id="rId35"/>
    <p:sldId id="435" r:id="rId36"/>
    <p:sldId id="436" r:id="rId37"/>
    <p:sldId id="46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24" r:id="rId46"/>
    <p:sldId id="485" r:id="rId47"/>
    <p:sldId id="419" r:id="rId48"/>
    <p:sldId id="478" r:id="rId49"/>
    <p:sldId id="425" r:id="rId50"/>
    <p:sldId id="426" r:id="rId51"/>
    <p:sldId id="427" r:id="rId52"/>
    <p:sldId id="428" r:id="rId53"/>
    <p:sldId id="429" r:id="rId54"/>
    <p:sldId id="430" r:id="rId55"/>
    <p:sldId id="488" r:id="rId56"/>
    <p:sldId id="489" r:id="rId57"/>
    <p:sldId id="431" r:id="rId58"/>
    <p:sldId id="432" r:id="rId59"/>
    <p:sldId id="490" r:id="rId60"/>
    <p:sldId id="491" r:id="rId61"/>
    <p:sldId id="433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493"/>
            <p14:sldId id="494"/>
          </p14:sldIdLst>
        </p14:section>
        <p14:section name="Grayscale/Objects" id="{A864F353-796D-4ED7-AD16-FC5B504D80A9}">
          <p14:sldIdLst>
            <p14:sldId id="457"/>
            <p14:sldId id="455"/>
            <p14:sldId id="481"/>
            <p14:sldId id="471"/>
            <p14:sldId id="458"/>
            <p14:sldId id="456"/>
            <p14:sldId id="467"/>
            <p14:sldId id="492"/>
          </p14:sldIdLst>
        </p14:section>
        <p14:section name="2D Arrays" id="{24BB2EEA-ECC4-4194-9141-03AB761E9D2F}">
          <p14:sldIdLst>
            <p14:sldId id="479"/>
          </p14:sldIdLst>
        </p14:section>
        <p14:section name="Seam Carving Big Picture" id="{1D28630A-2F39-458C-A808-047B5FAD322F}">
          <p14:sldIdLst>
            <p14:sldId id="451"/>
            <p14:sldId id="406"/>
            <p14:sldId id="407"/>
            <p14:sldId id="408"/>
            <p14:sldId id="409"/>
            <p14:sldId id="410"/>
            <p14:sldId id="484"/>
            <p14:sldId id="411"/>
            <p14:sldId id="412"/>
            <p14:sldId id="413"/>
            <p14:sldId id="414"/>
            <p14:sldId id="468"/>
            <p14:sldId id="486"/>
            <p14:sldId id="487"/>
            <p14:sldId id="416"/>
            <p14:sldId id="417"/>
            <p14:sldId id="452"/>
            <p14:sldId id="453"/>
            <p14:sldId id="454"/>
          </p14:sldIdLst>
        </p14:section>
        <p14:section name="Cool Demo" id="{1DC4F594-3982-419F-A7F4-F838598AA8BE}">
          <p14:sldIdLst>
            <p14:sldId id="421"/>
            <p14:sldId id="422"/>
            <p14:sldId id="423"/>
          </p14:sldIdLst>
        </p14:section>
        <p14:section name="Cool things with Seam Carving" id="{2EDB1A46-3E02-4662-B509-24E8D329FD69}">
          <p14:sldIdLst>
            <p14:sldId id="435"/>
            <p14:sldId id="436"/>
          </p14:sldIdLst>
        </p14:section>
        <p14:section name="DP Stuff" id="{EF7908B6-C0B4-429F-8D8D-8C52809E2CE3}">
          <p14:sldIdLst>
            <p14:sldId id="469"/>
            <p14:sldId id="440"/>
            <p14:sldId id="441"/>
            <p14:sldId id="442"/>
            <p14:sldId id="443"/>
          </p14:sldIdLst>
        </p14:section>
        <p14:section name="Adding Seams" id="{43599579-2A1D-4D5E-A64D-7FB6735787B4}">
          <p14:sldIdLst>
            <p14:sldId id="444"/>
            <p14:sldId id="445"/>
            <p14:sldId id="446"/>
          </p14:sldIdLst>
        </p14:section>
        <p14:section name="Use-It-Or-LoseIt" id="{DB3A9A0B-6C2A-434F-98DB-62352A713B2C}">
          <p14:sldIdLst>
            <p14:sldId id="424"/>
            <p14:sldId id="485"/>
            <p14:sldId id="419"/>
            <p14:sldId id="478"/>
          </p14:sldIdLst>
        </p14:section>
        <p14:section name="DP Solution" id="{FA8B540F-BE42-43C7-AA5E-A3B27B2FB039}">
          <p14:sldIdLst>
            <p14:sldId id="425"/>
            <p14:sldId id="426"/>
            <p14:sldId id="427"/>
            <p14:sldId id="428"/>
            <p14:sldId id="429"/>
            <p14:sldId id="430"/>
            <p14:sldId id="488"/>
            <p14:sldId id="489"/>
            <p14:sldId id="431"/>
            <p14:sldId id="432"/>
            <p14:sldId id="490"/>
            <p14:sldId id="491"/>
            <p14:sldId id="433"/>
          </p14:sldIdLst>
        </p14:section>
        <p14:section name="Resources" id="{282B28F8-E76C-4937-94E2-30A03D660CC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4FB87-87BB-4BE9-B37E-09E3290D7963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8022-38E6-479F-BF9C-1447A157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3-26T21:15:39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22860 15081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/>
              <a:t>PhotoEditor</a:t>
            </a:r>
            <a:r>
              <a:rPr lang="en-US" sz="6600" b="1" dirty="0" smtClean="0"/>
              <a:t> (Hw7)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 2014-10-29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16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to Write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0" y="1066800"/>
            <a:ext cx="7468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477000" y="2971800"/>
            <a:ext cx="2492879" cy="1290387"/>
          </a:xfrm>
          <a:prstGeom prst="borderCallout1">
            <a:avLst>
              <a:gd name="adj1" fmla="val -71458"/>
              <a:gd name="adj2" fmla="val 24819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Style requirement: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6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2D Arrays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4852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7" y="-152400"/>
            <a:ext cx="8735887" cy="1143000"/>
          </a:xfrm>
        </p:spPr>
        <p:txBody>
          <a:bodyPr/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[][] table = new 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[8][5];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goose.ycp.edu/~dhovemey/fall2011/cs201/notes/figures/array-2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0840" r="-2898"/>
          <a:stretch/>
        </p:blipFill>
        <p:spPr bwMode="auto">
          <a:xfrm>
            <a:off x="3243262" y="4202908"/>
            <a:ext cx="3429000" cy="23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oose.ycp.edu/~dhovemey/fall2011/cs201/notes/figures/array-2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0840" r="-2898"/>
          <a:stretch/>
        </p:blipFill>
        <p:spPr bwMode="auto">
          <a:xfrm rot="16200000">
            <a:off x="-167556" y="3520356"/>
            <a:ext cx="36212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45419"/>
              </p:ext>
            </p:extLst>
          </p:nvPr>
        </p:nvGraphicFramePr>
        <p:xfrm>
          <a:off x="419100" y="965200"/>
          <a:ext cx="4800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351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82609"/>
              </p:ext>
            </p:extLst>
          </p:nvPr>
        </p:nvGraphicFramePr>
        <p:xfrm>
          <a:off x="5791200" y="868362"/>
          <a:ext cx="2819400" cy="306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0"/>
                <a:gridCol w="563880"/>
                <a:gridCol w="563880"/>
                <a:gridCol w="563880"/>
                <a:gridCol w="563880"/>
              </a:tblGrid>
              <a:tr h="383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ine Callout 1 8"/>
          <p:cNvSpPr/>
          <p:nvPr/>
        </p:nvSpPr>
        <p:spPr>
          <a:xfrm>
            <a:off x="7010400" y="4419600"/>
            <a:ext cx="1752600" cy="1958005"/>
          </a:xfrm>
          <a:prstGeom prst="borderCallout1">
            <a:avLst>
              <a:gd name="adj1" fmla="val 26484"/>
              <a:gd name="adj2" fmla="val 112500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Two dimensional arrays – Array of arrays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3269561" y="3124200"/>
            <a:ext cx="2395538" cy="762001"/>
          </a:xfrm>
          <a:prstGeom prst="borderCallout1">
            <a:avLst>
              <a:gd name="adj1" fmla="val -65"/>
              <a:gd name="adj2" fmla="val 94935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We can visualize them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Seam Carving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0409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4"/>
          <a:stretch>
            <a:fillRect/>
          </a:stretch>
        </p:blipFill>
        <p:spPr bwMode="auto">
          <a:xfrm>
            <a:off x="990600" y="204788"/>
            <a:ext cx="67738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632575" y="26289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0"/>
            <a:ext cx="2181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536950" y="3113088"/>
            <a:ext cx="2052638" cy="275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638800" y="5530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device size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380163" y="3314700"/>
            <a:ext cx="1044575" cy="2098675"/>
          </a:xfrm>
          <a:prstGeom prst="line">
            <a:avLst/>
          </a:prstGeom>
          <a:noFill/>
          <a:ln w="28575">
            <a:solidFill>
              <a:srgbClr val="0C0AD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6959600" y="41084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C0AD8"/>
                </a:solidFill>
              </a:rPr>
              <a:t>?</a:t>
            </a:r>
            <a:endParaRPr lang="en-US" b="1">
              <a:solidFill>
                <a:srgbClr val="0C0AD8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8600"/>
            <a:ext cx="677386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6181725"/>
            <a:ext cx="518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What happened in each case?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91400" y="13843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Three possible solutions</a:t>
            </a:r>
          </a:p>
        </p:txBody>
      </p:sp>
      <p:sp>
        <p:nvSpPr>
          <p:cNvPr id="2" name="Oval 1"/>
          <p:cNvSpPr/>
          <p:nvPr/>
        </p:nvSpPr>
        <p:spPr>
          <a:xfrm>
            <a:off x="225901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46906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3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239713" y="2306638"/>
            <a:ext cx="1717675" cy="1601787"/>
          </a:xfrm>
          <a:prstGeom prst="borderCallout1">
            <a:avLst>
              <a:gd name="adj1" fmla="val 99989"/>
              <a:gd name="adj2" fmla="val 66204"/>
              <a:gd name="adj3" fmla="val 137950"/>
              <a:gd name="adj4" fmla="val 11320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Seam Carving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698875" y="558006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pic>
        <p:nvPicPr>
          <p:cNvPr id="5124" name="Picture 8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1"/>
          <a:stretch>
            <a:fillRect/>
          </a:stretch>
        </p:blipFill>
        <p:spPr bwMode="auto">
          <a:xfrm>
            <a:off x="1625600" y="1225550"/>
            <a:ext cx="6324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371600" y="5653087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D80204"/>
                </a:solidFill>
                <a:latin typeface="Times New Roman" pitchFamily="18" charset="0"/>
                <a:ea typeface="ＭＳ Ｐゴシック" pitchFamily="34" charset="-128"/>
              </a:rPr>
              <a:t>seams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V="1">
            <a:off x="2152650" y="5475288"/>
            <a:ext cx="1393825" cy="293687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V="1">
            <a:off x="1512888" y="4651375"/>
            <a:ext cx="130175" cy="1036638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543800" y="5538788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2007 !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677988" y="6207125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you're encouraged to use the original paper as a guide...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07950" y="1828800"/>
            <a:ext cx="1535113" cy="2260600"/>
          </a:xfrm>
          <a:prstGeom prst="borderCallout1">
            <a:avLst>
              <a:gd name="adj1" fmla="val 99989"/>
              <a:gd name="adj2" fmla="val 66204"/>
              <a:gd name="adj3" fmla="val 120442"/>
              <a:gd name="adj4" fmla="val 1176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Remove less important </a:t>
            </a:r>
            <a:r>
              <a:rPr lang="en-US" sz="2000" b="1" dirty="0" smtClean="0"/>
              <a:t>seams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to make the picture smaller!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Seams (+ Demo)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29760"/>
              </p:ext>
            </p:extLst>
          </p:nvPr>
        </p:nvGraphicFramePr>
        <p:xfrm>
          <a:off x="6553200" y="47244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572000" y="4038600"/>
            <a:ext cx="37338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74029"/>
              </p:ext>
            </p:extLst>
          </p:nvPr>
        </p:nvGraphicFramePr>
        <p:xfrm>
          <a:off x="5029200" y="47244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5118802" y="4267200"/>
            <a:ext cx="2348798" cy="19827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474662"/>
            <a:ext cx="7772400" cy="1470025"/>
          </a:xfrm>
        </p:spPr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68475" y="3000375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97275" y="303212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34476" y="303212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4875" y="3046412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85800" y="22447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68526" y="2244725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91000" y="22447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83300" y="2268537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408863" y="2255837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8" y="2638425"/>
            <a:ext cx="1438275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82" y="2647950"/>
            <a:ext cx="14573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575" y="2614057"/>
            <a:ext cx="14192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1" y="2625725"/>
            <a:ext cx="144780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244" y="2601337"/>
            <a:ext cx="9429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  <a:br>
              <a:rPr lang="en-US" sz="7200" dirty="0" smtClean="0"/>
            </a:br>
            <a:r>
              <a:rPr lang="en-US" sz="3600" dirty="0" smtClean="0"/>
              <a:t>(we’ll use two example pictures today)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b="1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</p:spTree>
    <p:extLst>
      <p:ext uri="{BB962C8B-B14F-4D97-AF65-F5344CB8AC3E}">
        <p14:creationId xmlns:p14="http://schemas.microsoft.com/office/powerpoint/2010/main" val="2376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16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Use and describe </a:t>
            </a:r>
            <a:r>
              <a:rPr lang="en-US" dirty="0" smtClean="0">
                <a:latin typeface="Courier" pitchFamily="49" charset="0"/>
              </a:rPr>
              <a:t>super() </a:t>
            </a:r>
            <a:r>
              <a:rPr lang="en-US" dirty="0" smtClean="0"/>
              <a:t>and </a:t>
            </a:r>
            <a:r>
              <a:rPr lang="en-US" dirty="0" smtClean="0">
                <a:latin typeface="Courier" pitchFamily="49" charset="0"/>
              </a:rPr>
              <a:t>super</a:t>
            </a:r>
          </a:p>
          <a:p>
            <a:r>
              <a:rPr lang="en-US" dirty="0" smtClean="0"/>
              <a:t>Trace through Picture.java code (ready for hw7)</a:t>
            </a:r>
          </a:p>
          <a:p>
            <a:r>
              <a:rPr lang="en-US" dirty="0" smtClean="0"/>
              <a:t>Describe 2D Arrays</a:t>
            </a:r>
          </a:p>
          <a:p>
            <a:r>
              <a:rPr lang="en-US" dirty="0" smtClean="0"/>
              <a:t>Look at Java code and be able to infer what methods, classes, and instance variables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50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4200" y="533400"/>
          <a:ext cx="5851521" cy="5851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</a:tblGrid>
              <a:tr h="65016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R:144 G:189 B:254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R:147 G:184 B:236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R:168 G:197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R:110 G:128 B:140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R:121 G:130 B:127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R:76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R:142 G:187 B:252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G:190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G:186 B:223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R:126 G:144 B:158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R:112 G:121 B:120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G:15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R:146 G:192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R:152 G:189 B:242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G:181 B:220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R:112 G:122 B:124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R:75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R:34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G:34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R:147 G:193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G:194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R:159 G:196 B:249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R:138 G:167 B:209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R:23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G:41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R:156 G:165 B:170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G:53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G:91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R:149 G:194 B:251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G:199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R:153 G:190 B:245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R:166 G:194 B:241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R:68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R:154 G:197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R:159 G:196 B:251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R:162 G:193 B:240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R:95 G:114 B:146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R:47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R:99 G:106 B:88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R:155 G:199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G:199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R:164 G:194 B:244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R:176 G:196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R:94 G:107 B:123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R:54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G:200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G:200 B:248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G:202 B:255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G:195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R:182 G:202 B:239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G:170 B:186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  <p:sp>
        <p:nvSpPr>
          <p:cNvPr id="8297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Background: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pictures are represented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41400" y="28082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080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Step 1: Convert to Luminosity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5643"/>
            <a:ext cx="1679095" cy="16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2779"/>
              </p:ext>
            </p:extLst>
          </p:nvPr>
        </p:nvGraphicFramePr>
        <p:xfrm>
          <a:off x="147015" y="3352800"/>
          <a:ext cx="2713032" cy="28654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</a:tblGrid>
              <a:tr h="29567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R:144 G:189 B:254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R:143 G:185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R:147 G:184 B:236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R:168 G:197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R:110 G:128 B:140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R:121 G:130 B:127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R:76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R:142 G:187 B:252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R:148 G:190 B:250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R:157 G:194 B:246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R:158 G:186 B:223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R:126 G:144 B:158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R:112 G:121 B:120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G:15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R:146 G:192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R:143 G:185 B:243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R:152 G:189 B:242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G:181 B:220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R:112 G:122 B:124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R:75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R:34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G:34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B:25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R:147 G:193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R:152 G:194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R:138 G:167 B:209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R:23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G:41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G:165 B:170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G:53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G:91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R:149 G:194 B:251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R:156 G:199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G:190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R:166 G:194 B:241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B:98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R:68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R:148 G:194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R:154 G:197 B:250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R:162 G:193 B:240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R:95 G:114 B:146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R:47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R:99 G:106 B:88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R:155 G:199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G:199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R:164 G:194 B:244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R:176 G:196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R:94 G:107 B:123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R:54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G:200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R:158 G:200 B:248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G:202 B:255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G:195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R:182 G:202 B:239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G:170 B:186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9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4862"/>
            <a:ext cx="1676400" cy="16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725"/>
              </p:ext>
            </p:extLst>
          </p:nvPr>
        </p:nvGraphicFramePr>
        <p:xfrm>
          <a:off x="6077437" y="3352800"/>
          <a:ext cx="2767626" cy="2936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</a:tblGrid>
              <a:tr h="32632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596188" y="1625600"/>
            <a:ext cx="1533525" cy="1165225"/>
          </a:xfrm>
          <a:prstGeom prst="borderCallout1">
            <a:avLst>
              <a:gd name="adj1" fmla="val 99989"/>
              <a:gd name="adj2" fmla="val 66204"/>
              <a:gd name="adj3" fmla="val 183807"/>
              <a:gd name="adj4" fmla="val 2885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Red, Green, and Blue are all this: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48000"/>
            <a:ext cx="2552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5347" y="10763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1200" y="1076325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229600" y="54291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0240" y="5419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733800"/>
          <a:ext cx="22860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3733800"/>
          <a:ext cx="16764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00"/>
                <a:gridCol w="558800"/>
                <a:gridCol w="558800"/>
              </a:tblGrid>
              <a:tr h="5842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7427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600"/>
            <a:ext cx="805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286000"/>
            <a:ext cx="5562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7367588" y="3581400"/>
            <a:ext cx="1535112" cy="1165225"/>
          </a:xfrm>
          <a:prstGeom prst="borderCallout1">
            <a:avLst>
              <a:gd name="adj1" fmla="val 99989"/>
              <a:gd name="adj2" fmla="val 66204"/>
              <a:gd name="adj3" fmla="val 140364"/>
              <a:gd name="adj4" fmla="val -279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Check that these are right.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657600" y="4332288"/>
            <a:ext cx="1219200" cy="73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717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53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543800" y="228600"/>
            <a:ext cx="1524000" cy="2536825"/>
          </a:xfrm>
          <a:prstGeom prst="borderCallout1">
            <a:avLst>
              <a:gd name="adj1" fmla="val 98988"/>
              <a:gd name="adj2" fmla="val 83704"/>
              <a:gd name="adj3" fmla="val 138753"/>
              <a:gd name="adj4" fmla="val 50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These are just numbers, but we CAN visualize them as grayscale values.</a:t>
            </a:r>
          </a:p>
        </p:txBody>
      </p:sp>
    </p:spTree>
    <p:extLst>
      <p:ext uri="{BB962C8B-B14F-4D97-AF65-F5344CB8AC3E}">
        <p14:creationId xmlns:p14="http://schemas.microsoft.com/office/powerpoint/2010/main" val="8072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683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Calculate Energy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63755" y="13896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92555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29756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155" y="14356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810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63806" y="6339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862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78580" y="657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404143" y="6451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8" y="1027688"/>
            <a:ext cx="1438275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62" y="1037213"/>
            <a:ext cx="14573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55" y="1003320"/>
            <a:ext cx="14192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181" y="1014988"/>
            <a:ext cx="144780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524" y="990600"/>
            <a:ext cx="942975" cy="2381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18727" y="37338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50719"/>
              </p:ext>
            </p:extLst>
          </p:nvPr>
        </p:nvGraphicFramePr>
        <p:xfrm>
          <a:off x="3876895" y="3733800"/>
          <a:ext cx="1922284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571"/>
                <a:gridCol w="480571"/>
                <a:gridCol w="480571"/>
                <a:gridCol w="480571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0515" y="3733800"/>
          <a:ext cx="1544460" cy="29483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R:110G:120 B:151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G:120 B:120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R:90  G:110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G:130 B:130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G:140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R:200 G:190 B:165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G:110 B:175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R:100 G:100 B:100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G:120 B:65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77" y="6324601"/>
            <a:ext cx="6894158" cy="3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0" y="4080713"/>
            <a:ext cx="2935382" cy="56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683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Solution – Calculate Energy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63755" y="13896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92555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29756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155" y="14356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810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63806" y="6339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862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78580" y="657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404143" y="6451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8" y="1027688"/>
            <a:ext cx="1438275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62" y="1037213"/>
            <a:ext cx="14573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55" y="1003320"/>
            <a:ext cx="14192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181" y="1014988"/>
            <a:ext cx="144780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524" y="990600"/>
            <a:ext cx="942975" cy="2381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18727" y="37338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76895" y="37338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0515" y="3733800"/>
          <a:ext cx="1544460" cy="29483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R:110G:120 B:151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G:120 B:120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R:90  G:110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G:130 B:130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G:140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R:200 G:190 B:165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G:110 B:175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R:100 G:100 B:100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G:120 B:65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Find the minimum path </a:t>
            </a:r>
            <a:br>
              <a:rPr lang="en-US" dirty="0" smtClean="0"/>
            </a:br>
            <a:r>
              <a:rPr lang="en-US" dirty="0" smtClean="0"/>
              <a:t>(from top to bottom)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3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22650"/>
            <a:ext cx="3124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22838" y="3063875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500063" y="1905000"/>
            <a:ext cx="3514725" cy="842963"/>
          </a:xfrm>
          <a:prstGeom prst="borderCallout1">
            <a:avLst>
              <a:gd name="adj1" fmla="val -3679"/>
              <a:gd name="adj2" fmla="val 20007"/>
              <a:gd name="adj3" fmla="val -130638"/>
              <a:gd name="adj4" fmla="val 349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interesting step. We’ll come back to this!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27684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74796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Remove the pixels from the minimum path </a:t>
            </a:r>
            <a:r>
              <a:rPr lang="en-US" sz="3100" dirty="0" smtClean="0"/>
              <a:t>(2 carvings shown)</a:t>
            </a:r>
            <a:endParaRPr lang="en-US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431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78313"/>
            <a:ext cx="212248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90675"/>
            <a:ext cx="21304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4384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78313"/>
            <a:ext cx="21304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35263" y="2568575"/>
            <a:ext cx="609600" cy="4968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2552700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62263" y="5248275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271963"/>
            <a:ext cx="1830387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172200" y="5265738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  <a:br>
              <a:rPr lang="en-US" sz="7200" dirty="0" smtClean="0"/>
            </a:br>
            <a:r>
              <a:rPr lang="en-US" sz="7200" b="1" dirty="0" smtClean="0"/>
              <a:t>(End)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029200" y="4191000"/>
            <a:ext cx="30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769"/>
          <a:stretch/>
        </p:blipFill>
        <p:spPr>
          <a:xfrm>
            <a:off x="-2023" y="0"/>
            <a:ext cx="4872743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932" y="1219200"/>
            <a:ext cx="6232067" cy="56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Debugging Tip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To debug your code, </a:t>
            </a:r>
          </a:p>
          <a:p>
            <a:pPr marL="0" indent="0" algn="ctr">
              <a:buNone/>
            </a:pPr>
            <a:r>
              <a:rPr lang="en-US" sz="4400" i="1" dirty="0" smtClean="0"/>
              <a:t>sometimes </a:t>
            </a:r>
          </a:p>
          <a:p>
            <a:pPr marL="0" indent="0" algn="ctr">
              <a:buNone/>
            </a:pPr>
            <a:r>
              <a:rPr lang="en-US" sz="4400" dirty="0" smtClean="0"/>
              <a:t>you have to write additional code!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(True/False)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31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7384"/>
          <a:stretch/>
        </p:blipFill>
        <p:spPr bwMode="auto">
          <a:xfrm>
            <a:off x="3099704" y="21609"/>
            <a:ext cx="60249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91534" y="3454191"/>
            <a:ext cx="5053853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79817" y="3235711"/>
            <a:ext cx="6703395" cy="33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629400" y="4953000"/>
            <a:ext cx="2342866" cy="915987"/>
          </a:xfrm>
          <a:prstGeom prst="borderCallout1">
            <a:avLst>
              <a:gd name="adj1" fmla="val -551"/>
              <a:gd name="adj2" fmla="val 87175"/>
              <a:gd name="adj3" fmla="val -240353"/>
              <a:gd name="adj4" fmla="val 893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Colleen wrote you some debugging code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302" y="304800"/>
            <a:ext cx="4901296" cy="4484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525247" y="2999503"/>
            <a:ext cx="5881867" cy="53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844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5638" y="258763"/>
            <a:ext cx="77708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perfect…</a:t>
            </a:r>
          </a:p>
        </p:txBody>
      </p:sp>
      <p:pic>
        <p:nvPicPr>
          <p:cNvPr id="18436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3886200" y="3657600"/>
            <a:ext cx="3233738" cy="289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705350" y="4854575"/>
            <a:ext cx="153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Target size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946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54038" y="330200"/>
            <a:ext cx="77708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Problems?</a:t>
            </a:r>
          </a:p>
        </p:txBody>
      </p:sp>
      <p:pic>
        <p:nvPicPr>
          <p:cNvPr id="19460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</p:spTree>
    <p:extLst>
      <p:ext uri="{BB962C8B-B14F-4D97-AF65-F5344CB8AC3E}">
        <p14:creationId xmlns:p14="http://schemas.microsoft.com/office/powerpoint/2010/main" val="23139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2049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the face!</a:t>
            </a:r>
          </a:p>
        </p:txBody>
      </p:sp>
      <p:pic>
        <p:nvPicPr>
          <p:cNvPr id="20484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/>
          <a:stretch>
            <a:fillRect/>
          </a:stretch>
        </p:blipFill>
        <p:spPr bwMode="auto">
          <a:xfrm>
            <a:off x="4105275" y="1535113"/>
            <a:ext cx="3309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9"/>
          <a:stretch>
            <a:fillRect/>
          </a:stretch>
        </p:blipFill>
        <p:spPr bwMode="auto">
          <a:xfrm>
            <a:off x="609600" y="1524000"/>
            <a:ext cx="33448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532063" y="2384425"/>
            <a:ext cx="465137" cy="519113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025775" y="3271838"/>
            <a:ext cx="379413" cy="409575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146675" y="1566863"/>
            <a:ext cx="3692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Protecting the results from a face-detector makes a huge difference…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7227888" y="357028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been lost instead?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H="1">
            <a:off x="3175000" y="2074863"/>
            <a:ext cx="1978025" cy="325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277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277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2771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Seams can remove people!</a:t>
            </a:r>
          </a:p>
        </p:txBody>
      </p:sp>
      <p:pic>
        <p:nvPicPr>
          <p:cNvPr id="32772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4"/>
          <a:stretch>
            <a:fillRect/>
          </a:stretch>
        </p:blipFill>
        <p:spPr bwMode="auto">
          <a:xfrm>
            <a:off x="152400" y="1552575"/>
            <a:ext cx="34877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 r="3220"/>
          <a:stretch>
            <a:fillRect/>
          </a:stretch>
        </p:blipFill>
        <p:spPr bwMode="auto">
          <a:xfrm>
            <a:off x="6262688" y="1549400"/>
            <a:ext cx="2854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63800"/>
            <a:ext cx="22479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379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380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Lost a shoe?</a:t>
            </a:r>
          </a:p>
        </p:txBody>
      </p:sp>
      <p:pic>
        <p:nvPicPr>
          <p:cNvPr id="33796" name="Picture 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62088"/>
            <a:ext cx="79375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6200" y="1019175"/>
            <a:ext cx="1143000" cy="533400"/>
          </a:xfrm>
          <a:prstGeom prst="borderCallout1">
            <a:avLst>
              <a:gd name="adj1" fmla="val 99989"/>
              <a:gd name="adj2" fmla="val 19637"/>
              <a:gd name="adj3" fmla="val 189123"/>
              <a:gd name="adj4" fmla="val 451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Original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400800" y="76200"/>
            <a:ext cx="2068513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All others had 1 shoe removed! Which shoe?</a:t>
            </a:r>
          </a:p>
        </p:txBody>
      </p:sp>
    </p:spTree>
    <p:extLst>
      <p:ext uri="{BB962C8B-B14F-4D97-AF65-F5344CB8AC3E}">
        <p14:creationId xmlns:p14="http://schemas.microsoft.com/office/powerpoint/2010/main" val="3724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Dynamic Programming Intro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96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Consider: </a:t>
            </a:r>
            <a:r>
              <a:rPr lang="en-US" b="1" dirty="0" smtClean="0"/>
              <a:t>Fibonacci </a:t>
            </a:r>
            <a:br>
              <a:rPr lang="en-US" b="1" dirty="0" smtClean="0"/>
            </a:b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fib(X) = fib(X-1) + fib(X-2)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3505200" cy="398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Brute force Fib(N)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dirty="0" smtClean="0"/>
              <a:t>Can we improve this?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8363"/>
            <a:ext cx="57769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893888"/>
            <a:ext cx="61944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</a:t>
            </a:r>
            <a:r>
              <a:rPr lang="en-US" sz="4900" b="1" u="sng" dirty="0" err="1" smtClean="0"/>
              <a:t>Memoization</a:t>
            </a:r>
            <a:r>
              <a:rPr lang="en-US" sz="4900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Keep track of recursive calls you’ve made and store the result!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/>
              <a:t>Before you make a recursive call, check to see if you already know the answer.</a:t>
            </a:r>
          </a:p>
          <a:p>
            <a:pPr eaLnBrk="1" hangingPunct="1"/>
            <a:r>
              <a:rPr lang="en-US" b="1" smtClean="0"/>
              <a:t>Top-down </a:t>
            </a:r>
            <a:r>
              <a:rPr lang="en-US" smtClean="0"/>
              <a:t>(just like the regular recursive version)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638800" y="5943600"/>
            <a:ext cx="2982913" cy="914400"/>
          </a:xfrm>
          <a:prstGeom prst="borderCallout1">
            <a:avLst>
              <a:gd name="adj1" fmla="val -10215"/>
              <a:gd name="adj2" fmla="val -18803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Before I make the calls shown in yellow, I find that I already know the answer!</a:t>
            </a:r>
          </a:p>
        </p:txBody>
      </p:sp>
    </p:spTree>
    <p:extLst>
      <p:ext uri="{BB962C8B-B14F-4D97-AF65-F5344CB8AC3E}">
        <p14:creationId xmlns:p14="http://schemas.microsoft.com/office/powerpoint/2010/main" val="805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Homework 7</a:t>
            </a:r>
            <a:br>
              <a:rPr lang="en-US" sz="11500" b="1" dirty="0" smtClean="0"/>
            </a:br>
            <a:r>
              <a:rPr lang="en-US" sz="11500" b="1" dirty="0" smtClean="0"/>
              <a:t>grayscale</a:t>
            </a:r>
            <a:br>
              <a:rPr lang="en-US" sz="11500" b="1" dirty="0" smtClean="0"/>
            </a:br>
            <a:r>
              <a:rPr lang="en-US" sz="7200" b="1" dirty="0" smtClean="0"/>
              <a:t>(use it as an example)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51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Dynamic Programming</a:t>
            </a:r>
            <a:br>
              <a:rPr lang="en-US" sz="4900" b="1" u="sng" dirty="0" smtClean="0"/>
            </a:br>
            <a:r>
              <a:rPr lang="en-US" sz="4900" dirty="0" smtClean="0"/>
              <a:t>Work from the bottom-up!</a:t>
            </a:r>
            <a:endParaRPr lang="en-US" sz="40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Instead of doing the recursion, work from the bottom-up to create a table of answers</a:t>
            </a:r>
            <a:r>
              <a:rPr lang="en-US" sz="2800" dirty="0"/>
              <a:t> </a:t>
            </a:r>
            <a:r>
              <a:rPr lang="en-US" sz="2800" dirty="0" smtClean="0"/>
              <a:t>of all recursive calls that might be made</a:t>
            </a:r>
          </a:p>
          <a:p>
            <a:pPr eaLnBrk="1" hangingPunct="1"/>
            <a:r>
              <a:rPr lang="en-US" sz="2800" dirty="0" smtClean="0"/>
              <a:t>We will </a:t>
            </a:r>
            <a:r>
              <a:rPr lang="en-US" sz="2800" b="1" dirty="0" smtClean="0"/>
              <a:t>NEVER </a:t>
            </a:r>
            <a:r>
              <a:rPr lang="en-US" sz="2800" dirty="0" smtClean="0"/>
              <a:t>make a recursive call, because we will always have already calculated the required components (e.g.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800" dirty="0" smtClean="0"/>
              <a:t>)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4724400"/>
          <a:ext cx="6629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Fib(1)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Fib(2)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Fib(3)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Fib(4)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Fib(5)</a:t>
                      </a:r>
                      <a:endParaRPr lang="en-US" sz="28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 </a:t>
            </a:r>
            <a:r>
              <a:rPr lang="en-US" b="1" smtClean="0"/>
              <a:t>Fibonacci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Brute force of Fib(N)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Memoization</a:t>
            </a:r>
            <a:r>
              <a:rPr lang="en-US" dirty="0" smtClean="0">
                <a:sym typeface="Wingdings" pitchFamily="2" charset="2"/>
              </a:rPr>
              <a:t> of Fib(N)</a:t>
            </a:r>
          </a:p>
          <a:p>
            <a:pPr marL="973138" lvl="1" indent="-51593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keeping track of what 		recursive calls have been made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Dynamic Programming of Fib(N)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making a table of size N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9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199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199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1987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1988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5240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4292600" y="1555750"/>
            <a:ext cx="379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Will this work?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469900" y="4352925"/>
            <a:ext cx="8229600" cy="242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&lt;42;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(1) find a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(2) duplicate the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4151313" y="2897188"/>
            <a:ext cx="2068512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 want to add 42 pixels in width</a:t>
            </a:r>
          </a:p>
        </p:txBody>
      </p:sp>
    </p:spTree>
    <p:extLst>
      <p:ext uri="{BB962C8B-B14F-4D97-AF65-F5344CB8AC3E}">
        <p14:creationId xmlns:p14="http://schemas.microsoft.com/office/powerpoint/2010/main" val="390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468313" y="914400"/>
            <a:ext cx="8218487" cy="180975"/>
            <a:chOff x="295" y="1311"/>
            <a:chExt cx="5177" cy="114"/>
          </a:xfrm>
        </p:grpSpPr>
        <p:sp>
          <p:nvSpPr>
            <p:cNvPr id="4301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301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3011" name="Text Box 19"/>
          <p:cNvSpPr txBox="1">
            <a:spLocks noChangeArrowheads="1"/>
          </p:cNvSpPr>
          <p:nvPr/>
        </p:nvSpPr>
        <p:spPr bwMode="auto">
          <a:xfrm>
            <a:off x="638175" y="762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3012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2954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2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2625" r="53682" b="57739"/>
          <a:stretch>
            <a:fillRect/>
          </a:stretch>
        </p:blipFill>
        <p:spPr bwMode="auto">
          <a:xfrm>
            <a:off x="4114800" y="1295400"/>
            <a:ext cx="4343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3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2625" r="610" b="57739"/>
          <a:stretch>
            <a:fillRect/>
          </a:stretch>
        </p:blipFill>
        <p:spPr bwMode="auto">
          <a:xfrm>
            <a:off x="609600" y="4152900"/>
            <a:ext cx="7924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24"/>
          <p:cNvSpPr txBox="1">
            <a:spLocks noChangeArrowheads="1"/>
          </p:cNvSpPr>
          <p:nvPr/>
        </p:nvSpPr>
        <p:spPr bwMode="auto">
          <a:xfrm>
            <a:off x="857250" y="37576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74759" name="Text Box 25"/>
          <p:cNvSpPr txBox="1">
            <a:spLocks noChangeArrowheads="1"/>
          </p:cNvSpPr>
          <p:nvPr/>
        </p:nvSpPr>
        <p:spPr bwMode="auto">
          <a:xfrm>
            <a:off x="4222750" y="3794125"/>
            <a:ext cx="421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best-seam (least-energy) expansion</a:t>
            </a:r>
          </a:p>
        </p:txBody>
      </p:sp>
      <p:sp>
        <p:nvSpPr>
          <p:cNvPr id="74760" name="Text Box 26"/>
          <p:cNvSpPr txBox="1">
            <a:spLocks noChangeArrowheads="1"/>
          </p:cNvSpPr>
          <p:nvPr/>
        </p:nvSpPr>
        <p:spPr bwMode="auto">
          <a:xfrm>
            <a:off x="1654175" y="6415088"/>
            <a:ext cx="576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ea typeface="ＭＳ Ｐゴシック" pitchFamily="34" charset="-128"/>
              </a:rPr>
              <a:t>The best 50% of seams used for more uniform expansion</a:t>
            </a:r>
          </a:p>
        </p:txBody>
      </p:sp>
    </p:spTree>
    <p:extLst>
      <p:ext uri="{BB962C8B-B14F-4D97-AF65-F5344CB8AC3E}">
        <p14:creationId xmlns:p14="http://schemas.microsoft.com/office/powerpoint/2010/main" val="22141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4040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4041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4036" name="Picture 6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51741" r="26494" b="9158"/>
          <a:stretch>
            <a:fillRect/>
          </a:stretch>
        </p:blipFill>
        <p:spPr bwMode="auto">
          <a:xfrm>
            <a:off x="496888" y="4114800"/>
            <a:ext cx="55451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51741" r="62161" b="9158"/>
          <a:stretch>
            <a:fillRect/>
          </a:stretch>
        </p:blipFill>
        <p:spPr bwMode="auto">
          <a:xfrm>
            <a:off x="457200" y="1600200"/>
            <a:ext cx="5562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6248400" y="2286000"/>
            <a:ext cx="1724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(scaling)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6286500" y="4846638"/>
            <a:ext cx="1887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(seam-insertion)</a:t>
            </a:r>
          </a:p>
        </p:txBody>
      </p:sp>
    </p:spTree>
    <p:extLst>
      <p:ext uri="{BB962C8B-B14F-4D97-AF65-F5344CB8AC3E}">
        <p14:creationId xmlns:p14="http://schemas.microsoft.com/office/powerpoint/2010/main" val="4096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do we pick a seam?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27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557463"/>
            <a:ext cx="11017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3813"/>
            <a:ext cx="11080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76400" y="2965450"/>
            <a:ext cx="339725" cy="2778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7563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029200" y="1706563"/>
            <a:ext cx="307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/>
              <a:t>?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584450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84450"/>
            <a:ext cx="9382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7010400" y="30114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334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2016126" y="2209800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40386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21520" name="TextBox 17"/>
          <p:cNvSpPr txBox="1">
            <a:spLocks noChangeArrowheads="1"/>
          </p:cNvSpPr>
          <p:nvPr/>
        </p:nvSpPr>
        <p:spPr bwMode="auto">
          <a:xfrm>
            <a:off x="5930900" y="22336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7256463" y="2220913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469900" y="4953000"/>
            <a:ext cx="8229600" cy="14017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3" name="Line Callout 1 22"/>
          <p:cNvSpPr/>
          <p:nvPr/>
        </p:nvSpPr>
        <p:spPr>
          <a:xfrm>
            <a:off x="5759450" y="4267200"/>
            <a:ext cx="3170238" cy="1905000"/>
          </a:xfrm>
          <a:prstGeom prst="borderCallout1">
            <a:avLst>
              <a:gd name="adj1" fmla="val 18416"/>
              <a:gd name="adj2" fmla="val -136"/>
              <a:gd name="adj3" fmla="val -45305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We’ll discuss one possible method using </a:t>
            </a:r>
            <a:r>
              <a:rPr lang="en-US" sz="2000" b="1" dirty="0"/>
              <a:t>dynamic programming</a:t>
            </a:r>
            <a:r>
              <a:rPr lang="en-US" sz="2000" dirty="0"/>
              <a:t>, and later look at benefits of this over a recursive use-it-or-lose-it</a:t>
            </a:r>
          </a:p>
        </p:txBody>
      </p:sp>
    </p:spTree>
    <p:extLst>
      <p:ext uri="{BB962C8B-B14F-4D97-AF65-F5344CB8AC3E}">
        <p14:creationId xmlns:p14="http://schemas.microsoft.com/office/powerpoint/2010/main" val="840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683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Seam Carving: The Big Picture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63755" y="13896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92555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29756" y="14213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155" y="14356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810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63806" y="6339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86280" y="6339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78580" y="657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404143" y="6451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8" y="1027688"/>
            <a:ext cx="1438275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62" y="1037213"/>
            <a:ext cx="14573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55" y="1003320"/>
            <a:ext cx="14192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181" y="1014988"/>
            <a:ext cx="144780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524" y="990600"/>
            <a:ext cx="942975" cy="2381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07058"/>
              </p:ext>
            </p:extLst>
          </p:nvPr>
        </p:nvGraphicFramePr>
        <p:xfrm>
          <a:off x="2018727" y="37338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29221"/>
              </p:ext>
            </p:extLst>
          </p:nvPr>
        </p:nvGraphicFramePr>
        <p:xfrm>
          <a:off x="3876895" y="37338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54969"/>
              </p:ext>
            </p:extLst>
          </p:nvPr>
        </p:nvGraphicFramePr>
        <p:xfrm>
          <a:off x="240515" y="3733800"/>
          <a:ext cx="1544460" cy="29483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R:110G:120 B:151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G:120 B:120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R:90  G:110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R:120 G:130 B:160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G:130 B:130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R:130 G:140 B:170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R:200 G:190 B:165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G:150 B:150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R:150 G:140 B:110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G:110 B:175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R:100 G:100 B:100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R:140 G:120 B:65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Write Recursive </a:t>
            </a:r>
            <a:r>
              <a:rPr lang="en-US" sz="3600" dirty="0" err="1" smtClean="0"/>
              <a:t>Pseudocode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find the </a:t>
            </a:r>
            <a:r>
              <a:rPr lang="en-US" sz="3600" b="1" dirty="0" smtClean="0"/>
              <a:t>min path cost </a:t>
            </a:r>
            <a:r>
              <a:rPr lang="en-US" sz="3600" dirty="0" smtClean="0"/>
              <a:t>based upon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getEnergy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3810000"/>
            <a:ext cx="60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minPathCost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y) {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Write Recursive </a:t>
            </a:r>
            <a:r>
              <a:rPr lang="en-US" sz="3600" dirty="0" err="1" smtClean="0"/>
              <a:t>Pseudocode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find the </a:t>
            </a:r>
            <a:r>
              <a:rPr lang="en-US" sz="3600" b="1" dirty="0" smtClean="0"/>
              <a:t>min path cost </a:t>
            </a:r>
            <a:r>
              <a:rPr lang="en-US" sz="3600" dirty="0" smtClean="0"/>
              <a:t>based upon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getEnergy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86200"/>
            <a:ext cx="853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u="sng" dirty="0" smtClean="0"/>
              <a:t>For each cell in the top row</a:t>
            </a:r>
          </a:p>
          <a:p>
            <a:pPr lvl="1" algn="l" eaLnBrk="1" hangingPunct="1"/>
            <a:r>
              <a:rPr lang="en-US" sz="3200" dirty="0" smtClean="0">
                <a:latin typeface="+mj-lt"/>
                <a:cs typeface="Courier New" pitchFamily="49" charset="0"/>
              </a:rPr>
              <a:t>Return: 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Courier New" pitchFamily="49" charset="0"/>
              </a:rPr>
              <a:t>energy at that cell  </a:t>
            </a:r>
            <a:r>
              <a:rPr lang="en-US" b="1" dirty="0" smtClean="0">
                <a:latin typeface="+mj-lt"/>
                <a:cs typeface="Courier New" pitchFamily="49" charset="0"/>
              </a:rPr>
              <a:t>+ </a:t>
            </a:r>
            <a:endParaRPr lang="en-US" sz="3200" b="1" dirty="0" smtClean="0">
              <a:latin typeface="+mj-lt"/>
              <a:cs typeface="Courier New" pitchFamily="49" charset="0"/>
            </a:endParaRP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Courier New" pitchFamily="49" charset="0"/>
              </a:rPr>
              <a:t>m</a:t>
            </a:r>
            <a:r>
              <a:rPr lang="en-US" sz="3200" dirty="0" smtClean="0">
                <a:latin typeface="+mj-lt"/>
                <a:cs typeface="Courier New" pitchFamily="49" charset="0"/>
              </a:rPr>
              <a:t>inimum path cost of 3 cells below</a:t>
            </a:r>
            <a:r>
              <a:rPr lang="en-US" sz="3600" dirty="0">
                <a:latin typeface="+mj-lt"/>
                <a:cs typeface="Courier New" pitchFamily="49" charset="0"/>
              </a:rPr>
              <a:t>	</a:t>
            </a:r>
            <a:endParaRPr lang="en-US" sz="3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81800" y="4572000"/>
            <a:ext cx="1951038" cy="1143000"/>
          </a:xfrm>
          <a:prstGeom prst="borderCallout1">
            <a:avLst>
              <a:gd name="adj1" fmla="val 18416"/>
              <a:gd name="adj2" fmla="val -136"/>
              <a:gd name="adj3" fmla="val 123584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YUCK! There aren’t always 3 cells below! 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6553200" y="2743200"/>
            <a:ext cx="1938338" cy="1143000"/>
          </a:xfrm>
          <a:prstGeom prst="borderCallout1">
            <a:avLst>
              <a:gd name="adj1" fmla="val 72860"/>
              <a:gd name="adj2" fmla="val 1174"/>
              <a:gd name="adj3" fmla="val 284695"/>
              <a:gd name="adj4" fmla="val -438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That’s THREE recursive calls!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0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Identify Minimal Paths</a:t>
            </a:r>
            <a:br>
              <a:rPr lang="en-US" b="1" dirty="0" smtClean="0"/>
            </a:br>
            <a:r>
              <a:rPr lang="en-US" dirty="0" smtClean="0"/>
              <a:t>Store Information in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[][] table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2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2736" name="Group 9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2737" name="TextBox 4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2738" name="TextBox 8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8" name="Bent Arrow 7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0" y="1137"/>
            <a:ext cx="91233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32913" y="875850"/>
            <a:ext cx="4017911" cy="102915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Based upon this code,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what types of Objects are there?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And what methods do they have?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148988" y="2767083"/>
            <a:ext cx="1236260" cy="236220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method modify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dirty="0" smtClean="0"/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A)Yes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B)No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C)Stuck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0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the y=0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base case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3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43000" y="16002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76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37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37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46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4275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801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4802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4803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 </a:t>
            </a:r>
            <a:r>
              <a:rPr lang="en-US" sz="2000" dirty="0" smtClean="0"/>
              <a:t>(cont.)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5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9038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82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583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583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</a:t>
            </a: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6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6866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68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68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Final version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8001000" y="3738563"/>
            <a:ext cx="1143000" cy="3119437"/>
          </a:xfrm>
          <a:prstGeom prst="borderCallout1">
            <a:avLst>
              <a:gd name="adj1" fmla="val 86866"/>
              <a:gd name="adj2" fmla="val -54906"/>
              <a:gd name="adj3" fmla="val 94565"/>
              <a:gd name="adj4" fmla="val 5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</p:spTree>
    <p:extLst>
      <p:ext uri="{BB962C8B-B14F-4D97-AF65-F5344CB8AC3E}">
        <p14:creationId xmlns:p14="http://schemas.microsoft.com/office/powerpoint/2010/main" val="1730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Practice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838200" y="3096601"/>
            <a:ext cx="4952974" cy="369528"/>
            <a:chOff x="838478" y="3096685"/>
            <a:chExt cx="4953114" cy="369333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838478" y="3096686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Energy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4877192" y="3096685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8001000" y="3738563"/>
            <a:ext cx="1143000" cy="3119437"/>
          </a:xfrm>
          <a:prstGeom prst="borderCallout1">
            <a:avLst>
              <a:gd name="adj1" fmla="val 86866"/>
              <a:gd name="adj2" fmla="val -54906"/>
              <a:gd name="adj3" fmla="val 94565"/>
              <a:gd name="adj4" fmla="val 5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45069"/>
              </p:ext>
            </p:extLst>
          </p:nvPr>
        </p:nvGraphicFramePr>
        <p:xfrm>
          <a:off x="751471" y="3429000"/>
          <a:ext cx="2220328" cy="2895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5082"/>
                <a:gridCol w="555082"/>
                <a:gridCol w="555082"/>
                <a:gridCol w="555082"/>
              </a:tblGrid>
              <a:tr h="4826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46737"/>
              </p:ext>
            </p:extLst>
          </p:nvPr>
        </p:nvGraphicFramePr>
        <p:xfrm>
          <a:off x="3505199" y="3429000"/>
          <a:ext cx="4191001" cy="2895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1"/>
                <a:gridCol w="1168400"/>
                <a:gridCol w="1168400"/>
                <a:gridCol w="1168400"/>
              </a:tblGrid>
              <a:tr h="4826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SOLUTION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838200" y="3096603"/>
            <a:ext cx="3581374" cy="374971"/>
            <a:chOff x="838478" y="3096686"/>
            <a:chExt cx="3581475" cy="374773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838478" y="3096686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Energy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3505553" y="310212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51473" y="34290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85832"/>
              </p:ext>
            </p:extLst>
          </p:nvPr>
        </p:nvGraphicFramePr>
        <p:xfrm>
          <a:off x="3124200" y="3509325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8891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8892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9915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9916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438400" y="4038600"/>
            <a:ext cx="1905000" cy="2438400"/>
          </a:xfrm>
          <a:prstGeom prst="borderCallout1">
            <a:avLst>
              <a:gd name="adj1" fmla="val 90621"/>
              <a:gd name="adj2" fmla="val 133723"/>
              <a:gd name="adj3" fmla="val 80743"/>
              <a:gd name="adj4" fmla="val 998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You can backtrack to find the path from the smallest total path </a:t>
            </a:r>
            <a:br>
              <a:rPr lang="en-US" sz="2000" b="1" dirty="0"/>
            </a:br>
            <a:r>
              <a:rPr lang="en-US" sz="2000" b="1" dirty="0"/>
              <a:t>(in the last row)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04900" y="3171825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04900" y="19812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04900" y="1566863"/>
            <a:ext cx="0" cy="338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4900" y="1143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04900" y="762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79500" y="277653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79500" y="240188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1625"/>
            <a:ext cx="22225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Practice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838200" y="3096603"/>
            <a:ext cx="3581374" cy="374971"/>
            <a:chOff x="838478" y="3096686"/>
            <a:chExt cx="3581475" cy="374773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838478" y="3096686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Energy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3505553" y="310212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51473" y="34290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124200" y="3509325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25149"/>
              </p:ext>
            </p:extLst>
          </p:nvPr>
        </p:nvGraphicFramePr>
        <p:xfrm>
          <a:off x="5410198" y="3505200"/>
          <a:ext cx="2667002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2"/>
                <a:gridCol w="736600"/>
                <a:gridCol w="736600"/>
                <a:gridCol w="736600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32004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0" y="1137"/>
            <a:ext cx="91233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SOLUTION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838200" y="3096603"/>
            <a:ext cx="3581374" cy="374971"/>
            <a:chOff x="838478" y="3096686"/>
            <a:chExt cx="3581475" cy="374773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838478" y="3096686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Energy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3505553" y="310212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51473" y="3429000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124200" y="3509325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32004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99142"/>
              </p:ext>
            </p:extLst>
          </p:nvPr>
        </p:nvGraphicFramePr>
        <p:xfrm>
          <a:off x="5410200" y="3569732"/>
          <a:ext cx="1544460" cy="23166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12" name="Line Callout 1 11"/>
          <p:cNvSpPr/>
          <p:nvPr/>
        </p:nvSpPr>
        <p:spPr>
          <a:xfrm>
            <a:off x="7100199" y="5410200"/>
            <a:ext cx="1905000" cy="990600"/>
          </a:xfrm>
          <a:prstGeom prst="borderCallout1">
            <a:avLst>
              <a:gd name="adj1" fmla="val 41608"/>
              <a:gd name="adj2" fmla="val -34489"/>
              <a:gd name="adj3" fmla="val 80743"/>
              <a:gd name="adj4" fmla="val 89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When in doubt – go with ABOVE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71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pick a seam?</a:t>
            </a:r>
            <a:br>
              <a:rPr lang="en-US" b="1" dirty="0" smtClean="0"/>
            </a:br>
            <a:r>
              <a:rPr lang="en-US" b="1" dirty="0" smtClean="0"/>
              <a:t>(SUMMARY)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smtClean="0"/>
              <a:t>” based upon the rules below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” based upon which x value has the minimum path in the row above.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Pick the path with the minimum weight (in the last row) and backtrack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 to find the path.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71600" y="51054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632869"/>
            <a:ext cx="394335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27819"/>
            <a:ext cx="591502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4724400"/>
            <a:ext cx="4895850" cy="19050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5029200" y="2384769"/>
            <a:ext cx="4017911" cy="1349031"/>
          </a:xfrm>
          <a:prstGeom prst="borderCallout1">
            <a:avLst>
              <a:gd name="adj1" fmla="val 19870"/>
              <a:gd name="adj2" fmla="val -11716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These are reasonable hypotheses about what Classes and methods must exist based upon the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grayscale2</a:t>
            </a:r>
            <a:r>
              <a:rPr lang="en-US" sz="2000" dirty="0" smtClean="0"/>
              <a:t> method.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708322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2" y="4897982"/>
            <a:ext cx="8364880" cy="193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4152"/>
            <a:ext cx="4263676" cy="1851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743200"/>
            <a:ext cx="1210640" cy="19838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27432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5715000"/>
            <a:ext cx="464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0840" y="4419600"/>
            <a:ext cx="16096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2162" y="4008562"/>
            <a:ext cx="2436237" cy="82207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Helper methods should be private</a:t>
            </a:r>
            <a:endParaRPr lang="en-US" sz="2400" dirty="0"/>
          </a:p>
        </p:txBody>
      </p:sp>
      <p:sp>
        <p:nvSpPr>
          <p:cNvPr id="18" name="Line Callout 1 17"/>
          <p:cNvSpPr/>
          <p:nvPr/>
        </p:nvSpPr>
        <p:spPr>
          <a:xfrm>
            <a:off x="6248400" y="5863775"/>
            <a:ext cx="2870355" cy="99422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Make methods short/understandable  with helpers</a:t>
            </a:r>
            <a:endParaRPr lang="en-US" sz="2000" dirty="0"/>
          </a:p>
        </p:txBody>
      </p:sp>
      <p:sp>
        <p:nvSpPr>
          <p:cNvPr id="19" name="Line Callout 1 18"/>
          <p:cNvSpPr/>
          <p:nvPr/>
        </p:nvSpPr>
        <p:spPr>
          <a:xfrm>
            <a:off x="6995727" y="81213"/>
            <a:ext cx="2111879" cy="1899987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 (not shown here)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2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/>
          <a:stretch/>
        </p:blipFill>
        <p:spPr bwMode="auto">
          <a:xfrm>
            <a:off x="0" y="0"/>
            <a:ext cx="2988860" cy="68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3276600" y="1219200"/>
            <a:ext cx="5334000" cy="5334000"/>
          </a:xfrm>
          <a:prstGeom prst="borderCallout1">
            <a:avLst>
              <a:gd name="adj1" fmla="val 100178"/>
              <a:gd name="adj2" fmla="val 51897"/>
              <a:gd name="adj3" fmla="val 100093"/>
              <a:gd name="adj4" fmla="val 1980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What is this assignment about?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Making something cool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Practice: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Conditionals/Loops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Working with </a:t>
            </a:r>
            <a:r>
              <a:rPr lang="en-US" sz="2800" dirty="0" smtClean="0"/>
              <a:t>Objects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Working with a large code </a:t>
            </a:r>
            <a:r>
              <a:rPr lang="en-US" sz="2800" dirty="0" smtClean="0"/>
              <a:t>base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Challenges:</a:t>
            </a:r>
            <a:endParaRPr lang="en-US" sz="2800" dirty="0"/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Debugging!!!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Using Eclipse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494430" y="0"/>
            <a:ext cx="2133600" cy="1601787"/>
          </a:xfrm>
          <a:prstGeom prst="borderCallout1">
            <a:avLst>
              <a:gd name="adj1" fmla="val 97971"/>
              <a:gd name="adj2" fmla="val 25266"/>
              <a:gd name="adj3" fmla="val 115797"/>
              <a:gd name="adj4" fmla="val -72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There are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 LOT of files in hw7.zip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9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4774</Words>
  <Application>Microsoft Office PowerPoint</Application>
  <PresentationFormat>On-screen Show (4:3)</PresentationFormat>
  <Paragraphs>2509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Calibri</vt:lpstr>
      <vt:lpstr>Courier</vt:lpstr>
      <vt:lpstr>Courier New</vt:lpstr>
      <vt:lpstr>Times New Roman</vt:lpstr>
      <vt:lpstr>Trebuchet MS</vt:lpstr>
      <vt:lpstr>Wingdings</vt:lpstr>
      <vt:lpstr>Office Theme</vt:lpstr>
      <vt:lpstr>CS  60</vt:lpstr>
      <vt:lpstr>Lecture 16 – Learning Goals</vt:lpstr>
      <vt:lpstr>PowerPoint Presentation</vt:lpstr>
      <vt:lpstr>Homework 7 grayscale (use it as an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to Write</vt:lpstr>
      <vt:lpstr>2D Arrays</vt:lpstr>
      <vt:lpstr>int [][] table = new int[8][5];</vt:lpstr>
      <vt:lpstr>Seam Carving</vt:lpstr>
      <vt:lpstr>PowerPoint Presentation</vt:lpstr>
      <vt:lpstr>PowerPoint Presentation</vt:lpstr>
      <vt:lpstr>PowerPoint Presentation</vt:lpstr>
      <vt:lpstr>Definition of Seams (+ Demo)</vt:lpstr>
      <vt:lpstr>Seam Carving: The Big Picture</vt:lpstr>
      <vt:lpstr>Seam Carving: The Big Picture (we’ll use two example pictures today) </vt:lpstr>
      <vt:lpstr>PowerPoint Presentation</vt:lpstr>
      <vt:lpstr>Step 1: Convert to Luminosity</vt:lpstr>
      <vt:lpstr>Step 2: Calculate Energy</vt:lpstr>
      <vt:lpstr>Step 2: Calculate Energy</vt:lpstr>
      <vt:lpstr>Step 2: Calculate Energy</vt:lpstr>
      <vt:lpstr>Calculate Energy</vt:lpstr>
      <vt:lpstr>Solution – Calculate Energy</vt:lpstr>
      <vt:lpstr>Step 3: Find the minimum path  (from top to bottom)</vt:lpstr>
      <vt:lpstr>Step 4: Remove the pixels from the minimum path (2 carvings shown)</vt:lpstr>
      <vt:lpstr>Seam Carving: The Big Picture (End)</vt:lpstr>
      <vt:lpstr>Debugging Tip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Programming Intro</vt:lpstr>
      <vt:lpstr>Consider: Fibonacci  fib(X) = fib(X-1) + fib(X-2)</vt:lpstr>
      <vt:lpstr>Fibonacci with Memoization  Keep track of recursive calls you’ve made and store the result!</vt:lpstr>
      <vt:lpstr>Fibonacci with Dynamic Programming Work from the bottom-up!</vt:lpstr>
      <vt:lpstr>Consider: Fibonacci </vt:lpstr>
      <vt:lpstr>PowerPoint Presentation</vt:lpstr>
      <vt:lpstr>PowerPoint Presentation</vt:lpstr>
      <vt:lpstr>PowerPoint Presentation</vt:lpstr>
      <vt:lpstr>How do we pick a seam?</vt:lpstr>
      <vt:lpstr>Seam Carving: The Big Picture</vt:lpstr>
      <vt:lpstr>Write Recursive Pseudocode  to find the min path cost based upon getEnergy</vt:lpstr>
      <vt:lpstr>Write Recursive Pseudocode  to find the min path cost based upon getEnergy</vt:lpstr>
      <vt:lpstr>Identify Minimal Paths Store Information in int[][] table</vt:lpstr>
      <vt:lpstr>Fill out the y=0 row of table  based upon the base case</vt:lpstr>
      <vt:lpstr>Fill out each row of table  based upon the 2nd rule</vt:lpstr>
      <vt:lpstr>Fill out each row of table  based upon the 2nd rule (cont.)</vt:lpstr>
      <vt:lpstr>What do the cells in  getEnergy and table mean?</vt:lpstr>
      <vt:lpstr>Final version of table  How do we find the shortest path from this?</vt:lpstr>
      <vt:lpstr>Practice How do we find the shortest path from this?</vt:lpstr>
      <vt:lpstr>SOLUTION table  How do we find the shortest path from this?</vt:lpstr>
      <vt:lpstr>Keep track of the parent</vt:lpstr>
      <vt:lpstr>Keep track of the parent</vt:lpstr>
      <vt:lpstr>Practice How do we find the shortest path from this?</vt:lpstr>
      <vt:lpstr>SOLUTION parent How do we find the shortest path from this?</vt:lpstr>
      <vt:lpstr>How do we pick a seam? (SUMMARY)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169</cp:revision>
  <cp:lastPrinted>2014-10-29T20:26:32Z</cp:lastPrinted>
  <dcterms:created xsi:type="dcterms:W3CDTF">2012-10-29T16:10:05Z</dcterms:created>
  <dcterms:modified xsi:type="dcterms:W3CDTF">2014-10-29T21:35:19Z</dcterms:modified>
</cp:coreProperties>
</file>