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99" r:id="rId2"/>
    <p:sldId id="850" r:id="rId3"/>
    <p:sldId id="825" r:id="rId4"/>
    <p:sldId id="833" r:id="rId5"/>
    <p:sldId id="834" r:id="rId6"/>
    <p:sldId id="835" r:id="rId7"/>
    <p:sldId id="836" r:id="rId8"/>
    <p:sldId id="839" r:id="rId9"/>
    <p:sldId id="842" r:id="rId10"/>
    <p:sldId id="851" r:id="rId11"/>
    <p:sldId id="844" r:id="rId12"/>
    <p:sldId id="845" r:id="rId13"/>
    <p:sldId id="852" r:id="rId14"/>
    <p:sldId id="846" r:id="rId15"/>
    <p:sldId id="847" r:id="rId16"/>
    <p:sldId id="848" r:id="rId17"/>
    <p:sldId id="903" r:id="rId18"/>
    <p:sldId id="878" r:id="rId19"/>
    <p:sldId id="879" r:id="rId20"/>
    <p:sldId id="880" r:id="rId21"/>
    <p:sldId id="881" r:id="rId22"/>
    <p:sldId id="882" r:id="rId23"/>
    <p:sldId id="883" r:id="rId24"/>
    <p:sldId id="884" r:id="rId25"/>
    <p:sldId id="885" r:id="rId26"/>
    <p:sldId id="886" r:id="rId27"/>
    <p:sldId id="887" r:id="rId28"/>
    <p:sldId id="888" r:id="rId29"/>
    <p:sldId id="911" r:id="rId30"/>
    <p:sldId id="912" r:id="rId31"/>
    <p:sldId id="889" r:id="rId32"/>
    <p:sldId id="890" r:id="rId33"/>
    <p:sldId id="891" r:id="rId34"/>
    <p:sldId id="892" r:id="rId35"/>
    <p:sldId id="893" r:id="rId36"/>
    <p:sldId id="894" r:id="rId37"/>
    <p:sldId id="895" r:id="rId38"/>
    <p:sldId id="896" r:id="rId39"/>
    <p:sldId id="897" r:id="rId40"/>
    <p:sldId id="898" r:id="rId41"/>
    <p:sldId id="905" r:id="rId42"/>
    <p:sldId id="906" r:id="rId43"/>
    <p:sldId id="907" r:id="rId44"/>
    <p:sldId id="908" r:id="rId45"/>
    <p:sldId id="909" r:id="rId46"/>
    <p:sldId id="708" r:id="rId47"/>
    <p:sldId id="914" r:id="rId48"/>
    <p:sldId id="709" r:id="rId49"/>
    <p:sldId id="710" r:id="rId50"/>
    <p:sldId id="711" r:id="rId51"/>
    <p:sldId id="712" r:id="rId52"/>
    <p:sldId id="713" r:id="rId53"/>
    <p:sldId id="714" r:id="rId54"/>
    <p:sldId id="715" r:id="rId55"/>
    <p:sldId id="716" r:id="rId56"/>
    <p:sldId id="717" r:id="rId57"/>
    <p:sldId id="718" r:id="rId58"/>
    <p:sldId id="719" r:id="rId59"/>
    <p:sldId id="720" r:id="rId60"/>
    <p:sldId id="721" r:id="rId61"/>
    <p:sldId id="722"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850"/>
            <p14:sldId id="825"/>
          </p14:sldIdLst>
        </p14:section>
        <p14:section name="DP" id="{78F4E7DC-D129-4069-B563-41D688A00D7F}">
          <p14:sldIdLst>
            <p14:sldId id="833"/>
            <p14:sldId id="834"/>
            <p14:sldId id="835"/>
            <p14:sldId id="836"/>
            <p14:sldId id="839"/>
            <p14:sldId id="842"/>
            <p14:sldId id="851"/>
            <p14:sldId id="844"/>
            <p14:sldId id="845"/>
            <p14:sldId id="852"/>
            <p14:sldId id="846"/>
            <p14:sldId id="847"/>
            <p14:sldId id="848"/>
            <p14:sldId id="903"/>
          </p14:sldIdLst>
        </p14:section>
        <p14:section name="Untitled Section" id="{3257791E-FC87-4CDA-A7B4-025E7B2773F2}">
          <p14:sldIdLst>
            <p14:sldId id="878"/>
            <p14:sldId id="879"/>
            <p14:sldId id="880"/>
            <p14:sldId id="881"/>
            <p14:sldId id="882"/>
            <p14:sldId id="883"/>
            <p14:sldId id="884"/>
            <p14:sldId id="885"/>
            <p14:sldId id="886"/>
            <p14:sldId id="887"/>
            <p14:sldId id="888"/>
            <p14:sldId id="911"/>
            <p14:sldId id="912"/>
            <p14:sldId id="889"/>
            <p14:sldId id="890"/>
            <p14:sldId id="891"/>
            <p14:sldId id="892"/>
            <p14:sldId id="893"/>
            <p14:sldId id="894"/>
            <p14:sldId id="895"/>
            <p14:sldId id="896"/>
            <p14:sldId id="897"/>
            <p14:sldId id="898"/>
            <p14:sldId id="905"/>
            <p14:sldId id="906"/>
            <p14:sldId id="907"/>
            <p14:sldId id="908"/>
            <p14:sldId id="909"/>
            <p14:sldId id="708"/>
          </p14:sldIdLst>
        </p14:section>
        <p14:section name="Bonus" id="{86EFD1A1-B1D1-42B2-B4C8-33E2670ACFBC}">
          <p14:sldIdLst>
            <p14:sldId id="914"/>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39" autoAdjust="0"/>
  </p:normalViewPr>
  <p:slideViewPr>
    <p:cSldViewPr>
      <p:cViewPr varScale="1">
        <p:scale>
          <a:sx n="118" d="100"/>
          <a:sy n="118" d="100"/>
        </p:scale>
        <p:origin x="1320" y="84"/>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2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FDAD3F90-5735-4CCE-BF43-E02BF4E8A6BC}" type="datetimeFigureOut">
              <a:rPr lang="en-US" smtClean="0"/>
              <a:t>11/5/2014</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E320C41-DF41-49DD-ADE6-97F7749845B7}" type="slidenum">
              <a:rPr lang="en-US" smtClean="0"/>
              <a:t>‹#›</a:t>
            </a:fld>
            <a:endParaRPr lang="en-US"/>
          </a:p>
        </p:txBody>
      </p:sp>
    </p:spTree>
    <p:extLst>
      <p:ext uri="{BB962C8B-B14F-4D97-AF65-F5344CB8AC3E}">
        <p14:creationId xmlns:p14="http://schemas.microsoft.com/office/powerpoint/2010/main" val="12164860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4-27T20:58:30.7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74 79,'0'0'37,"0"0"-8,0 0-34,-17-12-26,11-8-6,3-22 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1:22:48.374"/>
    </inkml:context>
    <inkml:brush xml:id="br0">
      <inkml:brushProperty name="width" value="0.05292" units="cm"/>
      <inkml:brushProperty name="height" value="0.05292" units="cm"/>
      <inkml:brushProperty name="color" value="#0070C0"/>
    </inkml:brush>
  </inkml:definitions>
  <inkml:trace contextRef="#ctx0" brushRef="#br0">1395 16063 60 0,'-25'7'38'0,"-12"-5"-1"15,5 0-34-15,-3 7-1 16,3 10 1-16,1-2 0 16,-1 13-1-16,-1-3 0 15,2 13-1-15,0 3 2 16,3 4-2-16,2 3 2 15,4 8-2-15,4-6 1 16,5 12-1-16,7 11 0 16,5-3 0-16,7-3-1 15,8 4 1-15,3-4-1 0,5-3 0 16,6 3 0-16,6-13 1 15,6-17-1-15,8-13 2 16,3-5-2-16,4-9 0 16,6-5 1-16,4-20 0 15,-2-8-1-15,-1-8-1 16,-3-5 2-16,-9-1-2 15,-4-7 1-15,-3-6 0 16,-10-12 1-16,-7 9-2 16,-6-7 2-16,-5 0-1 15,-5-5 1-15,-5 2-1 16,-8 1 0-16,-6-5 0 15,-6 12-1-15,-3-4 1 0,-6-1 0 16,-2 1 0 0,-4 6 0-16,-1 3 1 15,-1 2-1-15,0 11 1 16,-2-1-1-16,1 3 1 0,1 10 0 15,0 3-1-15,-2 6 1 16,1 2-1-16,-1 7 0 16,1 1 0-16,4 3 0 15,0 7 1-15,-1 1-2 16,3 2 1-16,4 5-1 15,-1 8-1-15,8 1-4 16,-7-8-26-16,15 16-9 16,-1-9-2-16,9 9 1 15,2-7 35-15</inkml:trace>
  <inkml:trace contextRef="#ctx0" brushRef="#br0" timeOffset="639.6011">1875 15940 61 0,'0'0'39'0,"-21"-7"-1"16,21 7-34-16,-28 17 0 0,11 3 1 15,-8 4-2-15,-5 11 0 16,-9 12-1-16,-7 14 0 16,-12 4 0-1,-7 11-1-15,-8 4 1 0,-3 10-1 16,-5 2-1-16,2-7 1 15,2 1 1-15,8-6-2 16,7-10 0-16,11-5 2 16,7-11-3-16,9-7-1 15,10-7-2-15,-2-5-28 16,21-11-8-16,6-24-1 15,0 0-1-15,0 0 33 16</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0:36.273"/>
    </inkml:context>
    <inkml:brush xml:id="br0">
      <inkml:brushProperty name="width" value="0.05292" units="cm"/>
      <inkml:brushProperty name="height" value="0.05292" units="cm"/>
      <inkml:brushProperty name="color" value="#FF0000"/>
    </inkml:brush>
  </inkml:definitions>
  <inkml:trace contextRef="#ctx0" brushRef="#br0">12512 18235 17,'0'0'32,"0"0"2,0 0-19,0 0 2,0 0-1,0 0-2,0 0-2,0 0-2,0 0-3,0 0-2,0 0-2,0 0 1,0 0-2,0 0 1,62-20-1,-62 20 0,62-1-1,-62 1 0,75-1 1,-27-7-2,1 2 0,6 0-1,-2 0 1,4 3 1,3 0-1,3-4 0,-2 1 1,2 1-2,-2-2 3,3-1-2,1 1 0,0 0 0,-1 4 2,1-2-1,-2 5-2,1 6 2,-2 1-2,-2 2 2,-1 0 1,2-2-2,0 0 1,-1 1 0,5-5 2,-2-1-2,0-5 1,2-1-1,1 2-1,-2 1 2,-1-1 0,-2 1-1,-5 4-1,-5-3 1,1 7 1,-6-5 0,-46-2 0,83 1-1,-83-1-2,72 2 2,-72-2 0,54 4 0,-54-4-1,0 0 1,56 8-2,-56-8 2,0 0 1,0 0-2,0 0 0,0 0 1,0 0-1,0 0 1,0 0-1,0 0 1,0 0-2,47 7-5,-47-7-33,0 0-6,0 0-1,0 0-1</inkml:trace>
  <inkml:trace contextRef="#ctx0" brushRef="#br0" timeOffset="6331.3622">17418 1399 69,'0'0'35,"-18"-61"1,18 61 2,0 0-32,-15-51 4,15 51-3,0 0 0,0 0 0,0 0-1,0 0-1,0 0-1,0 11 1,3 42-3,-3 18 0,2 16 0,0 11-1,4 14 1,-1 8-3,1 0 1,0-17 0,0-18-2,4-13 2,-2-17-3,1-9 1,-3-11-2,5-11-2,-11-24-8,15 8-27,-15-8-1,13-16 1,-8-4 0</inkml:trace>
  <inkml:trace contextRef="#ctx0" brushRef="#br0" timeOffset="6725.3847">17326 1493 83,'-12'-12'39,"3"-2"-1,7-1-1,2 15-33,0 0 3,58-22-4,-58 22 0,93-17 0,-34 26-2,6 17 1,0 7-1,-2 10 0,-7 11-1,-5 14 1,-16 9-1,-13 4 1,-18-5 0,-14 1 0,-17-3 1,-9-3-2,-11-6 2,-4-9-2,-5-11 1,3-8-1,7-10-1,4-15-2,11-7-2,0-20-13,20 2-24,7-10 2,11-6-2,7-5 3</inkml:trace>
  <inkml:trace contextRef="#ctx0" brushRef="#br0" timeOffset="6998.4003">18208 1897 100,'14'0'41,"7"-4"-1,5 2 1,7-2-39,5 1 3,2 0-3,6-2 0,1-3-1,1-1-1,-7 1-1,0-3-3,4 9-19,-13-1-18,1 3 1,-9 0-2,-3 7 3</inkml:trace>
  <inkml:trace contextRef="#ctx0" brushRef="#br0" timeOffset="7505.4293">19104 2101 69,'0'0'41,"15"25"-2,-15-25 2,10 25-22,-10-25-6,11-12-3,-7-2-3,6-5-2,-3-12-2,6-17-1,-1-13-1,1-15 1,2-6-1,-1-10 1,1-2-2,-2 1 0,2 12 0,-2 9 0,-3 20 0,-10 52 0,27-58 0,-27 58 0,35 30 0,-13 19 0,3 7 0,4 12 0,4 8 0,0 7 0,-3-3 0,-1-2 0,-4-10 0,-8-12 0,-1-9 0,-8-7-2,-1-13-1,-8-15-9,-1 1-30,2-13-1,-14-7 1,-3-9-1</inkml:trace>
  <inkml:trace contextRef="#ctx0" brushRef="#br0" timeOffset="7701.4405">19218 1770 112,'0'0'41,"25"0"1,10 2-2,5 0-38,6-2-1,8-4 0,1 2-2,-3 2-3,-13-6-6,3 6-30,-20-1-2,-6 0 2,-16 1-1</inkml:trace>
  <inkml:trace contextRef="#ctx0" brushRef="#br0" timeOffset="8106.4637">18506 1658 112,'-17'0'42,"5"-1"0,12 1 0,-14 14-40,31-4 0,9 4 0,9 6 0,9 0-1,7 6 0,4-1-1,2 4 2,-8-6-1,-1 2 0,-11 2 0,-11 0-1,-15 3 2,-11-1-2,-15 3 0,-10 5 0,-11 2 0,-10 1 0,-3-2 0,-5-2 0,8-6-2,1-6-3,24 3-37,-4-18-2,25-9 1,0 0-1</inkml:trace>
  <inkml:trace contextRef="#ctx0" brushRef="#br0" timeOffset="8778.5021">20964 2281 108,'-17'6'40,"-3"-12"1,11-7-1,6-17-39,10-11 3,2-16-3,7-11 1,1-14-1,5-18 0,0-5 0,-3-4 0,-1 11 0,-4 8-1,-5 15 1,0 10-1,-1 18 1,-8 47-1,0 0 1,15-1-2,-5 37 1,1 21 0,2 10-1,9 18 1,1 5-1,0 4 1,4-6-1,0-7 1,-4-11-1,-4-8-2,2-8-3,-20-19-35,6-8 0,-7-27 0,-10 7-1</inkml:trace>
  <inkml:trace contextRef="#ctx0" brushRef="#br0" timeOffset="8959.5125">20916 1896 108,'23'-11'38,"13"2"0,14 3-16,0-1-62,10 6 4,3 4-3,-1 5-1</inkml:trace>
  <inkml:trace contextRef="#ctx0" brushRef="#br0" timeOffset="9274.5305">21756 1866 109,'0'0'42,"6"-13"0,12 5-1,4-7-35,20 2-4,8-2 0,12 2-1,8-1 0,1 1-1,-1 5-1,-3 2 1,-5 3-1,-15-1-1,-4 0-1,-14-3-2,-3 2-11,-14-5-25,-12 10 0,5-21 0,-7 9 1</inkml:trace>
  <inkml:trace contextRef="#ctx0" brushRef="#br0" timeOffset="9533.5453">22197 1488 111,'0'0'42,"14"12"0,5 6 0,-9 5-39,23 4 1,4 0-2,3 3 0,1 6-1,-4 0 0,-9-1-1,-6 1 1,-11-2-1,-11 1 1,-12 0-1,-7-1-1,-4 0 0,-1-9-5,11 1-36,-8-11 0,8 0-1,13-15 0</inkml:trace>
  <inkml:trace contextRef="#ctx0" brushRef="#br0" timeOffset="18352.0497">22885 1416 90,'0'0'40,"-4"-51"0,4 51 0,0 0-35,0 0 0,-7 12-2,8 11 0,5 16-1,-2 6-1,3 12 0,0 8 0,5 13 0,-3 0-1,-2 3 1,-2-9 0,-4 0-1,0-9 0,-3-6 0,-1-11 0,-1-9-1,-2-9 1,3-8 0,0-7-1,3-13 0,-2-20 1,3-7 0,1-15-1,0-13 1,0-12-1,-1-13 1,1-7 0,1-9 0,2 3-2,4 1 2,2 14 1,3 5-1,6 11 1,4 9-1,-24 53 1,68-62-1,-68 62 1,77-12-1,-77 12 0,74 27 0,-44 2-1,-6 11 2,-11 3-2,-7 6 1,-9 3 0,-9 0 1,-12-5-1,-10 2 1,-4-5-1,-7-9 1,-2-4-1,1-4 0,0-10 0,6-4 0,10-3-1,12-5 1,18-5 0,0 0-1,15-1 0,14 2 1,10 4-1,7 3 1,4 7 0,1 5-1,-3 8 1,-9 6 0,-11 6 1,-13 8 0,-12 1 1,-14 0-2,-11-5 1,-10-2 0,-10-7 0,-5-2-1,-4-9 1,1-11-2,0-5 1,1-7-1,6-1-2,0-13-5,20 2-33,-6-15-1,7 3 0,1-4 0</inkml:trace>
  <inkml:trace contextRef="#ctx0" brushRef="#br0" timeOffset="22527.2885">7212 15633 54,'0'0'36,"15"-17"0,-15 17-2,0-16-21,0 16-3,0 0-3,19-4-3,-19 4 0,20-3-1,-4 1 0,6 4-1,2-1 1,11 5-1,7 0-1,10 0 0,10 1 0,11-1 0,14-1-1,10-2 1,12-4-1,7-4 0,12 0 0,4-3 0,3-4 0,5 1-1,3-3 1,-1-4 0,-4 1-1,-4 0 2,-5-2-1,-8 3 1,-7 0-2,-6 1 2,-5 4-2,-7 1 2,-2 5-1,-5-1-1,-3 2 1,-1 2 0,-4 1-1,-5 0 1,-1 1 0,-4 0-1,-4 1 1,-7 0 0,-4 1 0,-2 0 0,-7 0 0,-3 0 0,-7 2 0,-6-1 1,-6 2-1,0-1-1,-5 2 1,-5 1-1,0 1 2,-5 0-3,-10-8 3,15 15-2,-15-15 1,11 16 0,-11-16 1,6 20-1,-4-10 0,1 3 1,0 3-1,1 6 1,2 3-1,2 9 0,-1 5 0,1 8 0,-1 5 0,5 6 1,-3 4-1,1 6 0,0 4 0,0-1 1,-2 4-1,0 3 0,0 7 0,-3 2 1,-1 7-1,-2 3 0,1 5 1,0 1 1,-1 6-2,-1-1 0,3-1 2,1-2-1,2-3 0,-1-8 1,0-2-1,-1-4-2,0-4 2,-1-7-1,-1 0 0,-4-7 0,-2-1 0,-1-7-1,0-9 2,-3-3 0,7-50-1,-19 84 2,19-84-3,-18 61 1,18-61-1,-24 45 2,24-45-1,0 0 0,-34 60 0,34-60 0,0 0 1,-43 54 0,43-54 0,0 0-2,-66 46 1,66-46 0,-69 31 0,69-31-1,-93 22 1,34-9 0,-6-2 0,-8 3 0,-7-2 0,-8 1 0,-10-4 1,-4 3 0,-9-3-1,-6-1 0,-6-1 0,-5-2 0,-7 0 0,-4 1 1,0-2-1,0-4 1,3-1-1,1-3 2,3 1-2,6-5 0,9-5 1,8 1-1,1-3-1,13 0 1,6 6-1,6-8 1,9 0 0,7 2-1,5 2 0,8-7 1,4 4 0,50 16 0,-84-29 1,84 29-1,-71-20 0,71 20 0,-62-19 1,62 19 0,-58-9-1,58 9-1,-47-15 1,47 15 0,0 0-1,-49-8 2,49 8-1,0 0-1,0 0 1,0 0 0,0 0 1,0 0-1,0 0 1,0 0 0,0 0-2,0 0 1,-51-41 0,51 41 0,0 0 0,0 0 0,-30-55 0,30 55-1,0 0 2,-28-70 0,28 70-1,-22-76 1,12 25-1,1-18 1,-2-5 0,4-15 0,-3-19-1,1-13 0,-4-13-1,2-9 1,1-19 0,-3 5-1,3-14-1,2 3 3,1 2-1,2 6 0,3 2 1,1 10-2,1 17 2,0 13-1,-3 12 0,0 14 0,-2 12 0,1 12 0,-1 15 0,-1 9 1,1 7-2,3 6 1,1 7 0,-1 3 0,1 7 0,1 4 0,0 10 0,-3-14-1,3 14 0,0 0 0,4-10-1,-4 10-2,11-3-6,-11 3-32,18-13 0,-6-2 0,12-2 0</inkml:trace>
  <inkml:trace contextRef="#ctx0" brushRef="#br0" timeOffset="24891.4237">11406 6640 36,'0'0'33,"-7"-21"4,7 21-1,0 0-23,-19-17 2,23 29-3,-17 3 0,14 30-4,-6 13-1,8 29-2,1 21 0,9 28 0,0 24-1,5 23-1,0 11-1,5 12 0,-3-2-1,2-1 0,-7-14-1,-3-10 0,-5-21-1,-1-18 1,-1-19-1,-1-19 1,-1-17 0,-2-12 0,1-16 0,1-7 0,-1-11-1,-1-8 2,-1-6-1,0-5 0,-1-6 0,0-2 0,1-12 0,-5 16 0,5-16 0,-2 11 0,2-11 0,0 0-1,0 0 1,16 5 0,0-10 0,5-4 0,8-4 1,8-2-1,11-1 0,8-1 0,14 0 1,10 2-1,1 6 1,14 4-1,7 4 0,8 3 1,11 2-1,7 2 0,9-1 0,5-1 0,13-4 0,6-4 0,7-1 0,4 0 0,3-3 0,0 1 0,-4 0 0,-1 1-1,-9 4 1,-3 1 0,-13 1-1,-6 2 2,-14 2-1,-6 2-1,-10 3 1,-11 0 0,-7-1 0,-11 1 0,-11-1 0,-9 1 0,-11-2 0,-11-1 0,-10-2 0,-7 0 0,-8-1 0,-13-3 0,0 0 0,0 0 1,0 0-1,6-20 0,-9 0 1,-3-7-1,4-12 0,-3-7 0,2-15 1,2-12-2,2-13 2,0-13-1,1-14 1,3-12-1,2-10 2,0-8-1,0-7 0,3-4 0,0-3 0,1-3-1,0 1 0,4-2 0,-1 7 1,0 4-2,-2 14 1,-4 8 0,-1 16-1,-1 17 1,-8 17-1,-3 16 1,-3 14-1,-5 11 1,-4 9-1,2 6 0,-2 4 2,0 5-1,0 1 0,3 5 0,-1 1 1,2 5-1,-4 2 0,1 5 1,-8-1-1,0 1 0,-8 2 1,-7 1-1,-5-1 1,-9 0-1,-6 0 1,-8-2-1,-13 1 0,-7-1 0,-9-3 1,-12-1-1,-9 1 0,-10-3 0,-13 0 0,-9-4 0,-5-2 0,-7 1 0,-7-1 0,-2 2-1,-5 3 1,-3 2 0,0 3-1,5 5 1,-2 1 0,2 3-1,9 1 0,3-5 0,10 0 0,7-6-1,12-1-1,1-7-2,14 8-7,-12-7-30,11 3 0,2-2 0,0 0 0</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1:12.310"/>
    </inkml:context>
    <inkml:brush xml:id="br0">
      <inkml:brushProperty name="width" value="0.05292" units="cm"/>
      <inkml:brushProperty name="height" value="0.05292" units="cm"/>
      <inkml:brushProperty name="color" value="#FF0000"/>
    </inkml:brush>
  </inkml:definitions>
  <inkml:trace contextRef="#ctx0" brushRef="#br0">12853 17157 73,'-2'-11'42,"-5"-2"-3,9 2 3,-8-11-36,7 6-4,5-5 1,9 2-2,2-5 0,10 6-1,3-2 1,4 8-1,1 6 0,6 13 0,1 14 0,-3 17 1,-2 14 1,-4 10-2,-4 17 1,-7 7 0,-4 11 1,-11-3-2,-7 2 1,-8-5-1,-13-1 1,-3-9 0,-13-6 1,-4-13-3,-5-7 2,-6-11-1,-3-13 0,-2-17 1,1-9-2,2-8 0,3-12 0,5-1 1,46 16 0,-73-48 1,73 48-1,-37-63-1,37 63 1,16-71-1,-16 71 1,64-69 0,-14 38 1,12 8-1,9 13 1,9 7-1,-2 12 1,-2 11-1,2 5 1,-9 10-2,-9 2 2,-8 0-3,-52-37 2,78 71 0,-78-71-3,52 60-15,-52-60-26,0 0 1,64 31-1,-64-31 0</inkml:trace>
  <inkml:trace contextRef="#ctx0" brushRef="#br0" timeOffset="429.0246">13995 17208 65,'-6'-26'40,"0"11"0,-5 7 0,11 8-26,-25 25-10,19 11-1,-2 17 1,7 15-2,2 12 0,7 5-1,9 12 2,3-7-3,12-1 2,5-19 0,13-14-2,1-16 0,9-17 1,2-21 1,4-19-1,4-20 1,-3-13 1,-3-10-3,-7-17 1,-9-5 1,-12-3-2,-9 1-1,-16-4 1,-13 15-1,-13 5-1,-14 15 3,-9 13-3,-12 14 2,-6 10 0,-5 15-1,-4 9 0,1 7-1,7 8-3,-5 0-35,23 2-2,3-9-1,13-2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5" rIns="93170" bIns="4658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0" tIns="46585" rIns="93170" bIns="46585"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11/5/2014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0" tIns="46585" rIns="93170" bIns="46585"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90625" y="703263"/>
            <a:ext cx="4629150" cy="347345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1753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102977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214936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49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0885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51</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1918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52</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934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56</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0614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60</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3997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949" indent="-283057">
              <a:defRPr>
                <a:solidFill>
                  <a:schemeClr val="tx1"/>
                </a:solidFill>
                <a:latin typeface="Calibri" pitchFamily="34" charset="0"/>
              </a:defRPr>
            </a:lvl2pPr>
            <a:lvl3pPr marL="1132228" indent="-226445">
              <a:defRPr>
                <a:solidFill>
                  <a:schemeClr val="tx1"/>
                </a:solidFill>
                <a:latin typeface="Calibri" pitchFamily="34" charset="0"/>
              </a:defRPr>
            </a:lvl3pPr>
            <a:lvl4pPr marL="1585120" indent="-226445">
              <a:defRPr>
                <a:solidFill>
                  <a:schemeClr val="tx1"/>
                </a:solidFill>
                <a:latin typeface="Calibri" pitchFamily="34" charset="0"/>
              </a:defRPr>
            </a:lvl4pPr>
            <a:lvl5pPr marL="2038011" indent="-226445">
              <a:defRPr>
                <a:solidFill>
                  <a:schemeClr val="tx1"/>
                </a:solidFill>
                <a:latin typeface="Calibri" pitchFamily="34" charset="0"/>
              </a:defRPr>
            </a:lvl5pPr>
            <a:lvl6pPr marL="2490902" indent="-226445" fontAlgn="base">
              <a:spcBef>
                <a:spcPct val="0"/>
              </a:spcBef>
              <a:spcAft>
                <a:spcPct val="0"/>
              </a:spcAft>
              <a:defRPr>
                <a:solidFill>
                  <a:schemeClr val="tx1"/>
                </a:solidFill>
                <a:latin typeface="Calibri" pitchFamily="34" charset="0"/>
              </a:defRPr>
            </a:lvl6pPr>
            <a:lvl7pPr marL="2943793" indent="-226445" fontAlgn="base">
              <a:spcBef>
                <a:spcPct val="0"/>
              </a:spcBef>
              <a:spcAft>
                <a:spcPct val="0"/>
              </a:spcAft>
              <a:defRPr>
                <a:solidFill>
                  <a:schemeClr val="tx1"/>
                </a:solidFill>
                <a:latin typeface="Calibri" pitchFamily="34" charset="0"/>
              </a:defRPr>
            </a:lvl7pPr>
            <a:lvl8pPr marL="3396684" indent="-226445" fontAlgn="base">
              <a:spcBef>
                <a:spcPct val="0"/>
              </a:spcBef>
              <a:spcAft>
                <a:spcPct val="0"/>
              </a:spcAft>
              <a:defRPr>
                <a:solidFill>
                  <a:schemeClr val="tx1"/>
                </a:solidFill>
                <a:latin typeface="Calibri" pitchFamily="34" charset="0"/>
              </a:defRPr>
            </a:lvl8pPr>
            <a:lvl9pPr marL="3849577" indent="-2264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61</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716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90625" y="703263"/>
            <a:ext cx="4629150" cy="347345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6167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246242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3491"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303829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4515"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398210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4515"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134008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6563"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370901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8611"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43369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89038" y="703263"/>
            <a:ext cx="4632325" cy="3475037"/>
          </a:xfr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12144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Knapsac</a:t>
            </a:r>
            <a:r>
              <a:rPr lang="en-US" sz="6600" b="1" dirty="0" smtClean="0"/>
              <a:t>k and </a:t>
            </a:r>
          </a:p>
          <a:p>
            <a:pPr algn="ctr" eaLnBrk="1" hangingPunct="1"/>
            <a:r>
              <a:rPr lang="en-US" sz="6600" b="1" dirty="0" smtClean="0"/>
              <a:t>Floyd-</a:t>
            </a:r>
            <a:r>
              <a:rPr lang="en-US" sz="6600" b="1" dirty="0" err="1" smtClean="0"/>
              <a:t>Warshall</a:t>
            </a:r>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2014-11-05</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Wednesday </a:t>
            </a:r>
            <a:r>
              <a:rPr lang="en-US" sz="3200" dirty="0" smtClean="0">
                <a:solidFill>
                  <a:srgbClr val="898989"/>
                </a:solidFill>
              </a:rPr>
              <a:t>– </a:t>
            </a:r>
            <a:r>
              <a:rPr lang="en-US" sz="3200" dirty="0">
                <a:solidFill>
                  <a:srgbClr val="898989"/>
                </a:solidFill>
              </a:rPr>
              <a:t>Week 9</a:t>
            </a: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18</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59"/>
          <p:cNvSpPr txBox="1">
            <a:spLocks noChangeArrowheads="1"/>
          </p:cNvSpPr>
          <p:nvPr/>
        </p:nvSpPr>
        <p:spPr bwMode="auto">
          <a:xfrm>
            <a:off x="234237" y="76200"/>
            <a:ext cx="5638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dirty="0">
                <a:latin typeface="Trebuchet MS" pitchFamily="34" charset="0"/>
              </a:rPr>
              <a:t>Suppose "a friend" can consume a weight of </a:t>
            </a:r>
            <a:r>
              <a:rPr lang="en-US" sz="2400" b="1" i="1" dirty="0">
                <a:latin typeface="Trebuchet MS" pitchFamily="34" charset="0"/>
              </a:rPr>
              <a:t>13 (i.e. $13). </a:t>
            </a:r>
            <a:r>
              <a:rPr lang="en-US" sz="2400" i="1" dirty="0">
                <a:latin typeface="Trebuchet MS" pitchFamily="34" charset="0"/>
              </a:rPr>
              <a:t>Assume that y</a:t>
            </a:r>
            <a:r>
              <a:rPr lang="en-US" sz="2400" dirty="0">
                <a:latin typeface="Trebuchet MS" pitchFamily="34" charset="0"/>
              </a:rPr>
              <a:t>ou won’t run out of candy</a:t>
            </a:r>
          </a:p>
          <a:p>
            <a:pPr algn="ctr" eaLnBrk="1" hangingPunct="1">
              <a:spcBef>
                <a:spcPct val="50000"/>
              </a:spcBef>
            </a:pPr>
            <a:r>
              <a:rPr lang="en-US" sz="2400" dirty="0" smtClean="0">
                <a:latin typeface="Trebuchet MS" pitchFamily="34" charset="0"/>
              </a:rPr>
              <a:t>How </a:t>
            </a:r>
            <a:r>
              <a:rPr lang="en-US" sz="2400" dirty="0">
                <a:latin typeface="Trebuchet MS" pitchFamily="34" charset="0"/>
              </a:rPr>
              <a:t>can you maximize this </a:t>
            </a:r>
            <a:br>
              <a:rPr lang="en-US" sz="2400" dirty="0">
                <a:latin typeface="Trebuchet MS" pitchFamily="34" charset="0"/>
              </a:rPr>
            </a:br>
            <a:r>
              <a:rPr lang="en-US" sz="2400" b="1" i="1" dirty="0">
                <a:solidFill>
                  <a:srgbClr val="008000"/>
                </a:solidFill>
                <a:latin typeface="Trebuchet MS" pitchFamily="34" charset="0"/>
              </a:rPr>
              <a:t>candy-value</a:t>
            </a:r>
            <a:r>
              <a:rPr lang="en-US" sz="2400" b="1" i="1" dirty="0">
                <a:latin typeface="Trebuchet MS" pitchFamily="34" charset="0"/>
              </a:rPr>
              <a:t> </a:t>
            </a:r>
            <a:r>
              <a:rPr lang="en-US" sz="2400" dirty="0">
                <a:latin typeface="Trebuchet MS" pitchFamily="34" charset="0"/>
              </a:rPr>
              <a:t>experience?</a:t>
            </a:r>
          </a:p>
        </p:txBody>
      </p:sp>
      <p:sp>
        <p:nvSpPr>
          <p:cNvPr id="32771" name="Rectangle 32"/>
          <p:cNvSpPr>
            <a:spLocks noChangeArrowheads="1"/>
          </p:cNvSpPr>
          <p:nvPr/>
        </p:nvSpPr>
        <p:spPr bwMode="auto">
          <a:xfrm>
            <a:off x="3053637" y="63484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2400" dirty="0">
                <a:solidFill>
                  <a:srgbClr val="8E030A"/>
                </a:solidFill>
                <a:latin typeface="Trebuchet MS" pitchFamily="34" charset="0"/>
              </a:rPr>
              <a:t>Does </a:t>
            </a:r>
            <a:r>
              <a:rPr lang="en-US" sz="2400" u="sng" dirty="0">
                <a:solidFill>
                  <a:srgbClr val="8E030A"/>
                </a:solidFill>
                <a:latin typeface="Trebuchet MS" pitchFamily="34" charset="0"/>
              </a:rPr>
              <a:t>greed</a:t>
            </a:r>
            <a:r>
              <a:rPr lang="en-US" sz="2400" dirty="0">
                <a:solidFill>
                  <a:srgbClr val="8E030A"/>
                </a:solidFill>
                <a:latin typeface="Trebuchet MS" pitchFamily="34" charset="0"/>
              </a:rPr>
              <a:t> work?</a:t>
            </a:r>
          </a:p>
        </p:txBody>
      </p:sp>
      <p:sp>
        <p:nvSpPr>
          <p:cNvPr id="68" name="Text Box 1030"/>
          <p:cNvSpPr txBox="1">
            <a:spLocks noChangeArrowheads="1"/>
          </p:cNvSpPr>
          <p:nvPr/>
        </p:nvSpPr>
        <p:spPr bwMode="auto">
          <a:xfrm>
            <a:off x="1194237" y="5149274"/>
            <a:ext cx="20474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err="1" smtClean="0">
                <a:solidFill>
                  <a:srgbClr val="008000"/>
                </a:solidFill>
                <a:latin typeface="Times New Roman" pitchFamily="18" charset="0"/>
                <a:cs typeface="Times New Roman" pitchFamily="18" charset="0"/>
              </a:rPr>
              <a:t>v</a:t>
            </a:r>
            <a:r>
              <a:rPr lang="en-US" sz="2800" b="1" baseline="-31000" dirty="0" err="1" smtClean="0">
                <a:solidFill>
                  <a:srgbClr val="008000"/>
                </a:solidFill>
                <a:latin typeface="Times New Roman" pitchFamily="18" charset="0"/>
                <a:cs typeface="Times New Roman" pitchFamily="18" charset="0"/>
              </a:rPr>
              <a:t>Total</a:t>
            </a:r>
            <a:r>
              <a:rPr lang="en-US" sz="2800" b="1" baseline="-31000"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860</a:t>
            </a:r>
          </a:p>
          <a:p>
            <a:pPr eaLnBrk="1" hangingPunct="1">
              <a:spcBef>
                <a:spcPct val="50000"/>
              </a:spcBef>
            </a:pPr>
            <a:r>
              <a:rPr lang="en-US" sz="2800" b="1" dirty="0" err="1">
                <a:latin typeface="Times New Roman" pitchFamily="18" charset="0"/>
                <a:cs typeface="Times New Roman" pitchFamily="18" charset="0"/>
              </a:rPr>
              <a:t>w</a:t>
            </a:r>
            <a:r>
              <a:rPr lang="en-US" sz="2800" b="1" baseline="-31000" dirty="0" err="1">
                <a:latin typeface="Times New Roman" pitchFamily="18" charset="0"/>
                <a:cs typeface="Times New Roman" pitchFamily="18" charset="0"/>
              </a:rPr>
              <a:t>Total</a:t>
            </a:r>
            <a:r>
              <a:rPr lang="en-US" sz="2800" b="1" baseline="-310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$13</a:t>
            </a:r>
          </a:p>
        </p:txBody>
      </p:sp>
      <p:cxnSp>
        <p:nvCxnSpPr>
          <p:cNvPr id="69" name="Straight Connector 68"/>
          <p:cNvCxnSpPr/>
          <p:nvPr/>
        </p:nvCxnSpPr>
        <p:spPr>
          <a:xfrm>
            <a:off x="862012" y="5136356"/>
            <a:ext cx="3429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4343400"/>
            <a:ext cx="405795" cy="381000"/>
            <a:chOff x="78830" y="4403342"/>
            <a:chExt cx="405795" cy="381000"/>
          </a:xfrm>
        </p:grpSpPr>
        <p:cxnSp>
          <p:nvCxnSpPr>
            <p:cNvPr id="71" name="Straight Connector 70"/>
            <p:cNvCxnSpPr/>
            <p:nvPr/>
          </p:nvCxnSpPr>
          <p:spPr>
            <a:xfrm>
              <a:off x="78830" y="4581033"/>
              <a:ext cx="40579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89034" y="4403342"/>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2813019">
            <a:off x="3771365" y="4167483"/>
            <a:ext cx="382276" cy="381000"/>
            <a:chOff x="1782755" y="4258469"/>
            <a:chExt cx="382276" cy="381000"/>
          </a:xfrm>
        </p:grpSpPr>
        <p:cxnSp>
          <p:nvCxnSpPr>
            <p:cNvPr id="80" name="Straight Connector 7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106556" y="3872706"/>
            <a:ext cx="870256" cy="923330"/>
          </a:xfrm>
          <a:prstGeom prst="rect">
            <a:avLst/>
          </a:prstGeom>
          <a:noFill/>
        </p:spPr>
        <p:txBody>
          <a:bodyPr wrap="square" rtlCol="0">
            <a:spAutoFit/>
          </a:bodyPr>
          <a:lstStyle/>
          <a:p>
            <a:r>
              <a:rPr lang="en-US" sz="5400" b="1" dirty="0" smtClean="0"/>
              <a:t>3</a:t>
            </a:r>
            <a:endParaRPr lang="en-US" sz="5400" b="1" dirty="0"/>
          </a:p>
        </p:txBody>
      </p:sp>
      <p:grpSp>
        <p:nvGrpSpPr>
          <p:cNvPr id="52" name="Group 51"/>
          <p:cNvGrpSpPr/>
          <p:nvPr/>
        </p:nvGrpSpPr>
        <p:grpSpPr>
          <a:xfrm rot="2813019">
            <a:off x="3810771" y="2835372"/>
            <a:ext cx="382276" cy="381000"/>
            <a:chOff x="1782755" y="4258469"/>
            <a:chExt cx="382276" cy="381000"/>
          </a:xfrm>
        </p:grpSpPr>
        <p:cxnSp>
          <p:nvCxnSpPr>
            <p:cNvPr id="53" name="Straight Connector 52"/>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4145962" y="2540595"/>
            <a:ext cx="870256" cy="923330"/>
          </a:xfrm>
          <a:prstGeom prst="rect">
            <a:avLst/>
          </a:prstGeom>
          <a:noFill/>
        </p:spPr>
        <p:txBody>
          <a:bodyPr wrap="square" rtlCol="0">
            <a:spAutoFit/>
          </a:bodyPr>
          <a:lstStyle/>
          <a:p>
            <a:r>
              <a:rPr lang="en-US" sz="5400" b="1" dirty="0"/>
              <a:t>1</a:t>
            </a:r>
          </a:p>
        </p:txBody>
      </p:sp>
      <p:grpSp>
        <p:nvGrpSpPr>
          <p:cNvPr id="56" name="Group 55"/>
          <p:cNvGrpSpPr/>
          <p:nvPr/>
        </p:nvGrpSpPr>
        <p:grpSpPr>
          <a:xfrm>
            <a:off x="5662640" y="76200"/>
            <a:ext cx="3198785" cy="6800850"/>
            <a:chOff x="5662640" y="76200"/>
            <a:chExt cx="3198785" cy="6800850"/>
          </a:xfrm>
        </p:grpSpPr>
        <p:pic>
          <p:nvPicPr>
            <p:cNvPr id="57"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84"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85"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86"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87"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88"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89"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90" name="Text Box 1030"/>
            <p:cNvSpPr txBox="1">
              <a:spLocks noChangeArrowheads="1"/>
            </p:cNvSpPr>
            <p:nvPr/>
          </p:nvSpPr>
          <p:spPr bwMode="auto">
            <a:xfrm>
              <a:off x="5994400" y="189547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2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p:txBody>
        </p:sp>
        <p:sp>
          <p:nvSpPr>
            <p:cNvPr id="91"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92" name="Text Box 1030"/>
            <p:cNvSpPr txBox="1">
              <a:spLocks noChangeArrowheads="1"/>
            </p:cNvSpPr>
            <p:nvPr/>
          </p:nvSpPr>
          <p:spPr bwMode="auto">
            <a:xfrm>
              <a:off x="6022975" y="324802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3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93"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94"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4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p:txBody>
        </p:sp>
        <p:sp>
          <p:nvSpPr>
            <p:cNvPr id="95"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96"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5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$9</a:t>
              </a:r>
              <a:endParaRPr lang="en-US" b="1" dirty="0">
                <a:latin typeface="Times New Roman" pitchFamily="18" charset="0"/>
                <a:cs typeface="Times New Roman" pitchFamily="18" charset="0"/>
              </a:endParaRPr>
            </a:p>
          </p:txBody>
        </p:sp>
        <p:sp>
          <p:nvSpPr>
            <p:cNvPr id="97"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98" name="Group 97"/>
            <p:cNvGrpSpPr/>
            <p:nvPr/>
          </p:nvGrpSpPr>
          <p:grpSpPr>
            <a:xfrm>
              <a:off x="5715000" y="801469"/>
              <a:ext cx="1503363" cy="646331"/>
              <a:chOff x="5715000" y="801469"/>
              <a:chExt cx="1503363" cy="646331"/>
            </a:xfrm>
          </p:grpSpPr>
          <p:sp>
            <p:nvSpPr>
              <p:cNvPr id="115"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16"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17" name="Straight Connector 116"/>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735637" y="4842204"/>
              <a:ext cx="1503363" cy="646331"/>
              <a:chOff x="5715000" y="801469"/>
              <a:chExt cx="1503363" cy="646331"/>
            </a:xfrm>
          </p:grpSpPr>
          <p:sp>
            <p:nvSpPr>
              <p:cNvPr id="112"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13"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14" name="Straight Connector 113"/>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791200" y="6230719"/>
              <a:ext cx="1503363" cy="646331"/>
              <a:chOff x="5715000" y="801469"/>
              <a:chExt cx="1503363" cy="646331"/>
            </a:xfrm>
          </p:grpSpPr>
          <p:sp>
            <p:nvSpPr>
              <p:cNvPr id="109"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10"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11" name="Straight Connector 110"/>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662640" y="2151965"/>
              <a:ext cx="1555723" cy="646331"/>
              <a:chOff x="5662640" y="819834"/>
              <a:chExt cx="1555723" cy="646331"/>
            </a:xfrm>
          </p:grpSpPr>
          <p:sp>
            <p:nvSpPr>
              <p:cNvPr id="10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107"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108" name="Straight Connector 107"/>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791200" y="3468469"/>
              <a:ext cx="1503363" cy="646331"/>
              <a:chOff x="5715000" y="801469"/>
              <a:chExt cx="1503363" cy="646331"/>
            </a:xfrm>
          </p:grpSpPr>
          <p:sp>
            <p:nvSpPr>
              <p:cNvPr id="10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10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105" name="Straight Connector 10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125"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95" y="2294803"/>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125"/>
          <p:cNvGrpSpPr/>
          <p:nvPr/>
        </p:nvGrpSpPr>
        <p:grpSpPr>
          <a:xfrm>
            <a:off x="605544" y="2361478"/>
            <a:ext cx="1503363" cy="1222922"/>
            <a:chOff x="5735637" y="4265613"/>
            <a:chExt cx="1503363" cy="1222922"/>
          </a:xfrm>
        </p:grpSpPr>
        <p:sp>
          <p:nvSpPr>
            <p:cNvPr id="127"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4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p:txBody>
        </p:sp>
        <p:sp>
          <p:nvSpPr>
            <p:cNvPr id="128"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129" name="Text Box 1030"/>
            <p:cNvSpPr txBox="1">
              <a:spLocks noChangeArrowheads="1"/>
            </p:cNvSpPr>
            <p:nvPr/>
          </p:nvSpPr>
          <p:spPr bwMode="auto">
            <a:xfrm>
              <a:off x="6040437" y="4975773"/>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30" name="Text Box 1030"/>
            <p:cNvSpPr txBox="1">
              <a:spLocks noChangeArrowheads="1"/>
            </p:cNvSpPr>
            <p:nvPr/>
          </p:nvSpPr>
          <p:spPr bwMode="auto">
            <a:xfrm>
              <a:off x="5735637" y="484220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31" name="Straight Connector 130"/>
            <p:cNvCxnSpPr/>
            <p:nvPr/>
          </p:nvCxnSpPr>
          <p:spPr>
            <a:xfrm>
              <a:off x="6136162" y="5183735"/>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55779" y="3646312"/>
            <a:ext cx="3146425" cy="1371600"/>
            <a:chOff x="5715000" y="76200"/>
            <a:chExt cx="3146425" cy="1371600"/>
          </a:xfrm>
        </p:grpSpPr>
        <p:pic>
          <p:nvPicPr>
            <p:cNvPr id="133"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135"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136"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13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38"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39" name="Straight Connector 13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657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59"/>
          <p:cNvSpPr txBox="1">
            <a:spLocks noChangeArrowheads="1"/>
          </p:cNvSpPr>
          <p:nvPr/>
        </p:nvSpPr>
        <p:spPr bwMode="auto">
          <a:xfrm>
            <a:off x="234237" y="76200"/>
            <a:ext cx="5638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dirty="0">
                <a:latin typeface="Trebuchet MS" pitchFamily="34" charset="0"/>
              </a:rPr>
              <a:t>Suppose "a friend" can consume a weight of </a:t>
            </a:r>
            <a:r>
              <a:rPr lang="en-US" sz="2400" b="1" i="1" dirty="0">
                <a:latin typeface="Trebuchet MS" pitchFamily="34" charset="0"/>
              </a:rPr>
              <a:t>13 (i.e. $13). </a:t>
            </a:r>
            <a:r>
              <a:rPr lang="en-US" sz="2400" i="1" dirty="0">
                <a:latin typeface="Trebuchet MS" pitchFamily="34" charset="0"/>
              </a:rPr>
              <a:t>Assume that y</a:t>
            </a:r>
            <a:r>
              <a:rPr lang="en-US" sz="2400" dirty="0">
                <a:latin typeface="Trebuchet MS" pitchFamily="34" charset="0"/>
              </a:rPr>
              <a:t>ou won’t run out of candy</a:t>
            </a:r>
          </a:p>
          <a:p>
            <a:pPr algn="ctr" eaLnBrk="1" hangingPunct="1">
              <a:spcBef>
                <a:spcPct val="50000"/>
              </a:spcBef>
            </a:pPr>
            <a:r>
              <a:rPr lang="en-US" sz="2400" dirty="0" smtClean="0">
                <a:latin typeface="Trebuchet MS" pitchFamily="34" charset="0"/>
              </a:rPr>
              <a:t>How </a:t>
            </a:r>
            <a:r>
              <a:rPr lang="en-US" sz="2400" dirty="0">
                <a:latin typeface="Trebuchet MS" pitchFamily="34" charset="0"/>
              </a:rPr>
              <a:t>can you maximize this </a:t>
            </a:r>
            <a:br>
              <a:rPr lang="en-US" sz="2400" dirty="0">
                <a:latin typeface="Trebuchet MS" pitchFamily="34" charset="0"/>
              </a:rPr>
            </a:br>
            <a:r>
              <a:rPr lang="en-US" sz="2400" b="1" i="1" dirty="0">
                <a:solidFill>
                  <a:srgbClr val="008000"/>
                </a:solidFill>
                <a:latin typeface="Trebuchet MS" pitchFamily="34" charset="0"/>
              </a:rPr>
              <a:t>candy-value</a:t>
            </a:r>
            <a:r>
              <a:rPr lang="en-US" sz="2400" b="1" i="1" dirty="0">
                <a:latin typeface="Trebuchet MS" pitchFamily="34" charset="0"/>
              </a:rPr>
              <a:t> </a:t>
            </a:r>
            <a:r>
              <a:rPr lang="en-US" sz="2400" dirty="0">
                <a:latin typeface="Trebuchet MS" pitchFamily="34" charset="0"/>
              </a:rPr>
              <a:t>experience?</a:t>
            </a:r>
          </a:p>
        </p:txBody>
      </p:sp>
      <p:sp>
        <p:nvSpPr>
          <p:cNvPr id="32771" name="Rectangle 32"/>
          <p:cNvSpPr>
            <a:spLocks noChangeArrowheads="1"/>
          </p:cNvSpPr>
          <p:nvPr/>
        </p:nvSpPr>
        <p:spPr bwMode="auto">
          <a:xfrm>
            <a:off x="3053637" y="63484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2400" dirty="0">
                <a:solidFill>
                  <a:srgbClr val="8E030A"/>
                </a:solidFill>
                <a:latin typeface="Trebuchet MS" pitchFamily="34" charset="0"/>
              </a:rPr>
              <a:t>Does </a:t>
            </a:r>
            <a:r>
              <a:rPr lang="en-US" sz="2400" u="sng" dirty="0">
                <a:solidFill>
                  <a:srgbClr val="8E030A"/>
                </a:solidFill>
                <a:latin typeface="Trebuchet MS" pitchFamily="34" charset="0"/>
              </a:rPr>
              <a:t>greed</a:t>
            </a:r>
            <a:r>
              <a:rPr lang="en-US" sz="2400" dirty="0">
                <a:solidFill>
                  <a:srgbClr val="8E030A"/>
                </a:solidFill>
                <a:latin typeface="Trebuchet MS" pitchFamily="34" charset="0"/>
              </a:rPr>
              <a:t> work?</a:t>
            </a:r>
          </a:p>
        </p:txBody>
      </p:sp>
      <p:sp>
        <p:nvSpPr>
          <p:cNvPr id="68" name="Text Box 1030"/>
          <p:cNvSpPr txBox="1">
            <a:spLocks noChangeArrowheads="1"/>
          </p:cNvSpPr>
          <p:nvPr/>
        </p:nvSpPr>
        <p:spPr bwMode="auto">
          <a:xfrm>
            <a:off x="1194237" y="5149274"/>
            <a:ext cx="20474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err="1" smtClean="0">
                <a:solidFill>
                  <a:srgbClr val="008000"/>
                </a:solidFill>
                <a:latin typeface="Times New Roman" pitchFamily="18" charset="0"/>
                <a:cs typeface="Times New Roman" pitchFamily="18" charset="0"/>
              </a:rPr>
              <a:t>v</a:t>
            </a:r>
            <a:r>
              <a:rPr lang="en-US" sz="2800" b="1" baseline="-31000" dirty="0" err="1" smtClean="0">
                <a:solidFill>
                  <a:srgbClr val="008000"/>
                </a:solidFill>
                <a:latin typeface="Times New Roman" pitchFamily="18" charset="0"/>
                <a:cs typeface="Times New Roman" pitchFamily="18" charset="0"/>
              </a:rPr>
              <a:t>Total</a:t>
            </a:r>
            <a:r>
              <a:rPr lang="en-US" sz="2800" b="1" baseline="-31000"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875</a:t>
            </a:r>
          </a:p>
          <a:p>
            <a:pPr eaLnBrk="1" hangingPunct="1">
              <a:spcBef>
                <a:spcPct val="50000"/>
              </a:spcBef>
            </a:pPr>
            <a:r>
              <a:rPr lang="en-US" sz="2800" b="1" dirty="0" err="1" smtClean="0">
                <a:latin typeface="Times New Roman" pitchFamily="18" charset="0"/>
                <a:cs typeface="Times New Roman" pitchFamily="18" charset="0"/>
              </a:rPr>
              <a:t>w</a:t>
            </a:r>
            <a:r>
              <a:rPr lang="en-US" sz="2800" b="1" baseline="-31000" dirty="0" err="1" smtClean="0">
                <a:latin typeface="Times New Roman" pitchFamily="18" charset="0"/>
                <a:cs typeface="Times New Roman" pitchFamily="18" charset="0"/>
              </a:rPr>
              <a:t>Total</a:t>
            </a:r>
            <a:r>
              <a:rPr lang="en-US" sz="2800" b="1" baseline="-310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$13</a:t>
            </a:r>
          </a:p>
        </p:txBody>
      </p:sp>
      <p:cxnSp>
        <p:nvCxnSpPr>
          <p:cNvPr id="69" name="Straight Connector 68"/>
          <p:cNvCxnSpPr/>
          <p:nvPr/>
        </p:nvCxnSpPr>
        <p:spPr>
          <a:xfrm>
            <a:off x="862012" y="5136356"/>
            <a:ext cx="3429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81000" y="4424069"/>
            <a:ext cx="405795" cy="381000"/>
            <a:chOff x="78830" y="4403342"/>
            <a:chExt cx="405795" cy="381000"/>
          </a:xfrm>
        </p:grpSpPr>
        <p:cxnSp>
          <p:nvCxnSpPr>
            <p:cNvPr id="71" name="Straight Connector 70"/>
            <p:cNvCxnSpPr/>
            <p:nvPr/>
          </p:nvCxnSpPr>
          <p:spPr>
            <a:xfrm>
              <a:off x="78830" y="4581033"/>
              <a:ext cx="40579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89034" y="4403342"/>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2813019">
            <a:off x="3771365" y="4167483"/>
            <a:ext cx="382276" cy="381000"/>
            <a:chOff x="1782755" y="4258469"/>
            <a:chExt cx="382276" cy="381000"/>
          </a:xfrm>
        </p:grpSpPr>
        <p:cxnSp>
          <p:nvCxnSpPr>
            <p:cNvPr id="80" name="Straight Connector 7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106556" y="3872706"/>
            <a:ext cx="870256" cy="923330"/>
          </a:xfrm>
          <a:prstGeom prst="rect">
            <a:avLst/>
          </a:prstGeom>
          <a:noFill/>
        </p:spPr>
        <p:txBody>
          <a:bodyPr wrap="square" rtlCol="0">
            <a:spAutoFit/>
          </a:bodyPr>
          <a:lstStyle/>
          <a:p>
            <a:r>
              <a:rPr lang="en-US" sz="5400" b="1" dirty="0"/>
              <a:t>2</a:t>
            </a:r>
          </a:p>
        </p:txBody>
      </p:sp>
      <p:grpSp>
        <p:nvGrpSpPr>
          <p:cNvPr id="59" name="Group 58"/>
          <p:cNvGrpSpPr/>
          <p:nvPr/>
        </p:nvGrpSpPr>
        <p:grpSpPr>
          <a:xfrm rot="2813019">
            <a:off x="3753027" y="2721708"/>
            <a:ext cx="382276" cy="381000"/>
            <a:chOff x="1782755" y="4258469"/>
            <a:chExt cx="382276" cy="381000"/>
          </a:xfrm>
        </p:grpSpPr>
        <p:cxnSp>
          <p:nvCxnSpPr>
            <p:cNvPr id="60" name="Straight Connector 5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088218" y="2426931"/>
            <a:ext cx="870256" cy="923330"/>
          </a:xfrm>
          <a:prstGeom prst="rect">
            <a:avLst/>
          </a:prstGeom>
          <a:noFill/>
        </p:spPr>
        <p:txBody>
          <a:bodyPr wrap="square" rtlCol="0">
            <a:spAutoFit/>
          </a:bodyPr>
          <a:lstStyle/>
          <a:p>
            <a:r>
              <a:rPr lang="en-US" sz="5400" b="1" dirty="0"/>
              <a:t>1</a:t>
            </a:r>
          </a:p>
        </p:txBody>
      </p:sp>
      <p:grpSp>
        <p:nvGrpSpPr>
          <p:cNvPr id="63" name="Group 62"/>
          <p:cNvGrpSpPr/>
          <p:nvPr/>
        </p:nvGrpSpPr>
        <p:grpSpPr>
          <a:xfrm>
            <a:off x="5662640" y="76200"/>
            <a:ext cx="3198785" cy="6800850"/>
            <a:chOff x="5662640" y="76200"/>
            <a:chExt cx="3198785" cy="6800850"/>
          </a:xfrm>
        </p:grpSpPr>
        <p:pic>
          <p:nvPicPr>
            <p:cNvPr id="64"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85"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86"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87"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88"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89"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90"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91" name="Text Box 1030"/>
            <p:cNvSpPr txBox="1">
              <a:spLocks noChangeArrowheads="1"/>
            </p:cNvSpPr>
            <p:nvPr/>
          </p:nvSpPr>
          <p:spPr bwMode="auto">
            <a:xfrm>
              <a:off x="5994400" y="189547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2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p:txBody>
        </p:sp>
        <p:sp>
          <p:nvSpPr>
            <p:cNvPr id="92"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93" name="Text Box 1030"/>
            <p:cNvSpPr txBox="1">
              <a:spLocks noChangeArrowheads="1"/>
            </p:cNvSpPr>
            <p:nvPr/>
          </p:nvSpPr>
          <p:spPr bwMode="auto">
            <a:xfrm>
              <a:off x="6022975" y="324802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3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94"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95"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4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p:txBody>
        </p:sp>
        <p:sp>
          <p:nvSpPr>
            <p:cNvPr id="96"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97"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5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$9</a:t>
              </a:r>
              <a:endParaRPr lang="en-US" b="1" dirty="0">
                <a:latin typeface="Times New Roman" pitchFamily="18" charset="0"/>
                <a:cs typeface="Times New Roman" pitchFamily="18" charset="0"/>
              </a:endParaRPr>
            </a:p>
          </p:txBody>
        </p:sp>
        <p:sp>
          <p:nvSpPr>
            <p:cNvPr id="98"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99" name="Group 98"/>
            <p:cNvGrpSpPr/>
            <p:nvPr/>
          </p:nvGrpSpPr>
          <p:grpSpPr>
            <a:xfrm>
              <a:off x="5715000" y="801469"/>
              <a:ext cx="1503363" cy="646331"/>
              <a:chOff x="5715000" y="801469"/>
              <a:chExt cx="1503363" cy="646331"/>
            </a:xfrm>
          </p:grpSpPr>
          <p:sp>
            <p:nvSpPr>
              <p:cNvPr id="11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17"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18" name="Straight Connector 117"/>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735637" y="4842204"/>
              <a:ext cx="1503363" cy="646331"/>
              <a:chOff x="5715000" y="801469"/>
              <a:chExt cx="1503363" cy="646331"/>
            </a:xfrm>
          </p:grpSpPr>
          <p:sp>
            <p:nvSpPr>
              <p:cNvPr id="11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1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15" name="Straight Connector 11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791200" y="6230719"/>
              <a:ext cx="1503363" cy="646331"/>
              <a:chOff x="5715000" y="801469"/>
              <a:chExt cx="1503363" cy="646331"/>
            </a:xfrm>
          </p:grpSpPr>
          <p:sp>
            <p:nvSpPr>
              <p:cNvPr id="110"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11"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12" name="Straight Connector 111"/>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662640" y="2151965"/>
              <a:ext cx="1555723" cy="646331"/>
              <a:chOff x="5662640" y="819834"/>
              <a:chExt cx="1555723" cy="646331"/>
            </a:xfrm>
          </p:grpSpPr>
          <p:sp>
            <p:nvSpPr>
              <p:cNvPr id="10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108"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109" name="Straight Connector 10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791200" y="3468469"/>
              <a:ext cx="1503363" cy="646331"/>
              <a:chOff x="5715000" y="801469"/>
              <a:chExt cx="1503363" cy="646331"/>
            </a:xfrm>
          </p:grpSpPr>
          <p:sp>
            <p:nvSpPr>
              <p:cNvPr id="104"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105"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106" name="Straight Connector 105"/>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555779" y="3646312"/>
            <a:ext cx="3146425" cy="1371600"/>
            <a:chOff x="5715000" y="76200"/>
            <a:chExt cx="3146425" cy="1371600"/>
          </a:xfrm>
        </p:grpSpPr>
        <p:pic>
          <p:nvPicPr>
            <p:cNvPr id="120"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122"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123"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124"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25"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26" name="Straight Connector 125"/>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625810" y="2331156"/>
            <a:ext cx="3054350" cy="1306512"/>
            <a:chOff x="5791200" y="5570538"/>
            <a:chExt cx="3054350" cy="1306512"/>
          </a:xfrm>
        </p:grpSpPr>
        <p:pic>
          <p:nvPicPr>
            <p:cNvPr id="128"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130"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5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$9</a:t>
              </a:r>
              <a:endParaRPr lang="en-US" b="1" dirty="0">
                <a:latin typeface="Times New Roman" pitchFamily="18" charset="0"/>
                <a:cs typeface="Times New Roman" pitchFamily="18" charset="0"/>
              </a:endParaRPr>
            </a:p>
          </p:txBody>
        </p:sp>
        <p:sp>
          <p:nvSpPr>
            <p:cNvPr id="131"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sp>
          <p:nvSpPr>
            <p:cNvPr id="132" name="Text Box 1030"/>
            <p:cNvSpPr txBox="1">
              <a:spLocks noChangeArrowheads="1"/>
            </p:cNvSpPr>
            <p:nvPr/>
          </p:nvSpPr>
          <p:spPr bwMode="auto">
            <a:xfrm>
              <a:off x="6096000" y="636428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33" name="Text Box 1030"/>
            <p:cNvSpPr txBox="1">
              <a:spLocks noChangeArrowheads="1"/>
            </p:cNvSpPr>
            <p:nvPr/>
          </p:nvSpPr>
          <p:spPr bwMode="auto">
            <a:xfrm>
              <a:off x="5791200" y="623071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34" name="Straight Connector 133"/>
            <p:cNvCxnSpPr/>
            <p:nvPr/>
          </p:nvCxnSpPr>
          <p:spPr>
            <a:xfrm>
              <a:off x="6191725" y="657225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1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304800" y="685800"/>
            <a:ext cx="8585200" cy="4953000"/>
          </a:xfrm>
        </p:spPr>
        <p:txBody>
          <a:bodyPr/>
          <a:lstStyle/>
          <a:p>
            <a:r>
              <a:rPr lang="en-US" sz="9600" b="1" dirty="0"/>
              <a:t>I</a:t>
            </a:r>
            <a:r>
              <a:rPr lang="en-US" sz="9600" b="1" dirty="0" smtClean="0"/>
              <a:t>n </a:t>
            </a:r>
            <a:r>
              <a:rPr lang="en-US" sz="9600" b="1" dirty="0"/>
              <a:t>CS </a:t>
            </a:r>
            <a:r>
              <a:rPr lang="en-US" sz="6600" dirty="0" smtClean="0"/>
              <a:t>(and life?)</a:t>
            </a:r>
            <a:r>
              <a:rPr lang="en-US" sz="9600" b="1" dirty="0" smtClean="0"/>
              <a:t/>
            </a:r>
            <a:br>
              <a:rPr lang="en-US" sz="9600" b="1" dirty="0" smtClean="0"/>
            </a:br>
            <a:r>
              <a:rPr lang="en-US" sz="11500" b="1" dirty="0" smtClean="0"/>
              <a:t>Greed usually doesn’t work</a:t>
            </a:r>
            <a:br>
              <a:rPr lang="en-US" sz="11500" b="1" dirty="0" smtClean="0"/>
            </a:br>
            <a:endParaRPr lang="en-US" b="1" dirty="0" smtClean="0"/>
          </a:p>
        </p:txBody>
      </p:sp>
    </p:spTree>
    <p:extLst>
      <p:ext uri="{BB962C8B-B14F-4D97-AF65-F5344CB8AC3E}">
        <p14:creationId xmlns:p14="http://schemas.microsoft.com/office/powerpoint/2010/main" val="387730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pitt.edu/cal_admin/cal_event_images/R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00600"/>
            <a:ext cx="2206084" cy="18372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52400" y="1828800"/>
            <a:ext cx="2668842" cy="2390094"/>
          </a:xfrm>
          <a:prstGeom prst="wedgeRoundRectCallout">
            <a:avLst>
              <a:gd name="adj1" fmla="val 3152"/>
              <a:gd name="adj2" fmla="val 98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What do you remember about Dynamic Programming (DP)</a:t>
            </a:r>
          </a:p>
          <a:p>
            <a:pPr algn="ctr"/>
            <a:r>
              <a:rPr lang="en-US" sz="2400" dirty="0" smtClean="0"/>
              <a:t>from CS60?</a:t>
            </a:r>
            <a:endParaRPr lang="en-US" sz="2400" dirty="0"/>
          </a:p>
        </p:txBody>
      </p:sp>
      <p:sp>
        <p:nvSpPr>
          <p:cNvPr id="7" name="Rounded Rectangular Callout 6"/>
          <p:cNvSpPr/>
          <p:nvPr/>
        </p:nvSpPr>
        <p:spPr>
          <a:xfrm>
            <a:off x="3114675" y="274638"/>
            <a:ext cx="5438775" cy="6002337"/>
          </a:xfrm>
          <a:prstGeom prst="wedgeRoundRectCallout">
            <a:avLst>
              <a:gd name="adj1" fmla="val 61779"/>
              <a:gd name="adj2" fmla="val 453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We learned: </a:t>
            </a:r>
          </a:p>
          <a:p>
            <a:pPr algn="ctr"/>
            <a:endParaRPr lang="en-US" sz="2800" dirty="0" smtClean="0"/>
          </a:p>
          <a:p>
            <a:pPr marL="514350" indent="-514350">
              <a:buFont typeface="+mj-lt"/>
              <a:buAutoNum type="arabicPeriod"/>
            </a:pPr>
            <a:r>
              <a:rPr lang="en-US" sz="2800" dirty="0" smtClean="0"/>
              <a:t>To </a:t>
            </a:r>
            <a:r>
              <a:rPr lang="en-US" sz="2800" b="1" u="sng" dirty="0" smtClean="0"/>
              <a:t>always</a:t>
            </a:r>
            <a:r>
              <a:rPr lang="en-US" sz="2800" dirty="0" smtClean="0"/>
              <a:t> start DP by writing recursion</a:t>
            </a:r>
          </a:p>
          <a:p>
            <a:pPr marL="514350" indent="-514350">
              <a:buFont typeface="+mj-lt"/>
              <a:buAutoNum type="arabicPeriod"/>
            </a:pPr>
            <a:endParaRPr lang="en-US" sz="2800" dirty="0" smtClean="0"/>
          </a:p>
          <a:p>
            <a:pPr marL="514350" indent="-514350">
              <a:buFont typeface="+mj-lt"/>
              <a:buAutoNum type="arabicPeriod"/>
            </a:pPr>
            <a:r>
              <a:rPr lang="en-US" sz="2800" dirty="0" smtClean="0"/>
              <a:t>That the DP table should include the possible inputs to the recursive call</a:t>
            </a:r>
          </a:p>
          <a:p>
            <a:pPr marL="514350" indent="-514350">
              <a:buFont typeface="+mj-lt"/>
              <a:buAutoNum type="arabicPeriod"/>
            </a:pPr>
            <a:endParaRPr lang="en-US" sz="2800" dirty="0" smtClean="0"/>
          </a:p>
          <a:p>
            <a:pPr marL="514350" indent="-514350">
              <a:buFont typeface="+mj-lt"/>
              <a:buAutoNum type="arabicPeriod"/>
            </a:pPr>
            <a:r>
              <a:rPr lang="en-US" sz="2800" dirty="0" smtClean="0"/>
              <a:t>In the DP table to look at:</a:t>
            </a:r>
          </a:p>
          <a:p>
            <a:pPr marL="971550" lvl="1" indent="-514350">
              <a:buFont typeface="Arial" pitchFamily="34" charset="0"/>
              <a:buChar char="•"/>
            </a:pPr>
            <a:r>
              <a:rPr lang="en-US" sz="2000" dirty="0" smtClean="0"/>
              <a:t>What do the cells </a:t>
            </a:r>
            <a:r>
              <a:rPr lang="en-US" sz="2000" b="1" u="sng" dirty="0" smtClean="0"/>
              <a:t>mean</a:t>
            </a:r>
            <a:r>
              <a:rPr lang="en-US" sz="2000" dirty="0" smtClean="0"/>
              <a:t>?</a:t>
            </a:r>
          </a:p>
          <a:p>
            <a:pPr marL="971550" lvl="1" indent="-514350">
              <a:buFont typeface="Arial" pitchFamily="34" charset="0"/>
              <a:buChar char="•"/>
            </a:pPr>
            <a:r>
              <a:rPr lang="en-US" sz="2000" dirty="0" smtClean="0"/>
              <a:t>What cells are </a:t>
            </a:r>
            <a:r>
              <a:rPr lang="en-US" sz="2000" b="1" u="sng" dirty="0" smtClean="0"/>
              <a:t>easy</a:t>
            </a:r>
            <a:r>
              <a:rPr lang="en-US" sz="2000" b="1" dirty="0" smtClean="0"/>
              <a:t> </a:t>
            </a:r>
            <a:r>
              <a:rPr lang="en-US" sz="2000" dirty="0" smtClean="0"/>
              <a:t>to fill in?</a:t>
            </a:r>
          </a:p>
          <a:p>
            <a:pPr marL="971550" lvl="1" indent="-514350">
              <a:buFont typeface="Arial" pitchFamily="34" charset="0"/>
              <a:buChar char="•"/>
            </a:pPr>
            <a:r>
              <a:rPr lang="en-US" sz="2000" dirty="0" smtClean="0"/>
              <a:t>What cells do we </a:t>
            </a:r>
            <a:r>
              <a:rPr lang="en-US" sz="2000" b="1" u="sng" dirty="0" smtClean="0"/>
              <a:t>want</a:t>
            </a:r>
            <a:r>
              <a:rPr lang="en-US" sz="2000" dirty="0" smtClean="0"/>
              <a:t>?</a:t>
            </a:r>
          </a:p>
          <a:p>
            <a:pPr marL="971550" lvl="1" indent="-514350">
              <a:buFont typeface="Arial" pitchFamily="34" charset="0"/>
              <a:buChar char="•"/>
            </a:pPr>
            <a:r>
              <a:rPr lang="en-US" sz="2000" dirty="0" smtClean="0"/>
              <a:t>What </a:t>
            </a:r>
            <a:r>
              <a:rPr lang="en-US" sz="2000" b="1" u="sng" dirty="0" smtClean="0"/>
              <a:t>rule</a:t>
            </a:r>
            <a:r>
              <a:rPr lang="en-US" sz="2000" b="1" dirty="0" smtClean="0"/>
              <a:t> </a:t>
            </a:r>
            <a:r>
              <a:rPr lang="en-US" sz="2000" dirty="0" smtClean="0"/>
              <a:t>fills in the cells?</a:t>
            </a:r>
            <a:endParaRPr lang="en-US" sz="2000" dirty="0"/>
          </a:p>
        </p:txBody>
      </p:sp>
    </p:spTree>
    <p:extLst>
      <p:ext uri="{BB962C8B-B14F-4D97-AF65-F5344CB8AC3E}">
        <p14:creationId xmlns:p14="http://schemas.microsoft.com/office/powerpoint/2010/main" val="7089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ounded Rectangle 34"/>
          <p:cNvSpPr>
            <a:spLocks noChangeArrowheads="1"/>
          </p:cNvSpPr>
          <p:nvPr/>
        </p:nvSpPr>
        <p:spPr bwMode="auto">
          <a:xfrm>
            <a:off x="76200" y="1600200"/>
            <a:ext cx="6011863" cy="2663825"/>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square" anchor="ctr">
            <a:spAutoFit/>
          </a:bodyPr>
          <a:lstStyle/>
          <a:p>
            <a:endParaRPr lang="en-US"/>
          </a:p>
        </p:txBody>
      </p:sp>
      <p:sp>
        <p:nvSpPr>
          <p:cNvPr id="36867" name="Text Box 1029"/>
          <p:cNvSpPr txBox="1">
            <a:spLocks noChangeArrowheads="1"/>
          </p:cNvSpPr>
          <p:nvPr/>
        </p:nvSpPr>
        <p:spPr bwMode="auto">
          <a:xfrm>
            <a:off x="766763" y="252413"/>
            <a:ext cx="4257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i="1">
                <a:latin typeface="Times New Roman" pitchFamily="18" charset="0"/>
                <a:cs typeface="Times New Roman" pitchFamily="18" charset="0"/>
              </a:rPr>
              <a:t>Knapsack problem</a:t>
            </a:r>
            <a:endParaRPr lang="en-US" sz="3200">
              <a:latin typeface="Times New Roman" pitchFamily="18" charset="0"/>
              <a:cs typeface="Times New Roman" pitchFamily="18" charset="0"/>
            </a:endParaRPr>
          </a:p>
        </p:txBody>
      </p:sp>
      <p:sp>
        <p:nvSpPr>
          <p:cNvPr id="36878" name="Rectangle 1096"/>
          <p:cNvSpPr>
            <a:spLocks noChangeArrowheads="1"/>
          </p:cNvSpPr>
          <p:nvPr/>
        </p:nvSpPr>
        <p:spPr bwMode="auto">
          <a:xfrm>
            <a:off x="175300" y="854403"/>
            <a:ext cx="2903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3200" b="1" dirty="0">
                <a:solidFill>
                  <a:srgbClr val="008000"/>
                </a:solidFill>
                <a:cs typeface="Times New Roman" pitchFamily="18" charset="0"/>
              </a:rPr>
              <a:t>Use-it-or-lose-it</a:t>
            </a:r>
          </a:p>
        </p:txBody>
      </p:sp>
      <p:sp>
        <p:nvSpPr>
          <p:cNvPr id="36890" name="Rectangle 1096"/>
          <p:cNvSpPr>
            <a:spLocks noChangeArrowheads="1"/>
          </p:cNvSpPr>
          <p:nvPr/>
        </p:nvSpPr>
        <p:spPr bwMode="auto">
          <a:xfrm>
            <a:off x="223839" y="1852612"/>
            <a:ext cx="3614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 ) = </a:t>
            </a:r>
          </a:p>
        </p:txBody>
      </p:sp>
      <p:sp>
        <p:nvSpPr>
          <p:cNvPr id="36891" name="Rectangle 1096"/>
          <p:cNvSpPr>
            <a:spLocks noChangeArrowheads="1"/>
          </p:cNvSpPr>
          <p:nvPr/>
        </p:nvSpPr>
        <p:spPr bwMode="auto">
          <a:xfrm>
            <a:off x="1632627" y="2632074"/>
            <a:ext cx="37285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capacity-1 )  </a:t>
            </a:r>
          </a:p>
        </p:txBody>
      </p:sp>
      <p:sp>
        <p:nvSpPr>
          <p:cNvPr id="36892" name="Rectangle 1096"/>
          <p:cNvSpPr>
            <a:spLocks noChangeArrowheads="1"/>
          </p:cNvSpPr>
          <p:nvPr/>
        </p:nvSpPr>
        <p:spPr bwMode="auto">
          <a:xfrm>
            <a:off x="1627864" y="3216274"/>
            <a:ext cx="469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capacity-w</a:t>
            </a:r>
            <a:r>
              <a:rPr lang="en-US" sz="2800" b="1" baseline="-25000" dirty="0"/>
              <a:t>i</a:t>
            </a:r>
            <a:r>
              <a:rPr lang="en-US" sz="2800" b="1" dirty="0"/>
              <a:t> )  +  v</a:t>
            </a:r>
            <a:r>
              <a:rPr lang="en-US" sz="2800" b="1" baseline="-25000" dirty="0"/>
              <a:t>i</a:t>
            </a:r>
            <a:r>
              <a:rPr lang="en-US" sz="2800" b="1" dirty="0"/>
              <a:t>   </a:t>
            </a:r>
          </a:p>
        </p:txBody>
      </p:sp>
      <p:sp>
        <p:nvSpPr>
          <p:cNvPr id="36893" name="Rectangle 28"/>
          <p:cNvSpPr>
            <a:spLocks noChangeArrowheads="1"/>
          </p:cNvSpPr>
          <p:nvPr/>
        </p:nvSpPr>
        <p:spPr bwMode="auto">
          <a:xfrm>
            <a:off x="388027" y="2938462"/>
            <a:ext cx="904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0000"/>
                </a:solidFill>
              </a:rPr>
              <a:t>max</a:t>
            </a:r>
            <a:endParaRPr lang="en-US" sz="3200" dirty="0"/>
          </a:p>
        </p:txBody>
      </p:sp>
      <p:sp>
        <p:nvSpPr>
          <p:cNvPr id="36894" name="Left Brace 30"/>
          <p:cNvSpPr>
            <a:spLocks/>
          </p:cNvSpPr>
          <p:nvPr/>
        </p:nvSpPr>
        <p:spPr bwMode="auto">
          <a:xfrm>
            <a:off x="1331002" y="2700337"/>
            <a:ext cx="274637" cy="1160462"/>
          </a:xfrm>
          <a:prstGeom prst="leftBrace">
            <a:avLst>
              <a:gd name="adj1" fmla="val 63773"/>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6895" name="Rectangle 31"/>
          <p:cNvSpPr>
            <a:spLocks noChangeArrowheads="1"/>
          </p:cNvSpPr>
          <p:nvPr/>
        </p:nvSpPr>
        <p:spPr bwMode="auto">
          <a:xfrm>
            <a:off x="2572427" y="3657599"/>
            <a:ext cx="232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over all possible i</a:t>
            </a:r>
          </a:p>
        </p:txBody>
      </p:sp>
      <p:cxnSp>
        <p:nvCxnSpPr>
          <p:cNvPr id="36896" name="Straight Connector 33"/>
          <p:cNvCxnSpPr>
            <a:cxnSpLocks noChangeShapeType="1"/>
          </p:cNvCxnSpPr>
          <p:nvPr/>
        </p:nvCxnSpPr>
        <p:spPr bwMode="auto">
          <a:xfrm flipV="1">
            <a:off x="1670051" y="3708399"/>
            <a:ext cx="4339550" cy="19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5122" name="Ink 41"/>
              <p14:cNvContentPartPr>
                <a14:cpLocks xmlns:a14="http://schemas.microsoft.com/office/drawing/2010/main" noRot="1" noChangeAspect="1" noEditPoints="1" noChangeArrowheads="1" noChangeShapeType="1"/>
              </p14:cNvContentPartPr>
              <p14:nvPr/>
            </p14:nvContentPartPr>
            <p14:xfrm>
              <a:off x="5094964" y="3490912"/>
              <a:ext cx="9525" cy="26987"/>
            </p14:xfrm>
          </p:contentPart>
        </mc:Choice>
        <mc:Fallback xmlns="">
          <p:pic>
            <p:nvPicPr>
              <p:cNvPr id="5122" name="Ink 41"/>
              <p:cNvPicPr>
                <a:picLocks noRot="1" noChangeAspect="1" noEditPoints="1" noChangeArrowheads="1" noChangeShapeType="1"/>
              </p:cNvPicPr>
              <p:nvPr/>
            </p:nvPicPr>
            <p:blipFill>
              <a:blip r:embed="rId4"/>
              <a:stretch>
                <a:fillRect/>
              </a:stretch>
            </p:blipFill>
            <p:spPr>
              <a:xfrm>
                <a:off x="5089469" y="3486594"/>
                <a:ext cx="25644" cy="41740"/>
              </a:xfrm>
              <a:prstGeom prst="rect">
                <a:avLst/>
              </a:prstGeom>
            </p:spPr>
          </p:pic>
        </mc:Fallback>
      </mc:AlternateContent>
      <p:sp>
        <p:nvSpPr>
          <p:cNvPr id="33" name="Line Callout 1 32"/>
          <p:cNvSpPr/>
          <p:nvPr/>
        </p:nvSpPr>
        <p:spPr>
          <a:xfrm>
            <a:off x="5334000" y="76199"/>
            <a:ext cx="3544877" cy="1303011"/>
          </a:xfrm>
          <a:prstGeom prst="borderCallout1">
            <a:avLst>
              <a:gd name="adj1" fmla="val 30993"/>
              <a:gd name="adj2" fmla="val 2818"/>
              <a:gd name="adj3" fmla="val 145088"/>
              <a:gd name="adj4" fmla="val -744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b="1" u="sng" dirty="0" smtClean="0"/>
              <a:t>The Goal:</a:t>
            </a:r>
          </a:p>
          <a:p>
            <a:pPr algn="ctr" fontAlgn="auto">
              <a:spcBef>
                <a:spcPts val="0"/>
              </a:spcBef>
              <a:spcAft>
                <a:spcPts val="0"/>
              </a:spcAft>
              <a:defRPr/>
            </a:pPr>
            <a:r>
              <a:rPr lang="en-US" sz="2800" dirty="0" smtClean="0"/>
              <a:t>most value I can carry</a:t>
            </a:r>
          </a:p>
          <a:p>
            <a:pPr algn="ctr" fontAlgn="auto">
              <a:spcBef>
                <a:spcPts val="0"/>
              </a:spcBef>
              <a:spcAft>
                <a:spcPts val="0"/>
              </a:spcAft>
              <a:defRPr/>
            </a:pPr>
            <a:r>
              <a:rPr lang="en-US" sz="2800" dirty="0" smtClean="0">
                <a:cs typeface="Courier New" pitchFamily="49" charset="0"/>
              </a:rPr>
              <a:t>(i.e. spend)</a:t>
            </a:r>
            <a:endParaRPr lang="en-US" sz="2400" dirty="0">
              <a:cs typeface="Courier New" pitchFamily="49" charset="0"/>
            </a:endParaRPr>
          </a:p>
        </p:txBody>
      </p:sp>
      <p:sp>
        <p:nvSpPr>
          <p:cNvPr id="34" name="Line Callout 1 33"/>
          <p:cNvSpPr/>
          <p:nvPr/>
        </p:nvSpPr>
        <p:spPr>
          <a:xfrm>
            <a:off x="5257800" y="1539220"/>
            <a:ext cx="3886200" cy="1776084"/>
          </a:xfrm>
          <a:prstGeom prst="borderCallout1">
            <a:avLst>
              <a:gd name="adj1" fmla="val 14547"/>
              <a:gd name="adj2" fmla="val 5167"/>
              <a:gd name="adj3" fmla="val 72712"/>
              <a:gd name="adj4" fmla="val -172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Option 1 (lose it): </a:t>
            </a:r>
            <a:endParaRPr lang="en-US" sz="2400" b="1" dirty="0" smtClean="0"/>
          </a:p>
          <a:p>
            <a:pPr algn="ctr" fontAlgn="auto">
              <a:spcBef>
                <a:spcPts val="0"/>
              </a:spcBef>
              <a:spcAft>
                <a:spcPts val="0"/>
              </a:spcAft>
              <a:defRPr/>
            </a:pPr>
            <a:r>
              <a:rPr lang="en-US" sz="2400" dirty="0" smtClean="0"/>
              <a:t>How much value can I carry (i.e. buy) if </a:t>
            </a:r>
            <a:r>
              <a:rPr lang="en-US" sz="2400" b="1" dirty="0" smtClean="0"/>
              <a:t>I just assumed I had a capacity one smaller? </a:t>
            </a:r>
            <a:r>
              <a:rPr lang="en-US" sz="2400" dirty="0" smtClean="0"/>
              <a:t>(i.e. if I had $1 less)</a:t>
            </a:r>
          </a:p>
        </p:txBody>
      </p:sp>
      <p:sp>
        <p:nvSpPr>
          <p:cNvPr id="36" name="Line Callout 1 35"/>
          <p:cNvSpPr/>
          <p:nvPr/>
        </p:nvSpPr>
        <p:spPr>
          <a:xfrm>
            <a:off x="5094277" y="4843461"/>
            <a:ext cx="3784600" cy="1776084"/>
          </a:xfrm>
          <a:prstGeom prst="borderCallout1">
            <a:avLst>
              <a:gd name="adj1" fmla="val 14547"/>
              <a:gd name="adj2" fmla="val 5167"/>
              <a:gd name="adj3" fmla="val -67439"/>
              <a:gd name="adj4" fmla="val -72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Option 2 (use it): </a:t>
            </a:r>
            <a:endParaRPr lang="en-US" sz="2400" b="1" dirty="0" smtClean="0"/>
          </a:p>
          <a:p>
            <a:pPr algn="ctr" fontAlgn="auto">
              <a:spcBef>
                <a:spcPts val="0"/>
              </a:spcBef>
              <a:spcAft>
                <a:spcPts val="0"/>
              </a:spcAft>
              <a:defRPr/>
            </a:pPr>
            <a:r>
              <a:rPr lang="en-US" sz="2400" dirty="0" smtClean="0"/>
              <a:t>How much value can I have if </a:t>
            </a:r>
            <a:r>
              <a:rPr lang="en-US" sz="2400" b="1" dirty="0" smtClean="0"/>
              <a:t>I use (i.e. buy) an item with </a:t>
            </a:r>
          </a:p>
          <a:p>
            <a:pPr algn="ctr" fontAlgn="auto">
              <a:spcBef>
                <a:spcPts val="0"/>
              </a:spcBef>
              <a:spcAft>
                <a:spcPts val="0"/>
              </a:spcAft>
              <a:defRPr/>
            </a:pPr>
            <a:r>
              <a:rPr lang="en-US" sz="2400" b="1" dirty="0" smtClean="0"/>
              <a:t>weight </a:t>
            </a:r>
            <a:r>
              <a:rPr lang="en-US" sz="2400" b="1" dirty="0" err="1" smtClean="0"/>
              <a:t>w</a:t>
            </a:r>
            <a:r>
              <a:rPr lang="en-US" sz="2400" b="1" baseline="-25000" dirty="0" err="1" smtClean="0"/>
              <a:t>i</a:t>
            </a:r>
            <a:r>
              <a:rPr lang="en-US" sz="2400" b="1" dirty="0" smtClean="0"/>
              <a:t> and value </a:t>
            </a:r>
            <a:r>
              <a:rPr lang="en-US" sz="2400" b="1" dirty="0"/>
              <a:t>v</a:t>
            </a:r>
            <a:r>
              <a:rPr lang="en-US" sz="2400" b="1" baseline="-25000" dirty="0"/>
              <a:t>i</a:t>
            </a:r>
            <a:r>
              <a:rPr lang="en-US" sz="2400" b="1" dirty="0"/>
              <a:t> </a:t>
            </a:r>
            <a:endParaRPr lang="en-US" sz="2400" b="1" dirty="0" smtClean="0"/>
          </a:p>
        </p:txBody>
      </p:sp>
    </p:spTree>
    <p:extLst>
      <p:ext uri="{BB962C8B-B14F-4D97-AF65-F5344CB8AC3E}">
        <p14:creationId xmlns:p14="http://schemas.microsoft.com/office/powerpoint/2010/main" val="23435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9"/>
          <p:cNvSpPr txBox="1">
            <a:spLocks noChangeArrowheads="1"/>
          </p:cNvSpPr>
          <p:nvPr/>
        </p:nvSpPr>
        <p:spPr bwMode="auto">
          <a:xfrm>
            <a:off x="1524000" y="228600"/>
            <a:ext cx="425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i="1" dirty="0">
                <a:latin typeface="Times New Roman" pitchFamily="18" charset="0"/>
                <a:cs typeface="Times New Roman" pitchFamily="18" charset="0"/>
              </a:rPr>
              <a:t>Dynamic programming</a:t>
            </a:r>
            <a:endParaRPr lang="en-US" sz="3200" dirty="0">
              <a:latin typeface="Times New Roman" pitchFamily="18" charset="0"/>
              <a:cs typeface="Times New Roman" pitchFamily="18" charset="0"/>
            </a:endParaRPr>
          </a:p>
        </p:txBody>
      </p:sp>
      <p:sp>
        <p:nvSpPr>
          <p:cNvPr id="38943" name="Rectangle 1083"/>
          <p:cNvSpPr>
            <a:spLocks noChangeArrowheads="1"/>
          </p:cNvSpPr>
          <p:nvPr/>
        </p:nvSpPr>
        <p:spPr bwMode="auto">
          <a:xfrm>
            <a:off x="3120259" y="4027678"/>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latin typeface="Trebuchet MS" pitchFamily="34" charset="0"/>
                <a:cs typeface="Times New Roman" pitchFamily="18" charset="0"/>
              </a:rPr>
              <a:t>CAPACITY</a:t>
            </a:r>
          </a:p>
        </p:txBody>
      </p:sp>
      <p:sp>
        <p:nvSpPr>
          <p:cNvPr id="38944" name="Line 1110"/>
          <p:cNvSpPr>
            <a:spLocks noChangeShapeType="1"/>
          </p:cNvSpPr>
          <p:nvPr/>
        </p:nvSpPr>
        <p:spPr bwMode="auto">
          <a:xfrm>
            <a:off x="1367659" y="4713478"/>
            <a:ext cx="47244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46" name="Text Box 34"/>
          <p:cNvSpPr txBox="1">
            <a:spLocks noChangeArrowheads="1"/>
          </p:cNvSpPr>
          <p:nvPr/>
        </p:nvSpPr>
        <p:spPr bwMode="auto">
          <a:xfrm>
            <a:off x="1291459" y="4389628"/>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38947" name="Picture 35"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134938"/>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48" name="Rectangle 1096"/>
          <p:cNvSpPr>
            <a:spLocks noChangeArrowheads="1"/>
          </p:cNvSpPr>
          <p:nvPr/>
        </p:nvSpPr>
        <p:spPr bwMode="auto">
          <a:xfrm>
            <a:off x="685800" y="1066800"/>
            <a:ext cx="6417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sz="2400" dirty="0">
                <a:latin typeface="Trebuchet MS" pitchFamily="34" charset="0"/>
                <a:cs typeface="Times New Roman" pitchFamily="18" charset="0"/>
              </a:rPr>
              <a:t>Create a table of possible recursive calls</a:t>
            </a:r>
            <a:r>
              <a:rPr lang="en-US" sz="2400" dirty="0" smtClean="0">
                <a:latin typeface="Trebuchet MS" pitchFamily="34" charset="0"/>
                <a:cs typeface="Times New Roman" pitchFamily="18" charset="0"/>
              </a:rPr>
              <a:t>.</a:t>
            </a:r>
          </a:p>
          <a:p>
            <a:endParaRPr lang="en-US" sz="2400" dirty="0" smtClean="0">
              <a:latin typeface="Trebuchet MS" pitchFamily="34" charset="0"/>
              <a:cs typeface="Times New Roman" pitchFamily="18" charset="0"/>
            </a:endParaRPr>
          </a:p>
          <a:p>
            <a:r>
              <a:rPr lang="en-US" sz="2400" dirty="0">
                <a:latin typeface="Trebuchet MS" pitchFamily="34" charset="0"/>
                <a:cs typeface="Times New Roman" pitchFamily="18" charset="0"/>
              </a:rPr>
              <a:t>Compute the results of each one </a:t>
            </a:r>
            <a:r>
              <a:rPr lang="en-US" sz="2400" i="1" dirty="0">
                <a:latin typeface="Trebuchet MS" pitchFamily="34" charset="0"/>
                <a:cs typeface="Times New Roman" pitchFamily="18" charset="0"/>
              </a:rPr>
              <a:t>bottom-up.</a:t>
            </a:r>
            <a:endParaRPr lang="en-US" sz="2400" dirty="0">
              <a:latin typeface="Trebuchet MS" pitchFamily="34" charset="0"/>
              <a:cs typeface="Times New Roman" pitchFamily="18" charset="0"/>
            </a:endParaRPr>
          </a:p>
          <a:p>
            <a:endParaRPr lang="en-US" sz="2400" dirty="0">
              <a:latin typeface="Trebuchet MS" pitchFamily="34" charset="0"/>
              <a:cs typeface="Times New Roman" pitchFamily="18" charset="0"/>
            </a:endParaRPr>
          </a:p>
        </p:txBody>
      </p:sp>
      <p:sp>
        <p:nvSpPr>
          <p:cNvPr id="38952" name="Rectangle 40"/>
          <p:cNvSpPr>
            <a:spLocks noChangeArrowheads="1"/>
          </p:cNvSpPr>
          <p:nvPr/>
        </p:nvSpPr>
        <p:spPr bwMode="auto">
          <a:xfrm>
            <a:off x="4512544" y="2693702"/>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dirty="0">
                <a:solidFill>
                  <a:srgbClr val="008000"/>
                </a:solidFill>
                <a:latin typeface="Trebuchet MS" pitchFamily="34" charset="0"/>
              </a:rPr>
              <a:t>T[ capacity ]</a:t>
            </a:r>
            <a:r>
              <a:rPr lang="en-US" dirty="0">
                <a:latin typeface="Trebuchet MS" pitchFamily="34" charset="0"/>
              </a:rPr>
              <a:t> = the maximum </a:t>
            </a:r>
            <a:r>
              <a:rPr lang="en-US" b="1" u="sng" dirty="0">
                <a:latin typeface="Trebuchet MS" pitchFamily="34" charset="0"/>
              </a:rPr>
              <a:t>value</a:t>
            </a:r>
            <a:r>
              <a:rPr lang="en-US" dirty="0">
                <a:latin typeface="Trebuchet MS" pitchFamily="34" charset="0"/>
              </a:rPr>
              <a:t> obtainable for the given </a:t>
            </a:r>
            <a:r>
              <a:rPr lang="en-US" dirty="0" smtClean="0">
                <a:latin typeface="Trebuchet MS" pitchFamily="34" charset="0"/>
              </a:rPr>
              <a:t>capacity </a:t>
            </a:r>
          </a:p>
          <a:p>
            <a:pPr algn="ctr"/>
            <a:r>
              <a:rPr lang="en-US" dirty="0" smtClean="0">
                <a:latin typeface="Trebuchet MS" pitchFamily="34" charset="0"/>
              </a:rPr>
              <a:t>(i.e. that many dollars)   </a:t>
            </a:r>
            <a:endParaRPr lang="en-US" dirty="0">
              <a:latin typeface="Trebuchet MS" pitchFamily="34" charset="0"/>
            </a:endParaRPr>
          </a:p>
        </p:txBody>
      </p:sp>
      <p:sp>
        <p:nvSpPr>
          <p:cNvPr id="38954" name="Line 1110"/>
          <p:cNvSpPr>
            <a:spLocks noChangeShapeType="1"/>
          </p:cNvSpPr>
          <p:nvPr/>
        </p:nvSpPr>
        <p:spPr bwMode="auto">
          <a:xfrm>
            <a:off x="6400800" y="4108724"/>
            <a:ext cx="825719" cy="13776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55" name="Rectangle 43"/>
          <p:cNvSpPr>
            <a:spLocks noChangeArrowheads="1"/>
          </p:cNvSpPr>
          <p:nvPr/>
        </p:nvSpPr>
        <p:spPr bwMode="auto">
          <a:xfrm>
            <a:off x="492123" y="3019425"/>
            <a:ext cx="3027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sz="1500" dirty="0">
                <a:latin typeface="Trebuchet MS" pitchFamily="34" charset="0"/>
              </a:rPr>
              <a:t>Which values are "easy" to fill in?</a:t>
            </a:r>
          </a:p>
        </p:txBody>
      </p:sp>
      <p:sp>
        <p:nvSpPr>
          <p:cNvPr id="38956" name="Rectangle 44"/>
          <p:cNvSpPr>
            <a:spLocks noChangeArrowheads="1"/>
          </p:cNvSpPr>
          <p:nvPr/>
        </p:nvSpPr>
        <p:spPr bwMode="auto">
          <a:xfrm>
            <a:off x="492123" y="3409950"/>
            <a:ext cx="2544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sz="1500" dirty="0">
                <a:latin typeface="Trebuchet MS" pitchFamily="34" charset="0"/>
              </a:rPr>
              <a:t>How do we fill in each cell?</a:t>
            </a:r>
          </a:p>
        </p:txBody>
      </p:sp>
      <p:graphicFrame>
        <p:nvGraphicFramePr>
          <p:cNvPr id="45" name="Table 44"/>
          <p:cNvGraphicFramePr>
            <a:graphicFrameLocks noGrp="1"/>
          </p:cNvGraphicFramePr>
          <p:nvPr>
            <p:extLst>
              <p:ext uri="{D42A27DB-BD31-4B8C-83A1-F6EECF244321}">
                <p14:modId xmlns:p14="http://schemas.microsoft.com/office/powerpoint/2010/main" val="218957796"/>
              </p:ext>
            </p:extLst>
          </p:nvPr>
        </p:nvGraphicFramePr>
        <p:xfrm>
          <a:off x="162471" y="5257800"/>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2760" y="5735880"/>
              <a:ext cx="372600" cy="450720"/>
            </p14:xfrm>
          </p:contentPart>
        </mc:Choice>
        <mc:Fallback xmlns="">
          <p:pic>
            <p:nvPicPr>
              <p:cNvPr id="2" name="Ink 1"/>
              <p:cNvPicPr/>
              <p:nvPr/>
            </p:nvPicPr>
            <p:blipFill>
              <a:blip r:embed="rId5"/>
              <a:stretch>
                <a:fillRect/>
              </a:stretch>
            </p:blipFill>
            <p:spPr>
              <a:xfrm>
                <a:off x="295200" y="5723640"/>
                <a:ext cx="388080" cy="474840"/>
              </a:xfrm>
              <a:prstGeom prst="rect">
                <a:avLst/>
              </a:prstGeom>
            </p:spPr>
          </p:pic>
        </mc:Fallback>
      </mc:AlternateContent>
    </p:spTree>
    <p:extLst>
      <p:ext uri="{BB962C8B-B14F-4D97-AF65-F5344CB8AC3E}">
        <p14:creationId xmlns:p14="http://schemas.microsoft.com/office/powerpoint/2010/main" val="386299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228600" y="212725"/>
            <a:ext cx="6904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(1) Finish filling in this table of best-results for the knapsack problem: </a:t>
            </a:r>
            <a:endParaRPr lang="en-US" sz="1500" b="1" dirty="0">
              <a:latin typeface="Trebuchet MS" pitchFamily="34" charset="0"/>
            </a:endParaRPr>
          </a:p>
        </p:txBody>
      </p:sp>
      <p:sp>
        <p:nvSpPr>
          <p:cNvPr id="39940" name="Rectangle 7"/>
          <p:cNvSpPr>
            <a:spLocks noChangeArrowheads="1"/>
          </p:cNvSpPr>
          <p:nvPr/>
        </p:nvSpPr>
        <p:spPr bwMode="auto">
          <a:xfrm>
            <a:off x="196412" y="2548106"/>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(2) Estimate the big-O runtime of this table-filling algorithm, in terms of N, the number of items </a:t>
            </a:r>
            <a:r>
              <a:rPr lang="en-US" sz="1500" dirty="0" smtClean="0">
                <a:latin typeface="Trebuchet MS" pitchFamily="34" charset="0"/>
              </a:rPr>
              <a:t>available and C, the capacity of the knapsack.</a:t>
            </a:r>
            <a:endParaRPr lang="en-US" sz="1500" dirty="0">
              <a:latin typeface="Trebuchet MS" pitchFamily="34" charset="0"/>
            </a:endParaRPr>
          </a:p>
        </p:txBody>
      </p:sp>
      <p:sp>
        <p:nvSpPr>
          <p:cNvPr id="39969" name="Rectangle 1083"/>
          <p:cNvSpPr>
            <a:spLocks noChangeArrowheads="1"/>
          </p:cNvSpPr>
          <p:nvPr/>
        </p:nvSpPr>
        <p:spPr bwMode="auto">
          <a:xfrm>
            <a:off x="8077200" y="98424"/>
            <a:ext cx="849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latin typeface="Trebuchet MS" pitchFamily="34" charset="0"/>
                <a:cs typeface="Times New Roman" pitchFamily="18" charset="0"/>
              </a:rPr>
              <a:t>CAPACITY</a:t>
            </a:r>
            <a:endParaRPr lang="en-US" dirty="0">
              <a:latin typeface="Trebuchet MS" pitchFamily="34" charset="0"/>
              <a:cs typeface="Times New Roman" pitchFamily="18" charset="0"/>
            </a:endParaRPr>
          </a:p>
        </p:txBody>
      </p:sp>
      <p:sp>
        <p:nvSpPr>
          <p:cNvPr id="39970" name="Text Box 52"/>
          <p:cNvSpPr txBox="1">
            <a:spLocks noChangeArrowheads="1"/>
          </p:cNvSpPr>
          <p:nvPr/>
        </p:nvSpPr>
        <p:spPr bwMode="auto">
          <a:xfrm>
            <a:off x="914400" y="1446975"/>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39974" name="Picture 58"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28800"/>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9975" name="Text Box 59"/>
          <p:cNvSpPr txBox="1">
            <a:spLocks noChangeArrowheads="1"/>
          </p:cNvSpPr>
          <p:nvPr/>
        </p:nvSpPr>
        <p:spPr bwMode="auto">
          <a:xfrm>
            <a:off x="300202" y="1720027"/>
            <a:ext cx="617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Each cell is </a:t>
            </a:r>
            <a:r>
              <a:rPr lang="en-US" sz="1200" dirty="0">
                <a:solidFill>
                  <a:srgbClr val="008000"/>
                </a:solidFill>
                <a:latin typeface="Trebuchet MS" pitchFamily="34" charset="0"/>
              </a:rPr>
              <a:t>T[ capacity ]</a:t>
            </a:r>
            <a:r>
              <a:rPr lang="en-US" sz="1200" dirty="0">
                <a:latin typeface="Trebuchet MS" pitchFamily="34" charset="0"/>
              </a:rPr>
              <a:t> = the maximum </a:t>
            </a:r>
            <a:r>
              <a:rPr lang="en-US" sz="1200" dirty="0">
                <a:solidFill>
                  <a:srgbClr val="008000"/>
                </a:solidFill>
                <a:latin typeface="Trebuchet MS" pitchFamily="34" charset="0"/>
              </a:rPr>
              <a:t>value</a:t>
            </a:r>
            <a:r>
              <a:rPr lang="en-US" sz="1200" dirty="0">
                <a:latin typeface="Trebuchet MS" pitchFamily="34" charset="0"/>
              </a:rPr>
              <a:t> obtainable for the given capacity </a:t>
            </a:r>
          </a:p>
        </p:txBody>
      </p:sp>
      <p:sp>
        <p:nvSpPr>
          <p:cNvPr id="39976" name="Line 60"/>
          <p:cNvSpPr>
            <a:spLocks noChangeShapeType="1"/>
          </p:cNvSpPr>
          <p:nvPr/>
        </p:nvSpPr>
        <p:spPr bwMode="auto">
          <a:xfrm>
            <a:off x="196412" y="2286000"/>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9977" name="Rectangle 7"/>
          <p:cNvSpPr>
            <a:spLocks noChangeArrowheads="1"/>
          </p:cNvSpPr>
          <p:nvPr/>
        </p:nvSpPr>
        <p:spPr bwMode="auto">
          <a:xfrm>
            <a:off x="196412" y="5058761"/>
            <a:ext cx="4495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(3) How could you </a:t>
            </a:r>
            <a:r>
              <a:rPr lang="en-US" sz="1500" i="1" dirty="0">
                <a:latin typeface="Trebuchet MS" pitchFamily="34" charset="0"/>
              </a:rPr>
              <a:t>also </a:t>
            </a:r>
            <a:r>
              <a:rPr lang="en-US" sz="1500" dirty="0">
                <a:latin typeface="Trebuchet MS" pitchFamily="34" charset="0"/>
              </a:rPr>
              <a:t>keep track of the items to take using a 2nd table with </a:t>
            </a:r>
            <a:r>
              <a:rPr lang="en-US" sz="1500" i="1" dirty="0">
                <a:latin typeface="Trebuchet MS" pitchFamily="34" charset="0"/>
              </a:rPr>
              <a:t>one item per cell?</a:t>
            </a:r>
            <a:endParaRPr lang="en-US" sz="1500" b="1" dirty="0">
              <a:latin typeface="Trebuchet MS" pitchFamily="34" charset="0"/>
            </a:endParaRPr>
          </a:p>
        </p:txBody>
      </p:sp>
      <p:sp>
        <p:nvSpPr>
          <p:cNvPr id="39978" name="Line 62"/>
          <p:cNvSpPr>
            <a:spLocks noChangeShapeType="1"/>
          </p:cNvSpPr>
          <p:nvPr/>
        </p:nvSpPr>
        <p:spPr bwMode="auto">
          <a:xfrm>
            <a:off x="228600" y="4876800"/>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9981" name="Rectangle 1083"/>
          <p:cNvSpPr>
            <a:spLocks noChangeArrowheads="1"/>
          </p:cNvSpPr>
          <p:nvPr/>
        </p:nvSpPr>
        <p:spPr bwMode="auto">
          <a:xfrm>
            <a:off x="7881143" y="1445389"/>
            <a:ext cx="62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solidFill>
                  <a:srgbClr val="008000"/>
                </a:solidFill>
                <a:latin typeface="Trebuchet MS" pitchFamily="34" charset="0"/>
                <a:cs typeface="Times New Roman" pitchFamily="18" charset="0"/>
              </a:rPr>
              <a:t>VALUE</a:t>
            </a:r>
            <a:endParaRPr lang="en-US" dirty="0">
              <a:solidFill>
                <a:srgbClr val="008000"/>
              </a:solidFill>
              <a:latin typeface="Trebuchet MS" pitchFamily="34" charset="0"/>
              <a:cs typeface="Times New Roman" pitchFamily="18"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3958279986"/>
              </p:ext>
            </p:extLst>
          </p:nvPr>
        </p:nvGraphicFramePr>
        <p:xfrm>
          <a:off x="152400" y="316131"/>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t>100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48" name="Table 47"/>
          <p:cNvGraphicFramePr>
            <a:graphicFrameLocks noGrp="1"/>
          </p:cNvGraphicFramePr>
          <p:nvPr>
            <p:extLst/>
          </p:nvPr>
        </p:nvGraphicFramePr>
        <p:xfrm>
          <a:off x="76200" y="5783580"/>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0845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228600" y="212725"/>
            <a:ext cx="6904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(1) Finish filling in this table of best-results for the knapsack problem: </a:t>
            </a:r>
            <a:endParaRPr lang="en-US" sz="1500" b="1" dirty="0">
              <a:latin typeface="Trebuchet MS" pitchFamily="34" charset="0"/>
            </a:endParaRPr>
          </a:p>
        </p:txBody>
      </p:sp>
      <p:sp>
        <p:nvSpPr>
          <p:cNvPr id="49156" name="Rectangle 7"/>
          <p:cNvSpPr>
            <a:spLocks noChangeArrowheads="1"/>
          </p:cNvSpPr>
          <p:nvPr/>
        </p:nvSpPr>
        <p:spPr bwMode="auto">
          <a:xfrm>
            <a:off x="228600" y="3529013"/>
            <a:ext cx="4343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(2) Estimate the big-O runtime of this table-filling algorithm, in terms of C, the knapsack capacity.</a:t>
            </a:r>
          </a:p>
          <a:p>
            <a:endParaRPr lang="en-US" sz="1500" dirty="0">
              <a:latin typeface="Trebuchet MS" pitchFamily="34" charset="0"/>
            </a:endParaRPr>
          </a:p>
          <a:p>
            <a:r>
              <a:rPr lang="en-US" sz="1500" dirty="0">
                <a:latin typeface="Trebuchet MS" pitchFamily="34" charset="0"/>
              </a:rPr>
              <a:t>What else does the big-O runtime depend on∞</a:t>
            </a:r>
            <a:endParaRPr lang="en-US" sz="1500" b="1" dirty="0">
              <a:latin typeface="Trebuchet MS" pitchFamily="34" charset="0"/>
            </a:endParaRPr>
          </a:p>
        </p:txBody>
      </p:sp>
      <p:sp>
        <p:nvSpPr>
          <p:cNvPr id="49157" name="Rectangle 1055"/>
          <p:cNvSpPr>
            <a:spLocks noChangeArrowheads="1"/>
          </p:cNvSpPr>
          <p:nvPr/>
        </p:nvSpPr>
        <p:spPr bwMode="auto">
          <a:xfrm>
            <a:off x="698500"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58" name="Rectangle 1056"/>
          <p:cNvSpPr>
            <a:spLocks noChangeArrowheads="1"/>
          </p:cNvSpPr>
          <p:nvPr/>
        </p:nvSpPr>
        <p:spPr bwMode="auto">
          <a:xfrm>
            <a:off x="108902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59" name="Rectangle 1057"/>
          <p:cNvSpPr>
            <a:spLocks noChangeArrowheads="1"/>
          </p:cNvSpPr>
          <p:nvPr/>
        </p:nvSpPr>
        <p:spPr bwMode="auto">
          <a:xfrm>
            <a:off x="148113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0" name="Rectangle 1058"/>
          <p:cNvSpPr>
            <a:spLocks noChangeArrowheads="1"/>
          </p:cNvSpPr>
          <p:nvPr/>
        </p:nvSpPr>
        <p:spPr bwMode="auto">
          <a:xfrm>
            <a:off x="187166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1" name="Rectangle 1059"/>
          <p:cNvSpPr>
            <a:spLocks noChangeArrowheads="1"/>
          </p:cNvSpPr>
          <p:nvPr/>
        </p:nvSpPr>
        <p:spPr bwMode="auto">
          <a:xfrm>
            <a:off x="226377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2" name="Rectangle 1060"/>
          <p:cNvSpPr>
            <a:spLocks noChangeArrowheads="1"/>
          </p:cNvSpPr>
          <p:nvPr/>
        </p:nvSpPr>
        <p:spPr bwMode="auto">
          <a:xfrm>
            <a:off x="265588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3" name="Rectangle 1061"/>
          <p:cNvSpPr>
            <a:spLocks noChangeArrowheads="1"/>
          </p:cNvSpPr>
          <p:nvPr/>
        </p:nvSpPr>
        <p:spPr bwMode="auto">
          <a:xfrm>
            <a:off x="304641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4" name="Rectangle 1062"/>
          <p:cNvSpPr>
            <a:spLocks noChangeArrowheads="1"/>
          </p:cNvSpPr>
          <p:nvPr/>
        </p:nvSpPr>
        <p:spPr bwMode="auto">
          <a:xfrm>
            <a:off x="343852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5" name="Rectangle 1063"/>
          <p:cNvSpPr>
            <a:spLocks noChangeArrowheads="1"/>
          </p:cNvSpPr>
          <p:nvPr/>
        </p:nvSpPr>
        <p:spPr bwMode="auto">
          <a:xfrm>
            <a:off x="383063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6" name="Rectangle 1064"/>
          <p:cNvSpPr>
            <a:spLocks noChangeArrowheads="1"/>
          </p:cNvSpPr>
          <p:nvPr/>
        </p:nvSpPr>
        <p:spPr bwMode="auto">
          <a:xfrm>
            <a:off x="422116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7" name="Rectangle 1065"/>
          <p:cNvSpPr>
            <a:spLocks noChangeArrowheads="1"/>
          </p:cNvSpPr>
          <p:nvPr/>
        </p:nvSpPr>
        <p:spPr bwMode="auto">
          <a:xfrm>
            <a:off x="461327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8" name="Rectangle 1066"/>
          <p:cNvSpPr>
            <a:spLocks noChangeArrowheads="1"/>
          </p:cNvSpPr>
          <p:nvPr/>
        </p:nvSpPr>
        <p:spPr bwMode="auto">
          <a:xfrm>
            <a:off x="500538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9" name="Rectangle 1067"/>
          <p:cNvSpPr>
            <a:spLocks noChangeArrowheads="1"/>
          </p:cNvSpPr>
          <p:nvPr/>
        </p:nvSpPr>
        <p:spPr bwMode="auto">
          <a:xfrm>
            <a:off x="5400675" y="1187450"/>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70" name="Rectangle 1068"/>
          <p:cNvSpPr>
            <a:spLocks noChangeArrowheads="1"/>
          </p:cNvSpPr>
          <p:nvPr/>
        </p:nvSpPr>
        <p:spPr bwMode="auto">
          <a:xfrm>
            <a:off x="5792788" y="1187450"/>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71" name="Rectangle 1069"/>
          <p:cNvSpPr>
            <a:spLocks noChangeArrowheads="1"/>
          </p:cNvSpPr>
          <p:nvPr/>
        </p:nvSpPr>
        <p:spPr bwMode="auto">
          <a:xfrm>
            <a:off x="741363" y="83820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smtClean="0">
                <a:cs typeface="Times New Roman" pitchFamily="18" charset="0"/>
              </a:rPr>
              <a:t>0</a:t>
            </a:r>
            <a:endParaRPr lang="en-US" b="1" dirty="0">
              <a:cs typeface="Times New Roman" pitchFamily="18" charset="0"/>
            </a:endParaRPr>
          </a:p>
        </p:txBody>
      </p:sp>
      <p:sp>
        <p:nvSpPr>
          <p:cNvPr id="49172" name="Rectangle 1070"/>
          <p:cNvSpPr>
            <a:spLocks noChangeArrowheads="1"/>
          </p:cNvSpPr>
          <p:nvPr/>
        </p:nvSpPr>
        <p:spPr bwMode="auto">
          <a:xfrm>
            <a:off x="1130300"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1</a:t>
            </a:r>
          </a:p>
        </p:txBody>
      </p:sp>
      <p:sp>
        <p:nvSpPr>
          <p:cNvPr id="49173" name="Rectangle 1071"/>
          <p:cNvSpPr>
            <a:spLocks noChangeArrowheads="1"/>
          </p:cNvSpPr>
          <p:nvPr/>
        </p:nvSpPr>
        <p:spPr bwMode="auto">
          <a:xfrm>
            <a:off x="1520825"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2</a:t>
            </a:r>
          </a:p>
        </p:txBody>
      </p:sp>
      <p:sp>
        <p:nvSpPr>
          <p:cNvPr id="49174" name="Rectangle 1072"/>
          <p:cNvSpPr>
            <a:spLocks noChangeArrowheads="1"/>
          </p:cNvSpPr>
          <p:nvPr/>
        </p:nvSpPr>
        <p:spPr bwMode="auto">
          <a:xfrm>
            <a:off x="1911350"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3</a:t>
            </a:r>
          </a:p>
        </p:txBody>
      </p:sp>
      <p:sp>
        <p:nvSpPr>
          <p:cNvPr id="49175" name="Rectangle 1073"/>
          <p:cNvSpPr>
            <a:spLocks noChangeArrowheads="1"/>
          </p:cNvSpPr>
          <p:nvPr/>
        </p:nvSpPr>
        <p:spPr bwMode="auto">
          <a:xfrm>
            <a:off x="2301875"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4</a:t>
            </a:r>
          </a:p>
        </p:txBody>
      </p:sp>
      <p:sp>
        <p:nvSpPr>
          <p:cNvPr id="49176" name="Rectangle 1074"/>
          <p:cNvSpPr>
            <a:spLocks noChangeArrowheads="1"/>
          </p:cNvSpPr>
          <p:nvPr/>
        </p:nvSpPr>
        <p:spPr bwMode="auto">
          <a:xfrm>
            <a:off x="269081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5</a:t>
            </a:r>
          </a:p>
        </p:txBody>
      </p:sp>
      <p:sp>
        <p:nvSpPr>
          <p:cNvPr id="49177" name="Rectangle 1075"/>
          <p:cNvSpPr>
            <a:spLocks noChangeArrowheads="1"/>
          </p:cNvSpPr>
          <p:nvPr/>
        </p:nvSpPr>
        <p:spPr bwMode="auto">
          <a:xfrm>
            <a:off x="3081338"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6</a:t>
            </a:r>
          </a:p>
        </p:txBody>
      </p:sp>
      <p:sp>
        <p:nvSpPr>
          <p:cNvPr id="49178" name="Rectangle 1076"/>
          <p:cNvSpPr>
            <a:spLocks noChangeArrowheads="1"/>
          </p:cNvSpPr>
          <p:nvPr/>
        </p:nvSpPr>
        <p:spPr bwMode="auto">
          <a:xfrm>
            <a:off x="347186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7</a:t>
            </a:r>
          </a:p>
        </p:txBody>
      </p:sp>
      <p:sp>
        <p:nvSpPr>
          <p:cNvPr id="49179" name="Rectangle 1077"/>
          <p:cNvSpPr>
            <a:spLocks noChangeArrowheads="1"/>
          </p:cNvSpPr>
          <p:nvPr/>
        </p:nvSpPr>
        <p:spPr bwMode="auto">
          <a:xfrm>
            <a:off x="3862388"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8</a:t>
            </a:r>
          </a:p>
        </p:txBody>
      </p:sp>
      <p:sp>
        <p:nvSpPr>
          <p:cNvPr id="49180" name="Rectangle 1078"/>
          <p:cNvSpPr>
            <a:spLocks noChangeArrowheads="1"/>
          </p:cNvSpPr>
          <p:nvPr/>
        </p:nvSpPr>
        <p:spPr bwMode="auto">
          <a:xfrm>
            <a:off x="425291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9</a:t>
            </a:r>
          </a:p>
        </p:txBody>
      </p:sp>
      <p:sp>
        <p:nvSpPr>
          <p:cNvPr id="49181" name="Rectangle 1079"/>
          <p:cNvSpPr>
            <a:spLocks noChangeArrowheads="1"/>
          </p:cNvSpPr>
          <p:nvPr/>
        </p:nvSpPr>
        <p:spPr bwMode="auto">
          <a:xfrm>
            <a:off x="4606925"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10</a:t>
            </a:r>
          </a:p>
        </p:txBody>
      </p:sp>
      <p:sp>
        <p:nvSpPr>
          <p:cNvPr id="49182" name="Rectangle 1080"/>
          <p:cNvSpPr>
            <a:spLocks noChangeArrowheads="1"/>
          </p:cNvSpPr>
          <p:nvPr/>
        </p:nvSpPr>
        <p:spPr bwMode="auto">
          <a:xfrm>
            <a:off x="5014913"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11</a:t>
            </a:r>
          </a:p>
        </p:txBody>
      </p:sp>
      <p:sp>
        <p:nvSpPr>
          <p:cNvPr id="49183" name="Rectangle 1081"/>
          <p:cNvSpPr>
            <a:spLocks noChangeArrowheads="1"/>
          </p:cNvSpPr>
          <p:nvPr/>
        </p:nvSpPr>
        <p:spPr bwMode="auto">
          <a:xfrm>
            <a:off x="5422900"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12</a:t>
            </a:r>
          </a:p>
        </p:txBody>
      </p:sp>
      <p:sp>
        <p:nvSpPr>
          <p:cNvPr id="49184" name="Rectangle 1082"/>
          <p:cNvSpPr>
            <a:spLocks noChangeArrowheads="1"/>
          </p:cNvSpPr>
          <p:nvPr/>
        </p:nvSpPr>
        <p:spPr bwMode="auto">
          <a:xfrm>
            <a:off x="5791200"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13</a:t>
            </a:r>
          </a:p>
        </p:txBody>
      </p:sp>
      <p:sp>
        <p:nvSpPr>
          <p:cNvPr id="49185" name="Rectangle 1083"/>
          <p:cNvSpPr>
            <a:spLocks noChangeArrowheads="1"/>
          </p:cNvSpPr>
          <p:nvPr/>
        </p:nvSpPr>
        <p:spPr bwMode="auto">
          <a:xfrm>
            <a:off x="5105400" y="609600"/>
            <a:ext cx="849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latin typeface="Trebuchet MS" pitchFamily="34" charset="0"/>
                <a:cs typeface="Times New Roman" pitchFamily="18" charset="0"/>
              </a:rPr>
              <a:t>CAPACITY</a:t>
            </a:r>
            <a:endParaRPr lang="en-US" dirty="0">
              <a:latin typeface="Trebuchet MS" pitchFamily="34" charset="0"/>
              <a:cs typeface="Times New Roman" pitchFamily="18" charset="0"/>
            </a:endParaRPr>
          </a:p>
        </p:txBody>
      </p:sp>
      <p:sp>
        <p:nvSpPr>
          <p:cNvPr id="49186" name="Text Box 34"/>
          <p:cNvSpPr txBox="1">
            <a:spLocks noChangeArrowheads="1"/>
          </p:cNvSpPr>
          <p:nvPr/>
        </p:nvSpPr>
        <p:spPr bwMode="auto">
          <a:xfrm>
            <a:off x="1143000" y="2209800"/>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49187" name="Picture 38"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88" y="228600"/>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9188" name="Text Box 39"/>
          <p:cNvSpPr txBox="1">
            <a:spLocks noChangeArrowheads="1"/>
          </p:cNvSpPr>
          <p:nvPr/>
        </p:nvSpPr>
        <p:spPr bwMode="auto">
          <a:xfrm>
            <a:off x="381000" y="2482850"/>
            <a:ext cx="617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Each cell is </a:t>
            </a:r>
            <a:r>
              <a:rPr lang="en-US" sz="1200" dirty="0">
                <a:solidFill>
                  <a:srgbClr val="008000"/>
                </a:solidFill>
                <a:latin typeface="Trebuchet MS" pitchFamily="34" charset="0"/>
              </a:rPr>
              <a:t>T[ capacity ]</a:t>
            </a:r>
            <a:r>
              <a:rPr lang="en-US" sz="1200" dirty="0">
                <a:latin typeface="Trebuchet MS" pitchFamily="34" charset="0"/>
              </a:rPr>
              <a:t> = the maximum </a:t>
            </a:r>
            <a:r>
              <a:rPr lang="en-US" sz="1200" dirty="0">
                <a:solidFill>
                  <a:srgbClr val="008000"/>
                </a:solidFill>
                <a:latin typeface="Trebuchet MS" pitchFamily="34" charset="0"/>
              </a:rPr>
              <a:t>value</a:t>
            </a:r>
            <a:r>
              <a:rPr lang="en-US" sz="1200" dirty="0">
                <a:latin typeface="Trebuchet MS" pitchFamily="34" charset="0"/>
              </a:rPr>
              <a:t> obtainable for the given capacity </a:t>
            </a:r>
          </a:p>
        </p:txBody>
      </p:sp>
      <p:sp>
        <p:nvSpPr>
          <p:cNvPr id="49189" name="Line 40"/>
          <p:cNvSpPr>
            <a:spLocks noChangeShapeType="1"/>
          </p:cNvSpPr>
          <p:nvPr/>
        </p:nvSpPr>
        <p:spPr bwMode="auto">
          <a:xfrm>
            <a:off x="400050" y="3338513"/>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49190" name="Rectangle 7"/>
          <p:cNvSpPr>
            <a:spLocks noChangeArrowheads="1"/>
          </p:cNvSpPr>
          <p:nvPr/>
        </p:nvSpPr>
        <p:spPr bwMode="auto">
          <a:xfrm>
            <a:off x="228600" y="5618163"/>
            <a:ext cx="4495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(3) How could you </a:t>
            </a:r>
            <a:r>
              <a:rPr lang="en-US" sz="1500" i="1" dirty="0">
                <a:latin typeface="Trebuchet MS" pitchFamily="34" charset="0"/>
              </a:rPr>
              <a:t>also </a:t>
            </a:r>
            <a:r>
              <a:rPr lang="en-US" sz="1500" dirty="0">
                <a:latin typeface="Trebuchet MS" pitchFamily="34" charset="0"/>
              </a:rPr>
              <a:t>keep track of the items to take using a 2nd table with </a:t>
            </a:r>
            <a:r>
              <a:rPr lang="en-US" sz="1500" i="1" dirty="0">
                <a:latin typeface="Trebuchet MS" pitchFamily="34" charset="0"/>
              </a:rPr>
              <a:t>one item per cell∞</a:t>
            </a:r>
            <a:endParaRPr lang="en-US" sz="1500" b="1" dirty="0">
              <a:latin typeface="Trebuchet MS" pitchFamily="34" charset="0"/>
            </a:endParaRPr>
          </a:p>
        </p:txBody>
      </p:sp>
      <p:sp>
        <p:nvSpPr>
          <p:cNvPr id="49191" name="Line 42"/>
          <p:cNvSpPr>
            <a:spLocks noChangeShapeType="1"/>
          </p:cNvSpPr>
          <p:nvPr/>
        </p:nvSpPr>
        <p:spPr bwMode="auto">
          <a:xfrm>
            <a:off x="400050" y="5465763"/>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pic>
        <p:nvPicPr>
          <p:cNvPr id="49192" name="Picture 43"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5654675"/>
            <a:ext cx="4191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3" name="Rectangle 1083"/>
          <p:cNvSpPr>
            <a:spLocks noChangeArrowheads="1"/>
          </p:cNvSpPr>
          <p:nvPr/>
        </p:nvSpPr>
        <p:spPr bwMode="auto">
          <a:xfrm>
            <a:off x="8013700" y="5489575"/>
            <a:ext cx="682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900" dirty="0">
                <a:latin typeface="Trebuchet MS" pitchFamily="34" charset="0"/>
                <a:cs typeface="Times New Roman" pitchFamily="18" charset="0"/>
              </a:rPr>
              <a:t>CAPACITY</a:t>
            </a:r>
          </a:p>
        </p:txBody>
      </p:sp>
      <p:sp>
        <p:nvSpPr>
          <p:cNvPr id="49194" name="Rectangle 1083"/>
          <p:cNvSpPr>
            <a:spLocks noChangeArrowheads="1"/>
          </p:cNvSpPr>
          <p:nvPr/>
        </p:nvSpPr>
        <p:spPr bwMode="auto">
          <a:xfrm>
            <a:off x="6248400" y="1447800"/>
            <a:ext cx="62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solidFill>
                  <a:srgbClr val="008000"/>
                </a:solidFill>
                <a:latin typeface="Trebuchet MS" pitchFamily="34" charset="0"/>
                <a:cs typeface="Times New Roman" pitchFamily="18" charset="0"/>
              </a:rPr>
              <a:t>VALUE</a:t>
            </a:r>
            <a:endParaRPr lang="en-US" dirty="0">
              <a:solidFill>
                <a:srgbClr val="008000"/>
              </a:solidFill>
              <a:latin typeface="Trebuchet MS" pitchFamily="34" charset="0"/>
              <a:cs typeface="Times New Roman" pitchFamily="18" charset="0"/>
            </a:endParaRPr>
          </a:p>
        </p:txBody>
      </p:sp>
      <p:sp>
        <p:nvSpPr>
          <p:cNvPr id="49195" name="Rectangle 1083"/>
          <p:cNvSpPr>
            <a:spLocks noChangeArrowheads="1"/>
          </p:cNvSpPr>
          <p:nvPr/>
        </p:nvSpPr>
        <p:spPr bwMode="auto">
          <a:xfrm rot="-5400000">
            <a:off x="8655050" y="6156325"/>
            <a:ext cx="654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900" dirty="0">
                <a:solidFill>
                  <a:srgbClr val="8E030A"/>
                </a:solidFill>
                <a:latin typeface="Trebuchet MS" pitchFamily="34" charset="0"/>
                <a:cs typeface="Times New Roman" pitchFamily="18" charset="0"/>
              </a:rPr>
              <a:t>One Item</a:t>
            </a:r>
          </a:p>
        </p:txBody>
      </p:sp>
      <p:sp>
        <p:nvSpPr>
          <p:cNvPr id="49196" name="Rectangle 1111"/>
          <p:cNvSpPr>
            <a:spLocks noChangeArrowheads="1"/>
          </p:cNvSpPr>
          <p:nvPr/>
        </p:nvSpPr>
        <p:spPr bwMode="auto">
          <a:xfrm>
            <a:off x="673100" y="137001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cs typeface="Times New Roman" pitchFamily="18" charset="0"/>
              </a:rPr>
              <a:t>0</a:t>
            </a:r>
            <a:endParaRPr lang="en-US" b="1" dirty="0">
              <a:solidFill>
                <a:srgbClr val="008000"/>
              </a:solidFill>
              <a:latin typeface="Courier New" pitchFamily="49" charset="0"/>
              <a:cs typeface="Times New Roman" pitchFamily="18" charset="0"/>
            </a:endParaRPr>
          </a:p>
        </p:txBody>
      </p:sp>
      <p:sp>
        <p:nvSpPr>
          <p:cNvPr id="49197" name="Rectangle 1112"/>
          <p:cNvSpPr>
            <a:spLocks noChangeArrowheads="1"/>
          </p:cNvSpPr>
          <p:nvPr/>
        </p:nvSpPr>
        <p:spPr bwMode="auto">
          <a:xfrm>
            <a:off x="1063625" y="1371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cs typeface="Times New Roman" pitchFamily="18" charset="0"/>
              </a:rPr>
              <a:t>0</a:t>
            </a:r>
            <a:endParaRPr lang="en-US" b="1" dirty="0">
              <a:solidFill>
                <a:srgbClr val="008000"/>
              </a:solidFill>
              <a:latin typeface="Courier New" pitchFamily="49" charset="0"/>
              <a:cs typeface="Times New Roman" pitchFamily="18" charset="0"/>
            </a:endParaRPr>
          </a:p>
        </p:txBody>
      </p:sp>
      <p:sp>
        <p:nvSpPr>
          <p:cNvPr id="49198" name="Rectangle 1113"/>
          <p:cNvSpPr>
            <a:spLocks noChangeArrowheads="1"/>
          </p:cNvSpPr>
          <p:nvPr/>
        </p:nvSpPr>
        <p:spPr bwMode="auto">
          <a:xfrm>
            <a:off x="143827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100</a:t>
            </a:r>
          </a:p>
        </p:txBody>
      </p:sp>
      <p:sp>
        <p:nvSpPr>
          <p:cNvPr id="49199" name="Rectangle 1114"/>
          <p:cNvSpPr>
            <a:spLocks noChangeArrowheads="1"/>
          </p:cNvSpPr>
          <p:nvPr/>
        </p:nvSpPr>
        <p:spPr bwMode="auto">
          <a:xfrm>
            <a:off x="183038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120</a:t>
            </a:r>
          </a:p>
        </p:txBody>
      </p:sp>
      <p:sp>
        <p:nvSpPr>
          <p:cNvPr id="49200" name="Rectangle 1115"/>
          <p:cNvSpPr>
            <a:spLocks noChangeArrowheads="1"/>
          </p:cNvSpPr>
          <p:nvPr/>
        </p:nvSpPr>
        <p:spPr bwMode="auto">
          <a:xfrm>
            <a:off x="22193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200</a:t>
            </a:r>
          </a:p>
        </p:txBody>
      </p:sp>
      <p:sp>
        <p:nvSpPr>
          <p:cNvPr id="49201" name="Rectangle 1116"/>
          <p:cNvSpPr>
            <a:spLocks noChangeArrowheads="1"/>
          </p:cNvSpPr>
          <p:nvPr/>
        </p:nvSpPr>
        <p:spPr bwMode="auto">
          <a:xfrm>
            <a:off x="2628900"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230</a:t>
            </a:r>
          </a:p>
        </p:txBody>
      </p:sp>
      <p:sp>
        <p:nvSpPr>
          <p:cNvPr id="49202" name="Rectangle 1117"/>
          <p:cNvSpPr>
            <a:spLocks noChangeArrowheads="1"/>
          </p:cNvSpPr>
          <p:nvPr/>
        </p:nvSpPr>
        <p:spPr bwMode="auto">
          <a:xfrm>
            <a:off x="3028950"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300</a:t>
            </a:r>
          </a:p>
        </p:txBody>
      </p:sp>
      <p:sp>
        <p:nvSpPr>
          <p:cNvPr id="49203" name="Rectangle 1118"/>
          <p:cNvSpPr>
            <a:spLocks noChangeArrowheads="1"/>
          </p:cNvSpPr>
          <p:nvPr/>
        </p:nvSpPr>
        <p:spPr bwMode="auto">
          <a:xfrm>
            <a:off x="33877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560</a:t>
            </a:r>
          </a:p>
        </p:txBody>
      </p:sp>
      <p:sp>
        <p:nvSpPr>
          <p:cNvPr id="49204" name="Rectangle 1119"/>
          <p:cNvSpPr>
            <a:spLocks noChangeArrowheads="1"/>
          </p:cNvSpPr>
          <p:nvPr/>
        </p:nvSpPr>
        <p:spPr bwMode="auto">
          <a:xfrm>
            <a:off x="377983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560</a:t>
            </a:r>
          </a:p>
        </p:txBody>
      </p:sp>
      <p:sp>
        <p:nvSpPr>
          <p:cNvPr id="49205" name="Rectangle 1120"/>
          <p:cNvSpPr>
            <a:spLocks noChangeArrowheads="1"/>
          </p:cNvSpPr>
          <p:nvPr/>
        </p:nvSpPr>
        <p:spPr bwMode="auto">
          <a:xfrm>
            <a:off x="416877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675</a:t>
            </a:r>
          </a:p>
        </p:txBody>
      </p:sp>
      <p:sp>
        <p:nvSpPr>
          <p:cNvPr id="49206" name="Rectangle 1121"/>
          <p:cNvSpPr>
            <a:spLocks noChangeArrowheads="1"/>
          </p:cNvSpPr>
          <p:nvPr/>
        </p:nvSpPr>
        <p:spPr bwMode="auto">
          <a:xfrm>
            <a:off x="457358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680</a:t>
            </a:r>
          </a:p>
        </p:txBody>
      </p:sp>
      <p:sp>
        <p:nvSpPr>
          <p:cNvPr id="49207" name="Rectangle 1122"/>
          <p:cNvSpPr>
            <a:spLocks noChangeArrowheads="1"/>
          </p:cNvSpPr>
          <p:nvPr/>
        </p:nvSpPr>
        <p:spPr bwMode="auto">
          <a:xfrm>
            <a:off x="4957763"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775</a:t>
            </a:r>
          </a:p>
        </p:txBody>
      </p:sp>
      <p:sp>
        <p:nvSpPr>
          <p:cNvPr id="49208" name="Rectangle 1123"/>
          <p:cNvSpPr>
            <a:spLocks noChangeArrowheads="1"/>
          </p:cNvSpPr>
          <p:nvPr/>
        </p:nvSpPr>
        <p:spPr bwMode="auto">
          <a:xfrm>
            <a:off x="5370513"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chemeClr val="folHlink"/>
                </a:solidFill>
                <a:latin typeface="Courier New" pitchFamily="49" charset="0"/>
                <a:cs typeface="Times New Roman" pitchFamily="18" charset="0"/>
              </a:rPr>
              <a:t>795</a:t>
            </a:r>
            <a:endParaRPr lang="en-US" sz="1200" b="1" dirty="0">
              <a:solidFill>
                <a:srgbClr val="008000"/>
              </a:solidFill>
              <a:latin typeface="Courier New" pitchFamily="49" charset="0"/>
              <a:cs typeface="Times New Roman" pitchFamily="18" charset="0"/>
            </a:endParaRPr>
          </a:p>
        </p:txBody>
      </p:sp>
      <p:sp>
        <p:nvSpPr>
          <p:cNvPr id="49209" name="Rectangle 1124"/>
          <p:cNvSpPr>
            <a:spLocks noChangeArrowheads="1"/>
          </p:cNvSpPr>
          <p:nvPr/>
        </p:nvSpPr>
        <p:spPr bwMode="auto">
          <a:xfrm>
            <a:off x="57626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chemeClr val="accent1"/>
                </a:solidFill>
                <a:latin typeface="Courier New" pitchFamily="49" charset="0"/>
                <a:cs typeface="Times New Roman" pitchFamily="18" charset="0"/>
              </a:rPr>
              <a:t>875</a:t>
            </a:r>
            <a:endParaRPr lang="en-US" sz="1200" b="1" dirty="0">
              <a:solidFill>
                <a:srgbClr val="008000"/>
              </a:solidFill>
              <a:latin typeface="Courier New" pitchFamily="49" charset="0"/>
              <a:cs typeface="Times New Roman" pitchFamily="18" charset="0"/>
            </a:endParaRPr>
          </a:p>
        </p:txBody>
      </p:sp>
      <p:sp>
        <p:nvSpPr>
          <p:cNvPr id="49210" name="Rectangle 1112"/>
          <p:cNvSpPr>
            <a:spLocks noChangeArrowheads="1"/>
          </p:cNvSpPr>
          <p:nvPr/>
        </p:nvSpPr>
        <p:spPr bwMode="auto">
          <a:xfrm rot="-5400000">
            <a:off x="4625181" y="608727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null</a:t>
            </a:r>
          </a:p>
        </p:txBody>
      </p:sp>
      <p:sp>
        <p:nvSpPr>
          <p:cNvPr id="49211" name="Rectangle 1112"/>
          <p:cNvSpPr>
            <a:spLocks noChangeArrowheads="1"/>
          </p:cNvSpPr>
          <p:nvPr/>
        </p:nvSpPr>
        <p:spPr bwMode="auto">
          <a:xfrm rot="-5400000">
            <a:off x="4914106" y="608727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null</a:t>
            </a:r>
          </a:p>
        </p:txBody>
      </p:sp>
      <p:sp>
        <p:nvSpPr>
          <p:cNvPr id="49212" name="Rectangle 1113"/>
          <p:cNvSpPr>
            <a:spLocks noChangeArrowheads="1"/>
          </p:cNvSpPr>
          <p:nvPr/>
        </p:nvSpPr>
        <p:spPr bwMode="auto">
          <a:xfrm>
            <a:off x="5405438"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3" name="Rectangle 1113"/>
          <p:cNvSpPr>
            <a:spLocks noChangeArrowheads="1"/>
          </p:cNvSpPr>
          <p:nvPr/>
        </p:nvSpPr>
        <p:spPr bwMode="auto">
          <a:xfrm>
            <a:off x="5684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2</a:t>
            </a:r>
          </a:p>
        </p:txBody>
      </p:sp>
      <p:sp>
        <p:nvSpPr>
          <p:cNvPr id="49214" name="Rectangle 1113"/>
          <p:cNvSpPr>
            <a:spLocks noChangeArrowheads="1"/>
          </p:cNvSpPr>
          <p:nvPr/>
        </p:nvSpPr>
        <p:spPr bwMode="auto">
          <a:xfrm>
            <a:off x="5980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5" name="Rectangle 1113"/>
          <p:cNvSpPr>
            <a:spLocks noChangeArrowheads="1"/>
          </p:cNvSpPr>
          <p:nvPr/>
        </p:nvSpPr>
        <p:spPr bwMode="auto">
          <a:xfrm>
            <a:off x="6259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3</a:t>
            </a:r>
          </a:p>
        </p:txBody>
      </p:sp>
      <p:sp>
        <p:nvSpPr>
          <p:cNvPr id="49216" name="Rectangle 1113"/>
          <p:cNvSpPr>
            <a:spLocks noChangeArrowheads="1"/>
          </p:cNvSpPr>
          <p:nvPr/>
        </p:nvSpPr>
        <p:spPr bwMode="auto">
          <a:xfrm>
            <a:off x="6553200"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7" name="Rectangle 1113"/>
          <p:cNvSpPr>
            <a:spLocks noChangeArrowheads="1"/>
          </p:cNvSpPr>
          <p:nvPr/>
        </p:nvSpPr>
        <p:spPr bwMode="auto">
          <a:xfrm>
            <a:off x="6827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18" name="Rectangle 1113"/>
          <p:cNvSpPr>
            <a:spLocks noChangeArrowheads="1"/>
          </p:cNvSpPr>
          <p:nvPr/>
        </p:nvSpPr>
        <p:spPr bwMode="auto">
          <a:xfrm>
            <a:off x="7123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19" name="Rectangle 1113"/>
          <p:cNvSpPr>
            <a:spLocks noChangeArrowheads="1"/>
          </p:cNvSpPr>
          <p:nvPr/>
        </p:nvSpPr>
        <p:spPr bwMode="auto">
          <a:xfrm>
            <a:off x="7402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0" name="Rectangle 1113"/>
          <p:cNvSpPr>
            <a:spLocks noChangeArrowheads="1"/>
          </p:cNvSpPr>
          <p:nvPr/>
        </p:nvSpPr>
        <p:spPr bwMode="auto">
          <a:xfrm>
            <a:off x="7696200"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21" name="Rectangle 1113"/>
          <p:cNvSpPr>
            <a:spLocks noChangeArrowheads="1"/>
          </p:cNvSpPr>
          <p:nvPr/>
        </p:nvSpPr>
        <p:spPr bwMode="auto">
          <a:xfrm>
            <a:off x="7970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2" name="Rectangle 1113"/>
          <p:cNvSpPr>
            <a:spLocks noChangeArrowheads="1"/>
          </p:cNvSpPr>
          <p:nvPr/>
        </p:nvSpPr>
        <p:spPr bwMode="auto">
          <a:xfrm>
            <a:off x="8266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3" name="Rectangle 1113"/>
          <p:cNvSpPr>
            <a:spLocks noChangeArrowheads="1"/>
          </p:cNvSpPr>
          <p:nvPr/>
        </p:nvSpPr>
        <p:spPr bwMode="auto">
          <a:xfrm>
            <a:off x="8545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4" name="Rectangle 76"/>
          <p:cNvSpPr>
            <a:spLocks noChangeArrowheads="1"/>
          </p:cNvSpPr>
          <p:nvPr/>
        </p:nvSpPr>
        <p:spPr bwMode="auto">
          <a:xfrm>
            <a:off x="4953000" y="3962400"/>
            <a:ext cx="1652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200" dirty="0">
                <a:solidFill>
                  <a:srgbClr val="8E030A"/>
                </a:solidFill>
                <a:latin typeface="Trebuchet MS" pitchFamily="34" charset="0"/>
              </a:rPr>
              <a:t>O( N*C )</a:t>
            </a:r>
          </a:p>
        </p:txBody>
      </p:sp>
    </p:spTree>
    <p:extLst>
      <p:ext uri="{BB962C8B-B14F-4D97-AF65-F5344CB8AC3E}">
        <p14:creationId xmlns:p14="http://schemas.microsoft.com/office/powerpoint/2010/main" val="1216179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pPr eaLnBrk="1" hangingPunct="1"/>
            <a:r>
              <a:rPr lang="en-US" sz="13800" b="1" dirty="0" smtClean="0"/>
              <a:t>Floyd-</a:t>
            </a:r>
            <a:r>
              <a:rPr lang="en-US" sz="13800" b="1" dirty="0" err="1" smtClean="0"/>
              <a:t>Warshall</a:t>
            </a:r>
            <a:r>
              <a:rPr lang="en-US" sz="13800" b="1" dirty="0" smtClean="0"/>
              <a:t/>
            </a:r>
            <a:br>
              <a:rPr lang="en-US" sz="13800" b="1" dirty="0" smtClean="0"/>
            </a:br>
            <a:r>
              <a:rPr lang="en-US" sz="6000" b="1" dirty="0" smtClean="0"/>
              <a:t>(all-pairs shortest path)</a:t>
            </a:r>
            <a:endParaRPr lang="en-US" sz="13800" b="1" dirty="0" smtClean="0"/>
          </a:p>
        </p:txBody>
      </p:sp>
    </p:spTree>
    <p:extLst>
      <p:ext uri="{BB962C8B-B14F-4D97-AF65-F5344CB8AC3E}">
        <p14:creationId xmlns:p14="http://schemas.microsoft.com/office/powerpoint/2010/main" val="5806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1409700"/>
            <a:ext cx="2625725"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1029"/>
          <p:cNvSpPr txBox="1">
            <a:spLocks noChangeArrowheads="1"/>
          </p:cNvSpPr>
          <p:nvPr/>
        </p:nvSpPr>
        <p:spPr bwMode="auto">
          <a:xfrm>
            <a:off x="1108075" y="1524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a:latin typeface="Times New Roman" pitchFamily="18" charset="0"/>
                <a:cs typeface="Times New Roman" pitchFamily="18" charset="0"/>
              </a:rPr>
              <a:t>Finding all Paths</a:t>
            </a:r>
            <a:endParaRPr lang="en-US" sz="3600">
              <a:latin typeface="Times New Roman" pitchFamily="18" charset="0"/>
              <a:cs typeface="Times New Roman" pitchFamily="18" charset="0"/>
            </a:endParaRPr>
          </a:p>
        </p:txBody>
      </p:sp>
      <p:sp>
        <p:nvSpPr>
          <p:cNvPr id="5124" name="Text Box 25"/>
          <p:cNvSpPr txBox="1">
            <a:spLocks noChangeArrowheads="1"/>
          </p:cNvSpPr>
          <p:nvPr/>
        </p:nvSpPr>
        <p:spPr bwMode="auto">
          <a:xfrm>
            <a:off x="111125" y="1600200"/>
            <a:ext cx="4613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a:solidFill>
                  <a:srgbClr val="008000"/>
                </a:solidFill>
              </a:rPr>
              <a:t>Suppose we'd like the </a:t>
            </a:r>
          </a:p>
          <a:p>
            <a:pPr algn="ctr" eaLnBrk="1" hangingPunct="1"/>
            <a:r>
              <a:rPr lang="en-US" sz="2800" dirty="0">
                <a:solidFill>
                  <a:srgbClr val="008000"/>
                </a:solidFill>
              </a:rPr>
              <a:t>shortest route from </a:t>
            </a:r>
          </a:p>
          <a:p>
            <a:pPr algn="ctr" eaLnBrk="1" hangingPunct="1"/>
            <a:r>
              <a:rPr lang="en-US" sz="3200" b="1" u="sng" dirty="0">
                <a:solidFill>
                  <a:srgbClr val="008000"/>
                </a:solidFill>
              </a:rPr>
              <a:t>any city to any other city</a:t>
            </a:r>
            <a:r>
              <a:rPr lang="en-US" sz="2800" u="sng" dirty="0">
                <a:solidFill>
                  <a:srgbClr val="008000"/>
                </a:solidFill>
              </a:rPr>
              <a:t>.</a:t>
            </a:r>
          </a:p>
        </p:txBody>
      </p:sp>
      <p:sp>
        <p:nvSpPr>
          <p:cNvPr id="5125" name="Rectangle 90"/>
          <p:cNvSpPr>
            <a:spLocks noChangeArrowheads="1"/>
          </p:cNvSpPr>
          <p:nvPr/>
        </p:nvSpPr>
        <p:spPr bwMode="auto">
          <a:xfrm>
            <a:off x="5092700" y="1376363"/>
            <a:ext cx="1490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b="1">
                <a:latin typeface="Times" pitchFamily="-128" charset="0"/>
              </a:rPr>
              <a:t>A directed graph:</a:t>
            </a:r>
          </a:p>
        </p:txBody>
      </p:sp>
      <p:grpSp>
        <p:nvGrpSpPr>
          <p:cNvPr id="5126" name="Group 1026"/>
          <p:cNvGrpSpPr>
            <a:grpSpLocks/>
          </p:cNvGrpSpPr>
          <p:nvPr/>
        </p:nvGrpSpPr>
        <p:grpSpPr bwMode="auto">
          <a:xfrm>
            <a:off x="338138" y="1038225"/>
            <a:ext cx="8324850" cy="180975"/>
            <a:chOff x="295" y="1311"/>
            <a:chExt cx="5177" cy="114"/>
          </a:xfrm>
        </p:grpSpPr>
        <p:sp>
          <p:nvSpPr>
            <p:cNvPr id="513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sp>
          <p:nvSpPr>
            <p:cNvPr id="513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grpSp>
      <p:pic>
        <p:nvPicPr>
          <p:cNvPr id="5127" name="Picture 24"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46425"/>
            <a:ext cx="35194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4005263"/>
            <a:ext cx="22225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Callout 1 36"/>
          <p:cNvSpPr/>
          <p:nvPr/>
        </p:nvSpPr>
        <p:spPr>
          <a:xfrm>
            <a:off x="7215188" y="4005263"/>
            <a:ext cx="1905000" cy="2438400"/>
          </a:xfrm>
          <a:prstGeom prst="borderCallout1">
            <a:avLst>
              <a:gd name="adj1" fmla="val 77043"/>
              <a:gd name="adj2" fmla="val -44208"/>
              <a:gd name="adj3" fmla="val 84622"/>
              <a:gd name="adj4" fmla="val -2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How is this path different than the paths in the directed graph above?</a:t>
            </a:r>
          </a:p>
        </p:txBody>
      </p:sp>
    </p:spTree>
    <p:extLst>
      <p:ext uri="{BB962C8B-B14F-4D97-AF65-F5344CB8AC3E}">
        <p14:creationId xmlns:p14="http://schemas.microsoft.com/office/powerpoint/2010/main" val="1048272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18 </a:t>
            </a:r>
            <a:r>
              <a:rPr lang="en-US" dirty="0" smtClean="0"/>
              <a:t>– Learning Goals</a:t>
            </a:r>
            <a:endParaRPr lang="en-US" dirty="0"/>
          </a:p>
        </p:txBody>
      </p:sp>
      <p:sp>
        <p:nvSpPr>
          <p:cNvPr id="3" name="Content Placeholder 2"/>
          <p:cNvSpPr>
            <a:spLocks noGrp="1"/>
          </p:cNvSpPr>
          <p:nvPr>
            <p:ph idx="1"/>
          </p:nvPr>
        </p:nvSpPr>
        <p:spPr>
          <a:xfrm>
            <a:off x="457200" y="1600200"/>
            <a:ext cx="8610600" cy="4525963"/>
          </a:xfrm>
        </p:spPr>
        <p:txBody>
          <a:bodyPr/>
          <a:lstStyle/>
          <a:p>
            <a:r>
              <a:rPr lang="en-US" dirty="0" smtClean="0"/>
              <a:t>Understand </a:t>
            </a:r>
            <a:r>
              <a:rPr lang="en-US" dirty="0" smtClean="0"/>
              <a:t>a knapsack problem </a:t>
            </a:r>
          </a:p>
          <a:p>
            <a:r>
              <a:rPr lang="en-US" dirty="0" smtClean="0"/>
              <a:t>Be prepared to solve the </a:t>
            </a:r>
            <a:r>
              <a:rPr lang="en-US" dirty="0" err="1" smtClean="0"/>
              <a:t>countChange</a:t>
            </a:r>
            <a:r>
              <a:rPr lang="en-US" dirty="0" smtClean="0"/>
              <a:t> </a:t>
            </a:r>
            <a:r>
              <a:rPr lang="en-US" dirty="0" smtClean="0"/>
              <a:t>problem</a:t>
            </a:r>
          </a:p>
          <a:p>
            <a:r>
              <a:rPr lang="en-US" dirty="0" smtClean="0"/>
              <a:t>Represent graphs using adjacency lists</a:t>
            </a:r>
          </a:p>
          <a:p>
            <a:r>
              <a:rPr lang="en-US" dirty="0" smtClean="0"/>
              <a:t>Implement and justify Floyd-</a:t>
            </a:r>
            <a:r>
              <a:rPr lang="en-US" dirty="0" err="1" smtClean="0"/>
              <a:t>Warshall’s</a:t>
            </a:r>
            <a:r>
              <a:rPr lang="en-US" dirty="0" smtClean="0"/>
              <a:t> algorithm (which finds the shortest path between all pairs of nodes).</a:t>
            </a:r>
            <a:endParaRPr lang="en-US" dirty="0" smtClean="0"/>
          </a:p>
          <a:p>
            <a:pPr lvl="1"/>
            <a:endParaRPr lang="en-US" dirty="0" smtClean="0"/>
          </a:p>
          <a:p>
            <a:endParaRPr lang="en-US" dirty="0"/>
          </a:p>
        </p:txBody>
      </p:sp>
    </p:spTree>
    <p:extLst>
      <p:ext uri="{BB962C8B-B14F-4D97-AF65-F5344CB8AC3E}">
        <p14:creationId xmlns:p14="http://schemas.microsoft.com/office/powerpoint/2010/main" val="346993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066800" y="19050"/>
            <a:ext cx="7772400" cy="811213"/>
          </a:xfrm>
        </p:spPr>
        <p:txBody>
          <a:bodyPr/>
          <a:lstStyle/>
          <a:p>
            <a:pPr eaLnBrk="1" hangingPunct="1"/>
            <a:r>
              <a:rPr lang="en-US" sz="4200" smtClean="0"/>
              <a:t>Floyd-Warshall algorithm</a:t>
            </a:r>
            <a:endParaRPr lang="en-US" smtClean="0"/>
          </a:p>
        </p:txBody>
      </p:sp>
      <p:pic>
        <p:nvPicPr>
          <p:cNvPr id="12291" name="Picture 2" descr="RobertFloyd.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5133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bobFloydPi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76400"/>
            <a:ext cx="157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warshall.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95788"/>
            <a:ext cx="7010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5867400" y="4448175"/>
            <a:ext cx="2343150" cy="457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a:latin typeface="Times" pitchFamily="-128" charset="0"/>
              </a:rPr>
              <a:t>Stephen Warshall</a:t>
            </a:r>
          </a:p>
        </p:txBody>
      </p:sp>
      <p:sp>
        <p:nvSpPr>
          <p:cNvPr id="12295" name="Text Box 1029"/>
          <p:cNvSpPr txBox="1">
            <a:spLocks noChangeArrowheads="1"/>
          </p:cNvSpPr>
          <p:nvPr/>
        </p:nvSpPr>
        <p:spPr bwMode="auto">
          <a:xfrm rot="555509">
            <a:off x="4438650" y="895350"/>
            <a:ext cx="4989513" cy="647700"/>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i="1">
                <a:solidFill>
                  <a:srgbClr val="C00000"/>
                </a:solidFill>
                <a:latin typeface="Times New Roman" pitchFamily="18" charset="0"/>
                <a:cs typeface="Times New Roman" pitchFamily="18" charset="0"/>
              </a:rPr>
              <a:t>All-pairs</a:t>
            </a:r>
            <a:r>
              <a:rPr lang="en-US" sz="3600">
                <a:solidFill>
                  <a:srgbClr val="C00000"/>
                </a:solidFill>
                <a:latin typeface="Times New Roman" pitchFamily="18" charset="0"/>
                <a:cs typeface="Times New Roman" pitchFamily="18" charset="0"/>
              </a:rPr>
              <a:t> shortest paths!</a:t>
            </a:r>
          </a:p>
        </p:txBody>
      </p:sp>
      <p:sp>
        <p:nvSpPr>
          <p:cNvPr id="12296" name="Text Box 1029"/>
          <p:cNvSpPr txBox="1">
            <a:spLocks noChangeArrowheads="1"/>
          </p:cNvSpPr>
          <p:nvPr/>
        </p:nvSpPr>
        <p:spPr bwMode="auto">
          <a:xfrm>
            <a:off x="1971675" y="6324600"/>
            <a:ext cx="7172325" cy="415925"/>
          </a:xfrm>
          <a:prstGeom prst="rect">
            <a:avLst/>
          </a:prstGeom>
          <a:solidFill>
            <a:schemeClr val="bg1"/>
          </a:solidFill>
          <a:ln w="12700">
            <a:solidFill>
              <a:srgbClr val="C0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100" i="1">
                <a:solidFill>
                  <a:srgbClr val="C00000"/>
                </a:solidFill>
                <a:latin typeface="Times New Roman" pitchFamily="18" charset="0"/>
                <a:cs typeface="Times New Roman" pitchFamily="18" charset="0"/>
              </a:rPr>
              <a:t>What would a reasonable big-O running time be   </a:t>
            </a:r>
            <a:r>
              <a:rPr lang="en-US" sz="1500" b="1">
                <a:solidFill>
                  <a:srgbClr val="C00000"/>
                </a:solidFill>
                <a:latin typeface="Times New Roman" pitchFamily="18" charset="0"/>
                <a:cs typeface="Times New Roman" pitchFamily="18" charset="0"/>
              </a:rPr>
              <a:t>(N = # nodes)</a:t>
            </a:r>
          </a:p>
        </p:txBody>
      </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4448175"/>
            <a:ext cx="2168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7575" y="1633538"/>
            <a:ext cx="6499225"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“Floyd may have been the first advocate of refactoring -- the rewriting of working programs from scratch, re-using only the essential ideas. </a:t>
            </a:r>
            <a:r>
              <a:rPr lang="en-US" dirty="0"/>
              <a:t>Refactoring is now standard practice among computer programmers. By continuously looking for simpler ways to do the same thing, Floyd aimed to improve not only programs but also programmers' abilities and understanding...</a:t>
            </a:r>
          </a:p>
          <a:p>
            <a:pPr>
              <a:defRPr/>
            </a:pPr>
            <a:endParaRPr lang="en-US" dirty="0"/>
          </a:p>
          <a:p>
            <a:pPr>
              <a:defRPr/>
            </a:pPr>
            <a:r>
              <a:rPr lang="en-US" dirty="0"/>
              <a:t>He also was a </a:t>
            </a:r>
            <a:r>
              <a:rPr lang="en-US" sz="2000" b="1" dirty="0"/>
              <a:t>passionate</a:t>
            </a:r>
            <a:r>
              <a:rPr lang="en-US" sz="2000" dirty="0"/>
              <a:t> </a:t>
            </a:r>
            <a:r>
              <a:rPr lang="en-US" sz="2000" b="1" dirty="0"/>
              <a:t>hiker</a:t>
            </a:r>
            <a:r>
              <a:rPr lang="en-US" sz="2000" dirty="0"/>
              <a:t> </a:t>
            </a:r>
            <a:r>
              <a:rPr lang="en-US" sz="2000" b="1" dirty="0"/>
              <a:t>and mountain climber </a:t>
            </a:r>
            <a:r>
              <a:rPr lang="en-US" dirty="0"/>
              <a:t>who loved the wilderness country in the High Sierra…”</a:t>
            </a:r>
          </a:p>
        </p:txBody>
      </p:sp>
    </p:spTree>
    <p:extLst>
      <p:ext uri="{BB962C8B-B14F-4D97-AF65-F5344CB8AC3E}">
        <p14:creationId xmlns:p14="http://schemas.microsoft.com/office/powerpoint/2010/main" val="192448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533400" y="762000"/>
            <a:ext cx="8077200" cy="1470025"/>
          </a:xfrm>
        </p:spPr>
        <p:txBody>
          <a:bodyPr/>
          <a:lstStyle/>
          <a:p>
            <a:r>
              <a:rPr lang="en-US" sz="8000" dirty="0" smtClean="0"/>
              <a:t>Shortest Paths</a:t>
            </a:r>
            <a:br>
              <a:rPr lang="en-US" sz="8000" dirty="0" smtClean="0"/>
            </a:br>
            <a:r>
              <a:rPr lang="en-US" sz="8000" dirty="0" smtClean="0"/>
              <a:t>in CS60</a:t>
            </a:r>
          </a:p>
        </p:txBody>
      </p:sp>
      <p:sp>
        <p:nvSpPr>
          <p:cNvPr id="7171" name="Title 3"/>
          <p:cNvSpPr txBox="1">
            <a:spLocks/>
          </p:cNvSpPr>
          <p:nvPr/>
        </p:nvSpPr>
        <p:spPr bwMode="auto">
          <a:xfrm>
            <a:off x="4114800" y="4312215"/>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dirty="0"/>
              <a:t>Floyd-</a:t>
            </a:r>
            <a:r>
              <a:rPr lang="en-US" sz="4800" dirty="0" err="1"/>
              <a:t>Warshall</a:t>
            </a:r>
            <a:endParaRPr lang="en-US" sz="4800" dirty="0"/>
          </a:p>
          <a:p>
            <a:pPr algn="ctr"/>
            <a:r>
              <a:rPr lang="en-US" sz="3600" dirty="0"/>
              <a:t>(Dynamic programming</a:t>
            </a:r>
            <a:r>
              <a:rPr lang="en-US" sz="3600" dirty="0" smtClean="0"/>
              <a:t>)</a:t>
            </a:r>
          </a:p>
          <a:p>
            <a:pPr algn="ctr"/>
            <a:r>
              <a:rPr lang="en-US" sz="3600" b="1" dirty="0" smtClean="0"/>
              <a:t>ALL PATHS</a:t>
            </a:r>
            <a:endParaRPr lang="en-US" sz="3600" b="1" dirty="0"/>
          </a:p>
        </p:txBody>
      </p:sp>
      <p:sp>
        <p:nvSpPr>
          <p:cNvPr id="7172" name="Title 3"/>
          <p:cNvSpPr txBox="1">
            <a:spLocks/>
          </p:cNvSpPr>
          <p:nvPr/>
        </p:nvSpPr>
        <p:spPr bwMode="auto">
          <a:xfrm>
            <a:off x="-533400" y="4017963"/>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a:latin typeface="Courier New" pitchFamily="49" charset="0"/>
                <a:cs typeface="Courier New" pitchFamily="49" charset="0"/>
              </a:rPr>
              <a:t>min-dist</a:t>
            </a:r>
            <a:endParaRPr lang="en-US" sz="4800"/>
          </a:p>
          <a:p>
            <a:pPr algn="ctr"/>
            <a:r>
              <a:rPr lang="en-US" sz="3600"/>
              <a:t>(Brute Force)</a:t>
            </a:r>
          </a:p>
        </p:txBody>
      </p:sp>
      <p:sp>
        <p:nvSpPr>
          <p:cNvPr id="2" name="Down Arrow 1"/>
          <p:cNvSpPr/>
          <p:nvPr/>
        </p:nvSpPr>
        <p:spPr>
          <a:xfrm rot="2726587">
            <a:off x="2929597" y="29749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18873413" flipH="1">
            <a:off x="5224463" y="296862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itle 1"/>
          <p:cNvSpPr txBox="1">
            <a:spLocks/>
          </p:cNvSpPr>
          <p:nvPr/>
        </p:nvSpPr>
        <p:spPr bwMode="auto">
          <a:xfrm>
            <a:off x="76200" y="5410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Hw2 part 1 Problem </a:t>
            </a:r>
            <a:r>
              <a:rPr lang="en-US" sz="2800" dirty="0" smtClean="0"/>
              <a:t>9</a:t>
            </a:r>
          </a:p>
          <a:p>
            <a:pPr algn="ctr"/>
            <a:r>
              <a:rPr lang="en-US" sz="2800" b="1" dirty="0" smtClean="0"/>
              <a:t>ONE PATH</a:t>
            </a:r>
            <a:endParaRPr lang="en-US" sz="2800" b="1" dirty="0"/>
          </a:p>
        </p:txBody>
      </p:sp>
      <p:sp>
        <p:nvSpPr>
          <p:cNvPr id="8" name="TextBox 7"/>
          <p:cNvSpPr txBox="1"/>
          <p:nvPr/>
        </p:nvSpPr>
        <p:spPr>
          <a:xfrm>
            <a:off x="6324600" y="2842964"/>
            <a:ext cx="2362200" cy="1200329"/>
          </a:xfrm>
          <a:prstGeom prst="rect">
            <a:avLst/>
          </a:prstGeom>
          <a:noFill/>
        </p:spPr>
        <p:txBody>
          <a:bodyPr wrap="square" rtlCol="0">
            <a:spAutoFit/>
          </a:bodyPr>
          <a:lstStyle/>
          <a:p>
            <a:pPr algn="ctr"/>
            <a:r>
              <a:rPr lang="en-US" sz="7200" dirty="0" smtClean="0"/>
              <a:t>O(N</a:t>
            </a:r>
            <a:r>
              <a:rPr lang="en-US" sz="7200" baseline="30000" dirty="0"/>
              <a:t>3</a:t>
            </a:r>
            <a:r>
              <a:rPr lang="en-US" sz="7200" dirty="0" smtClean="0"/>
              <a:t>)</a:t>
            </a:r>
          </a:p>
        </p:txBody>
      </p:sp>
      <p:sp>
        <p:nvSpPr>
          <p:cNvPr id="9" name="TextBox 8"/>
          <p:cNvSpPr txBox="1"/>
          <p:nvPr/>
        </p:nvSpPr>
        <p:spPr>
          <a:xfrm>
            <a:off x="228600" y="2995363"/>
            <a:ext cx="2362200" cy="1200329"/>
          </a:xfrm>
          <a:prstGeom prst="rect">
            <a:avLst/>
          </a:prstGeom>
          <a:noFill/>
        </p:spPr>
        <p:txBody>
          <a:bodyPr wrap="square" rtlCol="0">
            <a:spAutoFit/>
          </a:bodyPr>
          <a:lstStyle/>
          <a:p>
            <a:pPr algn="ctr"/>
            <a:r>
              <a:rPr lang="en-US" sz="7200" dirty="0" smtClean="0"/>
              <a:t>O(2</a:t>
            </a:r>
            <a:r>
              <a:rPr lang="en-US" sz="7200" baseline="30000" dirty="0" smtClean="0"/>
              <a:t>E</a:t>
            </a:r>
            <a:r>
              <a:rPr lang="en-US" sz="7200" dirty="0" smtClean="0"/>
              <a:t>)</a:t>
            </a:r>
          </a:p>
        </p:txBody>
      </p:sp>
    </p:spTree>
    <p:extLst>
      <p:ext uri="{BB962C8B-B14F-4D97-AF65-F5344CB8AC3E}">
        <p14:creationId xmlns:p14="http://schemas.microsoft.com/office/powerpoint/2010/main" val="35495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9600" b="1" dirty="0" smtClean="0"/>
              <a:t>Graph Representations</a:t>
            </a:r>
            <a:br>
              <a:rPr lang="en-US" sz="9600" b="1" dirty="0" smtClean="0"/>
            </a:br>
            <a:r>
              <a:rPr lang="en-US" sz="2400" b="1" dirty="0" smtClean="0"/>
              <a:t/>
            </a:r>
            <a:br>
              <a:rPr lang="en-US" sz="2400" b="1" dirty="0" smtClean="0"/>
            </a:br>
            <a:r>
              <a:rPr lang="en-US" sz="6600" b="1" dirty="0" smtClean="0"/>
              <a:t>(adjacency matrix)</a:t>
            </a:r>
          </a:p>
        </p:txBody>
      </p:sp>
    </p:spTree>
    <p:extLst>
      <p:ext uri="{BB962C8B-B14F-4D97-AF65-F5344CB8AC3E}">
        <p14:creationId xmlns:p14="http://schemas.microsoft.com/office/powerpoint/2010/main" val="3151802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65138"/>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13370" name="Group 4"/>
          <p:cNvGrpSpPr>
            <a:grpSpLocks/>
          </p:cNvGrpSpPr>
          <p:nvPr/>
        </p:nvGrpSpPr>
        <p:grpSpPr bwMode="auto">
          <a:xfrm>
            <a:off x="5006975" y="3219450"/>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6" y="2916210"/>
              <a:ext cx="1224016"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85"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13386"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13387"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13388"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13389"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sp>
        <p:nvSpPr>
          <p:cNvPr id="20" name="Line Callout 1 19"/>
          <p:cNvSpPr/>
          <p:nvPr/>
        </p:nvSpPr>
        <p:spPr>
          <a:xfrm>
            <a:off x="2376488" y="228600"/>
            <a:ext cx="2043112" cy="762000"/>
          </a:xfrm>
          <a:prstGeom prst="borderCallout1">
            <a:avLst>
              <a:gd name="adj1" fmla="val 96837"/>
              <a:gd name="adj2" fmla="val -30614"/>
              <a:gd name="adj3" fmla="val 43502"/>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21" name="Line Callout 1 20"/>
          <p:cNvSpPr/>
          <p:nvPr/>
        </p:nvSpPr>
        <p:spPr>
          <a:xfrm>
            <a:off x="2384425" y="1158875"/>
            <a:ext cx="2043113" cy="754063"/>
          </a:xfrm>
          <a:prstGeom prst="borderCallout1">
            <a:avLst>
              <a:gd name="adj1" fmla="val 106705"/>
              <a:gd name="adj2" fmla="val -27528"/>
              <a:gd name="adj3" fmla="val 47293"/>
              <a:gd name="adj4" fmla="val 3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22" name="Line Callout 1 21"/>
          <p:cNvSpPr/>
          <p:nvPr/>
        </p:nvSpPr>
        <p:spPr>
          <a:xfrm>
            <a:off x="2384425" y="2147888"/>
            <a:ext cx="2043113" cy="1065212"/>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Otherwise just the edge weight</a:t>
            </a:r>
          </a:p>
        </p:txBody>
      </p:sp>
      <p:sp>
        <p:nvSpPr>
          <p:cNvPr id="23" name="Line Callout 1 22"/>
          <p:cNvSpPr/>
          <p:nvPr/>
        </p:nvSpPr>
        <p:spPr>
          <a:xfrm>
            <a:off x="2393950" y="4648200"/>
            <a:ext cx="2044700" cy="533400"/>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Fill these out</a:t>
            </a:r>
          </a:p>
        </p:txBody>
      </p:sp>
      <p:sp>
        <p:nvSpPr>
          <p:cNvPr id="13375" name="Title 3"/>
          <p:cNvSpPr txBox="1">
            <a:spLocks/>
          </p:cNvSpPr>
          <p:nvPr/>
        </p:nvSpPr>
        <p:spPr bwMode="auto">
          <a:xfrm>
            <a:off x="4865688" y="614363"/>
            <a:ext cx="4137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a:t>Graph Representations</a:t>
            </a:r>
          </a:p>
          <a:p>
            <a:pPr algn="ctr"/>
            <a:r>
              <a:rPr lang="en-US" sz="4400" dirty="0"/>
              <a:t>(cont</a:t>
            </a:r>
            <a:r>
              <a:rPr lang="en-US" sz="4400" dirty="0" smtClean="0"/>
              <a:t>.)</a:t>
            </a:r>
            <a:endParaRPr lang="en-US" sz="4400" dirty="0"/>
          </a:p>
        </p:txBody>
      </p:sp>
      <p:sp>
        <p:nvSpPr>
          <p:cNvPr id="24" name="Line Callout 1 23"/>
          <p:cNvSpPr/>
          <p:nvPr/>
        </p:nvSpPr>
        <p:spPr>
          <a:xfrm>
            <a:off x="1974850" y="6281737"/>
            <a:ext cx="3745993" cy="576263"/>
          </a:xfrm>
          <a:prstGeom prst="borderCallout1">
            <a:avLst>
              <a:gd name="adj1" fmla="val 47061"/>
              <a:gd name="adj2" fmla="val -1304"/>
              <a:gd name="adj3" fmla="val -4038"/>
              <a:gd name="adj4" fmla="val -750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0     B) 1      C) 2     D) ∞      E) ??</a:t>
            </a:r>
            <a:endParaRPr lang="en-US" sz="2000" dirty="0"/>
          </a:p>
        </p:txBody>
      </p:sp>
    </p:spTree>
    <p:extLst>
      <p:ext uri="{BB962C8B-B14F-4D97-AF65-F5344CB8AC3E}">
        <p14:creationId xmlns:p14="http://schemas.microsoft.com/office/powerpoint/2010/main" val="106104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775" y="841375"/>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16</a:t>
                      </a: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0</a:t>
                      </a:r>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22586" name="Group 4"/>
          <p:cNvGrpSpPr>
            <a:grpSpLocks/>
          </p:cNvGrpSpPr>
          <p:nvPr/>
        </p:nvGrpSpPr>
        <p:grpSpPr bwMode="auto">
          <a:xfrm>
            <a:off x="4916488" y="993775"/>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5" y="2916210"/>
              <a:ext cx="1224017"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86"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22687"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22688"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22689"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22690"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graphicFrame>
        <p:nvGraphicFramePr>
          <p:cNvPr id="3" name="Table 2"/>
          <p:cNvGraphicFramePr>
            <a:graphicFrameLocks noGrp="1"/>
          </p:cNvGraphicFramePr>
          <p:nvPr>
            <p:extLst/>
          </p:nvPr>
        </p:nvGraphicFramePr>
        <p:xfrm>
          <a:off x="1546225" y="1697038"/>
          <a:ext cx="2784476" cy="2609850"/>
        </p:xfrm>
        <a:graphic>
          <a:graphicData uri="http://schemas.openxmlformats.org/drawingml/2006/table">
            <a:tbl>
              <a:tblPr firstRow="1" bandRow="1">
                <a:tableStyleId>{5940675A-B579-460E-94D1-54222C63F5DA}</a:tableStyleId>
              </a:tblPr>
              <a:tblGrid>
                <a:gridCol w="696119"/>
                <a:gridCol w="696119"/>
                <a:gridCol w="696119"/>
                <a:gridCol w="696119"/>
              </a:tblGrid>
              <a:tr h="209550">
                <a:tc>
                  <a:txBody>
                    <a:bodyPr/>
                    <a:lstStyle/>
                    <a:p>
                      <a:pPr algn="ctr" rtl="0" fontAlgn="ctr"/>
                      <a:r>
                        <a:rPr lang="en-US" sz="1200" u="none" strike="noStrike" dirty="0">
                          <a:effectLst/>
                        </a:rPr>
                        <a:t>A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4</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dirty="0">
                          <a:effectLst/>
                        </a:rPr>
                        <a:t>B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1</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dirty="0">
                          <a:effectLst/>
                        </a:rPr>
                        <a:t>C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8</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a:effectLst/>
                        </a:rPr>
                        <a:t>D → A</a:t>
                      </a:r>
                      <a:endParaRPr lang="en-US" sz="1200" b="1" i="0" u="none" strike="noStrike">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a:effectLst/>
                        </a:rPr>
                        <a:t>D → B</a:t>
                      </a:r>
                      <a:endParaRPr lang="en-US" sz="1200" b="1" i="0" u="none" strike="noStrike">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D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D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a:effectLst/>
                        </a:rPr>
                        <a:t>16</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extLst/>
          </p:nvPr>
        </p:nvGraphicFramePr>
        <p:xfrm>
          <a:off x="2898769" y="4540469"/>
          <a:ext cx="2784475" cy="1714500"/>
        </p:xfrm>
        <a:graphic>
          <a:graphicData uri="http://schemas.openxmlformats.org/drawingml/2006/table">
            <a:tbl>
              <a:tblPr firstRow="1" bandRow="1">
                <a:tableStyleId>{5940675A-B579-460E-94D1-54222C63F5DA}</a:tableStyleId>
              </a:tblPr>
              <a:tblGrid>
                <a:gridCol w="556895"/>
                <a:gridCol w="556895"/>
                <a:gridCol w="556895"/>
                <a:gridCol w="556895"/>
                <a:gridCol w="556895"/>
              </a:tblGrid>
              <a:tr h="342900">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16</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sp>
        <p:nvSpPr>
          <p:cNvPr id="22672" name="Title 3"/>
          <p:cNvSpPr txBox="1">
            <a:spLocks/>
          </p:cNvSpPr>
          <p:nvPr/>
        </p:nvSpPr>
        <p:spPr bwMode="auto">
          <a:xfrm>
            <a:off x="-457200" y="-38100"/>
            <a:ext cx="7978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b="1" u="sng"/>
              <a:t>Graph Representation:</a:t>
            </a:r>
          </a:p>
          <a:p>
            <a:pPr algn="ctr"/>
            <a:r>
              <a:rPr lang="en-US" sz="4400" b="1" u="sng"/>
              <a:t>Adjacency Matrix</a:t>
            </a:r>
          </a:p>
        </p:txBody>
      </p:sp>
      <p:sp>
        <p:nvSpPr>
          <p:cNvPr id="26" name="Line Callout 1 25"/>
          <p:cNvSpPr/>
          <p:nvPr/>
        </p:nvSpPr>
        <p:spPr>
          <a:xfrm>
            <a:off x="1346200" y="4572000"/>
            <a:ext cx="1320800" cy="1295400"/>
          </a:xfrm>
          <a:prstGeom prst="borderCallout1">
            <a:avLst>
              <a:gd name="adj1" fmla="val 47061"/>
              <a:gd name="adj2" fmla="val 100717"/>
              <a:gd name="adj3" fmla="val 35095"/>
              <a:gd name="adj4" fmla="val 1193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source (</a:t>
            </a:r>
            <a:r>
              <a:rPr lang="en-US" sz="2000" dirty="0" err="1" smtClean="0"/>
              <a:t>src</a:t>
            </a:r>
            <a:r>
              <a:rPr lang="en-US" sz="2000" dirty="0" smtClean="0"/>
              <a:t>)</a:t>
            </a:r>
            <a:endParaRPr lang="en-US" sz="2000" dirty="0"/>
          </a:p>
        </p:txBody>
      </p:sp>
      <p:sp>
        <p:nvSpPr>
          <p:cNvPr id="27" name="Line Callout 1 26"/>
          <p:cNvSpPr/>
          <p:nvPr/>
        </p:nvSpPr>
        <p:spPr>
          <a:xfrm>
            <a:off x="5965552" y="4572000"/>
            <a:ext cx="2209800" cy="865188"/>
          </a:xfrm>
          <a:prstGeom prst="borderCallout1">
            <a:avLst>
              <a:gd name="adj1" fmla="val 47061"/>
              <a:gd name="adj2" fmla="val -1304"/>
              <a:gd name="adj3" fmla="val 20525"/>
              <a:gd name="adj4" fmla="val -1473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destination (</a:t>
            </a:r>
            <a:r>
              <a:rPr lang="en-US" sz="2000" dirty="0" err="1" smtClean="0"/>
              <a:t>dest</a:t>
            </a:r>
            <a:r>
              <a:rPr lang="en-US" sz="2000" dirty="0" smtClean="0"/>
              <a:t>)</a:t>
            </a:r>
            <a:endParaRPr lang="en-US" sz="2000" dirty="0"/>
          </a:p>
        </p:txBody>
      </p:sp>
      <p:sp>
        <p:nvSpPr>
          <p:cNvPr id="28" name="Line Callout 1 27"/>
          <p:cNvSpPr/>
          <p:nvPr/>
        </p:nvSpPr>
        <p:spPr>
          <a:xfrm>
            <a:off x="5126037" y="6281737"/>
            <a:ext cx="3032125" cy="576263"/>
          </a:xfrm>
          <a:prstGeom prst="borderCallout1">
            <a:avLst>
              <a:gd name="adj1" fmla="val 47061"/>
              <a:gd name="adj2" fmla="val -1304"/>
              <a:gd name="adj3" fmla="val -25925"/>
              <a:gd name="adj4" fmla="val -876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2 B) 4 C) 8 D) ∞ </a:t>
            </a:r>
            <a:endParaRPr lang="en-US" sz="2000" dirty="0"/>
          </a:p>
        </p:txBody>
      </p:sp>
      <p:sp>
        <p:nvSpPr>
          <p:cNvPr id="29" name="Right Triangle 28"/>
          <p:cNvSpPr/>
          <p:nvPr/>
        </p:nvSpPr>
        <p:spPr>
          <a:xfrm rot="10800000">
            <a:off x="8083550" y="0"/>
            <a:ext cx="1071563" cy="990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Arrow Connector 4"/>
          <p:cNvCxnSpPr/>
          <p:nvPr/>
        </p:nvCxnSpPr>
        <p:spPr>
          <a:xfrm>
            <a:off x="4495800" y="1295400"/>
            <a:ext cx="228600" cy="31242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4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74392" y="2362200"/>
          <a:ext cx="6693408" cy="4389120"/>
        </p:xfrm>
        <a:graphic>
          <a:graphicData uri="http://schemas.openxmlformats.org/drawingml/2006/table">
            <a:tbl>
              <a:tblPr firstRow="1" bandRow="1">
                <a:tableStyleId>{5940675A-B579-460E-94D1-54222C63F5DA}</a:tableStyleId>
              </a:tblPr>
              <a:tblGrid>
                <a:gridCol w="1673352"/>
                <a:gridCol w="1673352"/>
                <a:gridCol w="1673352"/>
                <a:gridCol w="1673352"/>
              </a:tblGrid>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lnT w="12700" cap="flat" cmpd="sng" algn="ctr">
                      <a:solidFill>
                        <a:schemeClr val="tx1"/>
                      </a:solidFill>
                      <a:prstDash val="solid"/>
                      <a:round/>
                      <a:headEnd type="none" w="med" len="med"/>
                      <a:tailEnd type="none" w="med" len="med"/>
                    </a:lnT>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0" y="76200"/>
            <a:ext cx="9144000" cy="1066800"/>
          </a:xfrm>
        </p:spPr>
        <p:txBody>
          <a:bodyPr>
            <a:noAutofit/>
          </a:bodyPr>
          <a:lstStyle/>
          <a:p>
            <a:r>
              <a:rPr lang="en-US" sz="6000" b="1" dirty="0" smtClean="0"/>
              <a:t>Adjacency Matrix</a:t>
            </a:r>
            <a:endParaRPr lang="en-US" sz="6000" b="1" dirty="0">
              <a:latin typeface="Courier New" pitchFamily="49" charset="0"/>
              <a:cs typeface="Courier New" pitchFamily="49" charset="0"/>
            </a:endParaRPr>
          </a:p>
        </p:txBody>
      </p:sp>
      <p:sp>
        <p:nvSpPr>
          <p:cNvPr id="6" name="Line Callout 1 5"/>
          <p:cNvSpPr/>
          <p:nvPr/>
        </p:nvSpPr>
        <p:spPr>
          <a:xfrm>
            <a:off x="1371600" y="1379537"/>
            <a:ext cx="2043112" cy="762000"/>
          </a:xfrm>
          <a:prstGeom prst="borderCallout1">
            <a:avLst>
              <a:gd name="adj1" fmla="val 216837"/>
              <a:gd name="adj2" fmla="val 77416"/>
              <a:gd name="adj3" fmla="val 99364"/>
              <a:gd name="adj4" fmla="val 1193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7" name="Line Callout 1 6"/>
          <p:cNvSpPr/>
          <p:nvPr/>
        </p:nvSpPr>
        <p:spPr>
          <a:xfrm>
            <a:off x="6781800" y="1379537"/>
            <a:ext cx="2043113" cy="754063"/>
          </a:xfrm>
          <a:prstGeom prst="borderCallout1">
            <a:avLst>
              <a:gd name="adj1" fmla="val 219605"/>
              <a:gd name="adj2" fmla="val 48865"/>
              <a:gd name="adj3" fmla="val 103743"/>
              <a:gd name="adj4" fmla="val 165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8" name="Line Callout 1 7"/>
          <p:cNvSpPr/>
          <p:nvPr/>
        </p:nvSpPr>
        <p:spPr>
          <a:xfrm>
            <a:off x="4419600" y="1371600"/>
            <a:ext cx="1752599" cy="769937"/>
          </a:xfrm>
          <a:prstGeom prst="borderCallout1">
            <a:avLst>
              <a:gd name="adj1" fmla="val 95998"/>
              <a:gd name="adj2" fmla="val 59213"/>
              <a:gd name="adj3" fmla="val 219620"/>
              <a:gd name="adj4" fmla="val 1049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smtClean="0"/>
              <a:t>Cost:</a:t>
            </a:r>
          </a:p>
          <a:p>
            <a:pPr marL="173038" indent="-173038" fontAlgn="auto">
              <a:spcBef>
                <a:spcPts val="0"/>
              </a:spcBef>
              <a:spcAft>
                <a:spcPts val="0"/>
              </a:spcAft>
              <a:buFont typeface="Arial" pitchFamily="34" charset="0"/>
              <a:buChar char="•"/>
              <a:defRPr/>
            </a:pPr>
            <a:r>
              <a:rPr lang="en-US" sz="2000" dirty="0" smtClean="0"/>
              <a:t>Edge weight</a:t>
            </a:r>
            <a:endParaRPr lang="en-US"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22549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846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76200" y="-152400"/>
            <a:ext cx="9144000" cy="1066800"/>
          </a:xfrm>
        </p:spPr>
        <p:txBody>
          <a:bodyPr>
            <a:noAutofit/>
          </a:bodyPr>
          <a:lstStyle/>
          <a:p>
            <a:r>
              <a:rPr lang="en-US" sz="2400" b="1" u="sng" dirty="0" smtClean="0"/>
              <a:t>Adjacency Matrix (Floyd-</a:t>
            </a:r>
            <a:r>
              <a:rPr lang="en-US" sz="2400" b="1" u="sng" dirty="0" err="1" smtClean="0"/>
              <a:t>Warshall</a:t>
            </a:r>
            <a:r>
              <a:rPr lang="en-US" sz="2400" b="1" u="sng" dirty="0" smtClean="0"/>
              <a:t> implementation detail): </a:t>
            </a:r>
            <a:r>
              <a:rPr lang="en-US" sz="2400" b="1" dirty="0" smtClean="0"/>
              <a:t/>
            </a:r>
            <a:br>
              <a:rPr lang="en-US" sz="2400" b="1" dirty="0" smtClean="0"/>
            </a:br>
            <a:r>
              <a:rPr lang="en-US" sz="2400" b="1" dirty="0" smtClean="0"/>
              <a:t>Use a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smtClean="0"/>
              <a:t> and number the nodes starting with 1</a:t>
            </a:r>
            <a:endParaRPr lang="en-US" sz="2400" b="1" dirty="0">
              <a:latin typeface="Courier New" pitchFamily="49" charset="0"/>
              <a:cs typeface="Courier New" pitchFamily="49" charset="0"/>
            </a:endParaRPr>
          </a:p>
        </p:txBody>
      </p:sp>
      <p:sp>
        <p:nvSpPr>
          <p:cNvPr id="6" name="Line Callout 1 5"/>
          <p:cNvSpPr/>
          <p:nvPr/>
        </p:nvSpPr>
        <p:spPr>
          <a:xfrm>
            <a:off x="5638800" y="1524000"/>
            <a:ext cx="2971800" cy="449263"/>
          </a:xfrm>
          <a:prstGeom prst="borderCallout1">
            <a:avLst>
              <a:gd name="adj1" fmla="val 81148"/>
              <a:gd name="adj2" fmla="val -31121"/>
              <a:gd name="adj3" fmla="val 31520"/>
              <a:gd name="adj4" fmla="val -66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We’ll just ignore index 0 </a:t>
            </a:r>
            <a:r>
              <a:rPr lang="en-US" sz="2000" dirty="0" smtClean="0">
                <a:sym typeface="Wingdings" panose="05000000000000000000" pitchFamily="2" charset="2"/>
              </a:rPr>
              <a:t></a:t>
            </a:r>
            <a:endParaRPr lang="en-US" sz="2000" dirty="0"/>
          </a:p>
        </p:txBody>
      </p:sp>
    </p:spTree>
    <p:extLst>
      <p:ext uri="{BB962C8B-B14F-4D97-AF65-F5344CB8AC3E}">
        <p14:creationId xmlns:p14="http://schemas.microsoft.com/office/powerpoint/2010/main" val="28875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514600"/>
            <a:ext cx="7772400" cy="1470025"/>
          </a:xfrm>
        </p:spPr>
        <p:txBody>
          <a:bodyPr/>
          <a:lstStyle/>
          <a:p>
            <a:pPr eaLnBrk="1" hangingPunct="1"/>
            <a:r>
              <a:rPr lang="en-US" sz="13800" b="1" dirty="0" smtClean="0"/>
              <a:t>Tracing</a:t>
            </a:r>
            <a:br>
              <a:rPr lang="en-US" sz="13800" b="1" dirty="0" smtClean="0"/>
            </a:br>
            <a:r>
              <a:rPr lang="en-US" sz="13800" b="1" dirty="0" smtClean="0"/>
              <a:t>Floyd-</a:t>
            </a:r>
            <a:r>
              <a:rPr lang="en-US" sz="13800" b="1" dirty="0" err="1" smtClean="0"/>
              <a:t>Warshall</a:t>
            </a:r>
            <a:endParaRPr lang="en-US" sz="13800" b="1" dirty="0" smtClean="0"/>
          </a:p>
        </p:txBody>
      </p:sp>
    </p:spTree>
    <p:extLst>
      <p:ext uri="{BB962C8B-B14F-4D97-AF65-F5344CB8AC3E}">
        <p14:creationId xmlns:p14="http://schemas.microsoft.com/office/powerpoint/2010/main" val="2457289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005638" cy="1143000"/>
          </a:xfrm>
        </p:spPr>
        <p:txBody>
          <a:bodyPr/>
          <a:lstStyle/>
          <a:p>
            <a:r>
              <a:rPr lang="en-US" b="1" dirty="0" smtClean="0"/>
              <a:t>Floyd-</a:t>
            </a:r>
            <a:r>
              <a:rPr lang="en-US" b="1" dirty="0" err="1" smtClean="0"/>
              <a:t>Warshall</a:t>
            </a:r>
            <a:r>
              <a:rPr lang="en-US" b="1" dirty="0" smtClean="0"/>
              <a:t> algorithm</a:t>
            </a:r>
          </a:p>
        </p:txBody>
      </p:sp>
      <p:sp>
        <p:nvSpPr>
          <p:cNvPr id="3" name="Content Placeholder 2"/>
          <p:cNvSpPr>
            <a:spLocks noGrp="1"/>
          </p:cNvSpPr>
          <p:nvPr>
            <p:ph idx="1"/>
          </p:nvPr>
        </p:nvSpPr>
        <p:spPr>
          <a:xfrm>
            <a:off x="-36786" y="1612818"/>
            <a:ext cx="8883650" cy="4525963"/>
          </a:xfrm>
        </p:spPr>
        <p:txBody>
          <a:bodyPr/>
          <a:lstStyle/>
          <a:p>
            <a:pPr marL="0" indent="0">
              <a:buFont typeface="Arial" charset="0"/>
              <a:buNone/>
              <a:defRPr/>
            </a:pPr>
            <a:r>
              <a:rPr lang="en-US" dirty="0" smtClean="0"/>
              <a:t>For each node </a:t>
            </a:r>
            <a:r>
              <a:rPr lang="en-US" dirty="0" smtClean="0">
                <a:latin typeface="Courier New" pitchFamily="49" charset="0"/>
                <a:cs typeface="Courier New" pitchFamily="49" charset="0"/>
              </a:rPr>
              <a:t>K</a:t>
            </a:r>
            <a:r>
              <a:rPr lang="en-US" dirty="0" smtClean="0"/>
              <a:t>: </a:t>
            </a:r>
          </a:p>
          <a:p>
            <a:pPr marL="0" indent="0">
              <a:buNone/>
              <a:defRPr/>
            </a:pPr>
            <a:r>
              <a:rPr lang="en-US" dirty="0"/>
              <a:t>	</a:t>
            </a:r>
            <a:r>
              <a:rPr lang="en-US" sz="2800" dirty="0" smtClean="0"/>
              <a:t>For each pair of nodes </a:t>
            </a:r>
            <a:r>
              <a:rPr lang="en-US" sz="2800" dirty="0">
                <a:latin typeface="Courier New" pitchFamily="49" charset="0"/>
                <a:cs typeface="Courier New" pitchFamily="49" charset="0"/>
              </a:rPr>
              <a:t>(X</a:t>
            </a:r>
            <a:r>
              <a:rPr lang="en-US" sz="2800" dirty="0"/>
              <a:t> →</a:t>
            </a:r>
            <a:r>
              <a:rPr lang="en-US" sz="2800" dirty="0">
                <a:latin typeface="Courier New" pitchFamily="49" charset="0"/>
                <a:cs typeface="Courier New" pitchFamily="49" charset="0"/>
              </a:rPr>
              <a:t>Y</a:t>
            </a:r>
            <a:r>
              <a:rPr lang="en-US" sz="2800" dirty="0" smtClean="0">
                <a:latin typeface="Courier New" pitchFamily="49" charset="0"/>
                <a:cs typeface="Courier New" pitchFamily="49" charset="0"/>
              </a:rPr>
              <a:t>)</a:t>
            </a:r>
            <a:r>
              <a:rPr lang="en-US" sz="2800" dirty="0" smtClean="0">
                <a:cs typeface="Courier New" pitchFamily="49" charset="0"/>
              </a:rPr>
              <a:t>:</a:t>
            </a:r>
            <a:endParaRPr lang="en-US" sz="2800" dirty="0">
              <a:cs typeface="Courier New" pitchFamily="49" charset="0"/>
            </a:endParaRPr>
          </a:p>
          <a:p>
            <a:pPr marL="0" indent="0">
              <a:buFont typeface="Arial" charset="0"/>
              <a:buNone/>
              <a:defRPr/>
            </a:pPr>
            <a:endParaRPr lang="en-US" dirty="0" smtClean="0"/>
          </a:p>
          <a:p>
            <a:pPr marL="0" indent="0">
              <a:buFont typeface="Arial" charset="0"/>
              <a:buNone/>
              <a:defRPr/>
            </a:pPr>
            <a:endParaRPr lang="en-US" dirty="0"/>
          </a:p>
          <a:p>
            <a:pPr marL="1828800" indent="-1828800">
              <a:buNone/>
              <a:defRPr/>
            </a:pPr>
            <a:r>
              <a:rPr lang="en-US" dirty="0" smtClean="0"/>
              <a:t>	See if using an intermediate node </a:t>
            </a:r>
            <a:r>
              <a:rPr lang="en-US" dirty="0">
                <a:latin typeface="Courier New" pitchFamily="49" charset="0"/>
                <a:cs typeface="Courier New" pitchFamily="49" charset="0"/>
              </a:rPr>
              <a:t>K</a:t>
            </a:r>
            <a:r>
              <a:rPr lang="en-US" dirty="0" smtClean="0"/>
              <a:t> can reduce the cost of that path:</a:t>
            </a:r>
          </a:p>
          <a:p>
            <a:pPr marL="1828800" indent="-1828800">
              <a:buFont typeface="Arial" charset="0"/>
              <a:buNone/>
              <a:defRPr/>
            </a:pPr>
            <a:r>
              <a:rPr lang="en-US" dirty="0"/>
              <a:t>	</a:t>
            </a:r>
            <a:r>
              <a:rPr lang="en-US" sz="2400" dirty="0"/>
              <a:t> </a:t>
            </a:r>
            <a:r>
              <a:rPr lang="en-US" sz="2400" dirty="0" smtClean="0"/>
              <a:t>    </a:t>
            </a:r>
            <a:r>
              <a:rPr lang="en-US" sz="2800" dirty="0" smtClean="0">
                <a:latin typeface="Courier New" pitchFamily="49" charset="0"/>
                <a:cs typeface="Courier New" pitchFamily="49" charset="0"/>
              </a:rPr>
              <a:t>  min[cost(X</a:t>
            </a:r>
            <a:r>
              <a:rPr lang="en-US" sz="2800" dirty="0" smtClean="0"/>
              <a:t> →</a:t>
            </a:r>
            <a:r>
              <a:rPr lang="en-US" sz="2800" dirty="0" smtClean="0">
                <a:latin typeface="Courier New" pitchFamily="49" charset="0"/>
                <a:cs typeface="Courier New" pitchFamily="49" charset="0"/>
              </a:rPr>
              <a:t>Y),</a:t>
            </a:r>
          </a:p>
          <a:p>
            <a:pPr marL="1828800" indent="-1828800">
              <a:buFont typeface="Arial" charset="0"/>
              <a:buNone/>
              <a:defRPr/>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a:t>
            </a:r>
            <a:r>
              <a:rPr lang="en-US" sz="1100" dirty="0">
                <a:latin typeface="Courier New" pitchFamily="49" charset="0"/>
                <a:cs typeface="Courier New" pitchFamily="49" charset="0"/>
              </a:rPr>
              <a:t> </a:t>
            </a:r>
            <a:r>
              <a:rPr lang="en-US" sz="2800" dirty="0" smtClean="0">
                <a:latin typeface="Courier New" pitchFamily="49" charset="0"/>
                <a:cs typeface="Courier New" pitchFamily="49" charset="0"/>
              </a:rPr>
              <a:t>cost(X</a:t>
            </a:r>
            <a:r>
              <a:rPr lang="en-US" sz="2800" dirty="0" smtClean="0"/>
              <a:t> →</a:t>
            </a:r>
            <a:r>
              <a:rPr lang="en-US" sz="2800" dirty="0" smtClean="0">
                <a:latin typeface="Courier New" pitchFamily="49" charset="0"/>
                <a:cs typeface="Courier New" pitchFamily="49" charset="0"/>
              </a:rPr>
              <a:t>K) + cost(K</a:t>
            </a:r>
            <a:r>
              <a:rPr lang="en-US" sz="2800" dirty="0" smtClean="0"/>
              <a:t> →</a:t>
            </a:r>
            <a:r>
              <a:rPr lang="en-US" sz="2800" dirty="0" smtClean="0">
                <a:latin typeface="Courier New" pitchFamily="49" charset="0"/>
                <a:cs typeface="Courier New" pitchFamily="49" charset="0"/>
              </a:rPr>
              <a:t>Y)]</a:t>
            </a:r>
            <a:endParaRPr lang="en-US" sz="2800" dirty="0">
              <a:latin typeface="Courier New" pitchFamily="49" charset="0"/>
              <a:cs typeface="Courier New" pitchFamily="49" charset="0"/>
            </a:endParaRPr>
          </a:p>
        </p:txBody>
      </p:sp>
      <p:sp>
        <p:nvSpPr>
          <p:cNvPr id="4" name="TextBox 3"/>
          <p:cNvSpPr txBox="1"/>
          <p:nvPr/>
        </p:nvSpPr>
        <p:spPr>
          <a:xfrm>
            <a:off x="5660642" y="1828800"/>
            <a:ext cx="3429000" cy="15700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a:t>
            </a:r>
            <a:r>
              <a:rPr lang="en-US" sz="2400" dirty="0"/>
              <a:t>A→A, A→B, A→C, A→D</a:t>
            </a:r>
            <a:r>
              <a:rPr lang="en-US" sz="2400" dirty="0" smtClean="0"/>
              <a:t>,</a:t>
            </a:r>
          </a:p>
          <a:p>
            <a:pPr>
              <a:defRPr/>
            </a:pPr>
            <a:r>
              <a:rPr lang="en-US" sz="2400" dirty="0"/>
              <a:t> </a:t>
            </a:r>
            <a:r>
              <a:rPr lang="en-US" sz="2400" dirty="0" smtClean="0"/>
              <a:t> B</a:t>
            </a:r>
            <a:r>
              <a:rPr lang="en-US" sz="2400" dirty="0"/>
              <a:t>→A, B→B, B→C, B→D, </a:t>
            </a:r>
            <a:endParaRPr lang="en-US" sz="2400" dirty="0" smtClean="0"/>
          </a:p>
          <a:p>
            <a:pPr>
              <a:defRPr/>
            </a:pPr>
            <a:r>
              <a:rPr lang="en-US" sz="2400" dirty="0" smtClean="0"/>
              <a:t>  C</a:t>
            </a:r>
            <a:r>
              <a:rPr lang="en-US" sz="2400" dirty="0"/>
              <a:t>→A, C→B, C→C, C→D, </a:t>
            </a:r>
            <a:endParaRPr lang="en-US" sz="2400" dirty="0" smtClean="0"/>
          </a:p>
          <a:p>
            <a:pPr>
              <a:defRPr/>
            </a:pPr>
            <a:r>
              <a:rPr lang="en-US" sz="2400" dirty="0" smtClean="0"/>
              <a:t>  D</a:t>
            </a:r>
            <a:r>
              <a:rPr lang="en-US" sz="2400" dirty="0"/>
              <a:t>→A, D→B, D→C, D→D}</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0"/>
            <a:ext cx="16478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1616075"/>
            <a:ext cx="1752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a:t>{A, B, C, D}</a:t>
            </a:r>
          </a:p>
        </p:txBody>
      </p:sp>
      <p:sp>
        <p:nvSpPr>
          <p:cNvPr id="7" name="Line Callout 1 6"/>
          <p:cNvSpPr/>
          <p:nvPr/>
        </p:nvSpPr>
        <p:spPr>
          <a:xfrm>
            <a:off x="1143000" y="5791200"/>
            <a:ext cx="2008188" cy="951228"/>
          </a:xfrm>
          <a:prstGeom prst="borderCallout1">
            <a:avLst>
              <a:gd name="adj1" fmla="val 73200"/>
              <a:gd name="adj2" fmla="val 86870"/>
              <a:gd name="adj3" fmla="val 16128"/>
              <a:gd name="adj4" fmla="val 11843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Use the intermediate node</a:t>
            </a:r>
            <a:endParaRPr lang="en-US" sz="2000" dirty="0">
              <a:latin typeface="Courier New" pitchFamily="49" charset="0"/>
              <a:cs typeface="Courier New" pitchFamily="49" charset="0"/>
            </a:endParaRPr>
          </a:p>
        </p:txBody>
      </p:sp>
      <p:sp>
        <p:nvSpPr>
          <p:cNvPr id="8" name="Line Callout 1 7"/>
          <p:cNvSpPr/>
          <p:nvPr/>
        </p:nvSpPr>
        <p:spPr>
          <a:xfrm>
            <a:off x="49212" y="4724400"/>
            <a:ext cx="1703388" cy="951228"/>
          </a:xfrm>
          <a:prstGeom prst="borderCallout1">
            <a:avLst>
              <a:gd name="adj1" fmla="val 73200"/>
              <a:gd name="adj2" fmla="val 86870"/>
              <a:gd name="adj3" fmla="val 69214"/>
              <a:gd name="adj4" fmla="val 1496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Don’t use the intermediate node</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37382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153400" cy="1143000"/>
          </a:xfrm>
        </p:spPr>
        <p:txBody>
          <a:bodyPr/>
          <a:lstStyle/>
          <a:p>
            <a:r>
              <a:rPr lang="en-US" b="1" dirty="0" smtClean="0"/>
              <a:t>Floyd-</a:t>
            </a:r>
            <a:r>
              <a:rPr lang="en-US" b="1" dirty="0" err="1" smtClean="0"/>
              <a:t>Warshall</a:t>
            </a:r>
            <a:r>
              <a:rPr lang="en-US" b="1" dirty="0" smtClean="0"/>
              <a:t> </a:t>
            </a:r>
            <a:r>
              <a:rPr lang="en-US" b="1" dirty="0" smtClean="0"/>
              <a:t>algorithm CS60</a:t>
            </a:r>
            <a:endParaRPr lang="en-US" dirty="0" smtClean="0"/>
          </a:p>
        </p:txBody>
      </p:sp>
      <p:sp>
        <p:nvSpPr>
          <p:cNvPr id="3" name="Content Placeholder 2"/>
          <p:cNvSpPr>
            <a:spLocks noGrp="1"/>
          </p:cNvSpPr>
          <p:nvPr>
            <p:ph idx="1"/>
          </p:nvPr>
        </p:nvSpPr>
        <p:spPr>
          <a:xfrm>
            <a:off x="-36786" y="1612818"/>
            <a:ext cx="9180786" cy="4525963"/>
          </a:xfrm>
        </p:spPr>
        <p:txBody>
          <a:bodyPr/>
          <a:lstStyle/>
          <a:p>
            <a:pPr marL="0" indent="0">
              <a:buFont typeface="Arial" charset="0"/>
              <a:buNone/>
              <a:defRPr/>
            </a:pPr>
            <a:r>
              <a:rPr lang="en-US" dirty="0" smtClean="0"/>
              <a:t>For each </a:t>
            </a:r>
            <a:r>
              <a:rPr lang="en-US" dirty="0" smtClean="0"/>
              <a:t>student </a:t>
            </a:r>
            <a:r>
              <a:rPr lang="en-US" dirty="0" smtClean="0">
                <a:latin typeface="Courier New" pitchFamily="49" charset="0"/>
                <a:cs typeface="Courier New" pitchFamily="49" charset="0"/>
              </a:rPr>
              <a:t>K</a:t>
            </a:r>
            <a:r>
              <a:rPr lang="en-US" dirty="0" smtClean="0"/>
              <a:t>: </a:t>
            </a:r>
          </a:p>
          <a:p>
            <a:pPr marL="0" indent="0">
              <a:buNone/>
              <a:defRPr/>
            </a:pPr>
            <a:r>
              <a:rPr lang="en-US" dirty="0"/>
              <a:t>	</a:t>
            </a:r>
            <a:r>
              <a:rPr lang="en-US" sz="2800" dirty="0" smtClean="0"/>
              <a:t>For each pair of </a:t>
            </a:r>
            <a:r>
              <a:rPr lang="en-US" sz="2800" dirty="0" smtClean="0"/>
              <a:t>students</a:t>
            </a:r>
            <a:r>
              <a:rPr lang="en-US" sz="2800" dirty="0" smtClean="0">
                <a:latin typeface="Courier New" pitchFamily="49" charset="0"/>
                <a:cs typeface="Courier New" pitchFamily="49" charset="0"/>
              </a:rPr>
              <a:t>(X</a:t>
            </a:r>
            <a:r>
              <a:rPr lang="en-US" sz="2800" dirty="0" smtClean="0"/>
              <a:t> </a:t>
            </a:r>
            <a:r>
              <a:rPr lang="en-US" sz="2800" dirty="0"/>
              <a:t>→</a:t>
            </a:r>
            <a:r>
              <a:rPr lang="en-US" sz="2800" dirty="0">
                <a:latin typeface="Courier New" pitchFamily="49" charset="0"/>
                <a:cs typeface="Courier New" pitchFamily="49" charset="0"/>
              </a:rPr>
              <a:t>Y</a:t>
            </a:r>
            <a:r>
              <a:rPr lang="en-US" sz="2800" dirty="0" smtClean="0">
                <a:latin typeface="Courier New" pitchFamily="49" charset="0"/>
                <a:cs typeface="Courier New" pitchFamily="49" charset="0"/>
              </a:rPr>
              <a:t>)</a:t>
            </a:r>
            <a:r>
              <a:rPr lang="en-US" sz="2800" dirty="0" smtClean="0">
                <a:cs typeface="Courier New" pitchFamily="49" charset="0"/>
              </a:rPr>
              <a:t>:</a:t>
            </a:r>
            <a:endParaRPr lang="en-US" sz="2800" dirty="0">
              <a:cs typeface="Courier New" pitchFamily="49" charset="0"/>
            </a:endParaRPr>
          </a:p>
          <a:p>
            <a:pPr marL="0" indent="0">
              <a:buFont typeface="Arial" charset="0"/>
              <a:buNone/>
              <a:defRPr/>
            </a:pPr>
            <a:endParaRPr lang="en-US" dirty="0"/>
          </a:p>
          <a:p>
            <a:pPr marL="1828800" indent="-1828800">
              <a:buNone/>
              <a:defRPr/>
            </a:pPr>
            <a:r>
              <a:rPr lang="en-US" dirty="0" smtClean="0"/>
              <a:t>	See if using an intermediate </a:t>
            </a:r>
            <a:r>
              <a:rPr lang="en-US" dirty="0" smtClean="0"/>
              <a:t>student </a:t>
            </a:r>
            <a:r>
              <a:rPr lang="en-US" dirty="0" smtClean="0">
                <a:latin typeface="Courier New" pitchFamily="49" charset="0"/>
                <a:cs typeface="Courier New" pitchFamily="49" charset="0"/>
              </a:rPr>
              <a:t>K</a:t>
            </a:r>
            <a:r>
              <a:rPr lang="en-US" dirty="0" smtClean="0"/>
              <a:t> </a:t>
            </a:r>
            <a:r>
              <a:rPr lang="en-US" dirty="0" smtClean="0"/>
              <a:t>can reduce the cost of that path:</a:t>
            </a:r>
          </a:p>
          <a:p>
            <a:pPr marL="1828800" indent="-1828800">
              <a:buFont typeface="Arial" charset="0"/>
              <a:buNone/>
              <a:defRPr/>
            </a:pPr>
            <a:r>
              <a:rPr lang="en-US" dirty="0"/>
              <a:t>	</a:t>
            </a:r>
            <a:r>
              <a:rPr lang="en-US" sz="2400" dirty="0"/>
              <a:t> </a:t>
            </a:r>
            <a:r>
              <a:rPr lang="en-US" sz="2400" dirty="0" smtClean="0"/>
              <a:t>    </a:t>
            </a:r>
            <a:r>
              <a:rPr lang="en-US" sz="2800" dirty="0" smtClean="0">
                <a:latin typeface="Courier New" pitchFamily="49" charset="0"/>
                <a:cs typeface="Courier New" pitchFamily="49" charset="0"/>
              </a:rPr>
              <a:t>  min[cost(X</a:t>
            </a:r>
            <a:r>
              <a:rPr lang="en-US" sz="2800" dirty="0" smtClean="0"/>
              <a:t> →</a:t>
            </a:r>
            <a:r>
              <a:rPr lang="en-US" sz="2800" dirty="0" smtClean="0">
                <a:latin typeface="Courier New" pitchFamily="49" charset="0"/>
                <a:cs typeface="Courier New" pitchFamily="49" charset="0"/>
              </a:rPr>
              <a:t>Y),</a:t>
            </a:r>
          </a:p>
          <a:p>
            <a:pPr marL="1828800" indent="-1828800">
              <a:buFont typeface="Arial" charset="0"/>
              <a:buNone/>
              <a:defRPr/>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a:t>
            </a:r>
            <a:r>
              <a:rPr lang="en-US" sz="1100" dirty="0">
                <a:latin typeface="Courier New" pitchFamily="49" charset="0"/>
                <a:cs typeface="Courier New" pitchFamily="49" charset="0"/>
              </a:rPr>
              <a:t> </a:t>
            </a:r>
            <a:r>
              <a:rPr lang="en-US" sz="2800" dirty="0" smtClean="0">
                <a:latin typeface="Courier New" pitchFamily="49" charset="0"/>
                <a:cs typeface="Courier New" pitchFamily="49" charset="0"/>
              </a:rPr>
              <a:t>cost(X</a:t>
            </a:r>
            <a:r>
              <a:rPr lang="en-US" sz="2800" dirty="0" smtClean="0"/>
              <a:t> →</a:t>
            </a:r>
            <a:r>
              <a:rPr lang="en-US" sz="2800" dirty="0" smtClean="0">
                <a:latin typeface="Courier New" pitchFamily="49" charset="0"/>
                <a:cs typeface="Courier New" pitchFamily="49" charset="0"/>
              </a:rPr>
              <a:t>K) + cost(K</a:t>
            </a:r>
            <a:r>
              <a:rPr lang="en-US" sz="2800" dirty="0" smtClean="0"/>
              <a:t> →</a:t>
            </a:r>
            <a:r>
              <a:rPr lang="en-US" sz="2800" dirty="0" smtClean="0">
                <a:latin typeface="Courier New" pitchFamily="49" charset="0"/>
                <a:cs typeface="Courier New" pitchFamily="49" charset="0"/>
              </a:rPr>
              <a:t>Y)]</a:t>
            </a:r>
            <a:endParaRPr lang="en-US" sz="2800" dirty="0">
              <a:latin typeface="Courier New" pitchFamily="49" charset="0"/>
              <a:cs typeface="Courier New" pitchFamily="49" charset="0"/>
            </a:endParaRPr>
          </a:p>
        </p:txBody>
      </p:sp>
      <p:sp>
        <p:nvSpPr>
          <p:cNvPr id="4" name="TextBox 3"/>
          <p:cNvSpPr txBox="1"/>
          <p:nvPr/>
        </p:nvSpPr>
        <p:spPr>
          <a:xfrm>
            <a:off x="6096000" y="1828800"/>
            <a:ext cx="299364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smtClean="0"/>
              <a:t>{All pairs of students}</a:t>
            </a:r>
          </a:p>
          <a:p>
            <a:pPr>
              <a:defRPr/>
            </a:pPr>
            <a:endParaRPr lang="en-US" sz="2400" dirty="0"/>
          </a:p>
          <a:p>
            <a:pPr>
              <a:defRPr/>
            </a:pPr>
            <a:r>
              <a:rPr lang="en-US" sz="2400" dirty="0" smtClean="0"/>
              <a:t>(Which is  </a:t>
            </a:r>
            <a:r>
              <a:rPr lang="en-US" sz="2400" b="1" dirty="0" smtClean="0"/>
              <a:t>_____</a:t>
            </a:r>
            <a:r>
              <a:rPr lang="en-US" sz="2400" dirty="0" smtClean="0"/>
              <a:t> pairs)</a:t>
            </a:r>
            <a:endParaRPr lang="en-US" sz="2400" dirty="0"/>
          </a:p>
        </p:txBody>
      </p:sp>
      <p:sp>
        <p:nvSpPr>
          <p:cNvPr id="6" name="TextBox 5"/>
          <p:cNvSpPr txBox="1"/>
          <p:nvPr/>
        </p:nvSpPr>
        <p:spPr>
          <a:xfrm>
            <a:off x="3352800" y="1631025"/>
            <a:ext cx="1752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smtClean="0"/>
              <a:t>{1  …  N}</a:t>
            </a:r>
            <a:endParaRPr lang="en-US" sz="2800" dirty="0"/>
          </a:p>
        </p:txBody>
      </p:sp>
      <p:sp>
        <p:nvSpPr>
          <p:cNvPr id="7" name="Line Callout 1 6"/>
          <p:cNvSpPr/>
          <p:nvPr/>
        </p:nvSpPr>
        <p:spPr>
          <a:xfrm>
            <a:off x="19556" y="5715000"/>
            <a:ext cx="2329150" cy="722628"/>
          </a:xfrm>
          <a:prstGeom prst="borderCallout1">
            <a:avLst>
              <a:gd name="adj1" fmla="val -1589"/>
              <a:gd name="adj2" fmla="val 40128"/>
              <a:gd name="adj3" fmla="val -414882"/>
              <a:gd name="adj4" fmla="val 7047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For K = 1, this for loop runs ___ times</a:t>
            </a:r>
            <a:endParaRPr lang="en-US" sz="2000" dirty="0">
              <a:latin typeface="Courier New" pitchFamily="49" charset="0"/>
              <a:cs typeface="Courier New" pitchFamily="49" charset="0"/>
            </a:endParaRPr>
          </a:p>
        </p:txBody>
      </p:sp>
      <p:sp>
        <p:nvSpPr>
          <p:cNvPr id="9" name="Line Callout 1 8"/>
          <p:cNvSpPr/>
          <p:nvPr/>
        </p:nvSpPr>
        <p:spPr>
          <a:xfrm>
            <a:off x="2734071" y="5605174"/>
            <a:ext cx="2008188" cy="1103628"/>
          </a:xfrm>
          <a:prstGeom prst="borderCallout1">
            <a:avLst>
              <a:gd name="adj1" fmla="val -1589"/>
              <a:gd name="adj2" fmla="val 40128"/>
              <a:gd name="adj3" fmla="val -63793"/>
              <a:gd name="adj4" fmla="val 1084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For N students (nodes) we call min ____ times</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516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minKey</a:t>
            </a:r>
            <a:r>
              <a:rPr lang="en-US" dirty="0" smtClean="0"/>
              <a:t> Solution </a:t>
            </a:r>
            <a:br>
              <a:rPr lang="en-US" dirty="0" smtClean="0"/>
            </a:br>
            <a:r>
              <a:rPr lang="en-US" dirty="0" smtClean="0"/>
              <a:t>(previous version had typo!)</a:t>
            </a:r>
            <a:endParaRPr lang="en-US" dirty="0"/>
          </a:p>
        </p:txBody>
      </p:sp>
      <p:pic>
        <p:nvPicPr>
          <p:cNvPr id="3" name="Picture 2"/>
          <p:cNvPicPr>
            <a:picLocks noChangeAspect="1"/>
          </p:cNvPicPr>
          <p:nvPr/>
        </p:nvPicPr>
        <p:blipFill>
          <a:blip r:embed="rId2"/>
          <a:stretch>
            <a:fillRect/>
          </a:stretch>
        </p:blipFill>
        <p:spPr>
          <a:xfrm>
            <a:off x="381000" y="1676400"/>
            <a:ext cx="5400675" cy="4019550"/>
          </a:xfrm>
          <a:prstGeom prst="rect">
            <a:avLst/>
          </a:prstGeom>
        </p:spPr>
      </p:pic>
      <p:sp>
        <p:nvSpPr>
          <p:cNvPr id="4" name="Line Callout 1 3"/>
          <p:cNvSpPr/>
          <p:nvPr/>
        </p:nvSpPr>
        <p:spPr>
          <a:xfrm>
            <a:off x="5486400" y="3962400"/>
            <a:ext cx="3352800" cy="914400"/>
          </a:xfrm>
          <a:prstGeom prst="borderCallout1">
            <a:avLst>
              <a:gd name="adj1" fmla="val -1365"/>
              <a:gd name="adj2" fmla="val -40042"/>
              <a:gd name="adj3" fmla="val 24781"/>
              <a:gd name="adj4" fmla="val -123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b="1" dirty="0" smtClean="0"/>
              <a:t>WAS:</a:t>
            </a:r>
          </a:p>
          <a:p>
            <a:pPr algn="ctr" fontAlgn="auto">
              <a:spcBef>
                <a:spcPts val="0"/>
              </a:spcBef>
              <a:spcAft>
                <a:spcPts val="0"/>
              </a:spcAft>
              <a:defRPr/>
            </a:pPr>
            <a:r>
              <a:rPr lang="en-US" sz="2000" dirty="0" smtClean="0">
                <a:latin typeface="Consolas" panose="020B0609020204030204" pitchFamily="49" charset="0"/>
                <a:cs typeface="Consolas" panose="020B0609020204030204" pitchFamily="49" charset="0"/>
              </a:rPr>
              <a:t>return </a:t>
            </a:r>
            <a:r>
              <a:rPr lang="en-US" sz="2000" dirty="0" err="1" smtClean="0">
                <a:latin typeface="Consolas" panose="020B0609020204030204" pitchFamily="49" charset="0"/>
                <a:cs typeface="Consolas" panose="020B0609020204030204" pitchFamily="49" charset="0"/>
              </a:rPr>
              <a:t>this.left.key</a:t>
            </a:r>
            <a:r>
              <a:rPr lang="en-US" sz="2000" dirty="0" smtClean="0">
                <a:latin typeface="Consolas" panose="020B0609020204030204" pitchFamily="49" charset="0"/>
                <a:cs typeface="Consolas" panose="020B0609020204030204" pitchFamily="49" charset="0"/>
              </a:rPr>
              <a:t>;</a:t>
            </a:r>
          </a:p>
          <a:p>
            <a:pPr algn="ctr" fontAlgn="auto">
              <a:spcBef>
                <a:spcPts val="0"/>
              </a:spcBef>
              <a:spcAft>
                <a:spcPts val="0"/>
              </a:spcAft>
              <a:defRPr/>
            </a:pPr>
            <a:r>
              <a:rPr lang="en-US" sz="2000" dirty="0" smtClean="0"/>
              <a:t>Which was WRONG</a:t>
            </a:r>
            <a:endParaRPr lang="en-US" sz="2000" dirty="0"/>
          </a:p>
        </p:txBody>
      </p:sp>
    </p:spTree>
    <p:extLst>
      <p:ext uri="{BB962C8B-B14F-4D97-AF65-F5344CB8AC3E}">
        <p14:creationId xmlns:p14="http://schemas.microsoft.com/office/powerpoint/2010/main" val="4191886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514600"/>
            <a:ext cx="7772400" cy="1470025"/>
          </a:xfrm>
        </p:spPr>
        <p:txBody>
          <a:bodyPr/>
          <a:lstStyle/>
          <a:p>
            <a:pPr eaLnBrk="1" hangingPunct="1"/>
            <a:r>
              <a:rPr lang="en-US" sz="13800" b="1" dirty="0" smtClean="0"/>
              <a:t>CRAZY IDEA!</a:t>
            </a:r>
            <a:br>
              <a:rPr lang="en-US" sz="13800" b="1" dirty="0" smtClean="0"/>
            </a:br>
            <a:r>
              <a:rPr lang="en-US" sz="6000" b="1" dirty="0" smtClean="0"/>
              <a:t>What if we kept a record of all path costs for each node K?</a:t>
            </a:r>
            <a:endParaRPr lang="en-US" sz="13800" b="1" dirty="0" smtClean="0"/>
          </a:p>
        </p:txBody>
      </p:sp>
    </p:spTree>
    <p:extLst>
      <p:ext uri="{BB962C8B-B14F-4D97-AF65-F5344CB8AC3E}">
        <p14:creationId xmlns:p14="http://schemas.microsoft.com/office/powerpoint/2010/main" val="2824199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1376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421" y="304800"/>
            <a:ext cx="7391400" cy="830997"/>
          </a:xfrm>
          <a:prstGeom prst="rect">
            <a:avLst/>
          </a:prstGeom>
        </p:spPr>
        <p:txBody>
          <a:bodyPr wrap="square">
            <a:spAutoFit/>
          </a:bodyPr>
          <a:lstStyle/>
          <a:p>
            <a:pPr marL="1828800" indent="-1828800">
              <a:buFont typeface="Arial" charset="0"/>
              <a:buNone/>
              <a:defRPr/>
            </a:pPr>
            <a:r>
              <a:rPr lang="en-US" sz="2400" dirty="0">
                <a:latin typeface="Courier New" pitchFamily="49" charset="0"/>
                <a:cs typeface="Courier New" pitchFamily="49" charset="0"/>
              </a:rPr>
              <a:t> min[cost(X</a:t>
            </a:r>
            <a:r>
              <a:rPr lang="en-US" sz="2400" dirty="0"/>
              <a:t> →</a:t>
            </a:r>
            <a:r>
              <a:rPr lang="en-US" sz="2400" dirty="0">
                <a:latin typeface="Courier New" pitchFamily="49" charset="0"/>
                <a:cs typeface="Courier New" pitchFamily="49" charset="0"/>
              </a:rPr>
              <a:t>Y</a:t>
            </a:r>
            <a:r>
              <a:rPr lang="en-US" sz="2400" dirty="0" smtClean="0">
                <a:latin typeface="Courier New" pitchFamily="49" charset="0"/>
                <a:cs typeface="Courier New" pitchFamily="49" charset="0"/>
              </a:rPr>
              <a:t>), </a:t>
            </a:r>
          </a:p>
          <a:p>
            <a:pPr marL="1828800" indent="-1828800">
              <a:buFont typeface="Arial" charset="0"/>
              <a:buNone/>
              <a:defRPr/>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cost(X</a:t>
            </a:r>
            <a:r>
              <a:rPr lang="en-US" sz="2400" dirty="0" smtClean="0"/>
              <a:t> </a:t>
            </a:r>
            <a:r>
              <a:rPr lang="en-US" sz="2400" dirty="0"/>
              <a:t>→</a:t>
            </a:r>
            <a:r>
              <a:rPr lang="en-US" sz="2400" dirty="0">
                <a:latin typeface="Courier New" pitchFamily="49" charset="0"/>
                <a:cs typeface="Courier New" pitchFamily="49" charset="0"/>
              </a:rPr>
              <a:t>K) + cost(K</a:t>
            </a:r>
            <a:r>
              <a:rPr lang="en-US" sz="2400" dirty="0"/>
              <a:t> →</a:t>
            </a:r>
            <a:r>
              <a:rPr lang="en-US" sz="2400" dirty="0">
                <a:latin typeface="Courier New" pitchFamily="49" charset="0"/>
                <a:cs typeface="Courier New" pitchFamily="49" charset="0"/>
              </a:rPr>
              <a:t>Y)]</a:t>
            </a:r>
            <a:endParaRPr lang="en-US" sz="2400" dirty="0"/>
          </a:p>
        </p:txBody>
      </p:sp>
      <p:sp>
        <p:nvSpPr>
          <p:cNvPr id="3" name="Rectangle 2"/>
          <p:cNvSpPr/>
          <p:nvPr/>
        </p:nvSpPr>
        <p:spPr>
          <a:xfrm>
            <a:off x="277268" y="1616733"/>
            <a:ext cx="7219002" cy="1077218"/>
          </a:xfrm>
          <a:prstGeom prst="rect">
            <a:avLst/>
          </a:prstGeom>
        </p:spPr>
        <p:txBody>
          <a:bodyPr wrap="square">
            <a:spAutoFit/>
          </a:bodyPr>
          <a:lstStyle/>
          <a:p>
            <a:pPr marL="1828800" indent="-1828800">
              <a:buFont typeface="Arial" charset="0"/>
              <a:buNone/>
              <a:defRPr/>
            </a:pPr>
            <a:r>
              <a:rPr lang="en-US" sz="3200" dirty="0">
                <a:latin typeface="Courier New" pitchFamily="49" charset="0"/>
                <a:cs typeface="Courier New" pitchFamily="49" charset="0"/>
              </a:rPr>
              <a:t> </a:t>
            </a:r>
            <a:r>
              <a:rPr lang="en-US" sz="3200" dirty="0" smtClean="0">
                <a:latin typeface="Courier New" pitchFamily="49" charset="0"/>
                <a:cs typeface="Courier New" pitchFamily="49" charset="0"/>
              </a:rPr>
              <a:t>min[</a:t>
            </a:r>
            <a:r>
              <a:rPr lang="en-US" sz="3200" b="1" dirty="0" smtClean="0">
                <a:solidFill>
                  <a:srgbClr val="92D050"/>
                </a:solidFill>
                <a:latin typeface="Courier New" pitchFamily="49" charset="0"/>
                <a:cs typeface="Courier New" pitchFamily="49" charset="0"/>
              </a:rPr>
              <a:t>cost(D</a:t>
            </a:r>
            <a:r>
              <a:rPr lang="en-US" sz="3200" b="1" dirty="0" smtClean="0">
                <a:solidFill>
                  <a:srgbClr val="92D050"/>
                </a:solidFill>
              </a:rPr>
              <a:t> →</a:t>
            </a:r>
            <a:r>
              <a:rPr lang="en-US" sz="3200" b="1" dirty="0" smtClean="0">
                <a:solidFill>
                  <a:srgbClr val="92D050"/>
                </a:solidFill>
                <a:latin typeface="Courier New" pitchFamily="49" charset="0"/>
                <a:cs typeface="Courier New" pitchFamily="49" charset="0"/>
              </a:rPr>
              <a:t>B)</a:t>
            </a:r>
            <a:r>
              <a:rPr lang="en-US" sz="3200" dirty="0" smtClean="0">
                <a:latin typeface="Courier New" pitchFamily="49" charset="0"/>
                <a:cs typeface="Courier New" pitchFamily="49" charset="0"/>
              </a:rPr>
              <a:t>, </a:t>
            </a:r>
            <a:endParaRPr lang="en-US" sz="3200" dirty="0">
              <a:latin typeface="Courier New" pitchFamily="49" charset="0"/>
              <a:cs typeface="Courier New" pitchFamily="49" charset="0"/>
            </a:endParaRPr>
          </a:p>
          <a:p>
            <a:pPr marL="1828800" indent="-1828800">
              <a:buFont typeface="Arial" charset="0"/>
              <a:buNone/>
              <a:defRPr/>
            </a:pPr>
            <a:r>
              <a:rPr lang="en-US" sz="3200" dirty="0">
                <a:latin typeface="Courier New" pitchFamily="49" charset="0"/>
                <a:cs typeface="Courier New" pitchFamily="49" charset="0"/>
              </a:rPr>
              <a:t>     </a:t>
            </a:r>
            <a:r>
              <a:rPr lang="en-US" sz="3200" b="1" dirty="0" smtClean="0">
                <a:solidFill>
                  <a:srgbClr val="0070C0"/>
                </a:solidFill>
                <a:latin typeface="Courier New" pitchFamily="49" charset="0"/>
                <a:cs typeface="Courier New" pitchFamily="49" charset="0"/>
              </a:rPr>
              <a:t>cost(D</a:t>
            </a:r>
            <a:r>
              <a:rPr lang="en-US" sz="3200" b="1" dirty="0" smtClean="0">
                <a:solidFill>
                  <a:srgbClr val="0070C0"/>
                </a:solidFill>
              </a:rPr>
              <a:t> →</a:t>
            </a:r>
            <a:r>
              <a:rPr lang="en-US" sz="3200" b="1" dirty="0" smtClean="0">
                <a:solidFill>
                  <a:srgbClr val="0070C0"/>
                </a:solidFill>
                <a:latin typeface="Courier New" pitchFamily="49" charset="0"/>
                <a:cs typeface="Courier New" pitchFamily="49" charset="0"/>
              </a:rPr>
              <a:t>A) </a:t>
            </a:r>
            <a:r>
              <a:rPr lang="en-US" sz="3200" b="1" dirty="0">
                <a:solidFill>
                  <a:srgbClr val="0070C0"/>
                </a:solidFill>
                <a:latin typeface="Courier New" pitchFamily="49" charset="0"/>
                <a:cs typeface="Courier New" pitchFamily="49" charset="0"/>
              </a:rPr>
              <a:t>+ </a:t>
            </a:r>
            <a:r>
              <a:rPr lang="en-US" sz="3200" b="1" dirty="0" smtClean="0">
                <a:solidFill>
                  <a:srgbClr val="0070C0"/>
                </a:solidFill>
                <a:latin typeface="Courier New" pitchFamily="49" charset="0"/>
                <a:cs typeface="Courier New" pitchFamily="49" charset="0"/>
              </a:rPr>
              <a:t>cost(A</a:t>
            </a:r>
            <a:r>
              <a:rPr lang="en-US" sz="3200" b="1" dirty="0" smtClean="0">
                <a:solidFill>
                  <a:srgbClr val="0070C0"/>
                </a:solidFill>
              </a:rPr>
              <a:t>→</a:t>
            </a:r>
            <a:r>
              <a:rPr lang="en-US" sz="3200" b="1" dirty="0" smtClean="0">
                <a:solidFill>
                  <a:srgbClr val="0070C0"/>
                </a:solidFill>
                <a:latin typeface="Courier New" pitchFamily="49" charset="0"/>
                <a:cs typeface="Courier New" pitchFamily="49" charset="0"/>
              </a:rPr>
              <a:t>B)</a:t>
            </a:r>
            <a:r>
              <a:rPr lang="en-US" sz="3200" dirty="0" smtClean="0">
                <a:latin typeface="Courier New" pitchFamily="49" charset="0"/>
                <a:cs typeface="Courier New" pitchFamily="49" charset="0"/>
              </a:rPr>
              <a:t>]</a:t>
            </a:r>
            <a:endParaRPr lang="en-US" sz="3200" dirty="0"/>
          </a:p>
        </p:txBody>
      </p:sp>
      <p:pic>
        <p:nvPicPr>
          <p:cNvPr id="8" name="Picture 7"/>
          <p:cNvPicPr>
            <a:picLocks noChangeAspect="1"/>
          </p:cNvPicPr>
          <p:nvPr/>
        </p:nvPicPr>
        <p:blipFill rotWithShape="1">
          <a:blip r:embed="rId3"/>
          <a:srcRect l="12410" r="11217"/>
          <a:stretch/>
        </p:blipFill>
        <p:spPr>
          <a:xfrm>
            <a:off x="68239" y="3604449"/>
            <a:ext cx="4419600" cy="3253551"/>
          </a:xfrm>
          <a:prstGeom prst="rect">
            <a:avLst/>
          </a:prstGeom>
        </p:spPr>
      </p:pic>
      <p:sp>
        <p:nvSpPr>
          <p:cNvPr id="4" name="Rectangle 3"/>
          <p:cNvSpPr/>
          <p:nvPr/>
        </p:nvSpPr>
        <p:spPr>
          <a:xfrm>
            <a:off x="1989161" y="6277969"/>
            <a:ext cx="838200" cy="5334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1904" y="6277969"/>
            <a:ext cx="838200" cy="533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9161" y="4704833"/>
            <a:ext cx="838200" cy="533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7000" y="6277969"/>
            <a:ext cx="838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2"/>
          <p:cNvSpPr/>
          <p:nvPr/>
        </p:nvSpPr>
        <p:spPr>
          <a:xfrm>
            <a:off x="7056272" y="152400"/>
            <a:ext cx="2008188" cy="1207294"/>
          </a:xfrm>
          <a:prstGeom prst="borderCallout1">
            <a:avLst>
              <a:gd name="adj1" fmla="val 94678"/>
              <a:gd name="adj2" fmla="val 86870"/>
              <a:gd name="adj3" fmla="val 312870"/>
              <a:gd name="adj4" fmla="val 7154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Costs if we get to use one intermediate Node: A (#1)</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432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4093137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cost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[N+1][N+1];</a:t>
            </a:r>
          </a:p>
          <a:p>
            <a:pPr marL="0" indent="0">
              <a:buFont typeface="Arial" charset="0"/>
              <a:buNone/>
            </a:pPr>
            <a:r>
              <a:rPr lang="en-US" sz="2400" dirty="0" smtClean="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K=1;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 = 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6083" name="Title 1"/>
          <p:cNvSpPr>
            <a:spLocks noGrp="1"/>
          </p:cNvSpPr>
          <p:nvPr>
            <p:ph type="title"/>
          </p:nvPr>
        </p:nvSpPr>
        <p:spPr>
          <a:xfrm>
            <a:off x="1828800" y="5943600"/>
            <a:ext cx="7162800" cy="1143000"/>
          </a:xfrm>
        </p:spPr>
        <p:txBody>
          <a:bodyPr/>
          <a:lstStyle/>
          <a:p>
            <a:r>
              <a:rPr lang="en-US" b="1" dirty="0" smtClean="0"/>
              <a:t> Floyd-</a:t>
            </a:r>
            <a:r>
              <a:rPr lang="en-US" b="1" dirty="0" err="1" smtClean="0"/>
              <a:t>Warshall</a:t>
            </a:r>
            <a:r>
              <a:rPr lang="en-US" b="1" dirty="0" smtClean="0"/>
              <a:t> </a:t>
            </a:r>
            <a:r>
              <a:rPr lang="en-US" b="1" dirty="0" err="1" smtClean="0"/>
              <a:t>Pseudocode</a:t>
            </a:r>
            <a:endParaRPr lang="en-US" b="1" dirty="0" smtClean="0"/>
          </a:p>
        </p:txBody>
      </p:sp>
      <p:sp>
        <p:nvSpPr>
          <p:cNvPr id="5" name="Line Callout 1 4"/>
          <p:cNvSpPr/>
          <p:nvPr/>
        </p:nvSpPr>
        <p:spPr>
          <a:xfrm>
            <a:off x="7056272" y="152400"/>
            <a:ext cx="2008188" cy="1207294"/>
          </a:xfrm>
          <a:prstGeom prst="borderCallout1">
            <a:avLst>
              <a:gd name="adj1" fmla="val -2540"/>
              <a:gd name="adj2" fmla="val -4877"/>
              <a:gd name="adj3" fmla="val 22346"/>
              <a:gd name="adj4" fmla="val -121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We don’t use index 0, so we need N+1</a:t>
            </a:r>
            <a:endParaRPr lang="en-US" sz="2000" dirty="0">
              <a:latin typeface="Courier New" pitchFamily="49" charset="0"/>
              <a:cs typeface="Courier New" pitchFamily="49" charset="0"/>
            </a:endParaRPr>
          </a:p>
        </p:txBody>
      </p:sp>
      <p:sp>
        <p:nvSpPr>
          <p:cNvPr id="6" name="Line Callout 1 5"/>
          <p:cNvSpPr/>
          <p:nvPr/>
        </p:nvSpPr>
        <p:spPr>
          <a:xfrm>
            <a:off x="6280287" y="1359694"/>
            <a:ext cx="2878766" cy="1207294"/>
          </a:xfrm>
          <a:prstGeom prst="borderCallout1">
            <a:avLst>
              <a:gd name="adj1" fmla="val 98011"/>
              <a:gd name="adj2" fmla="val 44411"/>
              <a:gd name="adj3" fmla="val 186884"/>
              <a:gd name="adj4" fmla="val 2859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Arial" charset="0"/>
              <a:buNone/>
              <a:defRPr/>
            </a:pPr>
            <a:r>
              <a:rPr lang="en-US" sz="2000" dirty="0">
                <a:latin typeface="Courier New" pitchFamily="49" charset="0"/>
                <a:cs typeface="Courier New" pitchFamily="49" charset="0"/>
              </a:rPr>
              <a:t>min[cost(X</a:t>
            </a:r>
            <a:r>
              <a:rPr lang="en-US" sz="2000" dirty="0"/>
              <a:t> →</a:t>
            </a:r>
            <a:r>
              <a:rPr lang="en-US" sz="2000" dirty="0">
                <a:latin typeface="Courier New" pitchFamily="49" charset="0"/>
                <a:cs typeface="Courier New" pitchFamily="49" charset="0"/>
              </a:rPr>
              <a:t>Y),</a:t>
            </a: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cost(X</a:t>
            </a:r>
            <a:r>
              <a:rPr lang="en-US" sz="2000" dirty="0" smtClean="0"/>
              <a:t> </a:t>
            </a:r>
            <a:r>
              <a:rPr lang="en-US" sz="2000" dirty="0"/>
              <a:t>→</a:t>
            </a:r>
            <a:r>
              <a:rPr lang="en-US" sz="2000" dirty="0">
                <a:latin typeface="Courier New" pitchFamily="49" charset="0"/>
                <a:cs typeface="Courier New" pitchFamily="49" charset="0"/>
              </a:rPr>
              <a:t>K) + </a:t>
            </a:r>
            <a:endParaRPr lang="en-US" sz="2000" dirty="0" smtClean="0">
              <a:latin typeface="Courier New" pitchFamily="49" charset="0"/>
              <a:cs typeface="Courier New" pitchFamily="49" charset="0"/>
            </a:endParaRP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cost(K</a:t>
            </a:r>
            <a:r>
              <a:rPr lang="en-US" sz="2000" dirty="0" smtClean="0"/>
              <a:t> </a:t>
            </a:r>
            <a:r>
              <a:rPr lang="en-US" sz="2000" dirty="0"/>
              <a:t>→</a:t>
            </a:r>
            <a:r>
              <a:rPr lang="en-US" sz="2000" dirty="0">
                <a:latin typeface="Courier New" pitchFamily="49" charset="0"/>
                <a:cs typeface="Courier New" pitchFamily="49" charset="0"/>
              </a:rPr>
              <a:t>Y</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4330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12" y="-3412"/>
            <a:ext cx="8964346" cy="6632812"/>
          </a:xfrm>
          <a:prstGeom prst="rect">
            <a:avLst/>
          </a:prstGeom>
        </p:spPr>
      </p:pic>
    </p:spTree>
    <p:extLst>
      <p:ext uri="{BB962C8B-B14F-4D97-AF65-F5344CB8AC3E}">
        <p14:creationId xmlns:p14="http://schemas.microsoft.com/office/powerpoint/2010/main" val="167633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cost = new </a:t>
            </a:r>
            <a:r>
              <a:rPr lang="en-US" sz="2200"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[N+1]</a:t>
            </a:r>
            <a:r>
              <a:rPr lang="en-US" sz="2200" dirty="0" smtClean="0">
                <a:latin typeface="Courier New" pitchFamily="49" charset="0"/>
                <a:cs typeface="Courier New" pitchFamily="49" charset="0"/>
              </a:rPr>
              <a:t>[N+1][N+1];</a:t>
            </a:r>
          </a:p>
          <a:p>
            <a:pPr marL="0" indent="0">
              <a:buNone/>
            </a:pPr>
            <a:r>
              <a:rPr lang="en-US" sz="2400" dirty="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K=1;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a:t>
            </a:r>
            <a:r>
              <a:rPr lang="en-US" sz="2400" dirty="0">
                <a:latin typeface="Courier New" pitchFamily="49" charset="0"/>
                <a:cs typeface="Courier New" pitchFamily="49" charset="0"/>
              </a:rPr>
              <a:t>cost</a:t>
            </a:r>
            <a:r>
              <a:rPr lang="en-US" sz="2400" b="1" dirty="0">
                <a:latin typeface="Courier New" pitchFamily="49" charset="0"/>
                <a:cs typeface="Courier New" pitchFamily="49" charset="0"/>
              </a:rPr>
              <a:t>[K-1</a:t>
            </a:r>
            <a:r>
              <a:rPr lang="en-US" sz="2400" b="1" dirty="0" smtClean="0">
                <a:latin typeface="Courier New" pitchFamily="49" charset="0"/>
                <a:cs typeface="Courier New" pitchFamily="49" charset="0"/>
              </a:rPr>
              <a: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[K]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 [K]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 name="Title 1"/>
          <p:cNvSpPr txBox="1">
            <a:spLocks/>
          </p:cNvSpPr>
          <p:nvPr/>
        </p:nvSpPr>
        <p:spPr bwMode="auto">
          <a:xfrm>
            <a:off x="76200" y="594360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 Floyd-</a:t>
            </a:r>
            <a:r>
              <a:rPr lang="en-US" b="1" dirty="0" err="1" smtClean="0"/>
              <a:t>Warshall</a:t>
            </a:r>
            <a:r>
              <a:rPr lang="en-US" b="1" dirty="0" smtClean="0"/>
              <a:t> </a:t>
            </a:r>
            <a:r>
              <a:rPr lang="en-US" b="1" dirty="0" err="1" smtClean="0"/>
              <a:t>Pseudocode</a:t>
            </a:r>
            <a:r>
              <a:rPr lang="en-US" b="1" dirty="0" smtClean="0"/>
              <a:t> (Layers)</a:t>
            </a:r>
          </a:p>
        </p:txBody>
      </p:sp>
      <p:sp>
        <p:nvSpPr>
          <p:cNvPr id="6" name="Line Callout 1 5"/>
          <p:cNvSpPr/>
          <p:nvPr/>
        </p:nvSpPr>
        <p:spPr>
          <a:xfrm>
            <a:off x="7056272" y="152400"/>
            <a:ext cx="2008188" cy="1524000"/>
          </a:xfrm>
          <a:prstGeom prst="borderCallout1">
            <a:avLst>
              <a:gd name="adj1" fmla="val -2540"/>
              <a:gd name="adj2" fmla="val -4877"/>
              <a:gd name="adj3" fmla="val 16139"/>
              <a:gd name="adj4" fmla="val -1057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One N+1xN+1 array for each possible intermediate node</a:t>
            </a:r>
            <a:endParaRPr lang="en-US" sz="2000" dirty="0">
              <a:latin typeface="Courier New" pitchFamily="49" charset="0"/>
              <a:cs typeface="Courier New" pitchFamily="49" charset="0"/>
            </a:endParaRPr>
          </a:p>
        </p:txBody>
      </p:sp>
      <p:sp>
        <p:nvSpPr>
          <p:cNvPr id="7" name="Line Callout 1 6"/>
          <p:cNvSpPr/>
          <p:nvPr/>
        </p:nvSpPr>
        <p:spPr>
          <a:xfrm>
            <a:off x="7020198" y="1981200"/>
            <a:ext cx="2008188" cy="1207294"/>
          </a:xfrm>
          <a:prstGeom prst="borderCallout1">
            <a:avLst>
              <a:gd name="adj1" fmla="val 75811"/>
              <a:gd name="adj2" fmla="val -2522"/>
              <a:gd name="adj3" fmla="val 125509"/>
              <a:gd name="adj4" fmla="val -6965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Look at the “current” shortest path</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7445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 y="1631991"/>
            <a:ext cx="24003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2971800"/>
            <a:ext cx="2971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304800"/>
            <a:ext cx="6619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6629400" y="1981200"/>
            <a:ext cx="2398986" cy="1752600"/>
          </a:xfrm>
          <a:prstGeom prst="borderCallout1">
            <a:avLst>
              <a:gd name="adj1" fmla="val 33801"/>
              <a:gd name="adj2" fmla="val -542"/>
              <a:gd name="adj3" fmla="val -1877"/>
              <a:gd name="adj4" fmla="val -488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If you get this error (on this or Change) review the homework instructions</a:t>
            </a:r>
            <a:endParaRPr lang="en-US" sz="2000" dirty="0">
              <a:latin typeface="Courier New" pitchFamily="49" charset="0"/>
              <a:cs typeface="Courier New" pitchFamily="49" charset="0"/>
            </a:endParaRPr>
          </a:p>
        </p:txBody>
      </p:sp>
      <p:sp>
        <p:nvSpPr>
          <p:cNvPr id="9" name="Line Callout 1 8"/>
          <p:cNvSpPr/>
          <p:nvPr/>
        </p:nvSpPr>
        <p:spPr>
          <a:xfrm>
            <a:off x="123825" y="457200"/>
            <a:ext cx="2400300" cy="876300"/>
          </a:xfrm>
          <a:prstGeom prst="borderCallout1">
            <a:avLst>
              <a:gd name="adj1" fmla="val 104270"/>
              <a:gd name="adj2" fmla="val 24690"/>
              <a:gd name="adj3" fmla="val 288807"/>
              <a:gd name="adj4" fmla="val 2932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Shows each “layer” of the table cost</a:t>
            </a:r>
            <a:endParaRPr lang="en-US" sz="2000" dirty="0">
              <a:latin typeface="Courier New" pitchFamily="49" charset="0"/>
              <a:cs typeface="Courier New" pitchFamily="49" charset="0"/>
            </a:endParaRPr>
          </a:p>
        </p:txBody>
      </p:sp>
      <p:sp>
        <p:nvSpPr>
          <p:cNvPr id="10" name="Line Callout 1 9"/>
          <p:cNvSpPr/>
          <p:nvPr/>
        </p:nvSpPr>
        <p:spPr>
          <a:xfrm>
            <a:off x="6626431" y="5943599"/>
            <a:ext cx="2398986" cy="631619"/>
          </a:xfrm>
          <a:prstGeom prst="borderCallout1">
            <a:avLst>
              <a:gd name="adj1" fmla="val 33801"/>
              <a:gd name="adj2" fmla="val -542"/>
              <a:gd name="adj3" fmla="val -205847"/>
              <a:gd name="adj4" fmla="val -5529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You can query for ANY Path!</a:t>
            </a:r>
            <a:endParaRPr lang="en-US" sz="2000" dirty="0">
              <a:latin typeface="Courier New" pitchFamily="49" charset="0"/>
              <a:cs typeface="Courier New" pitchFamily="49" charset="0"/>
            </a:endParaRPr>
          </a:p>
        </p:txBody>
      </p:sp>
      <p:sp>
        <p:nvSpPr>
          <p:cNvPr id="11" name="Line Callout 1 10"/>
          <p:cNvSpPr/>
          <p:nvPr/>
        </p:nvSpPr>
        <p:spPr>
          <a:xfrm>
            <a:off x="2971800" y="2225881"/>
            <a:ext cx="2398986" cy="631619"/>
          </a:xfrm>
          <a:prstGeom prst="borderCallout1">
            <a:avLst>
              <a:gd name="adj1" fmla="val 33801"/>
              <a:gd name="adj2" fmla="val -542"/>
              <a:gd name="adj3" fmla="val -8432"/>
              <a:gd name="adj4" fmla="val -265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b="1" dirty="0" smtClean="0"/>
              <a:t>HOMEWORK 8 </a:t>
            </a:r>
          </a:p>
          <a:p>
            <a:pPr algn="ctr" fontAlgn="auto">
              <a:spcBef>
                <a:spcPts val="0"/>
              </a:spcBef>
              <a:spcAft>
                <a:spcPts val="0"/>
              </a:spcAft>
              <a:defRPr/>
            </a:pPr>
            <a:r>
              <a:rPr lang="en-US" sz="2000" b="1" dirty="0" smtClean="0">
                <a:cs typeface="Courier New" pitchFamily="49" charset="0"/>
              </a:rPr>
              <a:t>FILE INPUT!</a:t>
            </a:r>
            <a:endParaRPr lang="en-US" sz="2000" b="1" dirty="0">
              <a:cs typeface="Courier New" pitchFamily="49" charset="0"/>
            </a:endParaRPr>
          </a:p>
        </p:txBody>
      </p:sp>
    </p:spTree>
    <p:extLst>
      <p:ext uri="{BB962C8B-B14F-4D97-AF65-F5344CB8AC3E}">
        <p14:creationId xmlns:p14="http://schemas.microsoft.com/office/powerpoint/2010/main" val="26835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Discuss in your group </a:t>
            </a:r>
            <a:endParaRPr lang="en-US" b="1" dirty="0"/>
          </a:p>
        </p:txBody>
      </p:sp>
      <p:sp>
        <p:nvSpPr>
          <p:cNvPr id="3" name="Content Placeholder 2"/>
          <p:cNvSpPr>
            <a:spLocks noGrp="1"/>
          </p:cNvSpPr>
          <p:nvPr>
            <p:ph idx="1"/>
          </p:nvPr>
        </p:nvSpPr>
        <p:spPr/>
        <p:txBody>
          <a:bodyPr/>
          <a:lstStyle/>
          <a:p>
            <a:r>
              <a:rPr lang="en-US" b="1" dirty="0"/>
              <a:t>What is in </a:t>
            </a:r>
            <a:r>
              <a:rPr lang="en-US" b="1" dirty="0">
                <a:latin typeface="Courier New" pitchFamily="49" charset="0"/>
                <a:cs typeface="Courier New" pitchFamily="49" charset="0"/>
              </a:rPr>
              <a:t>cost</a:t>
            </a:r>
            <a:r>
              <a:rPr lang="en-US" b="1" dirty="0" smtClean="0"/>
              <a:t>?</a:t>
            </a:r>
            <a:endParaRPr lang="en-US" b="1" dirty="0"/>
          </a:p>
          <a:p>
            <a:pPr lvl="1">
              <a:buFont typeface="Wingdings" pitchFamily="2" charset="2"/>
              <a:buChar char="§"/>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cost = new </a:t>
            </a:r>
            <a:r>
              <a:rPr lang="en-US" sz="2400" dirty="0" err="1">
                <a:latin typeface="Courier New" pitchFamily="49" charset="0"/>
                <a:cs typeface="Courier New" pitchFamily="49" charset="0"/>
              </a:rPr>
              <a:t>int</a:t>
            </a:r>
            <a:r>
              <a:rPr lang="en-US" sz="2400" b="1" dirty="0">
                <a:latin typeface="Courier New" pitchFamily="49" charset="0"/>
                <a:cs typeface="Courier New" pitchFamily="49" charset="0"/>
              </a:rPr>
              <a:t>[N+1]</a:t>
            </a:r>
            <a:r>
              <a:rPr lang="en-US" sz="2400" dirty="0">
                <a:latin typeface="Courier New" pitchFamily="49" charset="0"/>
                <a:cs typeface="Courier New" pitchFamily="49" charset="0"/>
              </a:rPr>
              <a:t>[N+1][N+1</a:t>
            </a:r>
            <a:r>
              <a:rPr lang="en-US" sz="2400" dirty="0" smtClean="0">
                <a:latin typeface="Courier New" pitchFamily="49" charset="0"/>
                <a:cs typeface="Courier New" pitchFamily="49" charset="0"/>
              </a:rPr>
              <a:t>];</a:t>
            </a:r>
          </a:p>
          <a:p>
            <a:pPr lvl="1">
              <a:buFont typeface="Wingdings" pitchFamily="2" charset="2"/>
              <a:buChar char="§"/>
            </a:pPr>
            <a:endParaRPr lang="en-US" sz="2400" dirty="0" smtClean="0">
              <a:latin typeface="Courier New" pitchFamily="49" charset="0"/>
              <a:cs typeface="Courier New" pitchFamily="49" charset="0"/>
            </a:endParaRPr>
          </a:p>
          <a:p>
            <a:pPr lvl="1">
              <a:buFont typeface="Arial" pitchFamily="34" charset="0"/>
              <a:buChar char="•"/>
            </a:pPr>
            <a:r>
              <a:rPr lang="en-US" dirty="0"/>
              <a:t>What is </a:t>
            </a:r>
            <a:r>
              <a:rPr lang="en-US" dirty="0" smtClean="0"/>
              <a:t>in layer 0 (</a:t>
            </a:r>
            <a:r>
              <a:rPr lang="en-US" dirty="0">
                <a:latin typeface="Courier New" pitchFamily="49" charset="0"/>
                <a:cs typeface="Courier New" pitchFamily="49" charset="0"/>
              </a:rPr>
              <a:t>cost[0]</a:t>
            </a:r>
            <a:r>
              <a:rPr lang="en-US" dirty="0" smtClean="0"/>
              <a:t>) and layer N</a:t>
            </a:r>
            <a:endParaRPr lang="en-US" dirty="0" smtClean="0">
              <a:latin typeface="Courier New" pitchFamily="49" charset="0"/>
              <a:cs typeface="Courier New" pitchFamily="49" charset="0"/>
            </a:endParaRP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start = cost[0];</a:t>
            </a: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done  = cost[N];</a:t>
            </a:r>
          </a:p>
          <a:p>
            <a:pPr lvl="2">
              <a:buFont typeface="Wingdings" pitchFamily="2" charset="2"/>
              <a:buChar char="§"/>
            </a:pPr>
            <a:endParaRPr lang="en-US" dirty="0" smtClean="0"/>
          </a:p>
          <a:p>
            <a:r>
              <a:rPr lang="en-US" dirty="0" smtClean="0"/>
              <a:t>Why will this give ALL shortest paths?</a:t>
            </a:r>
          </a:p>
          <a:p>
            <a:pPr marL="0" indent="0">
              <a:buNone/>
            </a:pPr>
            <a:endParaRPr lang="en-US" dirty="0" smtClean="0"/>
          </a:p>
          <a:p>
            <a:endParaRPr lang="en-US" dirty="0" smtClean="0"/>
          </a:p>
          <a:p>
            <a:endParaRPr lang="en-US" dirty="0"/>
          </a:p>
        </p:txBody>
      </p:sp>
      <p:sp>
        <p:nvSpPr>
          <p:cNvPr id="5" name="Line Callout 1 4"/>
          <p:cNvSpPr/>
          <p:nvPr/>
        </p:nvSpPr>
        <p:spPr>
          <a:xfrm>
            <a:off x="5562600" y="76200"/>
            <a:ext cx="3581400" cy="1395483"/>
          </a:xfrm>
          <a:prstGeom prst="borderCallout1">
            <a:avLst>
              <a:gd name="adj1" fmla="val 33801"/>
              <a:gd name="adj2" fmla="val -542"/>
              <a:gd name="adj3" fmla="val 60385"/>
              <a:gd name="adj4" fmla="val -4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AutoNum type="alphaUcParenR"/>
              <a:defRPr/>
            </a:pPr>
            <a:r>
              <a:rPr lang="en-US" sz="2000" dirty="0" smtClean="0"/>
              <a:t>I’m thinking individually first </a:t>
            </a:r>
          </a:p>
          <a:p>
            <a:pPr marL="457200" indent="-457200" fontAlgn="auto">
              <a:spcBef>
                <a:spcPts val="0"/>
              </a:spcBef>
              <a:spcAft>
                <a:spcPts val="0"/>
              </a:spcAft>
              <a:buAutoNum type="alphaUcParenR"/>
              <a:defRPr/>
            </a:pPr>
            <a:r>
              <a:rPr lang="en-US" sz="2000" dirty="0" smtClean="0"/>
              <a:t>I’m talking to my neighbor</a:t>
            </a:r>
          </a:p>
          <a:p>
            <a:pPr marL="457200" indent="-457200" fontAlgn="auto">
              <a:spcBef>
                <a:spcPts val="0"/>
              </a:spcBef>
              <a:spcAft>
                <a:spcPts val="0"/>
              </a:spcAft>
              <a:buAutoNum type="alphaUcParenR"/>
              <a:defRPr/>
            </a:pPr>
            <a:r>
              <a:rPr lang="en-US" sz="2000" dirty="0" smtClean="0"/>
              <a:t>We think we’re set</a:t>
            </a:r>
          </a:p>
          <a:p>
            <a:pPr marL="457200" indent="-457200" fontAlgn="auto">
              <a:spcBef>
                <a:spcPts val="0"/>
              </a:spcBef>
              <a:spcAft>
                <a:spcPts val="0"/>
              </a:spcAft>
              <a:buAutoNum type="alphaUcParenR"/>
              <a:defRPr/>
            </a:pPr>
            <a:r>
              <a:rPr lang="en-US" sz="2000" dirty="0" smtClean="0"/>
              <a:t>We’re stuck </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620098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NONE (just edges)</a:t>
            </a:r>
            <a:br>
              <a:rPr lang="en-US" sz="2400" dirty="0" smtClean="0"/>
            </a:br>
            <a:r>
              <a:rPr lang="en-US" sz="2400" b="1" dirty="0" smtClean="0"/>
              <a:t>LEVEL 0 	</a:t>
            </a:r>
            <a:r>
              <a:rPr lang="en-US" sz="2400" b="1" dirty="0">
                <a:latin typeface="Courier New" pitchFamily="49" charset="0"/>
                <a:cs typeface="Courier New" pitchFamily="49" charset="0"/>
              </a:rPr>
              <a:t>K</a:t>
            </a:r>
            <a:r>
              <a:rPr lang="en-US" sz="2400" b="1" dirty="0" smtClean="0">
                <a:latin typeface="Courier New" pitchFamily="49" charset="0"/>
                <a:cs typeface="Courier New" pitchFamily="49" charset="0"/>
              </a:rPr>
              <a:t>=0</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1523243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537779" y="609600"/>
            <a:ext cx="8585200" cy="4953000"/>
          </a:xfrm>
        </p:spPr>
        <p:txBody>
          <a:bodyPr/>
          <a:lstStyle/>
          <a:p>
            <a:pPr algn="l"/>
            <a:r>
              <a:rPr lang="en-US" sz="13800" b="1" dirty="0" smtClean="0"/>
              <a:t>Making Change</a:t>
            </a:r>
            <a:br>
              <a:rPr lang="en-US" sz="13800" b="1" dirty="0" smtClean="0"/>
            </a:br>
            <a:r>
              <a:rPr lang="en-US" sz="13800" b="1" dirty="0" smtClean="0"/>
              <a:t>Hw9</a:t>
            </a:r>
            <a:endParaRPr lang="en-US" sz="6600" b="1" dirty="0" smtClean="0"/>
          </a:p>
        </p:txBody>
      </p:sp>
      <p:pic>
        <p:nvPicPr>
          <p:cNvPr id="8194" name="Picture 2" descr="http://editmentor.files.wordpress.com/2010/06/coins.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19800" y="2924174"/>
            <a:ext cx="2952750" cy="3933826"/>
          </a:xfrm>
          <a:prstGeom prst="rect">
            <a:avLst/>
          </a:prstGeom>
          <a:noFill/>
          <a:extLst>
            <a:ext uri="{909E8E84-426E-40DD-AFC4-6F175D3DCCD1}">
              <a14:hiddenFill xmlns:a14="http://schemas.microsoft.com/office/drawing/2010/main">
                <a:solidFill>
                  <a:srgbClr val="FFFFFF"/>
                </a:solidFill>
              </a14:hiddenFill>
            </a:ext>
          </a:extLst>
        </p:spPr>
      </p:pic>
      <p:sp>
        <p:nvSpPr>
          <p:cNvPr id="4" name="Line Callout 1 3"/>
          <p:cNvSpPr/>
          <p:nvPr/>
        </p:nvSpPr>
        <p:spPr>
          <a:xfrm>
            <a:off x="6781800" y="1066800"/>
            <a:ext cx="2057401" cy="2514600"/>
          </a:xfrm>
          <a:prstGeom prst="borderCallout1">
            <a:avLst>
              <a:gd name="adj1" fmla="val -4409"/>
              <a:gd name="adj2" fmla="val 60273"/>
              <a:gd name="adj3" fmla="val -22026"/>
              <a:gd name="adj4" fmla="val -2482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dirty="0" smtClean="0"/>
              <a:t>The homework doesn’t specify the algorithm directly. You have to figure it out.</a:t>
            </a:r>
            <a:endParaRPr lang="en-US" sz="2400" i="1" dirty="0"/>
          </a:p>
        </p:txBody>
      </p:sp>
    </p:spTree>
    <p:extLst>
      <p:ext uri="{BB962C8B-B14F-4D97-AF65-F5344CB8AC3E}">
        <p14:creationId xmlns:p14="http://schemas.microsoft.com/office/powerpoint/2010/main" val="257129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leen\Documents\Teaching\HMC\CS60\2013_spring_CS60\Lecture\Spring 2013\Lec18 FloydWarshall BigO\Ans\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493"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leen\Documents\Teaching\HMC\CS60\2013_spring_CS60\Lecture\Spring 2013\Lec18 FloydWarshall BigO\Ans\Slid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lleen\Documents\Teaching\HMC\CS60\2013_spring_CS60\Lecture\Spring 2013\Lec18 FloydWarshall BigO\Ans\Slid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217" y="3584970"/>
            <a:ext cx="4364038" cy="327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2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NONE (just edges)</a:t>
            </a:r>
            <a:br>
              <a:rPr lang="en-US" sz="2400" dirty="0" smtClean="0"/>
            </a:br>
            <a:r>
              <a:rPr lang="en-US" sz="2400" b="1" dirty="0" smtClean="0"/>
              <a:t>LEVEL 0 	</a:t>
            </a:r>
            <a:r>
              <a:rPr lang="en-US" sz="2400" b="1" dirty="0">
                <a:latin typeface="Courier New" pitchFamily="49" charset="0"/>
                <a:cs typeface="Courier New" pitchFamily="49" charset="0"/>
              </a:rPr>
              <a:t>K</a:t>
            </a:r>
            <a:r>
              <a:rPr lang="en-US" sz="2400" b="1" dirty="0" smtClean="0">
                <a:latin typeface="Courier New" pitchFamily="49" charset="0"/>
                <a:cs typeface="Courier New" pitchFamily="49" charset="0"/>
              </a:rPr>
              <a:t>=0</a:t>
            </a:r>
            <a:endParaRPr lang="en-US" sz="2400" b="1" dirty="0">
              <a:latin typeface="Courier New" pitchFamily="49" charset="0"/>
              <a:cs typeface="Courier New" pitchFamily="49" charset="0"/>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538360" y="450720"/>
              <a:ext cx="5849640" cy="6286320"/>
            </p14:xfrm>
          </p:contentPart>
        </mc:Choice>
        <mc:Fallback>
          <p:pic>
            <p:nvPicPr>
              <p:cNvPr id="2" name="Ink 1"/>
              <p:cNvPicPr/>
              <p:nvPr/>
            </p:nvPicPr>
            <p:blipFill>
              <a:blip r:embed="rId3"/>
              <a:stretch>
                <a:fillRect/>
              </a:stretch>
            </p:blipFill>
            <p:spPr>
              <a:xfrm>
                <a:off x="2522520" y="435240"/>
                <a:ext cx="5880600" cy="6317280"/>
              </a:xfrm>
              <a:prstGeom prst="rect">
                <a:avLst/>
              </a:prstGeom>
            </p:spPr>
          </p:pic>
        </mc:Fallback>
      </mc:AlternateContent>
    </p:spTree>
    <p:extLst>
      <p:ext uri="{BB962C8B-B14F-4D97-AF65-F5344CB8AC3E}">
        <p14:creationId xmlns:p14="http://schemas.microsoft.com/office/powerpoint/2010/main" val="3436035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a:t>
            </a:r>
            <a:r>
              <a:rPr lang="en-US" sz="2400" dirty="0"/>
              <a:t/>
            </a:r>
            <a:br>
              <a:rPr lang="en-US" sz="2400" dirty="0"/>
            </a:br>
            <a:r>
              <a:rPr lang="en-US" sz="2400" b="1" dirty="0" smtClean="0"/>
              <a:t>LEVEL 1	</a:t>
            </a:r>
            <a:r>
              <a:rPr lang="en-US" sz="2400" b="1" dirty="0">
                <a:latin typeface="Courier New" pitchFamily="49" charset="0"/>
                <a:cs typeface="Courier New" pitchFamily="49" charset="0"/>
              </a:rPr>
              <a:t>K=1</a:t>
            </a:r>
            <a:endParaRPr lang="en-US" sz="2400" b="1"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541400" y="6107040"/>
              <a:ext cx="756720" cy="425160"/>
            </p14:xfrm>
          </p:contentPart>
        </mc:Choice>
        <mc:Fallback>
          <p:pic>
            <p:nvPicPr>
              <p:cNvPr id="2" name="Ink 1"/>
              <p:cNvPicPr/>
              <p:nvPr/>
            </p:nvPicPr>
            <p:blipFill>
              <a:blip r:embed="rId3"/>
              <a:stretch>
                <a:fillRect/>
              </a:stretch>
            </p:blipFill>
            <p:spPr>
              <a:xfrm>
                <a:off x="4526640" y="6093000"/>
                <a:ext cx="786960" cy="453960"/>
              </a:xfrm>
              <a:prstGeom prst="rect">
                <a:avLst/>
              </a:prstGeom>
            </p:spPr>
          </p:pic>
        </mc:Fallback>
      </mc:AlternateContent>
    </p:spTree>
    <p:extLst>
      <p:ext uri="{BB962C8B-B14F-4D97-AF65-F5344CB8AC3E}">
        <p14:creationId xmlns:p14="http://schemas.microsoft.com/office/powerpoint/2010/main" val="3182948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a:t>
            </a:r>
            <a:r>
              <a:rPr lang="en-US" sz="2400" dirty="0"/>
              <a:t/>
            </a:r>
            <a:br>
              <a:rPr lang="en-US" sz="2400" dirty="0"/>
            </a:br>
            <a:r>
              <a:rPr lang="en-US" sz="2400" b="1" dirty="0" smtClean="0"/>
              <a:t>LEVEL 2	</a:t>
            </a:r>
            <a:r>
              <a:rPr lang="en-US" sz="2400" b="1" dirty="0">
                <a:latin typeface="Courier New" pitchFamily="49" charset="0"/>
                <a:cs typeface="Courier New" pitchFamily="49" charset="0"/>
              </a:rPr>
              <a:t>K=2</a:t>
            </a:r>
            <a:endParaRPr lang="en-US" sz="2400" b="1" dirty="0"/>
          </a:p>
        </p:txBody>
      </p:sp>
    </p:spTree>
    <p:extLst>
      <p:ext uri="{BB962C8B-B14F-4D97-AF65-F5344CB8AC3E}">
        <p14:creationId xmlns:p14="http://schemas.microsoft.com/office/powerpoint/2010/main" val="2821525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a:t>
            </a:r>
            <a:r>
              <a:rPr lang="en-US" sz="2400" dirty="0"/>
              <a:t/>
            </a:r>
            <a:br>
              <a:rPr lang="en-US" sz="2400" dirty="0"/>
            </a:br>
            <a:r>
              <a:rPr lang="en-US" sz="2400" b="1" dirty="0" smtClean="0"/>
              <a:t>LEVEL 3	</a:t>
            </a:r>
            <a:r>
              <a:rPr lang="en-US" sz="2400" b="1" dirty="0">
                <a:latin typeface="Courier New" pitchFamily="49" charset="0"/>
                <a:cs typeface="Courier New" pitchFamily="49" charset="0"/>
              </a:rPr>
              <a:t>K=3</a:t>
            </a:r>
            <a:endParaRPr lang="en-US" sz="2400" b="1" dirty="0"/>
          </a:p>
        </p:txBody>
      </p:sp>
    </p:spTree>
    <p:extLst>
      <p:ext uri="{BB962C8B-B14F-4D97-AF65-F5344CB8AC3E}">
        <p14:creationId xmlns:p14="http://schemas.microsoft.com/office/powerpoint/2010/main" val="1323477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 D(4)</a:t>
            </a:r>
            <a:r>
              <a:rPr lang="en-US" sz="2400" dirty="0"/>
              <a:t/>
            </a:r>
            <a:br>
              <a:rPr lang="en-US" sz="2400" dirty="0"/>
            </a:br>
            <a:r>
              <a:rPr lang="en-US" sz="2400" b="1" dirty="0" smtClean="0"/>
              <a:t>LEVEL 4	</a:t>
            </a:r>
            <a:r>
              <a:rPr lang="en-US" sz="2400" b="1" dirty="0">
                <a:latin typeface="Courier New" pitchFamily="49" charset="0"/>
                <a:cs typeface="Courier New" pitchFamily="49" charset="0"/>
              </a:rPr>
              <a:t>K=4</a:t>
            </a:r>
            <a:endParaRPr lang="en-US" sz="2400" b="1" dirty="0"/>
          </a:p>
        </p:txBody>
      </p:sp>
    </p:spTree>
    <p:extLst>
      <p:ext uri="{BB962C8B-B14F-4D97-AF65-F5344CB8AC3E}">
        <p14:creationId xmlns:p14="http://schemas.microsoft.com/office/powerpoint/2010/main" val="323025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dirty="0" err="1" smtClean="0"/>
              <a:t>JavaDocs</a:t>
            </a:r>
            <a:r>
              <a:rPr lang="en-US" sz="13800" b="1" dirty="0" smtClean="0"/>
              <a:t/>
            </a:r>
            <a:br>
              <a:rPr lang="en-US" sz="13800" b="1" dirty="0" smtClean="0"/>
            </a:br>
            <a:r>
              <a:rPr lang="en-US" sz="9600" b="1" dirty="0" smtClean="0"/>
              <a:t>ARE AWESOME!</a:t>
            </a:r>
            <a:endParaRPr lang="en-US" sz="13800" b="1" dirty="0" smtClean="0"/>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970026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319838" y="5560958"/>
            <a:ext cx="2647950" cy="1076325"/>
          </a:xfrm>
          <a:prstGeom prst="rect">
            <a:avLst/>
          </a:prstGeom>
          <a:solidFill>
            <a:schemeClr val="bg1">
              <a:lumMod val="85000"/>
            </a:schemeClr>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dirty="0" smtClean="0">
                <a:solidFill>
                  <a:prstClr val="black"/>
                </a:solidFill>
                <a:latin typeface="Cambria" pitchFamily="18" charset="0"/>
              </a:rPr>
              <a:t>Minimizing change...</a:t>
            </a:r>
          </a:p>
        </p:txBody>
      </p:sp>
      <p:sp>
        <p:nvSpPr>
          <p:cNvPr id="87043" name="Rectangle 17"/>
          <p:cNvSpPr>
            <a:spLocks noChangeArrowheads="1"/>
          </p:cNvSpPr>
          <p:nvPr/>
        </p:nvSpPr>
        <p:spPr bwMode="auto">
          <a:xfrm>
            <a:off x="0" y="6442075"/>
            <a:ext cx="55768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pPr>
            <a:r>
              <a:rPr lang="en-US" sz="2100" b="1">
                <a:solidFill>
                  <a:srgbClr val="000000"/>
                </a:solidFill>
                <a:latin typeface="Calibri" pitchFamily="34" charset="0"/>
                <a:cs typeface="Arial" charset="0"/>
              </a:rPr>
              <a:t>in Racket + Prolog:  </a:t>
            </a:r>
            <a:r>
              <a:rPr lang="en-US" sz="2100" i="1">
                <a:solidFill>
                  <a:srgbClr val="000000"/>
                </a:solidFill>
                <a:latin typeface="Calibri" pitchFamily="34" charset="0"/>
                <a:cs typeface="Arial" charset="0"/>
              </a:rPr>
              <a:t>recursive use-it-or…-or-lose-it</a:t>
            </a:r>
          </a:p>
        </p:txBody>
      </p:sp>
      <p:sp>
        <p:nvSpPr>
          <p:cNvPr id="87045" name="Rectangle 19"/>
          <p:cNvSpPr>
            <a:spLocks noChangeArrowheads="1"/>
          </p:cNvSpPr>
          <p:nvPr/>
        </p:nvSpPr>
        <p:spPr bwMode="auto">
          <a:xfrm>
            <a:off x="381000" y="2337071"/>
            <a:ext cx="585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0"/>
              </a:spcBef>
            </a:pPr>
            <a:r>
              <a:rPr lang="en-US" sz="3200" dirty="0">
                <a:solidFill>
                  <a:srgbClr val="000000"/>
                </a:solidFill>
                <a:latin typeface="Calibri" pitchFamily="34" charset="0"/>
                <a:cs typeface="Arial" charset="0"/>
              </a:rPr>
              <a:t>change( </a:t>
            </a:r>
            <a:r>
              <a:rPr lang="en-US" sz="3200" dirty="0">
                <a:solidFill>
                  <a:srgbClr val="C00000"/>
                </a:solidFill>
                <a:latin typeface="Calibri" pitchFamily="34" charset="0"/>
                <a:cs typeface="Arial" charset="0"/>
              </a:rPr>
              <a:t>18</a:t>
            </a:r>
            <a:r>
              <a:rPr lang="en-US" sz="3200" dirty="0">
                <a:solidFill>
                  <a:srgbClr val="000000"/>
                </a:solidFill>
                <a:latin typeface="Calibri" pitchFamily="34" charset="0"/>
                <a:cs typeface="Arial" charset="0"/>
              </a:rPr>
              <a:t>,  [</a:t>
            </a:r>
            <a:r>
              <a:rPr lang="en-US" sz="3200" dirty="0" smtClean="0">
                <a:solidFill>
                  <a:srgbClr val="000000"/>
                </a:solidFill>
                <a:latin typeface="Calibri" pitchFamily="34" charset="0"/>
                <a:cs typeface="Arial" charset="0"/>
              </a:rPr>
              <a:t>1, 9, 10] </a:t>
            </a:r>
            <a:r>
              <a:rPr lang="en-US" sz="3200" dirty="0">
                <a:solidFill>
                  <a:srgbClr val="000000"/>
                </a:solidFill>
                <a:latin typeface="Calibri" pitchFamily="34" charset="0"/>
                <a:cs typeface="Arial" charset="0"/>
              </a:rPr>
              <a:t>) </a:t>
            </a:r>
          </a:p>
        </p:txBody>
      </p:sp>
      <p:sp>
        <p:nvSpPr>
          <p:cNvPr id="87046" name="Rectangle 20"/>
          <p:cNvSpPr>
            <a:spLocks noChangeArrowheads="1"/>
          </p:cNvSpPr>
          <p:nvPr/>
        </p:nvSpPr>
        <p:spPr bwMode="auto">
          <a:xfrm>
            <a:off x="76200" y="207963"/>
            <a:ext cx="27606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sz="2800" dirty="0">
                <a:solidFill>
                  <a:srgbClr val="000000"/>
                </a:solidFill>
                <a:latin typeface="Calibri" pitchFamily="34" charset="0"/>
                <a:cs typeface="Arial" charset="0"/>
              </a:rPr>
              <a:t>we want the </a:t>
            </a:r>
            <a:r>
              <a:rPr lang="en-US" sz="2800" b="1" i="1" dirty="0">
                <a:solidFill>
                  <a:srgbClr val="000000"/>
                </a:solidFill>
                <a:latin typeface="Calibri" pitchFamily="34" charset="0"/>
                <a:cs typeface="Arial" charset="0"/>
              </a:rPr>
              <a:t>fewest</a:t>
            </a:r>
            <a:r>
              <a:rPr lang="en-US" sz="2800" dirty="0">
                <a:solidFill>
                  <a:srgbClr val="000000"/>
                </a:solidFill>
                <a:latin typeface="Calibri" pitchFamily="34" charset="0"/>
                <a:cs typeface="Arial" charset="0"/>
              </a:rPr>
              <a:t> coins that will produce this </a:t>
            </a:r>
            <a:r>
              <a:rPr lang="en-US" sz="2800" dirty="0">
                <a:solidFill>
                  <a:srgbClr val="C00000"/>
                </a:solidFill>
                <a:latin typeface="Calibri" pitchFamily="34" charset="0"/>
                <a:cs typeface="Arial" charset="0"/>
              </a:rPr>
              <a:t>total</a:t>
            </a:r>
          </a:p>
        </p:txBody>
      </p:sp>
      <p:sp>
        <p:nvSpPr>
          <p:cNvPr id="87047" name="Rectangle 21"/>
          <p:cNvSpPr>
            <a:spLocks noChangeArrowheads="1"/>
          </p:cNvSpPr>
          <p:nvPr/>
        </p:nvSpPr>
        <p:spPr bwMode="auto">
          <a:xfrm>
            <a:off x="2982447" y="149076"/>
            <a:ext cx="35707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sz="2800" dirty="0">
                <a:solidFill>
                  <a:srgbClr val="000000"/>
                </a:solidFill>
                <a:latin typeface="Calibri" pitchFamily="34" charset="0"/>
                <a:cs typeface="Arial" charset="0"/>
              </a:rPr>
              <a:t>out of these denominations                     (we can use as many times as we want)</a:t>
            </a:r>
          </a:p>
        </p:txBody>
      </p:sp>
      <p:cxnSp>
        <p:nvCxnSpPr>
          <p:cNvPr id="87048" name="Straight Arrow Connector 23"/>
          <p:cNvCxnSpPr>
            <a:cxnSpLocks noChangeShapeType="1"/>
          </p:cNvCxnSpPr>
          <p:nvPr/>
        </p:nvCxnSpPr>
        <p:spPr bwMode="auto">
          <a:xfrm>
            <a:off x="1828800" y="1933737"/>
            <a:ext cx="187325" cy="376237"/>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7049" name="Straight Arrow Connector 27"/>
          <p:cNvCxnSpPr>
            <a:cxnSpLocks noChangeShapeType="1"/>
          </p:cNvCxnSpPr>
          <p:nvPr/>
        </p:nvCxnSpPr>
        <p:spPr bwMode="auto">
          <a:xfrm flipH="1">
            <a:off x="3657600" y="2013938"/>
            <a:ext cx="241300" cy="4159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Line Callout 1 11"/>
          <p:cNvSpPr/>
          <p:nvPr/>
        </p:nvSpPr>
        <p:spPr>
          <a:xfrm>
            <a:off x="4595811" y="2121855"/>
            <a:ext cx="4548189" cy="2717121"/>
          </a:xfrm>
          <a:prstGeom prst="borderCallout1">
            <a:avLst>
              <a:gd name="adj1" fmla="val 28132"/>
              <a:gd name="adj2" fmla="val -30111"/>
              <a:gd name="adj3" fmla="val 64810"/>
              <a:gd name="adj4" fmla="val -89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Does the algorithm of always using the largest coin possible get you the minimum number of coins?</a:t>
            </a:r>
          </a:p>
          <a:p>
            <a:pPr algn="ctr" fontAlgn="auto">
              <a:spcBef>
                <a:spcPts val="0"/>
              </a:spcBef>
              <a:spcAft>
                <a:spcPts val="0"/>
              </a:spcAft>
              <a:defRPr/>
            </a:pPr>
            <a:r>
              <a:rPr lang="en-US" sz="2800" dirty="0" smtClean="0"/>
              <a:t>A) Yes		B) No 		C)??</a:t>
            </a:r>
            <a:endParaRPr lang="en-US" sz="2800" dirty="0"/>
          </a:p>
        </p:txBody>
      </p:sp>
    </p:spTree>
    <p:extLst>
      <p:ext uri="{BB962C8B-B14F-4D97-AF65-F5344CB8AC3E}">
        <p14:creationId xmlns:p14="http://schemas.microsoft.com/office/powerpoint/2010/main" val="21812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304800" y="685800"/>
            <a:ext cx="8585200" cy="4953000"/>
          </a:xfrm>
        </p:spPr>
        <p:txBody>
          <a:bodyPr/>
          <a:lstStyle/>
          <a:p>
            <a:r>
              <a:rPr lang="en-US" sz="9600" b="1" dirty="0"/>
              <a:t>I</a:t>
            </a:r>
            <a:r>
              <a:rPr lang="en-US" sz="9600" b="1" dirty="0" smtClean="0"/>
              <a:t>n </a:t>
            </a:r>
            <a:r>
              <a:rPr lang="en-US" sz="9600" b="1" dirty="0"/>
              <a:t>CS </a:t>
            </a:r>
            <a:r>
              <a:rPr lang="en-US" sz="6600" dirty="0" smtClean="0"/>
              <a:t>(and life?)</a:t>
            </a:r>
            <a:r>
              <a:rPr lang="en-US" sz="9600" b="1" dirty="0" smtClean="0"/>
              <a:t/>
            </a:r>
            <a:br>
              <a:rPr lang="en-US" sz="9600" b="1" dirty="0" smtClean="0"/>
            </a:br>
            <a:r>
              <a:rPr lang="en-US" sz="11500" b="1" dirty="0" smtClean="0"/>
              <a:t>Greed usually doesn’t work</a:t>
            </a:r>
            <a:br>
              <a:rPr lang="en-US" sz="11500" b="1" dirty="0" smtClean="0"/>
            </a:br>
            <a:endParaRPr lang="en-US" b="1" dirty="0" smtClean="0"/>
          </a:p>
        </p:txBody>
      </p:sp>
    </p:spTree>
    <p:extLst>
      <p:ext uri="{BB962C8B-B14F-4D97-AF65-F5344CB8AC3E}">
        <p14:creationId xmlns:p14="http://schemas.microsoft.com/office/powerpoint/2010/main" val="131466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5903913" y="207963"/>
            <a:ext cx="2647950" cy="1076325"/>
          </a:xfrm>
          <a:prstGeom prst="rect">
            <a:avLst/>
          </a:prstGeom>
          <a:solidFill>
            <a:schemeClr val="bg1">
              <a:lumMod val="85000"/>
            </a:schemeClr>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dirty="0" smtClean="0">
                <a:solidFill>
                  <a:prstClr val="black"/>
                </a:solidFill>
                <a:latin typeface="Cambria" pitchFamily="18" charset="0"/>
              </a:rPr>
              <a:t>Minimizing change...</a:t>
            </a:r>
          </a:p>
        </p:txBody>
      </p:sp>
      <p:sp>
        <p:nvSpPr>
          <p:cNvPr id="87044" name="Rectangle 18"/>
          <p:cNvSpPr>
            <a:spLocks noChangeArrowheads="1"/>
          </p:cNvSpPr>
          <p:nvPr/>
        </p:nvSpPr>
        <p:spPr bwMode="auto">
          <a:xfrm>
            <a:off x="325438" y="6273800"/>
            <a:ext cx="37274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pPr>
            <a:r>
              <a:rPr lang="en-US" sz="2100" b="1" dirty="0">
                <a:solidFill>
                  <a:srgbClr val="000000"/>
                </a:solidFill>
                <a:latin typeface="Calibri" pitchFamily="34" charset="0"/>
                <a:cs typeface="Arial" charset="0"/>
              </a:rPr>
              <a:t>in Java: </a:t>
            </a:r>
            <a:r>
              <a:rPr lang="en-US" sz="2100" i="1" dirty="0">
                <a:solidFill>
                  <a:srgbClr val="000000"/>
                </a:solidFill>
                <a:latin typeface="Calibri" pitchFamily="34" charset="0"/>
                <a:cs typeface="Arial" charset="0"/>
              </a:rPr>
              <a:t>dynamic programming!</a:t>
            </a:r>
          </a:p>
        </p:txBody>
      </p:sp>
      <p:sp>
        <p:nvSpPr>
          <p:cNvPr id="87045" name="Rectangle 19"/>
          <p:cNvSpPr>
            <a:spLocks noChangeArrowheads="1"/>
          </p:cNvSpPr>
          <p:nvPr/>
        </p:nvSpPr>
        <p:spPr bwMode="auto">
          <a:xfrm>
            <a:off x="268288" y="1288558"/>
            <a:ext cx="585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0"/>
              </a:spcBef>
            </a:pPr>
            <a:r>
              <a:rPr lang="en-US" sz="3200" dirty="0">
                <a:solidFill>
                  <a:srgbClr val="000000"/>
                </a:solidFill>
                <a:latin typeface="Calibri" pitchFamily="34" charset="0"/>
                <a:cs typeface="Arial" charset="0"/>
              </a:rPr>
              <a:t>change( </a:t>
            </a:r>
            <a:r>
              <a:rPr lang="en-US" sz="3200" dirty="0">
                <a:solidFill>
                  <a:srgbClr val="C00000"/>
                </a:solidFill>
                <a:latin typeface="Calibri" pitchFamily="34" charset="0"/>
                <a:cs typeface="Arial" charset="0"/>
              </a:rPr>
              <a:t>18</a:t>
            </a:r>
            <a:r>
              <a:rPr lang="en-US" sz="3200" dirty="0">
                <a:solidFill>
                  <a:srgbClr val="000000"/>
                </a:solidFill>
                <a:latin typeface="Calibri" pitchFamily="34" charset="0"/>
                <a:cs typeface="Arial" charset="0"/>
              </a:rPr>
              <a:t>,  [</a:t>
            </a:r>
            <a:r>
              <a:rPr lang="en-US" sz="3200" dirty="0" smtClean="0">
                <a:solidFill>
                  <a:srgbClr val="000000"/>
                </a:solidFill>
                <a:latin typeface="Calibri" pitchFamily="34" charset="0"/>
                <a:cs typeface="Arial" charset="0"/>
              </a:rPr>
              <a:t>1, 9, 10] </a:t>
            </a:r>
            <a:r>
              <a:rPr lang="en-US" sz="3200" dirty="0">
                <a:solidFill>
                  <a:srgbClr val="000000"/>
                </a:solidFill>
                <a:latin typeface="Calibri" pitchFamily="34" charset="0"/>
                <a:cs typeface="Arial" charset="0"/>
              </a:rPr>
              <a:t>) </a:t>
            </a:r>
          </a:p>
        </p:txBody>
      </p:sp>
      <p:sp>
        <p:nvSpPr>
          <p:cNvPr id="87046" name="Rectangle 20"/>
          <p:cNvSpPr>
            <a:spLocks noChangeArrowheads="1"/>
          </p:cNvSpPr>
          <p:nvPr/>
        </p:nvSpPr>
        <p:spPr bwMode="auto">
          <a:xfrm>
            <a:off x="166688" y="128588"/>
            <a:ext cx="2092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solidFill>
                  <a:srgbClr val="000000"/>
                </a:solidFill>
                <a:latin typeface="Calibri" pitchFamily="34" charset="0"/>
                <a:cs typeface="Arial" charset="0"/>
              </a:rPr>
              <a:t>we want the </a:t>
            </a:r>
            <a:r>
              <a:rPr lang="en-US" b="1" i="1">
                <a:solidFill>
                  <a:srgbClr val="000000"/>
                </a:solidFill>
                <a:latin typeface="Calibri" pitchFamily="34" charset="0"/>
                <a:cs typeface="Arial" charset="0"/>
              </a:rPr>
              <a:t>fewest</a:t>
            </a:r>
            <a:r>
              <a:rPr lang="en-US">
                <a:solidFill>
                  <a:srgbClr val="000000"/>
                </a:solidFill>
                <a:latin typeface="Calibri" pitchFamily="34" charset="0"/>
                <a:cs typeface="Arial" charset="0"/>
              </a:rPr>
              <a:t> coins that will produce this </a:t>
            </a:r>
            <a:r>
              <a:rPr lang="en-US">
                <a:solidFill>
                  <a:srgbClr val="C00000"/>
                </a:solidFill>
                <a:latin typeface="Calibri" pitchFamily="34" charset="0"/>
                <a:cs typeface="Arial" charset="0"/>
              </a:rPr>
              <a:t>total</a:t>
            </a:r>
          </a:p>
        </p:txBody>
      </p:sp>
      <p:sp>
        <p:nvSpPr>
          <p:cNvPr id="87047" name="Rectangle 21"/>
          <p:cNvSpPr>
            <a:spLocks noChangeArrowheads="1"/>
          </p:cNvSpPr>
          <p:nvPr/>
        </p:nvSpPr>
        <p:spPr bwMode="auto">
          <a:xfrm>
            <a:off x="2578100" y="128588"/>
            <a:ext cx="276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solidFill>
                  <a:srgbClr val="000000"/>
                </a:solidFill>
                <a:latin typeface="Calibri" pitchFamily="34" charset="0"/>
                <a:cs typeface="Arial" charset="0"/>
              </a:rPr>
              <a:t>out of these denominations                     (we can use as many times as we want)</a:t>
            </a:r>
          </a:p>
        </p:txBody>
      </p:sp>
      <p:cxnSp>
        <p:nvCxnSpPr>
          <p:cNvPr id="87048" name="Straight Arrow Connector 23"/>
          <p:cNvCxnSpPr>
            <a:cxnSpLocks noChangeShapeType="1"/>
          </p:cNvCxnSpPr>
          <p:nvPr/>
        </p:nvCxnSpPr>
        <p:spPr bwMode="auto">
          <a:xfrm>
            <a:off x="1755228" y="956633"/>
            <a:ext cx="187325" cy="376237"/>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7049" name="Straight Arrow Connector 27"/>
          <p:cNvCxnSpPr>
            <a:cxnSpLocks noChangeShapeType="1"/>
          </p:cNvCxnSpPr>
          <p:nvPr/>
        </p:nvCxnSpPr>
        <p:spPr bwMode="auto">
          <a:xfrm flipH="1">
            <a:off x="3811588" y="956633"/>
            <a:ext cx="241300" cy="4159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 name="Table 2"/>
          <p:cNvGraphicFramePr>
            <a:graphicFrameLocks noGrp="1"/>
          </p:cNvGraphicFramePr>
          <p:nvPr>
            <p:extLst/>
          </p:nvPr>
        </p:nvGraphicFramePr>
        <p:xfrm>
          <a:off x="92404" y="4267200"/>
          <a:ext cx="8899201" cy="1074420"/>
        </p:xfrm>
        <a:graphic>
          <a:graphicData uri="http://schemas.openxmlformats.org/drawingml/2006/table">
            <a:tbl>
              <a:tblPr firstRow="1" bandRow="1">
                <a:tableStyleId>{5940675A-B579-460E-94D1-54222C63F5DA}</a:tableStyleId>
              </a:tblPr>
              <a:tblGrid>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5</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7</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8</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12" name="Line Callout 1 11"/>
          <p:cNvSpPr/>
          <p:nvPr/>
        </p:nvSpPr>
        <p:spPr>
          <a:xfrm>
            <a:off x="4648200" y="1981200"/>
            <a:ext cx="4343400" cy="1181376"/>
          </a:xfrm>
          <a:prstGeom prst="borderCallout1">
            <a:avLst>
              <a:gd name="adj1" fmla="val 208290"/>
              <a:gd name="adj2" fmla="val 74063"/>
              <a:gd name="adj3" fmla="val 96838"/>
              <a:gd name="adj4" fmla="val 8404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fewest coins I can use to make this total? </a:t>
            </a:r>
            <a:endParaRPr lang="en-US" sz="2800" dirty="0"/>
          </a:p>
        </p:txBody>
      </p:sp>
      <p:sp>
        <p:nvSpPr>
          <p:cNvPr id="13" name="Line Callout 1 12"/>
          <p:cNvSpPr/>
          <p:nvPr/>
        </p:nvSpPr>
        <p:spPr>
          <a:xfrm>
            <a:off x="325438" y="2133600"/>
            <a:ext cx="3727450" cy="1181376"/>
          </a:xfrm>
          <a:prstGeom prst="borderCallout1">
            <a:avLst>
              <a:gd name="adj1" fmla="val 98862"/>
              <a:gd name="adj2" fmla="val 95211"/>
              <a:gd name="adj3" fmla="val 99507"/>
              <a:gd name="adj4" fmla="val 844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You need to invent this DP algorithm in Hw9</a:t>
            </a:r>
            <a:endParaRPr lang="en-US" sz="2800" dirty="0"/>
          </a:p>
        </p:txBody>
      </p:sp>
    </p:spTree>
    <p:extLst>
      <p:ext uri="{BB962C8B-B14F-4D97-AF65-F5344CB8AC3E}">
        <p14:creationId xmlns:p14="http://schemas.microsoft.com/office/powerpoint/2010/main" val="3973603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8"/>
          <p:cNvPicPr>
            <a:picLocks noChangeAspect="1" noChangeArrowheads="1"/>
          </p:cNvPicPr>
          <p:nvPr/>
        </p:nvPicPr>
        <p:blipFill>
          <a:blip r:embed="rId3">
            <a:extLst>
              <a:ext uri="{28A0092B-C50C-407E-A947-70E740481C1C}">
                <a14:useLocalDpi xmlns:a14="http://schemas.microsoft.com/office/drawing/2010/main" val="0"/>
              </a:ext>
            </a:extLst>
          </a:blip>
          <a:srcRect l="40714" t="32967" r="42969" b="31995"/>
          <a:stretch>
            <a:fillRect/>
          </a:stretch>
        </p:blipFill>
        <p:spPr bwMode="auto">
          <a:xfrm>
            <a:off x="7340600" y="157163"/>
            <a:ext cx="15922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33795" name="Group 2"/>
          <p:cNvGrpSpPr>
            <a:grpSpLocks/>
          </p:cNvGrpSpPr>
          <p:nvPr/>
        </p:nvGrpSpPr>
        <p:grpSpPr bwMode="auto">
          <a:xfrm>
            <a:off x="2133600" y="1195388"/>
            <a:ext cx="5029200" cy="180975"/>
            <a:chOff x="295" y="1311"/>
            <a:chExt cx="5177" cy="114"/>
          </a:xfrm>
        </p:grpSpPr>
        <p:sp>
          <p:nvSpPr>
            <p:cNvPr id="3380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380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3796" name="Text Box 5"/>
          <p:cNvSpPr txBox="1">
            <a:spLocks noChangeArrowheads="1"/>
          </p:cNvSpPr>
          <p:nvPr/>
        </p:nvSpPr>
        <p:spPr bwMode="auto">
          <a:xfrm>
            <a:off x="706438" y="3317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4000">
                <a:latin typeface="Times New Roman" pitchFamily="18" charset="0"/>
              </a:rPr>
              <a:t>Knapsack!</a:t>
            </a:r>
          </a:p>
        </p:txBody>
      </p:sp>
      <p:pic>
        <p:nvPicPr>
          <p:cNvPr id="33797" name="Picture 19" descr="Picture 9"/>
          <p:cNvPicPr>
            <a:picLocks noChangeAspect="1" noChangeArrowheads="1"/>
          </p:cNvPicPr>
          <p:nvPr/>
        </p:nvPicPr>
        <p:blipFill>
          <a:blip r:embed="rId4">
            <a:extLst>
              <a:ext uri="{28A0092B-C50C-407E-A947-70E740481C1C}">
                <a14:useLocalDpi xmlns:a14="http://schemas.microsoft.com/office/drawing/2010/main" val="0"/>
              </a:ext>
            </a:extLst>
          </a:blip>
          <a:srcRect l="5742" t="12444" r="5243" b="11539"/>
          <a:stretch>
            <a:fillRect/>
          </a:stretch>
        </p:blipFill>
        <p:spPr bwMode="auto">
          <a:xfrm>
            <a:off x="2286000" y="1600200"/>
            <a:ext cx="4800600" cy="6461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20" descr="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6525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21"/>
          <p:cNvSpPr txBox="1">
            <a:spLocks noChangeArrowheads="1"/>
          </p:cNvSpPr>
          <p:nvPr/>
        </p:nvSpPr>
        <p:spPr bwMode="auto">
          <a:xfrm>
            <a:off x="242888" y="2117725"/>
            <a:ext cx="1047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500">
                <a:solidFill>
                  <a:schemeClr val="bg1"/>
                </a:solidFill>
                <a:latin typeface="Trebuchet MS" pitchFamily="34" charset="0"/>
              </a:rPr>
              <a:t>2004 book</a:t>
            </a:r>
          </a:p>
        </p:txBody>
      </p:sp>
      <p:pic>
        <p:nvPicPr>
          <p:cNvPr id="33800" name="Picture 22" descr="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14850"/>
            <a:ext cx="4495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3" descr="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5783263"/>
            <a:ext cx="3733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5" descr="Picture 5"/>
          <p:cNvPicPr>
            <a:picLocks noChangeAspect="1" noChangeArrowheads="1"/>
          </p:cNvPicPr>
          <p:nvPr/>
        </p:nvPicPr>
        <p:blipFill>
          <a:blip r:embed="rId8">
            <a:extLst>
              <a:ext uri="{28A0092B-C50C-407E-A947-70E740481C1C}">
                <a14:useLocalDpi xmlns:a14="http://schemas.microsoft.com/office/drawing/2010/main" val="0"/>
              </a:ext>
            </a:extLst>
          </a:blip>
          <a:srcRect b="57597"/>
          <a:stretch>
            <a:fillRect/>
          </a:stretch>
        </p:blipFill>
        <p:spPr bwMode="auto">
          <a:xfrm>
            <a:off x="280988" y="2743200"/>
            <a:ext cx="45196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9" descr="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527550"/>
            <a:ext cx="36576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31"/>
          <p:cNvSpPr txBox="1">
            <a:spLocks noChangeArrowheads="1"/>
          </p:cNvSpPr>
          <p:nvPr/>
        </p:nvSpPr>
        <p:spPr bwMode="auto">
          <a:xfrm>
            <a:off x="7807325" y="2117725"/>
            <a:ext cx="1047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50000"/>
              </a:spcBef>
            </a:pPr>
            <a:r>
              <a:rPr lang="en-US" sz="1500">
                <a:latin typeface="Trebuchet MS" pitchFamily="34" charset="0"/>
              </a:rPr>
              <a:t>1990 book</a:t>
            </a:r>
          </a:p>
        </p:txBody>
      </p:sp>
      <p:sp>
        <p:nvSpPr>
          <p:cNvPr id="33805" name="Text Box 32"/>
          <p:cNvSpPr txBox="1">
            <a:spLocks noChangeArrowheads="1"/>
          </p:cNvSpPr>
          <p:nvPr/>
        </p:nvSpPr>
        <p:spPr bwMode="auto">
          <a:xfrm>
            <a:off x="5549900" y="2687638"/>
            <a:ext cx="28114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500">
                <a:solidFill>
                  <a:srgbClr val="0000FF"/>
                </a:solidFill>
                <a:latin typeface="Trebuchet MS" pitchFamily="34" charset="0"/>
              </a:rPr>
              <a:t>Material use in manufacturing</a:t>
            </a:r>
          </a:p>
          <a:p>
            <a:pPr eaLnBrk="1" hangingPunct="1">
              <a:spcBef>
                <a:spcPct val="50000"/>
              </a:spcBef>
            </a:pPr>
            <a:r>
              <a:rPr lang="en-US" sz="1500">
                <a:solidFill>
                  <a:srgbClr val="0000FF"/>
                </a:solidFill>
                <a:latin typeface="Trebuchet MS" pitchFamily="34" charset="0"/>
              </a:rPr>
              <a:t>Financial decision problems</a:t>
            </a:r>
          </a:p>
          <a:p>
            <a:pPr eaLnBrk="1" hangingPunct="1">
              <a:spcBef>
                <a:spcPct val="50000"/>
              </a:spcBef>
            </a:pPr>
            <a:r>
              <a:rPr lang="en-US" sz="1500">
                <a:solidFill>
                  <a:srgbClr val="0000FF"/>
                </a:solidFill>
                <a:latin typeface="Trebuchet MS" pitchFamily="34" charset="0"/>
              </a:rPr>
              <a:t>Cryptosystems</a:t>
            </a:r>
          </a:p>
          <a:p>
            <a:pPr eaLnBrk="1" hangingPunct="1">
              <a:spcBef>
                <a:spcPct val="50000"/>
              </a:spcBef>
            </a:pPr>
            <a:r>
              <a:rPr lang="en-US" sz="1500">
                <a:solidFill>
                  <a:srgbClr val="0000FF"/>
                </a:solidFill>
                <a:latin typeface="Trebuchet MS" pitchFamily="34" charset="0"/>
              </a:rPr>
              <a:t>Auction theory</a:t>
            </a:r>
            <a:endParaRPr lang="en-US" sz="1500">
              <a:latin typeface="Trebuchet MS" pitchFamily="34" charset="0"/>
            </a:endParaRPr>
          </a:p>
          <a:p>
            <a:pPr eaLnBrk="1" hangingPunct="1">
              <a:spcBef>
                <a:spcPct val="50000"/>
              </a:spcBef>
            </a:pPr>
            <a:r>
              <a:rPr lang="en-US" sz="1500">
                <a:solidFill>
                  <a:srgbClr val="8E030A"/>
                </a:solidFill>
                <a:latin typeface="Trebuchet MS" pitchFamily="34" charset="0"/>
              </a:rPr>
              <a:t>~ Field of </a:t>
            </a:r>
            <a:r>
              <a:rPr lang="en-US" sz="1500" i="1">
                <a:solidFill>
                  <a:srgbClr val="8E030A"/>
                </a:solidFill>
                <a:latin typeface="Trebuchet MS" pitchFamily="34" charset="0"/>
              </a:rPr>
              <a:t>Operations Research</a:t>
            </a:r>
            <a:endParaRPr lang="en-US" sz="1500">
              <a:latin typeface="Trebuchet MS" pitchFamily="34" charset="0"/>
            </a:endParaRPr>
          </a:p>
        </p:txBody>
      </p:sp>
      <p:sp>
        <p:nvSpPr>
          <p:cNvPr id="33806" name="Line 24"/>
          <p:cNvSpPr>
            <a:spLocks noChangeShapeType="1"/>
          </p:cNvSpPr>
          <p:nvPr/>
        </p:nvSpPr>
        <p:spPr bwMode="auto">
          <a:xfrm>
            <a:off x="5257800" y="5746750"/>
            <a:ext cx="3657600"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7" name="Line 33"/>
          <p:cNvSpPr>
            <a:spLocks noChangeShapeType="1"/>
          </p:cNvSpPr>
          <p:nvPr/>
        </p:nvSpPr>
        <p:spPr bwMode="auto">
          <a:xfrm>
            <a:off x="296863" y="4368800"/>
            <a:ext cx="4479925"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57896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Callout 1 23"/>
          <p:cNvSpPr/>
          <p:nvPr/>
        </p:nvSpPr>
        <p:spPr>
          <a:xfrm>
            <a:off x="255588" y="257175"/>
            <a:ext cx="2973387" cy="1557338"/>
          </a:xfrm>
          <a:prstGeom prst="borderCallout1">
            <a:avLst>
              <a:gd name="adj1" fmla="val 25285"/>
              <a:gd name="adj2" fmla="val 103191"/>
              <a:gd name="adj3" fmla="val 10016"/>
              <a:gd name="adj4" fmla="val 19762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Assume each of the candies has some value (</a:t>
            </a:r>
            <a:r>
              <a:rPr lang="en-US" sz="2800" dirty="0" smtClean="0"/>
              <a:t>v</a:t>
            </a:r>
            <a:r>
              <a:rPr lang="en-US" sz="2800" b="1" baseline="-31000" dirty="0" smtClean="0">
                <a:solidFill>
                  <a:schemeClr val="tx1"/>
                </a:solidFill>
                <a:latin typeface="Times New Roman" pitchFamily="18" charset="0"/>
                <a:cs typeface="Times New Roman" pitchFamily="18" charset="0"/>
              </a:rPr>
              <a:t>i</a:t>
            </a:r>
            <a:r>
              <a:rPr lang="en-US" sz="2800" dirty="0" smtClean="0"/>
              <a:t>)</a:t>
            </a:r>
            <a:endParaRPr lang="en-US" sz="2400" dirty="0">
              <a:latin typeface="Courier New" pitchFamily="49" charset="0"/>
              <a:cs typeface="Courier New" pitchFamily="49" charset="0"/>
            </a:endParaRPr>
          </a:p>
        </p:txBody>
      </p:sp>
      <p:sp>
        <p:nvSpPr>
          <p:cNvPr id="25" name="Line Callout 1 24"/>
          <p:cNvSpPr/>
          <p:nvPr/>
        </p:nvSpPr>
        <p:spPr>
          <a:xfrm>
            <a:off x="255588" y="2174875"/>
            <a:ext cx="2973387" cy="1352550"/>
          </a:xfrm>
          <a:prstGeom prst="borderCallout1">
            <a:avLst>
              <a:gd name="adj1" fmla="val 25285"/>
              <a:gd name="adj2" fmla="val 103191"/>
              <a:gd name="adj3" fmla="val -3766"/>
              <a:gd name="adj4" fmla="val 19904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Assume each of the candies has some weight (</a:t>
            </a:r>
            <a:r>
              <a:rPr lang="en-US" sz="2800" dirty="0" err="1" smtClean="0"/>
              <a:t>w</a:t>
            </a:r>
            <a:r>
              <a:rPr lang="en-US" sz="2800" b="1" baseline="-31000" dirty="0" err="1">
                <a:solidFill>
                  <a:schemeClr val="tx1"/>
                </a:solidFill>
                <a:latin typeface="Times New Roman" pitchFamily="18" charset="0"/>
                <a:cs typeface="Times New Roman" pitchFamily="18" charset="0"/>
              </a:rPr>
              <a:t>i</a:t>
            </a:r>
            <a:r>
              <a:rPr lang="en-US" sz="2800" dirty="0" smtClean="0"/>
              <a:t>)</a:t>
            </a:r>
            <a:endParaRPr lang="en-US" sz="2800" dirty="0">
              <a:latin typeface="Courier New" pitchFamily="49" charset="0"/>
              <a:cs typeface="Courier New" pitchFamily="49" charset="0"/>
            </a:endParaRPr>
          </a:p>
        </p:txBody>
      </p:sp>
      <p:sp>
        <p:nvSpPr>
          <p:cNvPr id="31" name="Line Callout 1 30"/>
          <p:cNvSpPr/>
          <p:nvPr/>
        </p:nvSpPr>
        <p:spPr>
          <a:xfrm>
            <a:off x="236538" y="3986213"/>
            <a:ext cx="3021012" cy="2567671"/>
          </a:xfrm>
          <a:prstGeom prst="borderCallout1">
            <a:avLst>
              <a:gd name="adj1" fmla="val 25285"/>
              <a:gd name="adj2" fmla="val 103191"/>
              <a:gd name="adj3" fmla="val 47797"/>
              <a:gd name="adj4" fmla="val 19128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t"/>
          <a:lstStyle/>
          <a:p>
            <a:pPr algn="ctr" fontAlgn="auto">
              <a:spcBef>
                <a:spcPts val="0"/>
              </a:spcBef>
              <a:spcAft>
                <a:spcPts val="0"/>
              </a:spcAft>
              <a:defRPr/>
            </a:pPr>
            <a:r>
              <a:rPr lang="en-US" sz="2800" dirty="0"/>
              <a:t>We can calculate </a:t>
            </a:r>
            <a:r>
              <a:rPr lang="en-US" sz="2800" dirty="0" smtClean="0"/>
              <a:t>how good of a deal the candy is</a:t>
            </a:r>
            <a:endParaRPr lang="en-US" sz="2400" dirty="0">
              <a:latin typeface="Courier New" pitchFamily="49" charset="0"/>
              <a:cs typeface="Courier New" pitchFamily="49" charset="0"/>
            </a:endParaRPr>
          </a:p>
        </p:txBody>
      </p:sp>
      <p:pic>
        <p:nvPicPr>
          <p:cNvPr id="31746"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31752"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31753"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31754"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31755"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31757"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31759"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31761"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31763"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grpSp>
        <p:nvGrpSpPr>
          <p:cNvPr id="5" name="Group 4"/>
          <p:cNvGrpSpPr/>
          <p:nvPr/>
        </p:nvGrpSpPr>
        <p:grpSpPr>
          <a:xfrm>
            <a:off x="5964238" y="484260"/>
            <a:ext cx="1257300" cy="5841928"/>
            <a:chOff x="5964238" y="484260"/>
            <a:chExt cx="1257300" cy="5841928"/>
          </a:xfrm>
        </p:grpSpPr>
        <p:sp>
          <p:nvSpPr>
            <p:cNvPr id="20493" name="Text Box 1030"/>
            <p:cNvSpPr txBox="1">
              <a:spLocks noChangeArrowheads="1"/>
            </p:cNvSpPr>
            <p:nvPr/>
          </p:nvSpPr>
          <p:spPr bwMode="auto">
            <a:xfrm>
              <a:off x="5989638" y="484260"/>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smtClean="0">
                  <a:latin typeface="Times New Roman" pitchFamily="18" charset="0"/>
                  <a:cs typeface="Times New Roman" pitchFamily="18" charset="0"/>
                </a:rPr>
                <a:t>w</a:t>
              </a:r>
              <a:r>
                <a:rPr lang="en-US" b="1" baseline="-31000" dirty="0" smtClean="0">
                  <a:latin typeface="Times New Roman" pitchFamily="18" charset="0"/>
                  <a:cs typeface="Times New Roman" pitchFamily="18" charset="0"/>
                </a:rPr>
                <a:t>1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20495" name="Text Box 1030"/>
            <p:cNvSpPr txBox="1">
              <a:spLocks noChangeArrowheads="1"/>
            </p:cNvSpPr>
            <p:nvPr/>
          </p:nvSpPr>
          <p:spPr bwMode="auto">
            <a:xfrm>
              <a:off x="5994400" y="1860622"/>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2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p:txBody>
        </p:sp>
        <p:sp>
          <p:nvSpPr>
            <p:cNvPr id="20497" name="Text Box 1030"/>
            <p:cNvSpPr txBox="1">
              <a:spLocks noChangeArrowheads="1"/>
            </p:cNvSpPr>
            <p:nvPr/>
          </p:nvSpPr>
          <p:spPr bwMode="auto">
            <a:xfrm>
              <a:off x="6022975" y="3213172"/>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3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20499"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4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p:txBody>
        </p:sp>
        <p:sp>
          <p:nvSpPr>
            <p:cNvPr id="20501"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5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$9</a:t>
              </a:r>
              <a:endParaRPr lang="en-US" b="1" dirty="0">
                <a:latin typeface="Times New Roman" pitchFamily="18" charset="0"/>
                <a:cs typeface="Times New Roman" pitchFamily="18" charset="0"/>
              </a:endParaRPr>
            </a:p>
          </p:txBody>
        </p:sp>
      </p:grpSp>
      <p:sp>
        <p:nvSpPr>
          <p:cNvPr id="31765"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7" name="Group 6"/>
          <p:cNvGrpSpPr/>
          <p:nvPr/>
        </p:nvGrpSpPr>
        <p:grpSpPr>
          <a:xfrm>
            <a:off x="5662640" y="801469"/>
            <a:ext cx="1631923" cy="6075581"/>
            <a:chOff x="5662640" y="801469"/>
            <a:chExt cx="1631923" cy="6075581"/>
          </a:xfrm>
        </p:grpSpPr>
        <p:grpSp>
          <p:nvGrpSpPr>
            <p:cNvPr id="4" name="Group 3"/>
            <p:cNvGrpSpPr/>
            <p:nvPr/>
          </p:nvGrpSpPr>
          <p:grpSpPr>
            <a:xfrm>
              <a:off x="5715000" y="801469"/>
              <a:ext cx="1503363" cy="646331"/>
              <a:chOff x="5715000" y="801469"/>
              <a:chExt cx="1503363" cy="646331"/>
            </a:xfrm>
          </p:grpSpPr>
          <p:sp>
            <p:nvSpPr>
              <p:cNvPr id="2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33"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3" name="Straight Connector 2"/>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735637" y="4842204"/>
              <a:ext cx="1503363" cy="646331"/>
              <a:chOff x="5715000" y="801469"/>
              <a:chExt cx="1503363" cy="646331"/>
            </a:xfrm>
          </p:grpSpPr>
          <p:sp>
            <p:nvSpPr>
              <p:cNvPr id="39"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40"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41" name="Straight Connector 40"/>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791200" y="6230719"/>
              <a:ext cx="1503363" cy="646331"/>
              <a:chOff x="5715000" y="801469"/>
              <a:chExt cx="1503363" cy="646331"/>
            </a:xfrm>
          </p:grpSpPr>
          <p:sp>
            <p:nvSpPr>
              <p:cNvPr id="4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4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45" name="Straight Connector 4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662640" y="2151965"/>
              <a:ext cx="1555723" cy="646331"/>
              <a:chOff x="5662640" y="819834"/>
              <a:chExt cx="1555723" cy="646331"/>
            </a:xfrm>
          </p:grpSpPr>
          <p:sp>
            <p:nvSpPr>
              <p:cNvPr id="4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48"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49" name="Straight Connector 4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791200" y="3433616"/>
              <a:ext cx="1503363" cy="646331"/>
              <a:chOff x="5715000" y="801469"/>
              <a:chExt cx="1503363" cy="646331"/>
            </a:xfrm>
          </p:grpSpPr>
          <p:sp>
            <p:nvSpPr>
              <p:cNvPr id="51"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52"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53" name="Straight Connector 52"/>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689615" y="5072380"/>
            <a:ext cx="2105332" cy="1323439"/>
            <a:chOff x="5581650" y="408661"/>
            <a:chExt cx="1198563" cy="1323439"/>
          </a:xfrm>
        </p:grpSpPr>
        <p:sp>
          <p:nvSpPr>
            <p:cNvPr id="56" name="Text Box 1030"/>
            <p:cNvSpPr txBox="1">
              <a:spLocks noChangeArrowheads="1"/>
            </p:cNvSpPr>
            <p:nvPr/>
          </p:nvSpPr>
          <p:spPr bwMode="auto">
            <a:xfrm>
              <a:off x="5581650" y="408661"/>
              <a:ext cx="1198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sz="4000" b="1" dirty="0" smtClean="0">
                  <a:solidFill>
                    <a:srgbClr val="0070C0"/>
                  </a:solidFill>
                  <a:latin typeface="Times New Roman" pitchFamily="18" charset="0"/>
                  <a:cs typeface="Times New Roman" pitchFamily="18" charset="0"/>
                </a:rPr>
                <a:t>v</a:t>
              </a:r>
              <a:r>
                <a:rPr lang="en-US" sz="4000" b="1" baseline="-31000" dirty="0" smtClean="0">
                  <a:solidFill>
                    <a:srgbClr val="0070C0"/>
                  </a:solidFill>
                  <a:latin typeface="Times New Roman" pitchFamily="18" charset="0"/>
                  <a:cs typeface="Times New Roman" pitchFamily="18" charset="0"/>
                </a:rPr>
                <a:t>i</a:t>
              </a:r>
            </a:p>
            <a:p>
              <a:pPr algn="ctr" eaLnBrk="1" hangingPunct="1">
                <a:spcBef>
                  <a:spcPts val="0"/>
                </a:spcBef>
              </a:pPr>
              <a:r>
                <a:rPr lang="en-US" sz="4000" b="1" dirty="0" err="1" smtClean="0">
                  <a:solidFill>
                    <a:srgbClr val="0070C0"/>
                  </a:solidFill>
                  <a:latin typeface="Times New Roman" pitchFamily="18" charset="0"/>
                  <a:cs typeface="Times New Roman" pitchFamily="18" charset="0"/>
                </a:rPr>
                <a:t>w</a:t>
              </a:r>
              <a:r>
                <a:rPr lang="en-US" sz="4000" b="1" baseline="-31000" dirty="0" err="1" smtClean="0">
                  <a:solidFill>
                    <a:srgbClr val="0070C0"/>
                  </a:solidFill>
                  <a:latin typeface="Times New Roman" pitchFamily="18" charset="0"/>
                  <a:cs typeface="Times New Roman" pitchFamily="18" charset="0"/>
                </a:rPr>
                <a:t>i</a:t>
              </a:r>
              <a:r>
                <a:rPr lang="en-US" sz="4000" b="1" baseline="-31000" dirty="0" smtClean="0">
                  <a:solidFill>
                    <a:srgbClr val="0070C0"/>
                  </a:solidFill>
                  <a:latin typeface="Times New Roman" pitchFamily="18" charset="0"/>
                  <a:cs typeface="Times New Roman" pitchFamily="18" charset="0"/>
                </a:rPr>
                <a:t> </a:t>
              </a:r>
            </a:p>
          </p:txBody>
        </p:sp>
        <p:cxnSp>
          <p:nvCxnSpPr>
            <p:cNvPr id="57" name="Straight Connector 56"/>
            <p:cNvCxnSpPr/>
            <p:nvPr/>
          </p:nvCxnSpPr>
          <p:spPr>
            <a:xfrm>
              <a:off x="5916946" y="1198700"/>
              <a:ext cx="536199"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65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7464</TotalTime>
  <Words>4010</Words>
  <Application>Microsoft Office PowerPoint</Application>
  <PresentationFormat>On-screen Show (4:3)</PresentationFormat>
  <Paragraphs>999</Paragraphs>
  <Slides>61</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Calibri</vt:lpstr>
      <vt:lpstr>Cambria</vt:lpstr>
      <vt:lpstr>Consolas</vt:lpstr>
      <vt:lpstr>Courier New</vt:lpstr>
      <vt:lpstr>Helvetica</vt:lpstr>
      <vt:lpstr>Impact</vt:lpstr>
      <vt:lpstr>Times</vt:lpstr>
      <vt:lpstr>Times New Roman</vt:lpstr>
      <vt:lpstr>Trebuchet MS</vt:lpstr>
      <vt:lpstr>Wingdings</vt:lpstr>
      <vt:lpstr>Office Theme</vt:lpstr>
      <vt:lpstr>CS  60</vt:lpstr>
      <vt:lpstr>Lecture 18 – Learning Goals</vt:lpstr>
      <vt:lpstr>minKey Solution  (previous version had typo!)</vt:lpstr>
      <vt:lpstr>Making Change Hw9</vt:lpstr>
      <vt:lpstr>PowerPoint Presentation</vt:lpstr>
      <vt:lpstr>In CS (and life?) Greed usually doesn’t work </vt:lpstr>
      <vt:lpstr>PowerPoint Presentation</vt:lpstr>
      <vt:lpstr>PowerPoint Presentation</vt:lpstr>
      <vt:lpstr>PowerPoint Presentation</vt:lpstr>
      <vt:lpstr>PowerPoint Presentation</vt:lpstr>
      <vt:lpstr>PowerPoint Presentation</vt:lpstr>
      <vt:lpstr>In CS (and life?) Greed usually doesn’t work </vt:lpstr>
      <vt:lpstr>PowerPoint Presentation</vt:lpstr>
      <vt:lpstr>PowerPoint Presentation</vt:lpstr>
      <vt:lpstr>PowerPoint Presentation</vt:lpstr>
      <vt:lpstr>PowerPoint Presentation</vt:lpstr>
      <vt:lpstr>PowerPoint Presentation</vt:lpstr>
      <vt:lpstr>Floyd-Warshall (all-pairs shortest path)</vt:lpstr>
      <vt:lpstr>PowerPoint Presentation</vt:lpstr>
      <vt:lpstr>Floyd-Warshall algorithm</vt:lpstr>
      <vt:lpstr>Shortest Paths in CS60</vt:lpstr>
      <vt:lpstr>Graph Representations  (adjacency matrix)</vt:lpstr>
      <vt:lpstr>PowerPoint Presentation</vt:lpstr>
      <vt:lpstr>PowerPoint Presentation</vt:lpstr>
      <vt:lpstr>Adjacency Matrix</vt:lpstr>
      <vt:lpstr>Adjacency Matrix (Floyd-Warshall implementation detail):  Use a int[][] and number the nodes starting with 1</vt:lpstr>
      <vt:lpstr>Tracing Floyd-Warshall</vt:lpstr>
      <vt:lpstr>Floyd-Warshall algorithm</vt:lpstr>
      <vt:lpstr>Floyd-Warshall algorithm CS60</vt:lpstr>
      <vt:lpstr>CRAZY IDEA! What if we kept a record of all path costs for each node K?</vt:lpstr>
      <vt:lpstr>PowerPoint Presentation</vt:lpstr>
      <vt:lpstr>PowerPoint Presentation</vt:lpstr>
      <vt:lpstr>PowerPoint Presentation</vt:lpstr>
      <vt:lpstr> Floyd-Warshall Pseudocode</vt:lpstr>
      <vt:lpstr>PowerPoint Presentation</vt:lpstr>
      <vt:lpstr>PowerPoint Presentation</vt:lpstr>
      <vt:lpstr>PowerPoint Presentation</vt:lpstr>
      <vt:lpstr>Discuss in your group </vt:lpstr>
      <vt:lpstr>Current shortest paths using intermediate nodes:  NONE (just edges) LEVEL 0  K=0</vt:lpstr>
      <vt:lpstr>PowerPoint Presentation</vt:lpstr>
      <vt:lpstr>Current shortest paths using intermediate nodes:  NONE (just edges) LEVEL 0  K=0</vt:lpstr>
      <vt:lpstr>Current shortest paths using intermediate nodes:  A(1) LEVEL 1 K=1</vt:lpstr>
      <vt:lpstr>Current shortest paths using intermediate nodes:  A(1), B(2) LEVEL 2 K=2</vt:lpstr>
      <vt:lpstr>Current shortest paths using intermediate nodes:  A(1), B(2), C(3) LEVEL 3 K=3</vt:lpstr>
      <vt:lpstr>Current shortest paths using intermediate nodes:  A(1), B(2), C(3), D(4) LEVEL 4 K=4</vt:lpstr>
      <vt:lpstr>JavaDocs ARE AWESOME!</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292</cp:revision>
  <cp:lastPrinted>2014-11-03T18:05:57Z</cp:lastPrinted>
  <dcterms:created xsi:type="dcterms:W3CDTF">2012-10-29T16:10:05Z</dcterms:created>
  <dcterms:modified xsi:type="dcterms:W3CDTF">2014-11-05T22:03:01Z</dcterms:modified>
</cp:coreProperties>
</file>