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ink/ink2.xml" ContentType="application/inkml+xml"/>
  <Override PartName="/ppt/ink/ink3.xml" ContentType="application/inkml+xml"/>
  <Override PartName="/ppt/ink/ink4.xml" ContentType="application/inkml+xml"/>
  <Override PartName="/ppt/ink/ink5.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ink/ink6.xml" ContentType="application/inkml+xml"/>
  <Override PartName="/ppt/ink/ink7.xml" ContentType="application/inkml+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ink/ink8.xml" ContentType="application/inkml+xml"/>
  <Override PartName="/ppt/notesSlides/notesSlide4.xml" ContentType="application/vnd.openxmlformats-officedocument.presentationml.notesSlide+xml"/>
  <Override PartName="/ppt/ink/ink9.xml" ContentType="application/inkml+xml"/>
  <Override PartName="/ppt/notesSlides/notesSlide5.xml" ContentType="application/vnd.openxmlformats-officedocument.presentationml.notesSlide+xml"/>
  <Override PartName="/ppt/ink/ink10.xml" ContentType="application/inkml+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399" r:id="rId2"/>
    <p:sldId id="840" r:id="rId3"/>
    <p:sldId id="830" r:id="rId4"/>
    <p:sldId id="836" r:id="rId5"/>
    <p:sldId id="831" r:id="rId6"/>
    <p:sldId id="832" r:id="rId7"/>
    <p:sldId id="833" r:id="rId8"/>
    <p:sldId id="834" r:id="rId9"/>
    <p:sldId id="835" r:id="rId10"/>
    <p:sldId id="766" r:id="rId11"/>
    <p:sldId id="837" r:id="rId12"/>
    <p:sldId id="767" r:id="rId13"/>
    <p:sldId id="768" r:id="rId14"/>
    <p:sldId id="795" r:id="rId15"/>
    <p:sldId id="839" r:id="rId16"/>
    <p:sldId id="769" r:id="rId17"/>
    <p:sldId id="770" r:id="rId18"/>
    <p:sldId id="771" r:id="rId19"/>
    <p:sldId id="772" r:id="rId20"/>
    <p:sldId id="773" r:id="rId21"/>
    <p:sldId id="802" r:id="rId22"/>
    <p:sldId id="803" r:id="rId23"/>
    <p:sldId id="804" r:id="rId24"/>
    <p:sldId id="805" r:id="rId25"/>
    <p:sldId id="806" r:id="rId26"/>
    <p:sldId id="807" r:id="rId27"/>
    <p:sldId id="808" r:id="rId28"/>
    <p:sldId id="809" r:id="rId29"/>
    <p:sldId id="820" r:id="rId30"/>
    <p:sldId id="822" r:id="rId31"/>
    <p:sldId id="821" r:id="rId32"/>
    <p:sldId id="810" r:id="rId33"/>
    <p:sldId id="811" r:id="rId34"/>
    <p:sldId id="812" r:id="rId35"/>
    <p:sldId id="813" r:id="rId36"/>
    <p:sldId id="814" r:id="rId37"/>
    <p:sldId id="823" r:id="rId38"/>
    <p:sldId id="824" r:id="rId39"/>
    <p:sldId id="825" r:id="rId40"/>
    <p:sldId id="815" r:id="rId41"/>
    <p:sldId id="816" r:id="rId42"/>
    <p:sldId id="817" r:id="rId43"/>
    <p:sldId id="818" r:id="rId44"/>
    <p:sldId id="819" r:id="rId45"/>
    <p:sldId id="826" r:id="rId46"/>
    <p:sldId id="827" r:id="rId47"/>
    <p:sldId id="828" r:id="rId48"/>
    <p:sldId id="740" r:id="rId49"/>
    <p:sldId id="741" r:id="rId50"/>
    <p:sldId id="742" r:id="rId51"/>
    <p:sldId id="743" r:id="rId52"/>
    <p:sldId id="744" r:id="rId53"/>
    <p:sldId id="745" r:id="rId54"/>
    <p:sldId id="746" r:id="rId55"/>
    <p:sldId id="747" r:id="rId56"/>
    <p:sldId id="748" r:id="rId57"/>
    <p:sldId id="749" r:id="rId58"/>
    <p:sldId id="750" r:id="rId59"/>
    <p:sldId id="751" r:id="rId60"/>
    <p:sldId id="752" r:id="rId61"/>
    <p:sldId id="753" r:id="rId62"/>
    <p:sldId id="754" r:id="rId63"/>
    <p:sldId id="755" r:id="rId64"/>
    <p:sldId id="779" r:id="rId65"/>
    <p:sldId id="780" r:id="rId66"/>
    <p:sldId id="781" r:id="rId67"/>
    <p:sldId id="782" r:id="rId68"/>
    <p:sldId id="783" r:id="rId69"/>
    <p:sldId id="784" r:id="rId70"/>
    <p:sldId id="785" r:id="rId71"/>
    <p:sldId id="786" r:id="rId72"/>
    <p:sldId id="787" r:id="rId73"/>
    <p:sldId id="788" r:id="rId74"/>
    <p:sldId id="789" r:id="rId75"/>
    <p:sldId id="724" r:id="rId76"/>
    <p:sldId id="725" r:id="rId77"/>
    <p:sldId id="728" r:id="rId78"/>
    <p:sldId id="726" r:id="rId79"/>
    <p:sldId id="727" r:id="rId80"/>
    <p:sldId id="729" r:id="rId81"/>
    <p:sldId id="730" r:id="rId82"/>
    <p:sldId id="731" r:id="rId83"/>
    <p:sldId id="732" r:id="rId84"/>
    <p:sldId id="733" r:id="rId85"/>
    <p:sldId id="734" r:id="rId86"/>
    <p:sldId id="793" r:id="rId87"/>
    <p:sldId id="794" r:id="rId88"/>
    <p:sldId id="697" r:id="rId89"/>
    <p:sldId id="663" r:id="rId90"/>
    <p:sldId id="664" r:id="rId91"/>
    <p:sldId id="665" r:id="rId92"/>
    <p:sldId id="667" r:id="rId93"/>
    <p:sldId id="669" r:id="rId94"/>
    <p:sldId id="666" r:id="rId95"/>
    <p:sldId id="671" r:id="rId96"/>
    <p:sldId id="692" r:id="rId97"/>
    <p:sldId id="520" r:id="rId98"/>
    <p:sldId id="796" r:id="rId99"/>
    <p:sldId id="797" r:id="rId100"/>
    <p:sldId id="798" r:id="rId101"/>
    <p:sldId id="799" r:id="rId102"/>
    <p:sldId id="800" r:id="rId103"/>
    <p:sldId id="801" r:id="rId104"/>
    <p:sldId id="698" r:id="rId105"/>
    <p:sldId id="699" r:id="rId106"/>
    <p:sldId id="700" r:id="rId107"/>
    <p:sldId id="702" r:id="rId108"/>
    <p:sldId id="723" r:id="rId109"/>
    <p:sldId id="703" r:id="rId110"/>
    <p:sldId id="706" r:id="rId111"/>
    <p:sldId id="525" r:id="rId112"/>
    <p:sldId id="658" r:id="rId113"/>
    <p:sldId id="704" r:id="rId114"/>
    <p:sldId id="705" r:id="rId115"/>
    <p:sldId id="708" r:id="rId116"/>
    <p:sldId id="709" r:id="rId117"/>
    <p:sldId id="710" r:id="rId118"/>
    <p:sldId id="711" r:id="rId119"/>
    <p:sldId id="712" r:id="rId120"/>
    <p:sldId id="713" r:id="rId121"/>
    <p:sldId id="714" r:id="rId122"/>
    <p:sldId id="715" r:id="rId123"/>
    <p:sldId id="716" r:id="rId124"/>
    <p:sldId id="717" r:id="rId125"/>
    <p:sldId id="718" r:id="rId126"/>
    <p:sldId id="719" r:id="rId127"/>
    <p:sldId id="720" r:id="rId128"/>
    <p:sldId id="721" r:id="rId129"/>
    <p:sldId id="722" r:id="rId13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840"/>
          </p14:sldIdLst>
        </p14:section>
        <p14:section name="Focus on highest term" id="{9074A6A4-FF04-4D7B-AF93-4F73D5FF4DC1}">
          <p14:sldIdLst>
            <p14:sldId id="830"/>
            <p14:sldId id="836"/>
            <p14:sldId id="831"/>
            <p14:sldId id="832"/>
            <p14:sldId id="833"/>
            <p14:sldId id="834"/>
            <p14:sldId id="835"/>
          </p14:sldIdLst>
        </p14:section>
        <p14:section name="Loop Counting Review" id="{9B14B043-B7B3-49E0-B591-D201364B3AEC}">
          <p14:sldIdLst>
            <p14:sldId id="766"/>
            <p14:sldId id="837"/>
            <p14:sldId id="767"/>
            <p14:sldId id="768"/>
            <p14:sldId id="795"/>
            <p14:sldId id="839"/>
          </p14:sldIdLst>
        </p14:section>
        <p14:section name="Recurrence Relationships" id="{4C205FEF-DC95-42B4-A386-5E5A0444C142}">
          <p14:sldIdLst>
            <p14:sldId id="769"/>
            <p14:sldId id="770"/>
            <p14:sldId id="771"/>
            <p14:sldId id="772"/>
            <p14:sldId id="773"/>
          </p14:sldIdLst>
        </p14:section>
        <p14:section name="Bubble Sort" id="{93D083A6-B764-4ED8-A34A-142409F49D44}">
          <p14:sldIdLst>
            <p14:sldId id="802"/>
            <p14:sldId id="803"/>
            <p14:sldId id="804"/>
            <p14:sldId id="805"/>
            <p14:sldId id="806"/>
            <p14:sldId id="807"/>
            <p14:sldId id="808"/>
            <p14:sldId id="809"/>
            <p14:sldId id="820"/>
            <p14:sldId id="822"/>
            <p14:sldId id="821"/>
          </p14:sldIdLst>
        </p14:section>
        <p14:section name="Insertion Sort" id="{102D22AE-214F-4927-BC0D-BF9F5BF3B389}">
          <p14:sldIdLst>
            <p14:sldId id="810"/>
            <p14:sldId id="811"/>
            <p14:sldId id="812"/>
            <p14:sldId id="813"/>
            <p14:sldId id="814"/>
            <p14:sldId id="823"/>
            <p14:sldId id="824"/>
            <p14:sldId id="825"/>
            <p14:sldId id="815"/>
            <p14:sldId id="816"/>
          </p14:sldIdLst>
        </p14:section>
        <p14:section name="Selection Sort" id="{34B14BDA-89FB-4BD4-BA78-4D422C64D4C3}">
          <p14:sldIdLst>
            <p14:sldId id="817"/>
            <p14:sldId id="818"/>
            <p14:sldId id="819"/>
            <p14:sldId id="826"/>
            <p14:sldId id="827"/>
            <p14:sldId id="828"/>
          </p14:sldIdLst>
        </p14:section>
        <p14:section name="EXTRA" id="{77E02AE3-D495-4AD2-BC03-29B22A67743D}">
          <p14:sldIdLst/>
        </p14:section>
        <p14:section name="Runtime" id="{11D69615-9A93-41B4-9CEE-7A793727EB9E}">
          <p14:sldIdLst>
            <p14:sldId id="740"/>
            <p14:sldId id="741"/>
            <p14:sldId id="742"/>
            <p14:sldId id="743"/>
            <p14:sldId id="744"/>
            <p14:sldId id="745"/>
            <p14:sldId id="746"/>
            <p14:sldId id="747"/>
            <p14:sldId id="748"/>
            <p14:sldId id="749"/>
            <p14:sldId id="750"/>
            <p14:sldId id="751"/>
            <p14:sldId id="752"/>
          </p14:sldIdLst>
        </p14:section>
        <p14:section name="Review Logs" id="{5E86650A-958B-4985-B8F3-33B1E6C47AB0}">
          <p14:sldIdLst>
            <p14:sldId id="753"/>
            <p14:sldId id="754"/>
            <p14:sldId id="755"/>
          </p14:sldIdLst>
        </p14:section>
        <p14:section name="Runtimes" id="{C862A6B2-FD53-4ABD-8321-D2FF704EF2D6}">
          <p14:sldIdLst/>
        </p14:section>
        <p14:section name="Radix" id="{763A31CB-72D7-4100-BA64-E39CE48BA608}">
          <p14:sldIdLst>
            <p14:sldId id="779"/>
            <p14:sldId id="780"/>
            <p14:sldId id="781"/>
            <p14:sldId id="782"/>
            <p14:sldId id="783"/>
            <p14:sldId id="784"/>
            <p14:sldId id="785"/>
            <p14:sldId id="786"/>
            <p14:sldId id="787"/>
            <p14:sldId id="788"/>
            <p14:sldId id="789"/>
          </p14:sldIdLst>
        </p14:section>
        <p14:section name="Quicksort" id="{2B1BE96C-D162-40AD-8464-E1C3ED418AFC}">
          <p14:sldIdLst>
            <p14:sldId id="724"/>
            <p14:sldId id="725"/>
            <p14:sldId id="728"/>
            <p14:sldId id="726"/>
            <p14:sldId id="727"/>
            <p14:sldId id="729"/>
            <p14:sldId id="730"/>
            <p14:sldId id="731"/>
            <p14:sldId id="732"/>
            <p14:sldId id="733"/>
            <p14:sldId id="734"/>
            <p14:sldId id="793"/>
            <p14:sldId id="794"/>
          </p14:sldIdLst>
        </p14:section>
        <p14:section name="Formal Definition" id="{1D8530B3-B478-4363-AD3C-158EB75A6FFA}">
          <p14:sldIdLst>
            <p14:sldId id="697"/>
            <p14:sldId id="663"/>
            <p14:sldId id="664"/>
            <p14:sldId id="665"/>
            <p14:sldId id="667"/>
            <p14:sldId id="669"/>
            <p14:sldId id="666"/>
            <p14:sldId id="671"/>
            <p14:sldId id="692"/>
            <p14:sldId id="520"/>
            <p14:sldId id="796"/>
            <p14:sldId id="797"/>
            <p14:sldId id="798"/>
            <p14:sldId id="799"/>
            <p14:sldId id="800"/>
            <p14:sldId id="801"/>
          </p14:sldIdLst>
        </p14:section>
        <p14:section name="Loop counting" id="{2823F939-92E8-4B8F-AC77-7406B687746A}">
          <p14:sldIdLst>
            <p14:sldId id="698"/>
            <p14:sldId id="699"/>
            <p14:sldId id="700"/>
            <p14:sldId id="702"/>
            <p14:sldId id="723"/>
            <p14:sldId id="703"/>
          </p14:sldIdLst>
        </p14:section>
        <p14:section name="Summations" id="{B3477B20-1D28-4513-A1E2-EA0DD493DFE8}">
          <p14:sldIdLst>
            <p14:sldId id="706"/>
            <p14:sldId id="525"/>
            <p14:sldId id="658"/>
            <p14:sldId id="704"/>
            <p14:sldId id="705"/>
          </p14:sldIdLst>
        </p14:section>
        <p14:section name="Bonus" id="{86EFD1A1-B1D1-42B2-B4C8-33E2670ACFBC}">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0" autoAdjust="0"/>
    <p:restoredTop sz="94639" autoAdjust="0"/>
  </p:normalViewPr>
  <p:slideViewPr>
    <p:cSldViewPr>
      <p:cViewPr varScale="1">
        <p:scale>
          <a:sx n="71" d="100"/>
          <a:sy n="71" d="100"/>
        </p:scale>
        <p:origin x="1272" y="60"/>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80" d="100"/>
        <a:sy n="80" d="100"/>
      </p:scale>
      <p:origin x="0" y="-33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0T22:49:29.18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3678 17454 34 0,'-28'2'34'0,"9"-19"-2"0,-11 10-33 0,14-10 1 0,16 17-1 0,-13-17 0 0,13 17-2 15,5-11-4-15,-5 11-7 0,42-16-15 0,3 5-4 16,10 19 23-16,14-2 10 0</inkml:trace>
  <inkml:trace contextRef="#ctx0" brushRef="#br1" timeOffset="5961.6115">6051 6726 23 0,'-30'14'29'15,"12"-3"-1"-15,18-11-29 0,-19-1 1 16,19 1 0-1,1-16 1-15,7 5 0 16,4-3 1-16,9-1 1 0,4-5 1 16,12-1 0-16,7 0 1 15,16 7-1-15,6-4 1 16,17 7-1-16,9-5 1 15,19 6-2-15,7 2 1 16,10 4-1-16,4-1-1 16,6 2 1-16,-2-1-1 15,1-3 0-15,-6-1-1 16,-8 0 1-16,-13-3 1 15,-6 2-1-15,-15-3-1 16,-8 1 1-16,-17 0-1 16,-11 5 0-16,-15 2 1 15,-10 2-1-15,-10 0 0 0,-18 2-1 16,12-3 0-16,-12 3 0 15,-11 4-1-15,11-4 0 16,-19 5-3-16,6-7-3 16,13 15-9-16,0-13-21 15,0 19 1-15,9-8 0 16,11 1 22-16,8-1 14 15</inkml:trace>
  <inkml:trace contextRef="#ctx0" brushRef="#br1" timeOffset="6588.6128">9734 6770 57 0,'59'-5'34'0,"12"-9"0"16,12-6-33-16,14-6 0 16,11-4 0-16,10 0 1 15,5-6-1-15,6 5 0 16,-2 3 1-16,3 6 0 0,0 4-1 15,4 12 1-15,0 5 0 16,3 8-1 0,-3 9 1-16,-1 5 0 15,-5 3-1-15,-2 2 0 0,-6 2 0 16,-4-2 0-16,-9-2 0 15,-8 0 0-15,-13-7-2 16,-10 0 3-16,-11-6-2 16,-13-1 1-16,-10-5-1 15,-14 2 1-15,-10-5-1 16,-6 0 0-16,-12-2 1 15,0 0-1-15,0 0 0 16,0 0 0-16,-14-3 0 16,-1 1-1-16,0 2-2 15,-10-10-5-15,4 8-29 16,-14-6-1-16,-2 0 1 15,-7-12 6-15,-7-10 31 0</inkml:trace>
  <inkml:trace contextRef="#ctx0" brushRef="#br1" timeOffset="8433.4162">21391 5809 62 0,'-9'-20'34'0,"2"9"-12"16,-2-12-15-16,12 12 0 15,-3 11-4-15,0 0 0 16,0 0 0-16,-6 27-1 16,5 2 0-16,3 11-1 15,-3 11-1-15,2 7 1 16,0 2 0-16,2 6 1 15,-2-5-1-15,1-4-1 16,0-11 0-16,0-11 0 16,0-7 1-16,0-10-1 15,-2-18 0-15,0 0-1 16,6-10 0-16,-4-18 1 15,2-8-2-15,2-7 3 0,3-13-2 16,4-10 0-16,4-4 1 16,6 2-1-16,4 2 2 15,5 11-1 1,0 4 1-16,2 11-1 0,-1 13 1 15,1 13-1-15,-4 18 0 16,0 11 1-16,-6 16 0 16,-3 9 0-16,-5 11-1 15,-3 9 1-15,-4 2-1 16,-2 1 1-16,-3-4 0 15,-2-5-1-15,-1-13-1 16,-1-9 0-16,4-3-3 16,-4-29-20-16,0 23-11 0,0-23 0 15,0 0 0 1,16-15 16-16</inkml:trace>
  <inkml:trace contextRef="#ctx0" brushRef="#br1" timeOffset="9132.6199">22271 5355 33 0,'-15'-8'32'0,"4"-2"2"15,0-8-24-15,11 18-1 16,4-25 0-16,11 12-3 15,-2-8-1-15,13 0-1 16,3-1-2-16,8 8 0 0,-1-3 0 16,6 6-1-1,-2 5 0-15,-2 7 0 16,-4 8-1-16,-5 11 0 15,-7 5 0-15,-6 2 1 0,-9 9-1 16,-8 3 1-16,-7 1 0 16,-7 2-1-16,-7 0 2 15,-5-2-1-15,-6-5 0 16,-1-1 0-16,-3-4-1 15,1-6 1-15,2-1-1 16,2 1 0-16,4-11 0 16,3 2 0-16,6-6 0 15,5-5 0-15,14-4 0 16,-15 6 0-16,15-6 0 15,-2-10 0-15,2 10 0 16,11-11 0-16,0 5 1 16,3-2-1-16,2-3 1 0,4-1-1 15,4 2 1-15,1 0-1 16,2-1 0-16,4 6 1 15,0 1-1-15,3 5 0 16,1 4 1-16,1 3-2 16,2 4 1-16,0 0 0 15,0 2 0-15,-2-4 0 16,-1 0 1-16,-5-3-1 0,-2-1-1 15,-6-1 1 1,-1 6-9-16,-21-11-27 16,19 0-1-16,-19 0-1 15,7-18-1-15,-7-5 35 16</inkml:trace>
  <inkml:trace contextRef="#ctx0" brushRef="#br1" timeOffset="15282.2378">6363 8344 14 0,'0'0'30'0,"-11"10"0"16,11-10-21-16,5 18-9 15,5-7 2-15,9 1-1 32,8 0 2-32,11 3-1 15,6-11 0-15,11 4 1 0,6-7 0 16,11 0-1-16,6-4-2 15,5-1 2-15,-1-2-2 16,2 2 2-16,3 2-1 16,2 1 1-16,0-4-1 15,2 2 1-15,-6 2 0 16,-2 1 0-16,-4 0 0 15,-5 2-1-15,-11 0 1 16,-7 3-2-16,-13-2 1 16,-9 4 0-16,-9-2 0 15,-5 1 0-15,-8 4 0 16,-12-10-1-16,16 17 0 15,-16-17-2-15,11 20-5 0,-11-20-16 16,0 0-11-16,15 7 0 16,0-14 10-16,7-4 24 15</inkml:trace>
  <inkml:trace contextRef="#ctx0" brushRef="#br1" timeOffset="15940.4391">10213 8412 48 0,'23'21'34'0,"10"-7"-1"16,8 4-31-16,16 3 0 15,6 0 2-15,15 4-3 0,9 2 1 16,14 2 1-16,9-4-2 16,11 1 1-16,7-4-2 15,4-6 1-15,2-3-1 16,-5 1 0-16,-11-7 0 15,-10 1 0-15,-13-6 0 16,-13 2-1-16,-15 2 0 16,-14-1-2-16,-8 5-2 15,-19-15-12-15,-3 10-17 16,-10-4-1-16,-13-1 0 15,0 0 34-15</inkml:trace>
  <inkml:trace contextRef="#ctx0" brushRef="#br1" timeOffset="24028.0598">20829 7968 1 0,'0'0'13'16,"0"0"3"-16,0 0-10 15,0 0 2-15,0 0-1 16,0 0-1-16,0 0-1 15,0 0 0-15,0 0-2 16,0 0 1-16,3 14-1 16,-7 1 0-16,1 7-1 15,-5 6 1-15,3 9-1 0,-4 3 0 16,2 5 1-16,-2 0-1 15,3 5 0-15,-2-6 0 16,3-2 1 0,-1-3-1-16,3-6 0 0,-2-8 0 15,0-3-1-15,1-5 2 16,2-1-1-16,2-16-1 15,-6 16 0-15,6-16 1 16,0-14-2-16,0-3 0 16,5-3 1-16,-3-13-1 15,4-7-1-15,0-6 1 16,4-7 0-16,1 2-1 15,1-1 2-15,2 5-1 0,-1 2-1 16,3 5 2 0,2 8-1-16,2 7 0 15,-2 8 0-15,3 3 0 16,2 4 0-16,-1 4 0 0,2 3 0 15,2 6-1-15,-2 1 2 16,0 2-1-16,-1 3 0 16,-4 4 1-16,0 9-1 15,-6 4 1-15,-1 6 0 16,-4 6 0-16,-2 2 0 15,-3 4-1-15,2-1 1 16,-2-1 0-16,1-3-1 16,1-7 0-16,1-7 1 0,-1-6-2 15,1-6 1-15,1 0-1 16,-7-13 0-1,9 10-2-15,-9-10-4 16,9-10-23-16,-9 10-1 0,4-28-1 16,-1 6 14-16,-2-12 18 15</inkml:trace>
  <inkml:trace contextRef="#ctx0" brushRef="#br1" timeOffset="24668.6609">21255 7486 34 0,'14'-15'31'0,"11"3"-1"16,-1-4-26-16,6-3-2 15,8 1 0 1,2-4 0-16,7 1-1 15,-1 1 1-15,5-2-1 0,-1 3 0 16,-1 1 0-16,-2 6-1 16,-6 6 1-16,-7 6 0 15,-7 7-1-15,-11 8 1 16,-9 9 0-16,-10 5 0 15,-7 8 0-15,-8 3 0 16,-4 3 1-16,-7-1-1 16,0 1 0-16,-4-4 1 15,4-1 0-15,1-4 0 0,6-4-1 16,2-4 1-1,6-1-2-15,2-4 2 16,5-3-1-16,4 0-1 16,3-1 1-16,0-17-1 0,6 21 1 15,-6-21-1-15,13 19 1 16,-2-10-1-16,3 2 2 15,0-5-2-15,6 5 1 16,2-3 0-16,2 0-1 16,1-1 0-16,-1 1 0 15,0-2 0-15,-3-1-1 16,0 1 1-16,-4-1-1 15,-2 5-1-15,-3-2 0 0,3 7-2 16,-4-10-3 0,9 11-5-16,-20-16-13 15,31 4-8-15,-7-2 1 16,2-10 11-16,2 1 21 0</inkml:trace>
  <inkml:trace contextRef="#ctx0" brushRef="#br1" timeOffset="25232.6629">22111 7861 43 0,'0'0'30'0,"2"14"0"16,-2-14-31-16,15 3 2 16,-1-6 0-16,0-1 0 15,8-3 0-15,1-1 1 16,9 2-1-16,1-4 1 15,2 5-1-15,0-2 0 0,-2 6-1 16,-5-2 1-16,-3 5-2 16,-4 0 0-1,-9-2-4-15,3 9-10 16,-15-9-14-16,0 0-1 0,12 10 0 15,-12-10 28-15</inkml:trace>
  <inkml:trace contextRef="#ctx0" brushRef="#br1" timeOffset="25622.6636">22259 7742 54 0,'9'18'32'16,"-2"-3"0"-16,0-2-33 16,0 5 1-16,-1 0 1 15,-3 4-1-15,-4 6 0 16,-2 6 0-16,-3 5 0 15,-1 0 0-15,-1 3-1 16,1 2 1-16,1-3-1 16,0-2 0-16,3-5-2 15,-2-10-3-15,10 4-9 0,-6-6-15 16,4-8 0-16,-3-14 0 15,11 9 30-15</inkml:trace>
  <inkml:trace contextRef="#ctx0" brushRef="#br1" timeOffset="26315.0652">22594 7949 41 0,'0'0'31'16,"0"0"-1"-16,0 0-29 15,2 16 2-15,-2-16 0 16,-8 26-1-16,2-6-1 0,0 7 0 15,0 5-1 1,1 4 1-16,-1 0-2 16,1 1 1-16,1-3 0 15,1-5 0-15,0-6-1 0,1-4 1 16,1-8 0-16,1-11-1 15,0 0 2-15,1-14-2 16,1-7 1-16,3-6 0 16,0-9 1-16,2-8-1 15,1-3 1-15,3-2-2 16,0 2 1-16,2 5 0 15,1 5 1-15,-1 9-2 16,0 11 1-16,1 15 1 16,-3 13-2-16,0 12 2 15,-1 13-1-15,-3 4 0 16,0 4 0-16,-1 1 0 15,-1-1 0-15,0-4 0 0,0-12 0 16,0-11 0-16,-5-17 1 16,12 3-1-16,-5-15 0 15,2-7 0-15,1-10 1 16,-1-7-1-16,4-2 1 15,-1 1 0-15,-1 1 0 16,0 7-1-16,2 4 1 16,-3 12 0-16,1 9 0 15,-11 4-1-15,20 22 0 16,-11 4 1-16,0-2-1 15,-1 3 0-15,-2 1-1 16,2-7-1-16,-2 2-1 16,-1-12-3-16,5 4-7 0,-10-15-18 15,0 0 1-15,19-7-1 16,-12-12 27-16,6 2 4 15</inkml:trace>
  <inkml:trace contextRef="#ctx0" brushRef="#br1" timeOffset="26784.0661">22841 7527 54 0,'33'-5'32'15,"2"-6"1"-15,2-1-32 16,8 2 1-16,0-5-1 15,-2 1 0-15,-9 0-1 16,-5 2 0-16,-7 2 1 16,-3 3-1-16,-7 4-1 15,-12 3 1-15,0 0 0 16,0 11 1-16,-11 5-1 15,0 4 0-15,-4 4 0 0,1 1 1 16,-1-1 0-16,3 1-1 16,3 0 1-16,4-2 0 15,5-5 0-15,6 1 0 16,5-6 0-16,6-2 0 15,5-5-1-15,5-1 1 16,5-5-1-16,1-3-1 16,0-2 1-16,-5-4-3 15,3 5-4-15,-16-9-16 16,4 3-9-16,-7 3-1 15,-8-4 0-15,-4 11 32 16</inkml:trace>
  <inkml:trace contextRef="#ctx0" brushRef="#br1" timeOffset="35581.4901">20699 7980 22 0,'0'0'30'0,"0"0"1"15,0 0-21-15,-11-15 2 16,11 15-3-16,0 0-1 16,0 0-1-16,0 0-1 15,0 0-2-15,0 0 0 16,13 9 0-16,-13-9-2 15,5 18 1-15,-2-7-1 16,1 3 0-16,-1 6-1 16,2 9 0-16,0 6 0 15,1 5 0-15,-1 5-2 16,1 5 2-16,0 5-1 0,1 4-1 15,-1-1 1-15,-1-2 0 16,-1-6 0-16,-1-8 0 16,-1-3 0-16,-1-4 0 15,-2-7 0-15,-1-8 1 16,1-9 0-16,1-11-1 15,0 0 0-15,0 0 0 16,-7-29 0-16,6-4 0 16,2-6 1-16,0-10-1 15,4-6 0-15,2-6 1 16,4-5-2-16,5 1 2 15,3-1 0-15,0 5-1 0,2 7 1 16,0 8-1-16,-1 8 1 16,1 10 0-16,-4 9 0 15,-2 5-1 1,-3 11 1-16,0 5-1 0,-1 7 1 15,-1 4-1-15,0 0 1 16,-2 9-1-16,1 9 0 16,1-1 0-16,-1 2 0 15,1 3 1-15,0-1 0 16,-2 0-1-16,1 3 0 15,-1-5 1-15,0-4-1 16,-2 3-1-16,-1-3 1 16,0-7-1-16,0 2 2 0,-2-2-2 15,0-2 1 1,0-3 0-16,-3-16 1 15,4 18-1-15,-4-18 1 16,2 18 0-16,-2-18-1 0,0 0 1 16,0 0-1-16,0 0-1 15,-2-12 1-15,-2-2 1 16,1-7-1-16,-2-1 1 15,0-10-1-15,-1-5 0 16,-2-1 0-16,1-4 1 16,0 0-1-16,-2 0-1 15,1 2 2-15,-2-1-2 16,0 7 2-16,-2 3-1 0,0 5-1 15,0 5 2-15,-2 4-1 16,0 1 0-16,-4 4 0 16,1 6 0-16,0 5-1 15,-1 7 1-15,-2 6 0 16,1 3-1-16,-2 5 0 15,-1 7 1-15,4 11-1 16,0 4 1-16,0 2 0 16,4 1 0-16,3 2 0 15,0 0-1-15,5-2 2 16,0-5-1-16,4-6-1 15,0-5 0-15,3-4-1 16,-4-12-5-16,14-1-30 0,-11-12 1 16,0 0-3-16,0 0 1 15,6-25 26 1</inkml:trace>
  <inkml:trace contextRef="#ctx0" brushRef="#br1" timeOffset="37162.2958">21325 7514 55 0,'-15'-8'35'15,"15"8"1"1,-24-21-28-16,29 10 1 16,-4-9-2-16,16 4-1 15,0-5-1-15,10 2-1 0,1 0-1 16,7 2 0-16,2 2-2 15,2 8 1-15,-1 1 0 16,-3 11 0-16,-3 2-1 16,-3 8 0-16,-4 3 0 15,-7 9-1-15,-4 3 0 16,-6 3 0-16,-5 2 0 15,-7 1-1-15,-5 1 1 16,-3 4 0-16,-5-2 0 16,-5 0 1-16,-2-4-1 15,-3 0 0-15,-1-3 1 16,0-7-1-16,-2 3 0 15,1-7 1 1,1-5-1-16,1-3-1 0,4-5 1 16,1-2-1-16,4-2 1 15,2-1 0-15,1-6 0 16,4-4 0-16,11 7 0 15,-17-16 1-15,17 16-1 16,-13-19 0-16,13 19 0 16,-9-21 0-16,8 9 1 15,1-2-2-15,2 4 1 16,4-4 1-16,3-3-1 16,4 0-1-16,2-1 1 15,2 2-1-15,1 5 1 16,2 8 1-16,0-3-1 0,3 7-1 15,1 4 1-15,-1 4 1 16,2 5 0-16,2-1 0 16,1-1-1-16,0-3 0 15,2 2 0-15,-4-3 0 16,1 3 1-16,-3-4-1 15,-1-1 0-15,-2 4 0 16,-3-4 1-16,-2 1-1 16,-1-2 0-16,-3-3 0 15,-12-2 0-15,18 3 0 16,-18-3 1-16,11-2-1 15,-11 2 0-15,0 0 0 16,0 0 0-16,0 0 1 0,0 0-1 16,-17-10 0-16,5 5 0 15,-4-2 0 1,-3-3 0-16,-3 3 1 15,-5-2-1-15,-4 3-1 0,-2-2 2 16,-2 1-2-16,1 2 1 16,-2 2-1-16,0 2 1 15,0 0-1-15,3 4 1 16,3 0 0-16,2 5-1 15,5 2 1-15,2 3 0 16,4 0-1-16,3-2 2 16,5 3-2-16,3-1 1 15,1 2-1-15,5-15 2 16,-2 18-1-16,2-18 0 15,0 0-1-15,11 16 1 16,-11-16 0-16,16-7 0 16,-2-1 1-16,3-5-1 0,1-4 1 15,3-7-1-15,3-3 0 16,3-4 0-16,1-1 1 15,2-3-2-15,-5-3 1 16,1 1-1-16,-1 0 1 16,-3 6 0-16,-2-5 0 15,-5 7 0-15,-4-1 0 16,-4 3 0-16,-5 3 1 0,-4 2-1 15,-4 5 1-15,-2-2-1 16,-5 4 0 0,0-1 0-16,-4 7 0 15,-1-1 1-15,-1 4-2 0,-3 6 1 16,-1-1 0-16,-3 10 0 15,0 5 0-15,0 4-1 16,-1 1 1-16,0 3 0 16,3-4-1-16,2 3 1 0,0-2 1 15,4-2-2 1,3-2 1-16,2-3 0 15,2-3 0-15,11-9 0 16,-14 15 0-16,14-15 0 0,0 0-1 16,0 0 1-16,-12 10-2 15,12-10 0-15,0 0-2 16,2 12-8-16,-2-12-26 15,0 0 0-15,0 0-1 16,13 17-1-16,-13-17 33 16</inkml:trace>
  <inkml:trace contextRef="#ctx0" brushRef="#br1" timeOffset="40279.1028">7779 6961 55 0,'-29'-13'34'0,"-7"-3"-1"16,-3-2-34-16,-1 2 1 15,-2 8-1-15,-1 9 0 16,-10 11-1-16,-4 11 0 15,-2 17-1-15,-7 9-2 16,5 22-1-16,-12 8 1 16,5 21-1-16,-6 2 1 0,12 7 2 15,3-1 0-15,12 4 2 16,10-3 2-16,13-3 1 15,21-2 1 1,16-9 1-16,21-1-1 0,13-1 1 16,19 2 0-16,9 0 0 15,16-3 1-15,6-8-1 16,13-2 0-16,3-13-1 15,8-9 1-15,-3-16-1 16,4-17 0-16,-7-27-1 16,-3-17 1-16,-10-23-1 15,-12-21 0-15,-14-18-2 16,-13-12 2-16,-15-18-2 0,-15-11 1 15,-15-5-1 1,-11 2 2-16,-14-6-2 16,-15 7 0-16,-12 0 1 15,-15 5-1-15,-14 12 1 0,-12 12-1 16,-10 9 0-16,-12 10-1 15,-3 12 2-15,-1 10-1 16,1 11 0-16,6 3 0 16,10 10-1-16,8 5 0 15,16 6-1-15,11-4-2 16,22 9-5-16,3-11-18 15,28 4-8-15,14-2-1 0,20-2 7 16,19-4 29-16</inkml:trace>
  <inkml:trace contextRef="#ctx0" brushRef="#br1" timeOffset="41107.3052">11991 7277 66 0,'-57'-2'36'0,"-3"-3"-1"15,-7-4-35-15,-3-2 1 0,0-3-1 16,-9 4 1-16,-7 0-1 15,-3 7 1-15,-5-2-1 16,-3 5 1-16,2 1-1 16,1 9-1-16,5 7 1 15,5 5 0-15,7 9 0 16,8 7 0-16,12 16-1 15,12 14-1 1,14 19 1-16,12 7 0 0,13 15 0 0,12 7 0 16,17 0 1-16,17 2-2 15,20-9 3-15,15-8 0 16,20-15 0-1,13-18-1-15,17-22 2 0,13-15-1 16,3-22 1-16,6-16 0 16,-9-24-2-16,-3-20 1 15,-11-20 0-15,-11-15 0 16,-15-8-1-16,-16-11 2 15,-18-2-3-15,-16 3 2 16,-19 0-1-16,-15 9 0 16,-23 7 0-16,-18 12 1 0,-18 5-1 15,-18 12 0-15,-18 7 0 16,-14 8 0-1,-11 11 1-15,-9 9-1 16,-1 6 0-16,2 4-1 16,9 9-1-16,10-5-4 0,29 10-28 15,7-3-1-15,21 3-2 16,18-6 5-16,20 6 32 15</inkml:trace>
  <inkml:trace contextRef="#ctx0" brushRef="#br1" timeOffset="47601.3263">6081 10047 1 0,'-1'11'25'0,"1"-11"4"16,-13 2-22-16,13-2 0 15,0 0 1-15,-13 16-1 16,0-13 0-16,13-3-1 15,-23 14-1-15,12-3-1 16,-6-1-1-16,4 4 0 16,-2 0-2-16,2 3 1 0,1 0-1 15,2 7 0 1,-1 1 0-16,4 5-1 0,0 6 1 15,-1 2 0-15,2 3-2 16,1 1 2-16,1 2-2 16,0-2 2-16,1-1-1 15,2-3 0-15,0-6 0 16,1-3 0-16,1-5 0 15,2-3 0-15,0-4 2 16,2-4-2-16,-1-2 2 0,-4-11-2 16,12 12 0-16,-12-12 1 15,20 3 0 1,-5-2-1-16,4-6 1 15,4 0 0-15,6-2-1 16,7-3 1-16,5-2 0 0,7 0 0 16,2 0-1-16,4 0 0 15,0-2 0-15,3 1 0 16,1 2 0-16,1 3 0 15,-4 0 0-15,1 4 0 16,-1-1 0-16,2 3 1 16,0 1-1-16,3 2 0 15,-1 2 0-15,3-2 1 0,3-1-1 16,3 0 1-16,1 3-1 15,1-2 0-15,2 2 0 16,3 1 1-16,-1-3-1 16,3 4 0-16,0 2 1 15,0-1-2-15,1 1 1 16,4-3 1-16,0 1-1 15,1 3 1-15,4-5-1 16,1 2 0-16,4 0 0 16,1 0 1-16,-2 1-1 15,-2 1 0-15,0 2 0 16,-3-2 0-16,-4 0 0 15,-2 4 1-15,-2 0-2 0,-2-1 1 16,1-2 0-16,0 1 0 16,-3 0 1-16,1 2-1 15,-2-2 1-15,-2-1-1 16,-7 0 2-16,0-1-2 15,-7 3 1-15,-4-1-1 16,-7-4 0-16,-1 0 0 16,-8 5 0-16,-3-4 0 15,-5 0 0-15,-3 0-1 16,-5-4 1-16,-3 1 0 15,-3 2 0-15,-15-5-1 16,18-6 1-16,-18 6-1 16,12-15 1-16,-12 15 2 0,8-22-3 15,-5 6 1-15,2-3 0 16,1-2 0-16,0-5-1 15,0-2 2-15,1-6-1 16,0-3-1-16,-2 1 1 16,0-5 0-16,-1-3 0 15,1-1 0-15,-1 0 1 31,0 3-1-31,-3 0 0 16,1 2 0-16,0 3 0 0,-1 3 1 16,-2 3-1-16,1 7 0 15,0 0 0-15,0-2 0 16,1 2 0-16,0 1 0 0,1-1 0 15,2-2-1-15,0 1 2 16,1 0 0-16,-2 7-2 16,2 1 1-16,-1 6 0 15,0-2 1-15,-2 2-1 16,-2 11 1-16,0 0-1 15,5-12 0-15,-5 12 0 16,0 0 1-16,5-12-1 16,-5 12 0-16,0 0 0 15,0 0 0-15,0 0 0 16,11 2-1-16,-11-2 1 15,5 16 1-15,-3-3-1 16,2 7-1-16,-1 3 1 0,3 1-1 16,-1 3 1-16,1 3 0 15,2 3-1-15,0-3 1 16,1 2 0-16,-2 1 0 15,-1-1 0-15,0 0 0 16,-1 6-1-16,-1-3 1 16,-2 0 0-16,0-4 0 15,-2-3 0-15,1-2 0 16,-1-4 1-16,-1-2-1 15,-1-8 1-15,1-1 1 16,1-11-1-16,-11 15 0 16,0-9 0-16,-2 3 0 15,-8-6 0-15,-6 4 0 0,-7 1-1 16,-8-2 0-16,-6 2 0 15,-7 1-1-15,-6-2 1 16,-8 0 1-16,-3 1-2 16,-3-2 1-16,-7 0 0 15,-1-1 0-15,-4-3 0 16,-4 1 1-16,-3-1-2 15,-2-1 1-15,-4-2 0 16,-3 1 0-16,-4-1 0 16,-2 2 0-16,-1-1 0 15,0-2-1-15,1-2 1 16,2 0 0-16,3 3-1 0,5 0 3 15,3-2-3-15,7 0 1 16,2-1 0-16,3 4 0 16,5 0 0-1,2 0 0-15,0-1 1 16,2-2-3-16,4-1 2 0,1 4 0 15,0 1 0-15,3-1 0 16,1-1 0-16,1 2 0 16,3 1 0-16,2 3 0 0,3 1-1 15,2-1 1-15,3-1 0 16,3 1 0-16,1 1 0 15,5-2 0-15,3 1 0 16,2-1 0-16,4-3 0 16,1 2 0-16,4 0 0 15,1-2 0-15,1 3 0 16,0-1 0-16,1-2 0 15,0 0 1-15,0 3-1 16,2-1 0-16,-1 0 0 16,2 2 0-16,5-5 0 15,1 3 1-15,2-2-1 16,3 1 0-16,12-2 0 0,-17 1-1 15,17-1 1-15,0 0 0 16,0 0 0-16,0 0-1 16,0 0 1-1,0 0 0-15,19-11-1 0,3 7 1 16,10 1 0-16,8-2 0 31,9-3 0-31,13 5 0 0,10-4 0 0,9-2 0 16,7-1 1-16,9-1-1 15,7 0 0-15,7 2 0 16,3-1 0-16,2-1 0 15,4 1 1-15,1 2-1 16,1 2 0-16,-2 3 0 16,1 3-1-16,-2-1 2 15,6 0-1-15,-1 1 0 16,0 2 0-16,-1 0 1 15,-1-1-1-15,-2 2 1 0,-6 0 0 16,-1-1-1-16,-8 3 0 16,-5-1 0-16,-6 2 0 15,-5 0 0 1,-4 0 0-16,-4-2 0 0,-2 2-1 15,-4-3 1-15,-5 1 0 16,-3 0 0-16,-4-4 1 16,-5 0-1-16,-3 1 0 15,-5-1 0-15,-5 0 0 16,-5 1 0-16,-6 0 0 15,-6 1 0-15,-5 1-1 16,-7 0 1-16,-3 0 0 16,-13-3-1-16,14 6 1 0,-14-6-2 15,0 0-1 1,0 0-2-16,7 14-15 15,-7-14-16-15,-12-21-1 16,3-3 1-16,-1-14 27 0</inkml:trace>
  <inkml:trace contextRef="#ctx0" brushRef="#br1" timeOffset="48596.9305">8780 10444 1 0,'0'0'8'0,"0"0"-3"16,0 0-5-16,0 0 0 15,4-11 0-15,-4 11 0 16,0 0 0 0,0 0-1-16,0 0 1 0,11-7 0 15,-11 7 1-15,0 0 0 0,0 0 2 16,0 0-1-16,0 0 0 15,0 0 1-15,10-6-1 16,-10 6 0-16,0 0-1 16,0 0-2-16,0 0-2 15,0 0-2-15,0 0-6 16,0 0 2-16,0 0 9 15,-17-2 0-15</inkml:trace>
  <inkml:trace contextRef="#ctx0" brushRef="#br1" timeOffset="49418.9386">8599 10346 9 0,'0'0'26'0,"0"0"-17"16,0 0-5-16,0 0 2 15,0 0-2-15,0 0 2 16,-6-11 0-16,6 11-1 15,0 0-1-15,-7-13 0 16,7 13-1-16,-6-10 0 16,6 10 0-16,0 0-2 0,-3-11 1 15,3 11-1-15,0 0 0 16,0 0-1-16,6-12 0 15,-6 12 1-15,0 0-1 16,0 0 0 0,0 0 1-16,0 0 0 0,10-13 0 15,-10 13 1-15,0 0 0 16,0 0 0-16,0 0 0 15,0 0 0-15,0 0 0 16,0 0 0-16,0 0-1 16,0 0 0-16,0 0 0 15,0 0 0-15,0 0 0 16,1 11-1-16,-1-11 1 0,3 25-1 15,-2-12 1-15,-1 5-1 16,-1 3 0 0,0 1 1-16,-2 3-1 15,1 2 0-15,-3-5 1 0,0 1-1 16,-1 0 0-16,0-3 0 15,-2 0 1-15,2-2-1 16,-1-3 0-16,-2-1 0 16,1-2 0-16,-1 2-1 15,9-14 1-15,-22 19 0 16,11-9-1-16,-1-3 1 15,1 2 0-15,-1-3-1 16,0 0 1-16,-2 0-1 16,2 1 0-16,-1-3-1 15,2 1 0-15,-5-3-1 16,5 3 0-16,-5-3-1 15,16-2-3-15,-24 4-2 0,24-4-6 32,-19 6-13-32,7-11-2 15,12 5 14-15,-16-13 16 16</inkml:trace>
  <inkml:trace contextRef="#ctx0" brushRef="#br1" timeOffset="50137.9408">7141 10214 9 0,'0'0'24'15,"0"0"-17"-15,0 0-3 16,0 0 0-16,0 0 1 15,-16 10-1-15,16-10 0 16,0 0 2-16,0 0-1 0,-12 6 1 16,12-6 0-16,0 0 0 15,0 0-1-15,0 0-1 16,0 0 1-16,0 0-2 15,0 0 0-15,0 0 0 16,0 0-1-16,0 0 1 16,8 17-1-16,-8-17-1 15,6 15 0-15,-5-1 0 16,3 3 0-16,-4 2 0 15,-1-1-1-15,-2 5-2 16,-5-3-1-16,2 13-4 16,-17-18-10-16,4 8-16 15,-4-5-1-15,-5-5 6 0,1 0 28 16</inkml:trace>
  <inkml:trace contextRef="#ctx0" brushRef="#br1" timeOffset="71153.9926">21606 9730 46 0,'14'10'31'0,"-14"-10"0"16,14 3-30-16,-14-3 0 15,14 2 0-15,-14-2 1 16,0 0-1-16,0 0-1 16,13 5 2-16,-13-5-2 15,0 0 1-15,0 10 0 0,0-10-1 16,0 19 1-1,1-6-1-15,-1 4 1 16,-1 2-1-16,2 7 1 16,0 1-1-16,3 1 1 0,-2 2 0 15,3 3 0-15,0-1 0 16,0 1-1-16,1-4 1 15,-1-1-1-15,0 0 2 16,-2-1-2-16,3-4 0 16,-3-2 0-16,2-2 0 15,-2-3 0-15,0-2 0 16,-3-14 0-16,5 17 0 15,-5-17 0-15,0 0 0 16,0 0 1-16,0 0-1 16,0 0 1-16,0 0 0 15,3-21-1-15,-3 0 1 16,3-7-1-16,-1-10-1 0,4-7 1 15,4-6-1-15,5-4 0 16,7-5-1-16,6 1 2 16,8-2-2-16,7 3 1 15,11 4 2-15,6 6-2 16,6 10 1-16,4 9 0 15,2 10 0-15,2 6 0 16,-4 16 1-16,-1 9-1 16,-8 17 0-16,-6 12 1 15,-9 13-1-15,-7 5 0 16,-11 14 1-16,-5 8 1 15,-7 1 0-15,-2 6-1 16,-8-6 1-16,1-1 0 0,-2-6 0 16,1-3-1-16,-1-13 0 15,-1-5 0-15,-1-9-1 16,1-8 0-1,-3-9-1-15,-1-12 0 0,3 1-4 16,-3-17-9-16,0 0-19 16,-5-29-1-16,2-9 0 15,2-14 16-15,-6-20 18 16</inkml:trace>
  <inkml:trace contextRef="#ctx0" brushRef="#br1" timeOffset="76788.8096">12641 10943 51 0,'-30'-8'34'0,"-8"0"-2"0,-14 1-30 0,-2 3-1 16,-8 2 0-16,-6 4 0 0,-14 3 0 15,-6 3-1-15,-12 1 1 16,-6 2 0-16,-8 2-1 16,-4 3 1-16,-8 3-1 15,0 4 0-15,-1 7-1 16,-2 0 2-16,3 10-2 15,8 7 1-15,8 7 0 16,8 6 0-16,14 6 0 16,2 9-1-16,13 10 1 0,11 11-1 15,10 8 1-15,12 5-1 16,13 6 1-16,16 4-1 15,15 1 0-15,23-1 2 16,18-6 0-16,23-3 0 16,21-9 0-16,21-10 0 15,18-6 0-15,15-13 0 16,12-14 0-16,13-16 0 15,4-21 0-15,5-22 1 16,-4-25-1-16,1-23 0 16,-6-30 1-16,-6-16-1 15,-14-20 2-15,-12-16-2 16,-15-13 1-16,-12 0-1 0,-19-5 1 15,-18 5 0-15,-19-1-1 16,-20 1 0-16,-17 6 0 16,-21 8 0-1,-22 9 0-15,-22 3-1 0,-21 11 0 16,-17 8-1-16,-20 15 0 15,-11 15 1-15,-7 10-2 16,-3 7-1-16,9 15-2 16,1-5-10-16,21 13-21 15,15-5 0-15,19-9-1 16,19-10 21-16,18-16 16 15</inkml:trace>
  <inkml:trace contextRef="#ctx0" brushRef="#br1" timeOffset="78507.2136">21281 11740 51 0,'0'0'34'16,"-16"6"-2"-16,16-6-28 16,0 0-2-16,0 0 0 15,0 0 1-15,0 0 0 16,0 0-1-16,-10 16-1 15,13 1 0-15,-1 5 0 16,7 8-1-16,3 10 1 16,1 5-1-16,3 7 0 0,1 3 0 15,0-2 0-15,1-3 0 16,-5-6 0-16,0-8 1 15,-6-9-1-15,0-6 1 16,-2-8-1-16,-5-13 1 16,5 13-1-16,-5-13 0 15,0 0 0-15,0 0 1 16,-2-20-1-16,0 2 0 15,-3-9 0-15,0-8 0 16,0-8 0-16,0-5 0 16,3-1 0-16,1-6 0 15,6 0 0-15,3 0-1 16,7 6 1-16,3 7 0 0,7 6 0 15,3 6 0-15,3 4 0 16,5 9-1-16,0 12 1 16,1 8-1-1,1 12 1-15,0 8 0 0,-1 14-1 16,0 7 2-16,-1 14-2 15,-2 6 2-15,-3 3-2 16,0-1 2-16,-4-1 0 16,-2-3-1-16,-3-9 0 31,-2-8 0-31,-5-6 1 0,-3-3-1 0,-4-12 1 15,-2 0-2-15,-1-10 1 16,-5-14-1-16,6 17-1 0,-6-17-1 16,0 0-8-16,3-11-22 15,1-8 0 1,0-8 0-16,1-9 10 15,4-3 23-15</inkml:trace>
  <inkml:trace contextRef="#ctx0" brushRef="#br1" timeOffset="79131.2147">22165 11374 67 0,'25'-14'34'0,"10"-1"-2"16,0-1-31-16,6 0-2 15,6-1 1-15,3-2 0 16,-4 5 0-16,1 5-1 16,-7 4 0-16,-5 6 0 15,-7 4 0-15,-7 4 0 16,-11 11 0-16,-13 8 0 0,-9 2 0 15,-11 8 0-15,-6-2 1 16,-9 4 0-16,-2 0 0 16,-7-1 1-16,3-5-1 15,2-2 2-15,5-3-2 16,3-6 2-16,7 1-1 15,5-7 1-15,7-2 0 16,8-3 0-16,8 0 0 16,-1-12-1-16,26 18 1 15,-4-11 0-15,10 1-1 16,3-1 0-16,5 2-1 15,5-3 0-15,1-2 0 0,-1 1-1 16,-3-5-2-16,6 5-4 16,-14-2-26-16,4-5-1 15,-3-4 0 1,-5-7 2-16,-5-5 32 15</inkml:trace>
  <inkml:trace contextRef="#ctx0" brushRef="#br1" timeOffset="81470.6197">9554 13391 56 0,'-15'17'35'15,"2"-14"0"-15,-19-5-34 16,9-6 0-16,-5-1-1 15,-7-6 1-15,-11-1 0 16,-8-1 0-16,-9-6 0 16,-7 2 0-16,-7 0 0 15,-4 2 0-15,-1-5 0 16,-2 4 0-16,-3 0-2 15,0 1 1-15,-1 7 0 16,-2 9 0-16,2 8 0 16,2 8 0-16,-1 15 1 15,5 9-2-15,5 16 1 16,5 13 0-16,8 17 0 0,7 10-1 15,10 14 0-15,11 11 0 16,13 8 0-16,13 6 0 16,19 3 2-16,13-1-2 15,17-4 2-15,15-10-1 0,15-11 1 16,17-8 0-16,13-17 0 15,12-15 0-15,6-21 0 16,10-20-1-16,-3-27 1 0,4-19 0 16,-3-24-1-1,-3-23 1-15,-10-24-1 16,-7-18 1-16,-11-19-1 15,-12-13 1-15,-6-8-2 0,-14-4 2 16,-14-4 0-16,-20 4 0 16,-17 9-1-16,-16 8 0 15,-17 16-1-15,-16 16 2 16,-22 15-1-16,-13 18 0 15,-10 17-1-15,-3 10 0 16,1 18-2-16,-3 10 0 16,17 17-12-16,4 0-21 15,18 5 1-15,16-2-2 16,18-2 25-16,15-4 12 15</inkml:trace>
  <inkml:trace contextRef="#ctx0" brushRef="#br1" timeOffset="82628.0219">21324 13735 72 0,'0'0'35'0,"-11"13"0"16,11-13-35-16,0 0 0 0,-12 17 1 16,12-5 0-16,-2 5 0 15,2 9-1-15,4 9 1 16,2 7-2-16,3 8 1 15,2 8-1-15,1 1 2 16,1-1-2-16,-1-5 1 16,1-5 0-16,-5-10 0 15,-2-7 1-15,-1-11-1 16,-4-9 0-16,-1-11 0 0,0 0 0 15,0 0 0 1,-3-19 0-16,0-5 0 16,3-6-1-16,3-6 1 15,2-5 0-15,3-2-1 0,6-5 2 16,5 2-2-16,6 2 2 15,4 5-1-15,1 6 0 16,5 9 0-16,-1 6 1 16,1 7-1-16,0 8 0 15,1 12 0-15,-4 7-2 16,-2 6 2-16,-1 6-1 15,-1 6 1-15,-2-1-1 16,-3 5 1-16,-2-1-1 16,-4-1 1-16,-1 2 1 15,-4-4-1-15,-2-5 1 16,-3-5-1-16,-1-3 0 15,-2-1-1-15,-1-3 0 0,-1-1-2 16,-2-16-2-16,2 17-6 16,-2-17-20-16,0 0-3 15,0 0 0-15,-11-24 13 16,13-1 21-16</inkml:trace>
  <inkml:trace contextRef="#ctx0" brushRef="#br1" timeOffset="83002.4225">22489 13224 65 0,'13'3'35'0,"-13"-3"0"16,0 0-34-16,0 0 0 15,12 18 1-15,-5 1 2 16,-4 4-2-16,3 11 0 16,-4 3 0-16,3 9-1 15,-3 8 0-15,1 3 1 0,-2 5-3 16,-2-4 0-16,-2 3-2 15,-5-9-3 1,9 12-9-16,-17-10-21 16,5-1 0-16,-5-7 0 0,2-3 18 15,-2-3 18-15</inkml:trace>
  <inkml:trace contextRef="#ctx0" brushRef="#br1" timeOffset="83238.423">22524 14365 66 0,'4'20'34'0,"1"-9"0"16,-5-11-36-16,9 11 0 15,-9-11-3-15,0 0-7 16,12-6-20-16,-12 6-2 16,1-23 0-16,-3 7 22 15,-7-11 12-15</inkml:trace>
  <inkml:trace contextRef="#ctx0" brushRef="#br1" timeOffset="84441.6253">7368 15521 42 0,'5'-19'33'15,"-13"-5"-1"-15,-10-3-30 16,-5 4 1-16,-14-4 0 15,-7 2-1 1,-16-6 0-16,-8 7 0 0,-17 1 0 16,-6 8 0-16,-14 1 0 15,0 5-1-15,-8 1 0 16,-2 7-1-16,3 8 0 15,4 8 1-15,8 8-1 16,10 3 0-16,11 12 0 16,9 9-1-16,14 19 0 15,14 14 1-15,16 18-1 0,15 8 0 16,17 8 0-16,17 10 0 15,26 12 1 1,18-8 0-16,19-6 0 16,17-11 1-16,14-29 1 15,9-15-1-15,8-27 1 0,0-26-1 16,-7-34 1-16,-5-19 0 15,-12-33-1-15,-7-20-1 16,-15-13 0-16,-14-7 0 16,-18-13 1-16,-17 1-1 15,-17-3-1-15,-18 5 1 16,-15 9 1-16,-22 10-1 15,-15 9 0-15,-11 13 2 16,-12 18-3-16,-6 16 1 16,-1 16-1-16,1 12-5 15,12 28-7-15,8 6-22 16,18 15 0-16,13 4-1 0,22 3 25 15,23-2 11-15</inkml:trace>
  <inkml:trace contextRef="#ctx0" brushRef="#br1" timeOffset="85662.4276">21344 15793 61 0,'-7'15'35'0,"-1"-3"-2"16,-6 3-32-16,11 3-1 0,4-4 1 15,5 3 0 1,0 10 0-16,4 8 0 16,1 11 0-16,3 10 0 15,0 5-1-15,-1 10 0 0,2-3 1 16,-2-2 0-16,-1-2 0 15,-1-9-2-15,-4-11 3 16,-1-9-2-16,-3-10 1 16,-1-5 0-16,-5-6-1 15,1 3 1-15,2-17 0 16,0 0 0-16,-13 5-1 15,13-5 1-15,-8-13-1 16,4-8 1-16,2-7-2 16,1-11 1-16,2-9-1 15,2-19 1-15,5 3-1 16,4-15 1-16,5 0-2 15,4 0 3-15,3 3-1 0,3 4-1 16,4 11 1-16,2 15 0 16,1 4 0-16,1 13-1 15,1 9 1-15,0 10 0 16,0 9 0-16,0 12 1 15,-2 12-1-15,-1 8 1 16,-3 9-1-16,-4 7 1 16,-2 8-1-16,-2 10 2 0,-4 4-3 15,-2 5 2-15,-3-8 1 16,1-3-2-16,-6-3 2 15,2-5-2-15,-5-5 2 16,-2-12-3-16,1-7 3 16,-3-10-3-16,1-5 1 15,-2-3-1-15,1-1-1 16,-1-12-1-16,0 0-1 15,0 0-2-15,0 0-12 16,11-25-17-16,-1 0-1 16,-1-12 1-16,4-6 24 15,1-13 11-15</inkml:trace>
  <inkml:trace contextRef="#ctx0" brushRef="#br1" timeOffset="86414.2291">22275 15258 43 0,'17'4'32'0,"0"2"-2"15,0 1-26-15,-5-6 0 16,4 9 1-16,-16-10-2 0,19 25 1 15,-15-5-1 1,1 9 1-16,-5 0-1 16,2 10-2-16,-3 1-1 15,2 4 1-15,-2-4-1 0,1-1 0 16,-1-10 0-16,2-5 0 15,-2-6 0-15,1-18 1 16,0 15 0-16,0-15 0 16,0 0 0-16,-6-26-1 15,3 8 1-15,1-6 1 16,0-5-1-16,-1-5 1 15,4-6-1-15,3-4 0 16,5 1 0-16,4 1 0 16,4 2-1-16,3 2-1 15,4 5 1-15,4 6-2 16,4 6 2-16,0 3 0 15,2 8-1-15,0 6 2 0,1 4-1 16,1 4 0-16,-1 6 0 16,-1 4 1-16,-1 4-1 15,-4 7 1-15,-2 4-1 16,-3 4 0-16,-5 3 0 15,-2 3 0-15,-2 0-1 16,-3-3 1-16,-1-1-1 16,-1-3-1-16,2 1-1 0,-6-14-4 15,11 15-6 1,-12-16-19-16,11 9-2 15,-3-1-1-15,6 0 14 16,0 0 21-16</inkml:trace>
  <inkml:trace contextRef="#ctx0" brushRef="#br1" timeOffset="104259.669">17540 17249 54 0,'-11'-19'33'0,"-4"-2"-2"0,-4-6-28 0,-11 1-3 0,1 12 2 16,-9 10-1-16,-6 10 1 0,-8 16-1 15,-3 18 0-15,-6 17 2 16,4 17 0-16,3 34 0 15,9 10 0-15,13 1 1 16,19 4-3-16,22-11 4 16,22-5-3-16,21-12 2 15,20-15-5-15,15-34 4 16,13-20-4-16,8-18 4 15,4-19 2-15,-4-17-2 0,0-37 3 16,-9-15-7-16,-9-21 3 16,-13-18-4-1,-12-8 3-15,-21-12-4 16,-18 2 1-16,-22 5-1 0,-19 22-3 15,-21 10 5-15,-17 20 0 16,-16 18 1-16,-11 19 0 16,-5 21 0-16,-5 14-1 15,1 14 1-15,3 10 0 16,10 7-2-16,7 5-1 15,19 8-5-15,-3-2-28 16,24-2 0-16,11-4 0 0,12-11 1 16,6-17 35-16</inkml:trace>
  <inkml:trace contextRef="#ctx0" brushRef="#br1" timeOffset="104667.2699">19029 17016 84 0,'7'13'35'0,"-7"-13"0"15,-29-7-34-15,-8 3-3 16,-8 2 1-16,-10 9 1 16,-7 9 0-16,-5 16 1 15,-4 21 0-15,5 29 3 16,4 14 0-16,16 19 1 15,11 9-1-15,16 2 1 16,10 3-1-16,17-9 1 16,9-12 0-16,8-23-5 15,7-13 1-15,4-11-4 16,-1-10 2-16,-35-51-1 15,66 65-1-15,-66-65-5 0,55 33-20 16,-55-33-8-16,0 0-2 16,55-67 0-16,-39 17 5 15</inkml:trace>
  <inkml:trace contextRef="#ctx0" brushRef="#br1" timeOffset="105528.0733">20367 17069 91 0,'58'46'37'0,"16"6"3"16,6-1-39-16,13 20 2 15,6 10-1-15,-4-7-4 16,-6-4 6-16,-8 23-5 0,-17 3 5 16,-15 1-3-16,-21 16 2 31,-19-19-4-31,-21-5 1 15,-21 7 4-15,-19 5-7 16,-26-20-15-16,-11-23-22 16,-17-29-1-16,-10-37 1 15,-13-37 3-15,-9-41 31 16</inkml:trace>
  <inkml:trace contextRef="#ctx0" brushRef="#br1" timeOffset="106217.2764">2111 17636 60 0,'63'58'44'16,"19"-12"-4"-16,20-24-35 15,20-21-6-15,18-8 6 16,9 1-5-16,-4-11-2 15,-7-38-3-15,-16 7-4 16,-10 4-3-16,-30-2-24 16,-13-1-1-16,-20 1-2 15,-21 8 27-15,-19-5 12 16</inkml:trace>
  <inkml:trace contextRef="#ctx0" brushRef="#br1" timeOffset="106485.2787">3026 17581 68 0,'9'49'42'0,"-1"-1"-8"15,-4 18-34-15,-1-11 0 16,1 21-1-16,-5 27 1 15,-8-2 1-15,-6-3 2 16,-3 15-6-16,-2 5 5 16,0-15-5-16,-4-1-5 15,20-10-30-15,-7-25-1 16,11-67 0-16,1 63 21 15,-1-63 18-15</inkml:trace>
  <inkml:trace contextRef="#ctx0" brushRef="#br1" timeOffset="106783.6794">3968 17388 70 0,'-31'99'39'16,"-7"-25"1"-16,-1 5-41 15,-9-2 2-15,4 1 0 16,-3 10 0-16,0-13-1 15,4 18-2-15,8-17 3 0,9 23-1 16,13-19 1-16,9-6-8 16,20 5-5-16,-2-16-28 15,-14-63 3-15,59 61 3 16,-59-61 14-16,72-2 20 15</inkml:trace>
  <inkml:trace contextRef="#ctx0" brushRef="#br1" timeOffset="107346.2804">4206 17653 66 0,'0'97'35'0,"-7"-45"1"16,7-52-34-16,-16 105-3 15,10-17 2-15,-4 1 0 16,-1-19 3-16,-1 16-2 16,0-7 3-16,1-3-4 15,-1-19 0-15,12-57 1 16,-19 59-2-16,19-59 0 15,0 0 4-15,-11-53-6 16,11-7 2-16,3-26-2 16,1-15 1-16,4 3-1 15,5-19 2-15,3 25-2 16,3 14 1-16,1-5 1 0,-20 83 0 15,54-32 0-15,-54 32-3 16,67 74 4-16,-30 0-3 16,1-6 4-1,4-6 0-15,2 42 0 0,-1-33-4 16,1-7 4-16,-2-12 3 15,-42-52-3-15,67 67 4 16,-67-67-5-16,52 33 0 16,-52-33-2-16,28-61 6 15,-24 9-5-15,-5-13-1 16,-4 1 0-16,-7-19-2 15,1-14 1-15,-3 10-2 16,2 11-2-16,-1 13 0 16,8 15-2-16,-5 16-1 0,16-2-5 15,-6 34-25-15,11-6 2 16,5 0 1-1,5 8 33-15,5-6 3 0</inkml:trace>
  <inkml:trace contextRef="#ctx0" brushRef="#br1" timeOffset="108113.6819">4427 17619 53 0,'0'0'34'16,"-62"65"4"-16,62-65-34 15,-66 62-3-15,66-62 0 16,-57 99 2-16,57-99 0 15,-58 85 2-15,30-25-1 16,10 10-3-16,0-1 1 16,4-10-1-16,2-4 1 15,4-7-1-15,8-48 0 16,-8 79-7-16,8-79 7 15,0 0-1-15,0 0 0 16,0 0 2-16,0 0-2 0,48-64-1 16,-20 2 2-16,6-6 4 15,5-18-3-15,6 6 1 16,4 7-3-16,2 3-3 15,1 2-1-15,-1 18 4 16,-1 38 1-16,-50 12-2 16,89 7 0-16,-89-7 0 15,72 75 2-15,-45-13 4 16,-8 8 0-16,-4 12-6 15,-9-14 4-15,0-3-1 16,-4 0 0-16,-1-16-3 16,-1-49 2-16,-5 57-2 15,5-57 2-15,0 0 2 0,0 0-4 16,0 0-1-16,0 0 0 15,0 0 1-15,0 0-7 16,0 0-17 0,0 0-15-16,0 0-2 0,33-95 2 15,-19 44 30-15</inkml:trace>
  <inkml:trace contextRef="#ctx0" brushRef="#br1" timeOffset="108491.8845">5306 17623 53 0,'0'0'17'15,"42"-11"1"-15,-20 1-5 16,24 6-2-16,-7 9-7 15,18-4 1-15,-3-10-2 16,6 21 0-16,-6-12-3 16,-1 8 2-16,-5 6 0 15,-5-2-3-15,-6-22 1 16,-10 5-1-16,-3 27-1 15,-10-15 0-15,4 1-15 16,-18-8-18-16,2 18-2 16,-12-33 2-16,-6 18 35 15</inkml:trace>
  <inkml:trace contextRef="#ctx0" brushRef="#br1" timeOffset="108850.6852">4997 17181 70 0,'21'32'38'16,"7"-4"0"-16,14 10-35 15,6 35-3-15,12-26 7 16,4 11-3-16,-6 32-5 16,-5 18 4-16,-8-1 1 15,-13 13-1-15,-15 15-3 16,-12-49 4-16,-15 39-6 15,-13-22 1-15,-5-15 6 0,-11-28-5 16,-8 0-4-16,-3-16 3 16,-4-22 3-16,6 5-4 15,48-27-1-15,-85 13-2 16,85-13-3-16,-50-22-15 15,50 22-13-15,-3-67-2 16,19 18 0-16,13-20 20 16</inkml:trace>
  <inkml:trace contextRef="#ctx0" brushRef="#br1" timeOffset="109287.4859">5739 17727 56 0,'22'73'36'0,"-22"-73"0"16,27 6-30 0,-27-6-5-16,0 0 4 15,62-5-5-15,-62 5 4 0,59-5-1 16,-59 5-1-16,71 11 1 15,-71-11-3-15,77 28 0 16,-77-28-2-16,77 10-2 16,-77-10-15-16,56 17-16 15,-56-17-2-15,0 0-2 16,67-29 24-16,-55 4 15 15</inkml:trace>
  <inkml:trace contextRef="#ctx0" brushRef="#br1" timeOffset="110404.0884">7585 17145 60 0,'-34'8'34'0,"-4"0"1"15,-10 4-33-15,-3 13-2 16,-1 3 1-16,-1 1 0 15,-1 23 0-15,6 20 0 16,5 6 1-16,9 12 1 16,14-1-1-16,15-9 0 15,15 1 1-15,17-9-1 16,13-21 0-16,13-47 5 15,8-32-7-15,9-27-1 16,2-29 1-16,2-24-1 0,-7-19 0 16,-9 1 0-16,-10-12 0 15,-9 29-4-15,-12 17 5 16,-11 24 1-1,-10 21 0-15,-10 25 0 0,4 22-1 16,-23 46 0-16,7 16-1 16,-1 31 1-16,1 36 3 15,-2 13-1-15,0 19-1 16,2 13 2-16,0-7 1 15,4-20-1-15,2-5 0 16,3-19-3-16,2-36 0 16,6-17 0-16,10-20-2 15,-11-50-2-15,51 37-13 0,-51-37-21 16,90-56 0-16,-35-28 1 15,15-31 5-15,7-22 32 16</inkml:trace>
  <inkml:trace contextRef="#ctx0" brushRef="#br1" timeOffset="110856.4892">8848 17080 85 0,'-27'33'37'0,"-9"3"0"16,-28-4-37-16,3 3 0 15,-3-4-1-15,-7 13 1 0,-2 13 0 16,3 14 1-16,5-1 2 16,10 10-1-16,15 9-1 15,16-8 0-15,18 6 1 16,17-15-1-16,15-15 1 15,-26-57-3-15,98 51 1 16,-33-62 4-16,7-31-5 16,6-29 1-16,0-25 0 15,-2-10-1-15,-8-17 0 16,-11 6 2-16,-10-4-3 15,-11 24-1-15,-11 16 2 16,-11 31 0-16,-11 30 2 16,-7 41 0-16,-9 54-1 0,-3 38-5 15,-5 46 8-15,0 22 0 16,-3 18 0-16,0 8-3 15,-2-6 1 1,3-14 2-16,4-40-2 0,0-23 2 16,12-27-14-16,-12-39-29 15,19-58 0-15,0 0 4 16,0 0-2-16,52-87 25 15</inkml:trace>
  <inkml:trace contextRef="#ctx0" brushRef="#br1" timeOffset="111299.4929">9939 17085 85 0,'-1'37'38'15,"-27"-11"-2"-15,-19 2-35 0,-10 8-2 16,-11-8 2-16,-11 5-1 15,-9 7-1-15,0 9 1 16,2 10 0-16,7 13 2 16,16-4 0-16,14-3 2 15,18 8-6-15,17-10 3 16,14-63 0-16,25 75 4 15,-25-75-1-15,81 6-2 16,-29-23-3-16,6-7-2 16,2-21 6-16,2-20-5 15,-4 4 1-15,-6 8-2 16,-6-3 0-16,-9 5-1 0,-6 13 5 15,-6 19-1-15,-8 15-1 16,-9 48 4-16,-5 31-4 16,-6 15 2-16,-1 12-1 15,-3 10 2-15,0 2-5 16,2-12 3-16,-1 2-1 15,12-26-12-15,-11-26-22 16,5-52-4 0,0 0-1-16,61 7 3 15,-61-7 37-15</inkml:trace>
  <inkml:trace contextRef="#ctx0" brushRef="#br1" timeOffset="111715.896">10802 17022 71 0,'33'-31'37'16,"-17"29"-1"-16,-30 3-29 15,-7 12-3-15,-18 3-2 16,-11 19 2-16,-13 9-2 16,-7 8 0-16,-5 8-1 15,4 5 1-15,7 17-1 16,10-19 2-16,11 0-3 15,13-19-1-15,13 5 0 16,14-19 0-16,15-21 1 16,14-22 0-16,11-33 0 15,8-6-1-15,7-13 2 0,4-4-2 16,1-17 0-16,-4 11 0 15,-6 10 1-15,-8 24-1 16,-5 25 0-16,-7 40 0 16,-8 51 1-16,-8 27-6 15,-5 15 7-15,-3 29-1 16,-2 9 3-16,-2 3-1 15,-5-6 0-15,-2-26-4 16,4-30 2-16,-4-26 2 16,9-8-16-16,-1-62-24 15,0 0-1-15,0 0-1 16,0 0 7-16,44-127 33 15</inkml:trace>
  <inkml:trace contextRef="#ctx0" brushRef="#br1" timeOffset="112148.2999">11526 16962 78 0,'0'0'38'16,"0"0"-1"-16,-19 10-34 15,-11-2-1-15,-10 8-1 16,-9 13 0-16,-7 15-1 15,-1 7 3-15,-3 5-3 16,6 11 2-16,8 1-1 16,9-7 0-16,12 15-1 0,11-12 2 15,12-25-3 1,9-16 0-16,11-18 1 15,10-25 0-15,8-17 0 16,4-12-1-16,5-36 1 0,0-9-3 16,-2 9 4-16,-4 7-1 15,-6 14 1 1,-6 15-2-16,-7 32 0 0,-7 35 2 0,-7 38-1 15,-4 34 2-15,-3 41 0 16,-2 6 2-16,-1 33-2 31,-2 7-3-31,0-8 5 16,0-20-3-16,1-15 0 15,-3-31-5-15,13-34-8 0,-12-8-27 16,7-61 0-16,0 0 2 16,48-81-5-16,-18-7 37 15</inkml:trace>
  <inkml:trace contextRef="#ctx0" brushRef="#br1" timeOffset="112570.9016">12326 17139 87 0,'0'26'38'16,"-21"-14"-1"-16,-15-2-36 0,-4 3-2 16,-12-2 1-16,-8 4 0 15,-5 6 0-15,-3 9 0 16,2 12 1-16,5 15 0 15,10 23-6-15,12-12 9 16,12 6-3-16,15 2 0 16,9-15-2-1,3-61 4-15,34 73 0 0,0-72 1 0,8-22 2 16,6-26-11-16,-1-12 4 15,1-11-1-15,-3-7 3 16,-6 8-4 0,-6 11 0-16,-10 16-1 0,-6 16 3 15,-17 26 4-15,10 107-2 16,-12-6 2-16,-5 28-1 15,0 20-1-15,-1 8 2 16,-2-3-1-16,1-9-2 16,7-29-3-16,-4-24-6 15,20-37-26-15,-14-55-4 16,0 0 0-16,57-40-3 15,-15-53 33-15</inkml:trace>
  <inkml:trace contextRef="#ctx0" brushRef="#br1" timeOffset="113087.7026">13136 17166 91 0,'-21'51'38'15,"-8"-1"1"-15,-20-13-38 16,-1-10 0-16,-5-5-2 15,-5-1 1-15,-1 3-1 16,4 0 2-16,5 18-2 16,9 4 2-16,10 12 0 15,8 9 2-15,13-1-1 16,10 0-3-16,10-2 4 0,-8-64-2 15,37 90 1-15,-37-90-3 16,56 55 0-16,-56-55 0 16,64 12 1-16,-64-12 0 15,61-34-1-15,-32 8 1 16,0-23 0-16,-3 3 1 15,-2-9-2-15,-2 8-1 16,-3-17 0-16,-4 20 3 16,-4 11-2-16,-1 21 0 15,-10 12-2-15,11-8 4 16,-11 8 1-16,10 38-2 0,-10-38 2 15,18 91 0-15,-6-33-1 16,4 10-1 0,1 12 5-16,0 19-7 15,-2-2 3-15,-3 13-2 0,-3 4 2 16,-4-26-1-16,-4-2 0 15,-7-12-1-15,6-5-11 16,-17-12-24-16,17-57-3 16,0 0 2-16,0 0-2 15,0 0 24-15</inkml:trace>
  <inkml:trace contextRef="#ctx0" brushRef="#br1" timeOffset="113587.9036">13849 17573 83 0,'11'8'39'16,"-17"-27"-13"-16,-8 10-23 15,-6-19-1-15,-10 8-1 16,-8-2 2-16,-7-17-2 15,-8 29 0-15,0-1-1 16,1 16 1-16,2-1 0 16,6 23-1-16,8 2 1 15,11 2-1-15,9 23 1 16,11 2 1-16,11 1-1 15,9-3 1-15,-15-54 0 16,61 62-1-16,-20-52 0 0,8-16-2 16,2-29 1-16,3-20-1 15,-4-11 1-15,-4-22-2 16,-5 16 0-16,-8 5 1 15,-7 6 0-15,-7 16 3 16,-5 26-2-16,-14 19 1 16,15 39 2-16,-11 39-1 15,-3 12 1-15,0 36 1 16,-2 14-4-16,0 10 2 15,-3-3 0-15,0-12 0 16,1-11-1-16,0-24-1 16,-3-20-4-16,9-30-6 15,-3-50-16-15,1 52-12 0,-1-52-1 16,0 0 0-16,49-70 10 15</inkml:trace>
  <inkml:trace contextRef="#ctx0" brushRef="#br1" timeOffset="117056.5108">16035 17489 88 0,'-28'1'35'15,"-1"13"-10"-15,-13-5-24 16,1-8 0-16,-6 3-1 0,-4 0 1 16,-8 9 0-1,-4 4-1-15,-5 3 2 16,-2-2 0-16,2-10 0 15,-2 8-2-15,3 10 1 0,1-8-2 16,5 2 1-16,7 0 2 16,54-20 0-16,-84 42-4 15,84-42 2-15,-52 62 0 16,52-62 1-16,-24 65-1 15,24-65 1-15,6 57-1 16,-6-57 0-16,27 61 2 16,-27-61-1-16,0 0 2 15,70 68-1-15,-70-68 0 16,62 28 0-16,-62-28-1 15,69 37 1-15,-69-37-4 16,80 22 2-16,-80-22 0 16,90 6-1-16,-41 2 2 0,0-3-2 15,-49-5 1-15,95-2-3 0,-95 2 3 16,88 9 1-16,-88-9-1 15,78 8-1-15,-78-8-1 0,67 8 2 16,-67-8-1-16,58 10 1 16,-58-10 1-1,0 0-5-15,61-3-3 16,-61 3 2-16,0 0-3 0,51-8-4 15,-51 8-9-15,0 0-14 16,0 0-1-16,0 0 2 16,60-73 28-16</inkml:trace>
  <inkml:trace contextRef="#ctx0" brushRef="#br1" timeOffset="117384.1114">14884 18017 61 0,'0'0'38'16,"0"0"-4"-16,0 0-28 16,67-64-5-16,-13 38 4 15,9-1-1-15,11 13-4 16,4-2-1-16,5 4-2 15,5 0 5-15,-4 6-5 16,7 2-3-16,-13 7-14 16,-1-7-16-16,1-6 2 15,-7-2 1-15,0-7 19 0</inkml:trace>
  <inkml:trace contextRef="#ctx0" brushRef="#br1" timeOffset="121583.3207">19338 17249 52 0,'0'0'33'0,"0"0"-1"0,-4 12-25 16,4-12-1-16,0 0-2 15,-17 6 0-15,17-6 0 16,-13 5-2-16,13-5 1 15,0 0-2-15,-14 6 1 16,14-6-1-16,6-22 0 31,3 0-1-31,3-3 1 0,4-5 0 0,2-4-1 0,5-6 0 16,3 2 0-16,0 2 0 15,-2-2-1-15,1 0 1 16,-3 6-1 0,-4 2 0-16,-2 1 0 0,-4 3 1 15,-6 7-1-15,-1 4 0 16,-4 4 0-16,-1 11 1 15,1-17 0-15,-1 17 0 16,0 0 1-16,0 0-1 16,0 15 1-16,2-2-1 15,-1 8 1-15,0 7 0 16,1 7 0-16,-2 4-1 15,0 6 2-15,0 2-1 0,0 8 1 16,2-4-2 0,-1 2 1-16,0-1-1 15,2 3 2-15,0 1-2 16,0 6 1-16,0-10 1 0,0-11-2 15,0 25 4-15,0-19-3 16,-3-47 3-16,8 95-6 16,-4-47 4-16,-4-48 0 15,12 78-1-15,-12-78-3 16,15 68 2-16,-15-68 0 15,16 70 1-15,-16-70 3 16,0 0-4-16,17 60 1 16,-17-60-1-16,0 0 0 15,5 51 0-15,-5-51 0 16,0 0-1-16,0 0 2 15,0 0-2-15,-1 56-1 16,1-56 2-16,0 0 3 0,0 0-2 16,0 0-4-16,0 0 3 15,6 50 0-15,-6-50 0 16,0 0 1-16,0 0-1 15,0 0 0-15,0 0 0 16,0 0 3-16,0 0-2 16,0 0-2-16,0 0 2 15,0 0 1-15,0 0-3 16,0 0-3-16,-60 1 5 15,60-1-1-15,0 0-1 16,-70-26 0-16,70 26 0 16,-68-3-3-16,68 3 4 15,-86-5 2-15,86 5-4 0,-90 0-1 31,90 0 2-31,-78 12 1 16,78-12 0-16,-56 12 3 16,56-12-2-16,0 0-1 15,0 0 0-15,0 0 0 16,0 0 0-16,0 0 0 15,0 0 0-15,0 0 0 16,0 0 0-16,68 12-3 16,-68-12 4-16,82-13 3 15,-31-1-3-15,4-4-5 16,4 11 6-16,4-14-2 15,2-1 0-15,0-4 2 16,-7 3-3-16,-2 5 2 0,-7-4-1 16,-49 22 3-16,83-48-5 15,-83 48-2-15,54-28 3 16,-54 28 1-16,0 0 0 15,0 0 0-15,0 0 0 16,51-36-1-16,-51 36 1 16,0 0 4-16,0 0-4 15,0 0 1-15,0 0 0 16,0 0-2-16,0 0 1 15,0 0 0-15,0 0 0 16,0 0 0-16,0 0 1 16,0 0-1-16,0 0-2 0,0 0 2 15,0 0 1-15,0 0-1 16,0 0 1-16,0 0-1 15,0 0-1-15,-68-51 0 16,68 51 2-16,-69 0-5 16,69 0 3-16,-87 9 1 15,87-9 0-15,-94 9-3 16,94-9 4-16,-92 17-1 15,92-17 0-15,-77 17 1 16,77-17 0-16,-61 15-1 16,61-15-1-16,0 0 4 15,-68 29-4-15,68-29 1 16,0 0 0-16,-50 23 2 0,50-23-4 15,0 0-1-15,0 0-4 16,0 0-23-16,0 0-8 16,-20-61 0-16,37 14 1 15,5-15 19-15</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22:59.807"/>
    </inkml:context>
    <inkml:brush xml:id="br0">
      <inkml:brushProperty name="width" value="0.05292" units="cm"/>
      <inkml:brushProperty name="height" value="0.05292" units="cm"/>
      <inkml:brushProperty name="color" value="#FF0000"/>
    </inkml:brush>
  </inkml:definitions>
  <inkml:trace contextRef="#ctx0" brushRef="#br0">3052 5164 91,'-11'-20'39,"-3"4"2,-5-8-2,8 4-35,-12-1-1,2 4 0,-4-2-1,-4 1-1,-9 1 1,-6 3-1,-10 3 0,-13 3-1,-14 2 1,-10 5-1,-12 4 0,-7 5 1,-12 5-1,-5 5 0,-5 3 0,1 6 0,-1 5 1,1 4-1,2 4 0,3 5-1,12 5 0,8 7 0,10 9 1,9 7-1,18 7 0,14 8 1,13 6 1,18 8-1,12 6 0,18 7 0,19-1 1,23-2-1,19-3 3,19-9-4,22-10 2,18-11-1,22-16 2,11-16-2,9-15 1,5-16-1,2-15 0,-4-13 1,-5-13-2,-11-11 1,-13-9-1,-11-12 0,-11-10 0,-11-11 1,-19-7-1,-8-7 1,-15-7 0,-9-9 1,-10-7-1,-10 0 1,-14 1 0,-10 6 1,-11 7-1,-7 8 1,-16 7 0,-10 12 0,-15 11-1,-8 12 1,-12 6-1,-5 6 0,-6 6-1,2 8 1,3 4 0,7 3-1,9 7 0,12 1-1,8 6 1,9 3-1,9 4-1,6 3 0,6 12-3,-1-5-25,18 14-11,0-7-1,6 5 0,5-6 0</inkml:trace>
  <inkml:trace contextRef="#ctx0" brushRef="#br0" timeOffset="3026.173">11643 5355 74,'-8'-15'37,"-2"0"1,-5-4 0,-3-9-28,-2 4-7,-3-4 1,2 4 0,-8-6-1,-2 6 1,-12-3-1,-1 5-1,-11 0 1,-4 2-2,-9-2 1,-6 4-1,-8 0 1,-4 2-1,-7 1-1,-5 3 1,-1 4 0,-1 6 0,-1 2-1,3 3 1,2 4-1,-1 4 0,6 1 0,-2 4 1,2 3-1,4 2 0,1-1 0,4 6 1,3 0-1,7 5 0,4 5 0,4 2-1,3 6 1,5 6-1,4 7 0,6 7 1,3 5-1,7 0 1,11 3-1,5 3 1,11 1 1,11 0-2,9 0 2,11 2-2,11 2 2,9 4-1,6 0 0,12-2 0,10-1 1,9 0 0,5-8-1,12-5 1,6-9 0,6-8 0,7-7 0,1-10 0,5-9-1,2-12 0,1-8 1,-1-7-1,-4-9 1,-3-6-1,-2-7 1,-2-6 0,-7-4-2,-4-5 0,-8-5 1,-9-4-1,0-7 0,-7-5 1,-6-3-1,-6-1 0,-7-4 2,-5 1 0,-3 1 0,-5 2 1,-8 1-2,-2 3 2,-6 0-2,-4 3 1,-8-1 0,-8-1 0,-8 0-1,-7-1 1,-10-1 0,-5 2-1,-9 1 2,-5 2-2,-2 2 1,-5 6 0,1 2 1,-2 8-2,-1 2 0,3 7 0,4 2 0,-1 6 0,1 6 0,2 4 0,4 2 0,2 3 0,4 4 0,4 2 0,4 7-3,2 0-4,19 16-33,-8-8-4,11 3 2,-1-4-4</inkml:trace>
  <inkml:trace contextRef="#ctx0" brushRef="#br0" timeOffset="6500.3718">13731 5200 16,'-15'-10'28,"-10"-9"2,7 7 1,-2 3-18,-4-7 0,9 10 0,-5-8-3,8 12-1,-2-6-2,14 8-1,0 0-1,19-4-1,5 3-1,21 2-1,10-3 0,13 3-1,10-1 0,2 3-2,-1-1 1,-4 0-1,-8 2 1,-14-1-1,-7 3 0,-13-2 1,-12-1 0,-6-1 1,-15-2-1,0 0 0,-24 1 1,-9-1 0,-11-1 0,-9 1 0,-11 0-1,-5 1 1,-5 0 0,2 3-1,3-2 0,10 3 1,8-1-1,11 2-1,14 1 1,15-1 0,11-6 0,21 12-1,13-9 1,15-3 0,15-1 0,8-2 0,6-1 1,2-1-1,-3-4 1,-9 2 0,-9 0 0,-15 2-1,-13 0 2,-11 0-1,-20 5 0,0-13 0,-21 5 0,-10 3 0,-13-1 0,-13 0 0,-10 3-1,-6 1 1,-10 2-1,-2 4 1,-4 0-1,10 2 0,10 1 0,10-1 0,16 1 1,16-3-1,27-4 0,16 5 0,24-5 0,13-2 0,13-3 0,12-1 0,4-2 0,4 0 1,-10 0-1,-8 0 1,-10 0 0,-10 2-1,-12 0 1,-9 2 0,-16-2 0,-11 6 0,-12-10 0,-12 5 0,-13-2 0,-8 3-1,-12-2 1,-4 0-1,0 1 0,1 2 0,2-2 0,10 3 0,9 1-1,13 1 0,11 2-1,15-2 1,3 13-2,14-7-3,25 14-13,0-8-21,11-3 2,9-3-2,5-4 2</inkml:trace>
  <inkml:trace contextRef="#ctx0" brushRef="#br0" timeOffset="11939.6829">24369 5363 92,'9'-17'40,"1"0"1,-8-6-2,-5 3-38,-6 4 2,3 3-1,-8-9 1,-11 4 1,-13-5-2,-9 2 0,-13-2 0,-9 2 1,-14 0-2,-10 3 1,-12 4-1,-3 3-1,-13 3 1,-2 2-1,-11 2 0,-9 4 0,-3 4 0,-6 2 0,-4 2 0,-2 3 0,0 5 1,6 6-1,-4 2 0,13 3-1,5 1 2,10 2-2,8 3 1,11 2 0,8 2 0,6-3 0,13 5-1,7 5 2,5 5-2,12 4 1,6 4 0,10 7 1,12 5-1,10 7 0,15 6 0,16 3-1,14 5 2,15 2-1,16 3 0,13-2 0,17-2 0,11-3 0,16-7 0,7-5 0,16-11 1,10-10-2,14-11 2,8-12-2,5-9 1,7-9 1,2-10-1,0-9 0,-2-9 0,-8-5 0,-6-5 1,-5-6-1,-9-8 0,-4-3 0,-15-8 0,-9-3 0,-8-4 0,-10-5 0,-13-6 0,-16-5 1,-7 0 0,-12-3-1,-16-4 2,-11 1-1,-16-5 0,-16 0 1,-15-2-1,-15 2 0,-16-2-1,-14 6 1,-10 4-1,-13 8 0,-1 7 0,-8 9 0,-3 15 0,-3 9-1,6 16 0,2 13-3,15 26-17,3-1-22,16 4-1,20-2 0,25 0-1</inkml:trace>
  <inkml:trace contextRef="#ctx0" brushRef="#br0" timeOffset="14805.8468">18370 13404 71,'19'-14'44,"-19"14"-2,-20 20 1,-31 2-16,-26 34-26,-22 24 0,-25 16 0,-33 17 1,-22 17-1,-23 6 1,-12 4-1,-3-9 0,9-6-1,14-15 1,29-15-1,29-20-1,32-21 0,33-17-2,32-24-6,39-13-33,20-22-2,28-16 1,13-24-1</inkml:trace>
  <inkml:trace contextRef="#ctx0" brushRef="#br0" timeOffset="15058.8613">16884 13238 96,'-7'15'42,"17"28"1,24 34 0,23 25-42,25 26 0,30 12 1,19 10-1,16-3 0,14-4 0,-1-12-1,-5-20-1,-13-13-2,-24-26-16,-19-4-24,-30-15 1,-22-10-1,-22-14 0</inkml:trace>
  <inkml:trace contextRef="#ctx0" brushRef="#br0" timeOffset="15393.8804">18774 14997 98,'-66'-13'41,"-8"14"2,-23 11-2,-17 21-40,-18 31-1,-18 20 2,-23 14 0,-18 21 0,-16 12 0,-3 6-1,0 3 1,11-2-2,15-9 0,22-8 0,23-13-1,25-21-1,27-15-1,19-24-6,37-24-33,9-37-1,22-28 1,9-35-2</inkml:trace>
  <inkml:trace contextRef="#ctx0" brushRef="#br0" timeOffset="15654.8954">16449 14866 98,'54'50'42,"24"27"1,21 17-1,23 21-43,41 21 2,26 10 1,24-3 0,8 0 0,3-10-1,-1-5-1,-7-13 1,-16-9 0,-20-10-2,-17-7 0,-19 2-6,-31-16-36,-9-3-1,-24-19 1,-12-7-1</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0T23:12:22.335"/>
    </inkml:context>
    <inkml:brush xml:id="br0">
      <inkml:brushProperty name="width" value="0.05292" units="cm"/>
      <inkml:brushProperty name="height" value="0.05292" units="cm"/>
      <inkml:brushProperty name="color" value="#002060"/>
    </inkml:brush>
  </inkml:definitions>
  <inkml:trace contextRef="#ctx0" brushRef="#br0">17354 6638 51 0,'0'0'34'0,"0"0"-1"16,0 0-30-16,0 0-1 16,27-15 0-16,-7-1 1 15,7 0 1-15,-3-11-1 16,7 1-1-16,-1-5 0 15,3-3-1-15,0-3 0 16,1-4 1-16,0-7-2 16,-2 0 0-16,0 1-1 0,1 1 1 15,-3-1 0-15,0 5 0 16,-4 3-1-16,-2 2 0 15,-5 11 0-15,-1 1 1 16,-3 7 0-16,-4 4 0 16,-11 14 0-16,12-11 0 15,-12 11 0-15,9 19 1 16,-5 10-2-16,-1 16 2 31,0 17 0-31,1 22-1 0,4 16 1 16,0 19 1-16,2 10-1 15,1 11 0-15,1-4 0 16,1-3 0-16,0-8 0 15,-1-13-1-15,-1-13 0 16,-2-12 1-16,-4-12-1 16,-2-14 1-16,-2-13 0 15,-1-8 0-15,-2-12 0 16,0-7 0-16,-2-8-1 15,4-13 1-15,0 0 0 16,-16 5 0-16,16-5-1 16,-17-7 1-16,17 7-1 0,-21-16-1 15,7 5 2-15,-2-1-1 16,-1 2 0-16,-2-1 0 15,-4-1 0-15,-4-1-1 16,-2-2 1-16,-4 3 1 16,-2-1-2-16,-7 2 1 15,-1-4-1-15,-3 2 2 16,0-2-2-16,-3 2 1 15,-2 2 0-15,2 0-1 16,1-1 2-16,4 3-1 16,5 1 0-16,6-1-1 15,6 6 1-15,8-2-1 16,7 1 1-16,12 4 0 0,0 0 0 15,18-8 0-15,11 8 0 16,9 2 1-16,11-1-1 16,8 3 1-1,12 2-1-15,6-2 1 0,6 2-1 16,4 0 0-16,-2 0 0 15,1 1 1-15,1-1-1 16,-6-3 0-16,-5-2 0 16,-3-1 1-16,-10 4-1 15,-5-1 1-15,-9-2-1 16,-6-1 1-16,-9 4 0 15,-5 1 0-15,-6-4 0 16,-4 6-1-16,-17-7 1 0,17 8-2 16,-17-8 2-16,0 0-1 15,3 14 0-15,-3-14 0 16,-12 11 0-16,12-11 0 15,-23 4-1-15,7-1 1 16,-2 0-1-16,-7-1 0 16,-1-3-2-16,-7-4-2 15,2 9-9-15,-13-8-24 16,0-3 1-16,-5-6-2 15,1-8 13-15,-1-6 26 16</inkml:trace>
  <inkml:trace contextRef="#ctx0" brushRef="#br0" timeOffset="149787.4333">17869 8651 50 0,'-12'-15'36'15,"4"5"-1"-15,-3-6-25 16,11 16-3-16,-12-4 0 16,14 20-1-16,-4 12-3 0,8 17-1 15,-4 15 0-15,4 18 0 16,-2 13-2-16,-2 9 0 15,1 9-1-15,-3 0 0 16,-1-7 1-16,-3-7 0 16,0-10-2-16,-2-16 1 15,4-10-1-15,-2-17-1 16,9-7-5-16,-5-35-10 15,0 0-18-15,13-27-1 16,2-18 1-16,1-15 22 16,2-18 14-16</inkml:trace>
  <inkml:trace contextRef="#ctx0" brushRef="#br0" timeOffset="150021.4337">18084 8589 47 0,'10'-18'35'15,"-10"18"1"-15,18 42-26 0,-18 5-1 16,11 31-2-16,-11 5-2 15,6 15-1-15,-4 9-2 16,1 0 0-16,0-1-3 16,-2-14 1-16,0-11-1 15,0-15 0-15,2-8-2 16,-4-11-2-16,4-5-4 15,-10-24-16-15,7-18-12 16,-11 3 1-16,-2-17-1 0,-7-20 36 16</inkml:trace>
  <inkml:trace contextRef="#ctx0" brushRef="#br0" timeOffset="150193.034">17638 9237 74 0,'17'16'38'16,"10"-17"-6"-16,18 7-30 15,8-7 1-15,13 0 0 16,3-1-4-16,-3-10-17 16,8 6-19-16,-4 2 1 15,-6 1-1-15,-5-3 15 16</inkml:trace>
  <inkml:trace contextRef="#ctx0" brushRef="#br0" timeOffset="150490.4346">18863 8988 77 0,'2'13'35'0,"-2"-13"-10"16,-11 24-22-16,-3-3 1 0,-1 13-2 15,-7 0-1 1,-6 3-1-16,-5 4-1 16,-2 1 0-16,-1 0-2 15,1-5 0-15,7 3-3 16,-4-17-4-16,20 6-10 0,-3-17-14 15,15-12-1-15,-3-16 2 16,6-8 33-16</inkml:trace>
  <inkml:trace contextRef="#ctx0" brushRef="#br0" timeOffset="150684.437">18608 9018 53 0,'-3'-13'35'0,"3"13"-6"0,0 0-18 15,-1 30-2-15,1-6-3 16,14 11-4-16,-5 3 0 15,7 4-1-15,1 4-1 16,2-2 0-16,1 1-3 0,-2-11 0 16,4 2-7-16,-15-5-24 15,6-12-2 1,-4-6 0-16,-9-13 11 15,11 9 25-15</inkml:trace>
  <inkml:trace contextRef="#ctx0" brushRef="#br0" timeOffset="150951.6376">18477 9314 17 0,'-11'10'34'0,"11"-10"-1"15,0 0-19-15,6 14-4 0,5-21 1 16,25 7-2-16,-3-15-2 16,14 6-3-16,1-5-1 15,7-3 0-15,1 3-4 16,-6-6-6-16,6 9-28 15,-12 3 0-15,-7-1-1 16,-4-2 6-16,-6 0 30 16</inkml:trace>
  <inkml:trace contextRef="#ctx0" brushRef="#br0" timeOffset="151700.4389">19299 8477 47 0,'-14'-1'36'0,"3"22"-2"0,-1 19-20 16,9 21-9-16,-5 16 0 16,11 23-1-16,-5 7 0 15,7 14-1-15,1 3-1 16,3 0-1-16,1-7-1 15,1-7 0-15,1-22 0 16,0-14-1-16,0-12 0 16,1-18 1-16,0-14-1 15,-1-16 1-15,2-17-1 16,-2-16 1-16,-1-15 0 15,-4-16 0-15,-1-17 0 16,-2-7 1-16,-3-11-1 16,-1 0 1-16,-1 4-1 0,0 8 1 15,1 16 0-15,2 22 0 16,-2 35-1-16,20 1-1 15,-7 33 1-15,5 16-2 16,3 13 2-16,2 2-1 16,3 10-1-16,-2-6 2 15,0-6-1-15,-4-12 2 16,0-10-1-16,-4-12 0 15,-3-12 1-15,-1-9-1 16,0-19 1-16,-1-17-1 16,2-17 2-16,1-14-2 15,2-16 2-15,3-13 0 16,0-14 0-16,2-8-1 0,-3 4 1 15,0 6-1-15,-1 10 0 16,-4 11-1-16,-1 13 0 16,-5 10-4-16,4 22-16 15,-7 0-17-15,1 6 0 16,-2 4-1-16,2 5 10 15,-1 0 28-15</inkml:trace>
  <inkml:trace contextRef="#ctx0" brushRef="#br0" timeOffset="264915.554">18181 10967 45 0,'-23'10'37'16,"5"-1"-1"-16,1-16-27 0,17 7-2 0,-19-3 1 15,19 3-3-15,1-20-1 0,10 4-1 16,6-8 0-16,11-6 0 16,6-7-2-16,7-4 1 15,5-4-2-15,5 0 1 16,1-5-1-16,0 4 0 0,-4-2 0 15,-7 8 0-15,-5 9 0 16,-7 5 0-16,-6 1 0 16,-5 6 0-16,-18 19-1 15,16-7 2-15,-16 18-1 16,-5 6 0-16,-3 3 0 15,-2 11 1-15,-1 10 0 16,-2 9 0-16,2 3 0 16,2 5 0-16,2 4 1 15,3 3-1-15,3 0 0 16,2 2 0-16,0 1 1 15,7 2-1-15,-3-3-1 16,1-4 2-16,-1-3-3 0,1-2 3 16,-2-7-2-16,3-3 1 15,-3-10-2-15,0-3 2 16,-1-7 1-16,-1-4-2 15,-1-4 1-15,-1-6-2 16,-3 1 1-16,3-15-2 16,-10 18-1-16,-1-18-6 15,11 0-25-15,-14 7-5 16,14-7-1-16,-25-6 0 15,25 6 25-15</inkml:trace>
  <inkml:trace contextRef="#ctx0" brushRef="#br0" timeOffset="265305.3564">18142 11644 66 0,'-13'6'37'0,"2"-4"0"15,11-2-31-15,0 0-1 16,-2 12 0-16,2-12-1 16,21 5 0-16,-3-4 0 15,13 1-1-15,4-1-1 16,13 2 1-16,8-8-2 0,13 3 1 15,6-6-1 1,7 1 0-16,3 0-2 16,-1 2 2-16,-2-1 0 15,-8 2-1-15,-4 2 0 0,-11-1 2 16,-8 3-2-16,-10 2 0 15,-5-2 1-15,-9 0-1 16,-5 1-2-16,-7-4-2 16,5 12-11-16,-20-9-25 15,12 0 0-15,-12 0 1 16,-5-11-2-16,-6 1 38 15</inkml:trace>
  <inkml:trace contextRef="#ctx0" brushRef="#br0" timeOffset="277482.5895">17324 13159 37 0,'4'-13'34'0,"-4"13"1"0,2 19-19 16,-6-4-7-16,13 21 0 0,-12-3-3 0,10 17 0 16,-6 6-3-16,4 14 0 0,-4 3-1 15,1 5 1-15,-4 3-2 16,1 1 0-16,-4 2 0 15,1-6-1-15,-2-5 1 16,0-4-1-16,0-11 1 16,1-7-2-16,2-11 0 0,1-11 0 15,4-7-4-15,-2-22-4 16,0 0-29-16,15-24 1 15,-5-5-1-15,-2-15 1 16,8-13 37-16</inkml:trace>
  <inkml:trace contextRef="#ctx0" brushRef="#br0" timeOffset="277778.99">17620 13107 77 0,'13'5'36'0,"-16"14"1"15,3 15-33-15,-2 6 1 16,4 16-1-16,-3 7-3 16,3 11 2-16,0 6-1 15,0 3 0-15,1 2-1 16,-1 0-1-16,0-5 0 15,-2-5 0-15,2-1-1 16,-4-9-1-16,1-8 0 16,-1-11-2-16,3-1-5 15,-12-21-23-15,7-3-6 16,4-21 1-16,-14 2-1 15,4-19 30-15</inkml:trace>
  <inkml:trace contextRef="#ctx0" brushRef="#br0" timeOffset="279816.0028">17224 13912 60 0,'-15'2'35'16,"-1"4"0"-16,-1-8-29 15,6 2-1-15,-7-5-1 16,6 3 0-16,-4-3-2 16,16 5 0-16,-21-6-1 15,21 6 0-15,-6-11-2 16,6 11 2-16,15-17-2 15,2 7 1-15,8-1 0 16,10-3 1-16,5-5-1 16,7-1 0-16,3-3 1 0,2 0-1 15,-2-3 1-15,-3 3-1 16,-3 5 0-16,-5 1 1 15,-7 5-1-15,-7 4 1 16,-6 8-1-16,-4 4 0 16,-4 7-1-16,-11-11-2 15,12 27-4-15,-12-27-21 16,-1 25-8-16,1-13-1 15,2 0 1-15,-2-12 26 16</inkml:trace>
  <inkml:trace contextRef="#ctx0" brushRef="#br0" timeOffset="280221.6035">18089 13482 64 0,'0'0'35'16,"-2"-13"-1"-16,2 13-29 0,0 0 1 16,-11 16-2-16,2 7-2 15,3 9 1 1,-2 7-1-16,-1 7-1 15,0 3 0-15,1 7 0 0,-1-3-1 16,2 2 0-16,2-8 0 16,2-9-1-16,3-8 0 15,-2-8-1-15,5-4 0 16,-3-18-1-16,0 0-4 15,-3-17-9-15,7-6-19 16,-11-10 0-16,-2-3 0 16,-3-14 15-16,-2-1 20 15</inkml:trace>
  <inkml:trace contextRef="#ctx0" brushRef="#br0" timeOffset="280455.6039">17822 13555 51 0,'-12'7'34'0,"-1"8"1"0,17 7-25 15,-11-8-2-15,15 9-3 16,0-2-1-16,11 3-1 15,2-3 0-15,9-1-1 16,1-1-1-16,4-2 1 16,-2-3 0-16,-1 1-2 15,-1-4 0-15,-6-3-1 16,0 1-2-16,-11-9-7 15,7 5-24-15,-21-5-4 16,17-2 2-16,-17 2 0 16,3-18 35-16</inkml:trace>
  <inkml:trace contextRef="#ctx0" brushRef="#br0" timeOffset="280736.4044">17926 13429 62 0,'-4'11'35'0,"-1"9"0"16,8 14-28-16,-7 0 0 16,10 15-3-16,-4 3-2 15,5 3 1-15,0-1-2 16,1-2 0-16,1-7 0 15,-2-3-2-15,1-7 0 0,-4-11-4 16,5 3 1-16,-9-27-8 16,9 25-7-16,-9-25-15 15,-14-2-1 1,2-11-1-16,-4-6 26 0,-3 0 10 15</inkml:trace>
  <inkml:trace contextRef="#ctx0" brushRef="#br0" timeOffset="280883.0076">17818 13817 51 0,'0'0'32'16,"-10"-12"-16"-16,29 18-3 0,-6-10-6 15,14 4-4 1,4-3-3-16,-1-12-14 16,5 2-16-16,7-3-3 0,-4-3 1 15,-2-3 20-15,-5-4 12 16</inkml:trace>
  <inkml:trace contextRef="#ctx0" brushRef="#br0" timeOffset="281618.209">18353 13321 51 0,'0'0'35'0,"6"24"1"15,-11-7-25-15,14 22-2 16,-9 3-3-16,8 15-1 15,-1 5-3-15,3 5 0 16,0 3 0-16,1 8-1 16,2-3-1-16,1-3 0 15,0-4 0-15,1-6-1 0,1-11 2 16,-1-1-2-1,-1-13 0-15,0-11 0 16,-2-4 1-16,-1-14 0 16,-11-8-1-16,17-12 0 0,-10-4 1 15,1-12 0-15,-2-7 1 16,1-6-1-16,-1-11-1 15,-1-6 2-15,0 0-1 16,0-2 0-16,-2-1 0 16,2 5 0-16,0 3 0 15,0 4 0-15,2 13 0 16,0 8 0-16,2 11-1 15,5 11 1-15,2 15 0 16,1 11-1-16,5 10 2 16,1 10-1-16,4 6 1 15,1 8-2-15,2-2 2 0,0 0-2 16,-4-7 3-16,1-7-3 15,0-6 2-15,-2-2-2 16,-3-11 2-16,-2-8-1 16,-3-7 1-16,2-9 1 15,-5-9-2-15,2-6 2 16,-4-15-2-16,2-14 2 15,-2-17-1-15,-1-4 1 16,0-9-2-16,-1-5 1 16,-2-2 0-16,0 4-1 0,-3 5 0 15,-1 9 0-15,-2 16-1 16,0 9 1-1,-2 10 0-15,0 6-1 0,0 9 0 16,0 4 0-16,0 14 0 16,3-16-1-16,-3 16-1 15,0 0-1-15,15 3-2 16,-15-3-5-16,17 5-20 15,-17-5-4-15,11 5 0 16,-11-5-1-16,0 0 36 16</inkml:trace>
  <inkml:trace contextRef="#ctx0" brushRef="#br0" timeOffset="316012.1141">4807 15083 36 0,'-4'-30'34'16,"1"-5"-10"-16,4 14-15 15,-10-9 1-15,12 13-4 16,-9-5 0-16,6 8-2 16,-3 1-1-16,3 13 0 15,0 0 0-15,0 0-1 16,-1 22 0-16,2 3 0 0,0 3 0 15,1 16 1-15,-4 5-2 16,2 8 1-16,-2 1-1 16,-3-1 0-16,-2-4-1 15,-2-4 0-15,-1 3 0 16,1-12 0-16,-2-6 0 15,1-5-1-15,1-9 1 16,1-6-2-16,8-14 1 16,-16 3 0-16,10-17-3 15,-4-11-2-15,4-1-3 16,-11-20 0-16,12 9-3 15,-17-20 1-15,15 15 0 16,-14-7 2-16,11 11 3 0,-7 0 3 16,4 10 5-16,3 8 1 15,-6 4 5-15,16 16 1 16,-18 1 0-1,18 16-1-15,-10-5 0 0,14 20-1 16,-6-5-2-16,12 16 1 16,-3-4-3-16,8 4 0 15,1-5-1-15,4 4 0 16,-3-5-1-16,3-4-1 15,-1-7 2-15,0-7-3 16,1-2 2-16,-1-6-1 16,1-5 0-16,-1-2 2 0,3-7-2 15,0 1 0-15,1-4 0 16,-1-3 1-16,3 1-3 15,-2-6 0-15,6 11-11 16,-4-13-24-16,-1 4 0 16,-7-6-1-16,0-3 18 15,-3-2 20-15</inkml:trace>
  <inkml:trace contextRef="#ctx0" brushRef="#br0" timeOffset="316745.3154">4986 14459 53 0,'3'35'38'0,"2"12"-2"16,-2 5-31-16,7 17-1 15,-3 3 1-15,6 3 0 16,-5-4-3-16,4-4 0 0,-2-15-1 16,1-4 1-16,-2-11-2 15,-2-9 2-15,-2-14-1 16,0-2 0-1,-5-12 0-15,0-14-1 0,-4-6 1 16,-3-12-1-16,-4-13 0 16,-1-12-1-16,-4-6 0 15,0-12 0-15,-4 2-1 16,3 1 2-16,1 11-2 15,3 6 2-15,6 14-1 16,4 16 1-16,3 25 0 16,0 0 0-16,26 26 2 15,-4 12-3-15,3 3 3 0,8 4-3 16,0 8 2-16,5-1-1 15,0-4 1 1,2-7 0-16,-2-8-1 16,0-9 1-16,-4-2-1 0,-2-4 1 15,-5-8 0-15,-3-10-1 16,-4-4 0-16,-6-8 1 15,-3-6 0-15,-7-8-1 16,-5-10 0-16,-7-8 1 16,-6-12-1-16,-6-8 1 15,-3-9-1-15,-3-2 0 16,0-3 0-16,-1 5 0 15,2 3 0-15,4 6-1 16,8 14 0-16,2 10 0 16,7 13-4-16,-2 3-6 15,6 24-27-15,15-1 0 16,1 13-1-16,1-1 11 0,6 1 28 15</inkml:trace>
  <inkml:trace contextRef="#ctx0" brushRef="#br0" timeOffset="318973.52">12877 17491 35 0,'0'0'33'0,"-17"-4"-3"16,11-7-23-1,-5 6-2-15,6 19-1 0,-4 3 1 16,9-17-1-16,-14 97 2 15,9-27-2-15,-1 19 0 16,2 17 0-16,1 6-1 16,2-3-1-16,-1-2-2 15,2-2-1-15,3-17 1 16,-3-14 1-16,2-20-1 15,-1-5-1-15,2 0 1 0,-3-49 0 16,0 0 0-16,0 0 2 16,0 0-2-1,0 0-1-15,0 0 2 16,6-93-1-16,-6-4-2 15,1-13 4-15,-2-10-3 0,0-8 0 16,1-8-2-16,0 16 1 16,0 16-1-16,1 25 1 15,0 29 0-15,4 32 0 16,-5 18 1-16,15 23 2 15,-3 47 0-15,3 10 1 16,2 24 2-16,7 1-3 16,4 10 2-16,5-5-3 15,3-5 2-15,-1 2 1 16,2-41-2-16,-1-12 1 15,-36-54-1-15,65 56 1 16,-65-56 0 0,49 11 2-16,-49-11-2 15,29-58-5-15,-29 58 3 16,7-103-1-16,-8 33 0 15,-6-4-1-15,-2-18 0 16,-4 14-3-16,9 3-4 16,4 75-16-16,-23-110-12 15,20 56 0-15,5 7 1 16,1 7 34-16</inkml:trace>
  <inkml:trace contextRef="#ctx0" brushRef="#br0" timeOffset="319325.7212">13632 17570 63 0,'5'28'36'0,"-5"-2"-1"0,-7-8-30 16,7-18-4-16,-22 72 0 16,5-18 1-16,-5 12-1 15,-3 0 1 1,-3 2-1-16,1 10-3 15,-4-1-4-15,11-15 0 0,-7-9-8 16,27-53-11-16,0 0-10 16,0 0-1-16,0 0 14 15,0 0 22-15</inkml:trace>
  <inkml:trace contextRef="#ctx0" brushRef="#br0" timeOffset="319592.9217">13594 17615 66 0,'-6'25'35'0,"-3"-7"-14"16,3 1-16-16,6-19-1 0,-13 49 1 16,7 9 0-16,3-3-2 15,-1 6 1 1,6-1-5-16,-1 10 4 15,4-4-4-15,1-3 2 0,1-14-3 16,-7-49-3-16,15 77-8 16,-15-77-24-16,0 0 4 15,0 0-3-15,0 0 13 16,57-25 23-16</inkml:trace>
  <inkml:trace contextRef="#ctx0" brushRef="#br0" timeOffset="320138.9227">13536 17525 46 0,'11'15'36'16,"0"-2"-3"-16,-2 1-20 15,-9-14-10-15,22 57 1 16,-22-57 1-16,19 87-4 15,-11-25 1-15,-5 5-2 0,4 4-2 16,-9 18-3-16,8-23-6 16,-14 4-10-16,12-21-13 15,-4-49-3 1,0 0 5-16,1 54 32 0,-1-54 0 15</inkml:trace>
  <inkml:trace contextRef="#ctx0" brushRef="#br0" timeOffset="320435.3232">13403 18043 59 0,'81'1'31'16,"-81"-1"0"-16,85-22-32 15,-85 22-5-15,77-28-20 16,-77 28-9-16,60-34 2 16,-60 34 14-16,38-51 19 15</inkml:trace>
  <inkml:trace contextRef="#ctx0" brushRef="#br0" timeOffset="320702.5238">13939 17505 81 0,'-5'25'36'15,"0"17"-2"-15,5-42-30 16,-15 106-2-16,7-21 0 15,-1 11 1-15,1 3-1 16,1 7 0-16,1 2 0 0,0-12-3 16,6-2-6-1,-8-17-9-15,17-27-21 16,-9-50-2-16,0 0 1 15,0 0 9-15,49-16 29 0</inkml:trace>
  <inkml:trace contextRef="#ctx0" brushRef="#br0" timeOffset="320922.9243">14277 17459 65 0,'0'0'35'0,"-2"32"3"0,-9 7-34 15,0 17-1 1,-3 21 0-16,1 11 1 15,-3 17-2-15,2-2 1 16,-1 0-1-16,3-14-3 31,4-2-1-31,-3-3-6 0,13-30-13 16,-2-54-19-16,0 0 4 15,0 0-2-15,0 0 26 16</inkml:trace>
  <inkml:trace contextRef="#ctx0" brushRef="#br0" timeOffset="321156.9247">13704 18140 78 0,'0'0'39'16,"48"49"-2"-16,6-49-34 15,-4 4-4-15,8-5 0 16,4-15-1-16,-2 14-3 16,4-14 1-16,-10 11-6 15,10-11-18-15,-14-11-10 16,-2-5 1-16,-48 32 7 15,91-90 30-15</inkml:trace>
  <inkml:trace contextRef="#ctx0" brushRef="#br0" timeOffset="321407.5252">14707 17568 54 0,'-10'45'36'0,"10"-45"-1"15,-32 70-25-15,32-70-5 16,-37 80-4-16,16-31 2 16,1 2-3-16,20-51 0 15,-40 82-2-15,40-82-9 16,-32 73-18-16,32-73-7 0,0 0-1 15,0 0 9-15,-12-70 28 16</inkml:trace>
  <inkml:trace contextRef="#ctx0" brushRef="#br0" timeOffset="321606.9288">14543 17540 54 0,'-4'36'35'0,"0"0"2"15,4-36-22-15,0 91-12 16,6-39 2-16,-6-52-3 15,16 109 0-15,-8-56-3 0,1 5 0 0,-3 1-2 16,6-7-9-16,-12-52-26 16,4 62 2-16,-4-62 1 15,0 0 9-15,0 0 26 16</inkml:trace>
  <inkml:trace contextRef="#ctx0" brushRef="#br0" timeOffset="321856.5293">14344 18079 65 0,'0'0'34'15,"54"-22"2"-15,-54 22-34 16,58-56-1-16,-58 56-1 15,72-47-1-15,-72 47 0 16,67-23-3-16,-67 23-29 16,69-22 1-16,-69 22-5 15,50-41 8-15,-33 4 29 16</inkml:trace>
  <inkml:trace contextRef="#ctx0" brushRef="#br0" timeOffset="322419.1303">14792 17474 76 0,'20'10'37'0,"3"8"1"16,-9-1-32-16,5 12-4 15,-19-29 1-15,38 112 0 16,-25-34-1-16,0 14 0 0,-4 10 1 16,0-11-1-1,-2-1-3-15,1-5 1 16,1-22-1-16,-9-63 1 15,19 64 0-15,-19-64 0 16,0 0 1-16,0 0-1 0,51 19 1 16,-51-19 0-16,32-51 0 15,-32 51 0-15,34-98-1 16,-16 17 0-16,-2-12-3 15,0 4 3-15,-3 8-3 16,-1 2-1-16,-1 24 1 16,-11 55 0-16,0 0 4 15,0 0-1-15,50 55 2 16,-32 6-1-16,2 6 3 15,6 8-2-15,0-15 2 16,-26-60 1-16,62 80-5 16,-62-80 0-16,69 43 3 0,-69-43-1 15,71-44-2-15,-37-14 5 16,-2-23-7-16,-6-14 1 15,-7-19 0-15,-5-9 0 16,-7-6-4-16,-6 21 0 16,-1 10-3-16,-14 20-30 15,11 23-1-15,-4 12-1 16,8 14 0-16,3 10 31 15</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0" timeString="2013-04-04T20:32:37.321"/>
    </inkml:context>
    <inkml:brush xml:id="br0">
      <inkml:brushProperty name="width" value="0.05292" units="cm"/>
      <inkml:brushProperty name="height" value="0.05292" units="cm"/>
      <inkml:brushProperty name="color" value="#FF0000"/>
    </inkml:brush>
  </inkml:definitions>
  <inkml:trace contextRef="#ctx0" brushRef="#br0">18383 10954,'32'-32</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0T23:38:06.619"/>
    </inkml:context>
    <inkml:brush xml:id="br0">
      <inkml:brushProperty name="width" value="0.05292" units="cm"/>
      <inkml:brushProperty name="height" value="0.05292" units="cm"/>
      <inkml:brushProperty name="color" value="#FF0000"/>
    </inkml:brush>
  </inkml:definitions>
  <inkml:trace contextRef="#ctx0" brushRef="#br0">13843 14178 53 0,'65'0'33'16,"-7"-6"-1"-16,-4-11-33 0,-9 1-3 0,5 1 1 16,-13-7 0-16,-7 3 0 0,-16-4 0 0,-8 1 2 15,-8 0 1-15,-9 2 2 0,-7-1 1 0,-18-3 0 16,-7 5 3-1,-23-2-1-15,-6 6 0 0,-17-3 0 16,-10 8 0 0,-12-6-3-16,-8 9 1 0,-9 0-1 0,-5 6-1 15,-5 2-1-15,-4 5 0 16,-6 7 0-16,-2 3 0 15,-4 8 1-15,3 5-3 16,0 5 2-16,5 6-1 31,6 8 1-31,7 2-1 0,9 5 1 16,11 8 0-16,10 8-1 15,13 4 1-15,13 8 1 16,16 7-2-16,17 3 2 16,15 5-2-16,19 5 2 0,17 2-2 15,20 2 2-15,20-2-1 16,21 0 2-16,20-5-1 15,22-6 1-15,23-3 0 0,23-10 0 16,23-9 0-16,20-19 1 16,15-11-2-16,7-13 0 15,6-21 0-15,1-14 0 16,-2-13 0-16,-13-21 0 15,-7-10 1-15,-18-14-1 16,-10-8 1 0,-17-12-1-16,-16-3 1 15,-18-8-1-15,-17-6 0 16,-21-2 0-16,-19-4-1 15,-23 3 1-15,-22-5-1 16,-28-8 1-16,-25 1-1 16,-28 0 0-16,-23 3 1 0,-25 5-1 15,-23 8 0-15,-26 5 0 16,-20 12-1-16,-15 18 1 15,-11 14-1-15,-7 16 0 16,-10 15 1-16,-6 15-1 16,-1 13 1-16,7 14-1 15,5 14 0-15,7 14 0 16,10 12 0-16,11 13-1 0,14 9 0 15,17 12-1-15,12 10 0 0,17 12 1 16,18 7 0-16,19 0 0 16,19 0 0-16,23-2 1 15,23-2-1-15,26-1 3 16,28-7-1-16,32-4 0 31,34-9-1-31,35 1 1 16,33-5 0-16,40-11 2 0,31-5-1 15,31-12-2-15,24-15 3 16,18-18-2-16,3-18 2 15,-1-22-1-15,-12-21 1 16,-25-23 0-16,-25-19 0 16,-37-23 0-16,-31-12 0 0,-39-17 0 15,-30-16 0-15,-45-16-1 16,-32-12 0-16,-38-14-1 15,-37-11 0-15,-42-7 0 16,-42-2 0-16,-41 6-1 0,-37 9 1 16,-31 17 0-16,-31 21-1 31,-20 33 0-31,-14 24 1 15,-3 34-1-15,-1 32 0 0,4 34 0 16,12 31-1-16,18 40 0 16,26 27 0-1,25 25 0-15,29 24 0 16,37 20 1-16,44 11-1 0,53 8 1 15,49 0 1-15,57 0 0 16,52-3 0-16,59-3 0 16,52-10 0-16,51-19 0 15,33-18 2-15,30-24-1 0,18-22 1 16,7-38 0-16,-9-36 1 15,-19-44 0-15,-25-37-2 16,-39-37 2-16,-35-39-1 16,-48-40 0-16,-43-34-1 15,-52-24-1-15,-44-17-1 16,-52-7 0-16,-50 2 1 15,-48 16-1-15,-55 29 0 16,-50 39-1-16,-42 45 1 0,-37 51-1 16,-29 50 2-16,-18 56-1 15,-7 54 0 1,2 53 0-16,14 38 1 15,36 27-1-15,37 23-1 16,47 17 1-16,51 4-6 16,76 3-29-16,48-20-3 15,73-21 1-15,54-35 6 16,54-30 32-16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0T23:52:05.823"/>
    </inkml:context>
    <inkml:brush xml:id="br0">
      <inkml:brushProperty name="width" value="0.05292" units="cm"/>
      <inkml:brushProperty name="height" value="0.05292" units="cm"/>
      <inkml:brushProperty name="color" value="#FF0000"/>
    </inkml:brush>
  </inkml:definitions>
  <inkml:trace contextRef="#ctx0" brushRef="#br0">14692 15597 50 0,'-16'-3'35'0,"-6"-3"2"0,3 5-32 15,-10-10-1-15,3 7-1 16,-6-2 2-16,2-1-1 16,-7-6-2-16,-1 2 2 15,-8-3-3-15,-2-1 1 16,-7 1-1-16,-6 0 1 15,-9-3-3-15,-6 5 2 0,-8-3 0 16,-4-2-2-16,-4 2 2 16,-5 1-1-16,-5-2-1 15,-3 4 1-15,-1 1 0 0,-4 1-1 16,-1 8 1-16,-5 3-1 15,-1 5-1-15,0 5 2 32,-1 4-1-32,0 2 1 15,5 4-1-15,3 1 0 0,5 9 1 16,6 5-1-16,5 8 2 15,1 8-2-15,6 5 1 16,2 7-1-16,2 3 1 16,4 7-1-16,2 4 1 15,3 3 0-15,6 3 2 0,6-2-1 16,9 14 0-16,6 5-1 15,11 5 1-15,11 8 1 16,14 7-2-16,15 4 1 16,13 3-2-16,20 14 4 15,17 1-2-15,21-6 2 16,15 5-1-16,15-7-1 0,14-5 2 15,17-15-1-15,16-9 2 16,12-27-4-16,16-22 1 16,10-12-1-16,13-13 2 15,6-32 0-15,2-22-1 0,-3-9-2 31,-6-21 1-31,-6-17 0 16,-11-6 0-16,-11-22-1 16,-13-24-1-16,-9 8 1 0,-13-11-1 15,-10-7 4-15,-12-1-2 16,-14 9-1-16,-16-21 3 15,-17 14-3-15,-20 0 2 16,-14-5 0-16,-20 1-1 16,-19 0 0-16,-21-8-1 15,-20 1 0-15,-23 9-1 16,-21-2 3-16,-18 7-1 15,-21 12-1-15,-19 8 0 0,-15 10 1 16,-14 21 0-16,-13 12-1 16,-10 13 1-1,-7 20-1-15,-3 8 0 0,-2 15-1 16,-1 16 1-16,3 16 1 15,6 12-3-15,9 18 2 16,8 17 0-16,7 17-1 16,13 21 2-16,10 10-1 15,18 16 0-15,16 10 0 16,17 12 2-16,20 5-2 15,23 1 1 1,22-3 0-16,27 9-2 16,27 10 3-16,30-8 0 0,30-11-5 15,33 4 5-15,29-15 1 16,32-1 1-16,30-25-1 15,26-20 1-15,21-51-3 16,16-31 4-16,4-26 6 0,-3-50-12 16,-6-28 2-16,-18-40-2 15,-18-13 3-15,-24-38-1 16,-24 3 1-1,-32-12-6-15,-26-9 2 0,-31 8 4 16,-28 0-1 0,-29 2-1-16,-33-1 1 15,-33 11 0-15,-34 10 0 0,-32 17 0 16,-34 15-1-16,-32 13 1 15,-29 20-1-15,-24 25 1 16,-19 24-2-16,-14 27 0 16,-8 26 1-16,1 29 0 0,4 26-1 15,17 29 1-15,21 24-1 16,28 17 1-16,32 21 0 15,39 14 1-15,41 14-1 16,44 13 2-16,51 6 0 0,54 2 0 16,49-9 0-16,48 42 0 15,40-44 5 1,36-5-4-16,25-27 3 15,21-26-3-15,8-43 3 0,0-41-3 16,-8-41 1-16,-23-83-2 16,-20-16-4-16,-33-49 3 15,-29-32-1-15,-40-38-1 16,-36-12 0-16,-42-23 0 15,-38-1 0-15,-37-10 1 16,-38 20 1 0,-34 9-2-16,-32 25 0 15,-37 25 2-15,-34 35-3 0,-29 42 2 0,-26 33 0 16,-20 35 0-16,-13 36 0 15,-6 37 0-15,1 30 0 16,11 32 0-16,22 25 0 16,28 12 0-16,29 23 1 15,35 17 0-15,40 6 0 16,41 0 1-16,42 2-1 15,50-2 1-15,42-9 0 16,46-10 0-16,43-2 1 0,43-20-1 16,34-13 2-16,33-21 0 15,21-37-1-15,11-47-1 31,0-32 0-31,-13-32 2 16,-21-43-3-16,-32-29 1 0,-34-34 0 16,-42-30-2-16,-41-10 1 15,-50-4 0-15,-42-8-1 16,-40-2 0-16,-37 6 1 15,-39 10-2-15,-38 19 1 16,-37 23 1 0,-34 30-1-16,-23 33 0 0,-20 31 0 0,-12 38 1 15,-6 31-1-15,3 39 1 16,12 33-1-16,21 28 1 15,26 31-1-15,35 25 2 16,36 25-1-16,41 14 0 16,46 5 1-16,53 8-2 0,53-23 0 15,58 6 0-15,43-47-9 16,58-48-30-16,37-60 1 15,32-54-1-15,18-55 11 16,11-62 29-16</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16T21:23:51.352"/>
    </inkml:context>
    <inkml:brush xml:id="br0">
      <inkml:brushProperty name="width" value="0.05292" units="cm"/>
      <inkml:brushProperty name="height" value="0.05292" units="cm"/>
      <inkml:brushProperty name="color" value="#FF0000"/>
    </inkml:brush>
  </inkml:definitions>
  <inkml:trace contextRef="#ctx0" brushRef="#br0">5300 15737 83,'-19'3'37,"-3"-3"-1,4 9-2,-4-6-35,3 3 2,-2-2-1,-3 3 0,-5-1 1,-2 2 0,-4-3-1,0 1 1,-4-2 0,-1 1 0,-4-3-1,-3 2 1,1-3-1,-8 1 1,0 3-1,-5-3 1,-4 0-1,-2 2 0,-1-1 0,0-1 0,-1 2 1,1-2-1,0-2 0,-2 1 0,-1-2 0,2 0 0,-1-2 0,-2 1 1,-3-1-1,0 2 0,-1 0 1,2 1-1,-1-2 0,-2 2 1,0 0-1,-2 0 1,7 0-1,-2-1 0,2 0 0,0 1 1,0 1-1,2-1 1,1 1-1,-3 1 0,-1 0 1,1 0-1,-1 1 0,4-1 0,0-1 0,3 0 1,0 1-1,6 0 1,0 0-1,2-1 1,2 3 0,0-3-1,-2 1 1,3 0-1,0-1 1,1 3-1,-2-2 0,-1 2 0,2-2 0,-1 3 0,-1-2 1,3 2 0,-3 0-1,3 2 1,0 1-1,3 2 1,-3 0 0,2 4 0,0 1-1,4 3 0,-1 3 0,4 1 0,1 1 0,3 1 0,5 0 0,6 2 1,5 2-1,6 2 0,4 1 1,7 3-2,6 2 2,5 4-2,6 4 2,4 3-2,5 0 2,3-6-1,6 2 0,6-2 1,1 0-2,4-2 2,8-1-1,-1-4 0,4 0 0,2-1 0,3-4 0,0-2 0,4-7-1,4-5 1,3-6 0,11-5 0,4-5 0,7-1 0,5-3 0,2 0 0,3 1 0,1 0 0,2 1-1,-2 2 1,-5 1 0,0-1 0,-1-1 1,-4 2-1,-2 2 0,2-2 0,-6 0 1,-1-2-1,3 2 0,0-2 0,2-1 1,1-1-1,-2 0 0,3-1 1,1 0-1,0 1 0,1-2 1,-1 3-1,-2 1 0,4-1 1,0-2-1,-1 1 1,1 3 0,-5-2-1,2 0 0,0 1 1,-4-3 0,2-3 0,-3 0-1,1-4 1,-5-3 0,0-1-1,-5-5 1,-3 1-1,-3-5 1,-8 0-1,-3 1 1,-8-2-1,-4-4 0,-9-2 1,-7 0-1,-8-7 0,-6 2 0,-9-2 1,-7-4-1,-7-4 1,-8 3-1,-9-1 1,-13 2-1,-7 2 0,-9 0 0,-8 4 0,-1 3 0,-5 5 0,0 4-1,-1 5 0,10 7-2,1 6-3,26 19-35,-3-3-3,23 12 2,10-3-3</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0" timeString="2013-04-16T21:28:16.839"/>
    </inkml:context>
    <inkml:brush xml:id="br0">
      <inkml:brushProperty name="width" value="0.05292" units="cm"/>
      <inkml:brushProperty name="height" value="0.05292" units="cm"/>
      <inkml:brushProperty name="color" value="#FF0000"/>
    </inkml:brush>
  </inkml:definitions>
  <inkml:trace contextRef="#ctx0" brushRef="#br0">9620 2413,'0'32,"0"0,0-32</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18:57.741"/>
    </inkml:context>
    <inkml:brush xml:id="br0">
      <inkml:brushProperty name="width" value="0.05292" units="cm"/>
      <inkml:brushProperty name="height" value="0.05292" units="cm"/>
      <inkml:brushProperty name="color" value="#FF0000"/>
    </inkml:brush>
    <inkml:context xml:id="ctx1">
      <inkml:inkSource xml:id="inkSrc17">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1" timeString="2013-04-02T21:21:39.370"/>
    </inkml:context>
  </inkml:definitions>
  <inkml:trace contextRef="#ctx0" brushRef="#br0">21329 6693 67,'-7'-14'37,"7"14"0,-21-17-1,6 10-21,-8 10-15,3 6 1,-3 9 0,-3 5 0,0 9 0,-7 5 1,4 13-1,-2 0 1,3 8 1,-1 0-1,6 0 1,6-3-2,4 0 1,8-7-1,10-4 1,6-9 0,7-3 0,6-6 0,6-2 0,0-8 0,5-5 0,-5 1 0,4-4-1,-3-2-1,-4-3 1,-3-2-1,-3 2 0,-4-2-1,0-1 0,-4-1 0,-13 1-1,20-3-1,-20 3-1,20 0-7,-20 0-29,18-11 0,-8 1 0,4-3 0</inkml:trace>
  <inkml:trace contextRef="#ctx0" brushRef="#br0" timeOffset="416.0238">21692 6949 32,'0'0'34,"0"0"3,0 0-1,18 14-16,-18-26-3,22 19-4,-22-7-4,34-7-1,-13 1-2,8 5-2,-6-3-1,5-1-1,-1 3-1,-2-1 0,0 2-2,-3-1 0,0 2 0,-6-2-1,5 4-2,-10-6-1,11 9-5,-22-5-15,14-8-15,-14 8 1,14 0 0,-14 0 2</inkml:trace>
  <inkml:trace contextRef="#ctx0" brushRef="#br0" timeOffset="778.0445">21696 7163 61,'-13'4'37,"13"-4"0,0 0 2,0 0-27,12-1-6,-3-5 0,15 7-1,-3-6 0,8 5-2,-3-4-1,4 0-1,0 0 1,2 0-1,1-3-1,-2 2 1,-4 0-2,-2 0 1,-2 3-2,-3-1-1,1 7-3,-21-4-21,16-4-12,-16 4 0,9 3 0,-9-3 0</inkml:trace>
  <inkml:trace contextRef="#ctx0" brushRef="#br0" timeOffset="1625.0927">22602 6488 83,'-13'5'39,"7"7"0,-5 6 2,6 16-35,-6 5 0,6 16-1,-6 6 0,3 16-1,0-2-1,1 6-1,-2-3-1,2-5 1,2-3-1,1-10-1,-1-7-1,0-11 0,4-4-1,-6-12-4,17 4-5,-10-30-30,10 11-1,-10-11 0,21-29 1</inkml:trace>
  <inkml:trace contextRef="#ctx0" brushRef="#br0" timeOffset="2087.1194">22833 6692 55,'17'-23'36,"-12"2"-1,-5 21 1,10-9-28,-10 9 0,-5 24-2,-3-1 0,7 18-2,-5 6-2,6 9 0,1 5 0,6 3 0,3-3-1,7-2 1,1-11-1,5-8 0,4-12 1,3-8 0,-3-18 0,5-7 0,-2-15 0,3-9 0,-5-14 0,-3-7 0,-11-9 0,-2-4-1,-11-2 1,-7-1-1,-6 4 0,-9 5 0,-3 9 0,-4 8 0,-1 10-1,-1 12 1,0 11-2,1 9 2,0 12-1,6 9-1,3 6 0,4 1-3,8 9-1,-1-13-14,15 9-22,5-10 0,8-5-1,6-9 1</inkml:trace>
  <inkml:trace contextRef="#ctx0" brushRef="#br0" timeOffset="2501.143">23400 6584 83,'0'0'41,"9"9"-3,-11 7 2,-2 9-32,0 10-6,2 12 0,-1 4 1,2 9-2,1 3 0,6 0-1,1-4 1,9-6 0,1-9-1,5-9 1,3-10-1,3-10 1,0-15 1,4-10-1,-3-18 1,1-7-1,-4-14 1,-1-9-2,-7-10 2,-2-2-1,-8 1-1,-4 3 1,-10 7-2,-9 7 2,-5 11-1,-5 12 1,-4 10-2,-2 9 1,-3 7 0,2 6-1,4 10 0,4-1-4,13 15-7,1-10-29,11 1 0,3-6 0,16 1 0</inkml:trace>
  <inkml:trace contextRef="#ctx0" brushRef="#br0" timeOffset="2935.1679">24018 6536 78,'12'-5'39,"-12"5"-2,0 0 2,-22 13-35,16 3 0,-3 4-1,1 8-1,-7 4 0,7 8-1,-3 7 1,4 5-1,6 1-1,5 5 0,4-3 0,7-2 1,10-4-1,5-4 0,6-12 1,2-6 0,2-11 0,4-11 0,-2-13 0,-2-11 0,-6-12 0,-3-9 0,-7-13 0,-6-6-1,-9-7 2,-7-2-1,-11 3 0,-3 7 0,-6 6-1,-6 10 1,-7 11-2,-1 13 1,2 12-2,-1 6-1,7 16-8,-3-5-29,9 4-1,7-1 1,10-1 0</inkml:trace>
  <inkml:trace contextRef="#ctx0" brushRef="#br0" timeOffset="3322.19">24588 6529 93,'-3'14'41,"-10"7"1,2 11-1,-7 6-38,9 15 0,3 1 0,5 10-1,4-3 0,10 1-1,13-7-1,7-6 1,3-13-1,4-11 1,2-13-1,1-15 1,-1-14-1,0-14 1,-9-12 0,-4-13 0,-6-5 1,-8-8 0,-8 0-2,-8 4 1,-12 2-1,-6 10 1,-6 8-2,-5 12 1,-3 10-2,-4 7 0,7 14-2,-9-6-10,9 18-28,2-1-1,5 6 1,1 0-1</inkml:trace>
  <inkml:trace contextRef="#ctx0" brushRef="#br0" timeOffset="4266.244">20854 8491 93,'-8'-18'39,"3"3"2,-1 3-1,6 12-39,5 15 1,-4 23 1,-6 19-1,3 22 0,-6 15 0,3 18 0,-3 9 0,2 5-1,-2-10 1,2-7-2,4-19 1,2-18-1,0-19 1,1-16-1,0-14 0,-1-23 1,0 0-2,3-35 2,-3-13-2,-3-13 1,0-18-1,-3-15 1,4-11-1,-3-2 0,4 1 1,0 6-1,4 11 1,2 14 0,4 20-1,1 19 1,3 23-1,-1 24 1,5 24-1,3 20 0,6 17 0,2 15 0,8 13 1,4 4 0,5 0-1,5-5 1,-3-11 0,2-10-1,-5-14 1,-7-13-1,-6-14 2,-4-12-2,-10-13 2,-5-17 1,-4-17-2,-5-18 2,-1-20-2,0-21 2,1-14-2,2-17 1,-1-4-1,-1 2 1,0 7-1,1 10 1,1 14-1,-4 19 0,2 15-1,-3 16-1,6 17-3,-6-2-7,0 18-29,19 15-2,-9 5 2,3 3-1</inkml:trace>
  <inkml:trace contextRef="#ctx0" brushRef="#br0" timeOffset="4534.2593">21791 8914 89,'0'0'40,"10"0"2,6-2-3,3-4-38,8 1 0,6-3-1,4-1-1,5 2-1,-4-5-2,5 14-8,-12-6-28,-2 2-1,-8 2 1,-6 2 0</inkml:trace>
  <inkml:trace contextRef="#ctx0" brushRef="#br0" timeOffset="4741.2712">21824 9102 92,'-18'17'42,"5"-9"2,13-8-1,0 0-40,28-2-1,2-10-1,8 0-2,9 6-7,0-9-34,2 2-1,-4-1 1,-6 1-2</inkml:trace>
  <inkml:trace contextRef="#ctx0" brushRef="#br0" timeOffset="5221.2986">22686 8485 104,'0'0'42,"-16"10"0,10 35-4,-4 5-37,4 14-1,1 12 0,1 12 0,-1 6 1,2 0-2,0-3 0,2-10-3,7-5-5,-12-13-32,10-13-2,0-17 1,4-12 0</inkml:trace>
  <inkml:trace contextRef="#ctx0" brushRef="#br0" timeOffset="5582.3193">23099 8584 85,'0'0'40,"-10"31"0,-8 16 0,-20 12-37,24 15-2,1 3 2,13 7-2,6-4 1,13-6-2,14-14 1,10-13 0,10-16 0,0-17-1,1-16 0,-1-22 1,-8-17-1,-7-14 0,-10-14 0,-15-10 1,-11-1-1,-12-1 2,-9 4-2,-12 10 1,-6 12-2,-11 15 2,5 18-3,-2 10-2,12 24-9,1 1-29,9 6 2,11 3-3,12 0 3</inkml:trace>
  <inkml:trace contextRef="#ctx0" brushRef="#br0" timeOffset="5943.3399">23598 8617 89,'7'17'40,"-11"7"1,-1 12-1,-9 9-39,3 13-1,8 9 1,6 9-1,5 0 1,6-1-2,8-9 1,6-9 0,11-11-1,4-16 2,-1-18-2,6-13 2,-3-16-1,-4-19 0,-5-17 0,-6-13 1,-15-12 1,-9-6-1,-12-5 1,-11 5 0,-12 7 0,-8 13 0,-10 16-1,-4 17 0,4 15-2,-1 13-1,11 25-9,2 0-30,14 8-2,8-1 1,17 1 0</inkml:trace>
  <inkml:trace contextRef="#ctx0" brushRef="#br0" timeOffset="6339.3626">24091 8635 79,'0'0'42,"0"0"-2,-4 21 3,0 4-37,4 18-6,1 7 2,9 9-2,0 6 1,11 2-1,4-4 0,3-7-1,5-9 0,5-14 1,5-12 0,3-17-1,4-14 1,-4-15-1,-9-17 0,-3-11 1,-5-11 1,-12-10 1,-17-8-1,-14-1 2,-11 1 0,-8 8 1,-5 7-1,-1 12-1,-11 15-1,0 17 0,7 19-3,2 13-2,16 27-20,3-3-19,12 9 1,9-1-2,16-1 2</inkml:trace>
  <inkml:trace contextRef="#ctx0" brushRef="#br0" timeOffset="6720.3844">24664 8548 100,'-24'-10'43,"11"19"1,-11 8-2,-2 15-41,10 13-1,5 9-1,4 9 0,5 5-1,8 3 1,10-2-1,16-7 0,7-10-1,6-11 2,4-11-1,7-11 2,1-12-1,-3-14 2,-6-10-1,-12-15 1,-7-11 0,-7-13 0,-6-6 2,-11-10-1,-9-4 0,-6-2 0,-5 3 0,-5 5-1,-6 9 0,-4 12-2,-4 13 0,0 19-2,-3 8-6,17 18-33,-8 14-2,9 9 2,8 4-1</inkml:trace>
  <inkml:trace contextRef="#ctx0" brushRef="#br0" timeOffset="7080.405">25098 8578 90,'-3'11'40,"-4"14"2,-7 13-2,0 12-41,3 12 2,11 9-1,4 7 0,6-2 0,10-5 1,8-10-2,11-12 1,10-15 1,3-16-1,0-16 0,-1-18 1,-3-15-2,-8-17 2,-4-11 1,-13-15 0,-10-4 0,-13-5 1,-7 3 1,-10 4-1,-9 10 0,-13 9-1,-6 16-1,-1 19-2,-1 5-8,6 22-34,1 9-1,7 8 0,3 0-1</inkml:trace>
  <inkml:trace contextRef="#ctx1" brushRef="#br0">21971 9081,'0'-32</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22:27.586"/>
    </inkml:context>
    <inkml:brush xml:id="br0">
      <inkml:brushProperty name="width" value="0.05292" units="cm"/>
      <inkml:brushProperty name="height" value="0.05292" units="cm"/>
      <inkml:brushProperty name="color" value="#FF0000"/>
    </inkml:brush>
  </inkml:definitions>
  <inkml:trace contextRef="#ctx0" brushRef="#br0">19769 14510 78,'0'0'40,"-5"14"-2,-1 16 2,-12 8-37,10 14-2,-1 4 2,4 8-1,-3-5 1,2-1-1,0-7 0,4-9 0,2-10-1,6-6 0,0-8 0,7-10 0,5-5 0,4-5 0,7-7-1,4 1 0,1-3 1,2 0-1,3-2 0,-1 4-1,-3 1 1,-5-3-1,1 4 0,-6-1-2,0 3-1,-10-7-3,11 12-23,-15-13-10,2 3 0,-8-7 0</inkml:trace>
  <inkml:trace contextRef="#ctx0" brushRef="#br0" timeOffset="255.0144">20157 14531 70,'-5'-20'39,"1"5"-2,4 15 3,-21 3-33,19 25-3,-4 14 0,5 17 0,-4 13-2,2 15 1,-4 7-2,-1 8 0,2-4 0,-1-4-1,1-11 0,1-10-3,5-11 0,-4-18-8,14-6-29,0-17 1,3-8-2,4-18 2</inkml:trace>
  <inkml:trace contextRef="#ctx0" brushRef="#br0" timeOffset="722.0413">20464 14888 73,'3'-27'39,"3"1"-1,-2-4 2,15 4-36,-3-4-1,11 6 1,-1-1-1,10 11-1,2 8 0,4 11-1,0 17 0,-5 14 0,-4 14 0,-7 12 0,-11 9 0,-7 8-1,-14 1 1,-6 0 0,-13-4 0,-6-6 0,-6-7 0,-5-8-1,-2-9 1,-1-8-1,2-10 1,3-7-2,4-14 1,6-11-1,5-10 0,14-11 1,6-5-2,10-3 2,7-3-1,12 2 2,4 7-2,4 7 2,2 10 0,5 7-1,-1 8 0,1 4-1,3 6-2,-5-6-6,7 11-32,-6-6 1,2 2-1,-6-4 1</inkml:trace>
  <inkml:trace contextRef="#ctx0" brushRef="#br0" timeOffset="889.0509">21152 15514 83,'11'13'40,"-11"-13"-1,12 16 0,-12-16-36,0 0-3,13 6-2,-11-17-6,15 4-31,-11-11 1,2 0-2,-4-9 1</inkml:trace>
  <inkml:trace contextRef="#ctx0" brushRef="#br0" timeOffset="1160.0664">21402 14742 75,'10'-27'39,"-7"4"1,-3 23 0,12-3-34,-3 27-1,-3 9 0,3 18 0,-2 5 0,1 12-1,1 2-1,-3 4 0,-2-7-2,2-5 1,-3-8-2,-3-10 1,1-5-2,-2-8-2,5-1-2,-14-10-37,14-5-1,-4-15-1,0 0 1</inkml:trace>
  <inkml:trace contextRef="#ctx0" brushRef="#br0" timeOffset="3346.1914">22589 14855 80,'-11'32'39,"-11"-2"0,-6 12 1,-7 3-40,-5 6 0,4 0-1,2-1 1,-1-6-1,0-10 0,7-1-4,1-20-4,15-1-29,-4-11 0,5-7-1,1-11 1</inkml:trace>
  <inkml:trace contextRef="#ctx0" brushRef="#br0" timeOffset="3534.2022">22196 14858 67,'0'0'38,"0"0"0,20 11 0,-7 9-34,11 10-1,6 5-1,8 5 0,4 3-3,2-4-2,8 5-8,-9-14-27,2-8 0,-5-7-1,-7-12 1</inkml:trace>
  <inkml:trace contextRef="#ctx0" brushRef="#br0" timeOffset="3780.2163">23033 14642 62,'0'0'42,"17"15"-1,-21 11 1,4 25-19,-8 0-22,6 11 0,1 4 1,2 5-1,1-3-1,5-6 0,1-6-2,1-11-1,4-7-3,-2-21-2,19 3-21,-13-25-12,11-8 2,-6-14-2</inkml:trace>
  <inkml:trace contextRef="#ctx0" brushRef="#br0" timeOffset="4080.2334">23328 14853 53,'8'-44'38,"-3"11"0,-4 20 0,-12 9-24,11 26-6,-6 7-3,7 14-2,2 2-1,4 5 0,7 1-1,7-5 0,7-10 0,5-11 0,3-11-1,4-13 1,-1-11-1,-3-14 0,-8-16 1,-5-6-1,-9-9 0,-11-7 1,-12-1-1,-7 3 0,-14 6 0,-5 9 1,-3 11-1,-3 12-1,1 13-1,2 5-3,22 13-31,-5 1-4,18 1 1,3-11-3</inkml:trace>
  <inkml:trace contextRef="#ctx0" brushRef="#br0" timeOffset="4496.2572">23843 14115 85,'0'-19'40,"11"5"0,-1-1 2,19 1-42,-3 7 0,6 4 0,4 3 0,-1 8 1,-4 5-1,-7 6 0,-4 8-1,-13 5 1,-10 5 0,-11 0 1,-11 0-1,-2-1 1,-4-4-1,5-4 0,4-6 0,7-6 0,12-4-1,3-12 1,26 15-1,-3-9 1,1 1 0,2 2 1,-2 2 0,-9 2 0,-9 4 0,-13 2 0,-9 2 0,-11-4-2,1 11-22,-10-15-18,-1-3 0,-2-10-1,4-10 0</inkml:trace>
  <inkml:trace contextRef="#ctx0" brushRef="#br0" timeOffset="10345.5918">20091 16282 83,'-10'-18'42,"-5"-5"0,15 23 1,-26-7-38,17 28-2,5 20 1,2 24-3,1 22 0,2 16 0,-2 14 0,0 7 0,1 3-2,0-2 1,1-12-1,2-19-1,7-13-2,-2-25-9,13-14-29,6-26-2,13-19 3,5-29 0</inkml:trace>
  <inkml:trace contextRef="#ctx0" brushRef="#br0" timeOffset="10691.6116">20726 16533 79,'-3'-26'41,"-13"16"-2,-3 25 2,-16 16-38,7 20 1,5 11-2,13 11 1,6 4-1,10 1 1,13-8-1,12-13 1,13-15-1,13-17 0,6-20-1,2-24 0,1-16 0,-4-15-2,-8-19 2,-14-12-2,-17-14 2,-22-5-1,-22-4 0,-17 16 0,-15 8 0,-13 20 0,-5 27 0,0 21 0,6 28-2,17 19-1,20 22-1,17-2-5,38 15-31,10-23-3,27-3 1,10-23 1</inkml:trace>
  <inkml:trace contextRef="#ctx0" brushRef="#br0" timeOffset="11019.6303">21428 16451 72,'0'0'40,"0"0"1,-13 25 0,-9 10-33,11 21-2,-1 9-2,12 7-1,10 7-2,10-6 1,16-9-1,15-15 1,11-18-1,8-19 1,6-17-1,4-18-1,-5-21 1,-7-14-1,-11-20 1,-18-11-2,-18-9 2,-17-4-2,-18 4 2,-20 10-1,-19 17-1,-8 27 1,-12 27 0,-3 22-1,2 21 0,5 22-2,13 11-1,12-1-5,36 4-32,2-19-1,29-8-1,14-21 3</inkml:trace>
  <inkml:trace contextRef="#ctx0" brushRef="#br0" timeOffset="11944.6832">22236 16287 64,'16'29'39,"-15"12"0,-3 19 2,-19 3-32,15 14-3,-2-2-1,10 6 1,5-10-3,15-8 2,7-14-3,14-16 1,11-15-2,10-14 0,5-18 0,2-10 0,-5-16-1,-9-14 0,-9-12 0,-21-8-1,-16-7 2,-23 0-1,-21-4 1,-21 5-1,-15 13 0,-12 16 1,-6 14-1,1 18 0,13 16-1,11 16-1,23 18 0,21 6-2,34 4-1,18-9-4,34 9-1,4-19-1,22 3 3,-5-15 0,6-2 4,-7-5 2,-15-1 3,-8 11 6,-24-1 0,-2 25 2,-27 5-2,-1 19 0,-15 5-3,3 10 1,-2 4-2,4-2-1,2-2-1,12-12 1,7-17-1,16-14 0,10-16 0,9-17-1,1-18 1,6-14 0,-1-22 1,-4-13-2,-6-17 2,-12-9-1,-19-6 1,-11 1-1,-18 0 1,-11 9-2,-15 12 1,-11 11-1,-8 19 0,-3 17-1,9 12 0,4 12-1,12 16 0,11 2-2,22 11 0,14-2-2,21 8-1,2-14-2,20 11 2,-6-13 0,8 2 3,-9 0 2,-9 3 1,-6 10 3,-17 9 2,0 17 2,-17 5-1,0 12 1,-8 4-2,4 4 0,-2-3-2,10-7 1,2-11-1,13-16 1,5-14-1,11-17 0,5-17 0,11-15 0,-2-22 0,-1-15-1,-1-20 1,-9-11-1,-12-11 1,-16-2-1,-19 1 0,-17 3-1,-16 11 0,-14 16-1,-12 25-6,-21 9-36,19 22-1,2 3-2,17 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11/10/2014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79513" y="703263"/>
            <a:ext cx="4625975" cy="3468687"/>
          </a:xfrm>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8462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124</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0487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128</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7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129</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0579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9513" y="703263"/>
            <a:ext cx="4625975" cy="3468687"/>
          </a:xfrm>
          <a:solidFill>
            <a:srgbClr val="FFFFFF"/>
          </a:solidFill>
          <a:ln/>
        </p:spPr>
      </p:sp>
      <p:sp>
        <p:nvSpPr>
          <p:cNvPr id="2048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smtClean="0"/>
          </a:p>
        </p:txBody>
      </p:sp>
    </p:spTree>
    <p:extLst>
      <p:ext uri="{BB962C8B-B14F-4D97-AF65-F5344CB8AC3E}">
        <p14:creationId xmlns:p14="http://schemas.microsoft.com/office/powerpoint/2010/main" val="70890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354425-23AD-4EAC-BBA5-FE47CC46E2B5}" type="slidenum">
              <a:rPr lang="en-US" smtClean="0"/>
              <a:pPr>
                <a:defRPr/>
              </a:pPr>
              <a:t>89</a:t>
            </a:fld>
            <a:endParaRPr lang="en-US"/>
          </a:p>
        </p:txBody>
      </p:sp>
    </p:spTree>
    <p:extLst>
      <p:ext uri="{BB962C8B-B14F-4D97-AF65-F5344CB8AC3E}">
        <p14:creationId xmlns:p14="http://schemas.microsoft.com/office/powerpoint/2010/main" val="259299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79513" y="703263"/>
            <a:ext cx="4625975" cy="3468687"/>
          </a:xfrm>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 &gt; 1001 = k, c = 1001</a:t>
            </a:r>
          </a:p>
          <a:p>
            <a:endParaRPr lang="en-US" smtClean="0"/>
          </a:p>
          <a:p>
            <a:r>
              <a:rPr lang="en-US" smtClean="0"/>
              <a:t>n &gt; 1 = k, c = 42</a:t>
            </a:r>
          </a:p>
          <a:p>
            <a:endParaRPr lang="en-US" smtClean="0"/>
          </a:p>
          <a:p>
            <a:endParaRPr lang="en-US" smtClean="0"/>
          </a:p>
        </p:txBody>
      </p:sp>
    </p:spTree>
    <p:extLst>
      <p:ext uri="{BB962C8B-B14F-4D97-AF65-F5344CB8AC3E}">
        <p14:creationId xmlns:p14="http://schemas.microsoft.com/office/powerpoint/2010/main" val="4151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79513" y="703263"/>
            <a:ext cx="4625975" cy="3468687"/>
          </a:xfrm>
          <a:ln/>
        </p:spPr>
      </p:sp>
      <p:sp>
        <p:nvSpPr>
          <p:cNvPr id="184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4665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9883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117</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5924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119</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240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120</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3228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11/10/2014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11/10/2014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11/10/2014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1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1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1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12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4.xml"/><Relationship Id="rId4" Type="http://schemas.openxmlformats.org/officeDocument/2006/relationships/hyperlink" Target="http://www.youtube.com/watch?v=k4RRi_ntQc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39.emf"/><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43.jpeg"/><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7.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en.wikipedia.org/wiki/Quicksor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53.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8.png"/><Relationship Id="rId2" Type="http://schemas.openxmlformats.org/officeDocument/2006/relationships/tags" Target="../tags/tag21.xml"/><Relationship Id="rId16" Type="http://schemas.openxmlformats.org/officeDocument/2006/relationships/slideLayout" Target="../slideLayouts/slideLayout2.xml"/><Relationship Id="rId20" Type="http://schemas.openxmlformats.org/officeDocument/2006/relationships/image" Target="../media/image5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54.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91.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8.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Layout" Target="../slideLayouts/slideLayout2.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s/_rels/slide92.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image" Target="../media/image60.png"/><Relationship Id="rId3" Type="http://schemas.openxmlformats.org/officeDocument/2006/relationships/tags" Target="../tags/tag46.xml"/><Relationship Id="rId21" Type="http://schemas.openxmlformats.org/officeDocument/2006/relationships/oleObject" Target="../embeddings/oleObject2.bin"/><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59.png"/><Relationship Id="rId2" Type="http://schemas.openxmlformats.org/officeDocument/2006/relationships/tags" Target="../tags/tag45.xml"/><Relationship Id="rId16" Type="http://schemas.openxmlformats.org/officeDocument/2006/relationships/image" Target="../media/image58.png"/><Relationship Id="rId20" Type="http://schemas.openxmlformats.org/officeDocument/2006/relationships/image" Target="../media/image56.wmf"/><Relationship Id="rId1" Type="http://schemas.openxmlformats.org/officeDocument/2006/relationships/vmlDrawing" Target="../drawings/vmlDrawing1.v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slideLayout" Target="../slideLayouts/slideLayout2.xml"/><Relationship Id="rId23" Type="http://schemas.openxmlformats.org/officeDocument/2006/relationships/oleObject" Target="../embeddings/oleObject3.bin"/><Relationship Id="rId10" Type="http://schemas.openxmlformats.org/officeDocument/2006/relationships/tags" Target="../tags/tag53.xml"/><Relationship Id="rId19" Type="http://schemas.openxmlformats.org/officeDocument/2006/relationships/oleObject" Target="../embeddings/oleObject1.bin"/><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image" Target="../media/image57.wmf"/></Relationships>
</file>

<file path=ppt/slides/_rels/slide93.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oleObject" Target="../embeddings/oleObject4.bin"/><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63.pn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image" Target="../media/image62.pn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image" Target="../media/image61.png"/><Relationship Id="rId28" Type="http://schemas.openxmlformats.org/officeDocument/2006/relationships/oleObject" Target="../embeddings/oleObject5.bin"/><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slideLayout" Target="../slideLayouts/slideLayout2.xml"/><Relationship Id="rId27" Type="http://schemas.openxmlformats.org/officeDocument/2006/relationships/image" Target="../media/image57.wmf"/></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65.wmf"/><Relationship Id="rId2" Type="http://schemas.openxmlformats.org/officeDocument/2006/relationships/tags" Target="../tags/tag78.xml"/><Relationship Id="rId1" Type="http://schemas.openxmlformats.org/officeDocument/2006/relationships/vmlDrawing" Target="../drawings/vmlDrawing3.vml"/><Relationship Id="rId6" Type="http://schemas.openxmlformats.org/officeDocument/2006/relationships/tags" Target="../tags/tag82.xml"/><Relationship Id="rId11" Type="http://schemas.openxmlformats.org/officeDocument/2006/relationships/oleObject" Target="../embeddings/oleObject8.bin"/><Relationship Id="rId5" Type="http://schemas.openxmlformats.org/officeDocument/2006/relationships/tags" Target="../tags/tag81.xml"/><Relationship Id="rId10" Type="http://schemas.openxmlformats.org/officeDocument/2006/relationships/image" Target="../media/image64.wmf"/><Relationship Id="rId4" Type="http://schemas.openxmlformats.org/officeDocument/2006/relationships/tags" Target="../tags/tag80.xml"/><Relationship Id="rId9" Type="http://schemas.openxmlformats.org/officeDocument/2006/relationships/oleObject" Target="../embeddings/oleObject7.bin"/></Relationships>
</file>

<file path=ppt/slides/_rels/slide9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86.xml"/><Relationship Id="rId7" Type="http://schemas.openxmlformats.org/officeDocument/2006/relationships/slideLayout" Target="../slideLayouts/slideLayout2.xml"/><Relationship Id="rId12" Type="http://schemas.openxmlformats.org/officeDocument/2006/relationships/image" Target="../media/image55.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customXml" Target="../ink/ink8.xml"/><Relationship Id="rId5" Type="http://schemas.openxmlformats.org/officeDocument/2006/relationships/tags" Target="../tags/tag88.xml"/><Relationship Id="rId10" Type="http://schemas.openxmlformats.org/officeDocument/2006/relationships/image" Target="../media/image490.png"/><Relationship Id="rId4" Type="http://schemas.openxmlformats.org/officeDocument/2006/relationships/tags" Target="../tags/tag87.xml"/><Relationship Id="rId9" Type="http://schemas.openxmlformats.org/officeDocument/2006/relationships/image" Target="../media/image67.png"/></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7.emf"/><Relationship Id="rId4" Type="http://schemas.openxmlformats.org/officeDocument/2006/relationships/customXml" Target="../ink/ink9.xml"/></Relationships>
</file>

<file path=ppt/slides/_rels/slide9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8.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Big-O </a:t>
            </a:r>
            <a:r>
              <a:rPr lang="en-US" sz="6600" b="1" smtClean="0"/>
              <a:t>&amp; Sorting</a:t>
            </a:r>
            <a:endParaRPr lang="en-US" sz="6600" b="1" dirty="0" smtClean="0"/>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2014-11-10</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Monday – </a:t>
            </a:r>
            <a:r>
              <a:rPr lang="en-US" sz="3200" dirty="0">
                <a:solidFill>
                  <a:srgbClr val="898989"/>
                </a:solidFill>
              </a:rPr>
              <a:t>Week </a:t>
            </a:r>
            <a:r>
              <a:rPr lang="en-US" sz="3200" dirty="0" smtClean="0">
                <a:solidFill>
                  <a:srgbClr val="898989"/>
                </a:solidFill>
              </a:rPr>
              <a:t>10</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19</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3800" b="1" dirty="0" smtClean="0"/>
              <a:t>Loop Counting</a:t>
            </a:r>
            <a:endParaRPr lang="en-US" sz="11500" b="1" dirty="0" smtClean="0"/>
          </a:p>
        </p:txBody>
      </p:sp>
    </p:spTree>
    <p:extLst>
      <p:ext uri="{BB962C8B-B14F-4D97-AF65-F5344CB8AC3E}">
        <p14:creationId xmlns:p14="http://schemas.microsoft.com/office/powerpoint/2010/main" val="8918901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0" y="2209800"/>
            <a:ext cx="5943600" cy="3416320"/>
          </a:xfrm>
          <a:prstGeom prst="rect">
            <a:avLst/>
          </a:prstGeom>
          <a:noFill/>
        </p:spPr>
        <p:txBody>
          <a:bodyPr wrap="square" rtlCol="0">
            <a:spAutoFit/>
          </a:bodyPr>
          <a:lstStyle/>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a:p>
          <a:p>
            <a:pPr>
              <a:lnSpc>
                <a:spcPct val="150000"/>
              </a:lnSpc>
            </a:pPr>
            <a:r>
              <a:rPr lang="en-US" sz="2400" dirty="0" smtClean="0"/>
              <a:t>	           T</a:t>
            </a:r>
            <a:r>
              <a:rPr lang="en-US" sz="2400" baseline="-25000" dirty="0" smtClean="0"/>
              <a:t>2</a:t>
            </a:r>
            <a:r>
              <a:rPr lang="en-US" sz="2400" dirty="0" smtClean="0"/>
              <a:t>(N</a:t>
            </a:r>
            <a:r>
              <a:rPr lang="en-US" sz="2400" dirty="0"/>
              <a:t>) ≤</a:t>
            </a:r>
            <a:r>
              <a:rPr lang="en-US" sz="2400" dirty="0" smtClean="0"/>
              <a:t> T(N) </a:t>
            </a:r>
          </a:p>
          <a:p>
            <a:pPr>
              <a:lnSpc>
                <a:spcPct val="150000"/>
              </a:lnSpc>
            </a:pPr>
            <a:r>
              <a:rPr lang="en-US" sz="2400" dirty="0" smtClean="0"/>
              <a:t>1 </a:t>
            </a:r>
            <a:r>
              <a:rPr lang="en-US" sz="2400" dirty="0"/>
              <a:t>+ </a:t>
            </a:r>
            <a:r>
              <a:rPr lang="en-US" sz="2400" dirty="0" smtClean="0"/>
              <a:t>T</a:t>
            </a:r>
            <a:r>
              <a:rPr lang="en-US" sz="2400" baseline="-25000" dirty="0" smtClean="0"/>
              <a:t>2</a:t>
            </a:r>
            <a:r>
              <a:rPr lang="en-US" sz="2400" dirty="0" smtClean="0"/>
              <a:t>(N-2</a:t>
            </a:r>
            <a:r>
              <a:rPr lang="en-US" sz="2400" dirty="0"/>
              <a:t>) + </a:t>
            </a:r>
            <a:r>
              <a:rPr lang="en-US" sz="2400" dirty="0" smtClean="0"/>
              <a:t>T</a:t>
            </a:r>
            <a:r>
              <a:rPr lang="en-US" sz="2400" baseline="-25000" dirty="0" smtClean="0"/>
              <a:t>2</a:t>
            </a:r>
            <a:r>
              <a:rPr lang="en-US" sz="2400" dirty="0" smtClean="0"/>
              <a:t>(N-2</a:t>
            </a:r>
            <a:r>
              <a:rPr lang="en-US" sz="2400" dirty="0"/>
              <a:t>) ≤</a:t>
            </a:r>
            <a:r>
              <a:rPr lang="en-US" sz="2400" dirty="0" smtClean="0"/>
              <a:t> </a:t>
            </a:r>
            <a:r>
              <a:rPr lang="en-US" sz="2400" dirty="0"/>
              <a:t>1 + T(N-1) + T(N-2) </a:t>
            </a:r>
          </a:p>
          <a:p>
            <a:pPr>
              <a:lnSpc>
                <a:spcPct val="150000"/>
              </a:lnSpc>
            </a:pPr>
            <a:r>
              <a:rPr lang="en-US" sz="2400" dirty="0">
                <a:solidFill>
                  <a:schemeClr val="bg1"/>
                </a:solidFill>
              </a:rPr>
              <a:t>1 + </a:t>
            </a:r>
            <a:r>
              <a:rPr lang="en-US" sz="2400" dirty="0" smtClean="0"/>
              <a:t>T</a:t>
            </a:r>
            <a:r>
              <a:rPr lang="en-US" sz="2400" baseline="-25000" dirty="0" smtClean="0"/>
              <a:t>2</a:t>
            </a:r>
            <a:r>
              <a:rPr lang="en-US" sz="2400" dirty="0" smtClean="0"/>
              <a:t>(N-2</a:t>
            </a:r>
            <a:r>
              <a:rPr lang="en-US" sz="2400" dirty="0"/>
              <a:t>) </a:t>
            </a:r>
            <a:r>
              <a:rPr lang="en-US" sz="2400" dirty="0">
                <a:solidFill>
                  <a:schemeClr val="bg1"/>
                </a:solidFill>
              </a:rPr>
              <a:t>+ T(N-2)</a:t>
            </a:r>
            <a:r>
              <a:rPr lang="en-US" sz="2400" dirty="0"/>
              <a:t> ≤</a:t>
            </a:r>
            <a:r>
              <a:rPr lang="en-US" sz="2400" dirty="0" smtClean="0"/>
              <a:t> </a:t>
            </a:r>
            <a:r>
              <a:rPr lang="en-US" sz="2400" dirty="0">
                <a:solidFill>
                  <a:schemeClr val="bg1"/>
                </a:solidFill>
              </a:rPr>
              <a:t>1 + </a:t>
            </a:r>
            <a:r>
              <a:rPr lang="en-US" sz="2400" dirty="0"/>
              <a:t>T(N-1) </a:t>
            </a:r>
            <a:r>
              <a:rPr lang="en-US" sz="2400" dirty="0">
                <a:solidFill>
                  <a:schemeClr val="bg1"/>
                </a:solidFill>
              </a:rPr>
              <a:t>+ T(N-2) </a:t>
            </a:r>
          </a:p>
        </p:txBody>
      </p:sp>
      <p:grpSp>
        <p:nvGrpSpPr>
          <p:cNvPr id="26" name="Group 25"/>
          <p:cNvGrpSpPr/>
          <p:nvPr/>
        </p:nvGrpSpPr>
        <p:grpSpPr>
          <a:xfrm>
            <a:off x="3951767" y="1293252"/>
            <a:ext cx="2819400" cy="2862322"/>
            <a:chOff x="6248400" y="2133600"/>
            <a:chExt cx="2819400" cy="2862322"/>
          </a:xfrm>
        </p:grpSpPr>
        <p:sp>
          <p:nvSpPr>
            <p:cNvPr id="4" name="Rectangle 3"/>
            <p:cNvSpPr/>
            <p:nvPr/>
          </p:nvSpPr>
          <p:spPr>
            <a:xfrm>
              <a:off x="6248400" y="2133600"/>
              <a:ext cx="2819400"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6" name="TextBox 5"/>
            <p:cNvSpPr txBox="1"/>
            <p:nvPr/>
          </p:nvSpPr>
          <p:spPr>
            <a:xfrm>
              <a:off x="6923567" y="4139625"/>
              <a:ext cx="381000" cy="584775"/>
            </a:xfrm>
            <a:prstGeom prst="rect">
              <a:avLst/>
            </a:prstGeom>
            <a:noFill/>
          </p:spPr>
          <p:txBody>
            <a:bodyPr wrap="square" rtlCol="0">
              <a:spAutoFit/>
            </a:bodyPr>
            <a:lstStyle/>
            <a:p>
              <a:r>
                <a:rPr lang="en-US" sz="3200" b="1" dirty="0" smtClean="0"/>
                <a:t>?</a:t>
              </a:r>
              <a:endParaRPr lang="en-US" sz="3200" b="1" dirty="0"/>
            </a:p>
          </p:txBody>
        </p:sp>
        <p:sp>
          <p:nvSpPr>
            <p:cNvPr id="23" name="TextBox 22"/>
            <p:cNvSpPr txBox="1"/>
            <p:nvPr/>
          </p:nvSpPr>
          <p:spPr>
            <a:xfrm>
              <a:off x="7740501" y="4139625"/>
              <a:ext cx="381000" cy="584775"/>
            </a:xfrm>
            <a:prstGeom prst="rect">
              <a:avLst/>
            </a:prstGeom>
            <a:noFill/>
          </p:spPr>
          <p:txBody>
            <a:bodyPr wrap="square" rtlCol="0">
              <a:spAutoFit/>
            </a:bodyPr>
            <a:lstStyle/>
            <a:p>
              <a:r>
                <a:rPr lang="en-US" sz="3200" b="1" dirty="0" smtClean="0"/>
                <a:t>?</a:t>
              </a:r>
              <a:endParaRPr lang="en-US" sz="3200" b="1" dirty="0"/>
            </a:p>
          </p:txBody>
        </p:sp>
      </p:grpSp>
      <p:sp>
        <p:nvSpPr>
          <p:cNvPr id="24" name="TextBox 23"/>
          <p:cNvSpPr txBox="1"/>
          <p:nvPr/>
        </p:nvSpPr>
        <p:spPr>
          <a:xfrm>
            <a:off x="3886200" y="5179874"/>
            <a:ext cx="5497033" cy="1754326"/>
          </a:xfrm>
          <a:prstGeom prst="rect">
            <a:avLst/>
          </a:prstGeom>
          <a:noFill/>
        </p:spPr>
        <p:txBody>
          <a:bodyPr wrap="square" rtlCol="0">
            <a:spAutoFit/>
          </a:bodyPr>
          <a:lstStyle/>
          <a:p>
            <a:pPr>
              <a:lnSpc>
                <a:spcPct val="150000"/>
              </a:lnSpc>
            </a:pPr>
            <a:r>
              <a:rPr lang="en-US" sz="2400" dirty="0"/>
              <a:t> </a:t>
            </a:r>
            <a:r>
              <a:rPr lang="en-US" sz="2400" dirty="0" smtClean="0"/>
              <a:t>    	            T(N) </a:t>
            </a:r>
            <a:r>
              <a:rPr lang="en-US" sz="2400" dirty="0"/>
              <a:t>≤ </a:t>
            </a:r>
            <a:r>
              <a:rPr lang="en-US" sz="2400" dirty="0" smtClean="0"/>
              <a:t>T</a:t>
            </a:r>
            <a:r>
              <a:rPr lang="en-US" sz="2400" baseline="-25000" dirty="0" smtClean="0"/>
              <a:t>1</a:t>
            </a:r>
            <a:r>
              <a:rPr lang="en-US" sz="2400" dirty="0" smtClean="0"/>
              <a:t>(N</a:t>
            </a:r>
            <a:r>
              <a:rPr lang="en-US" sz="2400" dirty="0"/>
              <a:t>)</a:t>
            </a:r>
            <a:endParaRPr lang="en-US" sz="2400" dirty="0" smtClean="0"/>
          </a:p>
          <a:p>
            <a:pPr>
              <a:lnSpc>
                <a:spcPct val="150000"/>
              </a:lnSpc>
            </a:pPr>
            <a:r>
              <a:rPr lang="en-US" sz="2400" dirty="0" smtClean="0"/>
              <a:t>1 </a:t>
            </a:r>
            <a:r>
              <a:rPr lang="en-US" sz="2400" dirty="0"/>
              <a:t>+ </a:t>
            </a:r>
            <a:r>
              <a:rPr lang="en-US" sz="2400" dirty="0" smtClean="0"/>
              <a:t>T(N-1) </a:t>
            </a:r>
            <a:r>
              <a:rPr lang="en-US" sz="2400" dirty="0"/>
              <a:t>+ T(N-2) ≤</a:t>
            </a:r>
            <a:r>
              <a:rPr lang="en-US" sz="2400" dirty="0" smtClean="0"/>
              <a:t> </a:t>
            </a:r>
            <a:r>
              <a:rPr lang="en-US" sz="2400" dirty="0"/>
              <a:t>1 + </a:t>
            </a:r>
            <a:r>
              <a:rPr lang="en-US" sz="2400" dirty="0" smtClean="0"/>
              <a:t>T</a:t>
            </a:r>
            <a:r>
              <a:rPr lang="en-US" sz="2400" baseline="-25000" dirty="0" smtClean="0"/>
              <a:t>1</a:t>
            </a:r>
            <a:r>
              <a:rPr lang="en-US" sz="2400" dirty="0" smtClean="0"/>
              <a:t>(N-1</a:t>
            </a:r>
            <a:r>
              <a:rPr lang="en-US" sz="2400" dirty="0"/>
              <a:t>) + </a:t>
            </a:r>
            <a:r>
              <a:rPr lang="en-US" sz="2400" dirty="0" smtClean="0"/>
              <a:t>T</a:t>
            </a:r>
            <a:r>
              <a:rPr lang="en-US" sz="2400" baseline="-25000" dirty="0" smtClean="0"/>
              <a:t>1</a:t>
            </a:r>
            <a:r>
              <a:rPr lang="en-US" sz="2400" dirty="0" smtClean="0"/>
              <a:t>(N-1) </a:t>
            </a:r>
            <a:endParaRPr lang="en-US" sz="2400" dirty="0"/>
          </a:p>
          <a:p>
            <a:pPr>
              <a:lnSpc>
                <a:spcPct val="150000"/>
              </a:lnSpc>
            </a:pPr>
            <a:r>
              <a:rPr lang="en-US" sz="2400" dirty="0">
                <a:solidFill>
                  <a:schemeClr val="bg1"/>
                </a:solidFill>
              </a:rPr>
              <a:t>1 + </a:t>
            </a:r>
            <a:r>
              <a:rPr lang="en-US" sz="2400" dirty="0" smtClean="0">
                <a:solidFill>
                  <a:schemeClr val="bg1"/>
                </a:solidFill>
              </a:rPr>
              <a:t>T(N-1) </a:t>
            </a:r>
            <a:r>
              <a:rPr lang="en-US" sz="2400" dirty="0">
                <a:solidFill>
                  <a:schemeClr val="bg1"/>
                </a:solidFill>
              </a:rPr>
              <a:t>+ </a:t>
            </a:r>
            <a:r>
              <a:rPr lang="en-US" sz="2400" dirty="0"/>
              <a:t>T(N-2) ≤</a:t>
            </a:r>
            <a:r>
              <a:rPr lang="en-US" sz="2400" dirty="0" smtClean="0"/>
              <a:t> </a:t>
            </a:r>
            <a:r>
              <a:rPr lang="en-US" sz="2400" dirty="0">
                <a:solidFill>
                  <a:schemeClr val="bg1"/>
                </a:solidFill>
              </a:rPr>
              <a:t>1 + </a:t>
            </a:r>
            <a:r>
              <a:rPr lang="en-US" sz="2400" dirty="0" smtClean="0"/>
              <a:t>T</a:t>
            </a:r>
            <a:r>
              <a:rPr lang="en-US" sz="2400" baseline="-25000" dirty="0" smtClean="0"/>
              <a:t>1</a:t>
            </a:r>
            <a:r>
              <a:rPr lang="en-US" sz="2400" dirty="0" smtClean="0"/>
              <a:t>(N-1</a:t>
            </a:r>
            <a:r>
              <a:rPr lang="en-US" sz="2400" dirty="0"/>
              <a:t>) </a:t>
            </a:r>
            <a:r>
              <a:rPr lang="en-US" sz="2400" dirty="0">
                <a:solidFill>
                  <a:schemeClr val="bg1"/>
                </a:solidFill>
              </a:rPr>
              <a:t>+ T(N-2) </a:t>
            </a:r>
          </a:p>
        </p:txBody>
      </p:sp>
      <p:cxnSp>
        <p:nvCxnSpPr>
          <p:cNvPr id="22" name="Straight Connector 21"/>
          <p:cNvCxnSpPr/>
          <p:nvPr/>
        </p:nvCxnSpPr>
        <p:spPr>
          <a:xfrm flipH="1">
            <a:off x="0" y="4614922"/>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819400" y="4598283"/>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600200" y="4614922"/>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191000" y="4622011"/>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06433" y="5958191"/>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095807" y="5956419"/>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989383" y="5950114"/>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477000" y="5945189"/>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Line Callout 1 36"/>
          <p:cNvSpPr/>
          <p:nvPr/>
        </p:nvSpPr>
        <p:spPr>
          <a:xfrm>
            <a:off x="6858000" y="3662138"/>
            <a:ext cx="2286000" cy="1274223"/>
          </a:xfrm>
          <a:prstGeom prst="borderCallout1">
            <a:avLst>
              <a:gd name="adj1" fmla="val 72431"/>
              <a:gd name="adj2" fmla="val -498"/>
              <a:gd name="adj3" fmla="val 33019"/>
              <a:gd name="adj4" fmla="val -3147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complicated! </a:t>
            </a:r>
            <a:r>
              <a:rPr lang="en-US" sz="2000" dirty="0"/>
              <a:t>L</a:t>
            </a:r>
            <a:r>
              <a:rPr lang="en-US" sz="2000" dirty="0" smtClean="0"/>
              <a:t>et’s look for an upper bound</a:t>
            </a:r>
            <a:endParaRPr lang="en-US" sz="1200" dirty="0"/>
          </a:p>
        </p:txBody>
      </p:sp>
    </p:spTree>
    <p:extLst>
      <p:ext uri="{BB962C8B-B14F-4D97-AF65-F5344CB8AC3E}">
        <p14:creationId xmlns:p14="http://schemas.microsoft.com/office/powerpoint/2010/main" val="36774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a:t>1</a:t>
            </a:r>
            <a:r>
              <a:rPr lang="en-US" sz="2400" dirty="0" smtClean="0"/>
              <a:t>(1) = 1</a:t>
            </a:r>
          </a:p>
          <a:p>
            <a:pPr>
              <a:lnSpc>
                <a:spcPct val="150000"/>
              </a:lnSpc>
            </a:pPr>
            <a:r>
              <a:rPr lang="en-US" sz="2400" dirty="0" smtClean="0"/>
              <a:t>T</a:t>
            </a:r>
            <a:r>
              <a:rPr lang="en-US" sz="2400" baseline="-25000" dirty="0"/>
              <a:t>1</a:t>
            </a:r>
            <a:r>
              <a:rPr lang="en-US" sz="2400" dirty="0" smtClean="0"/>
              <a:t>(N) = 1 + 2*</a:t>
            </a:r>
            <a:r>
              <a:rPr lang="en-US" sz="2400" b="1" u="sng" dirty="0" smtClean="0"/>
              <a:t>T</a:t>
            </a:r>
            <a:r>
              <a:rPr lang="en-US" sz="2400" b="1" u="sng" baseline="-25000" dirty="0" smtClean="0"/>
              <a:t>1</a:t>
            </a:r>
            <a:r>
              <a:rPr lang="en-US" sz="2400" b="1" u="sng" dirty="0" smtClean="0"/>
              <a:t>(N-1)</a:t>
            </a:r>
          </a:p>
          <a:p>
            <a:pPr>
              <a:lnSpc>
                <a:spcPct val="150000"/>
              </a:lnSpc>
            </a:pPr>
            <a:r>
              <a:rPr lang="en-US" sz="2400" dirty="0" smtClean="0"/>
              <a:t>T</a:t>
            </a:r>
            <a:r>
              <a:rPr lang="en-US" sz="2400" baseline="-25000" dirty="0"/>
              <a:t>1</a:t>
            </a:r>
            <a:r>
              <a:rPr lang="en-US" sz="2400" dirty="0" smtClean="0"/>
              <a:t>(N) = 1 + 2*(1 + 2*</a:t>
            </a:r>
            <a:r>
              <a:rPr lang="en-US" sz="2400" b="1" u="sng" dirty="0" smtClean="0"/>
              <a:t>T</a:t>
            </a:r>
            <a:r>
              <a:rPr lang="en-US" sz="2400" b="1" u="sng" baseline="-25000" dirty="0" smtClean="0"/>
              <a:t>1</a:t>
            </a:r>
            <a:r>
              <a:rPr lang="en-US" sz="2400" b="1" u="sng" dirty="0" smtClean="0"/>
              <a:t>(N-2)</a:t>
            </a:r>
            <a:r>
              <a:rPr lang="en-US" sz="2400" dirty="0" smtClean="0"/>
              <a:t>)</a:t>
            </a:r>
          </a:p>
          <a:p>
            <a:pPr>
              <a:lnSpc>
                <a:spcPct val="150000"/>
              </a:lnSpc>
            </a:pPr>
            <a:r>
              <a:rPr lang="en-US" sz="2400" dirty="0" smtClean="0"/>
              <a:t>T</a:t>
            </a:r>
            <a:r>
              <a:rPr lang="en-US" sz="2400" baseline="-25000" dirty="0"/>
              <a:t>1</a:t>
            </a:r>
            <a:r>
              <a:rPr lang="en-US" sz="2400" dirty="0" smtClean="0"/>
              <a:t>(N) = 1 + 2 + 4*</a:t>
            </a:r>
            <a:r>
              <a:rPr lang="en-US" sz="2400" b="1" u="sng" dirty="0" smtClean="0"/>
              <a:t>T</a:t>
            </a:r>
            <a:r>
              <a:rPr lang="en-US" sz="2400" b="1" u="sng" baseline="-25000" dirty="0" smtClean="0"/>
              <a:t>1</a:t>
            </a:r>
            <a:r>
              <a:rPr lang="en-US" sz="2400" b="1" u="sng" dirty="0" smtClean="0"/>
              <a:t>(N-2)</a:t>
            </a:r>
          </a:p>
          <a:p>
            <a:pPr>
              <a:lnSpc>
                <a:spcPct val="150000"/>
              </a:lnSpc>
            </a:pPr>
            <a:r>
              <a:rPr lang="en-US" sz="2400" dirty="0" smtClean="0"/>
              <a:t>T</a:t>
            </a:r>
            <a:r>
              <a:rPr lang="en-US" sz="2400" baseline="-25000" dirty="0"/>
              <a:t>1</a:t>
            </a:r>
            <a:r>
              <a:rPr lang="en-US" sz="2400" dirty="0" smtClean="0"/>
              <a:t>(N) = </a:t>
            </a:r>
            <a:r>
              <a:rPr lang="en-US" sz="2400" dirty="0"/>
              <a:t>1 + </a:t>
            </a:r>
            <a:r>
              <a:rPr lang="en-US" sz="2400" dirty="0" smtClean="0"/>
              <a:t>2 + 4*(1 + 2</a:t>
            </a:r>
            <a:r>
              <a:rPr lang="en-US" sz="2400" b="1" u="sng" dirty="0" smtClean="0"/>
              <a:t>T</a:t>
            </a:r>
            <a:r>
              <a:rPr lang="en-US" sz="2400" b="1" u="sng" baseline="-25000" dirty="0" smtClean="0"/>
              <a:t>1</a:t>
            </a:r>
            <a:r>
              <a:rPr lang="en-US" sz="2400" b="1" u="sng" dirty="0" smtClean="0"/>
              <a:t>(N-3)</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a:t>1</a:t>
            </a:r>
            <a:r>
              <a:rPr lang="en-US" sz="2400" dirty="0" smtClean="0"/>
              <a:t>(N) = 1 + 2 + 4 + … + 2</a:t>
            </a:r>
            <a:r>
              <a:rPr lang="en-US" sz="2400" baseline="30000" dirty="0" smtClean="0"/>
              <a:t>N-1</a:t>
            </a:r>
            <a:endParaRPr lang="en-US" sz="2400" baseline="30000" dirty="0"/>
          </a:p>
          <a:p>
            <a:pPr>
              <a:lnSpc>
                <a:spcPct val="150000"/>
              </a:lnSpc>
            </a:pPr>
            <a:r>
              <a:rPr lang="en-US" sz="2400" b="1" dirty="0" smtClean="0"/>
              <a:t>T</a:t>
            </a:r>
            <a:r>
              <a:rPr lang="en-US" sz="2400" b="1" baseline="-25000" dirty="0" smtClean="0"/>
              <a:t>1</a:t>
            </a:r>
            <a:r>
              <a:rPr lang="en-US" sz="2400" b="1" dirty="0" smtClean="0"/>
              <a:t>(N) = 2</a:t>
            </a:r>
            <a:r>
              <a:rPr lang="en-US" sz="2400" b="1" baseline="30000" dirty="0" smtClean="0"/>
              <a:t>N </a:t>
            </a:r>
            <a:r>
              <a:rPr lang="en-US" sz="2400" b="1"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a:t>1</a:t>
            </a:r>
            <a:r>
              <a:rPr lang="en-US" sz="2400" dirty="0" smtClean="0"/>
              <a:t>(N)	= 1 + 2*T</a:t>
            </a:r>
            <a:r>
              <a:rPr lang="en-US" sz="2400" baseline="-25000" dirty="0" smtClean="0"/>
              <a:t>1</a:t>
            </a:r>
            <a:r>
              <a:rPr lang="en-US" sz="2400" dirty="0" smtClean="0"/>
              <a:t>(N-1)</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1</a:t>
            </a:r>
            <a:r>
              <a:rPr lang="en-US" sz="2400" dirty="0" smtClean="0"/>
              <a:t>(N-1)	= 1 + 2*T</a:t>
            </a:r>
            <a:r>
              <a:rPr lang="en-US" sz="2400" baseline="-25000" dirty="0" smtClean="0"/>
              <a:t>1</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1</a:t>
            </a:r>
            <a:r>
              <a:rPr lang="en-US" sz="2400" dirty="0" smtClean="0"/>
              <a:t>(N-2)	= 1 + 2*T</a:t>
            </a:r>
            <a:r>
              <a:rPr lang="en-US" sz="2400" baseline="-25000" dirty="0" smtClean="0"/>
              <a:t>1</a:t>
            </a:r>
            <a:r>
              <a:rPr lang="en-US" sz="2400" dirty="0" smtClean="0"/>
              <a:t>(N-3)</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Tree>
    <p:extLst>
      <p:ext uri="{BB962C8B-B14F-4D97-AF65-F5344CB8AC3E}">
        <p14:creationId xmlns:p14="http://schemas.microsoft.com/office/powerpoint/2010/main" val="31403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smtClean="0"/>
              <a:t>2</a:t>
            </a:r>
            <a:r>
              <a:rPr lang="en-US" sz="2400" dirty="0" smtClean="0"/>
              <a:t>(0) = 1, T</a:t>
            </a:r>
            <a:r>
              <a:rPr lang="en-US" sz="2400" baseline="-25000" dirty="0" smtClean="0"/>
              <a:t>2</a:t>
            </a:r>
            <a:r>
              <a:rPr lang="en-US" sz="2400" dirty="0" smtClean="0"/>
              <a:t>(1) </a:t>
            </a:r>
            <a:r>
              <a:rPr lang="en-US" sz="2400" dirty="0"/>
              <a:t>= 1</a:t>
            </a:r>
            <a:endParaRPr lang="en-US" sz="2400" dirty="0" smtClean="0"/>
          </a:p>
          <a:p>
            <a:pPr>
              <a:lnSpc>
                <a:spcPct val="150000"/>
              </a:lnSpc>
            </a:pPr>
            <a:r>
              <a:rPr lang="en-US" sz="2400" dirty="0" smtClean="0"/>
              <a:t>T</a:t>
            </a:r>
            <a:r>
              <a:rPr lang="en-US" sz="2400" baseline="-25000" dirty="0" smtClean="0"/>
              <a:t>2</a:t>
            </a:r>
            <a:r>
              <a:rPr lang="en-US" sz="2400" dirty="0" smtClean="0"/>
              <a:t>(N) = 1 + 2*</a:t>
            </a:r>
            <a:r>
              <a:rPr lang="en-US" sz="2400" b="1" u="sng" dirty="0" smtClean="0"/>
              <a:t>T</a:t>
            </a:r>
            <a:r>
              <a:rPr lang="en-US" sz="2400" b="1" u="sng" baseline="-25000" dirty="0" smtClean="0"/>
              <a:t>2</a:t>
            </a:r>
            <a:r>
              <a:rPr lang="en-US" sz="2400" b="1" u="sng" dirty="0" smtClean="0"/>
              <a:t>(N-2)</a:t>
            </a:r>
          </a:p>
          <a:p>
            <a:pPr>
              <a:lnSpc>
                <a:spcPct val="150000"/>
              </a:lnSpc>
            </a:pPr>
            <a:r>
              <a:rPr lang="en-US" sz="2400" dirty="0" smtClean="0"/>
              <a:t>T</a:t>
            </a:r>
            <a:r>
              <a:rPr lang="en-US" sz="2400" baseline="-25000" dirty="0" smtClean="0"/>
              <a:t>2</a:t>
            </a:r>
            <a:r>
              <a:rPr lang="en-US" sz="2400" dirty="0" smtClean="0"/>
              <a:t>(N) = 1 + 2*(1 + 2*</a:t>
            </a:r>
            <a:r>
              <a:rPr lang="en-US" sz="2400" b="1" u="sng" dirty="0" smtClean="0"/>
              <a:t>T</a:t>
            </a:r>
            <a:r>
              <a:rPr lang="en-US" sz="2400" b="1" u="sng" baseline="-25000" dirty="0" smtClean="0"/>
              <a:t>2</a:t>
            </a:r>
            <a:r>
              <a:rPr lang="en-US" sz="2400" b="1" u="sng" dirty="0" smtClean="0"/>
              <a:t>(N-4)</a:t>
            </a:r>
            <a:r>
              <a:rPr lang="en-US" sz="2400" dirty="0" smtClean="0"/>
              <a:t>)</a:t>
            </a:r>
          </a:p>
          <a:p>
            <a:pPr>
              <a:lnSpc>
                <a:spcPct val="150000"/>
              </a:lnSpc>
            </a:pPr>
            <a:r>
              <a:rPr lang="en-US" sz="2400" dirty="0" smtClean="0"/>
              <a:t>T</a:t>
            </a:r>
            <a:r>
              <a:rPr lang="en-US" sz="2400" baseline="-25000" dirty="0" smtClean="0"/>
              <a:t>2</a:t>
            </a:r>
            <a:r>
              <a:rPr lang="en-US" sz="2400" dirty="0" smtClean="0"/>
              <a:t>(N) = 1 + 2 + 4*</a:t>
            </a:r>
            <a:r>
              <a:rPr lang="en-US" sz="2400" b="1" u="sng" dirty="0" smtClean="0"/>
              <a:t>T</a:t>
            </a:r>
            <a:r>
              <a:rPr lang="en-US" sz="2400" b="1" u="sng" baseline="-25000" dirty="0" smtClean="0"/>
              <a:t>2</a:t>
            </a:r>
            <a:r>
              <a:rPr lang="en-US" sz="2400" b="1" u="sng" dirty="0" smtClean="0"/>
              <a:t>(N-4)</a:t>
            </a:r>
          </a:p>
          <a:p>
            <a:pPr>
              <a:lnSpc>
                <a:spcPct val="150000"/>
              </a:lnSpc>
            </a:pPr>
            <a:r>
              <a:rPr lang="en-US" sz="2400" dirty="0" smtClean="0"/>
              <a:t>T</a:t>
            </a:r>
            <a:r>
              <a:rPr lang="en-US" sz="2400" baseline="-25000" dirty="0" smtClean="0"/>
              <a:t>2</a:t>
            </a:r>
            <a:r>
              <a:rPr lang="en-US" sz="2400" dirty="0" smtClean="0"/>
              <a:t>(N) = </a:t>
            </a:r>
            <a:r>
              <a:rPr lang="en-US" sz="2400" dirty="0"/>
              <a:t>1 + </a:t>
            </a:r>
            <a:r>
              <a:rPr lang="en-US" sz="2400" dirty="0" smtClean="0"/>
              <a:t>2 + 4*(1 + 2</a:t>
            </a:r>
            <a:r>
              <a:rPr lang="en-US" sz="2400" b="1" u="sng" dirty="0" smtClean="0"/>
              <a:t>T</a:t>
            </a:r>
            <a:r>
              <a:rPr lang="en-US" sz="2400" baseline="-25000" dirty="0" smtClean="0"/>
              <a:t>2</a:t>
            </a:r>
            <a:r>
              <a:rPr lang="en-US" sz="2400" b="1" u="sng" dirty="0" smtClean="0"/>
              <a:t>(N-8)</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smtClean="0"/>
              <a:t>2</a:t>
            </a:r>
            <a:r>
              <a:rPr lang="en-US" sz="2400" dirty="0" smtClean="0"/>
              <a:t>(N) = 1 + 2 + 4 + … + 2</a:t>
            </a:r>
            <a:r>
              <a:rPr lang="en-US" sz="2400" baseline="30000" dirty="0" smtClean="0"/>
              <a:t>N/2</a:t>
            </a:r>
          </a:p>
          <a:p>
            <a:pPr>
              <a:lnSpc>
                <a:spcPct val="150000"/>
              </a:lnSpc>
            </a:pPr>
            <a:r>
              <a:rPr lang="en-US" sz="2400" b="1" dirty="0" smtClean="0"/>
              <a:t>T</a:t>
            </a:r>
            <a:r>
              <a:rPr lang="en-US" sz="2400" b="1" baseline="-25000" dirty="0" smtClean="0"/>
              <a:t>2</a:t>
            </a:r>
            <a:r>
              <a:rPr lang="en-US" sz="2400" b="1" dirty="0" smtClean="0"/>
              <a:t>(N) = </a:t>
            </a:r>
            <a:r>
              <a:rPr lang="en-US" sz="2400" dirty="0" smtClean="0"/>
              <a:t>2*2</a:t>
            </a:r>
            <a:r>
              <a:rPr lang="en-US" sz="2400" baseline="30000" dirty="0" smtClean="0"/>
              <a:t>N/2 </a:t>
            </a:r>
            <a:r>
              <a:rPr lang="en-US" sz="2400" dirty="0" smtClean="0"/>
              <a:t>-1 = 2</a:t>
            </a:r>
            <a:r>
              <a:rPr lang="en-US" sz="2400" baseline="30000" dirty="0" smtClean="0"/>
              <a:t>N/2+1 </a:t>
            </a:r>
            <a:r>
              <a:rPr lang="en-US" sz="2400"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smtClean="0"/>
              <a:t>2</a:t>
            </a:r>
            <a:r>
              <a:rPr lang="en-US" sz="2400" dirty="0" smtClean="0"/>
              <a:t>(N)	= 1 + 2*T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2</a:t>
            </a:r>
            <a:r>
              <a:rPr lang="en-US" sz="2400" dirty="0" smtClean="0"/>
              <a:t>(N-2)	= 1 + 2*T</a:t>
            </a:r>
            <a:r>
              <a:rPr lang="en-US" sz="2400" baseline="-25000" dirty="0" smtClean="0"/>
              <a:t>2</a:t>
            </a:r>
            <a:r>
              <a:rPr lang="en-US" sz="2400" dirty="0" smtClean="0"/>
              <a:t>(N-4)</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(N-4)	= 1 + 2*T</a:t>
            </a:r>
            <a:r>
              <a:rPr lang="en-US" sz="2400" baseline="-25000" dirty="0" smtClean="0"/>
              <a:t>2</a:t>
            </a:r>
            <a:r>
              <a:rPr lang="en-US" sz="2400" dirty="0" smtClean="0"/>
              <a:t>(N-8)</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
        <p:nvSpPr>
          <p:cNvPr id="23" name="Line Callout 1 22"/>
          <p:cNvSpPr/>
          <p:nvPr/>
        </p:nvSpPr>
        <p:spPr>
          <a:xfrm>
            <a:off x="3615038" y="5714999"/>
            <a:ext cx="2334254" cy="988827"/>
          </a:xfrm>
          <a:prstGeom prst="borderCallout1">
            <a:avLst>
              <a:gd name="adj1" fmla="val 81901"/>
              <a:gd name="adj2" fmla="val 215"/>
              <a:gd name="adj3" fmla="val 44269"/>
              <a:gd name="adj4" fmla="val -1872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Simplification b/c we’re not worrying about odd values of N</a:t>
            </a:r>
            <a:endParaRPr lang="en-US" sz="1050" dirty="0"/>
          </a:p>
        </p:txBody>
      </p:sp>
    </p:spTree>
    <p:extLst>
      <p:ext uri="{BB962C8B-B14F-4D97-AF65-F5344CB8AC3E}">
        <p14:creationId xmlns:p14="http://schemas.microsoft.com/office/powerpoint/2010/main" val="333507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609600" y="2362200"/>
            <a:ext cx="6096000" cy="3970318"/>
          </a:xfrm>
          <a:prstGeom prst="rect">
            <a:avLst/>
          </a:prstGeom>
          <a:noFill/>
        </p:spPr>
        <p:txBody>
          <a:bodyPr wrap="square" rtlCol="0">
            <a:spAutoFit/>
          </a:bodyPr>
          <a:lstStyle/>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 2</a:t>
            </a:r>
            <a:r>
              <a:rPr lang="en-US" sz="2400" baseline="30000" dirty="0"/>
              <a:t>N/2 </a:t>
            </a:r>
            <a:r>
              <a:rPr lang="en-US" sz="2400" dirty="0"/>
              <a:t>-</a:t>
            </a:r>
            <a:r>
              <a:rPr lang="en-US" sz="2400" dirty="0" smtClean="0"/>
              <a:t>1			</a:t>
            </a:r>
            <a:r>
              <a:rPr lang="en-US" sz="2400" dirty="0"/>
              <a:t>T</a:t>
            </a:r>
            <a:r>
              <a:rPr lang="en-US" sz="2400" baseline="-25000" dirty="0"/>
              <a:t>1</a:t>
            </a:r>
            <a:r>
              <a:rPr lang="en-US" sz="2400" dirty="0"/>
              <a:t>(N) = </a:t>
            </a:r>
            <a:r>
              <a:rPr lang="en-US" sz="2400" dirty="0" smtClean="0"/>
              <a:t>2</a:t>
            </a:r>
            <a:r>
              <a:rPr lang="en-US" sz="2400" baseline="30000" dirty="0" smtClean="0"/>
              <a:t>N </a:t>
            </a:r>
            <a:r>
              <a:rPr lang="en-US" sz="2400" dirty="0"/>
              <a:t>-1</a:t>
            </a:r>
          </a:p>
          <a:p>
            <a:pPr>
              <a:lnSpc>
                <a:spcPct val="150000"/>
              </a:lnSpc>
            </a:pPr>
            <a:endParaRPr lang="en-US" sz="2400" b="1" dirty="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       T(N</a:t>
            </a:r>
            <a:r>
              <a:rPr lang="en-US" sz="2400" dirty="0"/>
              <a:t>) </a:t>
            </a:r>
            <a:r>
              <a:rPr lang="en-US" sz="2400" dirty="0" smtClean="0"/>
              <a:t>      ≤        T</a:t>
            </a:r>
            <a:r>
              <a:rPr lang="en-US" sz="2400" baseline="-25000" dirty="0" smtClean="0"/>
              <a:t>1</a:t>
            </a:r>
            <a:r>
              <a:rPr lang="en-US" sz="2400" dirty="0" smtClean="0"/>
              <a:t>(N</a:t>
            </a:r>
            <a:r>
              <a:rPr lang="en-US" sz="2400" dirty="0"/>
              <a:t>) </a:t>
            </a:r>
          </a:p>
          <a:p>
            <a:pPr>
              <a:lnSpc>
                <a:spcPct val="150000"/>
              </a:lnSpc>
            </a:pPr>
            <a:r>
              <a:rPr lang="en-US" sz="2400" dirty="0"/>
              <a:t>2</a:t>
            </a:r>
            <a:r>
              <a:rPr lang="en-US" sz="2400" baseline="30000" dirty="0"/>
              <a:t>N/2 </a:t>
            </a:r>
            <a:r>
              <a:rPr lang="en-US" sz="2400" dirty="0"/>
              <a:t>-</a:t>
            </a:r>
            <a:r>
              <a:rPr lang="en-US" sz="2400" dirty="0" smtClean="0"/>
              <a:t>1       ≤       T(N)       </a:t>
            </a:r>
            <a:r>
              <a:rPr lang="en-US" sz="2400" dirty="0"/>
              <a:t>≤ </a:t>
            </a:r>
            <a:r>
              <a:rPr lang="en-US" sz="2400" dirty="0" smtClean="0"/>
              <a:t>      2</a:t>
            </a:r>
            <a:r>
              <a:rPr lang="en-US" sz="2400" baseline="30000" dirty="0" smtClean="0"/>
              <a:t>N </a:t>
            </a:r>
            <a:r>
              <a:rPr lang="en-US" sz="2400" dirty="0"/>
              <a:t>-</a:t>
            </a:r>
            <a:r>
              <a:rPr lang="en-US" sz="2400" dirty="0" smtClean="0"/>
              <a:t>1</a:t>
            </a:r>
            <a:r>
              <a:rPr lang="en-US" sz="2400" dirty="0" smtClean="0">
                <a:solidFill>
                  <a:schemeClr val="bg1"/>
                </a:solidFill>
              </a:rPr>
              <a:t>(N-2</a:t>
            </a:r>
            <a:r>
              <a:rPr lang="en-US" sz="2400" dirty="0">
                <a:solidFill>
                  <a:schemeClr val="bg1"/>
                </a:solidFill>
              </a:rPr>
              <a:t>) </a:t>
            </a:r>
          </a:p>
        </p:txBody>
      </p:sp>
      <p:sp>
        <p:nvSpPr>
          <p:cNvPr id="4" name="Rectangle 3"/>
          <p:cNvSpPr/>
          <p:nvPr/>
        </p:nvSpPr>
        <p:spPr>
          <a:xfrm>
            <a:off x="4114800" y="1295400"/>
            <a:ext cx="28194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12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18" name="Line Callout 1 17"/>
          <p:cNvSpPr/>
          <p:nvPr/>
        </p:nvSpPr>
        <p:spPr>
          <a:xfrm>
            <a:off x="6702499" y="4114800"/>
            <a:ext cx="2352896" cy="836427"/>
          </a:xfrm>
          <a:prstGeom prst="borderCallout1">
            <a:avLst>
              <a:gd name="adj1" fmla="val 81901"/>
              <a:gd name="adj2" fmla="val 215"/>
              <a:gd name="adj3" fmla="val 54664"/>
              <a:gd name="adj4" fmla="val -5691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Calculated on previous slides.</a:t>
            </a:r>
            <a:endParaRPr lang="en-US" sz="1200" dirty="0"/>
          </a:p>
        </p:txBody>
      </p:sp>
      <p:sp>
        <p:nvSpPr>
          <p:cNvPr id="19" name="Line Callout 1 18"/>
          <p:cNvSpPr/>
          <p:nvPr/>
        </p:nvSpPr>
        <p:spPr>
          <a:xfrm>
            <a:off x="7239000" y="2743200"/>
            <a:ext cx="1819496" cy="836427"/>
          </a:xfrm>
          <a:prstGeom prst="borderCallout1">
            <a:avLst>
              <a:gd name="adj1" fmla="val 81901"/>
              <a:gd name="adj2" fmla="val 215"/>
              <a:gd name="adj3" fmla="val 104240"/>
              <a:gd name="adj4" fmla="val -3412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We showed this</a:t>
            </a:r>
            <a:endParaRPr lang="en-US" sz="1200" dirty="0"/>
          </a:p>
        </p:txBody>
      </p:sp>
      <p:sp>
        <p:nvSpPr>
          <p:cNvPr id="20" name="Line Callout 1 19"/>
          <p:cNvSpPr/>
          <p:nvPr/>
        </p:nvSpPr>
        <p:spPr>
          <a:xfrm>
            <a:off x="6324600" y="5181600"/>
            <a:ext cx="2352896" cy="1295400"/>
          </a:xfrm>
          <a:prstGeom prst="borderCallout1">
            <a:avLst>
              <a:gd name="adj1" fmla="val 81901"/>
              <a:gd name="adj2" fmla="val 215"/>
              <a:gd name="adj3" fmla="val 61610"/>
              <a:gd name="adj4" fmla="val -560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Since Big-O is an upper bound, </a:t>
            </a:r>
          </a:p>
          <a:p>
            <a:pPr algn="ctr" fontAlgn="auto">
              <a:spcBef>
                <a:spcPts val="0"/>
              </a:spcBef>
              <a:spcAft>
                <a:spcPts val="0"/>
              </a:spcAft>
              <a:defRPr/>
            </a:pPr>
            <a:r>
              <a:rPr lang="en-US" sz="2400" dirty="0" smtClean="0"/>
              <a:t>T(N)     O(2</a:t>
            </a:r>
            <a:r>
              <a:rPr lang="en-US" sz="2400" baseline="30000" dirty="0" smtClean="0"/>
              <a:t>N</a:t>
            </a:r>
            <a:r>
              <a:rPr lang="en-US" sz="2400" dirty="0" smtClean="0"/>
              <a:t>)</a:t>
            </a:r>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529" y="6109179"/>
            <a:ext cx="199058" cy="21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3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Loop Counting </a:t>
            </a:r>
            <a:br>
              <a:rPr lang="en-US" sz="13800" b="1" dirty="0" smtClean="0"/>
            </a:br>
            <a:r>
              <a:rPr lang="en-US" sz="6600" b="1" dirty="0" smtClean="0"/>
              <a:t>(calculate runtime by counting each step)</a:t>
            </a:r>
            <a:endParaRPr lang="en-US" sz="11500" b="1" dirty="0" smtClean="0"/>
          </a:p>
        </p:txBody>
      </p:sp>
    </p:spTree>
    <p:extLst>
      <p:ext uri="{BB962C8B-B14F-4D97-AF65-F5344CB8AC3E}">
        <p14:creationId xmlns:p14="http://schemas.microsoft.com/office/powerpoint/2010/main" val="20504533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Example 1: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p>
          <a:p>
            <a:pPr marL="0" indent="0">
              <a:buNone/>
            </a:pPr>
            <a:endParaRPr lang="en-US" sz="1050" b="1" dirty="0" smtClean="0">
              <a:latin typeface="Courier New" pitchFamily="49" charset="0"/>
            </a:endParaRP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667000" y="367886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352800" y="4159101"/>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733800" y="4977447"/>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endParaRPr lang="en-US" sz="28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p>
        </p:txBody>
      </p:sp>
      <p:sp>
        <p:nvSpPr>
          <p:cNvPr id="8" name="Rectangle 7"/>
          <p:cNvSpPr/>
          <p:nvPr>
            <p:custDataLst>
              <p:tags r:id="rId1"/>
            </p:custDataLst>
          </p:nvPr>
        </p:nvSpPr>
        <p:spPr>
          <a:xfrm>
            <a:off x="4305300" y="1828800"/>
            <a:ext cx="15621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custDataLst>
              <p:tags r:id="rId2"/>
            </p:custDataLst>
          </p:nvPr>
        </p:nvSpPr>
        <p:spPr>
          <a:xfrm>
            <a:off x="1524000" y="2590800"/>
            <a:ext cx="65532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custDataLst>
              <p:tags r:id="rId3"/>
            </p:custDataLst>
          </p:nvPr>
        </p:nvSpPr>
        <p:spPr>
          <a:xfrm>
            <a:off x="6258147" y="1828800"/>
            <a:ext cx="1209453"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ine Callout 1 11"/>
          <p:cNvSpPr/>
          <p:nvPr/>
        </p:nvSpPr>
        <p:spPr>
          <a:xfrm>
            <a:off x="5248275" y="5638800"/>
            <a:ext cx="2219325" cy="1016654"/>
          </a:xfrm>
          <a:prstGeom prst="borderCallout1">
            <a:avLst>
              <a:gd name="adj1" fmla="val 57679"/>
              <a:gd name="adj2" fmla="val -1949"/>
              <a:gd name="adj3" fmla="val 87459"/>
              <a:gd name="adj4" fmla="val -8843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Technically 3 operations!</a:t>
            </a:r>
            <a:endParaRPr lang="en-US" sz="2400" dirty="0"/>
          </a:p>
        </p:txBody>
      </p:sp>
    </p:spTree>
    <p:extLst>
      <p:ext uri="{BB962C8B-B14F-4D97-AF65-F5344CB8AC3E}">
        <p14:creationId xmlns:p14="http://schemas.microsoft.com/office/powerpoint/2010/main" val="15634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autoUpdateAnimBg="0"/>
      <p:bldP spid="9" grpId="0" animBg="1" autoUpdateAnimBg="0"/>
      <p:bldP spid="11" grpId="0" animBg="1" autoUpdateAnimBg="0"/>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2: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=1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12144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4: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N ;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r>
              <a:rPr lang="en-US" sz="2800" baseline="30000" dirty="0" smtClean="0"/>
              <a:t>2</a:t>
            </a:r>
            <a:endParaRPr lang="en-US" sz="2800" baseline="30000" dirty="0"/>
          </a:p>
        </p:txBody>
      </p:sp>
      <p:sp>
        <p:nvSpPr>
          <p:cNvPr id="7" name="TextBox 6"/>
          <p:cNvSpPr txBox="1"/>
          <p:nvPr/>
        </p:nvSpPr>
        <p:spPr>
          <a:xfrm>
            <a:off x="5638800" y="4114800"/>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40588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5</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smtClean="0">
                <a:latin typeface="Courier New" pitchFamily="49" charset="0"/>
              </a:rPr>
              <a:t>M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M</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1600200" cy="954107"/>
          </a:xfrm>
          <a:prstGeom prst="rect">
            <a:avLst/>
          </a:prstGeom>
          <a:noFill/>
        </p:spPr>
        <p:txBody>
          <a:bodyPr wrap="square" rtlCol="0">
            <a:spAutoFit/>
          </a:bodyPr>
          <a:lstStyle/>
          <a:p>
            <a:pPr algn="ctr"/>
            <a:r>
              <a:rPr lang="en-US" sz="2800" dirty="0" smtClean="0"/>
              <a:t>Total of N*M</a:t>
            </a:r>
            <a:endParaRPr lang="en-US" sz="2800" baseline="30000" dirty="0"/>
          </a:p>
        </p:txBody>
      </p:sp>
      <p:sp>
        <p:nvSpPr>
          <p:cNvPr id="7" name="TextBox 6"/>
          <p:cNvSpPr txBox="1"/>
          <p:nvPr/>
        </p:nvSpPr>
        <p:spPr>
          <a:xfrm>
            <a:off x="5181600" y="4114800"/>
            <a:ext cx="3352800" cy="1200329"/>
          </a:xfrm>
          <a:prstGeom prst="rect">
            <a:avLst/>
          </a:prstGeom>
          <a:noFill/>
        </p:spPr>
        <p:txBody>
          <a:bodyPr wrap="square" rtlCol="0">
            <a:spAutoFit/>
          </a:bodyPr>
          <a:lstStyle/>
          <a:p>
            <a:pPr algn="ctr"/>
            <a:r>
              <a:rPr lang="en-US" sz="7200" dirty="0" smtClean="0"/>
              <a:t>O(N*M)</a:t>
            </a:r>
          </a:p>
        </p:txBody>
      </p:sp>
    </p:spTree>
    <p:extLst>
      <p:ext uri="{BB962C8B-B14F-4D97-AF65-F5344CB8AC3E}">
        <p14:creationId xmlns:p14="http://schemas.microsoft.com/office/powerpoint/2010/main" val="26616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6</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err="1" smtClean="0">
                <a:latin typeface="Courier New" pitchFamily="49" charset="0"/>
              </a:rPr>
              <a:t>i</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a:latin typeface="Courier New" pitchFamily="49" charset="0"/>
                <a:cs typeface="Courier New" pitchFamily="49" charset="0"/>
              </a:rPr>
              <a:t>1</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2</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N-1</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83194" y="4876800"/>
            <a:ext cx="1765005" cy="954107"/>
          </a:xfrm>
          <a:prstGeom prst="rect">
            <a:avLst/>
          </a:prstGeom>
          <a:noFill/>
        </p:spPr>
        <p:txBody>
          <a:bodyPr wrap="square" rtlCol="0">
            <a:spAutoFit/>
          </a:bodyPr>
          <a:lstStyle/>
          <a:p>
            <a:pPr algn="ctr"/>
            <a:r>
              <a:rPr lang="en-US" sz="2800" dirty="0" smtClean="0"/>
              <a:t>Total of N(N+1)/2</a:t>
            </a:r>
            <a:endParaRPr lang="en-US" sz="2800" baseline="300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13429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Work on Part 2</a:t>
            </a:r>
            <a:endParaRPr lang="en-US" b="1" dirty="0"/>
          </a:p>
        </p:txBody>
      </p:sp>
      <p:sp>
        <p:nvSpPr>
          <p:cNvPr id="11" name="Content Placeholder 10"/>
          <p:cNvSpPr>
            <a:spLocks noGrp="1"/>
          </p:cNvSpPr>
          <p:nvPr>
            <p:ph idx="1"/>
          </p:nvPr>
        </p:nvSpPr>
        <p:spPr/>
        <p:txBody>
          <a:bodyPr/>
          <a:lstStyle/>
          <a:p>
            <a:r>
              <a:rPr lang="en-US" sz="2400" dirty="0"/>
              <a:t>Write a for-loop in Java that requires c*n steps (where c is a constant and n is variable) </a:t>
            </a:r>
            <a:br>
              <a:rPr lang="en-US" sz="2400" dirty="0"/>
            </a:br>
            <a:r>
              <a:rPr lang="en-US" sz="2400" dirty="0"/>
              <a:t>– i.e. T(n) ∈  </a:t>
            </a:r>
            <a:r>
              <a:rPr lang="en-US" sz="2400" b="1" dirty="0"/>
              <a:t>O(n</a:t>
            </a:r>
            <a:r>
              <a:rPr lang="en-US" sz="2400" b="1" dirty="0" smtClean="0"/>
              <a:t>)</a:t>
            </a:r>
            <a:endParaRPr lang="en-US" sz="2400" b="1" dirty="0"/>
          </a:p>
          <a:p>
            <a:r>
              <a:rPr lang="en-US" sz="2400" dirty="0"/>
              <a:t>Write a for-loop in Java that requires c*n*m steps (where c is a constant and n and m are variables) </a:t>
            </a:r>
            <a:br>
              <a:rPr lang="en-US" sz="2400" dirty="0"/>
            </a:br>
            <a:r>
              <a:rPr lang="en-US" sz="2400" dirty="0"/>
              <a:t>– i.e. T(n) ∈  </a:t>
            </a:r>
            <a:r>
              <a:rPr lang="en-US" sz="2400" b="1" dirty="0"/>
              <a:t>O(n * m</a:t>
            </a:r>
            <a:r>
              <a:rPr lang="en-US" sz="2400" b="1" dirty="0" smtClean="0"/>
              <a:t>)</a:t>
            </a:r>
          </a:p>
          <a:p>
            <a:r>
              <a:rPr lang="en-US" sz="2400" dirty="0" smtClean="0"/>
              <a:t>Write </a:t>
            </a:r>
            <a:r>
              <a:rPr lang="en-US" sz="2400" dirty="0"/>
              <a:t>a for-loop in Java that requires c*n+ d*m steps (where c and d are constants and n and m are variables) </a:t>
            </a:r>
            <a:br>
              <a:rPr lang="en-US" sz="2400" dirty="0"/>
            </a:br>
            <a:r>
              <a:rPr lang="en-US" sz="2400" dirty="0"/>
              <a:t>– </a:t>
            </a:r>
            <a:r>
              <a:rPr lang="en-US" sz="2400" dirty="0" smtClean="0"/>
              <a:t>i.e. T(n) ∈  </a:t>
            </a:r>
            <a:r>
              <a:rPr lang="en-US" sz="2400" b="1" dirty="0" smtClean="0"/>
              <a:t>O(n + m)</a:t>
            </a:r>
          </a:p>
          <a:p>
            <a:r>
              <a:rPr lang="en-US" sz="2400" dirty="0"/>
              <a:t>Write a for-loop in Java that requires c*log(n) steps (where c is a constant and n is a variable)</a:t>
            </a:r>
            <a:br>
              <a:rPr lang="en-US" sz="2400" dirty="0"/>
            </a:br>
            <a:r>
              <a:rPr lang="en-US" sz="2400" dirty="0"/>
              <a:t>– i.e. T(n) ∈  </a:t>
            </a:r>
            <a:r>
              <a:rPr lang="en-US" sz="2400" b="1" dirty="0"/>
              <a:t>O(log(n))</a:t>
            </a:r>
          </a:p>
          <a:p>
            <a:endParaRPr lang="en-US" sz="2400" dirty="0"/>
          </a:p>
        </p:txBody>
      </p:sp>
    </p:spTree>
    <p:extLst>
      <p:ext uri="{BB962C8B-B14F-4D97-AF65-F5344CB8AC3E}">
        <p14:creationId xmlns:p14="http://schemas.microsoft.com/office/powerpoint/2010/main" val="14042697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1500" b="1" dirty="0" smtClean="0"/>
              <a:t>Summations</a:t>
            </a:r>
            <a:endParaRPr lang="en-US" sz="9600" b="1" dirty="0" smtClean="0"/>
          </a:p>
        </p:txBody>
      </p:sp>
    </p:spTree>
    <p:extLst>
      <p:ext uri="{BB962C8B-B14F-4D97-AF65-F5344CB8AC3E}">
        <p14:creationId xmlns:p14="http://schemas.microsoft.com/office/powerpoint/2010/main" val="23791825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4287" y="4117557"/>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49284" y="2738853"/>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7937" y="5661025"/>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(you should recognize these after today)</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Tree>
    <p:extLst>
      <p:ext uri="{BB962C8B-B14F-4D97-AF65-F5344CB8AC3E}">
        <p14:creationId xmlns:p14="http://schemas.microsoft.com/office/powerpoint/2010/main" val="35245152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5" name="Rectangle 6"/>
          <p:cNvSpPr>
            <a:spLocks noChangeArrowheads="1"/>
          </p:cNvSpPr>
          <p:nvPr/>
        </p:nvSpPr>
        <p:spPr bwMode="auto">
          <a:xfrm>
            <a:off x="0" y="1143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7" name="Rectangle 3"/>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9" name="Rectangle 6"/>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1" name="Rectangle 9"/>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3" name="Rectangle 12"/>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182" name="Picture 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466850"/>
            <a:ext cx="7046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914650"/>
            <a:ext cx="7142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6"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7" name="Rectangle 1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8" name="Rectangle 17"/>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 name="TextBox 24"/>
          <p:cNvSpPr txBox="1">
            <a:spLocks noChangeArrowheads="1"/>
          </p:cNvSpPr>
          <p:nvPr/>
        </p:nvSpPr>
        <p:spPr bwMode="auto">
          <a:xfrm>
            <a:off x="3581400" y="245745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solidFill>
                  <a:schemeClr val="accent2"/>
                </a:solidFill>
                <a:latin typeface="Arial" pitchFamily="34" charset="0"/>
              </a:rPr>
              <a:t>// Written backwards</a:t>
            </a:r>
          </a:p>
        </p:txBody>
      </p:sp>
      <p:sp>
        <p:nvSpPr>
          <p:cNvPr id="28" name="Rectangle 27"/>
          <p:cNvSpPr/>
          <p:nvPr/>
        </p:nvSpPr>
        <p:spPr>
          <a:xfrm>
            <a:off x="1981200" y="1695450"/>
            <a:ext cx="3048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9" name="Rectangle 28"/>
          <p:cNvSpPr/>
          <p:nvPr/>
        </p:nvSpPr>
        <p:spPr>
          <a:xfrm>
            <a:off x="25146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0" name="Rectangle 29"/>
          <p:cNvSpPr/>
          <p:nvPr/>
        </p:nvSpPr>
        <p:spPr>
          <a:xfrm>
            <a:off x="37338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1" name="Rectangle 30"/>
          <p:cNvSpPr/>
          <p:nvPr/>
        </p:nvSpPr>
        <p:spPr>
          <a:xfrm>
            <a:off x="54102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2" name="Rectangle 31"/>
          <p:cNvSpPr/>
          <p:nvPr/>
        </p:nvSpPr>
        <p:spPr>
          <a:xfrm>
            <a:off x="67056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3" name="Rectangle 32"/>
          <p:cNvSpPr/>
          <p:nvPr/>
        </p:nvSpPr>
        <p:spPr>
          <a:xfrm>
            <a:off x="80010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00376"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7" name="Rectangle 20"/>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9" name="Title 1"/>
          <p:cNvSpPr>
            <a:spLocks noGrp="1"/>
          </p:cNvSpPr>
          <p:nvPr>
            <p:ph type="title"/>
          </p:nvPr>
        </p:nvSpPr>
        <p:spPr/>
        <p:txBody>
          <a:bodyPr/>
          <a:lstStyle/>
          <a:p>
            <a:r>
              <a:rPr lang="en-US" dirty="0" smtClean="0"/>
              <a:t>Some Algebra to calculate:</a:t>
            </a:r>
            <a:br>
              <a:rPr lang="en-US" dirty="0" smtClean="0"/>
            </a:br>
            <a:endParaRPr lang="en-US" dirty="0" smtClean="0"/>
          </a:p>
        </p:txBody>
      </p:sp>
      <p:sp>
        <p:nvSpPr>
          <p:cNvPr id="34" name="Text Box 10"/>
          <p:cNvSpPr txBox="1">
            <a:spLocks noChangeArrowheads="1"/>
          </p:cNvSpPr>
          <p:nvPr/>
        </p:nvSpPr>
        <p:spPr bwMode="auto">
          <a:xfrm>
            <a:off x="152400" y="873061"/>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grpSp>
        <p:nvGrpSpPr>
          <p:cNvPr id="35" name="Group 34"/>
          <p:cNvGrpSpPr>
            <a:grpSpLocks/>
          </p:cNvGrpSpPr>
          <p:nvPr/>
        </p:nvGrpSpPr>
        <p:grpSpPr bwMode="auto">
          <a:xfrm>
            <a:off x="228600" y="3143250"/>
            <a:ext cx="8534400" cy="839788"/>
            <a:chOff x="228600" y="3810000"/>
            <a:chExt cx="8534400" cy="839788"/>
          </a:xfrm>
        </p:grpSpPr>
        <p:cxnSp>
          <p:nvCxnSpPr>
            <p:cNvPr id="36" name="Straight Connector 35"/>
            <p:cNvCxnSpPr/>
            <p:nvPr/>
          </p:nvCxnSpPr>
          <p:spPr>
            <a:xfrm>
              <a:off x="228600" y="4648200"/>
              <a:ext cx="85344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 y="4038600"/>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05594" y="4037806"/>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39"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7" y="4133850"/>
            <a:ext cx="8875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p:nvPr/>
        </p:nvCxnSpPr>
        <p:spPr>
          <a:xfrm>
            <a:off x="5920563" y="3678238"/>
            <a:ext cx="404037" cy="68421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905000" y="3715544"/>
            <a:ext cx="6858000" cy="684212"/>
            <a:chOff x="1905000" y="4382294"/>
            <a:chExt cx="6858000" cy="684212"/>
          </a:xfrm>
        </p:grpSpPr>
        <p:cxnSp>
          <p:nvCxnSpPr>
            <p:cNvPr id="3" name="Straight Arrow Connector 2"/>
            <p:cNvCxnSpPr/>
            <p:nvPr/>
          </p:nvCxnSpPr>
          <p:spPr>
            <a:xfrm flipH="1">
              <a:off x="1905000" y="4419600"/>
              <a:ext cx="2286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954965" y="4419600"/>
              <a:ext cx="245435"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152900" y="4419600"/>
              <a:ext cx="2667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162800" y="4382294"/>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382000" y="4419600"/>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pic>
        <p:nvPicPr>
          <p:cNvPr id="52"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421" y="5257800"/>
            <a:ext cx="2773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191" y="5257800"/>
            <a:ext cx="24288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4439093" y="5703093"/>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dirty="0">
                <a:solidFill>
                  <a:schemeClr val="accent2"/>
                </a:solidFill>
                <a:latin typeface="Arial" pitchFamily="34" charset="0"/>
              </a:rPr>
              <a:t>OR</a:t>
            </a:r>
          </a:p>
        </p:txBody>
      </p:sp>
    </p:spTree>
    <p:extLst>
      <p:ext uri="{BB962C8B-B14F-4D97-AF65-F5344CB8AC3E}">
        <p14:creationId xmlns:p14="http://schemas.microsoft.com/office/powerpoint/2010/main" val="1671742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animBg="1"/>
      <p:bldP spid="29" grpId="0" animBg="1"/>
      <p:bldP spid="30" grpId="0" animBg="1"/>
      <p:bldP spid="31" grpId="0" animBg="1"/>
      <p:bldP spid="32" grpId="0" animBg="1"/>
      <p:bldP spid="33" grpId="0" animBg="1"/>
      <p:bldP spid="5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8600" y="606843"/>
            <a:ext cx="920591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N</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N/2 </a:t>
            </a:r>
            <a:r>
              <a:rPr lang="en-US" sz="2800" dirty="0">
                <a:solidFill>
                  <a:srgbClr val="0000FF"/>
                </a:solidFill>
                <a:latin typeface="Helvetica" pitchFamily="1" charset="0"/>
              </a:rPr>
              <a:t>+ </a:t>
            </a:r>
            <a:r>
              <a:rPr lang="en-US" sz="2800" dirty="0" smtClean="0">
                <a:solidFill>
                  <a:srgbClr val="0000FF"/>
                </a:solidFill>
                <a:latin typeface="Helvetica" pitchFamily="1" charset="0"/>
              </a:rPr>
              <a:t>N/4 + </a:t>
            </a:r>
            <a:r>
              <a:rPr lang="en-US" sz="2800" dirty="0">
                <a:solidFill>
                  <a:srgbClr val="0000FF"/>
                </a:solidFill>
                <a:latin typeface="Helvetica" pitchFamily="1" charset="0"/>
              </a:rPr>
              <a:t>… + </a:t>
            </a:r>
            <a:r>
              <a:rPr lang="en-US" sz="2800" dirty="0" smtClean="0">
                <a:solidFill>
                  <a:srgbClr val="0000FF"/>
                </a:solidFill>
                <a:latin typeface="Helvetica" pitchFamily="1" charset="0"/>
              </a:rPr>
              <a:t>4 </a:t>
            </a:r>
            <a:r>
              <a:rPr lang="en-US" sz="2800" dirty="0">
                <a:solidFill>
                  <a:srgbClr val="0000FF"/>
                </a:solidFill>
                <a:latin typeface="Helvetica" pitchFamily="1" charset="0"/>
              </a:rPr>
              <a:t>+ </a:t>
            </a:r>
            <a:r>
              <a:rPr lang="en-US" sz="2800" dirty="0" smtClean="0">
                <a:solidFill>
                  <a:srgbClr val="0000FF"/>
                </a:solidFill>
                <a:latin typeface="Helvetica" pitchFamily="1" charset="0"/>
              </a:rPr>
              <a:t>2 </a:t>
            </a:r>
            <a:r>
              <a:rPr lang="en-US" sz="2800" dirty="0">
                <a:solidFill>
                  <a:srgbClr val="0000FF"/>
                </a:solidFill>
                <a:latin typeface="Helvetica" pitchFamily="1" charset="0"/>
              </a:rPr>
              <a:t>+ </a:t>
            </a:r>
            <a:r>
              <a:rPr lang="en-US" sz="2800" dirty="0" smtClean="0">
                <a:solidFill>
                  <a:srgbClr val="0000FF"/>
                </a:solidFill>
                <a:latin typeface="Helvetica" pitchFamily="1" charset="0"/>
              </a:rPr>
              <a:t>1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2427718"/>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10755209"/>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dirty="0" smtClean="0"/>
                        <a:t>N</a:t>
                      </a:r>
                      <a:endParaRPr lang="en-US" dirty="0"/>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34048" y="5486400"/>
            <a:ext cx="657552" cy="369332"/>
          </a:xfrm>
          <a:prstGeom prst="rect">
            <a:avLst/>
          </a:prstGeom>
        </p:spPr>
        <p:txBody>
          <a:bodyPr wrap="none">
            <a:spAutoFit/>
          </a:bodyPr>
          <a:lstStyle/>
          <a:p>
            <a:pPr algn="ctr"/>
            <a:r>
              <a:rPr lang="en-US" dirty="0" smtClean="0"/>
              <a:t>N/16</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4267200" y="2363972"/>
            <a:ext cx="76200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smtClean="0">
                <a:solidFill>
                  <a:srgbClr val="0000FF"/>
                </a:solidFill>
                <a:latin typeface="Helvetica" pitchFamily="1" charset="0"/>
              </a:rPr>
              <a:t>2N</a:t>
            </a:r>
            <a:endParaRPr lang="en-US" sz="2800" b="1" dirty="0">
              <a:solidFill>
                <a:srgbClr val="0000FF"/>
              </a:solidFill>
              <a:latin typeface="Helvetica" pitchFamily="1"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526892"/>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6492427"/>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72734776"/>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6015978"/>
            <a:ext cx="6126957"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lnSpc>
                <a:spcPct val="70000"/>
              </a:lnSpc>
            </a:pPr>
            <a:r>
              <a:rPr lang="en-US" sz="2800" dirty="0" smtClean="0">
                <a:solidFill>
                  <a:srgbClr val="0000FF"/>
                </a:solidFill>
                <a:latin typeface="Helvetica" pitchFamily="1" charset="0"/>
              </a:rPr>
              <a:t>The sum is less than 2N</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41834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648685"/>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70166702"/>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82939" y="5486400"/>
            <a:ext cx="559770" cy="369332"/>
          </a:xfrm>
          <a:prstGeom prst="rect">
            <a:avLst/>
          </a:prstGeom>
        </p:spPr>
        <p:txBody>
          <a:bodyPr wrap="none">
            <a:spAutoFit/>
          </a:bodyPr>
          <a:lstStyle/>
          <a:p>
            <a:pPr algn="ctr"/>
            <a:r>
              <a:rPr lang="en-US" dirty="0" smtClean="0">
                <a:latin typeface="Helvetica" pitchFamily="1" charset="0"/>
              </a:rPr>
              <a:t>2</a:t>
            </a:r>
            <a:r>
              <a:rPr lang="en-US" baseline="46000" dirty="0" smtClean="0">
                <a:latin typeface="Helvetica" pitchFamily="1" charset="0"/>
              </a:rPr>
              <a:t>N-4</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3352800" y="2322422"/>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2 *</a:t>
            </a:r>
            <a:r>
              <a:rPr lang="en-US" sz="2800" dirty="0" smtClean="0">
                <a:latin typeface="Helvetica" pitchFamily="1" charset="0"/>
              </a:rPr>
              <a:t> 2</a:t>
            </a:r>
            <a:r>
              <a:rPr lang="en-US" sz="2800" baseline="46000" dirty="0" smtClean="0">
                <a:latin typeface="Helvetica" pitchFamily="1" charset="0"/>
              </a:rPr>
              <a:t>N </a:t>
            </a:r>
            <a:r>
              <a:rPr lang="en-US" sz="2800" dirty="0" smtClean="0">
                <a:latin typeface="Helvetica" pitchFamily="1" charset="0"/>
              </a:rPr>
              <a:t> = 2</a:t>
            </a:r>
            <a:r>
              <a:rPr lang="en-US" sz="2800" baseline="46000" dirty="0" smtClean="0">
                <a:latin typeface="Helvetica" pitchFamily="1" charset="0"/>
              </a:rPr>
              <a:t>N+1</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500657789"/>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88945585"/>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37232831"/>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5954102"/>
            <a:ext cx="612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The sum is less than </a:t>
            </a:r>
            <a:r>
              <a:rPr lang="en-US" sz="2800" dirty="0">
                <a:latin typeface="Helvetica" pitchFamily="1" charset="0"/>
              </a:rPr>
              <a:t>2</a:t>
            </a:r>
            <a:r>
              <a:rPr lang="en-US" sz="2800" baseline="46000" dirty="0">
                <a:latin typeface="Helvetica" pitchFamily="1" charset="0"/>
              </a:rPr>
              <a:t>N+1</a:t>
            </a:r>
            <a:endParaRPr lang="en-US" sz="2800" dirty="0"/>
          </a:p>
        </p:txBody>
      </p:sp>
      <p:sp>
        <p:nvSpPr>
          <p:cNvPr id="18" name="Text Box 13"/>
          <p:cNvSpPr txBox="1">
            <a:spLocks noChangeArrowheads="1"/>
          </p:cNvSpPr>
          <p:nvPr/>
        </p:nvSpPr>
        <p:spPr bwMode="auto">
          <a:xfrm>
            <a:off x="236537" y="438732"/>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2</a:t>
            </a:r>
            <a:r>
              <a:rPr lang="en-US" sz="2800" baseline="46000" dirty="0">
                <a:solidFill>
                  <a:srgbClr val="0000FF"/>
                </a:solidFill>
                <a:latin typeface="Helvetica" pitchFamily="1" charset="0"/>
              </a:rPr>
              <a:t>N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N-1</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N-2</a:t>
            </a:r>
            <a:r>
              <a:rPr lang="en-US" sz="2800" dirty="0" smtClean="0">
                <a:solidFill>
                  <a:srgbClr val="0000FF"/>
                </a:solidFill>
                <a:latin typeface="Helvetica" pitchFamily="1" charset="0"/>
              </a:rPr>
              <a:t> + … + 4 + 2 + 1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28180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13890459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95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7467430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8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412566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a:t>
            </a:r>
            <a:r>
              <a:rPr lang="en-US" b="1" dirty="0" smtClean="0">
                <a:latin typeface="Courier New" pitchFamily="49" charset="0"/>
              </a:rPr>
              <a:t>&lt;= </a:t>
            </a:r>
            <a:r>
              <a:rPr lang="en-US" b="1" dirty="0">
                <a:latin typeface="Courier New" pitchFamily="49" charset="0"/>
              </a:rPr>
              <a:t>N ; </a:t>
            </a:r>
            <a:r>
              <a:rPr lang="en-US" b="1" dirty="0" err="1">
                <a:latin typeface="Courier New" pitchFamily="49" charset="0"/>
              </a:rPr>
              <a:t>i</a:t>
            </a:r>
            <a:r>
              <a:rPr lang="en-US" b="1" dirty="0">
                <a:latin typeface="Courier New" pitchFamily="49" charset="0"/>
              </a:rPr>
              <a:t>++){</a:t>
            </a:r>
          </a:p>
          <a:p>
            <a:pPr marL="0" indent="0">
              <a:buNone/>
            </a:pPr>
            <a:r>
              <a:rPr lang="en-US" sz="2400" b="1" dirty="0" smtClean="0">
                <a:latin typeface="Courier New" pitchFamily="49" charset="0"/>
              </a:rPr>
              <a:t>	 </a:t>
            </a:r>
            <a:r>
              <a:rPr lang="en-US" sz="2400" b="1" dirty="0" smtClean="0">
                <a:solidFill>
                  <a:schemeClr val="bg1">
                    <a:lumMod val="50000"/>
                  </a:schemeClr>
                </a:solidFill>
                <a:latin typeface="Courier New" pitchFamily="49" charset="0"/>
              </a:rPr>
              <a:t>// constant-time operation</a:t>
            </a:r>
            <a:endParaRPr lang="en-US" sz="2400" b="1" dirty="0">
              <a:solidFill>
                <a:schemeClr val="bg1">
                  <a:lumMod val="50000"/>
                </a:schemeClr>
              </a:solidFill>
              <a:latin typeface="Courier New" pitchFamily="49" charset="0"/>
            </a:endParaRPr>
          </a:p>
          <a:p>
            <a:pPr marL="0" indent="0">
              <a:buNone/>
            </a:pPr>
            <a:r>
              <a:rPr lang="en-US" sz="2000" b="1" dirty="0" smtClean="0">
                <a:latin typeface="Courier New" pitchFamily="49" charset="0"/>
              </a:rPr>
              <a:t>}</a:t>
            </a:r>
          </a:p>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z=0 ; z </a:t>
            </a:r>
            <a:r>
              <a:rPr lang="en-US" b="1" dirty="0" smtClean="0">
                <a:latin typeface="Courier New" pitchFamily="49" charset="0"/>
              </a:rPr>
              <a:t>&lt;= </a:t>
            </a:r>
            <a:r>
              <a:rPr lang="en-US" b="1" dirty="0">
                <a:latin typeface="Courier New" pitchFamily="49" charset="0"/>
              </a:rPr>
              <a:t>M ; z</a:t>
            </a:r>
            <a:r>
              <a:rPr lang="en-US" b="1" dirty="0" smtClean="0">
                <a:latin typeface="Courier New" pitchFamily="49" charset="0"/>
              </a:rPr>
              <a:t>++){</a:t>
            </a:r>
          </a:p>
          <a:p>
            <a:pPr marL="0" indent="0">
              <a:buNone/>
            </a:pPr>
            <a:r>
              <a:rPr lang="en-US" sz="2400" b="1" dirty="0">
                <a:latin typeface="Courier New" pitchFamily="49" charset="0"/>
              </a:rPr>
              <a:t>	 </a:t>
            </a:r>
            <a:r>
              <a:rPr lang="en-US" sz="2400" b="1" dirty="0" smtClean="0">
                <a:solidFill>
                  <a:schemeClr val="bg1">
                    <a:lumMod val="50000"/>
                  </a:schemeClr>
                </a:solidFill>
                <a:latin typeface="Courier New" pitchFamily="49" charset="0"/>
              </a:rPr>
              <a:t>// </a:t>
            </a:r>
            <a:r>
              <a:rPr lang="en-US" sz="2400" b="1" dirty="0">
                <a:solidFill>
                  <a:schemeClr val="bg1">
                    <a:lumMod val="50000"/>
                  </a:schemeClr>
                </a:solidFill>
                <a:latin typeface="Courier New" pitchFamily="49" charset="0"/>
              </a:rPr>
              <a:t>constant-time </a:t>
            </a:r>
            <a:r>
              <a:rPr lang="en-US" sz="2400" b="1" dirty="0" smtClean="0">
                <a:solidFill>
                  <a:schemeClr val="bg1">
                    <a:lumMod val="50000"/>
                  </a:schemeClr>
                </a:solidFill>
                <a:latin typeface="Courier New" pitchFamily="49" charset="0"/>
              </a:rPr>
              <a:t>operation</a:t>
            </a:r>
            <a:br>
              <a:rPr lang="en-US" sz="2400" b="1" dirty="0" smtClean="0">
                <a:solidFill>
                  <a:schemeClr val="bg1">
                    <a:lumMod val="50000"/>
                  </a:schemeClr>
                </a:solidFill>
                <a:latin typeface="Courier New" pitchFamily="49" charset="0"/>
              </a:rPr>
            </a:br>
            <a:r>
              <a:rPr lang="en-US" sz="2400" b="1" dirty="0" smtClean="0">
                <a:latin typeface="Courier New" pitchFamily="49" charset="0"/>
              </a:rPr>
              <a:t>}</a:t>
            </a:r>
            <a:r>
              <a:rPr lang="en-US" sz="2000" b="1" dirty="0" smtClean="0">
                <a:latin typeface="Courier New" pitchFamily="49" charset="0"/>
              </a:rPr>
              <a:t> </a:t>
            </a:r>
          </a:p>
          <a:p>
            <a:pPr marL="0" indent="0">
              <a:buNone/>
            </a:pPr>
            <a:r>
              <a:rPr lang="en-US" sz="3600" b="1" dirty="0" smtClean="0">
                <a:latin typeface="Courier New" pitchFamily="49" charset="0"/>
              </a:rPr>
              <a:t>	</a:t>
            </a:r>
            <a:endParaRPr lang="en-US" sz="2400" b="1" dirty="0">
              <a:latin typeface="Courier New" pitchFamily="49" charset="0"/>
            </a:endParaRP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=0</a:t>
            </a: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=1</a:t>
            </a:r>
            <a:endParaRPr lang="en-US" sz="1800" dirty="0">
              <a:latin typeface="Courier New" pitchFamily="49" charset="0"/>
              <a:cs typeface="Courier New" pitchFamily="49" charset="0"/>
            </a:endParaRP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=2</a:t>
            </a:r>
            <a:endParaRPr lang="en-US" sz="1800" dirty="0">
              <a:latin typeface="Courier New" pitchFamily="49" charset="0"/>
              <a:cs typeface="Courier New" pitchFamily="49" charset="0"/>
            </a:endParaRPr>
          </a:p>
          <a:p>
            <a:pPr marL="169863" indent="-169863">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=N-1</a:t>
            </a:r>
            <a:endParaRPr lang="en-US" sz="1800" dirty="0">
              <a:latin typeface="Courier New" pitchFamily="49" charset="0"/>
              <a:cs typeface="Courier New" pitchFamily="49" charset="0"/>
            </a:endParaRP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=N</a:t>
            </a:r>
            <a:endParaRPr lang="en-US" sz="18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143000" y="448818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Courier New" pitchFamily="49" charset="0"/>
                <a:cs typeface="Courier New" pitchFamily="49" charset="0"/>
              </a:rPr>
              <a:t># ops per row</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Arial" charset="0"/>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p:txBody>
      </p:sp>
      <p:sp>
        <p:nvSpPr>
          <p:cNvPr id="5" name="Right Brace 4"/>
          <p:cNvSpPr/>
          <p:nvPr/>
        </p:nvSpPr>
        <p:spPr>
          <a:xfrm>
            <a:off x="1524000" y="4927830"/>
            <a:ext cx="457200" cy="1772454"/>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943100" y="5315129"/>
            <a:ext cx="914400" cy="954107"/>
          </a:xfrm>
          <a:prstGeom prst="rect">
            <a:avLst/>
          </a:prstGeom>
          <a:noFill/>
        </p:spPr>
        <p:txBody>
          <a:bodyPr wrap="square" rtlCol="0">
            <a:spAutoFit/>
          </a:bodyPr>
          <a:lstStyle/>
          <a:p>
            <a:pPr algn="ctr"/>
            <a:r>
              <a:rPr lang="en-US" sz="2800" dirty="0" smtClean="0"/>
              <a:t>Total of N</a:t>
            </a:r>
            <a:endParaRPr lang="en-US" sz="2800" baseline="30000" dirty="0"/>
          </a:p>
        </p:txBody>
      </p:sp>
      <p:sp>
        <p:nvSpPr>
          <p:cNvPr id="7" name="TextBox 6"/>
          <p:cNvSpPr txBox="1"/>
          <p:nvPr/>
        </p:nvSpPr>
        <p:spPr>
          <a:xfrm>
            <a:off x="3048000" y="5029200"/>
            <a:ext cx="29337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600" dirty="0" smtClean="0"/>
              <a:t>O(N+M)</a:t>
            </a:r>
          </a:p>
        </p:txBody>
      </p:sp>
      <p:sp>
        <p:nvSpPr>
          <p:cNvPr id="8" name="Content Placeholder 2"/>
          <p:cNvSpPr txBox="1">
            <a:spLocks/>
          </p:cNvSpPr>
          <p:nvPr/>
        </p:nvSpPr>
        <p:spPr bwMode="auto">
          <a:xfrm>
            <a:off x="7239000" y="44958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Courier New" pitchFamily="49" charset="0"/>
                <a:cs typeface="Courier New" pitchFamily="49" charset="0"/>
              </a:rPr>
              <a:t># ops per row</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Arial" charset="0"/>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p:txBody>
      </p:sp>
      <p:sp>
        <p:nvSpPr>
          <p:cNvPr id="9" name="Right Brace 8"/>
          <p:cNvSpPr/>
          <p:nvPr/>
        </p:nvSpPr>
        <p:spPr>
          <a:xfrm>
            <a:off x="7772400" y="4935444"/>
            <a:ext cx="457200" cy="1772454"/>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191500" y="5322743"/>
            <a:ext cx="914400" cy="954107"/>
          </a:xfrm>
          <a:prstGeom prst="rect">
            <a:avLst/>
          </a:prstGeom>
          <a:noFill/>
        </p:spPr>
        <p:txBody>
          <a:bodyPr wrap="square" rtlCol="0">
            <a:spAutoFit/>
          </a:bodyPr>
          <a:lstStyle/>
          <a:p>
            <a:pPr algn="ctr"/>
            <a:r>
              <a:rPr lang="en-US" sz="2800" dirty="0" smtClean="0"/>
              <a:t>Total of </a:t>
            </a:r>
            <a:r>
              <a:rPr lang="en-US" sz="2800" dirty="0"/>
              <a:t>M</a:t>
            </a:r>
            <a:endParaRPr lang="en-US" sz="2800" baseline="30000" dirty="0"/>
          </a:p>
        </p:txBody>
      </p:sp>
      <p:sp>
        <p:nvSpPr>
          <p:cNvPr id="17" name="Content Placeholder 2"/>
          <p:cNvSpPr txBox="1">
            <a:spLocks/>
          </p:cNvSpPr>
          <p:nvPr/>
        </p:nvSpPr>
        <p:spPr bwMode="auto">
          <a:xfrm>
            <a:off x="6172200" y="4821866"/>
            <a:ext cx="131666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indent="-169863">
              <a:buFont typeface="Wingdings" pitchFamily="2" charset="2"/>
              <a:buChar char="Ø"/>
            </a:pPr>
            <a:r>
              <a:rPr lang="en-US" sz="1800" dirty="0" smtClean="0">
                <a:latin typeface="Courier New" pitchFamily="49" charset="0"/>
                <a:cs typeface="Courier New" pitchFamily="49" charset="0"/>
              </a:rPr>
              <a:t>z=0</a:t>
            </a:r>
          </a:p>
          <a:p>
            <a:pPr marL="169863" indent="-169863">
              <a:buFont typeface="Wingdings" pitchFamily="2" charset="2"/>
              <a:buChar char="Ø"/>
            </a:pPr>
            <a:r>
              <a:rPr lang="en-US" sz="1800" dirty="0" smtClean="0">
                <a:latin typeface="Courier New" pitchFamily="49" charset="0"/>
                <a:cs typeface="Courier New" pitchFamily="49" charset="0"/>
              </a:rPr>
              <a:t>z=1</a:t>
            </a:r>
          </a:p>
          <a:p>
            <a:pPr marL="169863" indent="-169863">
              <a:buFont typeface="Wingdings" pitchFamily="2" charset="2"/>
              <a:buChar char="Ø"/>
            </a:pPr>
            <a:r>
              <a:rPr lang="en-US" sz="1800" dirty="0" smtClean="0">
                <a:latin typeface="Courier New" pitchFamily="49" charset="0"/>
                <a:cs typeface="Courier New" pitchFamily="49" charset="0"/>
              </a:rPr>
              <a:t>z=2</a:t>
            </a:r>
          </a:p>
          <a:p>
            <a:pPr marL="169863" indent="-169863">
              <a:buFont typeface="Arial" charset="0"/>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smtClean="0">
                <a:latin typeface="Courier New" pitchFamily="49" charset="0"/>
                <a:cs typeface="Courier New" pitchFamily="49" charset="0"/>
              </a:rPr>
              <a:t>z=N-1</a:t>
            </a:r>
          </a:p>
          <a:p>
            <a:pPr marL="169863" indent="-169863">
              <a:buFont typeface="Wingdings" pitchFamily="2" charset="2"/>
              <a:buChar char="Ø"/>
            </a:pPr>
            <a:r>
              <a:rPr lang="en-US" sz="1800" dirty="0" smtClean="0">
                <a:latin typeface="Courier New" pitchFamily="49" charset="0"/>
                <a:cs typeface="Courier New" pitchFamily="49" charset="0"/>
              </a:rPr>
              <a:t>z=N</a:t>
            </a:r>
          </a:p>
        </p:txBody>
      </p:sp>
      <p:sp>
        <p:nvSpPr>
          <p:cNvPr id="11" name="Title 10"/>
          <p:cNvSpPr>
            <a:spLocks noGrp="1"/>
          </p:cNvSpPr>
          <p:nvPr>
            <p:ph type="title"/>
          </p:nvPr>
        </p:nvSpPr>
        <p:spPr/>
        <p:txBody>
          <a:bodyPr/>
          <a:lstStyle/>
          <a:p>
            <a:r>
              <a:rPr lang="en-US" dirty="0" smtClean="0"/>
              <a:t>O(N+M)</a:t>
            </a:r>
            <a:endParaRPr lang="en-US" dirty="0"/>
          </a:p>
        </p:txBody>
      </p:sp>
    </p:spTree>
    <p:extLst>
      <p:ext uri="{BB962C8B-B14F-4D97-AF65-F5344CB8AC3E}">
        <p14:creationId xmlns:p14="http://schemas.microsoft.com/office/powerpoint/2010/main" val="26562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xEl>
                                              <p:pRg st="2" end="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xEl>
                                              <p:pRg st="3" end="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4" end="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xEl>
                                              <p:pRg st="3" end="3"/>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
                                            <p:txEl>
                                              <p:pRg st="4" end="4"/>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
                                            <p:txEl>
                                              <p:pRg st="5" end="5"/>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964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383739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25761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6333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8817760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969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70434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9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12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9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O(N*M)</a:t>
            </a:r>
            <a:endParaRPr lang="en-US" b="1" dirty="0"/>
          </a:p>
        </p:txBody>
      </p:sp>
      <p:sp>
        <p:nvSpPr>
          <p:cNvPr id="3" name="Content Placeholder 2"/>
          <p:cNvSpPr>
            <a:spLocks noGrp="1"/>
          </p:cNvSpPr>
          <p:nvPr>
            <p:ph idx="1"/>
          </p:nvPr>
        </p:nvSpPr>
        <p:spPr>
          <a:xfrm>
            <a:off x="76200" y="1424765"/>
            <a:ext cx="8610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a:t>
            </a:r>
            <a:r>
              <a:rPr lang="en-US" b="1" dirty="0" smtClean="0">
                <a:latin typeface="Courier New" pitchFamily="49" charset="0"/>
              </a:rPr>
              <a:t>&lt;= </a:t>
            </a:r>
            <a:r>
              <a:rPr lang="en-US" b="1" dirty="0">
                <a:latin typeface="Courier New" pitchFamily="49" charset="0"/>
              </a:rPr>
              <a:t>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&lt;= M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M</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1600200" cy="954107"/>
          </a:xfrm>
          <a:prstGeom prst="rect">
            <a:avLst/>
          </a:prstGeom>
          <a:noFill/>
        </p:spPr>
        <p:txBody>
          <a:bodyPr wrap="square" rtlCol="0">
            <a:spAutoFit/>
          </a:bodyPr>
          <a:lstStyle/>
          <a:p>
            <a:pPr algn="ctr"/>
            <a:r>
              <a:rPr lang="en-US" sz="2800" dirty="0" smtClean="0"/>
              <a:t>Total of N*M</a:t>
            </a:r>
            <a:endParaRPr lang="en-US" sz="2800" baseline="30000" dirty="0"/>
          </a:p>
        </p:txBody>
      </p:sp>
      <p:sp>
        <p:nvSpPr>
          <p:cNvPr id="7" name="TextBox 6"/>
          <p:cNvSpPr txBox="1"/>
          <p:nvPr/>
        </p:nvSpPr>
        <p:spPr>
          <a:xfrm>
            <a:off x="5181600" y="4114800"/>
            <a:ext cx="33528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7200" dirty="0" smtClean="0"/>
              <a:t>O(N*M)</a:t>
            </a:r>
          </a:p>
        </p:txBody>
      </p:sp>
    </p:spTree>
    <p:extLst>
      <p:ext uri="{BB962C8B-B14F-4D97-AF65-F5344CB8AC3E}">
        <p14:creationId xmlns:p14="http://schemas.microsoft.com/office/powerpoint/2010/main" val="4518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O(log</a:t>
            </a:r>
            <a:r>
              <a:rPr lang="en-US" b="1" baseline="-25000" dirty="0" smtClean="0"/>
              <a:t>2</a:t>
            </a:r>
            <a:r>
              <a:rPr lang="en-US" b="1" dirty="0" smtClean="0"/>
              <a:t>(N))</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&gt; 0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5693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Work on Part 3</a:t>
            </a:r>
            <a:endParaRPr lang="en-US" b="1" dirty="0"/>
          </a:p>
        </p:txBody>
      </p:sp>
      <p:sp>
        <p:nvSpPr>
          <p:cNvPr id="11" name="Content Placeholder 10"/>
          <p:cNvSpPr>
            <a:spLocks noGrp="1"/>
          </p:cNvSpPr>
          <p:nvPr>
            <p:ph idx="1"/>
          </p:nvPr>
        </p:nvSpPr>
        <p:spPr/>
        <p:txBody>
          <a:bodyPr/>
          <a:lstStyle/>
          <a:p>
            <a:pPr marL="0" indent="0">
              <a:buNone/>
            </a:pPr>
            <a:r>
              <a:rPr lang="en-US" sz="2400" dirty="0"/>
              <a:t>For a picture with height H and width W: </a:t>
            </a:r>
          </a:p>
          <a:p>
            <a:pPr>
              <a:lnSpc>
                <a:spcPct val="200000"/>
              </a:lnSpc>
            </a:pPr>
            <a:r>
              <a:rPr lang="en-US" sz="2400" dirty="0" smtClean="0"/>
              <a:t>T(H,W) </a:t>
            </a:r>
            <a:r>
              <a:rPr lang="en-US" sz="2400" dirty="0"/>
              <a:t>to get the color of one pixel    ∈  O(            )</a:t>
            </a:r>
          </a:p>
          <a:p>
            <a:pPr>
              <a:lnSpc>
                <a:spcPct val="200000"/>
              </a:lnSpc>
            </a:pPr>
            <a:r>
              <a:rPr lang="en-US" sz="2400" dirty="0" smtClean="0"/>
              <a:t>T(H,W) </a:t>
            </a:r>
            <a:r>
              <a:rPr lang="en-US" sz="2400" dirty="0"/>
              <a:t>to change every pixel to white   ∈  O(            )</a:t>
            </a:r>
          </a:p>
          <a:p>
            <a:pPr>
              <a:lnSpc>
                <a:spcPct val="200000"/>
              </a:lnSpc>
            </a:pPr>
            <a:r>
              <a:rPr lang="en-US" sz="2400" dirty="0"/>
              <a:t>T(H,W) </a:t>
            </a:r>
            <a:r>
              <a:rPr lang="en-US" sz="2400" dirty="0"/>
              <a:t>to get the height of the picture ∈  O(            ) </a:t>
            </a:r>
          </a:p>
          <a:p>
            <a:pPr>
              <a:lnSpc>
                <a:spcPct val="200000"/>
              </a:lnSpc>
            </a:pPr>
            <a:r>
              <a:rPr lang="en-US" sz="2400" dirty="0" smtClean="0"/>
              <a:t>T(H,W) </a:t>
            </a:r>
            <a:r>
              <a:rPr lang="en-US" sz="2400" dirty="0"/>
              <a:t>to get the average of all pixels ∈  O(            ) </a:t>
            </a:r>
          </a:p>
          <a:p>
            <a:pPr>
              <a:lnSpc>
                <a:spcPct val="200000"/>
              </a:lnSpc>
            </a:pPr>
            <a:r>
              <a:rPr lang="en-US" sz="2400" dirty="0" smtClean="0"/>
              <a:t>T(H,W) </a:t>
            </a:r>
            <a:r>
              <a:rPr lang="en-US" sz="2400" dirty="0"/>
              <a:t>to blur each pixel based upon the average of the N pixels around each pixel ∈  O(            ) </a:t>
            </a:r>
          </a:p>
          <a:p>
            <a:endParaRPr lang="en-US" sz="2400"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621080" y="2140920"/>
              <a:ext cx="5548320" cy="4559400"/>
            </p14:xfrm>
          </p:contentPart>
        </mc:Choice>
        <mc:Fallback>
          <p:pic>
            <p:nvPicPr>
              <p:cNvPr id="2" name="Ink 1"/>
              <p:cNvPicPr/>
              <p:nvPr/>
            </p:nvPicPr>
            <p:blipFill>
              <a:blip r:embed="rId3"/>
              <a:stretch>
                <a:fillRect/>
              </a:stretch>
            </p:blipFill>
            <p:spPr>
              <a:xfrm>
                <a:off x="1612080" y="2130840"/>
                <a:ext cx="5560200" cy="4579920"/>
              </a:xfrm>
              <a:prstGeom prst="rect">
                <a:avLst/>
              </a:prstGeom>
            </p:spPr>
          </p:pic>
        </mc:Fallback>
      </mc:AlternateContent>
    </p:spTree>
    <p:extLst>
      <p:ext uri="{BB962C8B-B14F-4D97-AF65-F5344CB8AC3E}">
        <p14:creationId xmlns:p14="http://schemas.microsoft.com/office/powerpoint/2010/main" val="682707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11500" b="1" dirty="0" smtClean="0"/>
              <a:t>Recurrence Relationships</a:t>
            </a:r>
            <a:br>
              <a:rPr lang="en-US" sz="11500" b="1" dirty="0" smtClean="0"/>
            </a:br>
            <a:r>
              <a:rPr lang="en-US" sz="3200" b="1" dirty="0" smtClean="0"/>
              <a:t/>
            </a:r>
            <a:br>
              <a:rPr lang="en-US" sz="3200" b="1" dirty="0" smtClean="0"/>
            </a:br>
            <a:r>
              <a:rPr lang="en-US" sz="3200" b="1" dirty="0"/>
              <a:t>(</a:t>
            </a:r>
            <a:r>
              <a:rPr lang="en-US" sz="3200" b="1" dirty="0" smtClean="0"/>
              <a:t>This will involve a lot of algebra – but no magic!)</a:t>
            </a:r>
            <a:endParaRPr lang="en-US" sz="11500" b="1" dirty="0" smtClean="0"/>
          </a:p>
        </p:txBody>
      </p:sp>
    </p:spTree>
    <p:extLst>
      <p:ext uri="{BB962C8B-B14F-4D97-AF65-F5344CB8AC3E}">
        <p14:creationId xmlns:p14="http://schemas.microsoft.com/office/powerpoint/2010/main" val="439588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48" y="0"/>
            <a:ext cx="8866852" cy="685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152400" y="228600"/>
            <a:ext cx="4419600" cy="3048000"/>
          </a:xfrm>
          <a:prstGeom prst="borderCallout1">
            <a:avLst>
              <a:gd name="adj1" fmla="val 28206"/>
              <a:gd name="adj2" fmla="val -33"/>
              <a:gd name="adj3" fmla="val 7379"/>
              <a:gd name="adj4" fmla="val 9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smtClean="0"/>
              <a:t>Imprecision ALERT! </a:t>
            </a:r>
          </a:p>
          <a:p>
            <a:pPr algn="ctr" fontAlgn="auto">
              <a:spcBef>
                <a:spcPts val="0"/>
              </a:spcBef>
              <a:spcAft>
                <a:spcPts val="0"/>
              </a:spcAft>
              <a:defRPr/>
            </a:pPr>
            <a:endParaRPr lang="en-US" sz="3200" b="1" dirty="0" smtClean="0"/>
          </a:p>
          <a:p>
            <a:pPr algn="ctr" fontAlgn="auto">
              <a:spcBef>
                <a:spcPts val="0"/>
              </a:spcBef>
              <a:spcAft>
                <a:spcPts val="0"/>
              </a:spcAft>
              <a:defRPr/>
            </a:pPr>
            <a:r>
              <a:rPr lang="en-US" sz="3200" dirty="0" smtClean="0"/>
              <a:t>Before, we looked at a specific example</a:t>
            </a:r>
            <a:r>
              <a:rPr lang="en-US" sz="2400" dirty="0" smtClean="0"/>
              <a:t> (</a:t>
            </a:r>
            <a:r>
              <a:rPr lang="en-US" sz="2400" i="1" dirty="0" smtClean="0"/>
              <a:t>e.g., </a:t>
            </a:r>
            <a:r>
              <a:rPr lang="en-US" sz="2400" dirty="0" smtClean="0"/>
              <a:t>N=6) </a:t>
            </a:r>
            <a:r>
              <a:rPr lang="en-US" sz="3200" dirty="0" smtClean="0"/>
              <a:t>and generalized!</a:t>
            </a:r>
            <a:endParaRPr lang="en-US" sz="2400" dirty="0"/>
          </a:p>
        </p:txBody>
      </p:sp>
    </p:spTree>
    <p:extLst>
      <p:ext uri="{BB962C8B-B14F-4D97-AF65-F5344CB8AC3E}">
        <p14:creationId xmlns:p14="http://schemas.microsoft.com/office/powerpoint/2010/main" val="1070631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76201" y="0"/>
            <a:ext cx="5083728" cy="229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209993" y="3475074"/>
            <a:ext cx="4209608" cy="3416320"/>
          </a:xfrm>
          <a:prstGeom prst="rect">
            <a:avLst/>
          </a:prstGeom>
          <a:noFill/>
        </p:spPr>
        <p:txBody>
          <a:bodyPr wrap="square" rtlCol="0">
            <a:spAutoFit/>
          </a:bodyPr>
          <a:lstStyle/>
          <a:p>
            <a:pPr>
              <a:lnSpc>
                <a:spcPct val="150000"/>
              </a:lnSpc>
            </a:pPr>
            <a:r>
              <a:rPr lang="en-US" sz="2400" dirty="0" smtClean="0"/>
              <a:t>T(0) = 1</a:t>
            </a:r>
          </a:p>
          <a:p>
            <a:pPr>
              <a:lnSpc>
                <a:spcPct val="150000"/>
              </a:lnSpc>
            </a:pPr>
            <a:r>
              <a:rPr lang="en-US" sz="2400" dirty="0" smtClean="0"/>
              <a:t>T(N) = 1 + </a:t>
            </a:r>
            <a:r>
              <a:rPr lang="en-US" sz="2400" b="1" u="sng" dirty="0" smtClean="0"/>
              <a:t>T(N-1)</a:t>
            </a:r>
          </a:p>
          <a:p>
            <a:pPr>
              <a:lnSpc>
                <a:spcPct val="150000"/>
              </a:lnSpc>
            </a:pPr>
            <a:r>
              <a:rPr lang="en-US" sz="2400" dirty="0" smtClean="0"/>
              <a:t>T(N) = 1 + 1 + </a:t>
            </a:r>
            <a:r>
              <a:rPr lang="en-US" sz="2400" b="1" u="sng" dirty="0" smtClean="0"/>
              <a:t>T(N-2)</a:t>
            </a:r>
          </a:p>
          <a:p>
            <a:pPr>
              <a:lnSpc>
                <a:spcPct val="150000"/>
              </a:lnSpc>
            </a:pPr>
            <a:r>
              <a:rPr lang="en-US" sz="2400" dirty="0" smtClean="0"/>
              <a:t>T(N) = 1 + 1 + 1 + T(N-3)</a:t>
            </a:r>
          </a:p>
          <a:p>
            <a:pPr>
              <a:lnSpc>
                <a:spcPct val="150000"/>
              </a:lnSpc>
            </a:pPr>
            <a:r>
              <a:rPr lang="en-US" sz="2400" dirty="0" smtClean="0"/>
              <a:t>T(N) = 1 + 1 + 1 + … + 1 + 1 + 1</a:t>
            </a:r>
          </a:p>
          <a:p>
            <a:pPr>
              <a:lnSpc>
                <a:spcPct val="150000"/>
              </a:lnSpc>
            </a:pPr>
            <a:r>
              <a:rPr lang="en-US" sz="2400" dirty="0" smtClean="0"/>
              <a:t>	      </a:t>
            </a:r>
            <a:r>
              <a:rPr lang="en-US" sz="2400" b="1" dirty="0" smtClean="0"/>
              <a:t>T(N) = N</a:t>
            </a:r>
            <a:endParaRPr lang="en-US" sz="2400" b="1" dirty="0"/>
          </a:p>
        </p:txBody>
      </p:sp>
      <p:sp>
        <p:nvSpPr>
          <p:cNvPr id="9" name="TextBox 8"/>
          <p:cNvSpPr txBox="1"/>
          <p:nvPr/>
        </p:nvSpPr>
        <p:spPr>
          <a:xfrm>
            <a:off x="5410200" y="3048000"/>
            <a:ext cx="3733800" cy="3785652"/>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T(N)	= 1 + T(N-1)</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T(N-1)	= 1 + T(N-2)</a:t>
            </a:r>
          </a:p>
          <a:p>
            <a:pPr>
              <a:lnSpc>
                <a:spcPct val="150000"/>
              </a:lnSpc>
            </a:pPr>
            <a:r>
              <a:rPr lang="en-US" sz="2400" dirty="0" smtClean="0"/>
              <a:t>T(N-2)	= 1 + T(N-3)</a:t>
            </a:r>
          </a:p>
          <a:p>
            <a:pPr>
              <a:lnSpc>
                <a:spcPct val="150000"/>
              </a:lnSpc>
            </a:pPr>
            <a:r>
              <a:rPr lang="en-US" sz="2400" dirty="0" smtClean="0"/>
              <a:t>…  </a:t>
            </a:r>
          </a:p>
        </p:txBody>
      </p:sp>
      <p:sp>
        <p:nvSpPr>
          <p:cNvPr id="2" name="Title 1"/>
          <p:cNvSpPr>
            <a:spLocks noGrp="1"/>
          </p:cNvSpPr>
          <p:nvPr>
            <p:ph type="title"/>
          </p:nvPr>
        </p:nvSpPr>
        <p:spPr>
          <a:xfrm>
            <a:off x="914400" y="228600"/>
            <a:ext cx="8229600" cy="1249362"/>
          </a:xfrm>
        </p:spPr>
        <p:txBody>
          <a:bodyPr rtlCol="0">
            <a:normAutofit fontScale="90000"/>
          </a:bodyPr>
          <a:lstStyle/>
          <a:p>
            <a:pPr algn="r" eaLnBrk="1" fontAlgn="auto" hangingPunct="1">
              <a:spcAft>
                <a:spcPts val="0"/>
              </a:spcAft>
              <a:defRPr/>
            </a:pPr>
            <a:r>
              <a:rPr lang="en-US" b="1" dirty="0" smtClean="0"/>
              <a:t>Big-O: Linear Time</a:t>
            </a:r>
            <a:br>
              <a:rPr lang="en-US" b="1" dirty="0" smtClean="0"/>
            </a:br>
            <a:r>
              <a:rPr lang="en-US" sz="6700" b="1" dirty="0" smtClean="0"/>
              <a:t>O(N)</a:t>
            </a:r>
            <a:endParaRPr lang="en-US" b="1" dirty="0" smtClean="0"/>
          </a:p>
        </p:txBody>
      </p:sp>
      <p:grpSp>
        <p:nvGrpSpPr>
          <p:cNvPr id="10" name="Group 9"/>
          <p:cNvGrpSpPr/>
          <p:nvPr/>
        </p:nvGrpSpPr>
        <p:grpSpPr>
          <a:xfrm>
            <a:off x="2438400" y="4419600"/>
            <a:ext cx="2971800" cy="990600"/>
            <a:chOff x="2438400" y="4419600"/>
            <a:chExt cx="2971800" cy="990600"/>
          </a:xfrm>
        </p:grpSpPr>
        <p:cxnSp>
          <p:nvCxnSpPr>
            <p:cNvPr id="5" name="Straight Arrow Connector 4"/>
            <p:cNvCxnSpPr/>
            <p:nvPr/>
          </p:nvCxnSpPr>
          <p:spPr>
            <a:xfrm flipH="1" flipV="1">
              <a:off x="2438400" y="4419600"/>
              <a:ext cx="2971800"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115387">
              <a:off x="3162954" y="4515799"/>
              <a:ext cx="1524000" cy="369332"/>
            </a:xfrm>
            <a:prstGeom prst="rect">
              <a:avLst/>
            </a:prstGeom>
            <a:noFill/>
          </p:spPr>
          <p:txBody>
            <a:bodyPr wrap="square" rtlCol="0">
              <a:spAutoFit/>
            </a:bodyPr>
            <a:lstStyle/>
            <a:p>
              <a:r>
                <a:rPr lang="en-US" dirty="0" smtClean="0"/>
                <a:t>Substitute this</a:t>
              </a:r>
              <a:endParaRPr lang="en-US" dirty="0"/>
            </a:p>
          </p:txBody>
        </p:sp>
      </p:grpSp>
      <p:sp>
        <p:nvSpPr>
          <p:cNvPr id="12" name="Right Brace 11"/>
          <p:cNvSpPr/>
          <p:nvPr/>
        </p:nvSpPr>
        <p:spPr>
          <a:xfrm rot="5400000">
            <a:off x="2417957" y="4757122"/>
            <a:ext cx="315556" cy="2971800"/>
          </a:xfrm>
          <a:prstGeom prst="rightBrace">
            <a:avLst>
              <a:gd name="adj1" fmla="val 9437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2009532" y="4066005"/>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2830034" y="5108519"/>
            <a:ext cx="2685603" cy="894401"/>
            <a:chOff x="2830034" y="5108519"/>
            <a:chExt cx="2685603" cy="894401"/>
          </a:xfrm>
        </p:grpSpPr>
        <p:cxnSp>
          <p:nvCxnSpPr>
            <p:cNvPr id="15" name="Straight Arrow Connector 14"/>
            <p:cNvCxnSpPr/>
            <p:nvPr/>
          </p:nvCxnSpPr>
          <p:spPr>
            <a:xfrm flipH="1" flipV="1">
              <a:off x="2830034" y="5118415"/>
              <a:ext cx="2685603" cy="8845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115387">
              <a:off x="3268391" y="5108519"/>
              <a:ext cx="1524000" cy="369332"/>
            </a:xfrm>
            <a:prstGeom prst="rect">
              <a:avLst/>
            </a:prstGeom>
            <a:noFill/>
          </p:spPr>
          <p:txBody>
            <a:bodyPr wrap="square" rtlCol="0">
              <a:spAutoFit/>
            </a:bodyPr>
            <a:lstStyle/>
            <a:p>
              <a:r>
                <a:rPr lang="en-US" dirty="0" smtClean="0"/>
                <a:t>Substitute this</a:t>
              </a:r>
              <a:endParaRPr lang="en-US" dirty="0"/>
            </a:p>
          </p:txBody>
        </p:sp>
      </p:grpSp>
      <p:sp>
        <p:nvSpPr>
          <p:cNvPr id="19" name="Right Brace 18"/>
          <p:cNvSpPr/>
          <p:nvPr/>
        </p:nvSpPr>
        <p:spPr>
          <a:xfrm rot="16200000">
            <a:off x="2428777" y="4602041"/>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ine Callout 1 19"/>
          <p:cNvSpPr/>
          <p:nvPr/>
        </p:nvSpPr>
        <p:spPr>
          <a:xfrm>
            <a:off x="3810000" y="1676400"/>
            <a:ext cx="5069958" cy="1235255"/>
          </a:xfrm>
          <a:prstGeom prst="borderCallout1">
            <a:avLst>
              <a:gd name="adj1" fmla="val 81901"/>
              <a:gd name="adj2" fmla="val 215"/>
              <a:gd name="adj3" fmla="val 166455"/>
              <a:gd name="adj4" fmla="val -468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How important was the assumption that this is exactly 1 constant-time operation? </a:t>
            </a:r>
          </a:p>
          <a:p>
            <a:pPr algn="ctr" fontAlgn="auto">
              <a:spcBef>
                <a:spcPts val="0"/>
              </a:spcBef>
              <a:spcAft>
                <a:spcPts val="0"/>
              </a:spcAft>
              <a:defRPr/>
            </a:pPr>
            <a:r>
              <a:rPr lang="en-US" dirty="0" smtClean="0"/>
              <a:t>Would using 6, 8, or 42 change the Big-O runtime?</a:t>
            </a:r>
          </a:p>
          <a:p>
            <a:pPr algn="ctr" fontAlgn="auto">
              <a:spcBef>
                <a:spcPts val="0"/>
              </a:spcBef>
              <a:spcAft>
                <a:spcPts val="0"/>
              </a:spcAft>
              <a:defRPr/>
            </a:pPr>
            <a:r>
              <a:rPr lang="en-US" dirty="0" smtClean="0"/>
              <a:t>A) Yes	B) No	C)?? </a:t>
            </a:r>
            <a:endParaRPr lang="en-US" dirty="0"/>
          </a:p>
        </p:txBody>
      </p:sp>
      <p:sp>
        <p:nvSpPr>
          <p:cNvPr id="18" name="Line Callout 1 17"/>
          <p:cNvSpPr/>
          <p:nvPr/>
        </p:nvSpPr>
        <p:spPr>
          <a:xfrm>
            <a:off x="203924" y="2292278"/>
            <a:ext cx="1676400" cy="819564"/>
          </a:xfrm>
          <a:prstGeom prst="borderCallout1">
            <a:avLst>
              <a:gd name="adj1" fmla="val 74990"/>
              <a:gd name="adj2" fmla="val 10834"/>
              <a:gd name="adj3" fmla="val 162506"/>
              <a:gd name="adj4" fmla="val 2313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How long does this take to run if N = 0?</a:t>
            </a:r>
            <a:endParaRPr lang="en-US" dirty="0"/>
          </a:p>
        </p:txBody>
      </p:sp>
      <p:sp>
        <p:nvSpPr>
          <p:cNvPr id="21" name="Line Callout 1 20"/>
          <p:cNvSpPr/>
          <p:nvPr/>
        </p:nvSpPr>
        <p:spPr>
          <a:xfrm>
            <a:off x="2971800" y="3200688"/>
            <a:ext cx="1676400" cy="819564"/>
          </a:xfrm>
          <a:prstGeom prst="borderCallout1">
            <a:avLst>
              <a:gd name="adj1" fmla="val 74990"/>
              <a:gd name="adj2" fmla="val 10834"/>
              <a:gd name="adj3" fmla="val 127949"/>
              <a:gd name="adj4" fmla="val -5457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How long does this take to run for any N?</a:t>
            </a:r>
            <a:endParaRPr lang="en-US" dirty="0"/>
          </a:p>
        </p:txBody>
      </p:sp>
    </p:spTree>
    <p:extLst>
      <p:ext uri="{BB962C8B-B14F-4D97-AF65-F5344CB8AC3E}">
        <p14:creationId xmlns:p14="http://schemas.microsoft.com/office/powerpoint/2010/main" val="37665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18"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algn="r" eaLnBrk="1" fontAlgn="auto" hangingPunct="1">
              <a:spcAft>
                <a:spcPts val="0"/>
              </a:spcAft>
              <a:defRPr/>
            </a:pPr>
            <a:r>
              <a:rPr lang="en-US" b="1" dirty="0" smtClean="0"/>
              <a:t>Big-O: Linear Time</a:t>
            </a:r>
            <a:br>
              <a:rPr lang="en-US" b="1" dirty="0" smtClean="0"/>
            </a:br>
            <a:r>
              <a:rPr lang="en-US" sz="6700" b="1" dirty="0" smtClean="0"/>
              <a:t>O(N)</a:t>
            </a:r>
            <a:endParaRPr lang="en-US" b="1" dirty="0" smtClean="0"/>
          </a:p>
        </p:txBody>
      </p:sp>
      <p:pic>
        <p:nvPicPr>
          <p:cNvPr id="7" name="Picture 2"/>
          <p:cNvPicPr>
            <a:picLocks noChangeAspect="1" noChangeArrowheads="1"/>
          </p:cNvPicPr>
          <p:nvPr/>
        </p:nvPicPr>
        <p:blipFill>
          <a:blip r:embed="rId2"/>
          <a:srcRect/>
          <a:stretch>
            <a:fillRect/>
          </a:stretch>
        </p:blipFill>
        <p:spPr bwMode="auto">
          <a:xfrm>
            <a:off x="190500" y="838200"/>
            <a:ext cx="59102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2800792" y="3439907"/>
            <a:ext cx="4209608" cy="3416320"/>
          </a:xfrm>
          <a:prstGeom prst="rect">
            <a:avLst/>
          </a:prstGeom>
          <a:noFill/>
        </p:spPr>
        <p:txBody>
          <a:bodyPr wrap="square" rtlCol="0">
            <a:spAutoFit/>
          </a:bodyPr>
          <a:lstStyle/>
          <a:p>
            <a:pPr>
              <a:lnSpc>
                <a:spcPct val="150000"/>
              </a:lnSpc>
            </a:pPr>
            <a:r>
              <a:rPr lang="en-US" sz="2400" dirty="0" smtClean="0"/>
              <a:t>T(0) = 3</a:t>
            </a:r>
          </a:p>
          <a:p>
            <a:pPr>
              <a:lnSpc>
                <a:spcPct val="150000"/>
              </a:lnSpc>
            </a:pPr>
            <a:r>
              <a:rPr lang="en-US" sz="2400" dirty="0" smtClean="0"/>
              <a:t>T(N) = 3 + </a:t>
            </a:r>
            <a:r>
              <a:rPr lang="en-US" sz="2400" b="1" u="sng" dirty="0" smtClean="0"/>
              <a:t>T(N-1)</a:t>
            </a:r>
          </a:p>
          <a:p>
            <a:pPr>
              <a:lnSpc>
                <a:spcPct val="150000"/>
              </a:lnSpc>
            </a:pPr>
            <a:r>
              <a:rPr lang="en-US" sz="2400" dirty="0" smtClean="0"/>
              <a:t>T(N) = 3 + 3 + </a:t>
            </a:r>
            <a:r>
              <a:rPr lang="en-US" sz="2400" b="1" u="sng" dirty="0" smtClean="0"/>
              <a:t>T(N-2)</a:t>
            </a:r>
          </a:p>
          <a:p>
            <a:pPr>
              <a:lnSpc>
                <a:spcPct val="150000"/>
              </a:lnSpc>
            </a:pPr>
            <a:r>
              <a:rPr lang="en-US" sz="2400" dirty="0" smtClean="0"/>
              <a:t>T(N) = 3 + 3 + 3 + T(N-3)</a:t>
            </a:r>
          </a:p>
          <a:p>
            <a:pPr>
              <a:lnSpc>
                <a:spcPct val="150000"/>
              </a:lnSpc>
            </a:pPr>
            <a:r>
              <a:rPr lang="en-US" sz="2400" dirty="0" smtClean="0"/>
              <a:t>T(N) = 3 + 3 + 3 + … + 3 + 3 + 3</a:t>
            </a:r>
          </a:p>
          <a:p>
            <a:pPr>
              <a:lnSpc>
                <a:spcPct val="150000"/>
              </a:lnSpc>
            </a:pPr>
            <a:r>
              <a:rPr lang="en-US" sz="2400" dirty="0" smtClean="0"/>
              <a:t>	      </a:t>
            </a:r>
            <a:r>
              <a:rPr lang="en-US" sz="2400" b="1" dirty="0" smtClean="0"/>
              <a:t>T(N) = 3N</a:t>
            </a:r>
            <a:endParaRPr lang="en-US" sz="2400" b="1" dirty="0"/>
          </a:p>
        </p:txBody>
      </p:sp>
      <p:sp>
        <p:nvSpPr>
          <p:cNvPr id="12" name="Right Brace 11"/>
          <p:cNvSpPr/>
          <p:nvPr/>
        </p:nvSpPr>
        <p:spPr>
          <a:xfrm rot="5400000">
            <a:off x="5008756" y="4721955"/>
            <a:ext cx="315556" cy="2971800"/>
          </a:xfrm>
          <a:prstGeom prst="rightBrace">
            <a:avLst>
              <a:gd name="adj1" fmla="val 9437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4600331" y="4030838"/>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rot="16200000">
            <a:off x="5019576" y="4566874"/>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ine Callout 1 17"/>
          <p:cNvSpPr/>
          <p:nvPr/>
        </p:nvSpPr>
        <p:spPr>
          <a:xfrm>
            <a:off x="5420833" y="1927213"/>
            <a:ext cx="2740542" cy="1483454"/>
          </a:xfrm>
          <a:prstGeom prst="borderCallout1">
            <a:avLst>
              <a:gd name="adj1" fmla="val 28206"/>
              <a:gd name="adj2" fmla="val -33"/>
              <a:gd name="adj3" fmla="val 125641"/>
              <a:gd name="adj4" fmla="val -5751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smtClean="0"/>
              <a:t>If N = 0, </a:t>
            </a:r>
          </a:p>
          <a:p>
            <a:pPr algn="ctr" fontAlgn="auto">
              <a:spcBef>
                <a:spcPts val="0"/>
              </a:spcBef>
              <a:spcAft>
                <a:spcPts val="0"/>
              </a:spcAft>
              <a:defRPr/>
            </a:pPr>
            <a:r>
              <a:rPr lang="en-US" sz="2400" dirty="0" smtClean="0"/>
              <a:t>only 3 constant-time operations</a:t>
            </a:r>
            <a:endParaRPr lang="en-US" dirty="0"/>
          </a:p>
        </p:txBody>
      </p:sp>
      <p:sp>
        <p:nvSpPr>
          <p:cNvPr id="20" name="Line Callout 1 19"/>
          <p:cNvSpPr/>
          <p:nvPr/>
        </p:nvSpPr>
        <p:spPr>
          <a:xfrm>
            <a:off x="134845" y="4167900"/>
            <a:ext cx="2140522" cy="2197733"/>
          </a:xfrm>
          <a:prstGeom prst="borderCallout1">
            <a:avLst>
              <a:gd name="adj1" fmla="val 48992"/>
              <a:gd name="adj2" fmla="val 100083"/>
              <a:gd name="adj3" fmla="val 12818"/>
              <a:gd name="adj4" fmla="val 12748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smtClean="0"/>
              <a:t>For N&gt;0</a:t>
            </a:r>
          </a:p>
          <a:p>
            <a:pPr algn="ctr" fontAlgn="auto">
              <a:spcBef>
                <a:spcPts val="0"/>
              </a:spcBef>
              <a:spcAft>
                <a:spcPts val="0"/>
              </a:spcAft>
              <a:defRPr/>
            </a:pPr>
            <a:r>
              <a:rPr lang="en-US" sz="2400" dirty="0" smtClean="0"/>
              <a:t>3 constant-time operations </a:t>
            </a:r>
          </a:p>
          <a:p>
            <a:pPr algn="ctr" fontAlgn="auto">
              <a:spcBef>
                <a:spcPts val="0"/>
              </a:spcBef>
              <a:spcAft>
                <a:spcPts val="0"/>
              </a:spcAft>
              <a:defRPr/>
            </a:pPr>
            <a:r>
              <a:rPr lang="en-US" sz="2400" dirty="0" smtClean="0"/>
              <a:t>plus the recursive call</a:t>
            </a:r>
            <a:endParaRPr lang="en-US" dirty="0"/>
          </a:p>
        </p:txBody>
      </p:sp>
      <p:sp>
        <p:nvSpPr>
          <p:cNvPr id="21" name="Line Callout 1 20"/>
          <p:cNvSpPr/>
          <p:nvPr/>
        </p:nvSpPr>
        <p:spPr>
          <a:xfrm>
            <a:off x="6791104" y="3657600"/>
            <a:ext cx="2352896" cy="3198627"/>
          </a:xfrm>
          <a:prstGeom prst="borderCallout1">
            <a:avLst>
              <a:gd name="adj1" fmla="val 81901"/>
              <a:gd name="adj2" fmla="val 215"/>
              <a:gd name="adj3" fmla="val 88986"/>
              <a:gd name="adj4" fmla="val -582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b="1" u="sng" dirty="0" smtClean="0"/>
              <a:t>BIG IDEA</a:t>
            </a:r>
          </a:p>
          <a:p>
            <a:pPr algn="ctr" fontAlgn="auto">
              <a:spcBef>
                <a:spcPts val="0"/>
              </a:spcBef>
              <a:spcAft>
                <a:spcPts val="0"/>
              </a:spcAft>
              <a:defRPr/>
            </a:pPr>
            <a:r>
              <a:rPr lang="en-US" sz="2400" dirty="0" smtClean="0"/>
              <a:t>The big-O answer is the same if we assume 3 constant-time operations or just 1 </a:t>
            </a:r>
          </a:p>
          <a:p>
            <a:pPr algn="ctr" fontAlgn="auto">
              <a:spcBef>
                <a:spcPts val="0"/>
              </a:spcBef>
              <a:spcAft>
                <a:spcPts val="0"/>
              </a:spcAft>
              <a:defRPr/>
            </a:pPr>
            <a:r>
              <a:rPr lang="en-US" sz="2000" dirty="0" smtClean="0"/>
              <a:t>(on previous slide)</a:t>
            </a:r>
            <a:endParaRPr lang="en-US" sz="12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617880" y="3931920"/>
              <a:ext cx="11880" cy="11880"/>
            </p14:xfrm>
          </p:contentPart>
        </mc:Choice>
        <mc:Fallback xmlns="">
          <p:pic>
            <p:nvPicPr>
              <p:cNvPr id="4" name="Ink 3"/>
              <p:cNvPicPr/>
              <p:nvPr/>
            </p:nvPicPr>
            <p:blipFill>
              <a:blip r:embed="rId4"/>
              <a:stretch>
                <a:fillRect/>
              </a:stretch>
            </p:blipFill>
            <p:spPr>
              <a:xfrm>
                <a:off x="6608520" y="3922560"/>
                <a:ext cx="30600" cy="30600"/>
              </a:xfrm>
              <a:prstGeom prst="rect">
                <a:avLst/>
              </a:prstGeom>
            </p:spPr>
          </p:pic>
        </mc:Fallback>
      </mc:AlternateContent>
    </p:spTree>
    <p:extLst>
      <p:ext uri="{BB962C8B-B14F-4D97-AF65-F5344CB8AC3E}">
        <p14:creationId xmlns:p14="http://schemas.microsoft.com/office/powerpoint/2010/main" val="38730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19 – Learning Goals</a:t>
            </a:r>
            <a:endParaRPr lang="en-US" dirty="0"/>
          </a:p>
        </p:txBody>
      </p:sp>
      <p:sp>
        <p:nvSpPr>
          <p:cNvPr id="3" name="Content Placeholder 2"/>
          <p:cNvSpPr>
            <a:spLocks noGrp="1"/>
          </p:cNvSpPr>
          <p:nvPr>
            <p:ph idx="1"/>
          </p:nvPr>
        </p:nvSpPr>
        <p:spPr/>
        <p:txBody>
          <a:bodyPr/>
          <a:lstStyle/>
          <a:p>
            <a:r>
              <a:rPr lang="en-US" dirty="0" smtClean="0"/>
              <a:t>Reason about big-O using:</a:t>
            </a:r>
          </a:p>
          <a:p>
            <a:pPr lvl="1"/>
            <a:r>
              <a:rPr lang="en-US" dirty="0"/>
              <a:t>For loops </a:t>
            </a:r>
            <a:endParaRPr lang="en-US" dirty="0" smtClean="0"/>
          </a:p>
          <a:p>
            <a:pPr lvl="1"/>
            <a:r>
              <a:rPr lang="en-US" dirty="0" smtClean="0"/>
              <a:t>Algorithms (not in code)</a:t>
            </a:r>
          </a:p>
          <a:p>
            <a:pPr lvl="1"/>
            <a:r>
              <a:rPr lang="en-US" dirty="0" smtClean="0"/>
              <a:t>Recurrence relationships</a:t>
            </a:r>
          </a:p>
          <a:p>
            <a:pPr lvl="1"/>
            <a:endParaRPr lang="en-US" dirty="0"/>
          </a:p>
        </p:txBody>
      </p:sp>
      <p:sp>
        <p:nvSpPr>
          <p:cNvPr id="4" name="Title 1"/>
          <p:cNvSpPr txBox="1">
            <a:spLocks/>
          </p:cNvSpPr>
          <p:nvPr/>
        </p:nvSpPr>
        <p:spPr bwMode="auto">
          <a:xfrm>
            <a:off x="1555694" y="4640340"/>
            <a:ext cx="335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t>Bubble </a:t>
            </a:r>
            <a:br>
              <a:rPr lang="en-US" smtClean="0"/>
            </a:br>
            <a:r>
              <a:rPr lang="en-US" smtClean="0"/>
              <a:t>Sort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94" y="4335540"/>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42122"/>
            <a:ext cx="28384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upload.wikimedia.org/wikipedia/commons/thumb/8/80/Selection.svg/558px-Sele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894" y="4365885"/>
            <a:ext cx="152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280094" y="4518285"/>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Selection Sort</a:t>
            </a:r>
          </a:p>
        </p:txBody>
      </p:sp>
    </p:spTree>
    <p:extLst>
      <p:ext uri="{BB962C8B-B14F-4D97-AF65-F5344CB8AC3E}">
        <p14:creationId xmlns:p14="http://schemas.microsoft.com/office/powerpoint/2010/main" val="852615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9" y="841096"/>
            <a:ext cx="5976128" cy="197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38800" y="2819400"/>
            <a:ext cx="3124200" cy="3785652"/>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T(N)	= 1 + T(N/2)</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T(N/2)	= 1 + T(N/4)</a:t>
            </a:r>
          </a:p>
          <a:p>
            <a:pPr>
              <a:lnSpc>
                <a:spcPct val="150000"/>
              </a:lnSpc>
            </a:pPr>
            <a:r>
              <a:rPr lang="en-US" sz="2400" dirty="0" smtClean="0"/>
              <a:t>T(N/4)	= 1 + T(N/8)</a:t>
            </a:r>
          </a:p>
          <a:p>
            <a:pPr>
              <a:lnSpc>
                <a:spcPct val="150000"/>
              </a:lnSpc>
            </a:pPr>
            <a:r>
              <a:rPr lang="en-US" sz="2400" dirty="0" smtClean="0"/>
              <a:t>…</a:t>
            </a:r>
          </a:p>
        </p:txBody>
      </p:sp>
      <p:grpSp>
        <p:nvGrpSpPr>
          <p:cNvPr id="8" name="Group 7"/>
          <p:cNvGrpSpPr/>
          <p:nvPr/>
        </p:nvGrpSpPr>
        <p:grpSpPr>
          <a:xfrm>
            <a:off x="2513987" y="4192318"/>
            <a:ext cx="3185947" cy="1057564"/>
            <a:chOff x="2428656" y="4378649"/>
            <a:chExt cx="3185947" cy="1057564"/>
          </a:xfrm>
        </p:grpSpPr>
        <p:cxnSp>
          <p:nvCxnSpPr>
            <p:cNvPr id="10" name="Straight Arrow Connector 9"/>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 name="Title 1"/>
          <p:cNvSpPr>
            <a:spLocks noGrp="1"/>
          </p:cNvSpPr>
          <p:nvPr>
            <p:ph type="title"/>
          </p:nvPr>
        </p:nvSpPr>
        <p:spPr>
          <a:xfrm>
            <a:off x="762000" y="381000"/>
            <a:ext cx="8229600" cy="1249362"/>
          </a:xfrm>
        </p:spPr>
        <p:txBody>
          <a:bodyPr rtlCol="0">
            <a:normAutofit fontScale="90000"/>
          </a:bodyPr>
          <a:lstStyle/>
          <a:p>
            <a:pPr algn="r" eaLnBrk="1" fontAlgn="auto" hangingPunct="1">
              <a:spcAft>
                <a:spcPts val="0"/>
              </a:spcAft>
              <a:defRPr/>
            </a:pPr>
            <a:r>
              <a:rPr lang="en-US" b="1" dirty="0" smtClean="0"/>
              <a:t>Big-O: Logarithmic Time</a:t>
            </a:r>
            <a:br>
              <a:rPr lang="en-US" b="1" dirty="0" smtClean="0"/>
            </a:br>
            <a:r>
              <a:rPr lang="en-US" sz="6700" b="1" dirty="0" smtClean="0"/>
              <a:t>O(log</a:t>
            </a:r>
            <a:r>
              <a:rPr lang="en-US" sz="6700" b="1" baseline="-25000" dirty="0" smtClean="0"/>
              <a:t>2</a:t>
            </a:r>
            <a:r>
              <a:rPr lang="en-US" sz="6700" b="1" dirty="0" smtClean="0"/>
              <a:t>N)</a:t>
            </a:r>
            <a:endParaRPr lang="en-US" b="1" dirty="0" smtClean="0"/>
          </a:p>
        </p:txBody>
      </p:sp>
      <p:grpSp>
        <p:nvGrpSpPr>
          <p:cNvPr id="14" name="Group 13"/>
          <p:cNvGrpSpPr/>
          <p:nvPr/>
        </p:nvGrpSpPr>
        <p:grpSpPr>
          <a:xfrm>
            <a:off x="2971800" y="4868882"/>
            <a:ext cx="2685604" cy="884506"/>
            <a:chOff x="2636644" y="5084028"/>
            <a:chExt cx="2685604" cy="884506"/>
          </a:xfrm>
        </p:grpSpPr>
        <p:cxnSp>
          <p:nvCxnSpPr>
            <p:cNvPr id="15" name="Straight Arrow Connector 14"/>
            <p:cNvCxnSpPr/>
            <p:nvPr/>
          </p:nvCxnSpPr>
          <p:spPr>
            <a:xfrm flipH="1" flipV="1">
              <a:off x="2636644" y="5084028"/>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9" name="TextBox 18"/>
          <p:cNvSpPr txBox="1"/>
          <p:nvPr/>
        </p:nvSpPr>
        <p:spPr>
          <a:xfrm>
            <a:off x="304800" y="3344882"/>
            <a:ext cx="4209608" cy="3416320"/>
          </a:xfrm>
          <a:prstGeom prst="rect">
            <a:avLst/>
          </a:prstGeom>
          <a:noFill/>
        </p:spPr>
        <p:txBody>
          <a:bodyPr wrap="square" rtlCol="0">
            <a:spAutoFit/>
          </a:bodyPr>
          <a:lstStyle/>
          <a:p>
            <a:pPr>
              <a:lnSpc>
                <a:spcPct val="150000"/>
              </a:lnSpc>
            </a:pPr>
            <a:r>
              <a:rPr lang="en-US" sz="2400" dirty="0" smtClean="0"/>
              <a:t>T(0) = 1</a:t>
            </a:r>
          </a:p>
          <a:p>
            <a:pPr>
              <a:lnSpc>
                <a:spcPct val="150000"/>
              </a:lnSpc>
            </a:pPr>
            <a:r>
              <a:rPr lang="en-US" sz="2400" dirty="0" smtClean="0"/>
              <a:t>T(N) = 1 + </a:t>
            </a:r>
            <a:r>
              <a:rPr lang="en-US" sz="2400" b="1" u="sng" dirty="0" smtClean="0"/>
              <a:t>T(N/2)</a:t>
            </a:r>
          </a:p>
          <a:p>
            <a:pPr>
              <a:lnSpc>
                <a:spcPct val="150000"/>
              </a:lnSpc>
            </a:pPr>
            <a:r>
              <a:rPr lang="en-US" sz="2400" dirty="0" smtClean="0"/>
              <a:t>T(N) = 1 + 1 + </a:t>
            </a:r>
            <a:r>
              <a:rPr lang="en-US" sz="2400" b="1" u="sng" dirty="0" smtClean="0"/>
              <a:t>T(N/4)</a:t>
            </a:r>
          </a:p>
          <a:p>
            <a:pPr>
              <a:lnSpc>
                <a:spcPct val="150000"/>
              </a:lnSpc>
            </a:pPr>
            <a:r>
              <a:rPr lang="en-US" sz="2400" dirty="0" smtClean="0"/>
              <a:t>T(N) = 1 + 1 + 1 + T(N/8)</a:t>
            </a:r>
          </a:p>
          <a:p>
            <a:pPr>
              <a:lnSpc>
                <a:spcPct val="150000"/>
              </a:lnSpc>
            </a:pPr>
            <a:r>
              <a:rPr lang="en-US" sz="2400" dirty="0" smtClean="0"/>
              <a:t>T(N) = 1 + 1 + 1 + … + 1 + 1 + 1</a:t>
            </a:r>
          </a:p>
          <a:p>
            <a:pPr>
              <a:lnSpc>
                <a:spcPct val="150000"/>
              </a:lnSpc>
            </a:pPr>
            <a:r>
              <a:rPr lang="en-US" sz="2400" dirty="0" smtClean="0"/>
              <a:t>	      </a:t>
            </a:r>
            <a:r>
              <a:rPr lang="en-US" sz="2400" b="1" dirty="0" smtClean="0"/>
              <a:t>T(N) = </a:t>
            </a:r>
            <a:r>
              <a:rPr lang="en-US" sz="2400" b="1" dirty="0" err="1" smtClean="0"/>
              <a:t>logN</a:t>
            </a:r>
            <a:endParaRPr lang="en-US" sz="2400" b="1" dirty="0"/>
          </a:p>
        </p:txBody>
      </p:sp>
      <p:sp>
        <p:nvSpPr>
          <p:cNvPr id="20" name="Right Brace 19"/>
          <p:cNvSpPr/>
          <p:nvPr/>
        </p:nvSpPr>
        <p:spPr>
          <a:xfrm rot="5400000">
            <a:off x="2512764" y="4626930"/>
            <a:ext cx="315556" cy="2971800"/>
          </a:xfrm>
          <a:prstGeom prst="rightBrace">
            <a:avLst>
              <a:gd name="adj1" fmla="val 9437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rot="16200000">
            <a:off x="2104339" y="3935813"/>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16200000">
            <a:off x="2523584" y="4471849"/>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16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2913063"/>
            <a:ext cx="3352800" cy="1143000"/>
          </a:xfrm>
        </p:spPr>
        <p:txBody>
          <a:bodyPr/>
          <a:lstStyle/>
          <a:p>
            <a:r>
              <a:rPr lang="en-US" smtClean="0"/>
              <a:t>Bubble </a:t>
            </a:r>
            <a:br>
              <a:rPr lang="en-US" smtClean="0"/>
            </a:br>
            <a:r>
              <a:rPr lang="en-US" smtClean="0"/>
              <a:t>Sort</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08263"/>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89463"/>
            <a:ext cx="28384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upload.wikimedia.org/wikipedia/commons/thumb/8/80/Selection.svg/558px-Sele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152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2860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Selection Sort</a:t>
            </a:r>
          </a:p>
        </p:txBody>
      </p:sp>
      <p:pic>
        <p:nvPicPr>
          <p:cNvPr id="14343" name="Picture 4" descr="http://briefhiatus.files.wordpress.com/2009/03/pile-donated-clothing-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85800"/>
            <a:ext cx="1612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1722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Heap </a:t>
            </a:r>
          </a:p>
          <a:p>
            <a:pPr algn="ctr" eaLnBrk="0" hangingPunct="0">
              <a:defRPr/>
            </a:pPr>
            <a:r>
              <a:rPr lang="en-US" sz="4400" b="1" dirty="0">
                <a:latin typeface="+mj-lt"/>
                <a:ea typeface="+mj-ea"/>
                <a:cs typeface="+mj-cs"/>
              </a:rPr>
              <a:t>Sort</a:t>
            </a:r>
          </a:p>
        </p:txBody>
      </p:sp>
      <p:pic>
        <p:nvPicPr>
          <p:cNvPr id="14345" name="Picture 4" descr="http://fbcdanville.com/fbc/wp-content/uploads/2009/01/600px-merge_sig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426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6477000" y="457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Merge</a:t>
            </a:r>
          </a:p>
          <a:p>
            <a:pPr algn="ctr" eaLnBrk="0" hangingPunct="0">
              <a:defRPr/>
            </a:pPr>
            <a:r>
              <a:rPr lang="en-US" sz="4400" b="1" dirty="0">
                <a:latin typeface="+mj-lt"/>
                <a:ea typeface="+mj-ea"/>
                <a:cs typeface="+mj-cs"/>
              </a:rPr>
              <a:t>Sort</a:t>
            </a:r>
          </a:p>
        </p:txBody>
      </p:sp>
      <p:pic>
        <p:nvPicPr>
          <p:cNvPr id="14347" name="Picture 4" descr="http://rustamirani.com/wp-content/uploads/2010/06/toby2.gif"/>
          <p:cNvPicPr>
            <a:picLocks noChangeAspect="1" noChangeArrowheads="1"/>
          </p:cNvPicPr>
          <p:nvPr/>
        </p:nvPicPr>
        <p:blipFill>
          <a:blip r:embed="rId7">
            <a:extLst>
              <a:ext uri="{28A0092B-C50C-407E-A947-70E740481C1C}">
                <a14:useLocalDpi xmlns:a14="http://schemas.microsoft.com/office/drawing/2010/main" val="0"/>
              </a:ext>
            </a:extLst>
          </a:blip>
          <a:srcRect r="45462"/>
          <a:stretch>
            <a:fillRect/>
          </a:stretch>
        </p:blipFill>
        <p:spPr bwMode="auto">
          <a:xfrm>
            <a:off x="5334000" y="2362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6477000" y="2667000"/>
            <a:ext cx="26670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Quick</a:t>
            </a:r>
            <a:br>
              <a:rPr lang="en-US" sz="4400" b="1" dirty="0">
                <a:latin typeface="+mj-lt"/>
                <a:ea typeface="+mj-ea"/>
                <a:cs typeface="+mj-cs"/>
              </a:rPr>
            </a:br>
            <a:r>
              <a:rPr lang="en-US" sz="4400" b="1" dirty="0">
                <a:latin typeface="+mj-lt"/>
                <a:ea typeface="+mj-ea"/>
                <a:cs typeface="+mj-cs"/>
              </a:rPr>
              <a:t>Sort</a:t>
            </a:r>
          </a:p>
        </p:txBody>
      </p:sp>
    </p:spTree>
    <p:extLst>
      <p:ext uri="{BB962C8B-B14F-4D97-AF65-F5344CB8AC3E}">
        <p14:creationId xmlns:p14="http://schemas.microsoft.com/office/powerpoint/2010/main" val="157981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6038"/>
            <a:ext cx="51816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587375" y="2698750"/>
            <a:ext cx="8229600" cy="1143000"/>
          </a:xfrm>
        </p:spPr>
        <p:txBody>
          <a:bodyPr/>
          <a:lstStyle/>
          <a:p>
            <a:r>
              <a:rPr lang="en-US" sz="13800" b="1" dirty="0" smtClean="0"/>
              <a:t>Bubble Sort</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447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2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1631" y="5295898"/>
            <a:ext cx="1172369" cy="156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1"/>
          <p:cNvSpPr>
            <a:spLocks noGrp="1"/>
          </p:cNvSpPr>
          <p:nvPr>
            <p:ph type="title"/>
          </p:nvPr>
        </p:nvSpPr>
        <p:spPr/>
        <p:txBody>
          <a:bodyPr/>
          <a:lstStyle/>
          <a:p>
            <a:pPr lvl="1"/>
            <a:r>
              <a:rPr lang="en-US" dirty="0" smtClean="0"/>
              <a:t>Bubble Sort </a:t>
            </a:r>
            <a:r>
              <a:rPr lang="en-US" dirty="0" err="1" smtClean="0"/>
              <a:t>Pseudocode</a:t>
            </a:r>
            <a:r>
              <a:rPr lang="en-US" dirty="0" smtClean="0"/>
              <a:t/>
            </a:r>
            <a:br>
              <a:rPr lang="en-US" dirty="0" smtClean="0"/>
            </a:br>
            <a:r>
              <a:rPr lang="en-US" sz="2400" dirty="0">
                <a:hlinkClick r:id="rId4"/>
              </a:rPr>
              <a:t>http://</a:t>
            </a:r>
            <a:r>
              <a:rPr lang="en-US" sz="2400" dirty="0" smtClean="0">
                <a:hlinkClick r:id="rId4"/>
              </a:rPr>
              <a:t>www.youtube.com/watch?v=k4RRi_ntQc8</a:t>
            </a:r>
            <a:endParaRPr lang="en-US" sz="2400" dirty="0" smtClean="0"/>
          </a:p>
        </p:txBody>
      </p:sp>
      <p:sp>
        <p:nvSpPr>
          <p:cNvPr id="49157" name="Content Placeholder 2"/>
          <p:cNvSpPr>
            <a:spLocks noGrp="1"/>
          </p:cNvSpPr>
          <p:nvPr>
            <p:ph idx="1"/>
          </p:nvPr>
        </p:nvSpPr>
        <p:spPr/>
        <p:txBody>
          <a:bodyPr/>
          <a:lstStyle/>
          <a:p>
            <a:r>
              <a:rPr lang="en-US" dirty="0" smtClean="0"/>
              <a:t>Step through the list to be sorted, compare adjacent elements, swap them if they are in the wrong order. </a:t>
            </a:r>
          </a:p>
          <a:p>
            <a:r>
              <a:rPr lang="en-US" dirty="0" smtClean="0"/>
              <a:t>Repeat this process until no swaps are needed. </a:t>
            </a:r>
          </a:p>
        </p:txBody>
      </p:sp>
      <p:sp>
        <p:nvSpPr>
          <p:cNvPr id="6" name="Line Callout 1 5"/>
          <p:cNvSpPr/>
          <p:nvPr/>
        </p:nvSpPr>
        <p:spPr>
          <a:xfrm>
            <a:off x="192206" y="4387755"/>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Bubble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
        <p:nvSpPr>
          <p:cNvPr id="8" name="Line Callout 1 7"/>
          <p:cNvSpPr/>
          <p:nvPr/>
        </p:nvSpPr>
        <p:spPr>
          <a:xfrm>
            <a:off x="344606" y="6076948"/>
            <a:ext cx="7046794" cy="571500"/>
          </a:xfrm>
          <a:prstGeom prst="borderCallout1">
            <a:avLst>
              <a:gd name="adj1" fmla="val 71838"/>
              <a:gd name="adj2" fmla="val 99924"/>
              <a:gd name="adj3" fmla="val 25702"/>
              <a:gd name="adj4" fmla="val 999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Is it sometimes faster than this? A) Yes   B) No</a:t>
            </a:r>
            <a:endParaRPr lang="en-US" sz="1600" dirty="0"/>
          </a:p>
        </p:txBody>
      </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3936600" y="4813920"/>
              <a:ext cx="1465560" cy="968040"/>
            </p14:xfrm>
          </p:contentPart>
        </mc:Choice>
        <mc:Fallback>
          <p:pic>
            <p:nvPicPr>
              <p:cNvPr id="2" name="Ink 1"/>
              <p:cNvPicPr/>
              <p:nvPr/>
            </p:nvPicPr>
            <p:blipFill>
              <a:blip r:embed="rId6"/>
              <a:stretch>
                <a:fillRect/>
              </a:stretch>
            </p:blipFill>
            <p:spPr>
              <a:xfrm>
                <a:off x="3926160" y="4802400"/>
                <a:ext cx="1487880" cy="990720"/>
              </a:xfrm>
              <a:prstGeom prst="rect">
                <a:avLst/>
              </a:prstGeom>
            </p:spPr>
          </p:pic>
        </mc:Fallback>
      </mc:AlternateContent>
    </p:spTree>
    <p:extLst>
      <p:ext uri="{BB962C8B-B14F-4D97-AF65-F5344CB8AC3E}">
        <p14:creationId xmlns:p14="http://schemas.microsoft.com/office/powerpoint/2010/main" val="37552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 – Why it works!</a:t>
            </a:r>
            <a:endParaRPr lang="en-US" dirty="0"/>
          </a:p>
        </p:txBody>
      </p:sp>
      <p:sp>
        <p:nvSpPr>
          <p:cNvPr id="3" name="Content Placeholder 2"/>
          <p:cNvSpPr>
            <a:spLocks noGrp="1"/>
          </p:cNvSpPr>
          <p:nvPr>
            <p:ph idx="1"/>
          </p:nvPr>
        </p:nvSpPr>
        <p:spPr/>
        <p:txBody>
          <a:bodyPr/>
          <a:lstStyle/>
          <a:p>
            <a:r>
              <a:rPr lang="en-US" b="1" dirty="0"/>
              <a:t>Invariant: </a:t>
            </a:r>
            <a:r>
              <a:rPr lang="en-US" dirty="0"/>
              <a:t>after the </a:t>
            </a:r>
            <a:r>
              <a:rPr lang="en-US" i="1" dirty="0" err="1"/>
              <a:t>kth</a:t>
            </a:r>
            <a:r>
              <a:rPr lang="en-US" dirty="0"/>
              <a:t> iteration, the </a:t>
            </a:r>
            <a:r>
              <a:rPr lang="en-US" i="1" dirty="0"/>
              <a:t>k-</a:t>
            </a:r>
            <a:r>
              <a:rPr lang="en-US" dirty="0"/>
              <a:t>largest elements are at the end of the list. </a:t>
            </a:r>
          </a:p>
          <a:p>
            <a:endParaRPr lang="en-US" dirty="0"/>
          </a:p>
        </p:txBody>
      </p:sp>
    </p:spTree>
    <p:extLst>
      <p:ext uri="{BB962C8B-B14F-4D97-AF65-F5344CB8AC3E}">
        <p14:creationId xmlns:p14="http://schemas.microsoft.com/office/powerpoint/2010/main" val="1122301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6"/>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ine Callout 1 15"/>
          <p:cNvSpPr/>
          <p:nvPr/>
        </p:nvSpPr>
        <p:spPr>
          <a:xfrm>
            <a:off x="6172200" y="3124200"/>
            <a:ext cx="2743200" cy="19050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“biggest” element is in the right spot!</a:t>
            </a:r>
          </a:p>
        </p:txBody>
      </p:sp>
      <p:sp>
        <p:nvSpPr>
          <p:cNvPr id="17" name="Line Callout 1 16"/>
          <p:cNvSpPr/>
          <p:nvPr/>
        </p:nvSpPr>
        <p:spPr>
          <a:xfrm>
            <a:off x="2971800" y="152400"/>
            <a:ext cx="3505200" cy="1524000"/>
          </a:xfrm>
          <a:prstGeom prst="borderCallout1">
            <a:avLst>
              <a:gd name="adj1" fmla="val 31408"/>
              <a:gd name="adj2" fmla="val -1057"/>
              <a:gd name="adj3" fmla="val 30492"/>
              <a:gd name="adj4" fmla="val -2256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Orange shows which elements are being compared.</a:t>
            </a:r>
          </a:p>
        </p:txBody>
      </p:sp>
    </p:spTree>
    <p:extLst>
      <p:ext uri="{BB962C8B-B14F-4D97-AF65-F5344CB8AC3E}">
        <p14:creationId xmlns:p14="http://schemas.microsoft.com/office/powerpoint/2010/main" val="4291234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2" presetClass="exit" presetSubtype="4" fill="hold" grpId="0" nodeType="with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autoUpdateAnimBg="0"/>
      <p:bldP spid="17" grpId="0" animBg="1" autoUpdateAnimBg="0"/>
      <p:bldP spid="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Rectangle 13"/>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ine Callout 1 12"/>
          <p:cNvSpPr/>
          <p:nvPr/>
        </p:nvSpPr>
        <p:spPr>
          <a:xfrm>
            <a:off x="5257800" y="3352800"/>
            <a:ext cx="3048000" cy="1676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two “biggest” elements are in the right spot!</a:t>
            </a:r>
          </a:p>
        </p:txBody>
      </p:sp>
    </p:spTree>
    <p:extLst>
      <p:ext uri="{BB962C8B-B14F-4D97-AF65-F5344CB8AC3E}">
        <p14:creationId xmlns:p14="http://schemas.microsoft.com/office/powerpoint/2010/main" val="667135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1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Rectangle 13"/>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ine Callout 1 12"/>
          <p:cNvSpPr/>
          <p:nvPr/>
        </p:nvSpPr>
        <p:spPr>
          <a:xfrm>
            <a:off x="4343400" y="3352800"/>
            <a:ext cx="3048000" cy="1676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three “biggest” elements are in the right spot!</a:t>
            </a:r>
          </a:p>
        </p:txBody>
      </p:sp>
    </p:spTree>
    <p:extLst>
      <p:ext uri="{BB962C8B-B14F-4D97-AF65-F5344CB8AC3E}">
        <p14:creationId xmlns:p14="http://schemas.microsoft.com/office/powerpoint/2010/main" val="287814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1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Line Callout 1 4"/>
          <p:cNvSpPr/>
          <p:nvPr/>
        </p:nvSpPr>
        <p:spPr>
          <a:xfrm>
            <a:off x="304800" y="1752600"/>
            <a:ext cx="2743200" cy="2590800"/>
          </a:xfrm>
          <a:prstGeom prst="borderCallout1">
            <a:avLst>
              <a:gd name="adj1" fmla="val 44880"/>
              <a:gd name="adj2" fmla="val 101270"/>
              <a:gd name="adj3" fmla="val 44262"/>
              <a:gd name="adj4" fmla="val 12558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entire set of n comparisons and we only swapped 2 elements!</a:t>
            </a:r>
          </a:p>
        </p:txBody>
      </p:sp>
    </p:spTree>
    <p:extLst>
      <p:ext uri="{BB962C8B-B14F-4D97-AF65-F5344CB8AC3E}">
        <p14:creationId xmlns:p14="http://schemas.microsoft.com/office/powerpoint/2010/main" val="69699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rgbClr val="000000"/>
                </a:solidFill>
                <a:latin typeface="Consolas" panose="020B0609020204030204" pitchFamily="49" charset="0"/>
                <a:cs typeface="Consolas" panose="020B0609020204030204" pitchFamily="49" charset="0"/>
              </a:rPr>
              <a:t>; test cases for bubble </a:t>
            </a:r>
          </a:p>
        </p:txBody>
      </p:sp>
      <p:sp>
        <p:nvSpPr>
          <p:cNvPr id="6" name="Content Placeholder 5"/>
          <p:cNvSpPr>
            <a:spLocks noGrp="1"/>
          </p:cNvSpPr>
          <p:nvPr>
            <p:ph idx="1"/>
          </p:nvPr>
        </p:nvSpPr>
        <p:spPr/>
        <p:txBody>
          <a:bodyPr/>
          <a:lstStyle/>
          <a:p>
            <a:pPr marL="0" lvl="0" indent="0">
              <a:spcBef>
                <a:spcPct val="0"/>
              </a:spcBef>
              <a:buNone/>
            </a:pPr>
            <a:r>
              <a:rPr lang="en-US" sz="2800" dirty="0" smtClean="0">
                <a:solidFill>
                  <a:srgbClr val="000000"/>
                </a:solidFill>
                <a:latin typeface="Consolas" panose="020B0609020204030204" pitchFamily="49" charset="0"/>
                <a:cs typeface="Consolas" panose="020B0609020204030204" pitchFamily="49" charset="0"/>
              </a:rPr>
              <a:t>(</a:t>
            </a:r>
            <a:r>
              <a:rPr lang="en-US" sz="2800" dirty="0">
                <a:solidFill>
                  <a:srgbClr val="000000"/>
                </a:solidFill>
                <a:latin typeface="Consolas" panose="020B0609020204030204" pitchFamily="49" charset="0"/>
                <a:cs typeface="Consolas" panose="020B0609020204030204" pitchFamily="49" charset="0"/>
              </a:rPr>
              <a:t>check-expect (bubble '(5))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5))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endParaRPr lang="en-US" sz="2800" dirty="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(check-expect (bubble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 1 2 3 4))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	</a:t>
            </a: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1 2 3 4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endParaRPr lang="en-US" sz="2800" dirty="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(check-expect (bubble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 3 2 1 4))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	</a:t>
            </a: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3 2 1 4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a:t>
            </a:r>
            <a:r>
              <a:rPr lang="en-US" sz="2000" dirty="0">
                <a:latin typeface="Consolas" panose="020B0609020204030204" pitchFamily="49" charset="0"/>
                <a:cs typeface="Consolas" panose="020B0609020204030204" pitchFamily="49" charset="0"/>
              </a:rPr>
              <a:t> </a:t>
            </a:r>
            <a:endParaRPr lang="en-US" sz="2800" dirty="0">
              <a:solidFill>
                <a:srgbClr val="000000"/>
              </a:solidFill>
              <a:latin typeface="Consolas" panose="020B0609020204030204" pitchFamily="49" charset="0"/>
              <a:cs typeface="Consolas" panose="020B0609020204030204" pitchFamily="49" charset="0"/>
            </a:endParaRPr>
          </a:p>
          <a:p>
            <a:pPr marL="0" lvl="0" indent="0">
              <a:spcBef>
                <a:spcPct val="0"/>
              </a:spcBef>
              <a:buNone/>
            </a:pP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smtClean="0">
                <a:solidFill>
                  <a:srgbClr val="000000"/>
                </a:solidFill>
                <a:latin typeface="Consolas" panose="020B0609020204030204" pitchFamily="49" charset="0"/>
                <a:cs typeface="Consolas" panose="020B0609020204030204" pitchFamily="49" charset="0"/>
              </a:rPr>
              <a:t>(</a:t>
            </a:r>
            <a:r>
              <a:rPr lang="en-US" sz="2800" dirty="0">
                <a:solidFill>
                  <a:srgbClr val="000000"/>
                </a:solidFill>
                <a:latin typeface="Consolas" panose="020B0609020204030204" pitchFamily="49" charset="0"/>
                <a:cs typeface="Consolas" panose="020B0609020204030204" pitchFamily="49" charset="0"/>
              </a:rPr>
              <a:t>check-expect (bubble </a:t>
            </a:r>
            <a:r>
              <a:rPr lang="en-US" sz="2800" dirty="0" smtClean="0">
                <a:solidFill>
                  <a:srgbClr val="000000"/>
                </a:solidFill>
                <a:latin typeface="Consolas" panose="020B0609020204030204" pitchFamily="49" charset="0"/>
                <a:cs typeface="Consolas" panose="020B0609020204030204" pitchFamily="49" charset="0"/>
              </a:rPr>
              <a:t>'(3 </a:t>
            </a:r>
            <a:r>
              <a:rPr lang="en-US" sz="2800" b="1" dirty="0" smtClean="0">
                <a:solidFill>
                  <a:srgbClr val="000000"/>
                </a:solidFill>
                <a:latin typeface="Consolas" panose="020B0609020204030204" pitchFamily="49" charset="0"/>
                <a:cs typeface="Consolas" panose="020B0609020204030204" pitchFamily="49" charset="0"/>
              </a:rPr>
              <a:t>5</a:t>
            </a: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2 1 4)) </a:t>
            </a: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			        '(3 2 1 4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a:t>
            </a:r>
            <a:r>
              <a:rPr lang="en-US" sz="2000" dirty="0">
                <a:latin typeface="Consolas" panose="020B0609020204030204" pitchFamily="49" charset="0"/>
                <a:cs typeface="Consolas" panose="020B0609020204030204" pitchFamily="49" charset="0"/>
              </a:rPr>
              <a:t> </a:t>
            </a:r>
            <a:endParaRPr lang="en-US" sz="5400" dirty="0">
              <a:latin typeface="Consolas" panose="020B0609020204030204" pitchFamily="49" charset="0"/>
              <a:cs typeface="Consolas" panose="020B0609020204030204" pitchFamily="49" charset="0"/>
            </a:endParaRPr>
          </a:p>
          <a:p>
            <a:pPr marL="0" indent="0">
              <a:buNone/>
            </a:pPr>
            <a:endParaRPr lang="en-US" sz="2800" dirty="0">
              <a:latin typeface="Consolas" panose="020B0609020204030204" pitchFamily="49" charset="0"/>
              <a:cs typeface="Consolas" panose="020B0609020204030204" pitchFamily="49" charset="0"/>
            </a:endParaRPr>
          </a:p>
        </p:txBody>
      </p:sp>
      <p:sp>
        <p:nvSpPr>
          <p:cNvPr id="7" name="Line Callout 1 6"/>
          <p:cNvSpPr/>
          <p:nvPr/>
        </p:nvSpPr>
        <p:spPr>
          <a:xfrm>
            <a:off x="6477000" y="1371600"/>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25198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Runtimes</a:t>
            </a:r>
            <a:br>
              <a:rPr lang="en-US" sz="13800" b="1" dirty="0" smtClean="0"/>
            </a:br>
            <a:r>
              <a:rPr lang="en-US" sz="6000" b="1" dirty="0" smtClean="0"/>
              <a:t>(why we only care about the largest term)</a:t>
            </a:r>
            <a:endParaRPr lang="en-US" sz="13800" b="1" dirty="0" smtClean="0"/>
          </a:p>
        </p:txBody>
      </p:sp>
    </p:spTree>
    <p:extLst>
      <p:ext uri="{BB962C8B-B14F-4D97-AF65-F5344CB8AC3E}">
        <p14:creationId xmlns:p14="http://schemas.microsoft.com/office/powerpoint/2010/main" val="3494205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Consolas" panose="020B0609020204030204" pitchFamily="49" charset="0"/>
                <a:cs typeface="Consolas" panose="020B0609020204030204" pitchFamily="49" charset="0"/>
              </a:rPr>
              <a:t>; </a:t>
            </a:r>
            <a:r>
              <a:rPr lang="en-US" dirty="0" smtClean="0">
                <a:solidFill>
                  <a:srgbClr val="000000"/>
                </a:solidFill>
                <a:latin typeface="Consolas" panose="020B0609020204030204" pitchFamily="49" charset="0"/>
                <a:cs typeface="Consolas" panose="020B0609020204030204" pitchFamily="49" charset="0"/>
              </a:rPr>
              <a:t>write bubble (in Racket)</a:t>
            </a:r>
            <a:endParaRPr lang="en-US" dirty="0"/>
          </a:p>
        </p:txBody>
      </p:sp>
    </p:spTree>
    <p:extLst>
      <p:ext uri="{BB962C8B-B14F-4D97-AF65-F5344CB8AC3E}">
        <p14:creationId xmlns:p14="http://schemas.microsoft.com/office/powerpoint/2010/main" val="4239616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Consolas" panose="020B0609020204030204" pitchFamily="49" charset="0"/>
                <a:cs typeface="Consolas" panose="020B0609020204030204" pitchFamily="49" charset="0"/>
              </a:rPr>
              <a:t>; </a:t>
            </a:r>
            <a:r>
              <a:rPr lang="en-US" dirty="0" smtClean="0">
                <a:solidFill>
                  <a:srgbClr val="000000"/>
                </a:solidFill>
                <a:latin typeface="Consolas" panose="020B0609020204030204" pitchFamily="49" charset="0"/>
                <a:cs typeface="Consolas" panose="020B0609020204030204" pitchFamily="49" charset="0"/>
              </a:rPr>
              <a:t>solution for </a:t>
            </a:r>
            <a:r>
              <a:rPr lang="en-US" dirty="0">
                <a:solidFill>
                  <a:srgbClr val="000000"/>
                </a:solidFill>
                <a:latin typeface="Consolas" panose="020B0609020204030204" pitchFamily="49" charset="0"/>
                <a:cs typeface="Consolas" panose="020B0609020204030204" pitchFamily="49" charset="0"/>
              </a:rPr>
              <a:t>bubble </a:t>
            </a:r>
            <a:endParaRPr lang="en-US" dirty="0"/>
          </a:p>
        </p:txBody>
      </p:sp>
      <p:sp>
        <p:nvSpPr>
          <p:cNvPr id="3" name="Content Placeholder 2"/>
          <p:cNvSpPr>
            <a:spLocks noGrp="1"/>
          </p:cNvSpPr>
          <p:nvPr>
            <p:ph idx="1"/>
          </p:nvPr>
        </p:nvSpPr>
        <p:spPr>
          <a:xfrm>
            <a:off x="76200" y="1600200"/>
            <a:ext cx="8991600" cy="4525963"/>
          </a:xfrm>
        </p:spPr>
        <p:txBody>
          <a:bodyPr/>
          <a:lstStyle/>
          <a:p>
            <a:pPr marL="0" indent="0">
              <a:buNone/>
            </a:pPr>
            <a:r>
              <a:rPr lang="en-US" sz="1800" dirty="0">
                <a:latin typeface="Consolas" panose="020B0609020204030204" pitchFamily="49" charset="0"/>
                <a:cs typeface="Consolas" panose="020B0609020204030204" pitchFamily="49" charset="0"/>
              </a:rPr>
              <a:t>(define (bubble L)</a:t>
            </a:r>
          </a:p>
          <a:p>
            <a:pPr marL="0" indent="0">
              <a:buNone/>
            </a:pPr>
            <a:r>
              <a:rPr lang="en-US" sz="1800" dirty="0">
                <a:latin typeface="Consolas" panose="020B0609020204030204" pitchFamily="49" charset="0"/>
                <a:cs typeface="Consolas" panose="020B0609020204030204" pitchFamily="49" charset="0"/>
              </a:rPr>
              <a:t>  (if (or (null? L) (null? (rest L)))</a:t>
            </a:r>
          </a:p>
          <a:p>
            <a:pPr marL="0" indent="0">
              <a:buNone/>
            </a:pPr>
            <a:r>
              <a:rPr lang="en-US" sz="1800" dirty="0">
                <a:latin typeface="Consolas" panose="020B0609020204030204" pitchFamily="49" charset="0"/>
                <a:cs typeface="Consolas" panose="020B0609020204030204" pitchFamily="49" charset="0"/>
              </a:rPr>
              <a:t>      L</a:t>
            </a:r>
          </a:p>
          <a:p>
            <a:pPr marL="0" indent="0">
              <a:buNone/>
            </a:pPr>
            <a:r>
              <a:rPr lang="en-US" sz="1800" dirty="0">
                <a:latin typeface="Consolas" panose="020B0609020204030204" pitchFamily="49" charset="0"/>
                <a:cs typeface="Consolas" panose="020B0609020204030204" pitchFamily="49" charset="0"/>
              </a:rPr>
              <a:t>      (let ([element1 (first L)]</a:t>
            </a:r>
          </a:p>
          <a:p>
            <a:pPr marL="0" indent="0">
              <a:buNone/>
            </a:pPr>
            <a:r>
              <a:rPr lang="en-US" sz="1800" dirty="0">
                <a:latin typeface="Consolas" panose="020B0609020204030204" pitchFamily="49" charset="0"/>
                <a:cs typeface="Consolas" panose="020B0609020204030204" pitchFamily="49" charset="0"/>
              </a:rPr>
              <a:t>            [element2 (second L)])</a:t>
            </a:r>
          </a:p>
          <a:p>
            <a:pPr marL="0" indent="0">
              <a:buNone/>
            </a:pPr>
            <a:r>
              <a:rPr lang="en-US" sz="1800" dirty="0">
                <a:latin typeface="Consolas" panose="020B0609020204030204" pitchFamily="49" charset="0"/>
                <a:cs typeface="Consolas" panose="020B0609020204030204" pitchFamily="49" charset="0"/>
              </a:rPr>
              <a:t>        (if (&gt; element1 element2)</a:t>
            </a:r>
          </a:p>
          <a:p>
            <a:pPr marL="0" indent="0">
              <a:buNone/>
            </a:pPr>
            <a:r>
              <a:rPr lang="en-US" sz="1800" dirty="0">
                <a:latin typeface="Consolas" panose="020B0609020204030204" pitchFamily="49" charset="0"/>
                <a:cs typeface="Consolas" panose="020B0609020204030204" pitchFamily="49" charset="0"/>
              </a:rPr>
              <a:t>            (cons element2 (bubble (cons element1 (rest (rest L)))))</a:t>
            </a:r>
          </a:p>
          <a:p>
            <a:pPr marL="0" indent="0">
              <a:buNone/>
            </a:pPr>
            <a:r>
              <a:rPr lang="en-US" sz="1800" dirty="0">
                <a:latin typeface="Consolas" panose="020B0609020204030204" pitchFamily="49" charset="0"/>
                <a:cs typeface="Consolas" panose="020B0609020204030204" pitchFamily="49" charset="0"/>
              </a:rPr>
              <a:t>            (cons element1 (bubble (cons element2 (rest (rest </a:t>
            </a:r>
            <a:r>
              <a:rPr lang="en-US" sz="1800" dirty="0" smtClean="0">
                <a:latin typeface="Consolas" panose="020B0609020204030204" pitchFamily="49" charset="0"/>
                <a:cs typeface="Consolas" panose="020B0609020204030204" pitchFamily="49" charset="0"/>
              </a:rPr>
              <a:t>L))))) ))))</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88499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a:xfrm>
            <a:off x="2514600" y="2438400"/>
            <a:ext cx="8229600" cy="1143000"/>
          </a:xfrm>
        </p:spPr>
        <p:txBody>
          <a:bodyPr/>
          <a:lstStyle/>
          <a:p>
            <a:r>
              <a:rPr lang="en-US" sz="8800" smtClean="0"/>
              <a:t>Sort</a:t>
            </a:r>
          </a:p>
        </p:txBody>
      </p:sp>
    </p:spTree>
    <p:extLst>
      <p:ext uri="{BB962C8B-B14F-4D97-AF65-F5344CB8AC3E}">
        <p14:creationId xmlns:p14="http://schemas.microsoft.com/office/powerpoint/2010/main" val="4019441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r"/>
            <a:r>
              <a:rPr lang="en-US" dirty="0" smtClean="0"/>
              <a:t>Insertion Sort </a:t>
            </a:r>
            <a:r>
              <a:rPr lang="en-US" dirty="0" err="1" smtClean="0"/>
              <a:t>Pseudocode</a:t>
            </a:r>
            <a:endParaRPr lang="en-US" dirty="0" smtClean="0"/>
          </a:p>
        </p:txBody>
      </p:sp>
      <p:sp>
        <p:nvSpPr>
          <p:cNvPr id="55299" name="Content Placeholder 2"/>
          <p:cNvSpPr>
            <a:spLocks noGrp="1"/>
          </p:cNvSpPr>
          <p:nvPr>
            <p:ph idx="1"/>
          </p:nvPr>
        </p:nvSpPr>
        <p:spPr>
          <a:xfrm>
            <a:off x="0" y="1295400"/>
            <a:ext cx="9144000" cy="4830763"/>
          </a:xfrm>
        </p:spPr>
        <p:txBody>
          <a:bodyPr/>
          <a:lstStyle/>
          <a:p>
            <a:r>
              <a:rPr lang="en-US" dirty="0" smtClean="0"/>
              <a:t>Starting with empty sequence of outputs </a:t>
            </a:r>
            <a:r>
              <a:rPr lang="en-US" i="1" dirty="0" smtClean="0"/>
              <a:t>S</a:t>
            </a:r>
            <a:r>
              <a:rPr lang="en-US" dirty="0" smtClean="0"/>
              <a:t> and the unsorted list of </a:t>
            </a:r>
            <a:r>
              <a:rPr lang="en-US" i="1" dirty="0" smtClean="0"/>
              <a:t>n</a:t>
            </a:r>
            <a:r>
              <a:rPr lang="en-US" dirty="0" smtClean="0"/>
              <a:t> input items </a:t>
            </a:r>
            <a:r>
              <a:rPr lang="en-US" i="1" dirty="0" smtClean="0"/>
              <a:t>I.</a:t>
            </a:r>
            <a:endParaRPr lang="en-US" dirty="0" smtClean="0"/>
          </a:p>
          <a:p>
            <a:r>
              <a:rPr lang="en-US" dirty="0" smtClean="0"/>
              <a:t>Add each item from input </a:t>
            </a:r>
            <a:r>
              <a:rPr lang="en-US" i="1" dirty="0" smtClean="0"/>
              <a:t>I</a:t>
            </a:r>
            <a:r>
              <a:rPr lang="en-US" dirty="0" smtClean="0"/>
              <a:t>, inserting into output sequence </a:t>
            </a:r>
            <a:r>
              <a:rPr lang="en-US" i="1" dirty="0" smtClean="0"/>
              <a:t>S </a:t>
            </a:r>
            <a:r>
              <a:rPr lang="en-US" dirty="0" smtClean="0"/>
              <a:t>at a position so the output is still in sorted order.</a:t>
            </a:r>
          </a:p>
          <a:p>
            <a:r>
              <a:rPr lang="en-US" b="1" dirty="0" smtClean="0"/>
              <a:t>Invariant: </a:t>
            </a:r>
            <a:r>
              <a:rPr lang="en-US" dirty="0" smtClean="0"/>
              <a:t>at the </a:t>
            </a:r>
            <a:r>
              <a:rPr lang="en-US" i="1" dirty="0" err="1" smtClean="0"/>
              <a:t>k</a:t>
            </a:r>
            <a:r>
              <a:rPr lang="en-US" dirty="0" err="1" smtClean="0"/>
              <a:t>th</a:t>
            </a:r>
            <a:r>
              <a:rPr lang="en-US" dirty="0" smtClean="0"/>
              <a:t> iteration, the elements from </a:t>
            </a:r>
            <a:r>
              <a:rPr lang="en-US" i="1" dirty="0" smtClean="0"/>
              <a:t>0</a:t>
            </a:r>
            <a:r>
              <a:rPr lang="en-US" dirty="0" smtClean="0"/>
              <a:t> to </a:t>
            </a:r>
            <a:r>
              <a:rPr lang="en-US" i="1" dirty="0" smtClean="0"/>
              <a:t>k-1</a:t>
            </a:r>
            <a:r>
              <a:rPr lang="en-US" dirty="0" smtClean="0"/>
              <a:t> in the output sequence </a:t>
            </a:r>
            <a:r>
              <a:rPr lang="en-US" i="1" dirty="0" smtClean="0"/>
              <a:t>S </a:t>
            </a:r>
            <a:r>
              <a:rPr lang="en-US" dirty="0" smtClean="0"/>
              <a:t>are sorted.</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495300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Insertion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
        <p:nvSpPr>
          <p:cNvPr id="6" name="Line Callout 1 5"/>
          <p:cNvSpPr/>
          <p:nvPr/>
        </p:nvSpPr>
        <p:spPr>
          <a:xfrm>
            <a:off x="1752600" y="6168360"/>
            <a:ext cx="7046794" cy="571500"/>
          </a:xfrm>
          <a:prstGeom prst="borderCallout1">
            <a:avLst>
              <a:gd name="adj1" fmla="val 71838"/>
              <a:gd name="adj2" fmla="val 99924"/>
              <a:gd name="adj3" fmla="val 25702"/>
              <a:gd name="adj4" fmla="val 999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Is it sometimes faster than this? A) Yes   B) No</a:t>
            </a:r>
            <a:endParaRPr lang="en-US" sz="16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021560" y="5402880"/>
              <a:ext cx="1442160" cy="1161720"/>
            </p14:xfrm>
          </p:contentPart>
        </mc:Choice>
        <mc:Fallback>
          <p:pic>
            <p:nvPicPr>
              <p:cNvPr id="2" name="Ink 1"/>
              <p:cNvPicPr/>
              <p:nvPr/>
            </p:nvPicPr>
            <p:blipFill>
              <a:blip r:embed="rId4"/>
              <a:stretch>
                <a:fillRect/>
              </a:stretch>
            </p:blipFill>
            <p:spPr>
              <a:xfrm>
                <a:off x="4010760" y="5391720"/>
                <a:ext cx="1465200" cy="1185120"/>
              </a:xfrm>
              <a:prstGeom prst="rect">
                <a:avLst/>
              </a:prstGeom>
            </p:spPr>
          </p:pic>
        </mc:Fallback>
      </mc:AlternateContent>
    </p:spTree>
    <p:extLst>
      <p:ext uri="{BB962C8B-B14F-4D97-AF65-F5344CB8AC3E}">
        <p14:creationId xmlns:p14="http://schemas.microsoft.com/office/powerpoint/2010/main" val="29245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 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8" name="Rectangle 7"/>
          <p:cNvSpPr/>
          <p:nvPr/>
        </p:nvSpPr>
        <p:spPr>
          <a:xfrm>
            <a:off x="1143000" y="15240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143000" y="2667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1430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1430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143000" y="4419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1430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143000" y="5562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143000" y="6096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ine Callout 1 16"/>
          <p:cNvSpPr/>
          <p:nvPr/>
        </p:nvSpPr>
        <p:spPr>
          <a:xfrm>
            <a:off x="2590800" y="152400"/>
            <a:ext cx="3200400" cy="1295400"/>
          </a:xfrm>
          <a:prstGeom prst="borderCallout1">
            <a:avLst>
              <a:gd name="adj1" fmla="val 66843"/>
              <a:gd name="adj2" fmla="val -22955"/>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with a “sorted” 1 element section</a:t>
            </a:r>
          </a:p>
        </p:txBody>
      </p:sp>
    </p:spTree>
    <p:extLst>
      <p:ext uri="{BB962C8B-B14F-4D97-AF65-F5344CB8AC3E}">
        <p14:creationId xmlns:p14="http://schemas.microsoft.com/office/powerpoint/2010/main" val="1195761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 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5" name="Line Callout 1 4"/>
          <p:cNvSpPr/>
          <p:nvPr/>
        </p:nvSpPr>
        <p:spPr>
          <a:xfrm>
            <a:off x="3352800" y="3352800"/>
            <a:ext cx="3200400" cy="1295400"/>
          </a:xfrm>
          <a:prstGeom prst="borderCallout1">
            <a:avLst>
              <a:gd name="adj1" fmla="val 123512"/>
              <a:gd name="adj2" fmla="val -20138"/>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Let’s zoom into a single “insertion”</a:t>
            </a:r>
          </a:p>
        </p:txBody>
      </p:sp>
    </p:spTree>
    <p:extLst>
      <p:ext uri="{BB962C8B-B14F-4D97-AF65-F5344CB8AC3E}">
        <p14:creationId xmlns:p14="http://schemas.microsoft.com/office/powerpoint/2010/main" val="368779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21199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1143000" y="1524000"/>
            <a:ext cx="78486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900" dirty="0"/>
              <a:t>???</a:t>
            </a:r>
            <a:endParaRPr lang="en-US" dirty="0"/>
          </a:p>
        </p:txBody>
      </p:sp>
      <p:sp>
        <p:nvSpPr>
          <p:cNvPr id="5" name="Line Callout 1 4"/>
          <p:cNvSpPr/>
          <p:nvPr/>
        </p:nvSpPr>
        <p:spPr>
          <a:xfrm>
            <a:off x="4648200" y="5334000"/>
            <a:ext cx="4191000" cy="1295400"/>
          </a:xfrm>
          <a:prstGeom prst="borderCallout1">
            <a:avLst>
              <a:gd name="adj1" fmla="val -6728"/>
              <a:gd name="adj2" fmla="val -20540"/>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are a lot of intermediate moves to get the 0 in the right spot.</a:t>
            </a:r>
          </a:p>
        </p:txBody>
      </p:sp>
    </p:spTree>
    <p:extLst>
      <p:ext uri="{BB962C8B-B14F-4D97-AF65-F5344CB8AC3E}">
        <p14:creationId xmlns:p14="http://schemas.microsoft.com/office/powerpoint/2010/main" val="116890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a:t>
            </a:r>
            <a:r>
              <a:rPr lang="en-US" dirty="0">
                <a:solidFill>
                  <a:srgbClr val="000000"/>
                </a:solidFill>
                <a:latin typeface="Consolas" panose="020B0609020204030204" pitchFamily="49" charset="0"/>
                <a:cs typeface="Consolas" panose="020B0609020204030204" pitchFamily="49" charset="0"/>
              </a:rPr>
              <a:t>test cases for </a:t>
            </a:r>
            <a:r>
              <a:rPr lang="en-US" dirty="0" smtClean="0">
                <a:solidFill>
                  <a:srgbClr val="000000"/>
                </a:solidFill>
                <a:latin typeface="Consolas" panose="020B0609020204030204" pitchFamily="49" charset="0"/>
                <a:cs typeface="Consolas" panose="020B0609020204030204" pitchFamily="49" charset="0"/>
              </a:rPr>
              <a:t>insert</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en-US" sz="2400" dirty="0" smtClean="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begin_tests</a:t>
            </a:r>
            <a:r>
              <a:rPr lang="en-US" sz="2400" dirty="0">
                <a:latin typeface="Consolas" panose="020B0609020204030204" pitchFamily="49" charset="0"/>
                <a:cs typeface="Consolas" panose="020B0609020204030204" pitchFamily="49" charset="0"/>
              </a:rPr>
              <a:t>(insert).</a:t>
            </a:r>
          </a:p>
          <a:p>
            <a:pPr marL="0" indent="0">
              <a:buNone/>
            </a:pPr>
            <a:r>
              <a:rPr lang="en-US" sz="2400" dirty="0">
                <a:latin typeface="Consolas" panose="020B0609020204030204" pitchFamily="49" charset="0"/>
                <a:cs typeface="Consolas" panose="020B0609020204030204" pitchFamily="49" charset="0"/>
              </a:rPr>
              <a:t>test(insertT1) :- insert(1, [2, 3], [1, 2, 3]), !.</a:t>
            </a:r>
          </a:p>
          <a:p>
            <a:pPr marL="0" indent="0">
              <a:buNone/>
            </a:pPr>
            <a:r>
              <a:rPr lang="en-US" sz="2400" dirty="0">
                <a:latin typeface="Consolas" panose="020B0609020204030204" pitchFamily="49" charset="0"/>
                <a:cs typeface="Consolas" panose="020B0609020204030204" pitchFamily="49" charset="0"/>
              </a:rPr>
              <a:t>test(insertT2) :- insert(2, [1, 3], [1, 2, 3]), !.</a:t>
            </a:r>
          </a:p>
          <a:p>
            <a:pPr marL="0" indent="0">
              <a:buNone/>
            </a:pPr>
            <a:r>
              <a:rPr lang="en-US" sz="2400" dirty="0">
                <a:latin typeface="Consolas" panose="020B0609020204030204" pitchFamily="49" charset="0"/>
                <a:cs typeface="Consolas" panose="020B0609020204030204" pitchFamily="49" charset="0"/>
              </a:rPr>
              <a:t>test(insertT3) :- insert(3, [1, 2], [1, 2, 3]), !.</a:t>
            </a:r>
          </a:p>
          <a:p>
            <a:pPr marL="0" indent="0">
              <a:buNone/>
            </a:pPr>
            <a:r>
              <a:rPr lang="en-US" sz="2400" dirty="0">
                <a:latin typeface="Consolas" panose="020B0609020204030204" pitchFamily="49" charset="0"/>
                <a:cs typeface="Consolas" panose="020B0609020204030204" pitchFamily="49" charset="0"/>
              </a:rPr>
              <a:t>test(insertT4) :- insert(1, [1, 1], [1, 1, 1]), !.</a:t>
            </a:r>
          </a:p>
          <a:p>
            <a:pPr marL="0" indent="0">
              <a:buNone/>
            </a:pPr>
            <a:r>
              <a:rPr lang="en-US" sz="2400" dirty="0">
                <a:latin typeface="Consolas" panose="020B0609020204030204" pitchFamily="49" charset="0"/>
                <a:cs typeface="Consolas" panose="020B0609020204030204" pitchFamily="49" charset="0"/>
              </a:rPr>
              <a:t>test(insertT5) :- insert(1, [], [1]), !.</a:t>
            </a:r>
          </a:p>
          <a:p>
            <a:pPr marL="0" indent="0">
              <a:buNone/>
            </a:pPr>
            <a:r>
              <a:rPr lang="en-US" sz="2400" dirty="0">
                <a:latin typeface="Consolas" panose="020B0609020204030204" pitchFamily="49" charset="0"/>
                <a:cs typeface="Consolas" panose="020B0609020204030204" pitchFamily="49" charset="0"/>
              </a:rPr>
              <a:t>test(insertT6) :- \+insert(_, _, []).</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end_tests</a:t>
            </a:r>
            <a:r>
              <a:rPr lang="en-US" sz="2400" dirty="0">
                <a:latin typeface="Consolas" panose="020B0609020204030204" pitchFamily="49" charset="0"/>
                <a:cs typeface="Consolas" panose="020B0609020204030204" pitchFamily="49" charset="0"/>
              </a:rPr>
              <a:t>(insert).</a:t>
            </a:r>
          </a:p>
        </p:txBody>
      </p:sp>
      <p:sp>
        <p:nvSpPr>
          <p:cNvPr id="4" name="Line Callout 1 3"/>
          <p:cNvSpPr/>
          <p:nvPr/>
        </p:nvSpPr>
        <p:spPr>
          <a:xfrm>
            <a:off x="6172200" y="5019394"/>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46361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write insert in Prolog</a:t>
            </a:r>
            <a:endParaRPr lang="en-US" dirty="0"/>
          </a:p>
        </p:txBody>
      </p:sp>
    </p:spTree>
    <p:extLst>
      <p:ext uri="{BB962C8B-B14F-4D97-AF65-F5344CB8AC3E}">
        <p14:creationId xmlns:p14="http://schemas.microsoft.com/office/powerpoint/2010/main" val="374948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solution for insert</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nn-NO" sz="2400" dirty="0">
                <a:latin typeface="Consolas" panose="020B0609020204030204" pitchFamily="49" charset="0"/>
                <a:cs typeface="Consolas" panose="020B0609020204030204" pitchFamily="49" charset="0"/>
              </a:rPr>
              <a:t>insert(X, [], [X</a:t>
            </a:r>
            <a:r>
              <a:rPr lang="nn-NO" sz="2400" dirty="0" smtClean="0">
                <a:latin typeface="Consolas" panose="020B0609020204030204" pitchFamily="49" charset="0"/>
                <a:cs typeface="Consolas" panose="020B0609020204030204" pitchFamily="49" charset="0"/>
              </a:rPr>
              <a:t>]).</a:t>
            </a:r>
          </a:p>
          <a:p>
            <a:pPr marL="0" indent="0">
              <a:buNone/>
            </a:pPr>
            <a:endParaRPr lang="nn-NO" sz="2400" dirty="0">
              <a:latin typeface="Consolas" panose="020B0609020204030204" pitchFamily="49" charset="0"/>
              <a:cs typeface="Consolas" panose="020B0609020204030204" pitchFamily="49" charset="0"/>
            </a:endParaRPr>
          </a:p>
          <a:p>
            <a:pPr marL="0" indent="0">
              <a:buNone/>
            </a:pPr>
            <a:r>
              <a:rPr lang="nn-NO" sz="2400" dirty="0">
                <a:latin typeface="Consolas" panose="020B0609020204030204" pitchFamily="49" charset="0"/>
                <a:cs typeface="Consolas" panose="020B0609020204030204" pitchFamily="49" charset="0"/>
              </a:rPr>
              <a:t>insert(X, [F|R],  [X, F|R] ):- F &gt;= X.</a:t>
            </a:r>
          </a:p>
          <a:p>
            <a:pPr marL="0" indent="0">
              <a:buNone/>
            </a:pPr>
            <a:endParaRPr lang="nn-NO" sz="2400" dirty="0" smtClean="0">
              <a:latin typeface="Consolas" panose="020B0609020204030204" pitchFamily="49" charset="0"/>
              <a:cs typeface="Consolas" panose="020B0609020204030204" pitchFamily="49" charset="0"/>
            </a:endParaRPr>
          </a:p>
          <a:p>
            <a:pPr marL="0" indent="0">
              <a:buNone/>
            </a:pPr>
            <a:r>
              <a:rPr lang="nn-NO" sz="2400" dirty="0" smtClean="0">
                <a:latin typeface="Consolas" panose="020B0609020204030204" pitchFamily="49" charset="0"/>
                <a:cs typeface="Consolas" panose="020B0609020204030204" pitchFamily="49" charset="0"/>
              </a:rPr>
              <a:t>insert(X</a:t>
            </a:r>
            <a:r>
              <a:rPr lang="nn-NO" sz="2400" dirty="0">
                <a:latin typeface="Consolas" panose="020B0609020204030204" pitchFamily="49" charset="0"/>
                <a:cs typeface="Consolas" panose="020B0609020204030204" pitchFamily="49" charset="0"/>
              </a:rPr>
              <a:t>, [F|R],  [F|R2]) :- X &gt; F, </a:t>
            </a:r>
            <a:endParaRPr lang="nn-NO" sz="2400" dirty="0" smtClean="0">
              <a:latin typeface="Consolas" panose="020B0609020204030204" pitchFamily="49" charset="0"/>
              <a:cs typeface="Consolas" panose="020B0609020204030204" pitchFamily="49" charset="0"/>
            </a:endParaRPr>
          </a:p>
          <a:p>
            <a:pPr marL="0" indent="0">
              <a:buNone/>
            </a:pPr>
            <a:r>
              <a:rPr lang="nn-NO" sz="2400" dirty="0">
                <a:latin typeface="Consolas" panose="020B0609020204030204" pitchFamily="49" charset="0"/>
                <a:cs typeface="Consolas" panose="020B0609020204030204" pitchFamily="49" charset="0"/>
              </a:rPr>
              <a:t> </a:t>
            </a:r>
            <a:r>
              <a:rPr lang="nn-NO" sz="2400" dirty="0" smtClean="0">
                <a:latin typeface="Consolas" panose="020B0609020204030204" pitchFamily="49" charset="0"/>
                <a:cs typeface="Consolas" panose="020B0609020204030204" pitchFamily="49" charset="0"/>
              </a:rPr>
              <a:t>					  insert(X</a:t>
            </a:r>
            <a:r>
              <a:rPr lang="nn-NO" sz="2400" dirty="0">
                <a:latin typeface="Consolas" panose="020B0609020204030204" pitchFamily="49" charset="0"/>
                <a:cs typeface="Consolas" panose="020B0609020204030204" pitchFamily="49" charset="0"/>
              </a:rPr>
              <a:t>, R, R2).</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02238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Work on Part 1</a:t>
            </a:r>
            <a:endParaRPr lang="en-US" b="1" dirty="0"/>
          </a:p>
        </p:txBody>
      </p:sp>
      <p:sp>
        <p:nvSpPr>
          <p:cNvPr id="11" name="Content Placeholder 10"/>
          <p:cNvSpPr>
            <a:spLocks noGrp="1"/>
          </p:cNvSpPr>
          <p:nvPr>
            <p:ph idx="1"/>
          </p:nvPr>
        </p:nvSpPr>
        <p:spPr/>
        <p:txBody>
          <a:bodyPr/>
          <a:lstStyle/>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10*n</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2</a:t>
            </a:r>
            <a:r>
              <a:rPr lang="en-US" altLang="en-US" sz="2400" dirty="0">
                <a:latin typeface="Consolas" panose="020B0609020204030204" pitchFamily="49" charset="0"/>
                <a:ea typeface="Calibri" panose="020F0502020204030204" pitchFamily="34" charset="0"/>
                <a:cs typeface="Consolas" panose="020B0609020204030204" pitchFamily="49" charset="0"/>
              </a:rPr>
              <a:t> + 1000*n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then </a:t>
            </a:r>
            <a:r>
              <a:rPr lang="en-US" altLang="en-US" sz="2400" dirty="0">
                <a:latin typeface="Consolas" panose="020B0609020204030204" pitchFamily="49" charset="0"/>
                <a:ea typeface="Calibri" panose="020F0502020204030204" pitchFamily="34" charset="0"/>
                <a:cs typeface="Consolas" panose="020B0609020204030204" pitchFamily="49" charset="0"/>
              </a:rPr>
              <a:t>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a:p>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5*n</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2  </a:t>
            </a:r>
            <a:r>
              <a:rPr lang="en-US" altLang="en-US" sz="2400" dirty="0">
                <a:latin typeface="Consolas" panose="020B0609020204030204" pitchFamily="49" charset="0"/>
                <a:ea typeface="Calibri" panose="020F0502020204030204" pitchFamily="34" charset="0"/>
                <a:cs typeface="Consolas" panose="020B0609020204030204" pitchFamily="49" charset="0"/>
              </a:rPr>
              <a:t> + 5*m</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3</a:t>
            </a:r>
            <a:r>
              <a:rPr lang="en-US" altLang="en-US" sz="2400" dirty="0">
                <a:latin typeface="Consolas" panose="020B0609020204030204" pitchFamily="49" charset="0"/>
                <a:ea typeface="Calibri" panose="020F0502020204030204" pitchFamily="34" charset="0"/>
                <a:cs typeface="Consolas" panose="020B0609020204030204" pitchFamily="49" charset="0"/>
              </a:rPr>
              <a:t>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then </a:t>
            </a:r>
            <a:r>
              <a:rPr lang="en-US" altLang="en-US" sz="2400" dirty="0">
                <a:latin typeface="Consolas" panose="020B0609020204030204" pitchFamily="49" charset="0"/>
                <a:ea typeface="Calibri" panose="020F0502020204030204" pitchFamily="34" charset="0"/>
                <a:cs typeface="Consolas" panose="020B0609020204030204" pitchFamily="49" charset="0"/>
              </a:rPr>
              <a:t>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smtClean="0"/>
          </a:p>
          <a:p>
            <a:pPr marL="0" lvl="0" indent="0">
              <a:lnSpc>
                <a:spcPct val="200000"/>
              </a:lnSpc>
              <a:spcBef>
                <a:spcPct val="0"/>
              </a:spcBef>
              <a:buNone/>
            </a:pPr>
            <a:r>
              <a:rPr lang="en-US" altLang="en-US" sz="2400" dirty="0" smtClean="0">
                <a:latin typeface="Consolas" panose="020B0609020204030204" pitchFamily="49" charset="0"/>
                <a:ea typeface="Calibri" panose="020F0502020204030204" pitchFamily="34" charset="0"/>
                <a:cs typeface="Consolas" panose="020B0609020204030204" pitchFamily="49" charset="0"/>
              </a:rPr>
              <a:t>If T(n) = 10000000 + n  	then T(n) </a:t>
            </a:r>
            <a:r>
              <a:rPr lang="en-US" altLang="en-US" sz="2400" dirty="0" smtClean="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smtClean="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O(     )</a:t>
            </a:r>
            <a:endParaRPr lang="en-US" altLang="en-US" sz="1050" dirty="0" smtClean="0"/>
          </a:p>
          <a:p>
            <a:pPr marL="0" lvl="0" indent="0">
              <a:lnSpc>
                <a:spcPct val="200000"/>
              </a:lnSpc>
              <a:spcBef>
                <a:spcPct val="0"/>
              </a:spcBef>
              <a:buNone/>
            </a:pPr>
            <a:r>
              <a:rPr lang="en-US" altLang="en-US" sz="2400" dirty="0" smtClean="0">
                <a:latin typeface="Consolas" panose="020B0609020204030204" pitchFamily="49" charset="0"/>
                <a:ea typeface="Calibri" panose="020F0502020204030204" pitchFamily="34" charset="0"/>
                <a:cs typeface="Consolas" panose="020B0609020204030204" pitchFamily="49" charset="0"/>
              </a:rPr>
              <a:t>If </a:t>
            </a:r>
            <a:r>
              <a:rPr lang="en-US" altLang="en-US" sz="2400" dirty="0">
                <a:latin typeface="Consolas" panose="020B0609020204030204" pitchFamily="49" charset="0"/>
                <a:ea typeface="Calibri" panose="020F0502020204030204" pitchFamily="34" charset="0"/>
                <a:cs typeface="Consolas" panose="020B0609020204030204" pitchFamily="49" charset="0"/>
              </a:rPr>
              <a:t>T(n) = n*log(n) + n</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2</a:t>
            </a:r>
            <a:r>
              <a:rPr lang="en-US" altLang="en-US" sz="2400" dirty="0">
                <a:latin typeface="Consolas" panose="020B0609020204030204" pitchFamily="49" charset="0"/>
                <a:ea typeface="Calibri" panose="020F0502020204030204" pitchFamily="34" charset="0"/>
                <a:cs typeface="Consolas" panose="020B0609020204030204" pitchFamily="49" charset="0"/>
              </a:rPr>
              <a:t>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then 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a:p>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2</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n </a:t>
            </a:r>
            <a:r>
              <a:rPr lang="en-US" altLang="en-US" sz="2400" dirty="0">
                <a:latin typeface="Consolas" panose="020B0609020204030204" pitchFamily="49" charset="0"/>
                <a:ea typeface="Calibri" panose="020F0502020204030204" pitchFamily="34" charset="0"/>
                <a:cs typeface="Consolas" panose="020B0609020204030204" pitchFamily="49" charset="0"/>
              </a:rPr>
              <a:t>+ n!  		then 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a:p>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a:t>
            </a:r>
            <a:r>
              <a:rPr lang="en-US" altLang="en-US" sz="2400" dirty="0" err="1">
                <a:latin typeface="Consolas" panose="020B0609020204030204" pitchFamily="49" charset="0"/>
                <a:ea typeface="Calibri" panose="020F0502020204030204" pitchFamily="34" charset="0"/>
                <a:cs typeface="Consolas" panose="020B0609020204030204" pitchFamily="49" charset="0"/>
              </a:rPr>
              <a:t>n</a:t>
            </a:r>
            <a:r>
              <a:rPr lang="en-US" altLang="en-US" sz="2400" baseline="30000" dirty="0" err="1">
                <a:latin typeface="Consolas" panose="020B0609020204030204" pitchFamily="49" charset="0"/>
                <a:ea typeface="Calibri" panose="020F0502020204030204" pitchFamily="34" charset="0"/>
                <a:cs typeface="Consolas" panose="020B0609020204030204" pitchFamily="49" charset="0"/>
              </a:rPr>
              <a:t>n</a:t>
            </a:r>
            <a:r>
              <a:rPr lang="en-US" altLang="en-US" sz="2400" dirty="0">
                <a:latin typeface="Consolas" panose="020B0609020204030204" pitchFamily="49" charset="0"/>
                <a:ea typeface="Calibri" panose="020F0502020204030204" pitchFamily="34" charset="0"/>
                <a:cs typeface="Consolas" panose="020B0609020204030204" pitchFamily="49" charset="0"/>
              </a:rPr>
              <a:t> + n! 		then 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2800" dirty="0">
              <a:latin typeface="Arial" panose="020B0604020202020204" pitchFamily="34" charset="0"/>
            </a:endParaRPr>
          </a:p>
          <a:p>
            <a:pPr>
              <a:lnSpc>
                <a:spcPct val="200000"/>
              </a:lnSpc>
            </a:pPr>
            <a:endParaRPr lang="en-US" sz="2400" dirty="0"/>
          </a:p>
        </p:txBody>
      </p:sp>
      <p:cxnSp>
        <p:nvCxnSpPr>
          <p:cNvPr id="8" name="Straight Connector 7"/>
          <p:cNvCxnSpPr/>
          <p:nvPr/>
        </p:nvCxnSpPr>
        <p:spPr>
          <a:xfrm>
            <a:off x="638810" y="7464425"/>
            <a:ext cx="641223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759960" y="1860840"/>
              <a:ext cx="7661880" cy="4921920"/>
            </p14:xfrm>
          </p:contentPart>
        </mc:Choice>
        <mc:Fallback>
          <p:pic>
            <p:nvPicPr>
              <p:cNvPr id="2" name="Ink 1"/>
              <p:cNvPicPr/>
              <p:nvPr/>
            </p:nvPicPr>
            <p:blipFill>
              <a:blip r:embed="rId3"/>
              <a:stretch>
                <a:fillRect/>
              </a:stretch>
            </p:blipFill>
            <p:spPr>
              <a:xfrm>
                <a:off x="754200" y="1850040"/>
                <a:ext cx="7670520" cy="4942440"/>
              </a:xfrm>
              <a:prstGeom prst="rect">
                <a:avLst/>
              </a:prstGeom>
            </p:spPr>
          </p:pic>
        </mc:Fallback>
      </mc:AlternateContent>
    </p:spTree>
    <p:extLst>
      <p:ext uri="{BB962C8B-B14F-4D97-AF65-F5344CB8AC3E}">
        <p14:creationId xmlns:p14="http://schemas.microsoft.com/office/powerpoint/2010/main" val="193712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pPr algn="l">
              <a:defRPr/>
            </a:pPr>
            <a:r>
              <a:rPr lang="en-US" b="1" dirty="0" smtClean="0"/>
              <a:t>Which is faster?</a:t>
            </a:r>
            <a:r>
              <a:rPr lang="en-US" dirty="0" smtClean="0"/>
              <a:t/>
            </a:r>
            <a:br>
              <a:rPr lang="en-US" dirty="0" smtClean="0"/>
            </a:br>
            <a:r>
              <a:rPr lang="en-US" dirty="0" smtClean="0"/>
              <a:t/>
            </a:r>
            <a:br>
              <a:rPr lang="en-US" dirty="0" smtClean="0"/>
            </a:br>
            <a:r>
              <a:rPr lang="en-US" dirty="0" smtClean="0"/>
              <a:t>A) </a:t>
            </a:r>
            <a:r>
              <a:rPr lang="en-US" dirty="0" smtClean="0">
                <a:solidFill>
                  <a:srgbClr val="FF0000"/>
                </a:solidFill>
              </a:rPr>
              <a:t>Insertion Sort with an Array</a:t>
            </a:r>
            <a:r>
              <a:rPr lang="en-US" dirty="0" smtClean="0"/>
              <a:t/>
            </a:r>
            <a:br>
              <a:rPr lang="en-US" dirty="0" smtClean="0"/>
            </a:br>
            <a:r>
              <a:rPr lang="en-US" dirty="0" smtClean="0"/>
              <a:t>				vs.</a:t>
            </a:r>
            <a:br>
              <a:rPr lang="en-US" dirty="0" smtClean="0"/>
            </a:br>
            <a:r>
              <a:rPr lang="en-US" dirty="0" smtClean="0"/>
              <a:t>B) </a:t>
            </a:r>
            <a:r>
              <a:rPr lang="en-US" dirty="0" smtClean="0">
                <a:solidFill>
                  <a:schemeClr val="tx2">
                    <a:lumMod val="60000"/>
                    <a:lumOff val="40000"/>
                  </a:schemeClr>
                </a:solidFill>
              </a:rPr>
              <a:t>Insertion Sort with a Linked List</a:t>
            </a:r>
            <a:br>
              <a:rPr lang="en-US" dirty="0" smtClean="0">
                <a:solidFill>
                  <a:schemeClr val="tx2">
                    <a:lumMod val="60000"/>
                    <a:lumOff val="40000"/>
                  </a:schemeClr>
                </a:solidFill>
              </a:rPr>
            </a:br>
            <a:r>
              <a:rPr lang="en-US" dirty="0" smtClean="0"/>
              <a:t>C) Tie!</a:t>
            </a:r>
            <a:br>
              <a:rPr lang="en-US" dirty="0" smtClean="0"/>
            </a:br>
            <a:r>
              <a:rPr lang="en-US" dirty="0" smtClean="0"/>
              <a:t>D) ??</a:t>
            </a:r>
            <a:endParaRPr lang="en-US" dirty="0">
              <a:solidFill>
                <a:schemeClr val="tx2">
                  <a:lumMod val="60000"/>
                  <a:lumOff val="40000"/>
                </a:schemeClr>
              </a:solidFill>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4524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49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143000"/>
          </a:xfrm>
        </p:spPr>
        <p:txBody>
          <a:bodyPr/>
          <a:lstStyle/>
          <a:p>
            <a:r>
              <a:rPr lang="en-US" smtClean="0"/>
              <a:t>Insertion Sort: O(n</a:t>
            </a:r>
            <a:r>
              <a:rPr lang="en-US" baseline="30000" smtClean="0"/>
              <a:t>2</a:t>
            </a:r>
            <a:r>
              <a:rPr lang="en-US" smtClean="0"/>
              <a:t>)</a:t>
            </a:r>
          </a:p>
        </p:txBody>
      </p:sp>
      <p:sp>
        <p:nvSpPr>
          <p:cNvPr id="3" name="Content Placeholder 2"/>
          <p:cNvSpPr>
            <a:spLocks noGrp="1"/>
          </p:cNvSpPr>
          <p:nvPr>
            <p:ph idx="1"/>
          </p:nvPr>
        </p:nvSpPr>
        <p:spPr>
          <a:xfrm>
            <a:off x="533400" y="1066800"/>
            <a:ext cx="8229600" cy="5257800"/>
          </a:xfrm>
        </p:spPr>
        <p:txBody>
          <a:bodyPr/>
          <a:lstStyle/>
          <a:p>
            <a:r>
              <a:rPr lang="en-US" dirty="0" smtClean="0"/>
              <a:t>Linked list</a:t>
            </a:r>
          </a:p>
          <a:p>
            <a:pPr lvl="1"/>
            <a:r>
              <a:rPr lang="en-US" i="1" dirty="0" smtClean="0"/>
              <a:t>O(n)</a:t>
            </a:r>
            <a:r>
              <a:rPr lang="en-US" dirty="0" smtClean="0"/>
              <a:t> worst-case time to find the right position of </a:t>
            </a:r>
            <a:r>
              <a:rPr lang="en-US" i="1" dirty="0" smtClean="0"/>
              <a:t>S </a:t>
            </a:r>
            <a:r>
              <a:rPr lang="en-US" dirty="0" smtClean="0"/>
              <a:t>to insert each item (for n items).</a:t>
            </a:r>
          </a:p>
          <a:p>
            <a:pPr lvl="1"/>
            <a:r>
              <a:rPr lang="en-US" dirty="0" smtClean="0"/>
              <a:t> </a:t>
            </a:r>
            <a:r>
              <a:rPr lang="en-US" i="1" dirty="0" smtClean="0"/>
              <a:t>O(1)</a:t>
            </a:r>
            <a:r>
              <a:rPr lang="en-US" dirty="0" smtClean="0"/>
              <a:t> time to insert the item (for n items).</a:t>
            </a:r>
          </a:p>
          <a:p>
            <a:r>
              <a:rPr lang="en-US" dirty="0" smtClean="0"/>
              <a:t>Array</a:t>
            </a:r>
          </a:p>
          <a:p>
            <a:pPr lvl="1"/>
            <a:r>
              <a:rPr lang="en-US" dirty="0" smtClean="0"/>
              <a:t>Find the right position in </a:t>
            </a:r>
            <a:r>
              <a:rPr lang="en-US" i="1" dirty="0" smtClean="0"/>
              <a:t>S</a:t>
            </a:r>
            <a:r>
              <a:rPr lang="en-US" dirty="0" smtClean="0"/>
              <a:t> in </a:t>
            </a:r>
            <a:r>
              <a:rPr lang="en-US" i="1" dirty="0" smtClean="0"/>
              <a:t>O(log n)</a:t>
            </a:r>
            <a:r>
              <a:rPr lang="en-US" dirty="0" smtClean="0"/>
              <a:t> time by binary search (for n items).</a:t>
            </a:r>
          </a:p>
          <a:p>
            <a:pPr lvl="1"/>
            <a:r>
              <a:rPr lang="en-US" i="1" dirty="0" smtClean="0"/>
              <a:t>O(n)</a:t>
            </a:r>
            <a:r>
              <a:rPr lang="en-US" dirty="0" smtClean="0"/>
              <a:t> worst-case time to shift the larger items over to make room for the new item (for n items). </a:t>
            </a:r>
          </a:p>
          <a:p>
            <a:endParaRPr lang="en-US" dirty="0" smtClean="0"/>
          </a:p>
        </p:txBody>
      </p:sp>
    </p:spTree>
    <p:extLst>
      <p:ext uri="{BB962C8B-B14F-4D97-AF65-F5344CB8AC3E}">
        <p14:creationId xmlns:p14="http://schemas.microsoft.com/office/powerpoint/2010/main" val="891538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371600" y="0"/>
            <a:ext cx="8229600" cy="1143000"/>
          </a:xfrm>
        </p:spPr>
        <p:txBody>
          <a:bodyPr/>
          <a:lstStyle/>
          <a:p>
            <a:r>
              <a:rPr lang="en-US" smtClean="0"/>
              <a:t>Selection Sort</a:t>
            </a:r>
          </a:p>
        </p:txBody>
      </p:sp>
      <p:pic>
        <p:nvPicPr>
          <p:cNvPr id="61443"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5314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37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76200"/>
            <a:ext cx="8229600" cy="1143000"/>
          </a:xfrm>
        </p:spPr>
        <p:txBody>
          <a:bodyPr/>
          <a:lstStyle/>
          <a:p>
            <a:r>
              <a:rPr lang="en-US" dirty="0" smtClean="0"/>
              <a:t>Selection Sort </a:t>
            </a:r>
            <a:r>
              <a:rPr lang="en-US" dirty="0" err="1" smtClean="0"/>
              <a:t>Pseudocode</a:t>
            </a:r>
            <a:endParaRPr lang="en-US" dirty="0" smtClean="0"/>
          </a:p>
        </p:txBody>
      </p:sp>
      <p:sp>
        <p:nvSpPr>
          <p:cNvPr id="63491" name="Content Placeholder 2"/>
          <p:cNvSpPr>
            <a:spLocks noGrp="1"/>
          </p:cNvSpPr>
          <p:nvPr>
            <p:ph idx="1"/>
          </p:nvPr>
        </p:nvSpPr>
        <p:spPr>
          <a:xfrm>
            <a:off x="914400" y="944562"/>
            <a:ext cx="8229600" cy="5410200"/>
          </a:xfrm>
        </p:spPr>
        <p:txBody>
          <a:bodyPr/>
          <a:lstStyle/>
          <a:p>
            <a:r>
              <a:rPr lang="en-US" dirty="0" smtClean="0"/>
              <a:t>Starting  an unsorted array (</a:t>
            </a:r>
            <a:r>
              <a:rPr lang="en-US" dirty="0" err="1" smtClean="0">
                <a:latin typeface="Courier New" pitchFamily="49" charset="0"/>
                <a:cs typeface="Courier New" pitchFamily="49" charset="0"/>
              </a:rPr>
              <a:t>myArray</a:t>
            </a:r>
            <a:r>
              <a:rPr lang="en-US" dirty="0" smtClean="0"/>
              <a:t>) of </a:t>
            </a:r>
            <a:r>
              <a:rPr lang="en-US" i="1" dirty="0" smtClean="0"/>
              <a:t>n</a:t>
            </a:r>
            <a:r>
              <a:rPr lang="en-US" dirty="0" smtClean="0"/>
              <a:t> input items</a:t>
            </a:r>
            <a:r>
              <a:rPr lang="en-US" i="1" dirty="0" smtClean="0"/>
              <a:t>.</a:t>
            </a:r>
            <a:endParaRPr lang="en-US" dirty="0" smtClean="0"/>
          </a:p>
          <a:p>
            <a:r>
              <a:rPr lang="en-US" dirty="0" smtClean="0"/>
              <a:t>Walk through </a:t>
            </a:r>
            <a:r>
              <a:rPr lang="en-US" dirty="0" err="1" smtClean="0">
                <a:latin typeface="Courier New" pitchFamily="49" charset="0"/>
                <a:cs typeface="Courier New" pitchFamily="49" charset="0"/>
              </a:rPr>
              <a:t>myArray</a:t>
            </a:r>
            <a:r>
              <a:rPr lang="en-US" i="1" dirty="0" smtClean="0"/>
              <a:t> </a:t>
            </a:r>
            <a:r>
              <a:rPr lang="en-US" dirty="0" smtClean="0"/>
              <a:t>and find the </a:t>
            </a:r>
            <a:r>
              <a:rPr lang="en-US" b="1" dirty="0" smtClean="0"/>
              <a:t>smallest</a:t>
            </a:r>
            <a:r>
              <a:rPr lang="en-US" dirty="0" smtClean="0"/>
              <a:t> item:</a:t>
            </a:r>
          </a:p>
          <a:p>
            <a:pPr lvl="1"/>
            <a:r>
              <a:rPr lang="en-US" dirty="0" smtClean="0"/>
              <a:t>Swap the smallest item into the right place </a:t>
            </a:r>
          </a:p>
          <a:p>
            <a:pPr lvl="1"/>
            <a:r>
              <a:rPr lang="en-US" dirty="0" smtClean="0"/>
              <a:t>(Also could: remove the item and put it at the end of an another array or linked list.</a:t>
            </a:r>
            <a:r>
              <a:rPr lang="en-US" i="1" dirty="0" smtClean="0"/>
              <a:t>)</a:t>
            </a:r>
            <a:endParaRPr lang="en-US" dirty="0" smtClean="0"/>
          </a:p>
          <a:p>
            <a:r>
              <a:rPr lang="en-US" b="1" dirty="0" smtClean="0"/>
              <a:t>Invariant: </a:t>
            </a:r>
            <a:r>
              <a:rPr lang="en-US" dirty="0" smtClean="0"/>
              <a:t>at the </a:t>
            </a:r>
            <a:r>
              <a:rPr lang="en-US" i="1" dirty="0" err="1" smtClean="0"/>
              <a:t>k</a:t>
            </a:r>
            <a:r>
              <a:rPr lang="en-US" dirty="0" err="1" smtClean="0"/>
              <a:t>th</a:t>
            </a:r>
            <a:r>
              <a:rPr lang="en-US" dirty="0" smtClean="0"/>
              <a:t> iteration, the </a:t>
            </a:r>
            <a:r>
              <a:rPr lang="en-US" i="1" dirty="0" smtClean="0"/>
              <a:t>k smallest </a:t>
            </a:r>
            <a:r>
              <a:rPr lang="en-US" dirty="0" smtClean="0"/>
              <a:t>elements of the input </a:t>
            </a:r>
            <a:r>
              <a:rPr lang="en-US" i="1" dirty="0" smtClean="0"/>
              <a:t>I</a:t>
            </a:r>
            <a:r>
              <a:rPr lang="en-US" dirty="0" smtClean="0"/>
              <a:t> are sorted. </a:t>
            </a:r>
          </a:p>
        </p:txBody>
      </p:sp>
      <p:pic>
        <p:nvPicPr>
          <p:cNvPr id="63492"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572751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Selection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Tree>
    <p:extLst>
      <p:ext uri="{BB962C8B-B14F-4D97-AF65-F5344CB8AC3E}">
        <p14:creationId xmlns:p14="http://schemas.microsoft.com/office/powerpoint/2010/main" val="30339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19200" y="411163"/>
          <a:ext cx="7848600" cy="6370639"/>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9149">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5" name="Rectangle 4"/>
          <p:cNvSpPr/>
          <p:nvPr/>
        </p:nvSpPr>
        <p:spPr>
          <a:xfrm rot="16200000">
            <a:off x="-1710034" y="3127801"/>
            <a:ext cx="4495800" cy="830997"/>
          </a:xfrm>
          <a:prstGeom prst="rect">
            <a:avLst/>
          </a:prstGeom>
          <a:noFill/>
        </p:spPr>
        <p:txBody>
          <a:bodyPr>
            <a:spAutoFit/>
          </a:bodyPr>
          <a:lstStyle/>
          <a:p>
            <a:pPr algn="ctr">
              <a:defRPr/>
            </a:pP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Selection Sort</a:t>
            </a:r>
          </a:p>
        </p:txBody>
      </p:sp>
      <p:pic>
        <p:nvPicPr>
          <p:cNvPr id="62601"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0" y="9906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219200" y="1524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219200" y="2133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219200" y="2667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219200" y="3276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219200" y="3886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219200" y="4419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219200" y="5029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219200" y="5562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219200" y="6172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ine Callout 1 15"/>
          <p:cNvSpPr/>
          <p:nvPr/>
        </p:nvSpPr>
        <p:spPr>
          <a:xfrm>
            <a:off x="2514600" y="1219200"/>
            <a:ext cx="4191000" cy="1295400"/>
          </a:xfrm>
          <a:prstGeom prst="borderCallout1">
            <a:avLst>
              <a:gd name="adj1" fmla="val -17664"/>
              <a:gd name="adj2" fmla="val -14394"/>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Swap the 15 with whatever is the smallest element</a:t>
            </a:r>
          </a:p>
        </p:txBody>
      </p:sp>
      <p:sp>
        <p:nvSpPr>
          <p:cNvPr id="27" name="Line Callout 1 26"/>
          <p:cNvSpPr/>
          <p:nvPr/>
        </p:nvSpPr>
        <p:spPr>
          <a:xfrm>
            <a:off x="2819400" y="2667000"/>
            <a:ext cx="4191000" cy="1295400"/>
          </a:xfrm>
          <a:prstGeom prst="borderCallout1">
            <a:avLst>
              <a:gd name="adj1" fmla="val -88252"/>
              <a:gd name="adj2" fmla="val 118666"/>
              <a:gd name="adj3" fmla="val 45572"/>
              <a:gd name="adj4" fmla="val 9847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swapped the 0 and the 15 (shown in gray)</a:t>
            </a:r>
          </a:p>
        </p:txBody>
      </p:sp>
      <p:sp>
        <p:nvSpPr>
          <p:cNvPr id="29" name="Line Callout 1 28"/>
          <p:cNvSpPr/>
          <p:nvPr/>
        </p:nvSpPr>
        <p:spPr>
          <a:xfrm>
            <a:off x="3733800" y="4114800"/>
            <a:ext cx="4191000" cy="1295400"/>
          </a:xfrm>
          <a:prstGeom prst="borderCallout1">
            <a:avLst>
              <a:gd name="adj1" fmla="val -129014"/>
              <a:gd name="adj2" fmla="val -10092"/>
              <a:gd name="adj3" fmla="val 17734"/>
              <a:gd name="adj4" fmla="val -16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At this point the first 3 elements are sorted and in their final locations. </a:t>
            </a:r>
          </a:p>
        </p:txBody>
      </p:sp>
    </p:spTree>
    <p:extLst>
      <p:ext uri="{BB962C8B-B14F-4D97-AF65-F5344CB8AC3E}">
        <p14:creationId xmlns:p14="http://schemas.microsoft.com/office/powerpoint/2010/main" val="1136194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17"/>
                                        </p:tgtEl>
                                        <p:attrNameLst>
                                          <p:attrName>ppt_x</p:attrName>
                                        </p:attrNameLst>
                                      </p:cBhvr>
                                      <p:tavLst>
                                        <p:tav tm="0">
                                          <p:val>
                                            <p:strVal val="ppt_x"/>
                                          </p:val>
                                        </p:tav>
                                        <p:tav tm="100000">
                                          <p:val>
                                            <p:strVal val="ppt_x"/>
                                          </p:val>
                                        </p:tav>
                                      </p:tavLst>
                                    </p:anim>
                                    <p:anim calcmode="lin" valueType="num">
                                      <p:cBhvr additive="base">
                                        <p:cTn id="15" dur="500"/>
                                        <p:tgtEl>
                                          <p:spTgt spid="17"/>
                                        </p:tgtEl>
                                        <p:attrNameLst>
                                          <p:attrName>ppt_y</p:attrName>
                                        </p:attrNameLst>
                                      </p:cBhvr>
                                      <p:tavLst>
                                        <p:tav tm="0">
                                          <p:val>
                                            <p:strVal val="ppt_y"/>
                                          </p:val>
                                        </p:tav>
                                        <p:tav tm="100000">
                                          <p:val>
                                            <p:strVal val="1+ppt_h/2"/>
                                          </p:val>
                                        </p:tav>
                                      </p:tavLst>
                                    </p:anim>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6" grpId="0" animBg="1" autoUpdateAnimBg="0"/>
      <p:bldP spid="16" grpId="1" animBg="1"/>
      <p:bldP spid="27" grpId="0" animBg="1" autoUpdateAnimBg="0"/>
      <p:bldP spid="27" grpId="1" animBg="1"/>
      <p:bldP spid="29" grpId="0" animBg="1" autoUpdateAnimBg="0"/>
      <p:bldP spid="2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a:t>
            </a:r>
            <a:r>
              <a:rPr lang="en-US" dirty="0">
                <a:solidFill>
                  <a:srgbClr val="000000"/>
                </a:solidFill>
                <a:latin typeface="Consolas" panose="020B0609020204030204" pitchFamily="49" charset="0"/>
                <a:cs typeface="Consolas" panose="020B0609020204030204" pitchFamily="49" charset="0"/>
              </a:rPr>
              <a:t>test cases for </a:t>
            </a:r>
            <a:r>
              <a:rPr lang="en-US" dirty="0" smtClean="0">
                <a:solidFill>
                  <a:srgbClr val="000000"/>
                </a:solidFill>
                <a:latin typeface="Consolas" panose="020B0609020204030204" pitchFamily="49" charset="0"/>
                <a:cs typeface="Consolas" panose="020B0609020204030204" pitchFamily="49" charset="0"/>
              </a:rPr>
              <a:t>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begin_tests</a:t>
            </a:r>
            <a:r>
              <a:rPr lang="en-US" sz="2400" dirty="0">
                <a:latin typeface="Consolas" panose="020B0609020204030204" pitchFamily="49" charset="0"/>
                <a:cs typeface="Consolas" panose="020B0609020204030204" pitchFamily="49" charset="0"/>
              </a:rPr>
              <a:t>(min).</a:t>
            </a:r>
          </a:p>
          <a:p>
            <a:pPr marL="0" indent="0">
              <a:buNone/>
            </a:pPr>
            <a:r>
              <a:rPr lang="en-US" sz="2400" dirty="0">
                <a:latin typeface="Consolas" panose="020B0609020204030204" pitchFamily="49" charset="0"/>
                <a:cs typeface="Consolas" panose="020B0609020204030204" pitchFamily="49" charset="0"/>
              </a:rPr>
              <a:t>test(minT1) :- min([1, 2, 3], 1), !.</a:t>
            </a:r>
          </a:p>
          <a:p>
            <a:pPr marL="0" indent="0">
              <a:buNone/>
            </a:pPr>
            <a:r>
              <a:rPr lang="en-US" sz="2400" dirty="0">
                <a:latin typeface="Consolas" panose="020B0609020204030204" pitchFamily="49" charset="0"/>
                <a:cs typeface="Consolas" panose="020B0609020204030204" pitchFamily="49" charset="0"/>
              </a:rPr>
              <a:t>test(minT2) :- min([2, 1, 3], 1), !.</a:t>
            </a:r>
          </a:p>
          <a:p>
            <a:pPr marL="0" indent="0">
              <a:buNone/>
            </a:pPr>
            <a:r>
              <a:rPr lang="en-US" sz="2400" dirty="0">
                <a:latin typeface="Consolas" panose="020B0609020204030204" pitchFamily="49" charset="0"/>
                <a:cs typeface="Consolas" panose="020B0609020204030204" pitchFamily="49" charset="0"/>
              </a:rPr>
              <a:t>test(minT3) :- min([2, 3, 1], 1), !.</a:t>
            </a:r>
          </a:p>
          <a:p>
            <a:pPr marL="0" indent="0">
              <a:buNone/>
            </a:pPr>
            <a:r>
              <a:rPr lang="en-US" sz="2400" dirty="0">
                <a:latin typeface="Consolas" panose="020B0609020204030204" pitchFamily="49" charset="0"/>
                <a:cs typeface="Consolas" panose="020B0609020204030204" pitchFamily="49" charset="0"/>
              </a:rPr>
              <a:t>test(minT4) :- min([1, 1, 1], 1), !.</a:t>
            </a:r>
          </a:p>
          <a:p>
            <a:pPr marL="0" indent="0">
              <a:buNone/>
            </a:pPr>
            <a:r>
              <a:rPr lang="en-US" sz="2400" dirty="0">
                <a:latin typeface="Consolas" panose="020B0609020204030204" pitchFamily="49" charset="0"/>
                <a:cs typeface="Consolas" panose="020B0609020204030204" pitchFamily="49" charset="0"/>
              </a:rPr>
              <a:t>test(minT5) :- \+min([], _).</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end_tests</a:t>
            </a:r>
            <a:r>
              <a:rPr lang="en-US" sz="2400" dirty="0">
                <a:latin typeface="Consolas" panose="020B0609020204030204" pitchFamily="49" charset="0"/>
                <a:cs typeface="Consolas" panose="020B0609020204030204" pitchFamily="49" charset="0"/>
              </a:rPr>
              <a:t>(min).</a:t>
            </a:r>
          </a:p>
        </p:txBody>
      </p:sp>
      <p:sp>
        <p:nvSpPr>
          <p:cNvPr id="4" name="Line Callout 1 3"/>
          <p:cNvSpPr/>
          <p:nvPr/>
        </p:nvSpPr>
        <p:spPr>
          <a:xfrm>
            <a:off x="6172200" y="5019394"/>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8492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write min in Prolog</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27103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solution for 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sv-SE" sz="2400" dirty="0">
                <a:latin typeface="Consolas" panose="020B0609020204030204" pitchFamily="49" charset="0"/>
                <a:cs typeface="Consolas" panose="020B0609020204030204" pitchFamily="49" charset="0"/>
              </a:rPr>
              <a:t>min([Min], Min</a:t>
            </a:r>
            <a:r>
              <a:rPr lang="sv-SE" sz="2400" dirty="0" smtClean="0">
                <a:latin typeface="Consolas" panose="020B0609020204030204" pitchFamily="49" charset="0"/>
                <a:cs typeface="Consolas" panose="020B0609020204030204" pitchFamily="49" charset="0"/>
              </a:rPr>
              <a:t>).</a:t>
            </a:r>
          </a:p>
          <a:p>
            <a:pPr marL="0" indent="0">
              <a:buNone/>
            </a:pPr>
            <a:endParaRPr lang="sv-SE" sz="2400" dirty="0">
              <a:latin typeface="Consolas" panose="020B0609020204030204" pitchFamily="49" charset="0"/>
              <a:cs typeface="Consolas" panose="020B0609020204030204" pitchFamily="49" charset="0"/>
            </a:endParaRPr>
          </a:p>
          <a:p>
            <a:pPr marL="0" indent="0">
              <a:buNone/>
            </a:pPr>
            <a:r>
              <a:rPr lang="sv-SE" sz="2400" dirty="0">
                <a:latin typeface="Consolas" panose="020B0609020204030204" pitchFamily="49" charset="0"/>
                <a:cs typeface="Consolas" panose="020B0609020204030204" pitchFamily="49" charset="0"/>
              </a:rPr>
              <a:t>min([F|R], Min):- min(R, Min), Min &lt;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&gt;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 F.</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67350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Runtime</a:t>
            </a:r>
            <a:endParaRPr lang="en-US" sz="8800" dirty="0" smtClean="0"/>
          </a:p>
        </p:txBody>
      </p:sp>
    </p:spTree>
    <p:extLst>
      <p:ext uri="{BB962C8B-B14F-4D97-AF65-F5344CB8AC3E}">
        <p14:creationId xmlns:p14="http://schemas.microsoft.com/office/powerpoint/2010/main" val="1958925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 </a:t>
            </a:r>
            <a:r>
              <a:rPr lang="en-US" dirty="0" smtClean="0"/>
              <a:t>in this Binary Search Tree?</a:t>
            </a:r>
          </a:p>
        </p:txBody>
      </p:sp>
      <p:sp>
        <p:nvSpPr>
          <p:cNvPr id="399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9941" name="TextBox 1"/>
          <p:cNvSpPr txBox="1">
            <a:spLocks noChangeArrowheads="1"/>
          </p:cNvSpPr>
          <p:nvPr/>
        </p:nvSpPr>
        <p:spPr bwMode="auto">
          <a:xfrm>
            <a:off x="304800" y="25146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n-lt"/>
              </a:rPr>
              <a:t> O(1)</a:t>
            </a:r>
          </a:p>
          <a:p>
            <a:pPr>
              <a:buFont typeface="Times" charset="0"/>
              <a:buAutoNum type="alphaUcPeriod"/>
            </a:pPr>
            <a:r>
              <a:rPr lang="en-US" sz="3600" dirty="0">
                <a:latin typeface="+mn-lt"/>
              </a:rPr>
              <a:t> O(log n)</a:t>
            </a:r>
          </a:p>
          <a:p>
            <a:pPr>
              <a:buFont typeface="Times" charset="0"/>
              <a:buAutoNum type="alphaUcPeriod"/>
            </a:pPr>
            <a:r>
              <a:rPr lang="en-US" sz="3600" dirty="0">
                <a:latin typeface="+mn-lt"/>
              </a:rPr>
              <a:t> O(n log n)</a:t>
            </a:r>
          </a:p>
          <a:p>
            <a:pPr>
              <a:buFont typeface="Times" charset="0"/>
              <a:buAutoNum type="alphaUcPeriod"/>
            </a:pPr>
            <a:r>
              <a:rPr lang="en-US" sz="3600" dirty="0">
                <a:latin typeface="+mn-lt"/>
              </a:rPr>
              <a:t> O(n)</a:t>
            </a:r>
          </a:p>
          <a:p>
            <a:pPr>
              <a:buFont typeface="Times" charset="0"/>
              <a:buAutoNum type="alphaUcPeriod"/>
            </a:pPr>
            <a:r>
              <a:rPr lang="en-US" sz="3600" dirty="0">
                <a:latin typeface="+mn-lt"/>
              </a:rPr>
              <a:t> O(n</a:t>
            </a:r>
            <a:r>
              <a:rPr lang="en-US" sz="3600" baseline="30000" dirty="0">
                <a:latin typeface="+mn-lt"/>
              </a:rPr>
              <a:t>2</a:t>
            </a:r>
            <a:r>
              <a:rPr lang="en-US" sz="3600" dirty="0">
                <a:latin typeface="+mn-lt"/>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81400" y="2133600"/>
            <a:ext cx="3200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590618"/>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Fast Are Computers?</a:t>
            </a:r>
            <a:endParaRPr lang="en-US" b="1"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5225"/>
            <a:ext cx="9144000" cy="54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4800600" y="5486400"/>
            <a:ext cx="3962400" cy="1219201"/>
          </a:xfrm>
          <a:prstGeom prst="borderCallout1">
            <a:avLst>
              <a:gd name="adj1" fmla="val 28206"/>
              <a:gd name="adj2" fmla="val -33"/>
              <a:gd name="adj3" fmla="val -77874"/>
              <a:gd name="adj4" fmla="val -2688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b="1" dirty="0" smtClean="0"/>
              <a:t>1 Hz = 1 operation /sec</a:t>
            </a:r>
          </a:p>
          <a:p>
            <a:pPr fontAlgn="auto">
              <a:spcBef>
                <a:spcPts val="0"/>
              </a:spcBef>
              <a:spcAft>
                <a:spcPts val="0"/>
              </a:spcAft>
              <a:defRPr/>
            </a:pPr>
            <a:r>
              <a:rPr lang="en-US" sz="2400" b="1" dirty="0" smtClean="0"/>
              <a:t>2.9GHz = 2.9 x 10</a:t>
            </a:r>
            <a:r>
              <a:rPr lang="en-US" sz="2400" b="1" baseline="30000" dirty="0" smtClean="0"/>
              <a:t>9</a:t>
            </a:r>
            <a:r>
              <a:rPr lang="en-US" sz="2400" b="1" dirty="0" smtClean="0"/>
              <a:t> op / sec</a:t>
            </a:r>
            <a:endParaRPr lang="en-US" sz="2400" b="1" dirty="0"/>
          </a:p>
        </p:txBody>
      </p:sp>
    </p:spTree>
    <p:extLst>
      <p:ext uri="{BB962C8B-B14F-4D97-AF65-F5344CB8AC3E}">
        <p14:creationId xmlns:p14="http://schemas.microsoft.com/office/powerpoint/2010/main" val="2431682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a:t>
            </a:r>
            <a:r>
              <a:rPr lang="en-US" dirty="0" smtClean="0"/>
              <a:t> in this Binary Search Tree?</a:t>
            </a:r>
          </a:p>
        </p:txBody>
      </p:sp>
      <p:sp>
        <p:nvSpPr>
          <p:cNvPr id="409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TextBox 5"/>
          <p:cNvSpPr txBox="1">
            <a:spLocks noChangeArrowheads="1"/>
          </p:cNvSpPr>
          <p:nvPr/>
        </p:nvSpPr>
        <p:spPr bwMode="auto">
          <a:xfrm>
            <a:off x="152400" y="20574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j-lt"/>
              </a:rPr>
              <a:t> O(1)</a:t>
            </a:r>
          </a:p>
          <a:p>
            <a:pPr>
              <a:buFont typeface="Times" charset="0"/>
              <a:buAutoNum type="alphaUcPeriod"/>
            </a:pPr>
            <a:r>
              <a:rPr lang="en-US" sz="3600" dirty="0">
                <a:latin typeface="+mj-lt"/>
              </a:rPr>
              <a:t> O(log n)</a:t>
            </a:r>
          </a:p>
          <a:p>
            <a:pPr>
              <a:buFont typeface="Times" charset="0"/>
              <a:buAutoNum type="alphaUcPeriod"/>
            </a:pPr>
            <a:r>
              <a:rPr lang="en-US" sz="3600" dirty="0">
                <a:latin typeface="+mj-lt"/>
              </a:rPr>
              <a:t> O(n log n)</a:t>
            </a:r>
          </a:p>
          <a:p>
            <a:pPr>
              <a:buFont typeface="Times" charset="0"/>
              <a:buAutoNum type="alphaUcPeriod"/>
            </a:pPr>
            <a:r>
              <a:rPr lang="en-US" sz="3600" dirty="0">
                <a:latin typeface="+mj-lt"/>
              </a:rPr>
              <a:t> O(n)</a:t>
            </a:r>
          </a:p>
          <a:p>
            <a:pPr>
              <a:buFont typeface="Times" charset="0"/>
              <a:buAutoNum type="alphaUcPeriod"/>
            </a:pPr>
            <a:r>
              <a:rPr lang="en-US" sz="3600" dirty="0">
                <a:latin typeface="+mj-lt"/>
              </a:rPr>
              <a:t> O(n</a:t>
            </a:r>
            <a:r>
              <a:rPr lang="en-US" sz="3600" baseline="30000" dirty="0">
                <a:latin typeface="+mj-lt"/>
              </a:rPr>
              <a:t>2</a:t>
            </a:r>
            <a:r>
              <a:rPr lang="en-US" sz="3600" dirty="0">
                <a:latin typeface="+mj-lt"/>
              </a:rPr>
              <a:t>)</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3505200" y="21336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5400000">
            <a:off x="5777428" y="5087036"/>
            <a:ext cx="457200" cy="646331"/>
          </a:xfrm>
          <a:prstGeom prst="rect">
            <a:avLst/>
          </a:prstGeom>
          <a:noFill/>
        </p:spPr>
        <p:txBody>
          <a:bodyPr wrap="square" rtlCol="0">
            <a:spAutoFit/>
          </a:bodyPr>
          <a:lstStyle/>
          <a:p>
            <a:r>
              <a:rPr lang="en-US" sz="3600" dirty="0" smtClean="0"/>
              <a:t>… </a:t>
            </a:r>
            <a:endParaRPr lang="en-US" sz="3600" dirty="0"/>
          </a:p>
        </p:txBody>
      </p:sp>
      <p:sp>
        <p:nvSpPr>
          <p:cNvPr id="3" name="Cloud 2"/>
          <p:cNvSpPr/>
          <p:nvPr/>
        </p:nvSpPr>
        <p:spPr>
          <a:xfrm>
            <a:off x="2971800" y="5791200"/>
            <a:ext cx="5943600" cy="7651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16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all nodes have 0 or 1 children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a:t>
            </a:r>
            <a:r>
              <a:rPr lang="en-US" sz="3200" u="sng">
                <a:solidFill>
                  <a:schemeClr val="tx2"/>
                </a:solidFill>
                <a:latin typeface="Times" charset="0"/>
              </a:rPr>
              <a:t>Completely Unbalanced Case</a:t>
            </a:r>
            <a:r>
              <a:rPr lang="en-US" sz="4400" u="sng">
                <a:solidFill>
                  <a:schemeClr val="tx2"/>
                </a:solidFill>
                <a:latin typeface="Times" charset="0"/>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276600"/>
            <a:ext cx="2590800" cy="30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483" y="3472713"/>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86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800600"/>
            <a:ext cx="6081713" cy="1981200"/>
          </a:xfrm>
        </p:spPr>
        <p:txBody>
          <a:bodyPr/>
          <a:lstStyle/>
          <a:p>
            <a:r>
              <a:rPr lang="en-US" sz="3200" b="1" dirty="0" smtClean="0"/>
              <a:t>Assuming: </a:t>
            </a:r>
            <a:r>
              <a:rPr lang="en-US" sz="3200" dirty="0" smtClean="0"/>
              <a:t/>
            </a:r>
            <a:br>
              <a:rPr lang="en-US" sz="3200" dirty="0" smtClean="0"/>
            </a:br>
            <a:r>
              <a:rPr lang="en-US" sz="3200" dirty="0" smtClean="0"/>
              <a:t> all nodes have 0 or 2 children</a:t>
            </a:r>
            <a:br>
              <a:rPr lang="en-US" sz="3200" dirty="0" smtClean="0"/>
            </a:br>
            <a:r>
              <a:rPr lang="en-US" sz="3200" dirty="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(Balanced Case)</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4724400" y="37338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p:cNvSpPr/>
          <p:nvPr/>
        </p:nvSpPr>
        <p:spPr>
          <a:xfrm>
            <a:off x="685800" y="3429000"/>
            <a:ext cx="1807284" cy="1505802"/>
          </a:xfrm>
          <a:prstGeom prst="borderCallout1">
            <a:avLst>
              <a:gd name="adj1" fmla="val 53977"/>
              <a:gd name="adj2" fmla="val 101067"/>
              <a:gd name="adj3" fmla="val -24614"/>
              <a:gd name="adj4" fmla="val 1780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294404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most nodes have 0 or 2 children</a:t>
            </a:r>
            <a:br>
              <a:rPr lang="en-US" sz="3200" smtClean="0"/>
            </a:br>
            <a:r>
              <a:rPr lang="en-US" sz="3200" smtClean="0"/>
              <a:t>height is O(log 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(Mostly Balanced Case)</a:t>
            </a:r>
          </a:p>
        </p:txBody>
      </p:sp>
      <p:pic>
        <p:nvPicPr>
          <p:cNvPr id="11366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9400" y="3279775"/>
            <a:ext cx="33782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98902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r>
              <a:rPr lang="en-US" sz="8800" smtClean="0"/>
              <a:t>Big-Oh for </a:t>
            </a:r>
            <a:br>
              <a:rPr lang="en-US" sz="8800" smtClean="0"/>
            </a:br>
            <a:r>
              <a:rPr lang="en-US" sz="8800" smtClean="0"/>
              <a:t>Lists</a:t>
            </a:r>
            <a:br>
              <a:rPr lang="en-US" sz="8800" smtClean="0"/>
            </a:br>
            <a:r>
              <a:rPr lang="en-US" sz="8000" smtClean="0"/>
              <a:t>(a.k.a. linked lists)</a:t>
            </a:r>
          </a:p>
        </p:txBody>
      </p:sp>
    </p:spTree>
    <p:extLst>
      <p:ext uri="{BB962C8B-B14F-4D97-AF65-F5344CB8AC3E}">
        <p14:creationId xmlns:p14="http://schemas.microsoft.com/office/powerpoint/2010/main" val="4194056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Racket Lists Big-Oh</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18807244">
            <a:off x="867569" y="4542632"/>
            <a:ext cx="32004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8" name="Table 7"/>
          <p:cNvGraphicFramePr>
            <a:graphicFrameLocks noGrp="1"/>
          </p:cNvGraphicFramePr>
          <p:nvPr/>
        </p:nvGraphicFramePr>
        <p:xfrm>
          <a:off x="884238" y="1524000"/>
          <a:ext cx="7391400" cy="2895600"/>
        </p:xfrm>
        <a:graphic>
          <a:graphicData uri="http://schemas.openxmlformats.org/drawingml/2006/table">
            <a:tbl>
              <a:tblPr firstCol="1" bandRow="1">
                <a:tableStyleId>{5C22544A-7EE6-4342-B048-85BDC9FD1C3A}</a:tableStyleId>
              </a:tblPr>
              <a:tblGrid>
                <a:gridCol w="5173980"/>
                <a:gridCol w="2217420"/>
              </a:tblGrid>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Length</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Delete (from</a:t>
                      </a:r>
                      <a:r>
                        <a:rPr lang="en-US" sz="3200" baseline="0" dirty="0" smtClean="0"/>
                        <a:t> the middle)</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6" name="Line Callout 1 5"/>
          <p:cNvSpPr/>
          <p:nvPr/>
        </p:nvSpPr>
        <p:spPr>
          <a:xfrm>
            <a:off x="5105400" y="4934802"/>
            <a:ext cx="1807284" cy="1505802"/>
          </a:xfrm>
          <a:prstGeom prst="borderCallout1">
            <a:avLst>
              <a:gd name="adj1" fmla="val 53977"/>
              <a:gd name="adj2" fmla="val 101067"/>
              <a:gd name="adj3" fmla="val -38225"/>
              <a:gd name="adj4" fmla="val 1205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9619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smtClean="0">
                <a:solidFill>
                  <a:schemeClr val="tx2"/>
                </a:solidFill>
                <a:latin typeface="Courier New" pitchFamily="49" charset="0"/>
                <a:cs typeface="Courier New" pitchFamily="49" charset="0"/>
              </a:rPr>
              <a:t>List/</a:t>
            </a:r>
            <a:r>
              <a:rPr lang="en-US" sz="4400" u="sng" dirty="0" err="1" smtClean="0">
                <a:solidFill>
                  <a:schemeClr val="tx2"/>
                </a:solidFill>
                <a:latin typeface="Courier New" pitchFamily="49" charset="0"/>
                <a:cs typeface="Courier New" pitchFamily="49" charset="0"/>
              </a:rPr>
              <a:t>ListNode</a:t>
            </a:r>
            <a:r>
              <a:rPr lang="en-US" sz="4400" u="sng" dirty="0" smtClean="0">
                <a:solidFill>
                  <a:schemeClr val="tx2"/>
                </a:solidFill>
                <a:latin typeface="Times" charset="0"/>
              </a:rPr>
              <a:t> Big-Oh</a:t>
            </a:r>
            <a:endParaRPr lang="en-US" sz="4400" u="sng" dirty="0">
              <a:solidFill>
                <a:schemeClr val="tx2"/>
              </a:solidFill>
              <a:latin typeface="Times" charset="0"/>
            </a:endParaRPr>
          </a:p>
        </p:txBody>
      </p:sp>
      <p:pic>
        <p:nvPicPr>
          <p:cNvPr id="7885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18038" y="5524500"/>
            <a:ext cx="4381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Title 1"/>
          <p:cNvSpPr>
            <a:spLocks noGrp="1"/>
          </p:cNvSpPr>
          <p:nvPr>
            <p:ph type="title"/>
          </p:nvPr>
        </p:nvSpPr>
        <p:spPr>
          <a:xfrm>
            <a:off x="228600" y="4876800"/>
            <a:ext cx="4351338" cy="1981200"/>
          </a:xfrm>
        </p:spPr>
        <p:txBody>
          <a:bodyPr/>
          <a:lstStyle/>
          <a:p>
            <a:r>
              <a:rPr lang="en-US" sz="3200" b="1" dirty="0" smtClean="0"/>
              <a:t>Assuming: </a:t>
            </a:r>
            <a:r>
              <a:rPr lang="en-US" sz="3200" dirty="0" smtClean="0"/>
              <a:t/>
            </a:r>
            <a:br>
              <a:rPr lang="en-US" sz="3200" dirty="0" smtClean="0"/>
            </a:br>
            <a:r>
              <a:rPr lang="en-US" sz="3200" dirty="0" smtClean="0"/>
              <a:t>the modifiable </a:t>
            </a:r>
            <a:r>
              <a:rPr lang="en-US" sz="3200" dirty="0" err="1" smtClean="0"/>
              <a:t>LinkedList</a:t>
            </a:r>
            <a:r>
              <a:rPr lang="en-US" sz="3200" dirty="0" smtClean="0"/>
              <a:t> using Hw5 </a:t>
            </a:r>
            <a:r>
              <a:rPr lang="en-US" sz="3200" dirty="0" smtClean="0">
                <a:latin typeface="Courier New" pitchFamily="49" charset="0"/>
                <a:cs typeface="Courier New" pitchFamily="49" charset="0"/>
              </a:rPr>
              <a:t>List</a:t>
            </a:r>
            <a:r>
              <a:rPr lang="en-US" sz="3200" dirty="0" smtClean="0"/>
              <a:t> and </a:t>
            </a:r>
            <a:r>
              <a:rPr lang="en-US" sz="3200" dirty="0" err="1" smtClean="0">
                <a:latin typeface="Courier New" pitchFamily="49" charset="0"/>
                <a:cs typeface="Courier New" pitchFamily="49" charset="0"/>
              </a:rPr>
              <a:t>ListNode</a:t>
            </a:r>
            <a:endParaRPr lang="en-US" sz="3200" dirty="0" smtClean="0">
              <a:latin typeface="Courier New" pitchFamily="49" charset="0"/>
              <a:cs typeface="Courier New" pitchFamily="49" charset="0"/>
            </a:endParaRPr>
          </a:p>
        </p:txBody>
      </p:sp>
      <p:graphicFrame>
        <p:nvGraphicFramePr>
          <p:cNvPr id="10" name="Table 9"/>
          <p:cNvGraphicFramePr>
            <a:graphicFrameLocks noGrp="1"/>
          </p:cNvGraphicFramePr>
          <p:nvPr>
            <p:extLst/>
          </p:nvPr>
        </p:nvGraphicFramePr>
        <p:xfrm>
          <a:off x="304800" y="990600"/>
          <a:ext cx="7391400" cy="3840336"/>
        </p:xfrm>
        <a:graphic>
          <a:graphicData uri="http://schemas.openxmlformats.org/drawingml/2006/table">
            <a:tbl>
              <a:tblPr firstCol="1" bandRow="1">
                <a:tableStyleId>{5C22544A-7EE6-4342-B048-85BDC9FD1C3A}</a:tableStyleId>
              </a:tblPr>
              <a:tblGrid>
                <a:gridCol w="5173980"/>
                <a:gridCol w="2217420"/>
              </a:tblGrid>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Length</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a:t>
                      </a:r>
                      <a:r>
                        <a:rPr lang="en-US" sz="3200" baseline="0" dirty="0" smtClean="0"/>
                        <a:t>given a value)</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(given a </a:t>
                      </a:r>
                      <a:r>
                        <a:rPr lang="en-US" sz="3200" dirty="0" err="1" smtClean="0"/>
                        <a:t>ListNode</a:t>
                      </a:r>
                      <a:r>
                        <a:rPr lang="en-US" sz="3200" dirty="0" smtClean="0"/>
                        <a:t> ref)</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bl>
          </a:graphicData>
        </a:graphic>
      </p:graphicFrame>
      <p:sp>
        <p:nvSpPr>
          <p:cNvPr id="7" name="Line Callout 1 6"/>
          <p:cNvSpPr/>
          <p:nvPr/>
        </p:nvSpPr>
        <p:spPr>
          <a:xfrm>
            <a:off x="7336716" y="4343400"/>
            <a:ext cx="1807284" cy="1505802"/>
          </a:xfrm>
          <a:prstGeom prst="borderCallout1">
            <a:avLst>
              <a:gd name="adj1" fmla="val -3607"/>
              <a:gd name="adj2" fmla="val 37387"/>
              <a:gd name="adj3" fmla="val -68588"/>
              <a:gd name="adj4" fmla="val -173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713770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sz="8800" smtClean="0"/>
              <a:t>Big-Oh for Arrays</a:t>
            </a:r>
          </a:p>
        </p:txBody>
      </p:sp>
    </p:spTree>
    <p:extLst>
      <p:ext uri="{BB962C8B-B14F-4D97-AF65-F5344CB8AC3E}">
        <p14:creationId xmlns:p14="http://schemas.microsoft.com/office/powerpoint/2010/main" val="10536664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smtClean="0"/>
              <a:t>unsorted</a:t>
            </a:r>
            <a:r>
              <a:rPr lang="en-US" dirty="0" smtClean="0"/>
              <a:t> array holding numbers within 1 to N </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Unsorted Arrays Big-Oh</a:t>
            </a:r>
          </a:p>
        </p:txBody>
      </p:sp>
      <p:graphicFrame>
        <p:nvGraphicFramePr>
          <p:cNvPr id="10" name="Table 9"/>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aphicFrame>
        <p:nvGraphicFramePr>
          <p:cNvPr id="6" name="Table 5"/>
          <p:cNvGraphicFramePr>
            <a:graphicFrameLocks noGrp="1"/>
          </p:cNvGraphicFramePr>
          <p:nvPr/>
        </p:nvGraphicFramePr>
        <p:xfrm>
          <a:off x="2362200" y="3703638"/>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2">
                <a:tc>
                  <a:txBody>
                    <a:bodyPr/>
                    <a:lstStyle/>
                    <a:p>
                      <a:pPr algn="ctr"/>
                      <a:r>
                        <a:rPr lang="en-US" sz="3600" dirty="0" smtClean="0"/>
                        <a:t>5</a:t>
                      </a:r>
                      <a:endParaRPr lang="en-US" sz="3600" dirty="0">
                        <a:solidFill>
                          <a:schemeClr val="tx1"/>
                        </a:solidFill>
                      </a:endParaRPr>
                    </a:p>
                  </a:txBody>
                  <a:tcPr marT="45689" marB="45689"/>
                </a:tc>
                <a:tc>
                  <a:txBody>
                    <a:bodyPr/>
                    <a:lstStyle/>
                    <a:p>
                      <a:pPr algn="ctr"/>
                      <a:r>
                        <a:rPr lang="en-US" sz="3600" dirty="0" smtClean="0"/>
                        <a:t>3</a:t>
                      </a:r>
                      <a:endParaRPr lang="en-US" sz="3600" dirty="0">
                        <a:solidFill>
                          <a:schemeClr val="tx1"/>
                        </a:solidFill>
                      </a:endParaRPr>
                    </a:p>
                  </a:txBody>
                  <a:tcPr marT="45689" marB="45689"/>
                </a:tc>
                <a:tc>
                  <a:txBody>
                    <a:bodyPr/>
                    <a:lstStyle/>
                    <a:p>
                      <a:pPr algn="ctr"/>
                      <a:r>
                        <a:rPr lang="en-US" sz="3600" dirty="0" smtClean="0"/>
                        <a:t>8</a:t>
                      </a:r>
                      <a:endParaRPr lang="en-US" sz="3600" dirty="0">
                        <a:solidFill>
                          <a:schemeClr val="tx1"/>
                        </a:solidFill>
                      </a:endParaRPr>
                    </a:p>
                  </a:txBody>
                  <a:tcPr marT="45689" marB="45689"/>
                </a:tc>
                <a:tc>
                  <a:txBody>
                    <a:bodyPr/>
                    <a:lstStyle/>
                    <a:p>
                      <a:pPr algn="ctr"/>
                      <a:r>
                        <a:rPr lang="en-US" sz="3600" dirty="0" smtClean="0"/>
                        <a:t>2</a:t>
                      </a:r>
                      <a:endParaRPr lang="en-US" sz="3600" dirty="0">
                        <a:solidFill>
                          <a:schemeClr val="tx1"/>
                        </a:solidFill>
                      </a:endParaRPr>
                    </a:p>
                  </a:txBody>
                  <a:tcPr marT="45689" marB="45689"/>
                </a:tc>
                <a:tc>
                  <a:txBody>
                    <a:bodyPr/>
                    <a:lstStyle/>
                    <a:p>
                      <a:pPr algn="ctr"/>
                      <a:r>
                        <a:rPr lang="en-US" sz="3600" dirty="0" smtClean="0"/>
                        <a:t>1</a:t>
                      </a:r>
                      <a:endParaRPr lang="en-US" sz="3600" dirty="0">
                        <a:solidFill>
                          <a:schemeClr val="tx1"/>
                        </a:solidFill>
                      </a:endParaRPr>
                    </a:p>
                  </a:txBody>
                  <a:tcPr marT="45689" marB="45689"/>
                </a:tc>
                <a:tc>
                  <a:txBody>
                    <a:bodyPr/>
                    <a:lstStyle/>
                    <a:p>
                      <a:pPr algn="ctr"/>
                      <a:r>
                        <a:rPr lang="en-US" sz="3600" dirty="0" smtClean="0"/>
                        <a:t>7</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spTree>
    <p:extLst>
      <p:ext uri="{BB962C8B-B14F-4D97-AF65-F5344CB8AC3E}">
        <p14:creationId xmlns:p14="http://schemas.microsoft.com/office/powerpoint/2010/main" val="128487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a:t>s</a:t>
            </a:r>
            <a:r>
              <a:rPr lang="en-US" b="1" u="sng" dirty="0" smtClean="0"/>
              <a:t>orted</a:t>
            </a:r>
            <a:r>
              <a:rPr lang="en-US" dirty="0" smtClean="0"/>
              <a:t> array holding numbers within 1 to N</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Sorted Arrays Big-Oh</a:t>
            </a:r>
          </a:p>
        </p:txBody>
      </p:sp>
      <p:graphicFrame>
        <p:nvGraphicFramePr>
          <p:cNvPr id="6" name="Table 5"/>
          <p:cNvGraphicFramePr>
            <a:graphicFrameLocks noGrp="1"/>
          </p:cNvGraphicFramePr>
          <p:nvPr/>
        </p:nvGraphicFramePr>
        <p:xfrm>
          <a:off x="2362200" y="3810000"/>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3">
                <a:tc>
                  <a:txBody>
                    <a:bodyPr/>
                    <a:lstStyle/>
                    <a:p>
                      <a:pPr algn="ctr"/>
                      <a:r>
                        <a:rPr lang="en-US" sz="3600" dirty="0" smtClean="0">
                          <a:solidFill>
                            <a:schemeClr val="tx1"/>
                          </a:solidFill>
                        </a:rPr>
                        <a:t>1</a:t>
                      </a:r>
                      <a:endParaRPr lang="en-US" sz="3600" dirty="0">
                        <a:solidFill>
                          <a:schemeClr val="tx1"/>
                        </a:solidFill>
                      </a:endParaRPr>
                    </a:p>
                  </a:txBody>
                  <a:tcPr marT="45689" marB="45689"/>
                </a:tc>
                <a:tc>
                  <a:txBody>
                    <a:bodyPr/>
                    <a:lstStyle/>
                    <a:p>
                      <a:pPr algn="ctr"/>
                      <a:r>
                        <a:rPr lang="en-US" sz="3600" dirty="0" smtClean="0">
                          <a:solidFill>
                            <a:schemeClr val="tx1"/>
                          </a:solidFill>
                        </a:rPr>
                        <a:t>2</a:t>
                      </a:r>
                      <a:endParaRPr lang="en-US" sz="3600" dirty="0">
                        <a:solidFill>
                          <a:schemeClr val="tx1"/>
                        </a:solidFill>
                      </a:endParaRPr>
                    </a:p>
                  </a:txBody>
                  <a:tcPr marT="45689" marB="45689"/>
                </a:tc>
                <a:tc>
                  <a:txBody>
                    <a:bodyPr/>
                    <a:lstStyle/>
                    <a:p>
                      <a:pPr algn="ctr"/>
                      <a:r>
                        <a:rPr lang="en-US" sz="3600" dirty="0" smtClean="0">
                          <a:solidFill>
                            <a:schemeClr val="tx1"/>
                          </a:solidFill>
                        </a:rPr>
                        <a:t>3</a:t>
                      </a:r>
                      <a:endParaRPr lang="en-US" sz="3600" dirty="0">
                        <a:solidFill>
                          <a:schemeClr val="tx1"/>
                        </a:solidFill>
                      </a:endParaRPr>
                    </a:p>
                  </a:txBody>
                  <a:tcPr marT="45689" marB="45689"/>
                </a:tc>
                <a:tc>
                  <a:txBody>
                    <a:bodyPr/>
                    <a:lstStyle/>
                    <a:p>
                      <a:pPr algn="ctr"/>
                      <a:r>
                        <a:rPr lang="en-US" sz="3600" dirty="0" smtClean="0">
                          <a:solidFill>
                            <a:schemeClr val="tx1"/>
                          </a:solidFill>
                        </a:rPr>
                        <a:t>5</a:t>
                      </a:r>
                      <a:endParaRPr lang="en-US" sz="3600" dirty="0">
                        <a:solidFill>
                          <a:schemeClr val="tx1"/>
                        </a:solidFill>
                      </a:endParaRPr>
                    </a:p>
                  </a:txBody>
                  <a:tcPr marT="45689" marB="45689"/>
                </a:tc>
                <a:tc>
                  <a:txBody>
                    <a:bodyPr/>
                    <a:lstStyle/>
                    <a:p>
                      <a:pPr algn="ctr"/>
                      <a:r>
                        <a:rPr lang="en-US" sz="3600" dirty="0" smtClean="0">
                          <a:solidFill>
                            <a:schemeClr val="tx1"/>
                          </a:solidFill>
                        </a:rPr>
                        <a:t>7</a:t>
                      </a:r>
                      <a:endParaRPr lang="en-US" sz="3600" dirty="0">
                        <a:solidFill>
                          <a:schemeClr val="tx1"/>
                        </a:solidFill>
                      </a:endParaRPr>
                    </a:p>
                  </a:txBody>
                  <a:tcPr marT="45689" marB="45689"/>
                </a:tc>
                <a:tc>
                  <a:txBody>
                    <a:bodyPr/>
                    <a:lstStyle/>
                    <a:p>
                      <a:pPr algn="ctr"/>
                      <a:r>
                        <a:rPr lang="en-US" sz="3600" dirty="0" smtClean="0">
                          <a:solidFill>
                            <a:schemeClr val="tx1"/>
                          </a:solidFill>
                        </a:rPr>
                        <a:t>8</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spTree>
    <p:extLst>
      <p:ext uri="{BB962C8B-B14F-4D97-AF65-F5344CB8AC3E}">
        <p14:creationId xmlns:p14="http://schemas.microsoft.com/office/powerpoint/2010/main" val="397660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5"/>
          <p:cNvSpPr txBox="1">
            <a:spLocks noChangeArrowheads="1"/>
          </p:cNvSpPr>
          <p:nvPr/>
        </p:nvSpPr>
        <p:spPr bwMode="auto">
          <a:xfrm>
            <a:off x="5867400" y="4557623"/>
            <a:ext cx="3207544" cy="22467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b="1" dirty="0" smtClean="0">
                <a:solidFill>
                  <a:srgbClr val="000000"/>
                </a:solidFill>
                <a:latin typeface="+mn-lt"/>
              </a:rPr>
              <a:t>Instead of using measured time – reason about the complexity of the problem</a:t>
            </a:r>
            <a:endParaRPr lang="en-US" sz="2800" b="1" dirty="0">
              <a:solidFill>
                <a:srgbClr val="000000"/>
              </a:solidFill>
              <a:latin typeface="+mn-lt"/>
            </a:endParaRPr>
          </a:p>
        </p:txBody>
      </p:sp>
      <p:sp>
        <p:nvSpPr>
          <p:cNvPr id="109572" name="Text Box 6"/>
          <p:cNvSpPr txBox="1">
            <a:spLocks noChangeArrowheads="1"/>
          </p:cNvSpPr>
          <p:nvPr/>
        </p:nvSpPr>
        <p:spPr bwMode="auto">
          <a:xfrm>
            <a:off x="1182688" y="231616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3" name="Text Box 7"/>
          <p:cNvSpPr txBox="1">
            <a:spLocks noChangeArrowheads="1"/>
          </p:cNvSpPr>
          <p:nvPr/>
        </p:nvSpPr>
        <p:spPr bwMode="auto">
          <a:xfrm>
            <a:off x="879475" y="58166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log(n)</a:t>
            </a:r>
          </a:p>
        </p:txBody>
      </p:sp>
      <p:grpSp>
        <p:nvGrpSpPr>
          <p:cNvPr id="109574" name="Group 8"/>
          <p:cNvGrpSpPr>
            <a:grpSpLocks/>
          </p:cNvGrpSpPr>
          <p:nvPr/>
        </p:nvGrpSpPr>
        <p:grpSpPr bwMode="auto">
          <a:xfrm>
            <a:off x="1163638" y="3825875"/>
            <a:ext cx="454025" cy="477838"/>
            <a:chOff x="1032" y="1842"/>
            <a:chExt cx="286" cy="301"/>
          </a:xfrm>
        </p:grpSpPr>
        <p:sp>
          <p:nvSpPr>
            <p:cNvPr id="109600" name="Text Box 9"/>
            <p:cNvSpPr txBox="1">
              <a:spLocks noChangeArrowheads="1"/>
            </p:cNvSpPr>
            <p:nvPr/>
          </p:nvSpPr>
          <p:spPr bwMode="auto">
            <a:xfrm>
              <a:off x="1032" y="185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601" name="Text Box 10"/>
            <p:cNvSpPr txBox="1">
              <a:spLocks noChangeArrowheads="1"/>
            </p:cNvSpPr>
            <p:nvPr/>
          </p:nvSpPr>
          <p:spPr bwMode="auto">
            <a:xfrm>
              <a:off x="1138" y="184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2</a:t>
              </a:r>
            </a:p>
          </p:txBody>
        </p:sp>
      </p:grpSp>
      <p:grpSp>
        <p:nvGrpSpPr>
          <p:cNvPr id="109575" name="Group 11"/>
          <p:cNvGrpSpPr>
            <a:grpSpLocks/>
          </p:cNvGrpSpPr>
          <p:nvPr/>
        </p:nvGrpSpPr>
        <p:grpSpPr bwMode="auto">
          <a:xfrm>
            <a:off x="1179513" y="3386138"/>
            <a:ext cx="444500" cy="498475"/>
            <a:chOff x="1793" y="2097"/>
            <a:chExt cx="280" cy="314"/>
          </a:xfrm>
        </p:grpSpPr>
        <p:sp>
          <p:nvSpPr>
            <p:cNvPr id="109598" name="Text Box 12"/>
            <p:cNvSpPr txBox="1">
              <a:spLocks noChangeArrowheads="1"/>
            </p:cNvSpPr>
            <p:nvPr/>
          </p:nvSpPr>
          <p:spPr bwMode="auto">
            <a:xfrm>
              <a:off x="1793" y="212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9" name="Text Box 13"/>
            <p:cNvSpPr txBox="1">
              <a:spLocks noChangeArrowheads="1"/>
            </p:cNvSpPr>
            <p:nvPr/>
          </p:nvSpPr>
          <p:spPr bwMode="auto">
            <a:xfrm>
              <a:off x="1893" y="209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3</a:t>
              </a:r>
            </a:p>
          </p:txBody>
        </p:sp>
      </p:grpSp>
      <p:grpSp>
        <p:nvGrpSpPr>
          <p:cNvPr id="109576" name="Group 14"/>
          <p:cNvGrpSpPr>
            <a:grpSpLocks/>
          </p:cNvGrpSpPr>
          <p:nvPr/>
        </p:nvGrpSpPr>
        <p:grpSpPr bwMode="auto">
          <a:xfrm>
            <a:off x="1185863" y="2725738"/>
            <a:ext cx="434975" cy="496887"/>
            <a:chOff x="2231" y="1491"/>
            <a:chExt cx="274" cy="313"/>
          </a:xfrm>
        </p:grpSpPr>
        <p:sp>
          <p:nvSpPr>
            <p:cNvPr id="109596" name="Text Box 15"/>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2</a:t>
              </a:r>
            </a:p>
          </p:txBody>
        </p:sp>
        <p:sp>
          <p:nvSpPr>
            <p:cNvPr id="109597" name="Text Box 16"/>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sp>
        <p:nvSpPr>
          <p:cNvPr id="109577" name="Text Box 17"/>
          <p:cNvSpPr txBox="1">
            <a:spLocks noChangeArrowheads="1"/>
          </p:cNvSpPr>
          <p:nvPr/>
        </p:nvSpPr>
        <p:spPr bwMode="auto">
          <a:xfrm>
            <a:off x="1171575" y="47005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8" name="Text Box 18"/>
          <p:cNvSpPr txBox="1">
            <a:spLocks noChangeArrowheads="1"/>
          </p:cNvSpPr>
          <p:nvPr/>
        </p:nvSpPr>
        <p:spPr bwMode="auto">
          <a:xfrm>
            <a:off x="1160463" y="62293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1</a:t>
            </a:r>
          </a:p>
        </p:txBody>
      </p:sp>
      <p:grpSp>
        <p:nvGrpSpPr>
          <p:cNvPr id="109579" name="Group 19"/>
          <p:cNvGrpSpPr>
            <a:grpSpLocks/>
          </p:cNvGrpSpPr>
          <p:nvPr/>
        </p:nvGrpSpPr>
        <p:grpSpPr bwMode="auto">
          <a:xfrm>
            <a:off x="1195388" y="1868488"/>
            <a:ext cx="434975" cy="496887"/>
            <a:chOff x="2231" y="1491"/>
            <a:chExt cx="274" cy="313"/>
          </a:xfrm>
        </p:grpSpPr>
        <p:sp>
          <p:nvSpPr>
            <p:cNvPr id="109594" name="Text Box 20"/>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5" name="Text Box 21"/>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grpSp>
        <p:nvGrpSpPr>
          <p:cNvPr id="109580" name="Group 22"/>
          <p:cNvGrpSpPr>
            <a:grpSpLocks/>
          </p:cNvGrpSpPr>
          <p:nvPr/>
        </p:nvGrpSpPr>
        <p:grpSpPr bwMode="auto">
          <a:xfrm>
            <a:off x="1041400" y="5454650"/>
            <a:ext cx="503238" cy="457200"/>
            <a:chOff x="380" y="1585"/>
            <a:chExt cx="317" cy="288"/>
          </a:xfrm>
        </p:grpSpPr>
        <p:sp>
          <p:nvSpPr>
            <p:cNvPr id="109592" name="Text Box 23"/>
            <p:cNvSpPr txBox="1">
              <a:spLocks noChangeArrowheads="1"/>
            </p:cNvSpPr>
            <p:nvPr/>
          </p:nvSpPr>
          <p:spPr bwMode="auto">
            <a:xfrm>
              <a:off x="380" y="1585"/>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latin typeface="Symbol" pitchFamily="18" charset="2"/>
                  <a:sym typeface="Symbol" pitchFamily="18" charset="2"/>
                </a:rPr>
                <a:t></a:t>
              </a:r>
              <a:r>
                <a:rPr lang="en-US" sz="2400">
                  <a:solidFill>
                    <a:srgbClr val="000000"/>
                  </a:solidFill>
                </a:rPr>
                <a:t>n</a:t>
              </a:r>
            </a:p>
          </p:txBody>
        </p:sp>
        <p:sp>
          <p:nvSpPr>
            <p:cNvPr id="109593" name="Line 24"/>
            <p:cNvSpPr>
              <a:spLocks noChangeShapeType="1"/>
            </p:cNvSpPr>
            <p:nvPr/>
          </p:nvSpPr>
          <p:spPr bwMode="auto">
            <a:xfrm>
              <a:off x="535" y="1623"/>
              <a:ext cx="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9581" name="Text Box 25"/>
          <p:cNvSpPr txBox="1">
            <a:spLocks noChangeArrowheads="1"/>
          </p:cNvSpPr>
          <p:nvPr/>
        </p:nvSpPr>
        <p:spPr bwMode="auto">
          <a:xfrm>
            <a:off x="574675" y="1395413"/>
            <a:ext cx="1762125" cy="469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Big-</a:t>
            </a:r>
            <a:r>
              <a:rPr lang="en-US" sz="2400" b="1">
                <a:solidFill>
                  <a:srgbClr val="000000"/>
                </a:solidFill>
              </a:rPr>
              <a:t>O </a:t>
            </a:r>
            <a:r>
              <a:rPr lang="en-US" sz="2400">
                <a:solidFill>
                  <a:srgbClr val="000000"/>
                </a:solidFill>
              </a:rPr>
              <a:t>Order</a:t>
            </a:r>
          </a:p>
        </p:txBody>
      </p:sp>
      <p:sp>
        <p:nvSpPr>
          <p:cNvPr id="109582" name="Text Box 26"/>
          <p:cNvSpPr txBox="1">
            <a:spLocks noChangeArrowheads="1"/>
          </p:cNvSpPr>
          <p:nvPr/>
        </p:nvSpPr>
        <p:spPr bwMode="auto">
          <a:xfrm>
            <a:off x="860425" y="4265613"/>
            <a:ext cx="115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 log(n)</a:t>
            </a:r>
          </a:p>
        </p:txBody>
      </p:sp>
      <p:sp>
        <p:nvSpPr>
          <p:cNvPr id="109586" name="Text Box 30"/>
          <p:cNvSpPr txBox="1">
            <a:spLocks noChangeArrowheads="1"/>
          </p:cNvSpPr>
          <p:nvPr/>
        </p:nvSpPr>
        <p:spPr bwMode="auto">
          <a:xfrm>
            <a:off x="3154363" y="2303463"/>
            <a:ext cx="461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Intractable Problems   (</a:t>
            </a:r>
            <a:r>
              <a:rPr lang="en-US" sz="2400" i="1">
                <a:solidFill>
                  <a:srgbClr val="000000"/>
                </a:solidFill>
              </a:rPr>
              <a:t>Exponential</a:t>
            </a:r>
            <a:r>
              <a:rPr lang="en-US" sz="2400">
                <a:solidFill>
                  <a:srgbClr val="000000"/>
                </a:solidFill>
              </a:rPr>
              <a:t>)</a:t>
            </a:r>
          </a:p>
        </p:txBody>
      </p:sp>
      <p:sp>
        <p:nvSpPr>
          <p:cNvPr id="109587" name="Text Box 31"/>
          <p:cNvSpPr txBox="1">
            <a:spLocks noChangeArrowheads="1"/>
          </p:cNvSpPr>
          <p:nvPr/>
        </p:nvSpPr>
        <p:spPr bwMode="auto">
          <a:xfrm>
            <a:off x="3135313" y="3965575"/>
            <a:ext cx="439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Tractable Problems   (</a:t>
            </a:r>
            <a:r>
              <a:rPr lang="en-US" sz="2400" i="1">
                <a:solidFill>
                  <a:srgbClr val="000000"/>
                </a:solidFill>
              </a:rPr>
              <a:t>Polynomial</a:t>
            </a:r>
            <a:r>
              <a:rPr lang="en-US" sz="2400">
                <a:solidFill>
                  <a:srgbClr val="000000"/>
                </a:solidFill>
              </a:rPr>
              <a:t>)</a:t>
            </a:r>
          </a:p>
        </p:txBody>
      </p:sp>
      <p:sp>
        <p:nvSpPr>
          <p:cNvPr id="109588" name="Text Box 32"/>
          <p:cNvSpPr txBox="1">
            <a:spLocks noChangeArrowheads="1"/>
          </p:cNvSpPr>
          <p:nvPr/>
        </p:nvSpPr>
        <p:spPr bwMode="auto">
          <a:xfrm>
            <a:off x="3148013" y="5793731"/>
            <a:ext cx="1782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00"/>
                </a:solidFill>
              </a:rPr>
              <a:t>No </a:t>
            </a:r>
            <a:r>
              <a:rPr lang="en-US" sz="2400" dirty="0" smtClean="0">
                <a:solidFill>
                  <a:srgbClr val="000000"/>
                </a:solidFill>
              </a:rPr>
              <a:t>Problem!</a:t>
            </a:r>
            <a:endParaRPr lang="en-US" sz="2400" dirty="0">
              <a:solidFill>
                <a:srgbClr val="000000"/>
              </a:solidFill>
            </a:endParaRPr>
          </a:p>
        </p:txBody>
      </p:sp>
      <p:sp>
        <p:nvSpPr>
          <p:cNvPr id="109589" name="AutoShape 33"/>
          <p:cNvSpPr>
            <a:spLocks/>
          </p:cNvSpPr>
          <p:nvPr/>
        </p:nvSpPr>
        <p:spPr bwMode="auto">
          <a:xfrm>
            <a:off x="2940050" y="1957388"/>
            <a:ext cx="144463" cy="1163637"/>
          </a:xfrm>
          <a:prstGeom prst="rightBrace">
            <a:avLst>
              <a:gd name="adj1" fmla="val 67124"/>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0" name="AutoShape 34"/>
          <p:cNvSpPr>
            <a:spLocks/>
          </p:cNvSpPr>
          <p:nvPr/>
        </p:nvSpPr>
        <p:spPr bwMode="auto">
          <a:xfrm>
            <a:off x="2917825" y="3525838"/>
            <a:ext cx="144463" cy="1347787"/>
          </a:xfrm>
          <a:prstGeom prst="rightBrace">
            <a:avLst>
              <a:gd name="adj1" fmla="val 77747"/>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1" name="AutoShape 35"/>
          <p:cNvSpPr>
            <a:spLocks/>
          </p:cNvSpPr>
          <p:nvPr/>
        </p:nvSpPr>
        <p:spPr bwMode="auto">
          <a:xfrm>
            <a:off x="2938463" y="5435600"/>
            <a:ext cx="144462" cy="1163638"/>
          </a:xfrm>
          <a:prstGeom prst="rightBrace">
            <a:avLst>
              <a:gd name="adj1" fmla="val 67125"/>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36" name="Title 1"/>
          <p:cNvSpPr txBox="1">
            <a:spLocks/>
          </p:cNvSpPr>
          <p:nvPr/>
        </p:nvSpPr>
        <p:spPr bwMode="auto">
          <a:xfrm>
            <a:off x="-18752" y="274638"/>
            <a:ext cx="91815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Classes of Problems</a:t>
            </a:r>
            <a:endParaRPr lang="en-US" b="1" dirty="0"/>
          </a:p>
        </p:txBody>
      </p:sp>
    </p:spTree>
    <p:extLst>
      <p:ext uri="{BB962C8B-B14F-4D97-AF65-F5344CB8AC3E}">
        <p14:creationId xmlns:p14="http://schemas.microsoft.com/office/powerpoint/2010/main" val="4255145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dirty="0" smtClean="0"/>
              <a:t>Boolean </a:t>
            </a:r>
            <a:r>
              <a:rPr lang="en-US" dirty="0" smtClean="0"/>
              <a:t>array </a:t>
            </a:r>
            <a:r>
              <a:rPr lang="en-US" b="1" u="sng" dirty="0" smtClean="0"/>
              <a:t>representing</a:t>
            </a:r>
            <a:r>
              <a:rPr lang="en-US" b="1" dirty="0" smtClean="0"/>
              <a:t> </a:t>
            </a:r>
            <a:r>
              <a:rPr lang="en-US" dirty="0" smtClean="0"/>
              <a:t>numbers within 1 to X</a:t>
            </a:r>
          </a:p>
          <a:p>
            <a:pPr marL="457200" indent="-457200">
              <a:buFont typeface="Arial" pitchFamily="34" charset="0"/>
              <a:buChar char="•"/>
              <a:defRPr/>
            </a:pPr>
            <a:r>
              <a:rPr lang="en-US" dirty="0" smtClean="0"/>
              <a:t>X is a fixed number</a:t>
            </a:r>
          </a:p>
          <a:p>
            <a:pPr marL="457200" indent="-457200">
              <a:buFont typeface="Arial" pitchFamily="34" charset="0"/>
              <a:buChar char="•"/>
              <a:defRPr/>
            </a:pPr>
            <a:r>
              <a:rPr lang="en-US" dirty="0" smtClean="0"/>
              <a:t>no duplicates</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Boolean Arrays Big-Oh</a:t>
            </a:r>
          </a:p>
        </p:txBody>
      </p:sp>
      <p:graphicFrame>
        <p:nvGraphicFramePr>
          <p:cNvPr id="6" name="Table 5"/>
          <p:cNvGraphicFramePr>
            <a:graphicFrameLocks noGrp="1"/>
          </p:cNvGraphicFramePr>
          <p:nvPr/>
        </p:nvGraphicFramePr>
        <p:xfrm>
          <a:off x="2133600" y="3733800"/>
          <a:ext cx="6781797" cy="640018"/>
        </p:xfrm>
        <a:graphic>
          <a:graphicData uri="http://schemas.openxmlformats.org/drawingml/2006/table">
            <a:tbl>
              <a:tblPr firstRow="1" bandRow="1">
                <a:tableStyleId>{5940675A-B579-460E-94D1-54222C63F5DA}</a:tableStyleId>
              </a:tblPr>
              <a:tblGrid>
                <a:gridCol w="753533"/>
                <a:gridCol w="753533"/>
                <a:gridCol w="753533"/>
                <a:gridCol w="753533"/>
                <a:gridCol w="753533"/>
                <a:gridCol w="753533"/>
                <a:gridCol w="753533"/>
                <a:gridCol w="753533"/>
                <a:gridCol w="753533"/>
              </a:tblGrid>
              <a:tr h="639763">
                <a:tc>
                  <a:txBody>
                    <a:bodyPr/>
                    <a:lstStyle/>
                    <a:p>
                      <a:pPr algn="ctr"/>
                      <a:r>
                        <a:rPr lang="en-US" sz="3600" dirty="0" smtClean="0">
                          <a:solidFill>
                            <a:schemeClr val="tx1"/>
                          </a:solidFill>
                        </a:rPr>
                        <a:t>F</a:t>
                      </a:r>
                      <a:r>
                        <a:rPr lang="en-US" sz="3600" baseline="-25000" dirty="0" smtClean="0">
                          <a:solidFill>
                            <a:schemeClr val="tx1"/>
                          </a:solidFill>
                        </a:rPr>
                        <a:t>0</a:t>
                      </a:r>
                      <a:endParaRPr lang="en-US" sz="3600" dirty="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1</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2</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3</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4</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5</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6</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7</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8</a:t>
                      </a:r>
                      <a:endParaRPr lang="en-US" sz="3600" dirty="0" smtClean="0">
                        <a:solidFill>
                          <a:schemeClr val="tx1"/>
                        </a:solidFill>
                      </a:endParaRPr>
                    </a:p>
                  </a:txBody>
                  <a:tcPr marT="45689" marB="45689">
                    <a:solidFill>
                      <a:schemeClr val="bg1">
                        <a:lumMod val="85000"/>
                      </a:schemeClr>
                    </a:solidFill>
                  </a:tcPr>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pSp>
        <p:nvGrpSpPr>
          <p:cNvPr id="9" name="Group 1047"/>
          <p:cNvGrpSpPr>
            <a:grpSpLocks/>
          </p:cNvGrpSpPr>
          <p:nvPr>
            <p:custDataLst>
              <p:tags r:id="rId1"/>
            </p:custDataLst>
          </p:nvPr>
        </p:nvGrpSpPr>
        <p:grpSpPr bwMode="auto">
          <a:xfrm>
            <a:off x="7618413" y="5343525"/>
            <a:ext cx="1127125" cy="1314450"/>
            <a:chOff x="2928" y="1051"/>
            <a:chExt cx="840" cy="957"/>
          </a:xfrm>
        </p:grpSpPr>
        <p:sp>
          <p:nvSpPr>
            <p:cNvPr id="56366" name="Freeform 1048"/>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4 h 250"/>
                <a:gd name="T10" fmla="*/ 2 w 1048"/>
                <a:gd name="T11" fmla="*/ 223 h 250"/>
                <a:gd name="T12" fmla="*/ 2 w 1048"/>
                <a:gd name="T13" fmla="*/ 203 h 250"/>
                <a:gd name="T14" fmla="*/ 0 w 1048"/>
                <a:gd name="T15" fmla="*/ 182 h 250"/>
                <a:gd name="T16" fmla="*/ 2 w 1048"/>
                <a:gd name="T17" fmla="*/ 148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67"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spcBef>
                  <a:spcPct val="0"/>
                </a:spcBef>
              </a:pPr>
              <a:endParaRPr lang="en-US" sz="2400">
                <a:solidFill>
                  <a:schemeClr val="tx1"/>
                </a:solidFill>
                <a:latin typeface="Arial" pitchFamily="34" charset="0"/>
              </a:endParaRPr>
            </a:p>
          </p:txBody>
        </p:sp>
        <p:sp>
          <p:nvSpPr>
            <p:cNvPr id="56368"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69"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0"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1"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2"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3"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4"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p>
              <a:pPr>
                <a:spcBef>
                  <a:spcPct val="0"/>
                </a:spcBef>
              </a:pPr>
              <a:endParaRPr lang="en-US" sz="2400">
                <a:solidFill>
                  <a:schemeClr val="tx1"/>
                </a:solidFill>
                <a:latin typeface="Arial" pitchFamily="34" charset="0"/>
              </a:endParaRPr>
            </a:p>
          </p:txBody>
        </p:sp>
        <p:sp>
          <p:nvSpPr>
            <p:cNvPr id="56375"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76"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77"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78"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Cloud Callout 1"/>
          <p:cNvSpPr/>
          <p:nvPr/>
        </p:nvSpPr>
        <p:spPr>
          <a:xfrm>
            <a:off x="3810000" y="5121275"/>
            <a:ext cx="3313113" cy="1404938"/>
          </a:xfrm>
          <a:prstGeom prst="cloudCallout">
            <a:avLst>
              <a:gd name="adj1" fmla="val 68548"/>
              <a:gd name="adj2" fmla="val -16151"/>
            </a:avLst>
          </a:prstGeom>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en-US" dirty="0">
                <a:solidFill>
                  <a:srgbClr val="000000"/>
                </a:solidFill>
                <a:latin typeface="Courier New" pitchFamily="1" charset="0"/>
                <a:cs typeface="Courier New" pitchFamily="1" charset="0"/>
              </a:rPr>
              <a:t>Could I use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this trick to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store objects?</a:t>
            </a:r>
          </a:p>
        </p:txBody>
      </p:sp>
    </p:spTree>
    <p:extLst>
      <p:ext uri="{BB962C8B-B14F-4D97-AF65-F5344CB8AC3E}">
        <p14:creationId xmlns:p14="http://schemas.microsoft.com/office/powerpoint/2010/main" val="429124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09613" y="228600"/>
            <a:ext cx="7772400" cy="1143000"/>
          </a:xfrm>
        </p:spPr>
        <p:txBody>
          <a:bodyPr/>
          <a:lstStyle/>
          <a:p>
            <a:r>
              <a:rPr lang="en-US" smtClean="0"/>
              <a:t>What’s the relationship between height and number of nodes?</a:t>
            </a:r>
          </a:p>
        </p:txBody>
      </p:sp>
      <p:pic>
        <p:nvPicPr>
          <p:cNvPr id="111618" name="Picture 2" descr="C:\Users\Colleen\Desktop\Untitled)23.png"/>
          <p:cNvPicPr>
            <a:picLocks noChangeAspect="1" noChangeArrowheads="1"/>
          </p:cNvPicPr>
          <p:nvPr/>
        </p:nvPicPr>
        <p:blipFill rotWithShape="1">
          <a:blip r:embed="rId2"/>
          <a:srcRect l="22092" t="5946" r="31852" b="34651"/>
          <a:stretch/>
        </p:blipFill>
        <p:spPr bwMode="auto">
          <a:xfrm>
            <a:off x="5646738" y="1855788"/>
            <a:ext cx="3070225"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19" name="Picture 3" descr="C:\Users\Colleen\Desktop\Untitled)234.png"/>
          <p:cNvPicPr>
            <a:picLocks noChangeAspect="1" noChangeArrowheads="1"/>
          </p:cNvPicPr>
          <p:nvPr/>
        </p:nvPicPr>
        <p:blipFill rotWithShape="1">
          <a:blip r:embed="rId3"/>
          <a:srcRect l="15269" t="4751" r="23750" b="14055"/>
          <a:stretch/>
        </p:blipFill>
        <p:spPr bwMode="auto">
          <a:xfrm>
            <a:off x="381000" y="3741738"/>
            <a:ext cx="4065588" cy="257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0" name="Picture 4" descr="C:\Users\Colleen\Desktop\Untitled)234S.png"/>
          <p:cNvPicPr>
            <a:picLocks noChangeAspect="1" noChangeArrowheads="1"/>
          </p:cNvPicPr>
          <p:nvPr/>
        </p:nvPicPr>
        <p:blipFill rotWithShape="1">
          <a:blip r:embed="rId4"/>
          <a:srcRect l="15044" t="7313" r="26107" b="7313"/>
          <a:stretch/>
        </p:blipFill>
        <p:spPr bwMode="auto">
          <a:xfrm>
            <a:off x="4953000" y="4003675"/>
            <a:ext cx="3924300" cy="2709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1" name="Picture 5" descr="C:\Users\Colleen\Desktop\Untitled).png"/>
          <p:cNvPicPr>
            <a:picLocks noChangeAspect="1" noChangeArrowheads="1"/>
          </p:cNvPicPr>
          <p:nvPr/>
        </p:nvPicPr>
        <p:blipFill rotWithShape="1">
          <a:blip r:embed="rId5"/>
          <a:srcRect l="35169" r="43934" b="64204"/>
          <a:stretch/>
        </p:blipFill>
        <p:spPr bwMode="auto">
          <a:xfrm>
            <a:off x="838200" y="1857375"/>
            <a:ext cx="1393825" cy="113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2" name="Picture 6" descr="C:\Users\Colleen\Desktop\Untitled)2.png"/>
          <p:cNvPicPr>
            <a:picLocks noChangeAspect="1" noChangeArrowheads="1"/>
          </p:cNvPicPr>
          <p:nvPr/>
        </p:nvPicPr>
        <p:blipFill rotWithShape="1">
          <a:blip r:embed="rId6"/>
          <a:srcRect l="33179" t="5945" r="42940" b="58532"/>
          <a:stretch/>
        </p:blipFill>
        <p:spPr bwMode="auto">
          <a:xfrm>
            <a:off x="3200400" y="1881188"/>
            <a:ext cx="1592263" cy="112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992" name="Right Arrow 3"/>
          <p:cNvSpPr>
            <a:spLocks noChangeArrowheads="1"/>
          </p:cNvSpPr>
          <p:nvPr/>
        </p:nvSpPr>
        <p:spPr bwMode="auto">
          <a:xfrm>
            <a:off x="2414588" y="2425700"/>
            <a:ext cx="633412"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3" name="Right Arrow 9"/>
          <p:cNvSpPr>
            <a:spLocks noChangeArrowheads="1"/>
          </p:cNvSpPr>
          <p:nvPr/>
        </p:nvSpPr>
        <p:spPr bwMode="auto">
          <a:xfrm>
            <a:off x="4929188" y="2538413"/>
            <a:ext cx="635000" cy="241300"/>
          </a:xfrm>
          <a:prstGeom prst="rightArrow">
            <a:avLst>
              <a:gd name="adj1" fmla="val 50000"/>
              <a:gd name="adj2" fmla="val 5007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4" name="Right Arrow 10"/>
          <p:cNvSpPr>
            <a:spLocks noChangeArrowheads="1"/>
          </p:cNvSpPr>
          <p:nvPr/>
        </p:nvSpPr>
        <p:spPr bwMode="auto">
          <a:xfrm rot="8455799">
            <a:off x="4418013" y="3319463"/>
            <a:ext cx="1214437" cy="211137"/>
          </a:xfrm>
          <a:prstGeom prst="rightArrow">
            <a:avLst>
              <a:gd name="adj1" fmla="val 50000"/>
              <a:gd name="adj2" fmla="val 5016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solidFill>
                <a:srgbClr val="000000"/>
              </a:solidFill>
              <a:latin typeface="Courier New" pitchFamily="49" charset="0"/>
              <a:cs typeface="Courier New" pitchFamily="49" charset="0"/>
            </a:endParaRPr>
          </a:p>
        </p:txBody>
      </p:sp>
      <p:sp>
        <p:nvSpPr>
          <p:cNvPr id="41995" name="Right Arrow 11"/>
          <p:cNvSpPr>
            <a:spLocks noChangeArrowheads="1"/>
          </p:cNvSpPr>
          <p:nvPr/>
        </p:nvSpPr>
        <p:spPr bwMode="auto">
          <a:xfrm>
            <a:off x="4505325" y="5030788"/>
            <a:ext cx="633413"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6" name="TextBox 4"/>
          <p:cNvSpPr txBox="1">
            <a:spLocks noChangeArrowheads="1"/>
          </p:cNvSpPr>
          <p:nvPr/>
        </p:nvSpPr>
        <p:spPr bwMode="auto">
          <a:xfrm>
            <a:off x="838200" y="23749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sp>
        <p:nvSpPr>
          <p:cNvPr id="41997" name="TextBox 13"/>
          <p:cNvSpPr txBox="1">
            <a:spLocks noChangeArrowheads="1"/>
          </p:cNvSpPr>
          <p:nvPr/>
        </p:nvSpPr>
        <p:spPr bwMode="auto">
          <a:xfrm>
            <a:off x="3200400" y="1871663"/>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sp>
        <p:nvSpPr>
          <p:cNvPr id="41998" name="TextBox 14"/>
          <p:cNvSpPr txBox="1">
            <a:spLocks noChangeArrowheads="1"/>
          </p:cNvSpPr>
          <p:nvPr/>
        </p:nvSpPr>
        <p:spPr bwMode="auto">
          <a:xfrm>
            <a:off x="5646738" y="18415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sp>
        <p:nvSpPr>
          <p:cNvPr id="41999" name="TextBox 15"/>
          <p:cNvSpPr txBox="1">
            <a:spLocks noChangeArrowheads="1"/>
          </p:cNvSpPr>
          <p:nvPr/>
        </p:nvSpPr>
        <p:spPr bwMode="auto">
          <a:xfrm>
            <a:off x="427038" y="3751263"/>
            <a:ext cx="601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sp>
        <p:nvSpPr>
          <p:cNvPr id="42000" name="TextBox 16"/>
          <p:cNvSpPr txBox="1">
            <a:spLocks noChangeArrowheads="1"/>
          </p:cNvSpPr>
          <p:nvPr/>
        </p:nvSpPr>
        <p:spPr bwMode="auto">
          <a:xfrm>
            <a:off x="5056188" y="4046538"/>
            <a:ext cx="78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spTree>
    <p:extLst>
      <p:ext uri="{BB962C8B-B14F-4D97-AF65-F5344CB8AC3E}">
        <p14:creationId xmlns:p14="http://schemas.microsoft.com/office/powerpoint/2010/main" val="9836199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
          <p:cNvGrpSpPr>
            <a:grpSpLocks/>
          </p:cNvGrpSpPr>
          <p:nvPr/>
        </p:nvGrpSpPr>
        <p:grpSpPr bwMode="auto">
          <a:xfrm>
            <a:off x="6248400" y="103188"/>
            <a:ext cx="1020763" cy="830262"/>
            <a:chOff x="832177" y="1857422"/>
            <a:chExt cx="1399231" cy="1136523"/>
          </a:xfrm>
        </p:grpSpPr>
        <p:pic>
          <p:nvPicPr>
            <p:cNvPr id="111621" name="Picture 5" descr="C:\Users\Colleen\Desktop\Untitled).png"/>
            <p:cNvPicPr>
              <a:picLocks noChangeAspect="1" noChangeArrowheads="1"/>
            </p:cNvPicPr>
            <p:nvPr/>
          </p:nvPicPr>
          <p:blipFill rotWithShape="1">
            <a:blip r:embed="rId2"/>
            <a:srcRect l="35169" r="43934" b="64204"/>
            <a:stretch/>
          </p:blipFill>
          <p:spPr bwMode="auto">
            <a:xfrm>
              <a:off x="838706" y="1857422"/>
              <a:ext cx="1392702" cy="1136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60" name="TextBox 4"/>
            <p:cNvSpPr txBox="1">
              <a:spLocks noChangeArrowheads="1"/>
            </p:cNvSpPr>
            <p:nvPr/>
          </p:nvSpPr>
          <p:spPr bwMode="auto">
            <a:xfrm>
              <a:off x="832177" y="227936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grpSp>
      <p:grpSp>
        <p:nvGrpSpPr>
          <p:cNvPr id="43011" name="Group 8"/>
          <p:cNvGrpSpPr>
            <a:grpSpLocks/>
          </p:cNvGrpSpPr>
          <p:nvPr/>
        </p:nvGrpSpPr>
        <p:grpSpPr bwMode="auto">
          <a:xfrm>
            <a:off x="7648575" y="304800"/>
            <a:ext cx="1162050" cy="830263"/>
            <a:chOff x="3200400" y="1872079"/>
            <a:chExt cx="1592239" cy="1136840"/>
          </a:xfrm>
        </p:grpSpPr>
        <p:pic>
          <p:nvPicPr>
            <p:cNvPr id="111622" name="Picture 6" descr="C:\Users\Colleen\Desktop\Untitled)2.png"/>
            <p:cNvPicPr>
              <a:picLocks noChangeAspect="1" noChangeArrowheads="1"/>
            </p:cNvPicPr>
            <p:nvPr/>
          </p:nvPicPr>
          <p:blipFill rotWithShape="1">
            <a:blip r:embed="rId3"/>
            <a:srcRect l="33179" t="5945" r="42940" b="58532"/>
            <a:stretch/>
          </p:blipFill>
          <p:spPr bwMode="auto">
            <a:xfrm>
              <a:off x="3200400" y="1880774"/>
              <a:ext cx="1592239" cy="1128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8" name="TextBox 13"/>
            <p:cNvSpPr txBox="1">
              <a:spLocks noChangeArrowheads="1"/>
            </p:cNvSpPr>
            <p:nvPr/>
          </p:nvSpPr>
          <p:spPr bwMode="auto">
            <a:xfrm>
              <a:off x="3200400" y="187207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grpSp>
      <p:grpSp>
        <p:nvGrpSpPr>
          <p:cNvPr id="43012" name="Group 5"/>
          <p:cNvGrpSpPr>
            <a:grpSpLocks/>
          </p:cNvGrpSpPr>
          <p:nvPr/>
        </p:nvGrpSpPr>
        <p:grpSpPr bwMode="auto">
          <a:xfrm>
            <a:off x="6815138" y="1368425"/>
            <a:ext cx="2241550" cy="1387475"/>
            <a:chOff x="5646761" y="1840908"/>
            <a:chExt cx="3070746" cy="1900977"/>
          </a:xfrm>
        </p:grpSpPr>
        <p:pic>
          <p:nvPicPr>
            <p:cNvPr id="111618" name="Picture 2" descr="C:\Users\Colleen\Desktop\Untitled)23.png"/>
            <p:cNvPicPr>
              <a:picLocks noChangeAspect="1" noChangeArrowheads="1"/>
            </p:cNvPicPr>
            <p:nvPr/>
          </p:nvPicPr>
          <p:blipFill rotWithShape="1">
            <a:blip r:embed="rId4"/>
            <a:srcRect l="22092" t="5946" r="31852" b="34651"/>
            <a:stretch/>
          </p:blipFill>
          <p:spPr bwMode="auto">
            <a:xfrm>
              <a:off x="5646761" y="1856134"/>
              <a:ext cx="3070746" cy="188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6" name="TextBox 14"/>
            <p:cNvSpPr txBox="1">
              <a:spLocks noChangeArrowheads="1"/>
            </p:cNvSpPr>
            <p:nvPr/>
          </p:nvSpPr>
          <p:spPr bwMode="auto">
            <a:xfrm>
              <a:off x="5646761" y="184090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grpSp>
      <p:grpSp>
        <p:nvGrpSpPr>
          <p:cNvPr id="43013" name="Group 6"/>
          <p:cNvGrpSpPr>
            <a:grpSpLocks/>
          </p:cNvGrpSpPr>
          <p:nvPr/>
        </p:nvGrpSpPr>
        <p:grpSpPr bwMode="auto">
          <a:xfrm>
            <a:off x="6165850" y="2843213"/>
            <a:ext cx="2967038" cy="1881187"/>
            <a:chOff x="381000" y="3741885"/>
            <a:chExt cx="4065896" cy="2577911"/>
          </a:xfrm>
        </p:grpSpPr>
        <p:pic>
          <p:nvPicPr>
            <p:cNvPr id="111619" name="Picture 3" descr="C:\Users\Colleen\Desktop\Untitled)234.png"/>
            <p:cNvPicPr>
              <a:picLocks noChangeAspect="1" noChangeArrowheads="1"/>
            </p:cNvPicPr>
            <p:nvPr/>
          </p:nvPicPr>
          <p:blipFill rotWithShape="1">
            <a:blip r:embed="rId5"/>
            <a:srcRect l="15269" t="4751" r="23750" b="14055"/>
            <a:stretch/>
          </p:blipFill>
          <p:spPr bwMode="auto">
            <a:xfrm>
              <a:off x="381000" y="3741885"/>
              <a:ext cx="4065896" cy="2577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4" name="TextBox 15"/>
            <p:cNvSpPr txBox="1">
              <a:spLocks noChangeArrowheads="1"/>
            </p:cNvSpPr>
            <p:nvPr/>
          </p:nvSpPr>
          <p:spPr bwMode="auto">
            <a:xfrm>
              <a:off x="427629" y="3751915"/>
              <a:ext cx="1476109"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grpSp>
      <p:grpSp>
        <p:nvGrpSpPr>
          <p:cNvPr id="43014" name="Group 2"/>
          <p:cNvGrpSpPr>
            <a:grpSpLocks/>
          </p:cNvGrpSpPr>
          <p:nvPr/>
        </p:nvGrpSpPr>
        <p:grpSpPr bwMode="auto">
          <a:xfrm>
            <a:off x="6165850" y="4803775"/>
            <a:ext cx="2862263" cy="1978025"/>
            <a:chOff x="4953000" y="4003344"/>
            <a:chExt cx="3923731" cy="2710597"/>
          </a:xfrm>
        </p:grpSpPr>
        <p:pic>
          <p:nvPicPr>
            <p:cNvPr id="111620" name="Picture 4" descr="C:\Users\Colleen\Desktop\Untitled)234S.png"/>
            <p:cNvPicPr>
              <a:picLocks noChangeAspect="1" noChangeArrowheads="1"/>
            </p:cNvPicPr>
            <p:nvPr/>
          </p:nvPicPr>
          <p:blipFill rotWithShape="1">
            <a:blip r:embed="rId6"/>
            <a:srcRect l="15044" t="7313" r="26107" b="7313"/>
            <a:stretch/>
          </p:blipFill>
          <p:spPr bwMode="auto">
            <a:xfrm>
              <a:off x="4953000" y="4003344"/>
              <a:ext cx="3923731" cy="2710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2" name="TextBox 16"/>
            <p:cNvSpPr txBox="1">
              <a:spLocks noChangeArrowheads="1"/>
            </p:cNvSpPr>
            <p:nvPr/>
          </p:nvSpPr>
          <p:spPr bwMode="auto">
            <a:xfrm>
              <a:off x="5055927" y="4046353"/>
              <a:ext cx="1576843"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grpSp>
      <p:graphicFrame>
        <p:nvGraphicFramePr>
          <p:cNvPr id="18" name="Table 17"/>
          <p:cNvGraphicFramePr>
            <a:graphicFrameLocks noGrp="1"/>
          </p:cNvGraphicFramePr>
          <p:nvPr/>
        </p:nvGraphicFramePr>
        <p:xfrm>
          <a:off x="674688" y="1970088"/>
          <a:ext cx="4648200" cy="3627435"/>
        </p:xfrm>
        <a:graphic>
          <a:graphicData uri="http://schemas.openxmlformats.org/drawingml/2006/table">
            <a:tbl>
              <a:tblPr firstRow="1" bandRow="1">
                <a:tableStyleId>{5C22544A-7EE6-4342-B048-85BDC9FD1C3A}</a:tableStyleId>
              </a:tblPr>
              <a:tblGrid>
                <a:gridCol w="1549400"/>
                <a:gridCol w="1549400"/>
                <a:gridCol w="1549400"/>
              </a:tblGrid>
              <a:tr h="518205">
                <a:tc>
                  <a:txBody>
                    <a:bodyPr/>
                    <a:lstStyle/>
                    <a:p>
                      <a:pPr algn="ctr"/>
                      <a:r>
                        <a:rPr lang="en-US" sz="2800" dirty="0" smtClean="0"/>
                        <a:t>Height</a:t>
                      </a:r>
                      <a:endParaRPr lang="en-US" sz="2800" dirty="0"/>
                    </a:p>
                  </a:txBody>
                  <a:tcPr marT="45724" marB="45724"/>
                </a:tc>
                <a:tc>
                  <a:txBody>
                    <a:bodyPr/>
                    <a:lstStyle/>
                    <a:p>
                      <a:pPr algn="ctr"/>
                      <a:r>
                        <a:rPr lang="en-US" sz="2800" dirty="0" smtClean="0"/>
                        <a:t>Nodes</a:t>
                      </a:r>
                      <a:endParaRPr lang="en-US" sz="2800" dirty="0"/>
                    </a:p>
                  </a:txBody>
                  <a:tcPr marT="45724" marB="45724"/>
                </a:tc>
                <a:tc>
                  <a:txBody>
                    <a:bodyPr/>
                    <a:lstStyle/>
                    <a:p>
                      <a:pPr algn="ctr"/>
                      <a:r>
                        <a:rPr lang="en-US" sz="2800" dirty="0" smtClean="0"/>
                        <a:t>2</a:t>
                      </a:r>
                      <a:r>
                        <a:rPr lang="en-US" sz="2800" baseline="30000" dirty="0" smtClean="0"/>
                        <a:t>Height+1</a:t>
                      </a:r>
                      <a:endParaRPr lang="en-US" sz="2800" dirty="0"/>
                    </a:p>
                  </a:txBody>
                  <a:tcPr marT="45724" marB="45724"/>
                </a:tc>
              </a:tr>
              <a:tr h="518205">
                <a:tc>
                  <a:txBody>
                    <a:bodyPr/>
                    <a:lstStyle/>
                    <a:p>
                      <a:pPr algn="ctr"/>
                      <a:r>
                        <a:rPr lang="en-US" sz="2800" dirty="0" smtClean="0"/>
                        <a:t>0</a:t>
                      </a:r>
                      <a:endParaRPr lang="en-US" sz="2800" dirty="0"/>
                    </a:p>
                  </a:txBody>
                  <a:tcPr marT="45724" marB="45724"/>
                </a:tc>
                <a:tc>
                  <a:txBody>
                    <a:bodyPr/>
                    <a:lstStyle/>
                    <a:p>
                      <a:pPr algn="ctr"/>
                      <a:r>
                        <a:rPr lang="en-US" sz="2800" dirty="0" smtClean="0"/>
                        <a:t>1</a:t>
                      </a:r>
                      <a:endParaRPr lang="en-US" sz="2800" dirty="0"/>
                    </a:p>
                  </a:txBody>
                  <a:tcPr marT="45724" marB="45724"/>
                </a:tc>
                <a:tc>
                  <a:txBody>
                    <a:bodyPr/>
                    <a:lstStyle/>
                    <a:p>
                      <a:pPr algn="ctr"/>
                      <a:r>
                        <a:rPr lang="en-US" sz="2800" dirty="0" smtClean="0"/>
                        <a:t>2</a:t>
                      </a:r>
                      <a:endParaRPr lang="en-US" sz="2800" dirty="0"/>
                    </a:p>
                  </a:txBody>
                  <a:tcPr marT="45724" marB="45724"/>
                </a:tc>
              </a:tr>
              <a:tr h="518205">
                <a:tc>
                  <a:txBody>
                    <a:bodyPr/>
                    <a:lstStyle/>
                    <a:p>
                      <a:pPr algn="ctr"/>
                      <a:r>
                        <a:rPr lang="en-US" sz="2800" dirty="0" smtClean="0"/>
                        <a:t>1</a:t>
                      </a:r>
                      <a:endParaRPr lang="en-US" sz="2800" dirty="0"/>
                    </a:p>
                  </a:txBody>
                  <a:tcPr marT="45724" marB="45724"/>
                </a:tc>
                <a:tc>
                  <a:txBody>
                    <a:bodyPr/>
                    <a:lstStyle/>
                    <a:p>
                      <a:pPr algn="ctr"/>
                      <a:r>
                        <a:rPr lang="en-US" sz="2800" dirty="0" smtClean="0"/>
                        <a:t>3</a:t>
                      </a:r>
                      <a:endParaRPr lang="en-US" sz="2800" dirty="0"/>
                    </a:p>
                  </a:txBody>
                  <a:tcPr marT="45724" marB="45724"/>
                </a:tc>
                <a:tc>
                  <a:txBody>
                    <a:bodyPr/>
                    <a:lstStyle/>
                    <a:p>
                      <a:pPr algn="ctr"/>
                      <a:r>
                        <a:rPr lang="en-US" sz="2800" dirty="0" smtClean="0"/>
                        <a:t>4</a:t>
                      </a:r>
                      <a:endParaRPr lang="en-US" sz="2800" dirty="0"/>
                    </a:p>
                  </a:txBody>
                  <a:tcPr marT="45724" marB="45724"/>
                </a:tc>
              </a:tr>
              <a:tr h="518205">
                <a:tc>
                  <a:txBody>
                    <a:bodyPr/>
                    <a:lstStyle/>
                    <a:p>
                      <a:pPr algn="ctr"/>
                      <a:r>
                        <a:rPr lang="en-US" sz="2800" dirty="0" smtClean="0"/>
                        <a:t>2</a:t>
                      </a:r>
                      <a:endParaRPr lang="en-US" sz="2800" dirty="0"/>
                    </a:p>
                  </a:txBody>
                  <a:tcPr marT="45724" marB="45724"/>
                </a:tc>
                <a:tc>
                  <a:txBody>
                    <a:bodyPr/>
                    <a:lstStyle/>
                    <a:p>
                      <a:pPr algn="ctr"/>
                      <a:r>
                        <a:rPr lang="en-US" sz="2800" dirty="0" smtClean="0"/>
                        <a:t>7</a:t>
                      </a:r>
                      <a:endParaRPr lang="en-US" sz="2800" dirty="0"/>
                    </a:p>
                  </a:txBody>
                  <a:tcPr marT="45724" marB="45724"/>
                </a:tc>
                <a:tc>
                  <a:txBody>
                    <a:bodyPr/>
                    <a:lstStyle/>
                    <a:p>
                      <a:pPr algn="ctr"/>
                      <a:r>
                        <a:rPr lang="en-US" sz="2800" dirty="0" smtClean="0"/>
                        <a:t>8</a:t>
                      </a:r>
                      <a:endParaRPr lang="en-US" sz="2800" dirty="0"/>
                    </a:p>
                  </a:txBody>
                  <a:tcPr marT="45724" marB="45724"/>
                </a:tc>
              </a:tr>
              <a:tr h="518205">
                <a:tc>
                  <a:txBody>
                    <a:bodyPr/>
                    <a:lstStyle/>
                    <a:p>
                      <a:pPr algn="ctr"/>
                      <a:r>
                        <a:rPr lang="en-US" sz="2800" dirty="0" smtClean="0"/>
                        <a:t>3</a:t>
                      </a:r>
                      <a:endParaRPr lang="en-US" sz="2800" dirty="0"/>
                    </a:p>
                  </a:txBody>
                  <a:tcPr marT="45724" marB="45724"/>
                </a:tc>
                <a:tc>
                  <a:txBody>
                    <a:bodyPr/>
                    <a:lstStyle/>
                    <a:p>
                      <a:pPr algn="ctr"/>
                      <a:r>
                        <a:rPr lang="en-US" sz="2800" dirty="0" smtClean="0"/>
                        <a:t>15</a:t>
                      </a:r>
                      <a:endParaRPr lang="en-US" sz="2800" dirty="0"/>
                    </a:p>
                  </a:txBody>
                  <a:tcPr marT="45724" marB="45724"/>
                </a:tc>
                <a:tc>
                  <a:txBody>
                    <a:bodyPr/>
                    <a:lstStyle/>
                    <a:p>
                      <a:pPr algn="ctr"/>
                      <a:r>
                        <a:rPr lang="en-US" sz="2800" dirty="0" smtClean="0"/>
                        <a:t>16</a:t>
                      </a:r>
                      <a:endParaRPr lang="en-US" sz="2800" dirty="0"/>
                    </a:p>
                  </a:txBody>
                  <a:tcPr marT="45724" marB="45724"/>
                </a:tc>
              </a:tr>
              <a:tr h="518205">
                <a:tc>
                  <a:txBody>
                    <a:bodyPr/>
                    <a:lstStyle/>
                    <a:p>
                      <a:pPr algn="ctr"/>
                      <a:r>
                        <a:rPr lang="en-US" sz="2800" dirty="0" smtClean="0"/>
                        <a:t>4</a:t>
                      </a:r>
                      <a:endParaRPr lang="en-US" sz="2800" dirty="0"/>
                    </a:p>
                  </a:txBody>
                  <a:tcPr marT="45724" marB="45724"/>
                </a:tc>
                <a:tc>
                  <a:txBody>
                    <a:bodyPr/>
                    <a:lstStyle/>
                    <a:p>
                      <a:pPr algn="ctr"/>
                      <a:r>
                        <a:rPr lang="en-US" sz="2800" dirty="0" smtClean="0"/>
                        <a:t>31</a:t>
                      </a:r>
                      <a:endParaRPr lang="en-US" sz="2800" dirty="0"/>
                    </a:p>
                  </a:txBody>
                  <a:tcPr marT="45724" marB="45724"/>
                </a:tc>
                <a:tc>
                  <a:txBody>
                    <a:bodyPr/>
                    <a:lstStyle/>
                    <a:p>
                      <a:pPr algn="ctr"/>
                      <a:r>
                        <a:rPr lang="en-US" sz="2800" dirty="0" smtClean="0"/>
                        <a:t>32</a:t>
                      </a:r>
                      <a:endParaRPr lang="en-US" sz="2800" dirty="0"/>
                    </a:p>
                  </a:txBody>
                  <a:tcPr marT="45724" marB="45724"/>
                </a:tc>
              </a:tr>
              <a:tr h="518205">
                <a:tc>
                  <a:txBody>
                    <a:bodyPr/>
                    <a:lstStyle/>
                    <a:p>
                      <a:pPr algn="ctr"/>
                      <a:r>
                        <a:rPr lang="en-US" sz="2800" dirty="0" smtClean="0"/>
                        <a:t>5</a:t>
                      </a:r>
                      <a:endParaRPr lang="en-US" sz="2800" dirty="0"/>
                    </a:p>
                  </a:txBody>
                  <a:tcPr marT="45724" marB="45724"/>
                </a:tc>
                <a:tc>
                  <a:txBody>
                    <a:bodyPr/>
                    <a:lstStyle/>
                    <a:p>
                      <a:pPr algn="ctr"/>
                      <a:r>
                        <a:rPr lang="en-US" sz="2800" dirty="0" smtClean="0"/>
                        <a:t>63</a:t>
                      </a:r>
                      <a:endParaRPr lang="en-US" sz="2800" dirty="0"/>
                    </a:p>
                  </a:txBody>
                  <a:tcPr marT="45724" marB="45724"/>
                </a:tc>
                <a:tc>
                  <a:txBody>
                    <a:bodyPr/>
                    <a:lstStyle/>
                    <a:p>
                      <a:pPr algn="ctr"/>
                      <a:r>
                        <a:rPr lang="en-US" sz="2800" dirty="0" smtClean="0"/>
                        <a:t>64</a:t>
                      </a:r>
                      <a:endParaRPr lang="en-US" sz="2800" dirty="0"/>
                    </a:p>
                  </a:txBody>
                  <a:tcPr marT="45724" marB="45724"/>
                </a:tc>
              </a:tr>
            </a:tbl>
          </a:graphicData>
        </a:graphic>
      </p:graphicFrame>
      <p:sp>
        <p:nvSpPr>
          <p:cNvPr id="19" name="TextBox 18"/>
          <p:cNvSpPr txBox="1">
            <a:spLocks noRot="1" noChangeAspect="1" noMove="1" noResize="1" noEditPoints="1" noAdjustHandles="1" noChangeArrowheads="1" noChangeShapeType="1" noTextEdit="1"/>
          </p:cNvSpPr>
          <p:nvPr/>
        </p:nvSpPr>
        <p:spPr>
          <a:xfrm>
            <a:off x="667603" y="5792898"/>
            <a:ext cx="5317546" cy="731098"/>
          </a:xfrm>
          <a:prstGeom prst="rect">
            <a:avLst/>
          </a:prstGeom>
          <a:blipFill rotWithShape="1">
            <a:blip r:embed="rId7"/>
            <a:stretch>
              <a:fillRect t="-11667" r="-3211" b="-35000"/>
            </a:stretch>
          </a:blipFill>
        </p:spPr>
        <p:txBody>
          <a:bodyPr/>
          <a:lstStyle/>
          <a:p>
            <a:pPr>
              <a:defRPr/>
            </a:pPr>
            <a:r>
              <a:rPr lang="en-US">
                <a:noFill/>
              </a:rPr>
              <a:t> </a:t>
            </a:r>
          </a:p>
        </p:txBody>
      </p:sp>
      <p:sp>
        <p:nvSpPr>
          <p:cNvPr id="43050" name="Title 1"/>
          <p:cNvSpPr>
            <a:spLocks noGrp="1"/>
          </p:cNvSpPr>
          <p:nvPr>
            <p:ph type="title"/>
          </p:nvPr>
        </p:nvSpPr>
        <p:spPr>
          <a:xfrm>
            <a:off x="212725" y="381000"/>
            <a:ext cx="5654675" cy="1143000"/>
          </a:xfrm>
        </p:spPr>
        <p:txBody>
          <a:bodyPr/>
          <a:lstStyle/>
          <a:p>
            <a:r>
              <a:rPr lang="en-US" sz="4000" smtClean="0"/>
              <a:t>What’s the relationship between height and number of nodes?</a:t>
            </a:r>
          </a:p>
        </p:txBody>
      </p:sp>
    </p:spTree>
    <p:extLst>
      <p:ext uri="{BB962C8B-B14F-4D97-AF65-F5344CB8AC3E}">
        <p14:creationId xmlns:p14="http://schemas.microsoft.com/office/powerpoint/2010/main" val="26139962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2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094"/>
          <a:stretch>
            <a:fillRect/>
          </a:stretch>
        </p:blipFill>
        <p:spPr bwMode="auto">
          <a:xfrm>
            <a:off x="1447800" y="1676400"/>
            <a:ext cx="541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nvSpPr>
        <p:spPr bwMode="auto">
          <a:xfrm>
            <a:off x="2743200" y="2590800"/>
            <a:ext cx="3505200" cy="1143000"/>
          </a:xfrm>
          <a:prstGeom prst="rect">
            <a:avLst/>
          </a:prstGeom>
          <a:noFill/>
          <a:ln w="9525">
            <a:noFill/>
            <a:miter lim="800000"/>
            <a:headEnd/>
            <a:tailEnd/>
          </a:ln>
        </p:spPr>
        <p:txBody>
          <a:bodyPr anchor="ctr"/>
          <a:lstStyle/>
          <a:p>
            <a:pPr algn="ctr">
              <a:spcBef>
                <a:spcPct val="0"/>
              </a:spcBef>
              <a:defRPr/>
            </a:pPr>
            <a:r>
              <a:rPr lang="en-US" sz="4400" dirty="0">
                <a:solidFill>
                  <a:srgbClr val="00B050"/>
                </a:solidFill>
                <a:latin typeface="Calibri"/>
                <a:ea typeface="+mn-ea"/>
                <a:cs typeface="Arial" charset="0"/>
              </a:rPr>
              <a:t>// Remember:</a:t>
            </a:r>
          </a:p>
        </p:txBody>
      </p:sp>
      <p:sp>
        <p:nvSpPr>
          <p:cNvPr id="5530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39"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0"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69" name="Picture 1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5163" y="35052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20" name="Rectangle 19"/>
          <p:cNvSpPr/>
          <p:nvPr/>
        </p:nvSpPr>
        <p:spPr>
          <a:xfrm>
            <a:off x="4191000" y="1676400"/>
            <a:ext cx="29718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4"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6"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75"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Rectangle 25"/>
          <p:cNvSpPr>
            <a:spLocks noChangeArrowheads="1"/>
          </p:cNvSpPr>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spcBef>
                <a:spcPct val="0"/>
              </a:spcBef>
              <a:defRPr/>
            </a:pPr>
            <a:endParaRPr lang="en-US" b="0">
              <a:solidFill>
                <a:prstClr val="black"/>
              </a:solidFill>
              <a:latin typeface="Arial" charset="0"/>
              <a:ea typeface="+mn-ea"/>
              <a:cs typeface="Arial" charset="0"/>
            </a:endParaRPr>
          </a:p>
        </p:txBody>
      </p:sp>
      <p:pic>
        <p:nvPicPr>
          <p:cNvPr id="2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319"/>
          <a:stretch>
            <a:fillRect/>
          </a:stretch>
        </p:blipFill>
        <p:spPr bwMode="auto">
          <a:xfrm>
            <a:off x="6807200" y="1676400"/>
            <a:ext cx="384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Callout 1 24"/>
          <p:cNvSpPr/>
          <p:nvPr/>
        </p:nvSpPr>
        <p:spPr>
          <a:xfrm>
            <a:off x="7321550" y="228600"/>
            <a:ext cx="1651000" cy="896938"/>
          </a:xfrm>
          <a:prstGeom prst="borderCallout1">
            <a:avLst>
              <a:gd name="adj1" fmla="val 51128"/>
              <a:gd name="adj2" fmla="val -12776"/>
              <a:gd name="adj3" fmla="val 60179"/>
              <a:gd name="adj4" fmla="val -55234"/>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a:solidFill>
                  <a:schemeClr val="tx1"/>
                </a:solidFill>
              </a:rPr>
              <a:t>Drop the 1</a:t>
            </a:r>
          </a:p>
          <a:p>
            <a:pPr algn="ctr">
              <a:defRPr/>
            </a:pPr>
            <a:r>
              <a:rPr lang="en-US" sz="2000" b="0" dirty="0">
                <a:solidFill>
                  <a:schemeClr val="tx1"/>
                </a:solidFill>
              </a:rPr>
              <a:t>Who cares?</a:t>
            </a:r>
          </a:p>
        </p:txBody>
      </p:sp>
    </p:spTree>
    <p:extLst>
      <p:ext uri="{BB962C8B-B14F-4D97-AF65-F5344CB8AC3E}">
        <p14:creationId xmlns:p14="http://schemas.microsoft.com/office/powerpoint/2010/main" val="250617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3439"/>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sz="4800" smtClean="0"/>
              <a:t>Stable and Non-Stable Sorting</a:t>
            </a:r>
          </a:p>
        </p:txBody>
      </p:sp>
      <p:pic>
        <p:nvPicPr>
          <p:cNvPr id="34819"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0" y="2476500"/>
            <a:ext cx="95059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40C3DF8-6D76-4AFE-9FA8-D533F5A3E4A8}" type="slidenum">
              <a:rPr lang="en-US" smtClean="0"/>
              <a:pPr>
                <a:defRPr/>
              </a:pPr>
              <a:t>64</a:t>
            </a:fld>
            <a:endParaRPr lang="en-US"/>
          </a:p>
        </p:txBody>
      </p:sp>
    </p:spTree>
    <p:extLst>
      <p:ext uri="{BB962C8B-B14F-4D97-AF65-F5344CB8AC3E}">
        <p14:creationId xmlns:p14="http://schemas.microsoft.com/office/powerpoint/2010/main" val="29712336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Stable Sort</a:t>
            </a:r>
          </a:p>
        </p:txBody>
      </p:sp>
      <p:sp>
        <p:nvSpPr>
          <p:cNvPr id="35843" name="Content Placeholder 2"/>
          <p:cNvSpPr>
            <a:spLocks noGrp="1"/>
          </p:cNvSpPr>
          <p:nvPr>
            <p:ph idx="1"/>
          </p:nvPr>
        </p:nvSpPr>
        <p:spPr>
          <a:xfrm>
            <a:off x="457200" y="1676400"/>
            <a:ext cx="8229600" cy="4525963"/>
          </a:xfrm>
        </p:spPr>
        <p:txBody>
          <a:bodyPr/>
          <a:lstStyle/>
          <a:p>
            <a:r>
              <a:rPr lang="en-US" smtClean="0"/>
              <a:t>Sometimes there are equivalent keys in a data structure that is sorted.</a:t>
            </a:r>
          </a:p>
          <a:p>
            <a:r>
              <a:rPr lang="en-US" smtClean="0"/>
              <a:t>Sometimes it matters if you change the order of those equivalent keys</a:t>
            </a:r>
          </a:p>
          <a:p>
            <a:pPr lvl="1"/>
            <a:r>
              <a:rPr lang="en-US" smtClean="0"/>
              <a:t>E.g. Sorting music by song and then artist should keep each artists songs alphabetized</a:t>
            </a:r>
          </a:p>
          <a:p>
            <a:r>
              <a:rPr lang="en-US" smtClean="0"/>
              <a:t>We call a sort “stable” if it doesn’t change the order of equivalent keys</a:t>
            </a:r>
          </a:p>
        </p:txBody>
      </p:sp>
    </p:spTree>
    <p:extLst>
      <p:ext uri="{BB962C8B-B14F-4D97-AF65-F5344CB8AC3E}">
        <p14:creationId xmlns:p14="http://schemas.microsoft.com/office/powerpoint/2010/main" val="9261507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Radix Sort</a:t>
            </a:r>
            <a:br>
              <a:rPr lang="en-US" sz="16600" b="1" dirty="0" smtClean="0"/>
            </a:br>
            <a:r>
              <a:rPr lang="en-US" sz="5400" dirty="0" smtClean="0"/>
              <a:t>(an example of a stable sort)</a:t>
            </a:r>
            <a:endParaRPr lang="en-US" sz="8800" dirty="0" smtClean="0"/>
          </a:p>
        </p:txBody>
      </p:sp>
    </p:spTree>
    <p:extLst>
      <p:ext uri="{BB962C8B-B14F-4D97-AF65-F5344CB8AC3E}">
        <p14:creationId xmlns:p14="http://schemas.microsoft.com/office/powerpoint/2010/main" val="3150996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Easy Sorting Problems…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5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1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extLst/>
          </p:nvPr>
        </p:nvGraphicFramePr>
        <p:xfrm>
          <a:off x="0" y="2590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Content Placeholder 2"/>
          <p:cNvSpPr>
            <a:spLocks noGrp="1"/>
          </p:cNvSpPr>
          <p:nvPr>
            <p:ph idx="1"/>
          </p:nvPr>
        </p:nvSpPr>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a:t>
            </a:r>
          </a:p>
        </p:txBody>
      </p:sp>
      <p:sp>
        <p:nvSpPr>
          <p:cNvPr id="18" name="Line Callout 1 17"/>
          <p:cNvSpPr/>
          <p:nvPr/>
        </p:nvSpPr>
        <p:spPr>
          <a:xfrm>
            <a:off x="250115" y="3429000"/>
            <a:ext cx="4169485" cy="3429000"/>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How fast could you sort </a:t>
            </a:r>
          </a:p>
          <a:p>
            <a:pPr algn="ctr" fontAlgn="auto">
              <a:spcBef>
                <a:spcPts val="0"/>
              </a:spcBef>
              <a:spcAft>
                <a:spcPts val="0"/>
              </a:spcAft>
              <a:defRPr/>
            </a:pPr>
            <a:r>
              <a:rPr lang="en-US" sz="2800" dirty="0" smtClean="0"/>
              <a:t>N numbers </a:t>
            </a:r>
          </a:p>
          <a:p>
            <a:pPr algn="ctr" fontAlgn="auto">
              <a:spcBef>
                <a:spcPts val="0"/>
              </a:spcBef>
              <a:spcAft>
                <a:spcPts val="0"/>
              </a:spcAft>
              <a:defRPr/>
            </a:pPr>
            <a:r>
              <a:rPr lang="en-US" sz="2800" dirty="0" smtClean="0"/>
              <a:t>in the range 0 to B? </a:t>
            </a:r>
          </a:p>
          <a:p>
            <a:pPr fontAlgn="auto">
              <a:spcBef>
                <a:spcPts val="0"/>
              </a:spcBef>
              <a:spcAft>
                <a:spcPts val="0"/>
              </a:spcAft>
              <a:defRPr/>
            </a:pPr>
            <a:endParaRPr lang="en-US" sz="1100" dirty="0" smtClean="0"/>
          </a:p>
          <a:p>
            <a:pPr marL="457200" indent="-457200" fontAlgn="auto">
              <a:spcBef>
                <a:spcPts val="0"/>
              </a:spcBef>
              <a:spcAft>
                <a:spcPts val="0"/>
              </a:spcAft>
              <a:buAutoNum type="alphaUcParenR"/>
              <a:defRPr/>
            </a:pPr>
            <a:r>
              <a:rPr lang="en-US" sz="2400" dirty="0" smtClean="0"/>
              <a:t>O(N)	</a:t>
            </a:r>
          </a:p>
          <a:p>
            <a:pPr marL="457200" indent="-457200" fontAlgn="auto">
              <a:spcBef>
                <a:spcPts val="0"/>
              </a:spcBef>
              <a:spcAft>
                <a:spcPts val="0"/>
              </a:spcAft>
              <a:buAutoNum type="alphaUcParenR"/>
              <a:defRPr/>
            </a:pPr>
            <a:r>
              <a:rPr lang="en-US" sz="2400" dirty="0" smtClean="0"/>
              <a:t>O(B) 	</a:t>
            </a:r>
          </a:p>
          <a:p>
            <a:pPr marL="457200" indent="-457200" fontAlgn="auto">
              <a:spcBef>
                <a:spcPts val="0"/>
              </a:spcBef>
              <a:spcAft>
                <a:spcPts val="0"/>
              </a:spcAft>
              <a:buAutoNum type="alphaUcParenR"/>
              <a:defRPr/>
            </a:pPr>
            <a:r>
              <a:rPr lang="en-US" sz="2400" dirty="0" smtClean="0"/>
              <a:t>O(N+B) </a:t>
            </a:r>
          </a:p>
          <a:p>
            <a:pPr marL="457200" indent="-457200" fontAlgn="auto">
              <a:spcBef>
                <a:spcPts val="0"/>
              </a:spcBef>
              <a:spcAft>
                <a:spcPts val="0"/>
              </a:spcAft>
              <a:buAutoNum type="alphaUcParenR"/>
              <a:defRPr/>
            </a:pPr>
            <a:r>
              <a:rPr lang="en-US" sz="2400" dirty="0" smtClean="0"/>
              <a:t>O(N*B)</a:t>
            </a:r>
          </a:p>
          <a:p>
            <a:pPr marL="457200" indent="-457200" fontAlgn="auto">
              <a:spcBef>
                <a:spcPts val="0"/>
              </a:spcBef>
              <a:spcAft>
                <a:spcPts val="0"/>
              </a:spcAft>
              <a:buAutoNum type="alphaUcParenR"/>
              <a:defRPr/>
            </a:pPr>
            <a:r>
              <a:rPr lang="en-US" sz="2400" dirty="0" smtClean="0"/>
              <a:t>E) ??</a:t>
            </a:r>
            <a:endParaRPr lang="en-US" dirty="0"/>
          </a:p>
        </p:txBody>
      </p:sp>
      <p:sp>
        <p:nvSpPr>
          <p:cNvPr id="19" name="Line Callout 1 18"/>
          <p:cNvSpPr/>
          <p:nvPr/>
        </p:nvSpPr>
        <p:spPr>
          <a:xfrm>
            <a:off x="5921376" y="4870260"/>
            <a:ext cx="2999142" cy="1714500"/>
          </a:xfrm>
          <a:prstGeom prst="borderCallout1">
            <a:avLst>
              <a:gd name="adj1" fmla="val 30047"/>
              <a:gd name="adj2" fmla="val 6908"/>
              <a:gd name="adj3" fmla="val -37582"/>
              <a:gd name="adj4" fmla="val -724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In Big-O defining your variables is super important!</a:t>
            </a:r>
            <a:endParaRPr lang="en-US" dirty="0"/>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53080" y="5665320"/>
              <a:ext cx="1784880" cy="415440"/>
            </p14:xfrm>
          </p:contentPart>
        </mc:Choice>
        <mc:Fallback xmlns="">
          <p:pic>
            <p:nvPicPr>
              <p:cNvPr id="2" name="Ink 1"/>
              <p:cNvPicPr/>
              <p:nvPr/>
            </p:nvPicPr>
            <p:blipFill>
              <a:blip r:embed="rId7"/>
              <a:stretch>
                <a:fillRect/>
              </a:stretch>
            </p:blipFill>
            <p:spPr>
              <a:xfrm>
                <a:off x="238320" y="5655240"/>
                <a:ext cx="1815480" cy="440280"/>
              </a:xfrm>
              <a:prstGeom prst="rect">
                <a:avLst/>
              </a:prstGeom>
            </p:spPr>
          </p:pic>
        </mc:Fallback>
      </mc:AlternateContent>
    </p:spTree>
    <p:extLst>
      <p:ext uri="{BB962C8B-B14F-4D97-AF65-F5344CB8AC3E}">
        <p14:creationId xmlns:p14="http://schemas.microsoft.com/office/powerpoint/2010/main" val="97624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Harder Sorting Problems… Approach 1 – Two stages</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76200" y="4191000"/>
          <a:ext cx="9144000" cy="944822"/>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944563">
                <a:tc>
                  <a:txBody>
                    <a:bodyPr/>
                    <a:lstStyle/>
                    <a:p>
                      <a:pPr algn="ctr"/>
                      <a:r>
                        <a:rPr lang="en-US" sz="2800" dirty="0" smtClean="0">
                          <a:solidFill>
                            <a:schemeClr val="tx1"/>
                          </a:solidFill>
                        </a:rPr>
                        <a:t>0 – </a:t>
                      </a:r>
                    </a:p>
                    <a:p>
                      <a:pPr algn="ctr"/>
                      <a:r>
                        <a:rPr lang="en-US" sz="2800" dirty="0" smtClean="0">
                          <a:solidFill>
                            <a:schemeClr val="tx1"/>
                          </a:solidFill>
                        </a:rPr>
                        <a:t>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10-19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20-29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30-39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40-49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50-59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60-69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70-79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80-89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90-99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936" name="Content Placeholder 2"/>
          <p:cNvSpPr>
            <a:spLocks noGrp="1"/>
          </p:cNvSpPr>
          <p:nvPr>
            <p:ph idx="1"/>
          </p:nvPr>
        </p:nvSpPr>
        <p:spPr>
          <a:xfrm>
            <a:off x="457200" y="1600200"/>
            <a:ext cx="8229600" cy="26670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Make some buckets and calculate what bucket they need to go into.</a:t>
            </a:r>
          </a:p>
          <a:p>
            <a:r>
              <a:rPr lang="en-US" dirty="0" smtClean="0"/>
              <a:t>Then sort each bucket</a:t>
            </a:r>
          </a:p>
        </p:txBody>
      </p:sp>
      <p:sp>
        <p:nvSpPr>
          <p:cNvPr id="2" name="Slide Number Placeholder 1"/>
          <p:cNvSpPr>
            <a:spLocks noGrp="1"/>
          </p:cNvSpPr>
          <p:nvPr>
            <p:ph type="sldNum" sz="quarter" idx="12"/>
          </p:nvPr>
        </p:nvSpPr>
        <p:spPr/>
        <p:txBody>
          <a:bodyPr/>
          <a:lstStyle/>
          <a:p>
            <a:pPr>
              <a:defRPr/>
            </a:pPr>
            <a:fld id="{907AB6A5-86B5-42F3-86C3-6BB89B665AF2}" type="slidenum">
              <a:rPr lang="en-US" smtClean="0"/>
              <a:pPr>
                <a:defRPr/>
              </a:pPr>
              <a:t>68</a:t>
            </a:fld>
            <a:endParaRPr lang="en-US"/>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463200" y="868680"/>
              <a:ext cx="360" cy="23400"/>
            </p14:xfrm>
          </p:contentPart>
        </mc:Choice>
        <mc:Fallback xmlns="">
          <p:pic>
            <p:nvPicPr>
              <p:cNvPr id="3" name="Ink 2"/>
              <p:cNvPicPr/>
              <p:nvPr/>
            </p:nvPicPr>
            <p:blipFill>
              <a:blip r:embed="rId6"/>
              <a:stretch>
                <a:fillRect/>
              </a:stretch>
            </p:blipFill>
            <p:spPr>
              <a:xfrm>
                <a:off x="3453840" y="859320"/>
                <a:ext cx="19080" cy="42120"/>
              </a:xfrm>
              <a:prstGeom prst="rect">
                <a:avLst/>
              </a:prstGeom>
            </p:spPr>
          </p:pic>
        </mc:Fallback>
      </mc:AlternateContent>
    </p:spTree>
    <p:extLst>
      <p:ext uri="{BB962C8B-B14F-4D97-AF65-F5344CB8AC3E}">
        <p14:creationId xmlns:p14="http://schemas.microsoft.com/office/powerpoint/2010/main" val="113942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3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Harder Sorting Problems… Approach 2</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960" name="Content Placeholder 2"/>
          <p:cNvSpPr>
            <a:spLocks noGrp="1"/>
          </p:cNvSpPr>
          <p:nvPr>
            <p:ph idx="1"/>
          </p:nvPr>
        </p:nvSpPr>
        <p:spPr>
          <a:xfrm>
            <a:off x="304800" y="1371600"/>
            <a:ext cx="8839200" cy="5334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First sort by the one’s digit </a:t>
            </a:r>
            <a:r>
              <a:rPr lang="en-US" sz="2800" i="1" dirty="0" smtClean="0"/>
              <a:t>(this is counter intuitive)</a:t>
            </a:r>
            <a:endParaRPr lang="en-US" i="1" dirty="0" smtClean="0"/>
          </a:p>
          <a:p>
            <a:pPr>
              <a:buFont typeface="Arial" charset="0"/>
              <a:buNone/>
            </a:pPr>
            <a:endParaRPr lang="en-US" sz="4800" i="1" dirty="0" smtClean="0"/>
          </a:p>
        </p:txBody>
      </p:sp>
      <p:sp>
        <p:nvSpPr>
          <p:cNvPr id="18" name="Oval 17"/>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19" name="Oval 18"/>
          <p:cNvSpPr/>
          <p:nvPr/>
        </p:nvSpPr>
        <p:spPr>
          <a:xfrm>
            <a:off x="64770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20" name="Oval 19"/>
          <p:cNvSpPr/>
          <p:nvPr/>
        </p:nvSpPr>
        <p:spPr>
          <a:xfrm>
            <a:off x="1524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21" name="Oval 20"/>
          <p:cNvSpPr/>
          <p:nvPr/>
        </p:nvSpPr>
        <p:spPr>
          <a:xfrm>
            <a:off x="4648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22" name="Oval 21"/>
          <p:cNvSpPr/>
          <p:nvPr/>
        </p:nvSpPr>
        <p:spPr>
          <a:xfrm>
            <a:off x="4648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23" name="Oval 22"/>
          <p:cNvSpPr/>
          <p:nvPr/>
        </p:nvSpPr>
        <p:spPr>
          <a:xfrm>
            <a:off x="46482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24" name="Oval 23"/>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25" name="Oval 24"/>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26" name="Oval 25"/>
          <p:cNvSpPr/>
          <p:nvPr/>
        </p:nvSpPr>
        <p:spPr>
          <a:xfrm>
            <a:off x="1981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27" name="Oval 26"/>
          <p:cNvSpPr/>
          <p:nvPr/>
        </p:nvSpPr>
        <p:spPr>
          <a:xfrm>
            <a:off x="73914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28" name="Oval 27"/>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2" name="Slide Number Placeholder 1"/>
          <p:cNvSpPr>
            <a:spLocks noGrp="1"/>
          </p:cNvSpPr>
          <p:nvPr>
            <p:ph type="sldNum" sz="quarter" idx="12"/>
          </p:nvPr>
        </p:nvSpPr>
        <p:spPr/>
        <p:txBody>
          <a:bodyPr/>
          <a:lstStyle/>
          <a:p>
            <a:pPr>
              <a:defRPr/>
            </a:pPr>
            <a:fld id="{2EC1DD67-474A-436F-B802-AACF675647A1}" type="slidenum">
              <a:rPr lang="en-US" smtClean="0"/>
              <a:pPr>
                <a:defRPr/>
              </a:pPr>
              <a:t>69</a:t>
            </a:fld>
            <a:endParaRPr lang="en-US"/>
          </a:p>
        </p:txBody>
      </p:sp>
    </p:spTree>
    <p:extLst>
      <p:ext uri="{BB962C8B-B14F-4D97-AF65-F5344CB8AC3E}">
        <p14:creationId xmlns:p14="http://schemas.microsoft.com/office/powerpoint/2010/main" val="3505401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08" descr="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2256"/>
          <a:stretch/>
        </p:blipFill>
        <p:spPr bwMode="auto">
          <a:xfrm>
            <a:off x="344488" y="1786270"/>
            <a:ext cx="8477250" cy="48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4"/>
          <p:cNvSpPr>
            <a:spLocks noChangeArrowheads="1"/>
          </p:cNvSpPr>
          <p:nvPr/>
        </p:nvSpPr>
        <p:spPr bwMode="auto">
          <a:xfrm>
            <a:off x="1066800" y="5410200"/>
            <a:ext cx="7388225"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
        <p:nvSpPr>
          <p:cNvPr id="145413" name="Text Box 5"/>
          <p:cNvSpPr txBox="1">
            <a:spLocks noChangeArrowheads="1"/>
          </p:cNvSpPr>
          <p:nvPr/>
        </p:nvSpPr>
        <p:spPr bwMode="auto">
          <a:xfrm>
            <a:off x="7675623" y="5757090"/>
            <a:ext cx="112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dirty="0" smtClean="0">
                <a:solidFill>
                  <a:srgbClr val="8E030A"/>
                </a:solidFill>
              </a:rPr>
              <a:t>How big is </a:t>
            </a:r>
            <a:r>
              <a:rPr lang="en-US" dirty="0" smtClean="0">
                <a:solidFill>
                  <a:srgbClr val="8E030A"/>
                </a:solidFill>
                <a:latin typeface="Courier New" pitchFamily="49" charset="0"/>
                <a:cs typeface="Courier New" pitchFamily="49" charset="0"/>
              </a:rPr>
              <a:t>n!</a:t>
            </a:r>
            <a:r>
              <a:rPr lang="en-US" dirty="0" smtClean="0">
                <a:solidFill>
                  <a:srgbClr val="8E030A"/>
                </a:solidFill>
              </a:rPr>
              <a:t> </a:t>
            </a:r>
            <a:endParaRPr lang="en-US" dirty="0">
              <a:solidFill>
                <a:srgbClr val="8E030A"/>
              </a:solidFill>
            </a:endParaRPr>
          </a:p>
        </p:txBody>
      </p:sp>
      <p:sp>
        <p:nvSpPr>
          <p:cNvPr id="145414" name="Line 6"/>
          <p:cNvSpPr>
            <a:spLocks noChangeShapeType="1"/>
          </p:cNvSpPr>
          <p:nvPr/>
        </p:nvSpPr>
        <p:spPr bwMode="auto">
          <a:xfrm>
            <a:off x="322263" y="5100638"/>
            <a:ext cx="8437562"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5415" name="Text Box 7"/>
          <p:cNvSpPr txBox="1">
            <a:spLocks noChangeArrowheads="1"/>
          </p:cNvSpPr>
          <p:nvPr/>
        </p:nvSpPr>
        <p:spPr bwMode="auto">
          <a:xfrm rot="-5400000">
            <a:off x="-540544" y="3512345"/>
            <a:ext cx="1927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Polynomial</a:t>
            </a:r>
          </a:p>
        </p:txBody>
      </p:sp>
      <p:sp>
        <p:nvSpPr>
          <p:cNvPr id="145416" name="Text Box 8"/>
          <p:cNvSpPr txBox="1">
            <a:spLocks noChangeArrowheads="1"/>
          </p:cNvSpPr>
          <p:nvPr/>
        </p:nvSpPr>
        <p:spPr bwMode="auto">
          <a:xfrm rot="-5400000">
            <a:off x="-23813" y="5334001"/>
            <a:ext cx="881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Exp.</a:t>
            </a:r>
          </a:p>
        </p:txBody>
      </p:sp>
      <p:sp>
        <p:nvSpPr>
          <p:cNvPr id="9" name="Text Box 6"/>
          <p:cNvSpPr txBox="1">
            <a:spLocks noChangeArrowheads="1"/>
          </p:cNvSpPr>
          <p:nvPr/>
        </p:nvSpPr>
        <p:spPr bwMode="auto">
          <a:xfrm>
            <a:off x="1583666" y="6167192"/>
            <a:ext cx="7337458" cy="41549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100" dirty="0" smtClean="0">
                <a:latin typeface="Trebuchet MS" pitchFamily="34" charset="0"/>
              </a:rPr>
              <a:t>How long would these take if you have a 10 GHz Processor?</a:t>
            </a:r>
            <a:endParaRPr lang="en-US" sz="2100" dirty="0">
              <a:latin typeface="Trebuchet MS" pitchFamily="34" charset="0"/>
            </a:endParaRPr>
          </a:p>
        </p:txBody>
      </p:sp>
      <p:sp>
        <p:nvSpPr>
          <p:cNvPr id="10" name="Title 1"/>
          <p:cNvSpPr txBox="1">
            <a:spLocks/>
          </p:cNvSpPr>
          <p:nvPr/>
        </p:nvSpPr>
        <p:spPr bwMode="auto">
          <a:xfrm>
            <a:off x="-183889" y="274638"/>
            <a:ext cx="95543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u="sng" dirty="0" smtClean="0"/>
              <a:t>Why we only care about the largest term</a:t>
            </a:r>
          </a:p>
          <a:p>
            <a:r>
              <a:rPr lang="en-US" sz="2800" dirty="0" smtClean="0"/>
              <a:t>How many operations are required?</a:t>
            </a:r>
            <a:endParaRPr lang="en-US" sz="2800" dirty="0"/>
          </a:p>
        </p:txBody>
      </p:sp>
    </p:spTree>
    <p:extLst>
      <p:ext uri="{BB962C8B-B14F-4D97-AF65-F5344CB8AC3E}">
        <p14:creationId xmlns:p14="http://schemas.microsoft.com/office/powerpoint/2010/main" val="7437059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5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21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8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74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50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26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502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9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55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31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7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0973" name="Title 1"/>
          <p:cNvSpPr>
            <a:spLocks noGrp="1"/>
          </p:cNvSpPr>
          <p:nvPr>
            <p:ph type="title"/>
          </p:nvPr>
        </p:nvSpPr>
        <p:spPr>
          <a:xfrm>
            <a:off x="228600" y="0"/>
            <a:ext cx="8915400" cy="1143000"/>
          </a:xfrm>
        </p:spPr>
        <p:txBody>
          <a:bodyPr/>
          <a:lstStyle/>
          <a:p>
            <a:r>
              <a:rPr lang="en-US" smtClean="0"/>
              <a:t>Combine the buckets </a:t>
            </a:r>
            <a:endParaRPr lang="en-US" sz="3600" b="0" smtClean="0"/>
          </a:p>
        </p:txBody>
      </p:sp>
      <p:pic>
        <p:nvPicPr>
          <p:cNvPr id="409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5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9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nvGraphicFramePr>
        <p:xfrm>
          <a:off x="76200" y="39624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5" name="Oval 54"/>
          <p:cNvSpPr/>
          <p:nvPr/>
        </p:nvSpPr>
        <p:spPr>
          <a:xfrm>
            <a:off x="83820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6" name="Oval 55"/>
          <p:cNvSpPr/>
          <p:nvPr/>
        </p:nvSpPr>
        <p:spPr>
          <a:xfrm>
            <a:off x="6553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57" name="Oval 56"/>
          <p:cNvSpPr/>
          <p:nvPr/>
        </p:nvSpPr>
        <p:spPr>
          <a:xfrm>
            <a:off x="2286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8" name="Oval 57"/>
          <p:cNvSpPr/>
          <p:nvPr/>
        </p:nvSpPr>
        <p:spPr>
          <a:xfrm>
            <a:off x="4724400" y="1676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59" name="Oval 58"/>
          <p:cNvSpPr/>
          <p:nvPr/>
        </p:nvSpPr>
        <p:spPr>
          <a:xfrm>
            <a:off x="4724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0" name="Oval 59"/>
          <p:cNvSpPr/>
          <p:nvPr/>
        </p:nvSpPr>
        <p:spPr>
          <a:xfrm>
            <a:off x="47244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61" name="Oval 60"/>
          <p:cNvSpPr/>
          <p:nvPr/>
        </p:nvSpPr>
        <p:spPr>
          <a:xfrm>
            <a:off x="2971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83820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63" name="Oval 62"/>
          <p:cNvSpPr/>
          <p:nvPr/>
        </p:nvSpPr>
        <p:spPr>
          <a:xfrm>
            <a:off x="2057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64" name="Oval 63"/>
          <p:cNvSpPr/>
          <p:nvPr/>
        </p:nvSpPr>
        <p:spPr>
          <a:xfrm>
            <a:off x="74676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Oval 64"/>
          <p:cNvSpPr/>
          <p:nvPr/>
        </p:nvSpPr>
        <p:spPr>
          <a:xfrm>
            <a:off x="74676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4" name="Oval 43"/>
          <p:cNvSpPr/>
          <p:nvPr/>
        </p:nvSpPr>
        <p:spPr>
          <a:xfrm>
            <a:off x="45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5" name="Oval 44"/>
          <p:cNvSpPr/>
          <p:nvPr/>
        </p:nvSpPr>
        <p:spPr>
          <a:xfrm>
            <a:off x="3505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6" name="Oval 45"/>
          <p:cNvSpPr/>
          <p:nvPr/>
        </p:nvSpPr>
        <p:spPr>
          <a:xfrm>
            <a:off x="807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7" name="Line Callout 1 46"/>
          <p:cNvSpPr/>
          <p:nvPr/>
        </p:nvSpPr>
        <p:spPr>
          <a:xfrm>
            <a:off x="6019800" y="3657600"/>
            <a:ext cx="2438400" cy="1447800"/>
          </a:xfrm>
          <a:prstGeom prst="borderCallout1">
            <a:avLst>
              <a:gd name="adj1" fmla="val 74106"/>
              <a:gd name="adj2" fmla="val -1752"/>
              <a:gd name="adj3" fmla="val 114599"/>
              <a:gd name="adj4" fmla="val -8057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20’s are the correct relative order</a:t>
            </a:r>
          </a:p>
        </p:txBody>
      </p:sp>
      <p:sp>
        <p:nvSpPr>
          <p:cNvPr id="48" name="Line Callout 1 47"/>
          <p:cNvSpPr/>
          <p:nvPr/>
        </p:nvSpPr>
        <p:spPr>
          <a:xfrm>
            <a:off x="990600" y="1295400"/>
            <a:ext cx="2438400" cy="1447800"/>
          </a:xfrm>
          <a:prstGeom prst="borderCallout1">
            <a:avLst>
              <a:gd name="adj1" fmla="val 52757"/>
              <a:gd name="adj2" fmla="val 102297"/>
              <a:gd name="adj3" fmla="val 135059"/>
              <a:gd name="adj4" fmla="val 1549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from the first thing in the bucket</a:t>
            </a:r>
          </a:p>
        </p:txBody>
      </p:sp>
      <p:sp>
        <p:nvSpPr>
          <p:cNvPr id="2" name="Slide Number Placeholder 1"/>
          <p:cNvSpPr>
            <a:spLocks noGrp="1"/>
          </p:cNvSpPr>
          <p:nvPr>
            <p:ph type="sldNum" sz="quarter" idx="12"/>
          </p:nvPr>
        </p:nvSpPr>
        <p:spPr/>
        <p:txBody>
          <a:bodyPr/>
          <a:lstStyle/>
          <a:p>
            <a:pPr>
              <a:defRPr/>
            </a:pPr>
            <a:fld id="{E761FB08-FE35-42AA-844E-C2CF25621CA4}" type="slidenum">
              <a:rPr lang="en-US" smtClean="0"/>
              <a:pPr>
                <a:defRPr/>
              </a:pPr>
              <a:t>70</a:t>
            </a:fld>
            <a:endParaRPr lang="en-US"/>
          </a:p>
        </p:txBody>
      </p:sp>
    </p:spTree>
    <p:extLst>
      <p:ext uri="{BB962C8B-B14F-4D97-AF65-F5344CB8AC3E}">
        <p14:creationId xmlns:p14="http://schemas.microsoft.com/office/powerpoint/2010/main" val="366735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autoUpdateAnimBg="0"/>
      <p:bldP spid="4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1" name="Oval 30"/>
          <p:cNvSpPr/>
          <p:nvPr/>
        </p:nvSpPr>
        <p:spPr>
          <a:xfrm>
            <a:off x="38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14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0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66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42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19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495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1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47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23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0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35" name="Oval 34"/>
          <p:cNvSpPr/>
          <p:nvPr/>
        </p:nvSpPr>
        <p:spPr>
          <a:xfrm>
            <a:off x="19812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3" name="Oval 42"/>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44" name="Oval 43"/>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45" name="Oval 44"/>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46" name="Oval 45"/>
          <p:cNvSpPr/>
          <p:nvPr/>
        </p:nvSpPr>
        <p:spPr>
          <a:xfrm>
            <a:off x="19812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7" name="Oval 46"/>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48" name="Oval 47"/>
          <p:cNvSpPr/>
          <p:nvPr/>
        </p:nvSpPr>
        <p:spPr>
          <a:xfrm>
            <a:off x="8305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49" name="Oval 48"/>
          <p:cNvSpPr/>
          <p:nvPr/>
        </p:nvSpPr>
        <p:spPr>
          <a:xfrm>
            <a:off x="28956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0" name="Oval 49"/>
          <p:cNvSpPr/>
          <p:nvPr/>
        </p:nvSpPr>
        <p:spPr>
          <a:xfrm>
            <a:off x="83058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51" name="Oval 50"/>
          <p:cNvSpPr/>
          <p:nvPr/>
        </p:nvSpPr>
        <p:spPr>
          <a:xfrm>
            <a:off x="28956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2" name="Oval 51"/>
          <p:cNvSpPr/>
          <p:nvPr/>
        </p:nvSpPr>
        <p:spPr>
          <a:xfrm>
            <a:off x="1981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2029" name="Title 1"/>
          <p:cNvSpPr>
            <a:spLocks noGrp="1"/>
          </p:cNvSpPr>
          <p:nvPr>
            <p:ph type="title"/>
          </p:nvPr>
        </p:nvSpPr>
        <p:spPr>
          <a:xfrm>
            <a:off x="228600" y="0"/>
            <a:ext cx="8915400" cy="1143000"/>
          </a:xfrm>
        </p:spPr>
        <p:txBody>
          <a:bodyPr/>
          <a:lstStyle/>
          <a:p>
            <a:r>
              <a:rPr lang="en-US" smtClean="0"/>
              <a:t>Resort using the tens digit</a:t>
            </a:r>
            <a:endParaRPr lang="en-US" sz="3600" b="0" smtClean="0"/>
          </a:p>
        </p:txBody>
      </p:sp>
      <p:sp>
        <p:nvSpPr>
          <p:cNvPr id="54" name="Oval 53"/>
          <p:cNvSpPr/>
          <p:nvPr/>
        </p:nvSpPr>
        <p:spPr>
          <a:xfrm>
            <a:off x="60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5" name="Oval 54"/>
          <p:cNvSpPr/>
          <p:nvPr/>
        </p:nvSpPr>
        <p:spPr>
          <a:xfrm>
            <a:off x="137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56" name="Oval 55"/>
          <p:cNvSpPr/>
          <p:nvPr/>
        </p:nvSpPr>
        <p:spPr>
          <a:xfrm>
            <a:off x="213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57" name="Oval 56"/>
          <p:cNvSpPr/>
          <p:nvPr/>
        </p:nvSpPr>
        <p:spPr>
          <a:xfrm>
            <a:off x="289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58" name="Oval 57"/>
          <p:cNvSpPr/>
          <p:nvPr/>
        </p:nvSpPr>
        <p:spPr>
          <a:xfrm>
            <a:off x="365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9" name="Oval 58"/>
          <p:cNvSpPr/>
          <p:nvPr/>
        </p:nvSpPr>
        <p:spPr>
          <a:xfrm>
            <a:off x="441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60" name="Oval 59"/>
          <p:cNvSpPr/>
          <p:nvPr/>
        </p:nvSpPr>
        <p:spPr>
          <a:xfrm>
            <a:off x="518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1" name="Oval 60"/>
          <p:cNvSpPr/>
          <p:nvPr/>
        </p:nvSpPr>
        <p:spPr>
          <a:xfrm>
            <a:off x="594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670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63" name="Oval 62"/>
          <p:cNvSpPr/>
          <p:nvPr/>
        </p:nvSpPr>
        <p:spPr>
          <a:xfrm>
            <a:off x="746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64" name="Oval 63"/>
          <p:cNvSpPr/>
          <p:nvPr/>
        </p:nvSpPr>
        <p:spPr>
          <a:xfrm>
            <a:off x="822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Line Callout 1 64"/>
          <p:cNvSpPr/>
          <p:nvPr/>
        </p:nvSpPr>
        <p:spPr>
          <a:xfrm>
            <a:off x="4267200" y="2133600"/>
            <a:ext cx="2438400" cy="14478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Now Recombine!</a:t>
            </a:r>
          </a:p>
        </p:txBody>
      </p:sp>
      <p:sp>
        <p:nvSpPr>
          <p:cNvPr id="2" name="Slide Number Placeholder 1"/>
          <p:cNvSpPr>
            <a:spLocks noGrp="1"/>
          </p:cNvSpPr>
          <p:nvPr>
            <p:ph type="sldNum" sz="quarter" idx="12"/>
          </p:nvPr>
        </p:nvSpPr>
        <p:spPr/>
        <p:txBody>
          <a:bodyPr/>
          <a:lstStyle/>
          <a:p>
            <a:pPr>
              <a:defRPr/>
            </a:pPr>
            <a:fld id="{7AF668B2-F550-4077-B8C5-89CB5D00A275}" type="slidenum">
              <a:rPr lang="en-US" smtClean="0"/>
              <a:pPr>
                <a:defRPr/>
              </a:pPr>
              <a:t>71</a:t>
            </a:fld>
            <a:endParaRPr lang="en-US"/>
          </a:p>
        </p:txBody>
      </p:sp>
    </p:spTree>
    <p:extLst>
      <p:ext uri="{BB962C8B-B14F-4D97-AF65-F5344CB8AC3E}">
        <p14:creationId xmlns:p14="http://schemas.microsoft.com/office/powerpoint/2010/main" val="138773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t>Radix Sort the numbers 0-99</a:t>
            </a:r>
          </a:p>
        </p:txBody>
      </p:sp>
      <p:sp>
        <p:nvSpPr>
          <p:cNvPr id="3" name="Content Placeholder 2"/>
          <p:cNvSpPr>
            <a:spLocks noGrp="1"/>
          </p:cNvSpPr>
          <p:nvPr>
            <p:ph idx="1"/>
          </p:nvPr>
        </p:nvSpPr>
        <p:spPr>
          <a:xfrm>
            <a:off x="457200" y="1295400"/>
            <a:ext cx="8229600" cy="4525963"/>
          </a:xfrm>
          <a:ln>
            <a:noFill/>
          </a:ln>
        </p:spPr>
        <p:txBody>
          <a:bodyPr/>
          <a:lstStyle/>
          <a:p>
            <a:r>
              <a:rPr lang="en-US" dirty="0" smtClean="0"/>
              <a:t>The running time for our example: (N + B)*2</a:t>
            </a:r>
          </a:p>
          <a:p>
            <a:pPr lvl="1"/>
            <a:r>
              <a:rPr lang="en-US" dirty="0" smtClean="0"/>
              <a:t>We did two passes, each took N time. </a:t>
            </a:r>
          </a:p>
          <a:p>
            <a:pPr lvl="1"/>
            <a:r>
              <a:rPr lang="en-US" dirty="0" smtClean="0"/>
              <a:t>We gathered up the buckets twice each took B time (where B is the number of buckets)</a:t>
            </a:r>
          </a:p>
        </p:txBody>
      </p:sp>
      <p:sp>
        <p:nvSpPr>
          <p:cNvPr id="2" name="Slide Number Placeholder 1"/>
          <p:cNvSpPr>
            <a:spLocks noGrp="1"/>
          </p:cNvSpPr>
          <p:nvPr>
            <p:ph type="sldNum" sz="quarter" idx="12"/>
          </p:nvPr>
        </p:nvSpPr>
        <p:spPr/>
        <p:txBody>
          <a:bodyPr/>
          <a:lstStyle/>
          <a:p>
            <a:pPr>
              <a:defRPr/>
            </a:pPr>
            <a:fld id="{55E12BB0-04BD-436D-B7C2-17BC5E0B1A7C}" type="slidenum">
              <a:rPr lang="en-US" smtClean="0"/>
              <a:pPr>
                <a:defRPr/>
              </a:pPr>
              <a:t>72</a:t>
            </a:fld>
            <a:endParaRPr lang="en-US"/>
          </a:p>
        </p:txBody>
      </p:sp>
    </p:spTree>
    <p:extLst>
      <p:ext uri="{BB962C8B-B14F-4D97-AF65-F5344CB8AC3E}">
        <p14:creationId xmlns:p14="http://schemas.microsoft.com/office/powerpoint/2010/main" val="4208687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304800"/>
            <a:ext cx="8229600" cy="1143000"/>
          </a:xfrm>
        </p:spPr>
        <p:txBody>
          <a:bodyPr/>
          <a:lstStyle/>
          <a:p>
            <a:r>
              <a:rPr lang="en-US" smtClean="0"/>
              <a:t>We can represent numbers with 1’s and 0’s</a:t>
            </a:r>
          </a:p>
        </p:txBody>
      </p:sp>
      <p:sp>
        <p:nvSpPr>
          <p:cNvPr id="35843" name="Content Placeholder 2"/>
          <p:cNvSpPr>
            <a:spLocks noGrp="1"/>
          </p:cNvSpPr>
          <p:nvPr>
            <p:ph idx="1"/>
          </p:nvPr>
        </p:nvSpPr>
        <p:spPr>
          <a:xfrm>
            <a:off x="-1676400" y="685800"/>
            <a:ext cx="8534400" cy="4525963"/>
          </a:xfrm>
        </p:spPr>
        <p:txBody>
          <a:bodyPr/>
          <a:lstStyle/>
          <a:p>
            <a:pPr>
              <a:buFont typeface="Arial" charset="0"/>
              <a:buNone/>
            </a:pPr>
            <a:endParaRPr lang="en-US" smtClean="0"/>
          </a:p>
          <a:p>
            <a:pPr algn="ctr">
              <a:buFont typeface="Arial" charset="0"/>
              <a:buNone/>
            </a:pPr>
            <a:r>
              <a:rPr lang="en-US" sz="6600" smtClean="0"/>
              <a:t>3   2   1   8</a:t>
            </a:r>
            <a:br>
              <a:rPr lang="en-US" sz="6600" smtClean="0"/>
            </a:br>
            <a:endParaRPr lang="en-US" smtClean="0"/>
          </a:p>
          <a:p>
            <a:pPr>
              <a:buFont typeface="Arial" charset="0"/>
              <a:buNone/>
            </a:pPr>
            <a:r>
              <a:rPr lang="en-US" smtClean="0"/>
              <a:t>			3*1000 + 2*100 + 1*10 + 8*1</a:t>
            </a:r>
          </a:p>
          <a:p>
            <a:pPr algn="ctr">
              <a:buFont typeface="Arial" charset="0"/>
              <a:buNone/>
            </a:pPr>
            <a:r>
              <a:rPr lang="en-US" sz="6600" smtClean="0"/>
              <a:t>1   0   0   1</a:t>
            </a:r>
          </a:p>
          <a:p>
            <a:pPr>
              <a:buFont typeface="Arial" charset="0"/>
              <a:buNone/>
            </a:pPr>
            <a:endParaRPr lang="en-US" smtClean="0"/>
          </a:p>
          <a:p>
            <a:pPr>
              <a:buFont typeface="Arial" charset="0"/>
              <a:buNone/>
            </a:pPr>
            <a:r>
              <a:rPr lang="en-US" smtClean="0"/>
              <a:t>			     1*8   + 0*4  + 0*2  + 1*1</a:t>
            </a:r>
          </a:p>
          <a:p>
            <a:pPr>
              <a:buFont typeface="Arial" charset="0"/>
              <a:buNone/>
            </a:pPr>
            <a:endParaRPr lang="en-US" smtClean="0"/>
          </a:p>
        </p:txBody>
      </p:sp>
      <p:sp>
        <p:nvSpPr>
          <p:cNvPr id="44036" name="Rectangle 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7" name="Rectangle 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209800"/>
            <a:ext cx="704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4"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1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46" name="Rectangle 1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70535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1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648200"/>
            <a:ext cx="45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Rectangle 2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3" name="Picture 1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6096000" y="1981200"/>
            <a:ext cx="2590800" cy="4525963"/>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latin typeface="+mn-lt"/>
                <a:cs typeface="+mn-cs"/>
              </a:rPr>
              <a:t>0001	 	1 </a:t>
            </a:r>
          </a:p>
          <a:p>
            <a:pPr marL="342900" indent="-342900" eaLnBrk="0" hangingPunct="0">
              <a:spcBef>
                <a:spcPct val="20000"/>
              </a:spcBef>
              <a:buFont typeface="Arial" charset="0"/>
              <a:buNone/>
              <a:defRPr/>
            </a:pPr>
            <a:r>
              <a:rPr lang="en-US" sz="3200" dirty="0">
                <a:latin typeface="+mn-lt"/>
                <a:cs typeface="+mn-cs"/>
              </a:rPr>
              <a:t>0010		2</a:t>
            </a:r>
          </a:p>
          <a:p>
            <a:pPr marL="342900" indent="-342900" eaLnBrk="0" hangingPunct="0">
              <a:spcBef>
                <a:spcPct val="20000"/>
              </a:spcBef>
              <a:buFont typeface="Arial" charset="0"/>
              <a:buNone/>
              <a:defRPr/>
            </a:pPr>
            <a:r>
              <a:rPr lang="en-US" sz="3200" dirty="0">
                <a:latin typeface="+mn-lt"/>
                <a:cs typeface="+mn-cs"/>
              </a:rPr>
              <a:t>0011		3</a:t>
            </a:r>
          </a:p>
          <a:p>
            <a:pPr marL="342900" indent="-342900" eaLnBrk="0" hangingPunct="0">
              <a:spcBef>
                <a:spcPct val="20000"/>
              </a:spcBef>
              <a:buFont typeface="Arial" charset="0"/>
              <a:buNone/>
              <a:defRPr/>
            </a:pPr>
            <a:r>
              <a:rPr lang="en-US" sz="3200" dirty="0">
                <a:latin typeface="+mn-lt"/>
                <a:cs typeface="+mn-cs"/>
              </a:rPr>
              <a:t>0100		4</a:t>
            </a:r>
          </a:p>
          <a:p>
            <a:pPr marL="342900" indent="-342900" eaLnBrk="0" hangingPunct="0">
              <a:spcBef>
                <a:spcPct val="20000"/>
              </a:spcBef>
              <a:buFont typeface="Arial" charset="0"/>
              <a:buNone/>
              <a:defRPr/>
            </a:pPr>
            <a:r>
              <a:rPr lang="en-US" sz="3200" dirty="0">
                <a:latin typeface="+mn-lt"/>
                <a:cs typeface="+mn-cs"/>
              </a:rPr>
              <a:t>0101		5</a:t>
            </a:r>
          </a:p>
          <a:p>
            <a:pPr marL="342900" indent="-342900" eaLnBrk="0" hangingPunct="0">
              <a:spcBef>
                <a:spcPct val="20000"/>
              </a:spcBef>
              <a:buFont typeface="Arial" charset="0"/>
              <a:buNone/>
              <a:defRPr/>
            </a:pPr>
            <a:r>
              <a:rPr lang="en-US" sz="3200" dirty="0">
                <a:latin typeface="+mn-lt"/>
                <a:cs typeface="+mn-cs"/>
              </a:rPr>
              <a:t>0110		6</a:t>
            </a:r>
          </a:p>
          <a:p>
            <a:pPr marL="342900" indent="-342900" eaLnBrk="0" hangingPunct="0">
              <a:spcBef>
                <a:spcPct val="20000"/>
              </a:spcBef>
              <a:buFont typeface="Arial" charset="0"/>
              <a:buNone/>
              <a:defRPr/>
            </a:pPr>
            <a:r>
              <a:rPr lang="en-US" sz="3200" dirty="0">
                <a:latin typeface="+mn-lt"/>
                <a:cs typeface="+mn-cs"/>
              </a:rPr>
              <a:t>0111		7</a:t>
            </a:r>
          </a:p>
          <a:p>
            <a:pPr marL="342900" indent="-342900" eaLnBrk="0" hangingPunct="0">
              <a:spcBef>
                <a:spcPct val="20000"/>
              </a:spcBef>
              <a:buFont typeface="Arial" charset="0"/>
              <a:buNone/>
              <a:defRPr/>
            </a:pPr>
            <a:r>
              <a:rPr lang="en-US" sz="3200" dirty="0">
                <a:latin typeface="+mn-lt"/>
                <a:cs typeface="+mn-cs"/>
              </a:rPr>
              <a:t>1000		8</a:t>
            </a:r>
          </a:p>
        </p:txBody>
      </p:sp>
      <p:sp>
        <p:nvSpPr>
          <p:cNvPr id="23" name="Line Callout 1 22"/>
          <p:cNvSpPr/>
          <p:nvPr/>
        </p:nvSpPr>
        <p:spPr>
          <a:xfrm>
            <a:off x="6172200" y="914400"/>
            <a:ext cx="2286000" cy="9144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could use binary digits</a:t>
            </a:r>
          </a:p>
        </p:txBody>
      </p:sp>
      <p:sp>
        <p:nvSpPr>
          <p:cNvPr id="2" name="Slide Number Placeholder 1"/>
          <p:cNvSpPr>
            <a:spLocks noGrp="1"/>
          </p:cNvSpPr>
          <p:nvPr>
            <p:ph type="sldNum" sz="quarter" idx="12"/>
          </p:nvPr>
        </p:nvSpPr>
        <p:spPr/>
        <p:txBody>
          <a:bodyPr/>
          <a:lstStyle/>
          <a:p>
            <a:pPr>
              <a:defRPr/>
            </a:pPr>
            <a:fld id="{F9F83EAE-5514-4EEA-9945-7CDE52CE9826}" type="slidenum">
              <a:rPr lang="en-US" smtClean="0"/>
              <a:pPr>
                <a:defRPr/>
              </a:pPr>
              <a:t>73</a:t>
            </a:fld>
            <a:endParaRPr lang="en-US"/>
          </a:p>
        </p:txBody>
      </p:sp>
    </p:spTree>
    <p:extLst>
      <p:ext uri="{BB962C8B-B14F-4D97-AF65-F5344CB8AC3E}">
        <p14:creationId xmlns:p14="http://schemas.microsoft.com/office/powerpoint/2010/main" val="180245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Radix Sort with 32 bit numbers</a:t>
            </a:r>
          </a:p>
        </p:txBody>
      </p:sp>
      <p:sp>
        <p:nvSpPr>
          <p:cNvPr id="39939" name="Content Placeholder 2"/>
          <p:cNvSpPr>
            <a:spLocks noGrp="1"/>
          </p:cNvSpPr>
          <p:nvPr>
            <p:ph idx="1"/>
          </p:nvPr>
        </p:nvSpPr>
        <p:spPr>
          <a:xfrm>
            <a:off x="152399" y="1295400"/>
            <a:ext cx="8991601" cy="4830763"/>
          </a:xfrm>
        </p:spPr>
        <p:txBody>
          <a:bodyPr/>
          <a:lstStyle/>
          <a:p>
            <a:r>
              <a:rPr lang="en-US" dirty="0" smtClean="0"/>
              <a:t>We chose how many bits we want to sort at a time.</a:t>
            </a:r>
          </a:p>
          <a:p>
            <a:r>
              <a:rPr lang="en-US" dirty="0" smtClean="0"/>
              <a:t>4 bits at a time (8 passes)</a:t>
            </a:r>
          </a:p>
          <a:p>
            <a:pPr lvl="1"/>
            <a:r>
              <a:rPr lang="en-US" dirty="0" smtClean="0"/>
              <a:t>0000  0000  0000  0000  0000  0000  0000  0000</a:t>
            </a:r>
          </a:p>
          <a:p>
            <a:r>
              <a:rPr lang="en-US" dirty="0" smtClean="0"/>
              <a:t>8 bits at a time (4 passes)</a:t>
            </a:r>
          </a:p>
          <a:p>
            <a:pPr lvl="1"/>
            <a:r>
              <a:rPr lang="en-US" dirty="0" smtClean="0"/>
              <a:t>00000000  00000000  00000000  00000000</a:t>
            </a:r>
          </a:p>
          <a:p>
            <a:r>
              <a:rPr lang="en-US" dirty="0" smtClean="0"/>
              <a:t>Running Time of Radix Sort in terms of </a:t>
            </a:r>
          </a:p>
          <a:p>
            <a:pPr lvl="1"/>
            <a:r>
              <a:rPr lang="en-US" dirty="0"/>
              <a:t>N</a:t>
            </a:r>
            <a:r>
              <a:rPr lang="en-US" dirty="0" smtClean="0"/>
              <a:t>: the number of items to sort</a:t>
            </a:r>
          </a:p>
          <a:p>
            <a:pPr lvl="1"/>
            <a:r>
              <a:rPr lang="en-US" dirty="0"/>
              <a:t>B</a:t>
            </a:r>
            <a:r>
              <a:rPr lang="en-US" dirty="0" smtClean="0"/>
              <a:t>: the number of buckets</a:t>
            </a:r>
          </a:p>
          <a:p>
            <a:pPr lvl="1"/>
            <a:r>
              <a:rPr lang="en-US" dirty="0" smtClean="0"/>
              <a:t>P: the number of passes</a:t>
            </a:r>
          </a:p>
          <a:p>
            <a:pPr lvl="1"/>
            <a:endParaRPr lang="en-US" dirty="0" smtClean="0"/>
          </a:p>
        </p:txBody>
      </p:sp>
      <p:sp>
        <p:nvSpPr>
          <p:cNvPr id="2" name="Slide Number Placeholder 1"/>
          <p:cNvSpPr>
            <a:spLocks noGrp="1"/>
          </p:cNvSpPr>
          <p:nvPr>
            <p:ph type="sldNum" sz="quarter" idx="12"/>
          </p:nvPr>
        </p:nvSpPr>
        <p:spPr/>
        <p:txBody>
          <a:bodyPr/>
          <a:lstStyle/>
          <a:p>
            <a:pPr>
              <a:defRPr/>
            </a:pPr>
            <a:fld id="{101B12FE-32DB-412C-B488-0319A9DD9D18}" type="slidenum">
              <a:rPr lang="en-US" smtClean="0"/>
              <a:pPr>
                <a:defRPr/>
              </a:pPr>
              <a:t>74</a:t>
            </a:fld>
            <a:endParaRPr lang="en-US"/>
          </a:p>
        </p:txBody>
      </p:sp>
      <p:sp>
        <p:nvSpPr>
          <p:cNvPr id="6" name="Line Callout 1 5"/>
          <p:cNvSpPr/>
          <p:nvPr/>
        </p:nvSpPr>
        <p:spPr>
          <a:xfrm>
            <a:off x="6476999" y="4648199"/>
            <a:ext cx="2493085" cy="2191603"/>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341313" indent="-341313" fontAlgn="auto">
              <a:spcBef>
                <a:spcPts val="0"/>
              </a:spcBef>
              <a:spcAft>
                <a:spcPts val="0"/>
              </a:spcAft>
              <a:buAutoNum type="alphaUcParenR"/>
              <a:defRPr/>
            </a:pPr>
            <a:r>
              <a:rPr lang="en-US" sz="2400" dirty="0" smtClean="0"/>
              <a:t>Less than</a:t>
            </a:r>
          </a:p>
          <a:p>
            <a:pPr marL="341313" indent="-341313" fontAlgn="auto">
              <a:spcBef>
                <a:spcPts val="0"/>
              </a:spcBef>
              <a:spcAft>
                <a:spcPts val="0"/>
              </a:spcAft>
              <a:buAutoNum type="alphaUcParenR"/>
              <a:defRPr/>
            </a:pPr>
            <a:r>
              <a:rPr lang="en-US" sz="2400" dirty="0" smtClean="0"/>
              <a:t>Equal to</a:t>
            </a:r>
          </a:p>
          <a:p>
            <a:pPr marL="341313" indent="-341313" fontAlgn="auto">
              <a:spcBef>
                <a:spcPts val="0"/>
              </a:spcBef>
              <a:spcAft>
                <a:spcPts val="0"/>
              </a:spcAft>
              <a:buAutoNum type="alphaUcParenR"/>
              <a:defRPr/>
            </a:pPr>
            <a:r>
              <a:rPr lang="en-US" sz="2400" dirty="0" smtClean="0"/>
              <a:t>Greater than</a:t>
            </a:r>
          </a:p>
          <a:p>
            <a:pPr marL="341313" indent="-341313" fontAlgn="auto">
              <a:spcBef>
                <a:spcPts val="0"/>
              </a:spcBef>
              <a:spcAft>
                <a:spcPts val="0"/>
              </a:spcAft>
              <a:buAutoNum type="alphaUcParenR"/>
              <a:defRPr/>
            </a:pPr>
            <a:r>
              <a:rPr lang="en-US" sz="2400" dirty="0" smtClean="0"/>
              <a:t>??</a:t>
            </a:r>
            <a:endParaRPr lang="en-US" sz="2400" dirty="0"/>
          </a:p>
          <a:p>
            <a:pPr algn="ctr" fontAlgn="auto">
              <a:spcBef>
                <a:spcPts val="0"/>
              </a:spcBef>
              <a:spcAft>
                <a:spcPts val="0"/>
              </a:spcAft>
              <a:defRPr/>
            </a:pPr>
            <a:r>
              <a:rPr lang="en-US" sz="3600" dirty="0" smtClean="0"/>
              <a:t>O(N*B*P</a:t>
            </a:r>
            <a:r>
              <a:rPr lang="en-US" sz="3600" dirty="0"/>
              <a:t>)</a:t>
            </a:r>
          </a:p>
        </p:txBody>
      </p:sp>
    </p:spTree>
    <p:extLst>
      <p:ext uri="{BB962C8B-B14F-4D97-AF65-F5344CB8AC3E}">
        <p14:creationId xmlns:p14="http://schemas.microsoft.com/office/powerpoint/2010/main" val="121362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mtClean="0"/>
              <a:t>Quick Sort</a:t>
            </a:r>
          </a:p>
        </p:txBody>
      </p:sp>
      <p:pic>
        <p:nvPicPr>
          <p:cNvPr id="23555"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0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6200000" flipH="1">
            <a:off x="46863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7625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ine Callout 1 6"/>
          <p:cNvSpPr/>
          <p:nvPr/>
        </p:nvSpPr>
        <p:spPr>
          <a:xfrm>
            <a:off x="76200" y="76200"/>
            <a:ext cx="2743200" cy="1219200"/>
          </a:xfrm>
          <a:prstGeom prst="borderCallout1">
            <a:avLst>
              <a:gd name="adj1" fmla="val 50245"/>
              <a:gd name="adj2" fmla="val 101524"/>
              <a:gd name="adj3" fmla="val 56003"/>
              <a:gd name="adj4" fmla="val 1157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has to be the least helpful name ever…</a:t>
            </a:r>
          </a:p>
        </p:txBody>
      </p:sp>
      <p:sp>
        <p:nvSpPr>
          <p:cNvPr id="9" name="Line Callout 1 8"/>
          <p:cNvSpPr/>
          <p:nvPr/>
        </p:nvSpPr>
        <p:spPr>
          <a:xfrm>
            <a:off x="76200" y="1371600"/>
            <a:ext cx="2743200" cy="1219200"/>
          </a:xfrm>
          <a:prstGeom prst="borderCallout1">
            <a:avLst>
              <a:gd name="adj1" fmla="val 50245"/>
              <a:gd name="adj2" fmla="val 101524"/>
              <a:gd name="adj3" fmla="val -22166"/>
              <a:gd name="adj4" fmla="val 12655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But it is true. Quick Sort Rocks!</a:t>
            </a:r>
          </a:p>
        </p:txBody>
      </p:sp>
    </p:spTree>
    <p:extLst>
      <p:ext uri="{BB962C8B-B14F-4D97-AF65-F5344CB8AC3E}">
        <p14:creationId xmlns:p14="http://schemas.microsoft.com/office/powerpoint/2010/main" val="204147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Quick Sort</a:t>
            </a:r>
          </a:p>
        </p:txBody>
      </p:sp>
      <p:pic>
        <p:nvPicPr>
          <p:cNvPr id="24579"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524000"/>
            <a:ext cx="8686800" cy="5486400"/>
          </a:xfrm>
        </p:spPr>
        <p:txBody>
          <a:bodyPr>
            <a:normAutofit fontScale="92500" lnSpcReduction="10000"/>
          </a:bodyPr>
          <a:lstStyle/>
          <a:p>
            <a:pPr>
              <a:buFont typeface="Arial" pitchFamily="34" charset="0"/>
              <a:buChar char="•"/>
              <a:defRPr/>
            </a:pPr>
            <a:r>
              <a:rPr lang="en-US" sz="4400" dirty="0" smtClean="0"/>
              <a:t>Things we can do without too much trouble:</a:t>
            </a:r>
          </a:p>
          <a:p>
            <a:pPr lvl="1">
              <a:buFont typeface="Arial" pitchFamily="34" charset="0"/>
              <a:buChar char="•"/>
              <a:defRPr/>
            </a:pPr>
            <a:r>
              <a:rPr lang="en-US" sz="4000" dirty="0" smtClean="0"/>
              <a:t>Divide up the list into two - based upon whether each element is bigger or smaller than a particular value (the “pivot”). </a:t>
            </a:r>
          </a:p>
          <a:p>
            <a:pPr lvl="1">
              <a:buFont typeface="Arial" pitchFamily="34" charset="0"/>
              <a:buChar char="•"/>
              <a:defRPr/>
            </a:pPr>
            <a:r>
              <a:rPr lang="en-US" sz="4000" dirty="0" smtClean="0"/>
              <a:t>Delegating to another procedure to sort each of these halves</a:t>
            </a:r>
          </a:p>
          <a:p>
            <a:pPr lvl="1">
              <a:buFont typeface="Arial" pitchFamily="34" charset="0"/>
              <a:buChar char="•"/>
              <a:defRPr/>
            </a:pPr>
            <a:r>
              <a:rPr lang="en-US" sz="4000" dirty="0" smtClean="0"/>
              <a:t>Sorting a 1 element list</a:t>
            </a:r>
          </a:p>
          <a:p>
            <a:pPr>
              <a:buFont typeface="Arial" pitchFamily="34" charset="0"/>
              <a:buNone/>
              <a:defRPr/>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698175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QuickSort</a:t>
            </a:r>
            <a:r>
              <a:rPr lang="en-US" dirty="0" smtClean="0"/>
              <a:t> with Linked Lists</a:t>
            </a:r>
            <a:endParaRPr lang="en-US" dirty="0"/>
          </a:p>
        </p:txBody>
      </p:sp>
      <p:graphicFrame>
        <p:nvGraphicFramePr>
          <p:cNvPr id="4" name="Content Placeholder 3"/>
          <p:cNvGraphicFramePr>
            <a:graphicFrameLocks noGrp="1"/>
          </p:cNvGraphicFramePr>
          <p:nvPr>
            <p:ph idx="1"/>
            <p:extLst/>
          </p:nvPr>
        </p:nvGraphicFramePr>
        <p:xfrm>
          <a:off x="533400" y="914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ontent Placeholder 3"/>
          <p:cNvGraphicFramePr>
            <a:graphicFrameLocks/>
          </p:cNvGraphicFramePr>
          <p:nvPr>
            <p:extLst/>
          </p:nvPr>
        </p:nvGraphicFramePr>
        <p:xfrm>
          <a:off x="3429000" y="1905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extLst/>
          </p:nvPr>
        </p:nvGraphicFramePr>
        <p:xfrm>
          <a:off x="381000" y="1905000"/>
          <a:ext cx="2565400" cy="609600"/>
        </p:xfrm>
        <a:graphic>
          <a:graphicData uri="http://schemas.openxmlformats.org/drawingml/2006/table">
            <a:tbl>
              <a:tblPr firstRow="1" bandRow="1">
                <a:tableStyleId>{69012ECD-51FC-41F1-AA8D-1B2483CD663E}</a:tableStyleId>
              </a:tblPr>
              <a:tblGrid>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Content Placeholder 3"/>
          <p:cNvGraphicFramePr>
            <a:graphicFrameLocks/>
          </p:cNvGraphicFramePr>
          <p:nvPr>
            <p:extLst/>
          </p:nvPr>
        </p:nvGraphicFramePr>
        <p:xfrm>
          <a:off x="4572000" y="1905000"/>
          <a:ext cx="384810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Content Placeholder 3"/>
          <p:cNvGraphicFramePr>
            <a:graphicFrameLocks/>
          </p:cNvGraphicFramePr>
          <p:nvPr>
            <p:extLst/>
          </p:nvPr>
        </p:nvGraphicFramePr>
        <p:xfrm>
          <a:off x="971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Content Placeholder 3"/>
          <p:cNvGraphicFramePr>
            <a:graphicFrameLocks/>
          </p:cNvGraphicFramePr>
          <p:nvPr>
            <p:extLst/>
          </p:nvPr>
        </p:nvGraphicFramePr>
        <p:xfrm>
          <a:off x="18859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Content Placeholder 3"/>
          <p:cNvGraphicFramePr>
            <a:graphicFrameLocks/>
          </p:cNvGraphicFramePr>
          <p:nvPr>
            <p:extLst/>
          </p:nvPr>
        </p:nvGraphicFramePr>
        <p:xfrm>
          <a:off x="1333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Content Placeholder 3"/>
          <p:cNvGraphicFramePr>
            <a:graphicFrameLocks/>
          </p:cNvGraphicFramePr>
          <p:nvPr>
            <p:extLst/>
          </p:nvPr>
        </p:nvGraphicFramePr>
        <p:xfrm>
          <a:off x="44005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Content Placeholder 3"/>
          <p:cNvGraphicFramePr>
            <a:graphicFrameLocks/>
          </p:cNvGraphicFramePr>
          <p:nvPr>
            <p:extLst/>
          </p:nvPr>
        </p:nvGraphicFramePr>
        <p:xfrm>
          <a:off x="5924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nvPr>
        </p:nvGraphicFramePr>
        <p:xfrm>
          <a:off x="6762750" y="2819400"/>
          <a:ext cx="1924050" cy="609600"/>
        </p:xfrm>
        <a:graphic>
          <a:graphicData uri="http://schemas.openxmlformats.org/drawingml/2006/table">
            <a:tbl>
              <a:tblPr firstRow="1" bandRow="1">
                <a:tableStyleId>{69012ECD-51FC-41F1-AA8D-1B2483CD663E}</a:tableStyleId>
              </a:tblPr>
              <a:tblGrid>
                <a:gridCol w="641350"/>
                <a:gridCol w="641350"/>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Content Placeholder 3"/>
          <p:cNvGraphicFramePr>
            <a:graphicFrameLocks/>
          </p:cNvGraphicFramePr>
          <p:nvPr>
            <p:extLst/>
          </p:nvPr>
        </p:nvGraphicFramePr>
        <p:xfrm>
          <a:off x="6858000" y="37338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Content Placeholder 3"/>
          <p:cNvGraphicFramePr>
            <a:graphicFrameLocks/>
          </p:cNvGraphicFramePr>
          <p:nvPr>
            <p:extLst/>
          </p:nvPr>
        </p:nvGraphicFramePr>
        <p:xfrm>
          <a:off x="83820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7" name="Content Placeholder 3"/>
          <p:cNvGraphicFramePr>
            <a:graphicFrameLocks/>
          </p:cNvGraphicFramePr>
          <p:nvPr>
            <p:extLst/>
          </p:nvPr>
        </p:nvGraphicFramePr>
        <p:xfrm>
          <a:off x="838200" y="579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cxnSp>
        <p:nvCxnSpPr>
          <p:cNvPr id="19" name="Straight Arrow Connector 18"/>
          <p:cNvCxnSpPr/>
          <p:nvPr/>
        </p:nvCxnSpPr>
        <p:spPr>
          <a:xfrm>
            <a:off x="685800" y="2362200"/>
            <a:ext cx="381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3679" y="1371600"/>
            <a:ext cx="2577721"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76800" y="2362200"/>
            <a:ext cx="128886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86600" y="3276600"/>
            <a:ext cx="1524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3"/>
          <p:cNvGraphicFramePr>
            <a:graphicFrameLocks/>
          </p:cNvGraphicFramePr>
          <p:nvPr>
            <p:extLst/>
          </p:nvPr>
        </p:nvGraphicFramePr>
        <p:xfrm>
          <a:off x="7527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29" name="Content Placeholder 3"/>
          <p:cNvGraphicFramePr>
            <a:graphicFrameLocks/>
          </p:cNvGraphicFramePr>
          <p:nvPr>
            <p:extLst/>
          </p:nvPr>
        </p:nvGraphicFramePr>
        <p:xfrm>
          <a:off x="6765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0" name="Straight Arrow Connector 29"/>
          <p:cNvCxnSpPr/>
          <p:nvPr/>
        </p:nvCxnSpPr>
        <p:spPr>
          <a:xfrm>
            <a:off x="7198056" y="4218296"/>
            <a:ext cx="498144" cy="4299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2" name="Content Placeholder 3"/>
          <p:cNvGraphicFramePr>
            <a:graphicFrameLocks/>
          </p:cNvGraphicFramePr>
          <p:nvPr>
            <p:extLst/>
          </p:nvPr>
        </p:nvGraphicFramePr>
        <p:xfrm>
          <a:off x="2590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3" name="Content Placeholder 3"/>
          <p:cNvGraphicFramePr>
            <a:graphicFrameLocks/>
          </p:cNvGraphicFramePr>
          <p:nvPr>
            <p:extLst/>
          </p:nvPr>
        </p:nvGraphicFramePr>
        <p:xfrm>
          <a:off x="1828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4" name="Straight Arrow Connector 33"/>
          <p:cNvCxnSpPr/>
          <p:nvPr/>
        </p:nvCxnSpPr>
        <p:spPr>
          <a:xfrm>
            <a:off x="2206339" y="3282288"/>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p:cNvGraphicFramePr>
          <p:nvPr>
            <p:extLst/>
          </p:nvPr>
        </p:nvGraphicFramePr>
        <p:xfrm>
          <a:off x="5105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7" name="Content Placeholder 3"/>
          <p:cNvGraphicFramePr>
            <a:graphicFrameLocks/>
          </p:cNvGraphicFramePr>
          <p:nvPr>
            <p:extLst/>
          </p:nvPr>
        </p:nvGraphicFramePr>
        <p:xfrm>
          <a:off x="4343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8" name="Straight Arrow Connector 37"/>
          <p:cNvCxnSpPr/>
          <p:nvPr/>
        </p:nvCxnSpPr>
        <p:spPr>
          <a:xfrm>
            <a:off x="4720939" y="3260680"/>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44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4525963"/>
          </a:xfrm>
        </p:spPr>
        <p:txBody>
          <a:bodyPr/>
          <a:lstStyle/>
          <a:p>
            <a:pPr marL="0" indent="0">
              <a:buNone/>
            </a:pPr>
            <a:r>
              <a:rPr lang="en-US" dirty="0"/>
              <a:t> </a:t>
            </a:r>
            <a:r>
              <a:rPr lang="en-US" b="1" dirty="0"/>
              <a:t>function quicksort('array')</a:t>
            </a:r>
          </a:p>
          <a:p>
            <a:pPr marL="0" indent="0">
              <a:buNone/>
            </a:pPr>
            <a:r>
              <a:rPr lang="en-US" dirty="0"/>
              <a:t>      if length('array') = 1</a:t>
            </a:r>
          </a:p>
          <a:p>
            <a:pPr marL="0" indent="0">
              <a:buNone/>
            </a:pPr>
            <a:r>
              <a:rPr lang="en-US" dirty="0"/>
              <a:t>          </a:t>
            </a:r>
            <a:r>
              <a:rPr lang="en-US" dirty="0" smtClean="0"/>
              <a:t>   return </a:t>
            </a:r>
            <a:r>
              <a:rPr lang="en-US" dirty="0"/>
              <a:t>'array'  </a:t>
            </a:r>
            <a:endParaRPr lang="en-US" dirty="0" smtClean="0"/>
          </a:p>
          <a:p>
            <a:pPr marL="0" indent="0">
              <a:buNone/>
            </a:pPr>
            <a:r>
              <a:rPr lang="en-US" dirty="0" smtClean="0"/>
              <a:t>      select and remove a pivot value 'pivot' from 'array'</a:t>
            </a:r>
          </a:p>
          <a:p>
            <a:pPr marL="0" indent="0">
              <a:buNone/>
            </a:pPr>
            <a:r>
              <a:rPr lang="en-US" dirty="0" smtClean="0"/>
              <a:t>      </a:t>
            </a:r>
            <a:r>
              <a:rPr lang="en-US" dirty="0"/>
              <a:t>create empty lists 'less' and 'greater'</a:t>
            </a:r>
          </a:p>
          <a:p>
            <a:pPr marL="0" indent="0">
              <a:buNone/>
            </a:pPr>
            <a:r>
              <a:rPr lang="en-US" dirty="0"/>
              <a:t>      for each 'x' in 'array'</a:t>
            </a:r>
          </a:p>
          <a:p>
            <a:pPr marL="0" indent="0">
              <a:buNone/>
            </a:pPr>
            <a:r>
              <a:rPr lang="en-US" dirty="0"/>
              <a:t>          </a:t>
            </a:r>
            <a:r>
              <a:rPr lang="en-US" dirty="0" smtClean="0"/>
              <a:t>   if </a:t>
            </a:r>
            <a:r>
              <a:rPr lang="en-US" dirty="0"/>
              <a:t>'x' </a:t>
            </a:r>
            <a:r>
              <a:rPr lang="en-US" dirty="0" smtClean="0"/>
              <a:t>&lt;= </a:t>
            </a:r>
            <a:r>
              <a:rPr lang="en-US" dirty="0"/>
              <a:t>'pivot' then append 'x' to 'less'</a:t>
            </a:r>
          </a:p>
          <a:p>
            <a:pPr marL="0" indent="0">
              <a:buNone/>
            </a:pPr>
            <a:r>
              <a:rPr lang="en-US" dirty="0"/>
              <a:t>          </a:t>
            </a:r>
            <a:r>
              <a:rPr lang="en-US" dirty="0" smtClean="0"/>
              <a:t>   else </a:t>
            </a:r>
            <a:r>
              <a:rPr lang="en-US" dirty="0"/>
              <a:t>append 'x' to 'greater'</a:t>
            </a:r>
          </a:p>
          <a:p>
            <a:pPr marL="0" indent="0">
              <a:buNone/>
            </a:pPr>
            <a:r>
              <a:rPr lang="en-US" dirty="0"/>
              <a:t>      return concatenate(quicksort('less'), </a:t>
            </a:r>
            <a:r>
              <a:rPr lang="en-US" dirty="0" smtClean="0"/>
              <a:t/>
            </a:r>
            <a:br>
              <a:rPr lang="en-US" dirty="0" smtClean="0"/>
            </a:br>
            <a:r>
              <a:rPr lang="en-US" dirty="0" smtClean="0"/>
              <a:t>				  'pivot</a:t>
            </a:r>
            <a:r>
              <a:rPr lang="en-US" dirty="0"/>
              <a:t>', </a:t>
            </a:r>
            <a:br>
              <a:rPr lang="en-US" dirty="0"/>
            </a:br>
            <a:r>
              <a:rPr lang="en-US" dirty="0" smtClean="0"/>
              <a:t>				  quicksort</a:t>
            </a:r>
            <a:r>
              <a:rPr lang="en-US" dirty="0"/>
              <a:t>('greater</a:t>
            </a:r>
            <a:r>
              <a:rPr lang="en-US" dirty="0" smtClean="0"/>
              <a:t>'))</a:t>
            </a:r>
            <a:endParaRPr lang="en-US" dirty="0"/>
          </a:p>
        </p:txBody>
      </p:sp>
      <p:sp>
        <p:nvSpPr>
          <p:cNvPr id="4" name="Line Callout 1 3"/>
          <p:cNvSpPr/>
          <p:nvPr/>
        </p:nvSpPr>
        <p:spPr>
          <a:xfrm>
            <a:off x="5754806" y="457200"/>
            <a:ext cx="2895600" cy="1219200"/>
          </a:xfrm>
          <a:prstGeom prst="borderCallout1">
            <a:avLst>
              <a:gd name="adj1" fmla="val 46860"/>
              <a:gd name="adj2" fmla="val 185"/>
              <a:gd name="adj3" fmla="val 100941"/>
              <a:gd name="adj4" fmla="val -49800"/>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an array of zero or one elements is already sorted</a:t>
            </a:r>
          </a:p>
        </p:txBody>
      </p:sp>
      <p:sp>
        <p:nvSpPr>
          <p:cNvPr id="5" name="Line Callout 1 4"/>
          <p:cNvSpPr/>
          <p:nvPr/>
        </p:nvSpPr>
        <p:spPr>
          <a:xfrm>
            <a:off x="76200" y="6096000"/>
            <a:ext cx="2362200" cy="685800"/>
          </a:xfrm>
          <a:prstGeom prst="borderCallout1">
            <a:avLst>
              <a:gd name="adj1" fmla="val 46860"/>
              <a:gd name="adj2" fmla="val 185"/>
              <a:gd name="adj3" fmla="val -3856"/>
              <a:gd name="adj4" fmla="val 10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hlinkClick r:id="rId2"/>
              </a:rPr>
              <a:t>http://en.wikipedia.org/wiki/Quicksort</a:t>
            </a:r>
            <a:endParaRPr lang="en-US" dirty="0"/>
          </a:p>
        </p:txBody>
      </p:sp>
      <p:sp>
        <p:nvSpPr>
          <p:cNvPr id="6" name="Right Brace 5"/>
          <p:cNvSpPr/>
          <p:nvPr/>
        </p:nvSpPr>
        <p:spPr>
          <a:xfrm>
            <a:off x="3733800" y="1066800"/>
            <a:ext cx="609600" cy="12192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7202606" y="3581400"/>
            <a:ext cx="609600" cy="15240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7" idx="2"/>
          </p:cNvCxnSpPr>
          <p:nvPr/>
        </p:nvCxnSpPr>
        <p:spPr>
          <a:xfrm flipH="1">
            <a:off x="5334000" y="5105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0" y="3581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7696200" y="4542430"/>
            <a:ext cx="1447800" cy="533400"/>
          </a:xfrm>
          <a:prstGeom prst="borderCallout1">
            <a:avLst>
              <a:gd name="adj1" fmla="val -4313"/>
              <a:gd name="adj2" fmla="val 36006"/>
              <a:gd name="adj3" fmla="val -34667"/>
              <a:gd name="adj4" fmla="val 7702"/>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Divide</a:t>
            </a:r>
            <a:endParaRPr lang="en-US" sz="2800" dirty="0"/>
          </a:p>
        </p:txBody>
      </p:sp>
    </p:spTree>
    <p:extLst>
      <p:ext uri="{BB962C8B-B14F-4D97-AF65-F5344CB8AC3E}">
        <p14:creationId xmlns:p14="http://schemas.microsoft.com/office/powerpoint/2010/main" val="41063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Quick Sort: The Algorithm</a:t>
            </a:r>
            <a:br>
              <a:rPr lang="en-US" smtClean="0"/>
            </a:br>
            <a:r>
              <a:rPr lang="en-US" b="0" smtClean="0"/>
              <a:t>(For your notes)</a:t>
            </a:r>
          </a:p>
        </p:txBody>
      </p:sp>
      <p:sp>
        <p:nvSpPr>
          <p:cNvPr id="30723" name="Content Placeholder 2"/>
          <p:cNvSpPr>
            <a:spLocks noGrp="1"/>
          </p:cNvSpPr>
          <p:nvPr>
            <p:ph idx="1"/>
          </p:nvPr>
        </p:nvSpPr>
        <p:spPr>
          <a:xfrm>
            <a:off x="381000" y="1752600"/>
            <a:ext cx="8763000" cy="4572000"/>
          </a:xfrm>
        </p:spPr>
        <p:txBody>
          <a:bodyPr/>
          <a:lstStyle/>
          <a:p>
            <a:pPr marL="571500" indent="-514350">
              <a:buFont typeface="Calibri" pitchFamily="34" charset="0"/>
              <a:buAutoNum type="arabicPeriod"/>
            </a:pPr>
            <a:r>
              <a:rPr lang="en-US" sz="2000" dirty="0" smtClean="0">
                <a:latin typeface="Courier New" pitchFamily="49" charset="0"/>
                <a:cs typeface="Courier New" pitchFamily="49" charset="0"/>
              </a:rPr>
              <a:t>Given an unsorted list I of n items</a:t>
            </a:r>
          </a:p>
          <a:p>
            <a:pPr marL="571500" indent="-514350">
              <a:buFont typeface="Calibri" pitchFamily="34" charset="0"/>
              <a:buAutoNum type="arabicPeriod"/>
            </a:pPr>
            <a:r>
              <a:rPr lang="en-US" sz="2000" dirty="0" smtClean="0">
                <a:latin typeface="Courier New" pitchFamily="49" charset="0"/>
                <a:cs typeface="Courier New" pitchFamily="49" charset="0"/>
              </a:rPr>
              <a:t>Choose a pivot item v from I. </a:t>
            </a:r>
          </a:p>
          <a:p>
            <a:pPr marL="571500" indent="-514350">
              <a:buFont typeface="Calibri" pitchFamily="34" charset="0"/>
              <a:buAutoNum type="arabicPeriod"/>
            </a:pPr>
            <a:r>
              <a:rPr lang="en-US" sz="2000" dirty="0" smtClean="0">
                <a:latin typeface="Courier New" pitchFamily="49" charset="0"/>
                <a:cs typeface="Courier New" pitchFamily="49" charset="0"/>
              </a:rPr>
              <a:t>Partition I into two unsorted lists I1 and I2  I1 contains all items whose keys are smaller than v's key. I2 contains all items whose keys are larger than v's. Equal values can go either way. </a:t>
            </a:r>
          </a:p>
          <a:p>
            <a:pPr marL="571500" indent="-514350">
              <a:buFont typeface="Calibri" pitchFamily="34" charset="0"/>
              <a:buAutoNum type="arabicPeriod"/>
            </a:pPr>
            <a:r>
              <a:rPr lang="en-US" sz="2000" dirty="0" smtClean="0">
                <a:latin typeface="Courier New" pitchFamily="49" charset="0"/>
                <a:cs typeface="Courier New" pitchFamily="49" charset="0"/>
              </a:rPr>
              <a:t>After the partition v is in it’s final position.</a:t>
            </a:r>
          </a:p>
          <a:p>
            <a:pPr marL="571500" indent="-514350">
              <a:buFont typeface="Calibri" pitchFamily="34" charset="0"/>
              <a:buAutoNum type="arabicPeriod"/>
            </a:pPr>
            <a:r>
              <a:rPr lang="en-US" sz="2000" dirty="0" smtClean="0">
                <a:latin typeface="Courier New" pitchFamily="49" charset="0"/>
                <a:cs typeface="Courier New" pitchFamily="49" charset="0"/>
              </a:rPr>
              <a:t>Sort I1 recursively, yielding the sorted list S1. </a:t>
            </a:r>
          </a:p>
          <a:p>
            <a:pPr marL="571500" indent="-514350">
              <a:buFont typeface="Calibri" pitchFamily="34" charset="0"/>
              <a:buAutoNum type="arabicPeriod"/>
            </a:pPr>
            <a:r>
              <a:rPr lang="en-US" sz="2000" dirty="0" smtClean="0">
                <a:latin typeface="Courier New" pitchFamily="49" charset="0"/>
                <a:cs typeface="Courier New" pitchFamily="49" charset="0"/>
              </a:rPr>
              <a:t>Sort I2 recursively, yielding the sorted list S2. </a:t>
            </a:r>
          </a:p>
          <a:p>
            <a:pPr marL="571500" indent="-514350">
              <a:buFont typeface="Calibri" pitchFamily="34" charset="0"/>
              <a:buAutoNum type="arabicPeriod"/>
            </a:pPr>
            <a:r>
              <a:rPr lang="en-US" sz="2000" dirty="0" smtClean="0">
                <a:latin typeface="Courier New" pitchFamily="49" charset="0"/>
                <a:cs typeface="Courier New" pitchFamily="49" charset="0"/>
              </a:rPr>
              <a:t>Concatenate S1, v, and S2 together, yielding a sorted list S.</a:t>
            </a:r>
          </a:p>
        </p:txBody>
      </p:sp>
      <p:pic>
        <p:nvPicPr>
          <p:cNvPr id="3072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0" y="0"/>
            <a:ext cx="1143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70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extLst>
              <a:ext uri="{28A0092B-C50C-407E-A947-70E740481C1C}">
                <a14:useLocalDpi xmlns:a14="http://schemas.microsoft.com/office/drawing/2010/main" val="0"/>
              </a:ext>
            </a:extLst>
          </a:blip>
          <a:stretch>
            <a:fillRect/>
          </a:stretch>
        </p:blipFill>
        <p:spPr>
          <a:xfrm>
            <a:off x="685800" y="152400"/>
            <a:ext cx="7687564" cy="2819400"/>
          </a:xfrm>
          <a:prstGeom prst="rect">
            <a:avLst/>
          </a:prstGeom>
        </p:spPr>
      </p:pic>
      <p:pic>
        <p:nvPicPr>
          <p:cNvPr id="3" name="Picture 2"/>
          <p:cNvPicPr>
            <a:picLocks noChangeAspect="1" noChangeArrowheads="1"/>
          </p:cNvPicPr>
          <p:nvPr>
            <p:custDataLst>
              <p:tags r:id="rId1"/>
            </p:custDataLst>
          </p:nvPr>
        </p:nvPicPr>
        <p:blipFill>
          <a:blip r:embed="rId5">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3809132" y="3249852"/>
            <a:ext cx="2971800" cy="301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custDataLst>
              <p:tags r:id="rId2"/>
            </p:custDataLst>
          </p:nvPr>
        </p:nvCxnSpPr>
        <p:spPr>
          <a:xfrm flipV="1">
            <a:off x="5486400" y="3249852"/>
            <a:ext cx="0" cy="3012835"/>
          </a:xfrm>
          <a:prstGeom prst="straightConnector1">
            <a:avLst/>
          </a:prstGeom>
          <a:ln w="57150">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 name="Line Callout 1 6"/>
          <p:cNvSpPr/>
          <p:nvPr/>
        </p:nvSpPr>
        <p:spPr>
          <a:xfrm>
            <a:off x="7163669" y="5105400"/>
            <a:ext cx="381000" cy="442914"/>
          </a:xfrm>
          <a:prstGeom prst="borderCallout1">
            <a:avLst>
              <a:gd name="adj1" fmla="val 28206"/>
              <a:gd name="adj2" fmla="val -33"/>
              <a:gd name="adj3" fmla="val 247357"/>
              <a:gd name="adj4" fmla="val -4345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b="1" dirty="0" smtClean="0"/>
              <a:t>N</a:t>
            </a:r>
            <a:endParaRPr lang="en-US" sz="2400" b="1" dirty="0"/>
          </a:p>
        </p:txBody>
      </p:sp>
      <p:sp>
        <p:nvSpPr>
          <p:cNvPr id="8" name="Line Callout 1 7"/>
          <p:cNvSpPr/>
          <p:nvPr/>
        </p:nvSpPr>
        <p:spPr>
          <a:xfrm>
            <a:off x="1524000" y="4114800"/>
            <a:ext cx="1447800" cy="442914"/>
          </a:xfrm>
          <a:prstGeom prst="borderCallout1">
            <a:avLst>
              <a:gd name="adj1" fmla="val 56487"/>
              <a:gd name="adj2" fmla="val 90811"/>
              <a:gd name="adj3" fmla="val 111609"/>
              <a:gd name="adj4" fmla="val 15275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b="1" dirty="0" smtClean="0"/>
              <a:t>T(n) axis</a:t>
            </a:r>
            <a:endParaRPr lang="en-US" sz="2400" b="1" dirty="0"/>
          </a:p>
        </p:txBody>
      </p:sp>
      <p:sp>
        <p:nvSpPr>
          <p:cNvPr id="9" name="Line Callout 1 8"/>
          <p:cNvSpPr/>
          <p:nvPr/>
        </p:nvSpPr>
        <p:spPr>
          <a:xfrm>
            <a:off x="6950902" y="6224782"/>
            <a:ext cx="1027309" cy="442914"/>
          </a:xfrm>
          <a:prstGeom prst="borderCallout1">
            <a:avLst>
              <a:gd name="adj1" fmla="val 101736"/>
              <a:gd name="adj2" fmla="val -637"/>
              <a:gd name="adj3" fmla="val 12626"/>
              <a:gd name="adj4" fmla="val -7038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b="1" dirty="0" smtClean="0"/>
              <a:t> n axis</a:t>
            </a:r>
            <a:endParaRPr lang="en-US" sz="2400" b="1" dirty="0"/>
          </a:p>
        </p:txBody>
      </p:sp>
    </p:spTree>
    <p:extLst>
      <p:ext uri="{BB962C8B-B14F-4D97-AF65-F5344CB8AC3E}">
        <p14:creationId xmlns:p14="http://schemas.microsoft.com/office/powerpoint/2010/main" val="12585095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3809"/>
            <a:ext cx="7772400" cy="1143000"/>
          </a:xfrm>
        </p:spPr>
        <p:txBody>
          <a:bodyPr/>
          <a:lstStyle/>
          <a:p>
            <a:r>
              <a:rPr lang="en-US" dirty="0" smtClean="0"/>
              <a:t>Can you make Quick Sort run in…</a:t>
            </a:r>
            <a:br>
              <a:rPr lang="en-US" dirty="0" smtClean="0"/>
            </a:br>
            <a:r>
              <a:rPr lang="en-US" sz="2800" dirty="0" smtClean="0"/>
              <a:t>(what is the worst you can do? Describe the input)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pic>
        <p:nvPicPr>
          <p:cNvPr id="1026" name="Picture 2" descr="http://www.customonlinesigns.com/images/u/1f94b8711bf44974ad7c450d492908be-8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2" y="0"/>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130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5.media.tumblr.com/tumblr_mdak0jcE2o1rghwod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495800"/>
            <a:ext cx="2124501" cy="22097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09600" y="22380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Can you make Quick Sort run in…</a:t>
            </a:r>
            <a:br>
              <a:rPr lang="en-US" dirty="0" smtClean="0"/>
            </a:br>
            <a:r>
              <a:rPr lang="en-US" sz="2800" dirty="0" smtClean="0"/>
              <a:t>(what is the best you can do? Describe the input)</a:t>
            </a:r>
            <a:endParaRPr lang="en-US" dirty="0"/>
          </a:p>
        </p:txBody>
      </p:sp>
      <p:sp>
        <p:nvSpPr>
          <p:cNvPr id="6" name="Content Placeholder 2"/>
          <p:cNvSpPr>
            <a:spLocks noGrp="1"/>
          </p:cNvSpPr>
          <p:nvPr>
            <p:ph idx="1"/>
          </p:nvPr>
        </p:nvSpPr>
        <p:spPr>
          <a:xfrm>
            <a:off x="457200" y="1600200"/>
            <a:ext cx="8229600" cy="4525963"/>
          </a:xfrm>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spTree>
    <p:extLst>
      <p:ext uri="{BB962C8B-B14F-4D97-AF65-F5344CB8AC3E}">
        <p14:creationId xmlns:p14="http://schemas.microsoft.com/office/powerpoint/2010/main" val="17403350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76200"/>
            <a:ext cx="7772400" cy="1143000"/>
          </a:xfrm>
        </p:spPr>
        <p:txBody>
          <a:bodyPr/>
          <a:lstStyle/>
          <a:p>
            <a:r>
              <a:rPr lang="en-US" smtClean="0"/>
              <a:t>Quick Sort – Choosing a Pivot</a:t>
            </a:r>
          </a:p>
        </p:txBody>
      </p:sp>
      <p:sp>
        <p:nvSpPr>
          <p:cNvPr id="28676" name="Content Placeholder 2"/>
          <p:cNvSpPr>
            <a:spLocks noGrp="1"/>
          </p:cNvSpPr>
          <p:nvPr>
            <p:ph idx="1"/>
          </p:nvPr>
        </p:nvSpPr>
        <p:spPr>
          <a:xfrm>
            <a:off x="1066800" y="1295400"/>
            <a:ext cx="8229600" cy="4724400"/>
          </a:xfrm>
        </p:spPr>
        <p:txBody>
          <a:bodyPr/>
          <a:lstStyle/>
          <a:p>
            <a:r>
              <a:rPr lang="en-US" smtClean="0"/>
              <a:t>What if the pivot I chose was larger than all the other elements?</a:t>
            </a:r>
          </a:p>
        </p:txBody>
      </p:sp>
      <p:graphicFrame>
        <p:nvGraphicFramePr>
          <p:cNvPr id="5" name="Table 4"/>
          <p:cNvGraphicFramePr>
            <a:graphicFrameLocks noGrp="1"/>
          </p:cNvGraphicFramePr>
          <p:nvPr/>
        </p:nvGraphicFramePr>
        <p:xfrm>
          <a:off x="533400" y="2362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99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533400" y="2971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bl>
          </a:graphicData>
        </a:graphic>
      </p:graphicFrame>
      <p:sp>
        <p:nvSpPr>
          <p:cNvPr id="7" name="Left Brace 6"/>
          <p:cNvSpPr/>
          <p:nvPr/>
        </p:nvSpPr>
        <p:spPr>
          <a:xfrm rot="16200000">
            <a:off x="3467100" y="495300"/>
            <a:ext cx="533400" cy="6553200"/>
          </a:xfrm>
          <a:prstGeom prst="leftBrace">
            <a:avLst>
              <a:gd name="adj1" fmla="val 1194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ine Callout 1 7"/>
          <p:cNvSpPr/>
          <p:nvPr/>
        </p:nvSpPr>
        <p:spPr>
          <a:xfrm>
            <a:off x="2438400" y="4114800"/>
            <a:ext cx="2667000" cy="12192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gets sent to be recursively sorted</a:t>
            </a:r>
          </a:p>
        </p:txBody>
      </p:sp>
      <p:sp>
        <p:nvSpPr>
          <p:cNvPr id="9" name="Line Callout 1 8"/>
          <p:cNvSpPr/>
          <p:nvPr/>
        </p:nvSpPr>
        <p:spPr>
          <a:xfrm>
            <a:off x="5867400" y="4038600"/>
            <a:ext cx="3048000" cy="1219200"/>
          </a:xfrm>
          <a:prstGeom prst="borderCallout1">
            <a:avLst>
              <a:gd name="adj1" fmla="val 1653"/>
              <a:gd name="adj2" fmla="val 78828"/>
              <a:gd name="adj3" fmla="val -58081"/>
              <a:gd name="adj4" fmla="val 790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is nothing to send in the other recursive call</a:t>
            </a:r>
          </a:p>
        </p:txBody>
      </p:sp>
      <p:sp>
        <p:nvSpPr>
          <p:cNvPr id="10" name="Line Callout 1 9"/>
          <p:cNvSpPr/>
          <p:nvPr/>
        </p:nvSpPr>
        <p:spPr>
          <a:xfrm>
            <a:off x="2362200" y="5562600"/>
            <a:ext cx="6172200" cy="838200"/>
          </a:xfrm>
          <a:prstGeom prst="borderCallout1">
            <a:avLst>
              <a:gd name="adj1" fmla="val 1653"/>
              <a:gd name="adj2" fmla="val 78828"/>
              <a:gd name="adj3" fmla="val -1231"/>
              <a:gd name="adj4" fmla="val 8093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t>Quick Sort is a “divide and conquer algorithm” but this didn’t divide!</a:t>
            </a:r>
          </a:p>
        </p:txBody>
      </p:sp>
    </p:spTree>
    <p:extLst>
      <p:ext uri="{BB962C8B-B14F-4D97-AF65-F5344CB8AC3E}">
        <p14:creationId xmlns:p14="http://schemas.microsoft.com/office/powerpoint/2010/main" val="2727155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Quick Sort</a:t>
            </a:r>
          </a:p>
        </p:txBody>
      </p:sp>
      <p:sp>
        <p:nvSpPr>
          <p:cNvPr id="60419" name="Content Placeholder 2"/>
          <p:cNvSpPr>
            <a:spLocks noGrp="1"/>
          </p:cNvSpPr>
          <p:nvPr>
            <p:ph idx="1"/>
          </p:nvPr>
        </p:nvSpPr>
        <p:spPr>
          <a:xfrm>
            <a:off x="457200" y="1600200"/>
            <a:ext cx="8229600" cy="4724400"/>
          </a:xfrm>
        </p:spPr>
        <p:txBody>
          <a:bodyPr/>
          <a:lstStyle/>
          <a:p>
            <a:r>
              <a:rPr lang="en-US" sz="4400" smtClean="0"/>
              <a:t>Worst case performance: </a:t>
            </a:r>
          </a:p>
          <a:p>
            <a:pPr lvl="1"/>
            <a:r>
              <a:rPr lang="en-US" sz="4400" smtClean="0"/>
              <a:t> O</a:t>
            </a:r>
            <a:r>
              <a:rPr lang="en-US" sz="4400" i="1" smtClean="0"/>
              <a:t>(n</a:t>
            </a:r>
            <a:r>
              <a:rPr lang="en-US" sz="4400" i="1" baseline="30000" smtClean="0"/>
              <a:t>2</a:t>
            </a:r>
            <a:r>
              <a:rPr lang="en-US" sz="4400" i="1" smtClean="0"/>
              <a:t>)</a:t>
            </a:r>
            <a:r>
              <a:rPr lang="en-US" sz="4400" smtClean="0"/>
              <a:t> </a:t>
            </a:r>
          </a:p>
          <a:p>
            <a:r>
              <a:rPr lang="en-US" sz="4400" smtClean="0"/>
              <a:t>Best case performance: </a:t>
            </a:r>
          </a:p>
          <a:p>
            <a:pPr lvl="1"/>
            <a:r>
              <a:rPr lang="en-US" sz="4400" i="1" smtClean="0"/>
              <a:t>O(n log n) </a:t>
            </a:r>
            <a:endParaRPr lang="en-US" sz="4400" smtClean="0"/>
          </a:p>
          <a:p>
            <a:r>
              <a:rPr lang="en-US" sz="4400" smtClean="0"/>
              <a:t>In practice the fastest known comparison-based sort for arrays </a:t>
            </a:r>
          </a:p>
        </p:txBody>
      </p:sp>
      <p:pic>
        <p:nvPicPr>
          <p:cNvPr id="29700"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705600" y="1981200"/>
            <a:ext cx="2209800" cy="24384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It matters how evenly the pivot divides the elements!!!</a:t>
            </a:r>
          </a:p>
        </p:txBody>
      </p:sp>
    </p:spTree>
    <p:extLst>
      <p:ext uri="{BB962C8B-B14F-4D97-AF65-F5344CB8AC3E}">
        <p14:creationId xmlns:p14="http://schemas.microsoft.com/office/powerpoint/2010/main" val="813352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QuickSort</a:t>
            </a:r>
            <a:r>
              <a:rPr lang="en-US" dirty="0" smtClean="0"/>
              <a:t> with an Array</a:t>
            </a:r>
            <a:endParaRPr lang="en-US" dirty="0"/>
          </a:p>
        </p:txBody>
      </p:sp>
      <p:sp>
        <p:nvSpPr>
          <p:cNvPr id="3" name="Content Placeholder 2"/>
          <p:cNvSpPr>
            <a:spLocks noGrp="1"/>
          </p:cNvSpPr>
          <p:nvPr>
            <p:ph idx="1"/>
          </p:nvPr>
        </p:nvSpPr>
        <p:spPr>
          <a:xfrm>
            <a:off x="533400" y="792162"/>
            <a:ext cx="8229600" cy="4525963"/>
          </a:xfrm>
        </p:spPr>
        <p:txBody>
          <a:bodyPr/>
          <a:lstStyle/>
          <a:p>
            <a:r>
              <a:rPr lang="en-US" sz="3600" dirty="0" smtClean="0"/>
              <a:t>Pivot = first index you’re sorting</a:t>
            </a:r>
          </a:p>
          <a:p>
            <a:r>
              <a:rPr lang="en-US" sz="3600" dirty="0"/>
              <a:t>L</a:t>
            </a:r>
            <a:r>
              <a:rPr lang="en-US" sz="3600" dirty="0" smtClean="0"/>
              <a:t> = second index you’re sorting</a:t>
            </a:r>
          </a:p>
          <a:p>
            <a:r>
              <a:rPr lang="en-US" sz="3600" dirty="0" smtClean="0"/>
              <a:t>G = last index you’re sorting</a:t>
            </a:r>
          </a:p>
          <a:p>
            <a:r>
              <a:rPr lang="en-US" sz="3600" dirty="0" smtClean="0"/>
              <a:t>While L &lt;= G</a:t>
            </a:r>
          </a:p>
          <a:p>
            <a:pPr lvl="1"/>
            <a:r>
              <a:rPr lang="en-US" sz="3200" b="1" dirty="0" smtClean="0"/>
              <a:t>Increase L </a:t>
            </a:r>
            <a:r>
              <a:rPr lang="en-US" sz="3200" dirty="0" smtClean="0"/>
              <a:t>until it references something </a:t>
            </a:r>
            <a:r>
              <a:rPr lang="en-US" sz="3200" dirty="0" smtClean="0">
                <a:solidFill>
                  <a:srgbClr val="FF0000"/>
                </a:solidFill>
              </a:rPr>
              <a:t>bigger than the pivot</a:t>
            </a:r>
          </a:p>
          <a:p>
            <a:pPr lvl="1"/>
            <a:r>
              <a:rPr lang="en-US" sz="3200" b="1" dirty="0" smtClean="0"/>
              <a:t>Decrease G</a:t>
            </a:r>
            <a:r>
              <a:rPr lang="en-US" sz="3200" dirty="0" smtClean="0"/>
              <a:t> until  it references something </a:t>
            </a:r>
            <a:r>
              <a:rPr lang="en-US" sz="3200" dirty="0" smtClean="0">
                <a:solidFill>
                  <a:srgbClr val="FF0000"/>
                </a:solidFill>
              </a:rPr>
              <a:t>smaller than the pivot</a:t>
            </a:r>
          </a:p>
          <a:p>
            <a:pPr lvl="1"/>
            <a:r>
              <a:rPr lang="en-US" sz="3200" b="1" dirty="0" smtClean="0"/>
              <a:t>Swap</a:t>
            </a:r>
            <a:r>
              <a:rPr lang="en-US" sz="3200" dirty="0" smtClean="0"/>
              <a:t> elements at L and G</a:t>
            </a:r>
          </a:p>
          <a:p>
            <a:r>
              <a:rPr lang="en-US" sz="3600" dirty="0" smtClean="0"/>
              <a:t>Swap the pivot with the element at G</a:t>
            </a:r>
            <a:endParaRPr lang="en-US" sz="3600" dirty="0"/>
          </a:p>
        </p:txBody>
      </p:sp>
    </p:spTree>
    <p:extLst>
      <p:ext uri="{BB962C8B-B14F-4D97-AF65-F5344CB8AC3E}">
        <p14:creationId xmlns:p14="http://schemas.microsoft.com/office/powerpoint/2010/main" val="4964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426244"/>
            <a:ext cx="8229600" cy="1143000"/>
          </a:xfrm>
        </p:spPr>
        <p:txBody>
          <a:bodyPr/>
          <a:lstStyle/>
          <a:p>
            <a:r>
              <a:rPr lang="en-US" dirty="0" smtClean="0"/>
              <a:t>Quick Sort with an Array</a:t>
            </a:r>
            <a:br>
              <a:rPr lang="en-US" dirty="0" smtClean="0"/>
            </a:br>
            <a:r>
              <a:rPr lang="en-US" dirty="0" smtClean="0"/>
              <a:t>DEMO</a:t>
            </a:r>
          </a:p>
        </p:txBody>
      </p:sp>
      <p:pic>
        <p:nvPicPr>
          <p:cNvPr id="25603"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533400" y="152400"/>
            <a:ext cx="2667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2" name="Table 31"/>
          <p:cNvGraphicFramePr>
            <a:graphicFrameLocks noGrp="1"/>
          </p:cNvGraphicFramePr>
          <p:nvPr/>
        </p:nvGraphicFramePr>
        <p:xfrm>
          <a:off x="1674813"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3" name="Table 32"/>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4" name="Table 33"/>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5" name="Table 34"/>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6" name="Table 3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7" name="Table 36"/>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8" name="Table 37"/>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9" name="Table 38"/>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40" name="Table 39"/>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
        <p:nvSpPr>
          <p:cNvPr id="27" name="Down Arrow 26"/>
          <p:cNvSpPr/>
          <p:nvPr/>
        </p:nvSpPr>
        <p:spPr>
          <a:xfrm>
            <a:off x="2292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28" name="Down Arrow 27"/>
          <p:cNvSpPr/>
          <p:nvPr/>
        </p:nvSpPr>
        <p:spPr>
          <a:xfrm>
            <a:off x="8083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29" name="Down Arrow 28"/>
          <p:cNvSpPr/>
          <p:nvPr/>
        </p:nvSpPr>
        <p:spPr>
          <a:xfrm>
            <a:off x="74612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30" name="Down Arrow 29"/>
          <p:cNvSpPr/>
          <p:nvPr/>
        </p:nvSpPr>
        <p:spPr>
          <a:xfrm>
            <a:off x="297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31" name="Down Arrow 30"/>
          <p:cNvSpPr/>
          <p:nvPr/>
        </p:nvSpPr>
        <p:spPr>
          <a:xfrm>
            <a:off x="678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1" name="Down Arrow 40"/>
          <p:cNvSpPr/>
          <p:nvPr/>
        </p:nvSpPr>
        <p:spPr>
          <a:xfrm>
            <a:off x="3587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2" name="Down Arrow 41"/>
          <p:cNvSpPr/>
          <p:nvPr/>
        </p:nvSpPr>
        <p:spPr>
          <a:xfrm>
            <a:off x="6178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3" name="Down Arrow 42"/>
          <p:cNvSpPr/>
          <p:nvPr/>
        </p:nvSpPr>
        <p:spPr>
          <a:xfrm>
            <a:off x="5492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4" name="Down Arrow 43"/>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5" name="Down Arrow 44"/>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6" name="Down Arrow 45"/>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7" name="Down Arrow 46"/>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273896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4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43"/>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6"/>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1" grpId="0" animBg="1"/>
      <p:bldP spid="41" grpId="1" animBg="1"/>
      <p:bldP spid="42" grpId="0" animBg="1"/>
      <p:bldP spid="42" grpId="1" animBg="1"/>
      <p:bldP spid="43" grpId="0" animBg="1"/>
      <p:bldP spid="43" grpId="1" animBg="1"/>
      <p:bldP spid="44" grpId="0" animBg="1"/>
      <p:bldP spid="44" grpId="1" animBg="1"/>
      <p:bldP spid="45" grpId="0" animBg="1"/>
      <p:bldP spid="46" grpId="0" animBg="1"/>
      <p:bldP spid="46" grpId="1" animBg="1"/>
      <p:bldP spid="4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90600" y="381000"/>
            <a:ext cx="8229600" cy="1143000"/>
          </a:xfrm>
        </p:spPr>
        <p:txBody>
          <a:bodyPr/>
          <a:lstStyle/>
          <a:p>
            <a:r>
              <a:rPr lang="en-US" smtClean="0"/>
              <a:t>Quick Sort Demo </a:t>
            </a:r>
          </a:p>
        </p:txBody>
      </p:sp>
      <p:pic>
        <p:nvPicPr>
          <p:cNvPr id="26627"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457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749425" y="1447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749425" y="205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749425" y="2667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749425" y="3276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749425" y="3886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749425" y="4495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749425" y="5105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749425" y="5715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40537188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rot="16200000">
            <a:off x="-1619250" y="3219450"/>
            <a:ext cx="5143500" cy="1143000"/>
          </a:xfrm>
        </p:spPr>
        <p:txBody>
          <a:bodyPr/>
          <a:lstStyle/>
          <a:p>
            <a:r>
              <a:rPr lang="en-US" smtClean="0"/>
              <a:t>Quick Sort Demo</a:t>
            </a:r>
          </a:p>
        </p:txBody>
      </p:sp>
      <p:pic>
        <p:nvPicPr>
          <p:cNvPr id="27651"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1905000" y="152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7" name="Table 16"/>
          <p:cNvGraphicFramePr>
            <a:graphicFrameLocks noGrp="1"/>
          </p:cNvGraphicFramePr>
          <p:nvPr/>
        </p:nvGraphicFramePr>
        <p:xfrm>
          <a:off x="1905000" y="762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8" name="Table 17"/>
          <p:cNvGraphicFramePr>
            <a:graphicFrameLocks noGrp="1"/>
          </p:cNvGraphicFramePr>
          <p:nvPr/>
        </p:nvGraphicFramePr>
        <p:xfrm>
          <a:off x="1905000" y="1371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9" name="Table 18"/>
          <p:cNvGraphicFramePr>
            <a:graphicFrameLocks noGrp="1"/>
          </p:cNvGraphicFramePr>
          <p:nvPr/>
        </p:nvGraphicFramePr>
        <p:xfrm>
          <a:off x="1905000" y="198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0" name="Table 19"/>
          <p:cNvGraphicFramePr>
            <a:graphicFrameLocks noGrp="1"/>
          </p:cNvGraphicFramePr>
          <p:nvPr/>
        </p:nvGraphicFramePr>
        <p:xfrm>
          <a:off x="1905000" y="2590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1" name="Table 20"/>
          <p:cNvGraphicFramePr>
            <a:graphicFrameLocks noGrp="1"/>
          </p:cNvGraphicFramePr>
          <p:nvPr/>
        </p:nvGraphicFramePr>
        <p:xfrm>
          <a:off x="1905000" y="3200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2" name="Table 21"/>
          <p:cNvGraphicFramePr>
            <a:graphicFrameLocks noGrp="1"/>
          </p:cNvGraphicFramePr>
          <p:nvPr/>
        </p:nvGraphicFramePr>
        <p:xfrm>
          <a:off x="1905000" y="3810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3" name="Table 22"/>
          <p:cNvGraphicFramePr>
            <a:graphicFrameLocks noGrp="1"/>
          </p:cNvGraphicFramePr>
          <p:nvPr/>
        </p:nvGraphicFramePr>
        <p:xfrm>
          <a:off x="1905000" y="4419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4" name="Table 23"/>
          <p:cNvGraphicFramePr>
            <a:graphicFrameLocks noGrp="1"/>
          </p:cNvGraphicFramePr>
          <p:nvPr/>
        </p:nvGraphicFramePr>
        <p:xfrm>
          <a:off x="1905000" y="5029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5" name="Table 24"/>
          <p:cNvGraphicFramePr>
            <a:graphicFrameLocks noGrp="1"/>
          </p:cNvGraphicFramePr>
          <p:nvPr/>
        </p:nvGraphicFramePr>
        <p:xfrm>
          <a:off x="1905000" y="5638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3031928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Big-O Formal Definition</a:t>
            </a:r>
          </a:p>
        </p:txBody>
      </p:sp>
    </p:spTree>
    <p:extLst>
      <p:ext uri="{BB962C8B-B14F-4D97-AF65-F5344CB8AC3E}">
        <p14:creationId xmlns:p14="http://schemas.microsoft.com/office/powerpoint/2010/main" val="16728802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2"/>
            </p:custDataLst>
          </p:nvPr>
        </p:nvSpPr>
        <p:spPr/>
        <p:txBody>
          <a:bodyPr/>
          <a:lstStyle/>
          <a:p>
            <a:r>
              <a:rPr lang="en-US" sz="4800" b="1" dirty="0" smtClean="0"/>
              <a:t>Big-O Overview</a:t>
            </a:r>
          </a:p>
        </p:txBody>
      </p:sp>
      <p:sp>
        <p:nvSpPr>
          <p:cNvPr id="3" name="Content Placeholder 2"/>
          <p:cNvSpPr>
            <a:spLocks noGrp="1"/>
          </p:cNvSpPr>
          <p:nvPr>
            <p:ph idx="1"/>
            <p:custDataLst>
              <p:tags r:id="rId3"/>
            </p:custDataLst>
          </p:nvPr>
        </p:nvSpPr>
        <p:spPr>
          <a:xfrm>
            <a:off x="838200" y="1600200"/>
            <a:ext cx="7848600" cy="5029200"/>
          </a:xfrm>
        </p:spPr>
        <p:txBody>
          <a:bodyPr/>
          <a:lstStyle/>
          <a:p>
            <a:r>
              <a:rPr lang="en-US" dirty="0" smtClean="0"/>
              <a:t>We want to express the speed of an algorithm </a:t>
            </a:r>
            <a:r>
              <a:rPr lang="en-US" i="1" dirty="0" smtClean="0"/>
              <a:t>independently</a:t>
            </a:r>
            <a:r>
              <a:rPr lang="en-US" dirty="0" smtClean="0"/>
              <a:t> of a </a:t>
            </a:r>
            <a:r>
              <a:rPr lang="en-US" i="1" dirty="0" smtClean="0"/>
              <a:t>specific implementation </a:t>
            </a:r>
            <a:r>
              <a:rPr lang="en-US" dirty="0" smtClean="0"/>
              <a:t>on a </a:t>
            </a:r>
            <a:r>
              <a:rPr lang="en-US" i="1" dirty="0" smtClean="0"/>
              <a:t>specific machine. </a:t>
            </a:r>
          </a:p>
          <a:p>
            <a:endParaRPr lang="en-US" i="1" dirty="0" smtClean="0"/>
          </a:p>
          <a:p>
            <a:r>
              <a:rPr lang="en-US" dirty="0" smtClean="0"/>
              <a:t>We examine the cost of the algorithms for large input sets i.e. </a:t>
            </a:r>
            <a:r>
              <a:rPr lang="en-US" i="1" dirty="0" smtClean="0"/>
              <a:t>the asymptotic cost</a:t>
            </a:r>
            <a:r>
              <a:rPr lang="en-US" dirty="0" smtClean="0"/>
              <a:t>.</a:t>
            </a:r>
          </a:p>
          <a:p>
            <a:endParaRPr lang="en-US" dirty="0" smtClean="0"/>
          </a:p>
          <a:p>
            <a:r>
              <a:rPr lang="en-US" dirty="0" smtClean="0"/>
              <a:t>In later classes you’ll do this in more detail</a:t>
            </a:r>
          </a:p>
          <a:p>
            <a:pPr>
              <a:buFont typeface="Arial" pitchFamily="34" charset="0"/>
              <a:buNone/>
            </a:pPr>
            <a:endParaRPr lang="en-US" i="1" dirty="0" smtClean="0"/>
          </a:p>
          <a:p>
            <a:endParaRPr lang="en-US" dirty="0" smtClean="0"/>
          </a:p>
        </p:txBody>
      </p:sp>
    </p:spTree>
    <p:custDataLst>
      <p:tags r:id="rId1"/>
    </p:custDataLst>
    <p:extLst>
      <p:ext uri="{BB962C8B-B14F-4D97-AF65-F5344CB8AC3E}">
        <p14:creationId xmlns:p14="http://schemas.microsoft.com/office/powerpoint/2010/main" val="599306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Work on Part 1</a:t>
            </a:r>
            <a:endParaRPr lang="en-US" b="1" dirty="0"/>
          </a:p>
        </p:txBody>
      </p:sp>
      <p:sp>
        <p:nvSpPr>
          <p:cNvPr id="11" name="Content Placeholder 10"/>
          <p:cNvSpPr>
            <a:spLocks noGrp="1"/>
          </p:cNvSpPr>
          <p:nvPr>
            <p:ph idx="1"/>
          </p:nvPr>
        </p:nvSpPr>
        <p:spPr/>
        <p:txBody>
          <a:bodyPr/>
          <a:lstStyle/>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10*n</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2</a:t>
            </a:r>
            <a:r>
              <a:rPr lang="en-US" altLang="en-US" sz="2400" dirty="0">
                <a:latin typeface="Consolas" panose="020B0609020204030204" pitchFamily="49" charset="0"/>
                <a:ea typeface="Calibri" panose="020F0502020204030204" pitchFamily="34" charset="0"/>
                <a:cs typeface="Consolas" panose="020B0609020204030204" pitchFamily="49" charset="0"/>
              </a:rPr>
              <a:t> + 1000*n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then </a:t>
            </a:r>
            <a:r>
              <a:rPr lang="en-US" altLang="en-US" sz="2400" dirty="0">
                <a:latin typeface="Consolas" panose="020B0609020204030204" pitchFamily="49" charset="0"/>
                <a:ea typeface="Calibri" panose="020F0502020204030204" pitchFamily="34" charset="0"/>
                <a:cs typeface="Consolas" panose="020B0609020204030204" pitchFamily="49" charset="0"/>
              </a:rPr>
              <a:t>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a:p>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5*n</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2  </a:t>
            </a:r>
            <a:r>
              <a:rPr lang="en-US" altLang="en-US" sz="2400" dirty="0">
                <a:latin typeface="Consolas" panose="020B0609020204030204" pitchFamily="49" charset="0"/>
                <a:ea typeface="Calibri" panose="020F0502020204030204" pitchFamily="34" charset="0"/>
                <a:cs typeface="Consolas" panose="020B0609020204030204" pitchFamily="49" charset="0"/>
              </a:rPr>
              <a:t> + 5*m</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3</a:t>
            </a:r>
            <a:r>
              <a:rPr lang="en-US" altLang="en-US" sz="2400" dirty="0">
                <a:latin typeface="Consolas" panose="020B0609020204030204" pitchFamily="49" charset="0"/>
                <a:ea typeface="Calibri" panose="020F0502020204030204" pitchFamily="34" charset="0"/>
                <a:cs typeface="Consolas" panose="020B0609020204030204" pitchFamily="49" charset="0"/>
              </a:rPr>
              <a:t>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then </a:t>
            </a:r>
            <a:r>
              <a:rPr lang="en-US" altLang="en-US" sz="2400" dirty="0">
                <a:latin typeface="Consolas" panose="020B0609020204030204" pitchFamily="49" charset="0"/>
                <a:ea typeface="Calibri" panose="020F0502020204030204" pitchFamily="34" charset="0"/>
                <a:cs typeface="Consolas" panose="020B0609020204030204" pitchFamily="49" charset="0"/>
              </a:rPr>
              <a:t>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smtClean="0"/>
          </a:p>
          <a:p>
            <a:pPr marL="0" lvl="0" indent="0">
              <a:lnSpc>
                <a:spcPct val="200000"/>
              </a:lnSpc>
              <a:spcBef>
                <a:spcPct val="0"/>
              </a:spcBef>
              <a:buNone/>
            </a:pPr>
            <a:r>
              <a:rPr lang="en-US" altLang="en-US" sz="2400" dirty="0" smtClean="0">
                <a:latin typeface="Consolas" panose="020B0609020204030204" pitchFamily="49" charset="0"/>
                <a:ea typeface="Calibri" panose="020F0502020204030204" pitchFamily="34" charset="0"/>
                <a:cs typeface="Consolas" panose="020B0609020204030204" pitchFamily="49" charset="0"/>
              </a:rPr>
              <a:t>If T(n) = 10000000 + n  	then T(n) </a:t>
            </a:r>
            <a:r>
              <a:rPr lang="en-US" altLang="en-US" sz="2400" dirty="0" smtClean="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smtClean="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O(     )</a:t>
            </a:r>
            <a:endParaRPr lang="en-US" altLang="en-US" sz="1050" dirty="0" smtClean="0"/>
          </a:p>
          <a:p>
            <a:pPr marL="0" lvl="0" indent="0">
              <a:lnSpc>
                <a:spcPct val="200000"/>
              </a:lnSpc>
              <a:spcBef>
                <a:spcPct val="0"/>
              </a:spcBef>
              <a:buNone/>
            </a:pPr>
            <a:r>
              <a:rPr lang="en-US" altLang="en-US" sz="2400" dirty="0" smtClean="0">
                <a:latin typeface="Consolas" panose="020B0609020204030204" pitchFamily="49" charset="0"/>
                <a:ea typeface="Calibri" panose="020F0502020204030204" pitchFamily="34" charset="0"/>
                <a:cs typeface="Consolas" panose="020B0609020204030204" pitchFamily="49" charset="0"/>
              </a:rPr>
              <a:t>If </a:t>
            </a:r>
            <a:r>
              <a:rPr lang="en-US" altLang="en-US" sz="2400" dirty="0">
                <a:latin typeface="Consolas" panose="020B0609020204030204" pitchFamily="49" charset="0"/>
                <a:ea typeface="Calibri" panose="020F0502020204030204" pitchFamily="34" charset="0"/>
                <a:cs typeface="Consolas" panose="020B0609020204030204" pitchFamily="49" charset="0"/>
              </a:rPr>
              <a:t>T(n) = n*log(n) + n</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2</a:t>
            </a:r>
            <a:r>
              <a:rPr lang="en-US" altLang="en-US" sz="2400" dirty="0">
                <a:latin typeface="Consolas" panose="020B0609020204030204" pitchFamily="49" charset="0"/>
                <a:ea typeface="Calibri" panose="020F0502020204030204" pitchFamily="34" charset="0"/>
                <a:cs typeface="Consolas" panose="020B0609020204030204" pitchFamily="49" charset="0"/>
              </a:rPr>
              <a:t> </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then 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a:p>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2</a:t>
            </a:r>
            <a:r>
              <a:rPr lang="en-US" altLang="en-US" sz="2400" baseline="30000" dirty="0">
                <a:latin typeface="Consolas" panose="020B0609020204030204" pitchFamily="49" charset="0"/>
                <a:ea typeface="Calibri" panose="020F0502020204030204" pitchFamily="34" charset="0"/>
                <a:cs typeface="Consolas" panose="020B0609020204030204" pitchFamily="49" charset="0"/>
              </a:rPr>
              <a:t>n </a:t>
            </a:r>
            <a:r>
              <a:rPr lang="en-US" altLang="en-US" sz="2400" dirty="0">
                <a:latin typeface="Consolas" panose="020B0609020204030204" pitchFamily="49" charset="0"/>
                <a:ea typeface="Calibri" panose="020F0502020204030204" pitchFamily="34" charset="0"/>
                <a:cs typeface="Consolas" panose="020B0609020204030204" pitchFamily="49" charset="0"/>
              </a:rPr>
              <a:t>+ n!  		then 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1050" dirty="0"/>
          </a:p>
          <a:p>
            <a:pPr marL="0" lvl="0" indent="0">
              <a:lnSpc>
                <a:spcPct val="200000"/>
              </a:lnSpc>
              <a:spcBef>
                <a:spcPct val="0"/>
              </a:spcBef>
              <a:buNone/>
            </a:pPr>
            <a:r>
              <a:rPr lang="en-US" altLang="en-US" sz="2400" dirty="0">
                <a:latin typeface="Consolas" panose="020B0609020204030204" pitchFamily="49" charset="0"/>
                <a:ea typeface="Calibri" panose="020F0502020204030204" pitchFamily="34" charset="0"/>
                <a:cs typeface="Consolas" panose="020B0609020204030204" pitchFamily="49" charset="0"/>
              </a:rPr>
              <a:t>If T(n) = </a:t>
            </a:r>
            <a:r>
              <a:rPr lang="en-US" altLang="en-US" sz="2400" dirty="0" err="1">
                <a:latin typeface="Consolas" panose="020B0609020204030204" pitchFamily="49" charset="0"/>
                <a:ea typeface="Calibri" panose="020F0502020204030204" pitchFamily="34" charset="0"/>
                <a:cs typeface="Consolas" panose="020B0609020204030204" pitchFamily="49" charset="0"/>
              </a:rPr>
              <a:t>n</a:t>
            </a:r>
            <a:r>
              <a:rPr lang="en-US" altLang="en-US" sz="2400" baseline="30000" dirty="0" err="1">
                <a:latin typeface="Consolas" panose="020B0609020204030204" pitchFamily="49" charset="0"/>
                <a:ea typeface="Calibri" panose="020F0502020204030204" pitchFamily="34" charset="0"/>
                <a:cs typeface="Consolas" panose="020B0609020204030204" pitchFamily="49" charset="0"/>
              </a:rPr>
              <a:t>n</a:t>
            </a:r>
            <a:r>
              <a:rPr lang="en-US" altLang="en-US" sz="2400" dirty="0">
                <a:latin typeface="Consolas" panose="020B0609020204030204" pitchFamily="49" charset="0"/>
                <a:ea typeface="Calibri" panose="020F0502020204030204" pitchFamily="34" charset="0"/>
                <a:cs typeface="Consolas" panose="020B0609020204030204" pitchFamily="49" charset="0"/>
              </a:rPr>
              <a:t> + n! 		then T(n) </a:t>
            </a:r>
            <a:r>
              <a:rPr lang="en-US" altLang="en-US" sz="2400" dirty="0">
                <a:solidFill>
                  <a:srgbClr val="000000"/>
                </a:solidFill>
                <a:latin typeface="Calibri" panose="020F0502020204030204" pitchFamily="34" charset="0"/>
                <a:ea typeface="Calibri" panose="020F0502020204030204" pitchFamily="34" charset="0"/>
                <a:cs typeface="Cambria Math" panose="02040503050406030204" pitchFamily="18" charset="0"/>
              </a:rPr>
              <a:t>∈</a:t>
            </a:r>
            <a:r>
              <a:rPr lang="en-US" altLang="en-US" sz="2400" dirty="0">
                <a:solidFill>
                  <a:srgbClr val="000000"/>
                </a:solidFill>
                <a:latin typeface="Calibri" panose="020F0502020204030204" pitchFamily="34" charset="0"/>
                <a:ea typeface="Calibri" panose="020F0502020204030204" pitchFamily="34" charset="0"/>
                <a:cs typeface="Consolas" panose="020B0609020204030204" pitchFamily="49" charset="0"/>
              </a:rPr>
              <a:t> </a:t>
            </a:r>
            <a:r>
              <a:rPr lang="en-US" altLang="en-US" sz="2400" dirty="0">
                <a:latin typeface="Consolas" panose="020B0609020204030204" pitchFamily="49" charset="0"/>
                <a:ea typeface="Calibri" panose="020F0502020204030204" pitchFamily="34" charset="0"/>
                <a:cs typeface="Consolas" panose="020B0609020204030204" pitchFamily="49" charset="0"/>
              </a:rPr>
              <a:t> O</a:t>
            </a:r>
            <a:r>
              <a:rPr lang="en-US" altLang="en-US" sz="2400" dirty="0" smtClean="0">
                <a:latin typeface="Consolas" panose="020B0609020204030204" pitchFamily="49" charset="0"/>
                <a:ea typeface="Calibri" panose="020F0502020204030204" pitchFamily="34" charset="0"/>
                <a:cs typeface="Consolas" panose="020B0609020204030204" pitchFamily="49" charset="0"/>
              </a:rPr>
              <a:t>(     )</a:t>
            </a:r>
            <a:endParaRPr lang="en-US" altLang="en-US" sz="2800" dirty="0">
              <a:latin typeface="Arial" panose="020B0604020202020204" pitchFamily="34" charset="0"/>
            </a:endParaRPr>
          </a:p>
          <a:p>
            <a:pPr>
              <a:lnSpc>
                <a:spcPct val="200000"/>
              </a:lnSpc>
            </a:pPr>
            <a:endParaRPr lang="en-US" sz="2400" dirty="0"/>
          </a:p>
        </p:txBody>
      </p:sp>
      <p:cxnSp>
        <p:nvCxnSpPr>
          <p:cNvPr id="8" name="Straight Connector 7"/>
          <p:cNvCxnSpPr/>
          <p:nvPr/>
        </p:nvCxnSpPr>
        <p:spPr>
          <a:xfrm>
            <a:off x="638810" y="7464425"/>
            <a:ext cx="64122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7591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2"/>
            </p:custDataLst>
          </p:nvPr>
        </p:nvPicPr>
        <p:blipFill>
          <a:blip r:embed="rId17">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1219200" y="0"/>
            <a:ext cx="6553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4" name="Rectangle 6"/>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Rectangle 8"/>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6" name="Rectangle 10"/>
          <p:cNvSpPr>
            <a:spLocks noChangeArrowheads="1"/>
          </p:cNvSpPr>
          <p:nvPr>
            <p:custDataLst>
              <p:tags r:id="rId6"/>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67" name="Picture 9"/>
          <p:cNvPicPr>
            <a:picLocks noChangeAspect="1" noChangeArrowheads="1"/>
          </p:cNvPicPr>
          <p:nvPr>
            <p:custDataLst>
              <p:tags r:id="rId7"/>
            </p:custDataLst>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3505200"/>
            <a:ext cx="2352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12"/>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69" name="Picture 11"/>
          <p:cNvPicPr>
            <a:picLocks noChangeAspect="1" noChangeArrowheads="1"/>
          </p:cNvPicPr>
          <p:nvPr>
            <p:custDataLst>
              <p:tags r:id="rId9"/>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5638800"/>
            <a:ext cx="2352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14"/>
          <p:cNvSpPr>
            <a:spLocks noChangeArrowheads="1"/>
          </p:cNvSpPr>
          <p:nvPr>
            <p:custDataLst>
              <p:tags r:id="rId10"/>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71" name="Picture 13"/>
          <p:cNvPicPr>
            <a:picLocks noChangeAspect="1" noChangeArrowheads="1"/>
          </p:cNvPicPr>
          <p:nvPr>
            <p:custDataLst>
              <p:tags r:id="rId11"/>
            </p:custDataLst>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295400"/>
            <a:ext cx="2066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custDataLst>
              <p:tags r:id="rId12"/>
            </p:custDataLst>
          </p:nvPr>
        </p:nvCxnSpPr>
        <p:spPr>
          <a:xfrm>
            <a:off x="3733800" y="1752600"/>
            <a:ext cx="685800" cy="6096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custDataLst>
              <p:tags r:id="rId13"/>
            </p:custDataLst>
          </p:nvPr>
        </p:nvCxnSpPr>
        <p:spPr>
          <a:xfrm rot="5400000" flipH="1" flipV="1">
            <a:off x="5295900" y="3162300"/>
            <a:ext cx="685800" cy="1524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custDataLst>
              <p:tags r:id="rId14"/>
            </p:custDataLst>
          </p:nvPr>
        </p:nvCxnSpPr>
        <p:spPr>
          <a:xfrm rot="10800000">
            <a:off x="3581400" y="5181600"/>
            <a:ext cx="533400" cy="4572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
        <p:nvSpPr>
          <p:cNvPr id="27" name="Line Callout 1 26"/>
          <p:cNvSpPr/>
          <p:nvPr>
            <p:custDataLst>
              <p:tags r:id="rId15"/>
            </p:custDataLst>
          </p:nvPr>
        </p:nvSpPr>
        <p:spPr>
          <a:xfrm>
            <a:off x="6477000" y="762000"/>
            <a:ext cx="2362200" cy="1447800"/>
          </a:xfrm>
          <a:prstGeom prst="borderCallout1">
            <a:avLst>
              <a:gd name="adj1" fmla="val 84577"/>
              <a:gd name="adj2" fmla="val 158"/>
              <a:gd name="adj3" fmla="val 53419"/>
              <a:gd name="adj4" fmla="val -346"/>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Which one is fastest?</a:t>
            </a:r>
          </a:p>
        </p:txBody>
      </p:sp>
    </p:spTree>
    <p:custDataLst>
      <p:tags r:id="rId1"/>
    </p:custDataLst>
    <p:extLst>
      <p:ext uri="{BB962C8B-B14F-4D97-AF65-F5344CB8AC3E}">
        <p14:creationId xmlns:p14="http://schemas.microsoft.com/office/powerpoint/2010/main" val="16474309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custDataLst>
              <p:tags r:id="rId2"/>
            </p:custDataLst>
          </p:nvPr>
        </p:nvPicPr>
        <p:blipFill>
          <a:blip r:embed="rId12">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1219200" y="0"/>
            <a:ext cx="6553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8" name="Rectangle 6"/>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9" name="Rectangle 8"/>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0" name="Rectangle 10"/>
          <p:cNvSpPr>
            <a:spLocks noChangeArrowheads="1"/>
          </p:cNvSpPr>
          <p:nvPr>
            <p:custDataLst>
              <p:tags r:id="rId6"/>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1" name="Rectangle 12"/>
          <p:cNvSpPr>
            <a:spLocks noChangeArrowheads="1"/>
          </p:cNvSpPr>
          <p:nvPr>
            <p:custDataLst>
              <p:tags r:id="rId7"/>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2" name="Rectangle 14"/>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cxnSp>
        <p:nvCxnSpPr>
          <p:cNvPr id="25" name="Straight Arrow Connector 24"/>
          <p:cNvCxnSpPr/>
          <p:nvPr>
            <p:custDataLst>
              <p:tags r:id="rId9"/>
            </p:custDataLst>
          </p:nvPr>
        </p:nvCxnSpPr>
        <p:spPr>
          <a:xfrm rot="5400000" flipH="1" flipV="1">
            <a:off x="1524794" y="3275806"/>
            <a:ext cx="6553200" cy="1588"/>
          </a:xfrm>
          <a:prstGeom prst="straightConnector1">
            <a:avLst/>
          </a:prstGeom>
          <a:ln w="57150">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 name="Line Callout 1 16"/>
          <p:cNvSpPr/>
          <p:nvPr>
            <p:custDataLst>
              <p:tags r:id="rId10"/>
            </p:custDataLst>
          </p:nvPr>
        </p:nvSpPr>
        <p:spPr>
          <a:xfrm>
            <a:off x="5562600" y="2971800"/>
            <a:ext cx="3352800" cy="2590800"/>
          </a:xfrm>
          <a:prstGeom prst="borderCallout1">
            <a:avLst>
              <a:gd name="adj1" fmla="val 13413"/>
              <a:gd name="adj2" fmla="val -2187"/>
              <a:gd name="adj3" fmla="val 24064"/>
              <a:gd name="adj4" fmla="val -22154"/>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a:t>
            </a:r>
            <a:r>
              <a:rPr lang="en-US" sz="3200" dirty="0" err="1"/>
              <a:t>Woah</a:t>
            </a:r>
            <a:r>
              <a:rPr lang="en-US" sz="3200" dirty="0"/>
              <a:t>! One of these is WAY better after this point. Let’s call that point </a:t>
            </a:r>
            <a:r>
              <a:rPr lang="en-US" sz="3200" dirty="0">
                <a:latin typeface="Courier New" pitchFamily="49" charset="0"/>
                <a:cs typeface="Courier New" pitchFamily="49" charset="0"/>
              </a:rPr>
              <a:t>N</a:t>
            </a:r>
            <a:r>
              <a:rPr lang="en-US" sz="3200" dirty="0"/>
              <a:t>”</a:t>
            </a:r>
          </a:p>
        </p:txBody>
      </p:sp>
    </p:spTree>
    <p:custDataLst>
      <p:tags r:id="rId1"/>
    </p:custDataLst>
    <p:extLst>
      <p:ext uri="{BB962C8B-B14F-4D97-AF65-F5344CB8AC3E}">
        <p14:creationId xmlns:p14="http://schemas.microsoft.com/office/powerpoint/2010/main" val="328985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custDataLst>
              <p:tags r:id="rId3"/>
            </p:custDataLst>
          </p:nvPr>
        </p:nvSpPr>
        <p:spPr>
          <a:xfrm>
            <a:off x="228600" y="274638"/>
            <a:ext cx="8686800" cy="1143000"/>
          </a:xfrm>
        </p:spPr>
        <p:txBody>
          <a:bodyPr/>
          <a:lstStyle/>
          <a:p>
            <a:r>
              <a:rPr lang="en-US" smtClean="0"/>
              <a:t>Which is fastest after some </a:t>
            </a:r>
            <a:br>
              <a:rPr lang="en-US" smtClean="0"/>
            </a:br>
            <a:r>
              <a:rPr lang="en-US" smtClean="0"/>
              <a:t>big value </a:t>
            </a:r>
            <a:r>
              <a:rPr lang="en-US" smtClean="0">
                <a:latin typeface="Courier New" pitchFamily="49" charset="0"/>
                <a:cs typeface="Courier New" pitchFamily="49" charset="0"/>
              </a:rPr>
              <a:t>N</a:t>
            </a:r>
            <a:r>
              <a:rPr lang="en-US" smtClean="0"/>
              <a:t>?</a:t>
            </a:r>
            <a:endParaRPr lang="en-US" smtClean="0">
              <a:latin typeface="Courier New" pitchFamily="49" charset="0"/>
              <a:cs typeface="Courier New" pitchFamily="49" charset="0"/>
            </a:endParaRPr>
          </a:p>
        </p:txBody>
      </p:sp>
      <p:pic>
        <p:nvPicPr>
          <p:cNvPr id="44035" name="Picture 3"/>
          <p:cNvPicPr>
            <a:picLocks noChangeAspect="1" noChangeArrowheads="1"/>
          </p:cNvPicPr>
          <p:nvPr>
            <p:custDataLst>
              <p:tags r:id="rId4"/>
            </p:custDataLst>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32080"/>
          <a:stretch/>
        </p:blipFill>
        <p:spPr bwMode="auto">
          <a:xfrm>
            <a:off x="3530009" y="2057400"/>
            <a:ext cx="2956516"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noChangeArrowheads="1"/>
          </p:cNvPicPr>
          <p:nvPr>
            <p:custDataLst>
              <p:tags r:id="rId5"/>
            </p:custDataLst>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32150"/>
          <a:stretch/>
        </p:blipFill>
        <p:spPr bwMode="auto">
          <a:xfrm>
            <a:off x="3530008" y="2943225"/>
            <a:ext cx="294699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p:cNvPicPr>
            <a:picLocks noChangeAspect="1" noChangeArrowheads="1"/>
          </p:cNvPicPr>
          <p:nvPr>
            <p:custDataLst>
              <p:tags r:id="rId6"/>
            </p:custDataLst>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36560"/>
          <a:stretch/>
        </p:blipFill>
        <p:spPr bwMode="auto">
          <a:xfrm>
            <a:off x="3530008" y="3781425"/>
            <a:ext cx="242311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4"/>
          <p:cNvSpPr>
            <a:spLocks noChangeArrowheads="1"/>
          </p:cNvSpPr>
          <p:nvPr>
            <p:custDataLst>
              <p:tags r:id="rId7"/>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9" name="Rectangle 5"/>
          <p:cNvSpPr>
            <a:spLocks noChangeArrowheads="1"/>
          </p:cNvSpPr>
          <p:nvPr>
            <p:custDataLst>
              <p:tags r:id="rId8"/>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4040" name="Rectangle 6"/>
          <p:cNvSpPr>
            <a:spLocks noChangeArrowheads="1"/>
          </p:cNvSpPr>
          <p:nvPr>
            <p:custDataLst>
              <p:tags r:id="rId9"/>
            </p:custDataLst>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4041" name="Rectangle 7"/>
          <p:cNvSpPr>
            <a:spLocks noChangeArrowheads="1"/>
          </p:cNvSpPr>
          <p:nvPr>
            <p:custDataLst>
              <p:tags r:id="rId10"/>
            </p:custDataLst>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cxnSp>
        <p:nvCxnSpPr>
          <p:cNvPr id="11" name="Straight Arrow Connector 10"/>
          <p:cNvCxnSpPr/>
          <p:nvPr>
            <p:custDataLst>
              <p:tags r:id="rId11"/>
            </p:custDataLst>
          </p:nvPr>
        </p:nvCxnSpPr>
        <p:spPr>
          <a:xfrm rot="10800000">
            <a:off x="6629400" y="2514600"/>
            <a:ext cx="1676400" cy="1588"/>
          </a:xfrm>
          <a:prstGeom prst="straightConnector1">
            <a:avLst/>
          </a:prstGeom>
          <a:ln w="127000">
            <a:tailEnd type="arrow"/>
          </a:ln>
        </p:spPr>
        <p:style>
          <a:lnRef idx="2">
            <a:schemeClr val="accent2"/>
          </a:lnRef>
          <a:fillRef idx="0">
            <a:schemeClr val="accent2"/>
          </a:fillRef>
          <a:effectRef idx="1">
            <a:schemeClr val="accent2"/>
          </a:effectRef>
          <a:fontRef idx="minor">
            <a:schemeClr val="tx1"/>
          </a:fontRef>
        </p:style>
      </p:cxnSp>
      <p:graphicFrame>
        <p:nvGraphicFramePr>
          <p:cNvPr id="2" name="Object 1"/>
          <p:cNvGraphicFramePr>
            <a:graphicFrameLocks noChangeAspect="1"/>
          </p:cNvGraphicFramePr>
          <p:nvPr>
            <p:custDataLst>
              <p:tags r:id="rId12"/>
            </p:custDataLst>
            <p:extLst>
              <p:ext uri="{D42A27DB-BD31-4B8C-83A1-F6EECF244321}">
                <p14:modId xmlns:p14="http://schemas.microsoft.com/office/powerpoint/2010/main" val="547951879"/>
              </p:ext>
            </p:extLst>
          </p:nvPr>
        </p:nvGraphicFramePr>
        <p:xfrm>
          <a:off x="2209800" y="2065357"/>
          <a:ext cx="1426536" cy="877868"/>
        </p:xfrm>
        <a:graphic>
          <a:graphicData uri="http://schemas.openxmlformats.org/presentationml/2006/ole">
            <mc:AlternateContent xmlns:mc="http://schemas.openxmlformats.org/markup-compatibility/2006">
              <mc:Choice xmlns:v="urn:schemas-microsoft-com:vml" Requires="v">
                <p:oleObj spid="_x0000_s7306" name="Equation" r:id="rId19" imgW="330120" imgH="203040" progId="Equation.3">
                  <p:embed/>
                </p:oleObj>
              </mc:Choice>
              <mc:Fallback>
                <p:oleObj name="Equation" r:id="rId19" imgW="330120" imgH="203040" progId="Equation.3">
                  <p:embed/>
                  <p:pic>
                    <p:nvPicPr>
                      <p:cNvPr id="0" name="Object 3"/>
                      <p:cNvPicPr>
                        <a:picLocks noChangeAspect="1" noChangeArrowheads="1"/>
                      </p:cNvPicPr>
                      <p:nvPr/>
                    </p:nvPicPr>
                    <p:blipFill>
                      <a:blip r:embed="rId20"/>
                      <a:srcRect/>
                      <a:stretch>
                        <a:fillRect/>
                      </a:stretch>
                    </p:blipFill>
                    <p:spPr bwMode="auto">
                      <a:xfrm>
                        <a:off x="2209800" y="2065357"/>
                        <a:ext cx="1426536" cy="877868"/>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custDataLst>
              <p:tags r:id="rId13"/>
            </p:custDataLst>
            <p:extLst>
              <p:ext uri="{D42A27DB-BD31-4B8C-83A1-F6EECF244321}">
                <p14:modId xmlns:p14="http://schemas.microsoft.com/office/powerpoint/2010/main" val="3329768881"/>
              </p:ext>
            </p:extLst>
          </p:nvPr>
        </p:nvGraphicFramePr>
        <p:xfrm>
          <a:off x="2209800" y="2870791"/>
          <a:ext cx="1427162" cy="877888"/>
        </p:xfrm>
        <a:graphic>
          <a:graphicData uri="http://schemas.openxmlformats.org/presentationml/2006/ole">
            <mc:AlternateContent xmlns:mc="http://schemas.openxmlformats.org/markup-compatibility/2006">
              <mc:Choice xmlns:v="urn:schemas-microsoft-com:vml" Requires="v">
                <p:oleObj spid="_x0000_s7307" name="Equation" r:id="rId21" imgW="330120" imgH="203040" progId="Equation.3">
                  <p:embed/>
                </p:oleObj>
              </mc:Choice>
              <mc:Fallback>
                <p:oleObj name="Equation" r:id="rId21" imgW="330120" imgH="203040" progId="Equation.3">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9800" y="2870791"/>
                        <a:ext cx="14271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custDataLst>
              <p:tags r:id="rId14"/>
            </p:custDataLst>
            <p:extLst>
              <p:ext uri="{D42A27DB-BD31-4B8C-83A1-F6EECF244321}">
                <p14:modId xmlns:p14="http://schemas.microsoft.com/office/powerpoint/2010/main" val="1665180167"/>
              </p:ext>
            </p:extLst>
          </p:nvPr>
        </p:nvGraphicFramePr>
        <p:xfrm>
          <a:off x="2209800" y="3752056"/>
          <a:ext cx="1427162" cy="877888"/>
        </p:xfrm>
        <a:graphic>
          <a:graphicData uri="http://schemas.openxmlformats.org/presentationml/2006/ole">
            <mc:AlternateContent xmlns:mc="http://schemas.openxmlformats.org/markup-compatibility/2006">
              <mc:Choice xmlns:v="urn:schemas-microsoft-com:vml" Requires="v">
                <p:oleObj spid="_x0000_s7308" name="Equation" r:id="rId23" imgW="330120" imgH="203040" progId="Equation.3">
                  <p:embed/>
                </p:oleObj>
              </mc:Choice>
              <mc:Fallback>
                <p:oleObj name="Equation" r:id="rId23" imgW="330120" imgH="203040" progId="Equation.3">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9800" y="3752056"/>
                        <a:ext cx="14271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17774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custDataLst>
              <p:tags r:id="rId3"/>
            </p:custDataLst>
          </p:nvPr>
        </p:nvSpPr>
        <p:spPr>
          <a:xfrm>
            <a:off x="228600" y="274638"/>
            <a:ext cx="8686800" cy="1143000"/>
          </a:xfrm>
        </p:spPr>
        <p:txBody>
          <a:bodyPr/>
          <a:lstStyle/>
          <a:p>
            <a:r>
              <a:rPr lang="en-US" smtClean="0"/>
              <a:t>Which is fastest after some value </a:t>
            </a:r>
            <a:r>
              <a:rPr lang="en-US" smtClean="0">
                <a:latin typeface="Courier New" pitchFamily="49" charset="0"/>
                <a:cs typeface="Courier New" pitchFamily="49" charset="0"/>
              </a:rPr>
              <a:t>N</a:t>
            </a:r>
            <a:r>
              <a:rPr lang="en-US" smtClean="0"/>
              <a:t>?</a:t>
            </a:r>
            <a:endParaRPr lang="en-US" smtClean="0">
              <a:latin typeface="Courier New" pitchFamily="49" charset="0"/>
              <a:cs typeface="Courier New" pitchFamily="49" charset="0"/>
            </a:endParaRPr>
          </a:p>
        </p:txBody>
      </p:sp>
      <p:sp>
        <p:nvSpPr>
          <p:cNvPr id="46083" name="Rectangle 4"/>
          <p:cNvSpPr>
            <a:spLocks noChangeArrowheads="1"/>
          </p:cNvSpPr>
          <p:nvPr>
            <p:custDataLst>
              <p:tags r:id="rId4"/>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84" name="Rectangle 5"/>
          <p:cNvSpPr>
            <a:spLocks noChangeArrowheads="1"/>
          </p:cNvSpPr>
          <p:nvPr>
            <p:custDataLst>
              <p:tags r:id="rId5"/>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85" name="Rectangle 6"/>
          <p:cNvSpPr>
            <a:spLocks noChangeArrowheads="1"/>
          </p:cNvSpPr>
          <p:nvPr>
            <p:custDataLst>
              <p:tags r:id="rId6"/>
            </p:custDataLst>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86" name="Rectangle 7"/>
          <p:cNvSpPr>
            <a:spLocks noChangeArrowheads="1"/>
          </p:cNvSpPr>
          <p:nvPr>
            <p:custDataLst>
              <p:tags r:id="rId7"/>
            </p:custDataLst>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cxnSp>
        <p:nvCxnSpPr>
          <p:cNvPr id="11" name="Straight Arrow Connector 10"/>
          <p:cNvCxnSpPr/>
          <p:nvPr>
            <p:custDataLst>
              <p:tags r:id="rId8"/>
            </p:custDataLst>
          </p:nvPr>
        </p:nvCxnSpPr>
        <p:spPr>
          <a:xfrm rot="10800000">
            <a:off x="7162800" y="2895600"/>
            <a:ext cx="1676400" cy="1588"/>
          </a:xfrm>
          <a:prstGeom prst="straightConnector1">
            <a:avLst/>
          </a:prstGeom>
          <a:ln w="127000">
            <a:tailEnd type="arrow"/>
          </a:ln>
        </p:spPr>
        <p:style>
          <a:lnRef idx="2">
            <a:schemeClr val="accent2"/>
          </a:lnRef>
          <a:fillRef idx="0">
            <a:schemeClr val="accent2"/>
          </a:fillRef>
          <a:effectRef idx="1">
            <a:schemeClr val="accent2"/>
          </a:effectRef>
          <a:fontRef idx="minor">
            <a:schemeClr val="tx1"/>
          </a:fontRef>
        </p:style>
      </p:cxnSp>
      <p:pic>
        <p:nvPicPr>
          <p:cNvPr id="46088" name="Picture 2"/>
          <p:cNvPicPr>
            <a:picLocks noChangeAspect="1" noChangeArrowheads="1"/>
          </p:cNvPicPr>
          <p:nvPr>
            <p:custDataLst>
              <p:tags r:id="rId9"/>
            </p:custDataLst>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l="24225"/>
          <a:stretch/>
        </p:blipFill>
        <p:spPr bwMode="auto">
          <a:xfrm>
            <a:off x="2700670" y="2409825"/>
            <a:ext cx="415733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
          <p:cNvPicPr>
            <a:picLocks noChangeAspect="1" noChangeArrowheads="1"/>
          </p:cNvPicPr>
          <p:nvPr>
            <p:custDataLst>
              <p:tags r:id="rId10"/>
            </p:custDataLst>
          </p:nvPr>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l="47140"/>
          <a:stretch/>
        </p:blipFill>
        <p:spPr bwMode="auto">
          <a:xfrm>
            <a:off x="2700670" y="3295650"/>
            <a:ext cx="149033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4"/>
          <p:cNvSpPr>
            <a:spLocks noChangeArrowheads="1"/>
          </p:cNvSpPr>
          <p:nvPr>
            <p:custDataLst>
              <p:tags r:id="rId11"/>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91" name="Rectangle 5"/>
          <p:cNvSpPr>
            <a:spLocks noChangeArrowheads="1"/>
          </p:cNvSpPr>
          <p:nvPr>
            <p:custDataLst>
              <p:tags r:id="rId12"/>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2" name="Rectangle 6"/>
          <p:cNvSpPr>
            <a:spLocks noChangeArrowheads="1"/>
          </p:cNvSpPr>
          <p:nvPr>
            <p:custDataLst>
              <p:tags r:id="rId13"/>
            </p:custDataLst>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3" name="Rectangle 7"/>
          <p:cNvSpPr>
            <a:spLocks noChangeArrowheads="1"/>
          </p:cNvSpPr>
          <p:nvPr>
            <p:custDataLst>
              <p:tags r:id="rId14"/>
            </p:custDataLst>
          </p:nvPr>
        </p:nvSpPr>
        <p:spPr bwMode="auto">
          <a:xfrm>
            <a:off x="0" y="3114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4" name="Rectangle 9"/>
          <p:cNvSpPr>
            <a:spLocks noChangeArrowheads="1"/>
          </p:cNvSpPr>
          <p:nvPr>
            <p:custDataLst>
              <p:tags r:id="rId1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6095" name="Picture 8"/>
          <p:cNvPicPr>
            <a:picLocks noChangeAspect="1" noChangeArrowheads="1"/>
          </p:cNvPicPr>
          <p:nvPr>
            <p:custDataLst>
              <p:tags r:id="rId16"/>
            </p:custDataLst>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l="28794"/>
          <a:stretch/>
        </p:blipFill>
        <p:spPr bwMode="auto">
          <a:xfrm>
            <a:off x="2781300" y="1447800"/>
            <a:ext cx="34861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Callout 1 19"/>
          <p:cNvSpPr/>
          <p:nvPr>
            <p:custDataLst>
              <p:tags r:id="rId17"/>
            </p:custDataLst>
          </p:nvPr>
        </p:nvSpPr>
        <p:spPr>
          <a:xfrm>
            <a:off x="685800" y="4343400"/>
            <a:ext cx="3810000" cy="1905000"/>
          </a:xfrm>
          <a:prstGeom prst="borderCallout1">
            <a:avLst>
              <a:gd name="adj1" fmla="val 13413"/>
              <a:gd name="adj2" fmla="val -497"/>
              <a:gd name="adj3" fmla="val 25270"/>
              <a:gd name="adj4" fmla="val -520"/>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b="1" dirty="0"/>
              <a:t>WAIT – who cares? </a:t>
            </a:r>
            <a:r>
              <a:rPr lang="en-US" sz="3200" dirty="0"/>
              <a:t>These are all proportional! </a:t>
            </a:r>
          </a:p>
        </p:txBody>
      </p:sp>
      <p:sp>
        <p:nvSpPr>
          <p:cNvPr id="22" name="Line Callout 1 21"/>
          <p:cNvSpPr/>
          <p:nvPr>
            <p:custDataLst>
              <p:tags r:id="rId18"/>
            </p:custDataLst>
          </p:nvPr>
        </p:nvSpPr>
        <p:spPr>
          <a:xfrm>
            <a:off x="4800600" y="4876800"/>
            <a:ext cx="4038600" cy="1524000"/>
          </a:xfrm>
          <a:prstGeom prst="borderCallout1">
            <a:avLst>
              <a:gd name="adj1" fmla="val 13413"/>
              <a:gd name="adj2" fmla="val -497"/>
              <a:gd name="adj3" fmla="val 25270"/>
              <a:gd name="adj4" fmla="val -520"/>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Sometimes we do care, but for simplicity we ignore constants</a:t>
            </a:r>
          </a:p>
        </p:txBody>
      </p:sp>
      <p:graphicFrame>
        <p:nvGraphicFramePr>
          <p:cNvPr id="2" name="Object 1"/>
          <p:cNvGraphicFramePr>
            <a:graphicFrameLocks noChangeAspect="1"/>
          </p:cNvGraphicFramePr>
          <p:nvPr>
            <p:custDataLst>
              <p:tags r:id="rId19"/>
            </p:custDataLst>
            <p:extLst>
              <p:ext uri="{D42A27DB-BD31-4B8C-83A1-F6EECF244321}">
                <p14:modId xmlns:p14="http://schemas.microsoft.com/office/powerpoint/2010/main" val="1969135802"/>
              </p:ext>
            </p:extLst>
          </p:nvPr>
        </p:nvGraphicFramePr>
        <p:xfrm>
          <a:off x="1447800" y="1428750"/>
          <a:ext cx="1427163" cy="877887"/>
        </p:xfrm>
        <a:graphic>
          <a:graphicData uri="http://schemas.openxmlformats.org/presentationml/2006/ole">
            <mc:AlternateContent xmlns:mc="http://schemas.openxmlformats.org/markup-compatibility/2006">
              <mc:Choice xmlns:v="urn:schemas-microsoft-com:vml" Requires="v">
                <p:oleObj spid="_x0000_s8326" name="Equation" r:id="rId26" imgW="330120" imgH="203040" progId="Equation.3">
                  <p:embed/>
                </p:oleObj>
              </mc:Choice>
              <mc:Fallback>
                <p:oleObj name="Equation" r:id="rId26" imgW="330120" imgH="203040" progId="Equation.3">
                  <p:embed/>
                  <p:pic>
                    <p:nvPicPr>
                      <p:cNvPr id="0" name="Object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1428750"/>
                        <a:ext cx="14271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custDataLst>
              <p:tags r:id="rId20"/>
            </p:custDataLst>
            <p:extLst>
              <p:ext uri="{D42A27DB-BD31-4B8C-83A1-F6EECF244321}">
                <p14:modId xmlns:p14="http://schemas.microsoft.com/office/powerpoint/2010/main" val="3218150511"/>
              </p:ext>
            </p:extLst>
          </p:nvPr>
        </p:nvGraphicFramePr>
        <p:xfrm>
          <a:off x="1447800" y="2428395"/>
          <a:ext cx="1427163" cy="877888"/>
        </p:xfrm>
        <a:graphic>
          <a:graphicData uri="http://schemas.openxmlformats.org/presentationml/2006/ole">
            <mc:AlternateContent xmlns:mc="http://schemas.openxmlformats.org/markup-compatibility/2006">
              <mc:Choice xmlns:v="urn:schemas-microsoft-com:vml" Requires="v">
                <p:oleObj spid="_x0000_s8327" name="Equation" r:id="rId28" imgW="330057" imgH="203112" progId="Equation.3">
                  <p:embed/>
                </p:oleObj>
              </mc:Choice>
              <mc:Fallback>
                <p:oleObj name="Equation" r:id="rId28" imgW="330057" imgH="203112" progId="Equation.3">
                  <p:embed/>
                  <p:pic>
                    <p:nvPicPr>
                      <p:cNvPr id="0"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2428395"/>
                        <a:ext cx="14271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custDataLst>
              <p:tags r:id="rId21"/>
            </p:custDataLst>
            <p:extLst>
              <p:ext uri="{D42A27DB-BD31-4B8C-83A1-F6EECF244321}">
                <p14:modId xmlns:p14="http://schemas.microsoft.com/office/powerpoint/2010/main" val="2907366083"/>
              </p:ext>
            </p:extLst>
          </p:nvPr>
        </p:nvGraphicFramePr>
        <p:xfrm>
          <a:off x="1447800" y="3340432"/>
          <a:ext cx="1427163" cy="879475"/>
        </p:xfrm>
        <a:graphic>
          <a:graphicData uri="http://schemas.openxmlformats.org/presentationml/2006/ole">
            <mc:AlternateContent xmlns:mc="http://schemas.openxmlformats.org/markup-compatibility/2006">
              <mc:Choice xmlns:v="urn:schemas-microsoft-com:vml" Requires="v">
                <p:oleObj spid="_x0000_s8328" name="Equation" r:id="rId29" imgW="330057" imgH="203112" progId="Equation.3">
                  <p:embed/>
                </p:oleObj>
              </mc:Choice>
              <mc:Fallback>
                <p:oleObj name="Equation" r:id="rId29" imgW="330057" imgH="203112" progId="Equation.3">
                  <p:embed/>
                  <p:pic>
                    <p:nvPicPr>
                      <p:cNvPr id="0" name="Object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3340432"/>
                        <a:ext cx="14271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186649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custDataLst>
              <p:tags r:id="rId3"/>
            </p:custDataLst>
          </p:nvPr>
        </p:nvSpPr>
        <p:spPr bwMode="auto">
          <a:xfrm>
            <a:off x="3048000" y="2819400"/>
            <a:ext cx="335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if and only if </a:t>
            </a:r>
          </a:p>
        </p:txBody>
      </p:sp>
      <p:graphicFrame>
        <p:nvGraphicFramePr>
          <p:cNvPr id="43011" name="Object 2"/>
          <p:cNvGraphicFramePr>
            <a:graphicFrameLocks noChangeAspect="1"/>
          </p:cNvGraphicFramePr>
          <p:nvPr>
            <p:custDataLst>
              <p:tags r:id="rId4"/>
            </p:custDataLst>
          </p:nvPr>
        </p:nvGraphicFramePr>
        <p:xfrm>
          <a:off x="1828800" y="4191000"/>
          <a:ext cx="6065838" cy="1295400"/>
        </p:xfrm>
        <a:graphic>
          <a:graphicData uri="http://schemas.openxmlformats.org/presentationml/2006/ole">
            <mc:AlternateContent xmlns:mc="http://schemas.openxmlformats.org/markup-compatibility/2006">
              <mc:Choice xmlns:v="urn:schemas-microsoft-com:vml" Requires="v">
                <p:oleObj spid="_x0000_s1191" name="Equation" r:id="rId9" imgW="952087" imgH="203112" progId="Equation.3">
                  <p:embed/>
                </p:oleObj>
              </mc:Choice>
              <mc:Fallback>
                <p:oleObj name="Equation" r:id="rId9" imgW="952087"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191000"/>
                        <a:ext cx="6065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3"/>
          <p:cNvGraphicFramePr>
            <a:graphicFrameLocks noChangeAspect="1"/>
          </p:cNvGraphicFramePr>
          <p:nvPr>
            <p:custDataLst>
              <p:tags r:id="rId5"/>
            </p:custDataLst>
          </p:nvPr>
        </p:nvGraphicFramePr>
        <p:xfrm>
          <a:off x="1828800" y="1219200"/>
          <a:ext cx="5870575" cy="1219200"/>
        </p:xfrm>
        <a:graphic>
          <a:graphicData uri="http://schemas.openxmlformats.org/presentationml/2006/ole">
            <mc:AlternateContent xmlns:mc="http://schemas.openxmlformats.org/markup-compatibility/2006">
              <mc:Choice xmlns:v="urn:schemas-microsoft-com:vml" Requires="v">
                <p:oleObj spid="_x0000_s1192" name="Equation" r:id="rId11" imgW="977476" imgH="203112" progId="Equation.3">
                  <p:embed/>
                </p:oleObj>
              </mc:Choice>
              <mc:Fallback>
                <p:oleObj name="Equation" r:id="rId11" imgW="977476"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219200"/>
                        <a:ext cx="5870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Rectangle 6"/>
          <p:cNvSpPr>
            <a:spLocks noChangeArrowheads="1"/>
          </p:cNvSpPr>
          <p:nvPr>
            <p:custDataLst>
              <p:tags r:id="rId6"/>
            </p:custDataLst>
          </p:nvPr>
        </p:nvSpPr>
        <p:spPr bwMode="auto">
          <a:xfrm>
            <a:off x="3124200" y="5638800"/>
            <a:ext cx="3087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for all </a:t>
            </a:r>
            <a:r>
              <a:rPr lang="en-US" sz="4400" i="1"/>
              <a:t>n</a:t>
            </a:r>
            <a:r>
              <a:rPr lang="en-US" sz="4400"/>
              <a:t> &gt; N</a:t>
            </a:r>
          </a:p>
        </p:txBody>
      </p:sp>
      <p:sp>
        <p:nvSpPr>
          <p:cNvPr id="43014" name="Title 1"/>
          <p:cNvSpPr>
            <a:spLocks noGrp="1"/>
          </p:cNvSpPr>
          <p:nvPr>
            <p:ph type="title"/>
            <p:custDataLst>
              <p:tags r:id="rId7"/>
            </p:custDataLst>
          </p:nvPr>
        </p:nvSpPr>
        <p:spPr>
          <a:xfrm>
            <a:off x="228600" y="0"/>
            <a:ext cx="8686800" cy="1143000"/>
          </a:xfrm>
        </p:spPr>
        <p:txBody>
          <a:bodyPr/>
          <a:lstStyle/>
          <a:p>
            <a:pPr algn="l"/>
            <a:r>
              <a:rPr lang="en-US" smtClean="0"/>
              <a:t>Formal definition</a:t>
            </a:r>
            <a:endParaRPr lang="en-US" smtClean="0">
              <a:latin typeface="Courier New" pitchFamily="49" charset="0"/>
              <a:cs typeface="Courier New" pitchFamily="49" charset="0"/>
            </a:endParaRPr>
          </a:p>
        </p:txBody>
      </p:sp>
    </p:spTree>
    <p:custDataLst>
      <p:tags r:id="rId2"/>
    </p:custDataLst>
    <p:extLst>
      <p:ext uri="{BB962C8B-B14F-4D97-AF65-F5344CB8AC3E}">
        <p14:creationId xmlns:p14="http://schemas.microsoft.com/office/powerpoint/2010/main" val="25556842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p:txBody>
          <a:bodyPr/>
          <a:lstStyle/>
          <a:p>
            <a:r>
              <a:rPr lang="en-US" b="1" dirty="0" smtClean="0"/>
              <a:t>Applying the Formal Definition</a:t>
            </a:r>
          </a:p>
        </p:txBody>
      </p:sp>
      <p:sp>
        <p:nvSpPr>
          <p:cNvPr id="48131" name="Rectangle 2"/>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8132" name="Rectangle 4"/>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8134" name="Rectangle 6"/>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57349" name="Picture 5"/>
          <p:cNvPicPr>
            <a:picLocks noChangeAspect="1" noChangeArrowheads="1"/>
          </p:cNvPicPr>
          <p:nvPr>
            <p:custDataLst>
              <p:tags r:id="rId6"/>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8950" y="2286000"/>
            <a:ext cx="5626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1772" y="3768253"/>
            <a:ext cx="3890963" cy="30915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953319" y="1371600"/>
                <a:ext cx="725641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𝑇</m:t>
                      </m:r>
                      <m:d>
                        <m:dPr>
                          <m:ctrlPr>
                            <a:rPr lang="en-US" sz="4400" b="0" i="1" smtClean="0">
                              <a:latin typeface="Cambria Math" panose="02040503050406030204" pitchFamily="18" charset="0"/>
                            </a:rPr>
                          </m:ctrlPr>
                        </m:dPr>
                        <m:e>
                          <m:r>
                            <a:rPr lang="en-US" sz="4400" b="0" i="1" smtClean="0">
                              <a:latin typeface="Cambria Math"/>
                            </a:rPr>
                            <m:t>𝑛</m:t>
                          </m:r>
                        </m:e>
                      </m:d>
                      <m:r>
                        <a:rPr lang="en-US" sz="4400" b="0" i="1" smtClean="0">
                          <a:latin typeface="Cambria Math"/>
                        </a:rPr>
                        <m:t>=5</m:t>
                      </m:r>
                      <m:sSup>
                        <m:sSupPr>
                          <m:ctrlPr>
                            <a:rPr lang="en-US" sz="4400" b="0" i="1" smtClean="0">
                              <a:latin typeface="Cambria Math" panose="02040503050406030204" pitchFamily="18" charset="0"/>
                            </a:rPr>
                          </m:ctrlPr>
                        </m:sSupPr>
                        <m:e>
                          <m:r>
                            <a:rPr lang="en-US" sz="4400" b="0" i="1" smtClean="0">
                              <a:latin typeface="Cambria Math"/>
                            </a:rPr>
                            <m:t>𝑛</m:t>
                          </m:r>
                        </m:e>
                        <m:sup>
                          <m:r>
                            <a:rPr lang="en-US" sz="4400" b="0" i="1" smtClean="0">
                              <a:latin typeface="Cambria Math"/>
                            </a:rPr>
                            <m:t>3</m:t>
                          </m:r>
                        </m:sup>
                      </m:sSup>
                      <m:r>
                        <a:rPr lang="en-US" sz="4400" b="0" i="1" smtClean="0">
                          <a:latin typeface="Cambria Math"/>
                        </a:rPr>
                        <m:t>+10</m:t>
                      </m:r>
                      <m:sSup>
                        <m:sSupPr>
                          <m:ctrlPr>
                            <a:rPr lang="en-US" sz="4400" b="0" i="1" smtClean="0">
                              <a:latin typeface="Cambria Math" panose="02040503050406030204" pitchFamily="18" charset="0"/>
                            </a:rPr>
                          </m:ctrlPr>
                        </m:sSupPr>
                        <m:e>
                          <m:r>
                            <a:rPr lang="en-US" sz="4400" b="0" i="1" smtClean="0">
                              <a:latin typeface="Cambria Math"/>
                            </a:rPr>
                            <m:t>𝑛</m:t>
                          </m:r>
                        </m:e>
                        <m:sup>
                          <m:r>
                            <a:rPr lang="en-US" sz="4400" b="0" i="1" smtClean="0">
                              <a:latin typeface="Cambria Math"/>
                            </a:rPr>
                            <m:t>2</m:t>
                          </m:r>
                        </m:sup>
                      </m:sSup>
                      <m:r>
                        <a:rPr lang="en-US" sz="4400" b="0" i="1" smtClean="0">
                          <a:latin typeface="Cambria Math"/>
                        </a:rPr>
                        <m:t>+1000</m:t>
                      </m:r>
                      <m:r>
                        <a:rPr lang="en-US" sz="4400" b="0" i="1" smtClean="0">
                          <a:latin typeface="Cambria Math"/>
                        </a:rPr>
                        <m:t>𝑛</m:t>
                      </m:r>
                    </m:oMath>
                  </m:oMathPara>
                </a14:m>
                <a:endParaRPr lang="en-US"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953319" y="1371600"/>
                <a:ext cx="7256410" cy="769441"/>
              </a:xfrm>
              <a:prstGeom prst="rect">
                <a:avLst/>
              </a:prstGeom>
              <a:blipFill rotWithShape="1">
                <a:blip r:embed="rId10"/>
                <a:stretch>
                  <a:fillRect/>
                </a:stretch>
              </a:blipFill>
            </p:spPr>
            <p:txBody>
              <a:bodyPr/>
              <a:lstStyle/>
              <a:p>
                <a:r>
                  <a:rPr lang="en-US">
                    <a:noFill/>
                  </a:rPr>
                  <a:t> </a:t>
                </a:r>
              </a:p>
            </p:txBody>
          </p:sp>
        </mc:Fallback>
      </mc:AlternateContent>
      <p:sp>
        <p:nvSpPr>
          <p:cNvPr id="13" name="Line Callout 1 12"/>
          <p:cNvSpPr/>
          <p:nvPr/>
        </p:nvSpPr>
        <p:spPr>
          <a:xfrm>
            <a:off x="450442" y="3768253"/>
            <a:ext cx="3429000" cy="2111449"/>
          </a:xfrm>
          <a:prstGeom prst="borderCallout1">
            <a:avLst>
              <a:gd name="adj1" fmla="val 89886"/>
              <a:gd name="adj2" fmla="val 32669"/>
              <a:gd name="adj3" fmla="val 112112"/>
              <a:gd name="adj4" fmla="val 5151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dirty="0" smtClean="0"/>
              <a:t>There is only one possible value for </a:t>
            </a:r>
            <a:r>
              <a:rPr lang="en-US" sz="2400" dirty="0">
                <a:latin typeface="Courier New" pitchFamily="49" charset="0"/>
                <a:cs typeface="Courier New" pitchFamily="49" charset="0"/>
              </a:rPr>
              <a:t>c</a:t>
            </a:r>
            <a:r>
              <a:rPr lang="en-US" sz="2400" dirty="0"/>
              <a:t> and </a:t>
            </a:r>
            <a:r>
              <a:rPr lang="en-US" sz="2400" dirty="0">
                <a:latin typeface="Courier New" pitchFamily="49" charset="0"/>
                <a:cs typeface="Courier New" pitchFamily="49" charset="0"/>
              </a:rPr>
              <a:t>N</a:t>
            </a:r>
            <a:r>
              <a:rPr lang="en-US" sz="2400" dirty="0"/>
              <a:t> </a:t>
            </a:r>
            <a:endParaRPr lang="en-US" sz="2400" dirty="0" smtClean="0"/>
          </a:p>
          <a:p>
            <a:pPr marL="457200" indent="-457200" fontAlgn="auto">
              <a:spcBef>
                <a:spcPts val="0"/>
              </a:spcBef>
              <a:spcAft>
                <a:spcPts val="0"/>
              </a:spcAft>
              <a:buAutoNum type="alphaUcParenR"/>
              <a:defRPr/>
            </a:pPr>
            <a:r>
              <a:rPr lang="en-US" sz="2400" dirty="0" smtClean="0"/>
              <a:t>True</a:t>
            </a:r>
          </a:p>
          <a:p>
            <a:pPr marL="457200" indent="-457200" fontAlgn="auto">
              <a:spcBef>
                <a:spcPts val="0"/>
              </a:spcBef>
              <a:spcAft>
                <a:spcPts val="0"/>
              </a:spcAft>
              <a:buAutoNum type="alphaUcParenR"/>
              <a:defRPr/>
            </a:pPr>
            <a:r>
              <a:rPr lang="en-US" sz="2400" dirty="0" smtClean="0"/>
              <a:t>False</a:t>
            </a:r>
          </a:p>
          <a:p>
            <a:pPr marL="457200" indent="-457200" fontAlgn="auto">
              <a:spcBef>
                <a:spcPts val="0"/>
              </a:spcBef>
              <a:spcAft>
                <a:spcPts val="0"/>
              </a:spcAft>
              <a:buAutoNum type="alphaUcParenR"/>
              <a:defRPr/>
            </a:pPr>
            <a:r>
              <a:rPr lang="en-US" sz="2400" dirty="0" smtClean="0"/>
              <a:t>?? </a:t>
            </a:r>
            <a:endParaRPr lang="en-US" sz="2400" dirty="0"/>
          </a:p>
        </p:txBody>
      </p:sp>
      <p:sp>
        <p:nvSpPr>
          <p:cNvPr id="11" name="Line Callout 1 10"/>
          <p:cNvSpPr/>
          <p:nvPr/>
        </p:nvSpPr>
        <p:spPr>
          <a:xfrm>
            <a:off x="2362199" y="5029200"/>
            <a:ext cx="2219325" cy="1447800"/>
          </a:xfrm>
          <a:prstGeom prst="borderCallout1">
            <a:avLst>
              <a:gd name="adj1" fmla="val 49601"/>
              <a:gd name="adj2" fmla="val 100576"/>
              <a:gd name="adj3" fmla="val 61755"/>
              <a:gd name="adj4" fmla="val 16500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What values of </a:t>
            </a:r>
            <a:r>
              <a:rPr lang="en-US" sz="2400" dirty="0" smtClean="0">
                <a:latin typeface="Courier New" pitchFamily="49" charset="0"/>
                <a:cs typeface="Courier New" pitchFamily="49" charset="0"/>
              </a:rPr>
              <a:t>c</a:t>
            </a:r>
            <a:r>
              <a:rPr lang="en-US" sz="2400" dirty="0" smtClean="0"/>
              <a:t> and </a:t>
            </a:r>
            <a:r>
              <a:rPr lang="en-US" sz="2400" dirty="0" smtClean="0">
                <a:latin typeface="Courier New" pitchFamily="49" charset="0"/>
                <a:cs typeface="Courier New" pitchFamily="49" charset="0"/>
              </a:rPr>
              <a:t>N</a:t>
            </a:r>
            <a:r>
              <a:rPr lang="en-US" sz="2400" dirty="0" smtClean="0"/>
              <a:t> </a:t>
            </a:r>
          </a:p>
          <a:p>
            <a:pPr algn="ctr" fontAlgn="auto">
              <a:spcBef>
                <a:spcPts val="0"/>
              </a:spcBef>
              <a:spcAft>
                <a:spcPts val="0"/>
              </a:spcAft>
              <a:defRPr/>
            </a:pPr>
            <a:r>
              <a:rPr lang="en-US" sz="2400" dirty="0" smtClean="0"/>
              <a:t>make this true?</a:t>
            </a:r>
            <a:endParaRPr lang="en-US" sz="2400" dirty="0"/>
          </a:p>
        </p:txBody>
      </p:sp>
      <mc:AlternateContent xmlns:mc="http://schemas.openxmlformats.org/markup-compatibility/2006" xmlns:p14="http://schemas.microsoft.com/office/powerpoint/2010/main">
        <mc:Choice Requires="p14">
          <p:contentPart p14:bwMode="auto" r:id="rId11">
            <p14:nvContentPartPr>
              <p14:cNvPr id="3" name="Ink 2"/>
              <p14:cNvContentPartPr/>
              <p14:nvPr/>
            </p14:nvContentPartPr>
            <p14:xfrm>
              <a:off x="7479000" y="2321280"/>
              <a:ext cx="1706400" cy="1137600"/>
            </p14:xfrm>
          </p:contentPart>
        </mc:Choice>
        <mc:Fallback xmlns="">
          <p:pic>
            <p:nvPicPr>
              <p:cNvPr id="3" name="Ink 2"/>
              <p:cNvPicPr/>
              <p:nvPr/>
            </p:nvPicPr>
            <p:blipFill>
              <a:blip r:embed="rId12"/>
              <a:stretch>
                <a:fillRect/>
              </a:stretch>
            </p:blipFill>
            <p:spPr>
              <a:xfrm>
                <a:off x="7463520" y="2306520"/>
                <a:ext cx="1736640" cy="1167120"/>
              </a:xfrm>
              <a:prstGeom prst="rect">
                <a:avLst/>
              </a:prstGeom>
            </p:spPr>
          </p:pic>
        </mc:Fallback>
      </mc:AlternateContent>
    </p:spTree>
    <p:custDataLst>
      <p:tags r:id="rId1"/>
    </p:custDataLst>
    <p:extLst>
      <p:ext uri="{BB962C8B-B14F-4D97-AF65-F5344CB8AC3E}">
        <p14:creationId xmlns:p14="http://schemas.microsoft.com/office/powerpoint/2010/main" val="7013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ounded Rectangle 3"/>
          <p:cNvSpPr>
            <a:spLocks noChangeArrowheads="1"/>
          </p:cNvSpPr>
          <p:nvPr/>
        </p:nvSpPr>
        <p:spPr bwMode="auto">
          <a:xfrm>
            <a:off x="271463" y="3702050"/>
            <a:ext cx="8537575" cy="2901950"/>
          </a:xfrm>
          <a:prstGeom prst="roundRect">
            <a:avLst>
              <a:gd name="adj" fmla="val 16667"/>
            </a:avLst>
          </a:prstGeom>
          <a:solidFill>
            <a:srgbClr val="CCFF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spAutoFit/>
          </a:bodyPr>
          <a:lstStyle/>
          <a:p>
            <a:endParaRPr lang="en-US"/>
          </a:p>
        </p:txBody>
      </p:sp>
      <p:sp>
        <p:nvSpPr>
          <p:cNvPr id="107523" name="Text Box 6"/>
          <p:cNvSpPr txBox="1">
            <a:spLocks noChangeArrowheads="1"/>
          </p:cNvSpPr>
          <p:nvPr/>
        </p:nvSpPr>
        <p:spPr bwMode="auto">
          <a:xfrm>
            <a:off x="2101850" y="1464618"/>
            <a:ext cx="3308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rgbClr val="000000"/>
                </a:solidFill>
                <a:latin typeface="Helvetica" pitchFamily="1" charset="0"/>
              </a:rPr>
              <a:t>T(n)  </a:t>
            </a:r>
            <a:r>
              <a:rPr lang="en-US" sz="2400" dirty="0">
                <a:solidFill>
                  <a:srgbClr val="000000"/>
                </a:solidFill>
                <a:latin typeface="Helvetica" pitchFamily="1" charset="0"/>
                <a:sym typeface="Symbol" pitchFamily="18" charset="2"/>
              </a:rPr>
              <a:t></a:t>
            </a:r>
            <a:r>
              <a:rPr lang="en-US" sz="2400" dirty="0">
                <a:solidFill>
                  <a:srgbClr val="000000"/>
                </a:solidFill>
                <a:latin typeface="Helvetica" pitchFamily="1" charset="0"/>
              </a:rPr>
              <a:t>  </a:t>
            </a:r>
            <a:r>
              <a:rPr lang="en-US" sz="2400" dirty="0" smtClean="0">
                <a:solidFill>
                  <a:srgbClr val="000000"/>
                </a:solidFill>
                <a:latin typeface="Helvetica" pitchFamily="1" charset="0"/>
              </a:rPr>
              <a:t>O(f(n))  </a:t>
            </a:r>
            <a:r>
              <a:rPr lang="en-US" sz="2400" dirty="0">
                <a:solidFill>
                  <a:srgbClr val="000000"/>
                </a:solidFill>
                <a:latin typeface="Helvetica" pitchFamily="1" charset="0"/>
              </a:rPr>
              <a:t>means</a:t>
            </a:r>
          </a:p>
        </p:txBody>
      </p:sp>
      <p:sp>
        <p:nvSpPr>
          <p:cNvPr id="107524" name="Text Box 7"/>
          <p:cNvSpPr txBox="1">
            <a:spLocks noChangeArrowheads="1"/>
          </p:cNvSpPr>
          <p:nvPr/>
        </p:nvSpPr>
        <p:spPr bwMode="auto">
          <a:xfrm>
            <a:off x="2236788" y="1977380"/>
            <a:ext cx="4770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l"/>
            <a:r>
              <a:rPr lang="en-US" sz="2400" dirty="0">
                <a:solidFill>
                  <a:srgbClr val="000000"/>
                </a:solidFill>
                <a:latin typeface="Helvetica" pitchFamily="1" charset="0"/>
                <a:sym typeface="Symbol" pitchFamily="18" charset="2"/>
              </a:rPr>
              <a:t>(c) (N)</a:t>
            </a:r>
            <a:r>
              <a:rPr lang="en-US" sz="2400" dirty="0">
                <a:solidFill>
                  <a:srgbClr val="000000"/>
                </a:solidFill>
                <a:latin typeface="Times" pitchFamily="-128" charset="0"/>
              </a:rPr>
              <a:t>  (</a:t>
            </a:r>
            <a:r>
              <a:rPr lang="en-US" sz="2400" dirty="0">
                <a:solidFill>
                  <a:srgbClr val="000000"/>
                </a:solidFill>
                <a:latin typeface="Helvetica" pitchFamily="1" charset="0"/>
                <a:sym typeface="Symbol" pitchFamily="18" charset="2"/>
              </a:rPr>
              <a:t>n &gt; N)  </a:t>
            </a:r>
            <a:r>
              <a:rPr lang="en-US" sz="2400" dirty="0" smtClean="0">
                <a:solidFill>
                  <a:srgbClr val="000000"/>
                </a:solidFill>
                <a:latin typeface="Helvetica" pitchFamily="1" charset="0"/>
                <a:sym typeface="Symbol" pitchFamily="18" charset="2"/>
              </a:rPr>
              <a:t>T(n</a:t>
            </a:r>
            <a:r>
              <a:rPr lang="en-US" sz="2400" dirty="0">
                <a:solidFill>
                  <a:srgbClr val="000000"/>
                </a:solidFill>
                <a:latin typeface="Helvetica" pitchFamily="1" charset="0"/>
                <a:sym typeface="Symbol" pitchFamily="18" charset="2"/>
              </a:rPr>
              <a:t>)  &lt;</a:t>
            </a:r>
            <a:r>
              <a:rPr lang="en-US" sz="2400" dirty="0">
                <a:solidFill>
                  <a:srgbClr val="000000"/>
                </a:solidFill>
                <a:latin typeface="Times" pitchFamily="-128" charset="0"/>
              </a:rPr>
              <a:t>  </a:t>
            </a:r>
            <a:r>
              <a:rPr lang="en-US" sz="2400" dirty="0" smtClean="0">
                <a:solidFill>
                  <a:srgbClr val="000000"/>
                </a:solidFill>
                <a:latin typeface="Helvetica" pitchFamily="1" charset="0"/>
              </a:rPr>
              <a:t>c*f(n</a:t>
            </a:r>
            <a:r>
              <a:rPr lang="en-US" sz="2400" dirty="0">
                <a:solidFill>
                  <a:srgbClr val="000000"/>
                </a:solidFill>
                <a:latin typeface="Helvetica" pitchFamily="1" charset="0"/>
              </a:rPr>
              <a:t>)</a:t>
            </a:r>
            <a:endParaRPr lang="en-US" sz="2400" dirty="0">
              <a:solidFill>
                <a:srgbClr val="000000"/>
              </a:solidFill>
              <a:latin typeface="Times" pitchFamily="-128" charset="0"/>
            </a:endParaRPr>
          </a:p>
        </p:txBody>
      </p:sp>
      <p:sp>
        <p:nvSpPr>
          <p:cNvPr id="107525" name="Freeform 12"/>
          <p:cNvSpPr>
            <a:spLocks/>
          </p:cNvSpPr>
          <p:nvPr/>
        </p:nvSpPr>
        <p:spPr bwMode="auto">
          <a:xfrm>
            <a:off x="2281238" y="2393950"/>
            <a:ext cx="465137" cy="331788"/>
          </a:xfrm>
          <a:custGeom>
            <a:avLst/>
            <a:gdLst>
              <a:gd name="T0" fmla="*/ 2147483647 w 99"/>
              <a:gd name="T1" fmla="*/ 2147483647 h 156"/>
              <a:gd name="T2" fmla="*/ 2147483647 w 99"/>
              <a:gd name="T3" fmla="*/ 2147483647 h 156"/>
              <a:gd name="T4" fmla="*/ 2147483647 w 99"/>
              <a:gd name="T5" fmla="*/ 2147483647 h 156"/>
              <a:gd name="T6" fmla="*/ 2147483647 w 99"/>
              <a:gd name="T7" fmla="*/ 2147483647 h 156"/>
              <a:gd name="T8" fmla="*/ 2147483647 w 99"/>
              <a:gd name="T9" fmla="*/ 0 h 156"/>
              <a:gd name="T10" fmla="*/ 0 60000 65536"/>
              <a:gd name="T11" fmla="*/ 0 60000 65536"/>
              <a:gd name="T12" fmla="*/ 0 60000 65536"/>
              <a:gd name="T13" fmla="*/ 0 60000 65536"/>
              <a:gd name="T14" fmla="*/ 0 60000 65536"/>
              <a:gd name="T15" fmla="*/ 0 w 99"/>
              <a:gd name="T16" fmla="*/ 0 h 156"/>
              <a:gd name="T17" fmla="*/ 99 w 99"/>
              <a:gd name="T18" fmla="*/ 156 h 156"/>
            </a:gdLst>
            <a:ahLst/>
            <a:cxnLst>
              <a:cxn ang="T10">
                <a:pos x="T0" y="T1"/>
              </a:cxn>
              <a:cxn ang="T11">
                <a:pos x="T2" y="T3"/>
              </a:cxn>
              <a:cxn ang="T12">
                <a:pos x="T4" y="T5"/>
              </a:cxn>
              <a:cxn ang="T13">
                <a:pos x="T6" y="T7"/>
              </a:cxn>
              <a:cxn ang="T14">
                <a:pos x="T8" y="T9"/>
              </a:cxn>
            </a:cxnLst>
            <a:rect l="T15" t="T16" r="T17" b="T18"/>
            <a:pathLst>
              <a:path w="99" h="156">
                <a:moveTo>
                  <a:pt x="18" y="156"/>
                </a:moveTo>
                <a:cubicBezTo>
                  <a:pt x="15" y="126"/>
                  <a:pt x="0" y="91"/>
                  <a:pt x="33" y="81"/>
                </a:cubicBezTo>
                <a:cubicBezTo>
                  <a:pt x="51" y="87"/>
                  <a:pt x="66" y="95"/>
                  <a:pt x="83" y="106"/>
                </a:cubicBezTo>
                <a:cubicBezTo>
                  <a:pt x="99" y="81"/>
                  <a:pt x="98" y="88"/>
                  <a:pt x="98" y="46"/>
                </a:cubicBezTo>
                <a:cubicBezTo>
                  <a:pt x="98" y="30"/>
                  <a:pt x="93" y="0"/>
                  <a:pt x="93"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6" name="Text Box 13"/>
          <p:cNvSpPr txBox="1">
            <a:spLocks noChangeArrowheads="1"/>
          </p:cNvSpPr>
          <p:nvPr/>
        </p:nvSpPr>
        <p:spPr bwMode="auto">
          <a:xfrm>
            <a:off x="1857375" y="2705100"/>
            <a:ext cx="1306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there exists a </a:t>
            </a:r>
            <a:r>
              <a:rPr lang="en-US" sz="1400" dirty="0" smtClean="0">
                <a:solidFill>
                  <a:srgbClr val="008000"/>
                </a:solidFill>
                <a:latin typeface="Arial" charset="0"/>
              </a:rPr>
              <a:t>constant c</a:t>
            </a:r>
            <a:endParaRPr lang="en-US" sz="1400" dirty="0">
              <a:solidFill>
                <a:srgbClr val="008000"/>
              </a:solidFill>
              <a:latin typeface="Arial" charset="0"/>
            </a:endParaRPr>
          </a:p>
        </p:txBody>
      </p:sp>
      <p:sp>
        <p:nvSpPr>
          <p:cNvPr id="107527" name="Freeform 14"/>
          <p:cNvSpPr>
            <a:spLocks/>
          </p:cNvSpPr>
          <p:nvPr/>
        </p:nvSpPr>
        <p:spPr bwMode="auto">
          <a:xfrm>
            <a:off x="4189413" y="2386013"/>
            <a:ext cx="479425" cy="336550"/>
          </a:xfrm>
          <a:custGeom>
            <a:avLst/>
            <a:gdLst>
              <a:gd name="T0" fmla="*/ 2147483647 w 302"/>
              <a:gd name="T1" fmla="*/ 2147483647 h 212"/>
              <a:gd name="T2" fmla="*/ 2147483647 w 302"/>
              <a:gd name="T3" fmla="*/ 2147483647 h 212"/>
              <a:gd name="T4" fmla="*/ 2147483647 w 302"/>
              <a:gd name="T5" fmla="*/ 2147483647 h 212"/>
              <a:gd name="T6" fmla="*/ 2147483647 w 302"/>
              <a:gd name="T7" fmla="*/ 2147483647 h 212"/>
              <a:gd name="T8" fmla="*/ 0 w 302"/>
              <a:gd name="T9" fmla="*/ 0 h 212"/>
              <a:gd name="T10" fmla="*/ 0 60000 65536"/>
              <a:gd name="T11" fmla="*/ 0 60000 65536"/>
              <a:gd name="T12" fmla="*/ 0 60000 65536"/>
              <a:gd name="T13" fmla="*/ 0 60000 65536"/>
              <a:gd name="T14" fmla="*/ 0 60000 65536"/>
              <a:gd name="T15" fmla="*/ 0 w 302"/>
              <a:gd name="T16" fmla="*/ 0 h 212"/>
              <a:gd name="T17" fmla="*/ 302 w 302"/>
              <a:gd name="T18" fmla="*/ 212 h 212"/>
            </a:gdLst>
            <a:ahLst/>
            <a:cxnLst>
              <a:cxn ang="T10">
                <a:pos x="T0" y="T1"/>
              </a:cxn>
              <a:cxn ang="T11">
                <a:pos x="T2" y="T3"/>
              </a:cxn>
              <a:cxn ang="T12">
                <a:pos x="T4" y="T5"/>
              </a:cxn>
              <a:cxn ang="T13">
                <a:pos x="T6" y="T7"/>
              </a:cxn>
              <a:cxn ang="T14">
                <a:pos x="T8" y="T9"/>
              </a:cxn>
            </a:cxnLst>
            <a:rect l="T15" t="T16" r="T17" b="T18"/>
            <a:pathLst>
              <a:path w="302" h="212">
                <a:moveTo>
                  <a:pt x="302" y="212"/>
                </a:moveTo>
                <a:cubicBezTo>
                  <a:pt x="290" y="176"/>
                  <a:pt x="294" y="158"/>
                  <a:pt x="256" y="146"/>
                </a:cubicBezTo>
                <a:cubicBezTo>
                  <a:pt x="195" y="156"/>
                  <a:pt x="149" y="154"/>
                  <a:pt x="85" y="151"/>
                </a:cubicBezTo>
                <a:cubicBezTo>
                  <a:pt x="54" y="135"/>
                  <a:pt x="25" y="93"/>
                  <a:pt x="15" y="61"/>
                </a:cubicBezTo>
                <a:cubicBezTo>
                  <a:pt x="14" y="54"/>
                  <a:pt x="0" y="5"/>
                  <a:pt x="0"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8" name="Text Box 15"/>
          <p:cNvSpPr txBox="1">
            <a:spLocks noChangeArrowheads="1"/>
          </p:cNvSpPr>
          <p:nvPr/>
        </p:nvSpPr>
        <p:spPr bwMode="auto">
          <a:xfrm>
            <a:off x="3914775" y="2725738"/>
            <a:ext cx="2284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for all input sizes bigger than that threshold, N</a:t>
            </a:r>
          </a:p>
        </p:txBody>
      </p:sp>
      <p:pic>
        <p:nvPicPr>
          <p:cNvPr id="107530" name="Picture 32"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36550"/>
            <a:ext cx="1263650" cy="142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1" name="Text Box 19"/>
          <p:cNvSpPr txBox="1">
            <a:spLocks noChangeArrowheads="1"/>
          </p:cNvSpPr>
          <p:nvPr/>
        </p:nvSpPr>
        <p:spPr bwMode="auto">
          <a:xfrm>
            <a:off x="2836863" y="2420938"/>
            <a:ext cx="942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000" dirty="0">
                <a:solidFill>
                  <a:srgbClr val="008000"/>
                </a:solidFill>
                <a:latin typeface="Arial" charset="0"/>
              </a:rPr>
              <a:t>+ threshold N</a:t>
            </a:r>
          </a:p>
        </p:txBody>
      </p:sp>
      <p:sp>
        <p:nvSpPr>
          <p:cNvPr id="107532" name="Text Box 16"/>
          <p:cNvSpPr txBox="1">
            <a:spLocks noChangeArrowheads="1"/>
          </p:cNvSpPr>
          <p:nvPr/>
        </p:nvSpPr>
        <p:spPr bwMode="auto">
          <a:xfrm>
            <a:off x="384175" y="5164138"/>
            <a:ext cx="2335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t>We need to find </a:t>
            </a:r>
            <a:r>
              <a:rPr lang="en-US" sz="2400">
                <a:latin typeface="Helvetica" pitchFamily="1" charset="0"/>
              </a:rPr>
              <a:t>c</a:t>
            </a:r>
            <a:r>
              <a:rPr lang="en-US" sz="2400"/>
              <a:t> and </a:t>
            </a:r>
            <a:r>
              <a:rPr lang="en-US" sz="2400">
                <a:latin typeface="Helvetica" pitchFamily="1" charset="0"/>
                <a:sym typeface="Symbol" pitchFamily="18" charset="2"/>
              </a:rPr>
              <a:t>N</a:t>
            </a:r>
            <a:r>
              <a:rPr lang="en-US" sz="2400"/>
              <a:t> such that for all </a:t>
            </a:r>
            <a:r>
              <a:rPr lang="en-US" sz="2400">
                <a:latin typeface="Helvetica" pitchFamily="1" charset="0"/>
                <a:sym typeface="Symbol" pitchFamily="18" charset="2"/>
              </a:rPr>
              <a:t>n &gt;</a:t>
            </a:r>
            <a:r>
              <a:rPr lang="en-US" sz="2400"/>
              <a:t> </a:t>
            </a:r>
            <a:r>
              <a:rPr lang="en-US" sz="2400">
                <a:latin typeface="Helvetica" pitchFamily="1" charset="0"/>
                <a:sym typeface="Symbol" pitchFamily="18" charset="2"/>
              </a:rPr>
              <a:t>N</a:t>
            </a:r>
            <a:r>
              <a:rPr lang="en-US" sz="2400"/>
              <a:t>,       </a:t>
            </a:r>
          </a:p>
        </p:txBody>
      </p:sp>
      <p:sp>
        <p:nvSpPr>
          <p:cNvPr id="107533" name="Text Box 11"/>
          <p:cNvSpPr txBox="1">
            <a:spLocks noChangeArrowheads="1"/>
          </p:cNvSpPr>
          <p:nvPr/>
        </p:nvSpPr>
        <p:spPr bwMode="auto">
          <a:xfrm>
            <a:off x="2746375" y="399097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latin typeface="Helvetica" pitchFamily="1" charset="0"/>
                <a:sym typeface="Symbol" pitchFamily="18" charset="2"/>
              </a:rPr>
              <a:t>42n</a:t>
            </a:r>
            <a:r>
              <a:rPr lang="en-US" sz="2400" baseline="42000">
                <a:solidFill>
                  <a:srgbClr val="000000"/>
                </a:solidFill>
                <a:latin typeface="Helvetica" pitchFamily="1" charset="0"/>
              </a:rPr>
              <a:t>2</a:t>
            </a:r>
            <a:r>
              <a:rPr lang="en-US" sz="2400">
                <a:solidFill>
                  <a:srgbClr val="000000"/>
                </a:solidFill>
                <a:latin typeface="Helvetica" pitchFamily="1" charset="0"/>
              </a:rPr>
              <a:t> + 100n </a:t>
            </a:r>
            <a:r>
              <a:rPr lang="en-US" sz="2400">
                <a:solidFill>
                  <a:srgbClr val="000000"/>
                </a:solidFill>
                <a:latin typeface="Symbol" pitchFamily="18" charset="2"/>
                <a:sym typeface="Symbol" pitchFamily="18" charset="2"/>
              </a:rPr>
              <a:t></a:t>
            </a:r>
            <a:r>
              <a:rPr lang="en-US" sz="2400">
                <a:solidFill>
                  <a:srgbClr val="000000"/>
                </a:solidFill>
                <a:latin typeface="Times" pitchFamily="-128" charset="0"/>
              </a:rPr>
              <a:t>  </a:t>
            </a:r>
            <a:r>
              <a:rPr lang="en-US" sz="2400">
                <a:solidFill>
                  <a:srgbClr val="000000"/>
                </a:solidFill>
                <a:latin typeface="Helvetica" pitchFamily="1" charset="0"/>
              </a:rPr>
              <a:t>O(n</a:t>
            </a:r>
            <a:r>
              <a:rPr lang="en-US" sz="2400" baseline="42000">
                <a:solidFill>
                  <a:srgbClr val="000000"/>
                </a:solidFill>
                <a:latin typeface="Helvetica" pitchFamily="1" charset="0"/>
              </a:rPr>
              <a:t>2</a:t>
            </a:r>
            <a:r>
              <a:rPr lang="en-US" sz="2400">
                <a:solidFill>
                  <a:srgbClr val="000000"/>
                </a:solidFill>
                <a:latin typeface="Helvetica" pitchFamily="1" charset="0"/>
              </a:rPr>
              <a:t>)</a:t>
            </a:r>
            <a:endParaRPr lang="en-US" sz="2400">
              <a:solidFill>
                <a:srgbClr val="0000FF"/>
              </a:solidFill>
              <a:latin typeface="Helvetica" pitchFamily="1" charset="0"/>
              <a:sym typeface="Symbol" pitchFamily="18" charset="2"/>
            </a:endParaRPr>
          </a:p>
        </p:txBody>
      </p:sp>
      <p:sp>
        <p:nvSpPr>
          <p:cNvPr id="107534" name="Rectangle 30"/>
          <p:cNvSpPr>
            <a:spLocks noChangeArrowheads="1"/>
          </p:cNvSpPr>
          <p:nvPr/>
        </p:nvSpPr>
        <p:spPr bwMode="auto">
          <a:xfrm>
            <a:off x="6403975" y="5330248"/>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107535" name="Text Box 5"/>
          <p:cNvSpPr txBox="1">
            <a:spLocks noChangeArrowheads="1"/>
          </p:cNvSpPr>
          <p:nvPr/>
        </p:nvSpPr>
        <p:spPr bwMode="auto">
          <a:xfrm>
            <a:off x="150019" y="-12710"/>
            <a:ext cx="84312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5400" b="1" dirty="0" smtClean="0">
                <a:latin typeface="+mn-lt"/>
                <a:cs typeface="Times New Roman" pitchFamily="18" charset="0"/>
              </a:rPr>
              <a:t>Big-O  definition </a:t>
            </a:r>
          </a:p>
          <a:p>
            <a:pPr algn="ctr"/>
            <a:r>
              <a:rPr lang="en-US" sz="2400" dirty="0" smtClean="0">
                <a:latin typeface="+mn-lt"/>
                <a:cs typeface="Times New Roman" pitchFamily="18" charset="0"/>
              </a:rPr>
              <a:t>(using different notation)</a:t>
            </a:r>
            <a:endParaRPr lang="en-US" sz="3200" dirty="0">
              <a:latin typeface="+mn-lt"/>
              <a:cs typeface="Times New Roman" pitchFamily="18" charset="0"/>
            </a:endParaRPr>
          </a:p>
        </p:txBody>
      </p:sp>
      <p:sp>
        <p:nvSpPr>
          <p:cNvPr id="107536" name="Rectangle 2"/>
          <p:cNvSpPr>
            <a:spLocks noChangeArrowheads="1"/>
          </p:cNvSpPr>
          <p:nvPr/>
        </p:nvSpPr>
        <p:spPr bwMode="auto">
          <a:xfrm>
            <a:off x="3008313" y="5532438"/>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Helvetica" pitchFamily="1" charset="0"/>
                <a:sym typeface="Symbol" pitchFamily="18" charset="2"/>
              </a:rPr>
              <a:t>42n</a:t>
            </a:r>
            <a:r>
              <a:rPr lang="en-US" sz="2400" baseline="42000">
                <a:solidFill>
                  <a:srgbClr val="000000"/>
                </a:solidFill>
                <a:latin typeface="Helvetica" pitchFamily="1" charset="0"/>
              </a:rPr>
              <a:t>2</a:t>
            </a:r>
            <a:r>
              <a:rPr lang="en-US" sz="2400">
                <a:solidFill>
                  <a:srgbClr val="000000"/>
                </a:solidFill>
                <a:latin typeface="Helvetica" pitchFamily="1" charset="0"/>
              </a:rPr>
              <a:t> + 100n &lt; cn</a:t>
            </a:r>
            <a:r>
              <a:rPr lang="en-US" sz="2400" baseline="42000">
                <a:solidFill>
                  <a:srgbClr val="000000"/>
                </a:solidFill>
                <a:latin typeface="Helvetica" pitchFamily="1" charset="0"/>
              </a:rPr>
              <a:t>2</a:t>
            </a:r>
            <a:r>
              <a:rPr lang="en-US" sz="2400">
                <a:solidFill>
                  <a:srgbClr val="000000"/>
                </a:solidFill>
              </a:rPr>
              <a:t> </a:t>
            </a:r>
          </a:p>
        </p:txBody>
      </p:sp>
      <p:sp>
        <p:nvSpPr>
          <p:cNvPr id="107537" name="Text Box 16"/>
          <p:cNvSpPr txBox="1">
            <a:spLocks noChangeArrowheads="1"/>
          </p:cNvSpPr>
          <p:nvPr/>
        </p:nvSpPr>
        <p:spPr bwMode="auto">
          <a:xfrm>
            <a:off x="403225" y="3998913"/>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t>To claim that</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090560" y="5055480"/>
              <a:ext cx="1587240" cy="1225440"/>
            </p14:xfrm>
          </p:contentPart>
        </mc:Choice>
        <mc:Fallback xmlns="">
          <p:pic>
            <p:nvPicPr>
              <p:cNvPr id="2" name="Ink 1"/>
              <p:cNvPicPr/>
              <p:nvPr/>
            </p:nvPicPr>
            <p:blipFill>
              <a:blip r:embed="rId5"/>
              <a:stretch>
                <a:fillRect/>
              </a:stretch>
            </p:blipFill>
            <p:spPr>
              <a:xfrm>
                <a:off x="7076160" y="5041440"/>
                <a:ext cx="1615680" cy="1248480"/>
              </a:xfrm>
              <a:prstGeom prst="rect">
                <a:avLst/>
              </a:prstGeom>
            </p:spPr>
          </p:pic>
        </mc:Fallback>
      </mc:AlternateContent>
    </p:spTree>
    <p:extLst>
      <p:ext uri="{BB962C8B-B14F-4D97-AF65-F5344CB8AC3E}">
        <p14:creationId xmlns:p14="http://schemas.microsoft.com/office/powerpoint/2010/main" val="13282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5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6" grpId="0"/>
      <p:bldP spid="107527" grpId="0" animBg="1"/>
      <p:bldP spid="107528" grpId="0"/>
      <p:bldP spid="10753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5"/>
          <p:cNvSpPr txBox="1">
            <a:spLocks noChangeArrowheads="1"/>
          </p:cNvSpPr>
          <p:nvPr/>
        </p:nvSpPr>
        <p:spPr bwMode="auto">
          <a:xfrm>
            <a:off x="706438" y="29368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4400" b="1" dirty="0" smtClean="0">
                <a:latin typeface="+mn-lt"/>
                <a:cs typeface="Times New Roman" pitchFamily="18" charset="0"/>
              </a:rPr>
              <a:t>Apply the formal definition</a:t>
            </a:r>
            <a:endParaRPr lang="en-US" sz="4400" b="1" dirty="0">
              <a:latin typeface="+mn-lt"/>
              <a:cs typeface="Times New Roman" pitchFamily="18" charset="0"/>
            </a:endParaRPr>
          </a:p>
        </p:txBody>
      </p:sp>
      <p:sp>
        <p:nvSpPr>
          <p:cNvPr id="124933" name="Text Box 10"/>
          <p:cNvSpPr txBox="1">
            <a:spLocks noChangeArrowheads="1"/>
          </p:cNvSpPr>
          <p:nvPr/>
        </p:nvSpPr>
        <p:spPr bwMode="auto">
          <a:xfrm>
            <a:off x="99791" y="1334408"/>
            <a:ext cx="282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42n+999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a:t>
            </a:r>
            <a:r>
              <a:rPr lang="en-US" sz="2400">
                <a:latin typeface="Times" pitchFamily="-128" charset="0"/>
              </a:rPr>
              <a:t> ?</a:t>
            </a:r>
            <a:r>
              <a:rPr lang="en-US" sz="2400">
                <a:latin typeface="Helvetica" pitchFamily="1" charset="0"/>
                <a:sym typeface="Symbol" pitchFamily="18" charset="2"/>
              </a:rPr>
              <a:t> </a:t>
            </a:r>
          </a:p>
        </p:txBody>
      </p:sp>
      <p:sp>
        <p:nvSpPr>
          <p:cNvPr id="124934" name="Text Box 12"/>
          <p:cNvSpPr txBox="1">
            <a:spLocks noChangeArrowheads="1"/>
          </p:cNvSpPr>
          <p:nvPr/>
        </p:nvSpPr>
        <p:spPr bwMode="auto">
          <a:xfrm>
            <a:off x="6288088" y="6388100"/>
            <a:ext cx="2462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a:solidFill>
                  <a:srgbClr val="0000FF"/>
                </a:solidFill>
                <a:latin typeface="Sand" charset="0"/>
              </a:rPr>
              <a:t>Use simplest form with O notation</a:t>
            </a:r>
          </a:p>
        </p:txBody>
      </p:sp>
      <p:grpSp>
        <p:nvGrpSpPr>
          <p:cNvPr id="124935" name="Group 15"/>
          <p:cNvGrpSpPr>
            <a:grpSpLocks/>
          </p:cNvGrpSpPr>
          <p:nvPr/>
        </p:nvGrpSpPr>
        <p:grpSpPr bwMode="auto">
          <a:xfrm>
            <a:off x="3389091" y="1334408"/>
            <a:ext cx="2306637" cy="482600"/>
            <a:chOff x="685" y="2199"/>
            <a:chExt cx="1453" cy="304"/>
          </a:xfrm>
        </p:grpSpPr>
        <p:sp>
          <p:nvSpPr>
            <p:cNvPr id="124942" name="Text Box 16"/>
            <p:cNvSpPr txBox="1">
              <a:spLocks noChangeArrowheads="1"/>
            </p:cNvSpPr>
            <p:nvPr/>
          </p:nvSpPr>
          <p:spPr bwMode="auto">
            <a:xfrm>
              <a:off x="685" y="2215"/>
              <a:ext cx="1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50n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  )</a:t>
              </a:r>
              <a:r>
                <a:rPr lang="en-US" sz="2400">
                  <a:latin typeface="Times" pitchFamily="-128" charset="0"/>
                </a:rPr>
                <a:t> ?</a:t>
              </a:r>
              <a:r>
                <a:rPr lang="en-US" sz="2400">
                  <a:latin typeface="Helvetica" pitchFamily="1" charset="0"/>
                  <a:sym typeface="Symbol" pitchFamily="18" charset="2"/>
                </a:rPr>
                <a:t> </a:t>
              </a:r>
            </a:p>
          </p:txBody>
        </p:sp>
        <p:sp>
          <p:nvSpPr>
            <p:cNvPr id="124943" name="Text Box 17"/>
            <p:cNvSpPr txBox="1">
              <a:spLocks noChangeArrowheads="1"/>
            </p:cNvSpPr>
            <p:nvPr/>
          </p:nvSpPr>
          <p:spPr bwMode="auto">
            <a:xfrm>
              <a:off x="1642" y="2199"/>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latin typeface="Helvetica" pitchFamily="1" charset="0"/>
                </a:rPr>
                <a:t> 2</a:t>
              </a:r>
            </a:p>
          </p:txBody>
        </p:sp>
      </p:grpSp>
      <p:sp>
        <p:nvSpPr>
          <p:cNvPr id="124936" name="Text Box 18"/>
          <p:cNvSpPr txBox="1">
            <a:spLocks noChangeArrowheads="1"/>
          </p:cNvSpPr>
          <p:nvPr/>
        </p:nvSpPr>
        <p:spPr bwMode="auto">
          <a:xfrm>
            <a:off x="385763" y="6405563"/>
            <a:ext cx="214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a:solidFill>
                  <a:srgbClr val="0000FF"/>
                </a:solidFill>
                <a:latin typeface="Sand" charset="0"/>
              </a:rPr>
              <a:t>Are these the “best” bounds?</a:t>
            </a:r>
          </a:p>
        </p:txBody>
      </p:sp>
      <p:grpSp>
        <p:nvGrpSpPr>
          <p:cNvPr id="124937" name="Group 19"/>
          <p:cNvGrpSpPr>
            <a:grpSpLocks/>
          </p:cNvGrpSpPr>
          <p:nvPr/>
        </p:nvGrpSpPr>
        <p:grpSpPr bwMode="auto">
          <a:xfrm>
            <a:off x="6091016" y="1334408"/>
            <a:ext cx="2998787" cy="484188"/>
            <a:chOff x="2214" y="2749"/>
            <a:chExt cx="1889" cy="305"/>
          </a:xfrm>
        </p:grpSpPr>
        <p:sp>
          <p:nvSpPr>
            <p:cNvPr id="124940" name="Text Box 20"/>
            <p:cNvSpPr txBox="1">
              <a:spLocks noChangeArrowheads="1"/>
            </p:cNvSpPr>
            <p:nvPr/>
          </p:nvSpPr>
          <p:spPr bwMode="auto">
            <a:xfrm>
              <a:off x="2214" y="2766"/>
              <a:ext cx="18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0.001</a:t>
              </a:r>
              <a:r>
                <a:rPr lang="en-US" sz="2400">
                  <a:latin typeface="Courier" pitchFamily="49" charset="0"/>
                  <a:sym typeface="Symbol" pitchFamily="18" charset="2"/>
                </a:rPr>
                <a:t>*</a:t>
              </a:r>
              <a:r>
                <a:rPr lang="en-US" sz="2400">
                  <a:latin typeface="Helvetica" pitchFamily="1" charset="0"/>
                  <a:sym typeface="Symbol" pitchFamily="18" charset="2"/>
                </a:rPr>
                <a:t>n!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  )</a:t>
              </a:r>
              <a:r>
                <a:rPr lang="en-US" sz="2400">
                  <a:latin typeface="Times" pitchFamily="-128" charset="0"/>
                </a:rPr>
                <a:t> ?</a:t>
              </a:r>
              <a:r>
                <a:rPr lang="en-US" sz="2400">
                  <a:latin typeface="Helvetica" pitchFamily="1" charset="0"/>
                  <a:sym typeface="Symbol" pitchFamily="18" charset="2"/>
                </a:rPr>
                <a:t> </a:t>
              </a:r>
            </a:p>
          </p:txBody>
        </p:sp>
        <p:sp>
          <p:nvSpPr>
            <p:cNvPr id="124941" name="Text Box 21"/>
            <p:cNvSpPr txBox="1">
              <a:spLocks noChangeArrowheads="1"/>
            </p:cNvSpPr>
            <p:nvPr/>
          </p:nvSpPr>
          <p:spPr bwMode="auto">
            <a:xfrm>
              <a:off x="3635" y="274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latin typeface="Helvetica" pitchFamily="1" charset="0"/>
                </a:rPr>
                <a:t>3</a:t>
              </a:r>
            </a:p>
          </p:txBody>
        </p:sp>
      </p:grpSp>
      <p:sp>
        <p:nvSpPr>
          <p:cNvPr id="124938" name="Text Box 22"/>
          <p:cNvSpPr txBox="1">
            <a:spLocks noChangeArrowheads="1"/>
          </p:cNvSpPr>
          <p:nvPr/>
        </p:nvSpPr>
        <p:spPr bwMode="auto">
          <a:xfrm>
            <a:off x="6601041" y="1856033"/>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124939" name="Line 23"/>
          <p:cNvSpPr>
            <a:spLocks noChangeShapeType="1"/>
          </p:cNvSpPr>
          <p:nvPr/>
        </p:nvSpPr>
        <p:spPr bwMode="auto">
          <a:xfrm>
            <a:off x="5867400" y="1502682"/>
            <a:ext cx="0" cy="42885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30"/>
          <p:cNvSpPr>
            <a:spLocks noChangeArrowheads="1"/>
          </p:cNvSpPr>
          <p:nvPr/>
        </p:nvSpPr>
        <p:spPr bwMode="auto">
          <a:xfrm>
            <a:off x="253356"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19" name="Rectangle 30"/>
          <p:cNvSpPr>
            <a:spLocks noChangeArrowheads="1"/>
          </p:cNvSpPr>
          <p:nvPr/>
        </p:nvSpPr>
        <p:spPr bwMode="auto">
          <a:xfrm>
            <a:off x="3053396"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20" name="Rectangle 30"/>
          <p:cNvSpPr>
            <a:spLocks noChangeArrowheads="1"/>
          </p:cNvSpPr>
          <p:nvPr/>
        </p:nvSpPr>
        <p:spPr bwMode="auto">
          <a:xfrm>
            <a:off x="5909619"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21" name="Text Box 22"/>
          <p:cNvSpPr txBox="1">
            <a:spLocks noChangeArrowheads="1"/>
          </p:cNvSpPr>
          <p:nvPr/>
        </p:nvSpPr>
        <p:spPr bwMode="auto">
          <a:xfrm>
            <a:off x="369463" y="1826682"/>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22" name="Text Box 22"/>
          <p:cNvSpPr txBox="1">
            <a:spLocks noChangeArrowheads="1"/>
          </p:cNvSpPr>
          <p:nvPr/>
        </p:nvSpPr>
        <p:spPr bwMode="auto">
          <a:xfrm>
            <a:off x="3389091" y="1856033"/>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23" name="Line 23"/>
          <p:cNvSpPr>
            <a:spLocks noChangeShapeType="1"/>
          </p:cNvSpPr>
          <p:nvPr/>
        </p:nvSpPr>
        <p:spPr bwMode="auto">
          <a:xfrm>
            <a:off x="2923953" y="1467648"/>
            <a:ext cx="0" cy="42885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3360" y="1780560"/>
              <a:ext cx="8631360" cy="4258440"/>
            </p14:xfrm>
          </p:contentPart>
        </mc:Choice>
        <mc:Fallback xmlns="">
          <p:pic>
            <p:nvPicPr>
              <p:cNvPr id="2" name="Ink 1"/>
              <p:cNvPicPr/>
              <p:nvPr/>
            </p:nvPicPr>
            <p:blipFill>
              <a:blip r:embed="rId4"/>
              <a:stretch>
                <a:fillRect/>
              </a:stretch>
            </p:blipFill>
            <p:spPr>
              <a:xfrm>
                <a:off x="228240" y="1765080"/>
                <a:ext cx="8662680" cy="4279320"/>
              </a:xfrm>
              <a:prstGeom prst="rect">
                <a:avLst/>
              </a:prstGeom>
            </p:spPr>
          </p:pic>
        </mc:Fallback>
      </mc:AlternateContent>
    </p:spTree>
    <p:extLst>
      <p:ext uri="{BB962C8B-B14F-4D97-AF65-F5344CB8AC3E}">
        <p14:creationId xmlns:p14="http://schemas.microsoft.com/office/powerpoint/2010/main" val="38542361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11500" b="1" dirty="0" smtClean="0"/>
              <a:t>Recurrence Relationships</a:t>
            </a:r>
            <a:br>
              <a:rPr lang="en-US" sz="11500" b="1" dirty="0" smtClean="0"/>
            </a:br>
            <a:r>
              <a:rPr lang="en-US" sz="3200" b="1" dirty="0" smtClean="0"/>
              <a:t/>
            </a:r>
            <a:br>
              <a:rPr lang="en-US" sz="3200" b="1" dirty="0" smtClean="0"/>
            </a:br>
            <a:r>
              <a:rPr lang="en-US" sz="3200" b="1" dirty="0"/>
              <a:t>(</a:t>
            </a:r>
            <a:r>
              <a:rPr lang="en-US" sz="3200" b="1" dirty="0" smtClean="0"/>
              <a:t>This will involve a lot of algebra – but no magic!)</a:t>
            </a:r>
            <a:endParaRPr lang="en-US" sz="11500" b="1" dirty="0" smtClean="0"/>
          </a:p>
        </p:txBody>
      </p:sp>
    </p:spTree>
    <p:extLst>
      <p:ext uri="{BB962C8B-B14F-4D97-AF65-F5344CB8AC3E}">
        <p14:creationId xmlns:p14="http://schemas.microsoft.com/office/powerpoint/2010/main" val="5047693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9" name="TextBox 18"/>
          <p:cNvSpPr txBox="1"/>
          <p:nvPr/>
        </p:nvSpPr>
        <p:spPr>
          <a:xfrm>
            <a:off x="762000" y="2667000"/>
            <a:ext cx="6477000" cy="1754326"/>
          </a:xfrm>
          <a:prstGeom prst="rect">
            <a:avLst/>
          </a:prstGeom>
          <a:noFill/>
        </p:spPr>
        <p:txBody>
          <a:bodyPr wrap="square" rtlCol="0">
            <a:spAutoFit/>
          </a:bodyPr>
          <a:lstStyle/>
          <a:p>
            <a:pPr>
              <a:lnSpc>
                <a:spcPct val="150000"/>
              </a:lnSpc>
            </a:pPr>
            <a:r>
              <a:rPr lang="en-US" sz="3600" dirty="0" smtClean="0"/>
              <a:t>T( __ ) =  ______</a:t>
            </a:r>
          </a:p>
          <a:p>
            <a:pPr>
              <a:lnSpc>
                <a:spcPct val="150000"/>
              </a:lnSpc>
            </a:pPr>
            <a:r>
              <a:rPr lang="en-US" sz="3600" dirty="0" smtClean="0"/>
              <a:t>T(N) = ___________________</a:t>
            </a:r>
          </a:p>
        </p:txBody>
      </p:sp>
      <p:sp>
        <p:nvSpPr>
          <p:cNvPr id="20" name="Line Callout 1 19"/>
          <p:cNvSpPr/>
          <p:nvPr/>
        </p:nvSpPr>
        <p:spPr>
          <a:xfrm>
            <a:off x="6553200" y="4114800"/>
            <a:ext cx="2286000" cy="1981200"/>
          </a:xfrm>
          <a:prstGeom prst="borderCallout1">
            <a:avLst>
              <a:gd name="adj1" fmla="val 72431"/>
              <a:gd name="adj2" fmla="val -498"/>
              <a:gd name="adj3" fmla="val 11402"/>
              <a:gd name="adj4" fmla="val -9472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How many terms? </a:t>
            </a:r>
          </a:p>
          <a:p>
            <a:pPr fontAlgn="auto">
              <a:spcBef>
                <a:spcPts val="0"/>
              </a:spcBef>
              <a:spcAft>
                <a:spcPts val="0"/>
              </a:spcAft>
              <a:buAutoNum type="alphaUcParenR"/>
              <a:defRPr/>
            </a:pPr>
            <a:r>
              <a:rPr lang="en-US" sz="2000" dirty="0" smtClean="0"/>
              <a:t>1</a:t>
            </a:r>
          </a:p>
          <a:p>
            <a:pPr fontAlgn="auto">
              <a:spcBef>
                <a:spcPts val="0"/>
              </a:spcBef>
              <a:spcAft>
                <a:spcPts val="0"/>
              </a:spcAft>
              <a:buAutoNum type="alphaUcParenR"/>
              <a:defRPr/>
            </a:pPr>
            <a:r>
              <a:rPr lang="en-US" sz="2000" dirty="0" smtClean="0"/>
              <a:t>2</a:t>
            </a:r>
          </a:p>
          <a:p>
            <a:pPr fontAlgn="auto">
              <a:spcBef>
                <a:spcPts val="0"/>
              </a:spcBef>
              <a:spcAft>
                <a:spcPts val="0"/>
              </a:spcAft>
              <a:buAutoNum type="alphaUcParenR"/>
              <a:defRPr/>
            </a:pPr>
            <a:r>
              <a:rPr lang="en-US" sz="2000" dirty="0" smtClean="0"/>
              <a:t>3</a:t>
            </a:r>
          </a:p>
          <a:p>
            <a:pPr fontAlgn="auto">
              <a:spcBef>
                <a:spcPts val="0"/>
              </a:spcBef>
              <a:spcAft>
                <a:spcPts val="0"/>
              </a:spcAft>
              <a:buAutoNum type="alphaUcParenR"/>
              <a:defRPr/>
            </a:pPr>
            <a:r>
              <a:rPr lang="en-US" sz="2000" dirty="0" smtClean="0"/>
              <a:t>4</a:t>
            </a:r>
          </a:p>
          <a:p>
            <a:pPr fontAlgn="auto">
              <a:spcBef>
                <a:spcPts val="0"/>
              </a:spcBef>
              <a:spcAft>
                <a:spcPts val="0"/>
              </a:spcAft>
              <a:buAutoNum type="alphaUcParenR"/>
              <a:defRPr/>
            </a:pPr>
            <a:r>
              <a:rPr lang="en-US" sz="2000" dirty="0" smtClean="0"/>
              <a:t>??</a:t>
            </a:r>
            <a:endParaRPr lang="en-US" sz="1200" dirty="0"/>
          </a:p>
        </p:txBody>
      </p:sp>
    </p:spTree>
    <p:extLst>
      <p:ext uri="{BB962C8B-B14F-4D97-AF65-F5344CB8AC3E}">
        <p14:creationId xmlns:p14="http://schemas.microsoft.com/office/powerpoint/2010/main" val="8274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4h3NOZQ6qVkRtpCLSftJZy"/>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DVSECTIONID" val="c67KUVFIytHQR0Xu9IKnZZ"/>
</p:tagLst>
</file>

<file path=ppt/tags/tag18.xml><?xml version="1.0" encoding="utf-8"?>
<p:tagLst xmlns:a="http://schemas.openxmlformats.org/drawingml/2006/main" xmlns:r="http://schemas.openxmlformats.org/officeDocument/2006/relationships" xmlns:p="http://schemas.openxmlformats.org/presentationml/2006/main">
  <p:tag name="DVSHAPEID" val="v2Mq954OWOHF6jQH7FMlFP"/>
</p:tagLst>
</file>

<file path=ppt/tags/tag19.xml><?xml version="1.0" encoding="utf-8"?>
<p:tagLst xmlns:a="http://schemas.openxmlformats.org/drawingml/2006/main" xmlns:r="http://schemas.openxmlformats.org/officeDocument/2006/relationships" xmlns:p="http://schemas.openxmlformats.org/presentationml/2006/main">
  <p:tag name="DVSHAPEID" val="5KuwZW5H5CfLaa1Ym0rxF4"/>
</p:tagLst>
</file>

<file path=ppt/tags/tag2.xml><?xml version="1.0" encoding="utf-8"?>
<p:tagLst xmlns:a="http://schemas.openxmlformats.org/drawingml/2006/main" xmlns:r="http://schemas.openxmlformats.org/officeDocument/2006/relationships" xmlns:p="http://schemas.openxmlformats.org/presentationml/2006/main">
  <p:tag name="DVSHAPEID" val="ojHXtJrrQEavy7Y9ZD11eP"/>
</p:tagLst>
</file>

<file path=ppt/tags/tag20.xml><?xml version="1.0" encoding="utf-8"?>
<p:tagLst xmlns:a="http://schemas.openxmlformats.org/drawingml/2006/main" xmlns:r="http://schemas.openxmlformats.org/officeDocument/2006/relationships" xmlns:p="http://schemas.openxmlformats.org/presentationml/2006/main">
  <p:tag name="DVSECTIONID" val="2DMD7qKgxbEm9LgAl2Buqw"/>
</p:tagLst>
</file>

<file path=ppt/tags/tag21.xml><?xml version="1.0" encoding="utf-8"?>
<p:tagLst xmlns:a="http://schemas.openxmlformats.org/drawingml/2006/main" xmlns:r="http://schemas.openxmlformats.org/officeDocument/2006/relationships" xmlns:p="http://schemas.openxmlformats.org/presentationml/2006/main">
  <p:tag name="DVSHAPEID" val="cN0CnVO4iMqGX2VC57IfI5"/>
</p:tagLst>
</file>

<file path=ppt/tags/tag22.xml><?xml version="1.0" encoding="utf-8"?>
<p:tagLst xmlns:a="http://schemas.openxmlformats.org/drawingml/2006/main" xmlns:r="http://schemas.openxmlformats.org/officeDocument/2006/relationships" xmlns:p="http://schemas.openxmlformats.org/presentationml/2006/main">
  <p:tag name="DVSHAPEID" val="ql8GG8iMT7a0xHvnz9S1js"/>
</p:tagLst>
</file>

<file path=ppt/tags/tag23.xml><?xml version="1.0" encoding="utf-8"?>
<p:tagLst xmlns:a="http://schemas.openxmlformats.org/drawingml/2006/main" xmlns:r="http://schemas.openxmlformats.org/officeDocument/2006/relationships" xmlns:p="http://schemas.openxmlformats.org/presentationml/2006/main">
  <p:tag name="DVSHAPEID" val="ludZ2JVjOqm7mFtHeGLwSi"/>
</p:tagLst>
</file>

<file path=ppt/tags/tag24.xml><?xml version="1.0" encoding="utf-8"?>
<p:tagLst xmlns:a="http://schemas.openxmlformats.org/drawingml/2006/main" xmlns:r="http://schemas.openxmlformats.org/officeDocument/2006/relationships" xmlns:p="http://schemas.openxmlformats.org/presentationml/2006/main">
  <p:tag name="DVSHAPEID" val="vWue7HyzmGMXZEtH6zQAjK"/>
</p:tagLst>
</file>

<file path=ppt/tags/tag25.xml><?xml version="1.0" encoding="utf-8"?>
<p:tagLst xmlns:a="http://schemas.openxmlformats.org/drawingml/2006/main" xmlns:r="http://schemas.openxmlformats.org/officeDocument/2006/relationships" xmlns:p="http://schemas.openxmlformats.org/presentationml/2006/main">
  <p:tag name="DVSHAPEID" val="EqkPTRVcgMz3YguOBdLf4G"/>
</p:tagLst>
</file>

<file path=ppt/tags/tag26.xml><?xml version="1.0" encoding="utf-8"?>
<p:tagLst xmlns:a="http://schemas.openxmlformats.org/drawingml/2006/main" xmlns:r="http://schemas.openxmlformats.org/officeDocument/2006/relationships" xmlns:p="http://schemas.openxmlformats.org/presentationml/2006/main">
  <p:tag name="DVSHAPEID" val="loGPexzbFiZLh4UhOGD9pZ"/>
</p:tagLst>
</file>

<file path=ppt/tags/tag27.xml><?xml version="1.0" encoding="utf-8"?>
<p:tagLst xmlns:a="http://schemas.openxmlformats.org/drawingml/2006/main" xmlns:r="http://schemas.openxmlformats.org/officeDocument/2006/relationships" xmlns:p="http://schemas.openxmlformats.org/presentationml/2006/main">
  <p:tag name="DVSHAPEID" val="nWFcciYDO3FY4V93CnD56h"/>
</p:tagLst>
</file>

<file path=ppt/tags/tag28.xml><?xml version="1.0" encoding="utf-8"?>
<p:tagLst xmlns:a="http://schemas.openxmlformats.org/drawingml/2006/main" xmlns:r="http://schemas.openxmlformats.org/officeDocument/2006/relationships" xmlns:p="http://schemas.openxmlformats.org/presentationml/2006/main">
  <p:tag name="DVSHAPEID" val="3dZqTkp5BVgl0Ka2lhd2uV"/>
</p:tagLst>
</file>

<file path=ppt/tags/tag29.xml><?xml version="1.0" encoding="utf-8"?>
<p:tagLst xmlns:a="http://schemas.openxmlformats.org/drawingml/2006/main" xmlns:r="http://schemas.openxmlformats.org/officeDocument/2006/relationships" xmlns:p="http://schemas.openxmlformats.org/presentationml/2006/main">
  <p:tag name="DVSHAPEID" val="5jZY8L3gwkS6SsdMoEeIsK"/>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DVSHAPEID" val="IIUpTA2lR3M87FqVbD1koV"/>
</p:tagLst>
</file>

<file path=ppt/tags/tag31.xml><?xml version="1.0" encoding="utf-8"?>
<p:tagLst xmlns:a="http://schemas.openxmlformats.org/drawingml/2006/main" xmlns:r="http://schemas.openxmlformats.org/officeDocument/2006/relationships" xmlns:p="http://schemas.openxmlformats.org/presentationml/2006/main">
  <p:tag name="DVSHAPEID" val="sURHPyTzOLslBh3JRteatO"/>
</p:tagLst>
</file>

<file path=ppt/tags/tag32.xml><?xml version="1.0" encoding="utf-8"?>
<p:tagLst xmlns:a="http://schemas.openxmlformats.org/drawingml/2006/main" xmlns:r="http://schemas.openxmlformats.org/officeDocument/2006/relationships" xmlns:p="http://schemas.openxmlformats.org/presentationml/2006/main">
  <p:tag name="DVSHAPEID" val="kJlxmssAH7lNf0xbLtrif0"/>
</p:tagLst>
</file>

<file path=ppt/tags/tag33.xml><?xml version="1.0" encoding="utf-8"?>
<p:tagLst xmlns:a="http://schemas.openxmlformats.org/drawingml/2006/main" xmlns:r="http://schemas.openxmlformats.org/officeDocument/2006/relationships" xmlns:p="http://schemas.openxmlformats.org/presentationml/2006/main">
  <p:tag name="DVSHAPEID" val="FM49RsMy6esEA7mhcr6e4l"/>
</p:tagLst>
</file>

<file path=ppt/tags/tag34.xml><?xml version="1.0" encoding="utf-8"?>
<p:tagLst xmlns:a="http://schemas.openxmlformats.org/drawingml/2006/main" xmlns:r="http://schemas.openxmlformats.org/officeDocument/2006/relationships" xmlns:p="http://schemas.openxmlformats.org/presentationml/2006/main">
  <p:tag name="DVSHAPEID" val="ZO13bGIKJazj4ytcAZO807"/>
</p:tagLst>
</file>

<file path=ppt/tags/tag35.xml><?xml version="1.0" encoding="utf-8"?>
<p:tagLst xmlns:a="http://schemas.openxmlformats.org/drawingml/2006/main" xmlns:r="http://schemas.openxmlformats.org/officeDocument/2006/relationships" xmlns:p="http://schemas.openxmlformats.org/presentationml/2006/main">
  <p:tag name="DVSECTIONID" val="PrxtBfJAqhxc3tXhOeXhWv"/>
</p:tagLst>
</file>

<file path=ppt/tags/tag36.xml><?xml version="1.0" encoding="utf-8"?>
<p:tagLst xmlns:a="http://schemas.openxmlformats.org/drawingml/2006/main" xmlns:r="http://schemas.openxmlformats.org/officeDocument/2006/relationships" xmlns:p="http://schemas.openxmlformats.org/presentationml/2006/main">
  <p:tag name="DVSHAPEID" val="4h3NOZQ6qVkRtpCLSftJZy"/>
</p:tagLst>
</file>

<file path=ppt/tags/tag37.xml><?xml version="1.0" encoding="utf-8"?>
<p:tagLst xmlns:a="http://schemas.openxmlformats.org/drawingml/2006/main" xmlns:r="http://schemas.openxmlformats.org/officeDocument/2006/relationships" xmlns:p="http://schemas.openxmlformats.org/presentationml/2006/main">
  <p:tag name="DVSHAPEID" val="mKMc5LJIiED3x9m0Eh94B0"/>
</p:tagLst>
</file>

<file path=ppt/tags/tag38.xml><?xml version="1.0" encoding="utf-8"?>
<p:tagLst xmlns:a="http://schemas.openxmlformats.org/drawingml/2006/main" xmlns:r="http://schemas.openxmlformats.org/officeDocument/2006/relationships" xmlns:p="http://schemas.openxmlformats.org/presentationml/2006/main">
  <p:tag name="DVSHAPEID" val="ZUMHbvdBSKiwUj1CU5nHDG"/>
</p:tagLst>
</file>

<file path=ppt/tags/tag39.xml><?xml version="1.0" encoding="utf-8"?>
<p:tagLst xmlns:a="http://schemas.openxmlformats.org/drawingml/2006/main" xmlns:r="http://schemas.openxmlformats.org/officeDocument/2006/relationships" xmlns:p="http://schemas.openxmlformats.org/presentationml/2006/main">
  <p:tag name="DVSHAPEID" val="eqStpRAcAUXmKRpnzevHLS"/>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DVSHAPEID" val="K0e2Y2m4GTnjFmPI5l0Gao"/>
</p:tagLst>
</file>

<file path=ppt/tags/tag41.xml><?xml version="1.0" encoding="utf-8"?>
<p:tagLst xmlns:a="http://schemas.openxmlformats.org/drawingml/2006/main" xmlns:r="http://schemas.openxmlformats.org/officeDocument/2006/relationships" xmlns:p="http://schemas.openxmlformats.org/presentationml/2006/main">
  <p:tag name="DVSHAPEID" val="zxyacxv9bVUmFSemTyPwd3"/>
</p:tagLst>
</file>

<file path=ppt/tags/tag42.xml><?xml version="1.0" encoding="utf-8"?>
<p:tagLst xmlns:a="http://schemas.openxmlformats.org/drawingml/2006/main" xmlns:r="http://schemas.openxmlformats.org/officeDocument/2006/relationships" xmlns:p="http://schemas.openxmlformats.org/presentationml/2006/main">
  <p:tag name="DVSHAPEID" val="Zrb3yR8aH5HmrHuOPPzwHr"/>
</p:tagLst>
</file>

<file path=ppt/tags/tag43.xml><?xml version="1.0" encoding="utf-8"?>
<p:tagLst xmlns:a="http://schemas.openxmlformats.org/drawingml/2006/main" xmlns:r="http://schemas.openxmlformats.org/officeDocument/2006/relationships" xmlns:p="http://schemas.openxmlformats.org/presentationml/2006/main">
  <p:tag name="DVSHAPEID" val="ojHXtJrrQEavy7Y9ZD11eP"/>
</p:tagLst>
</file>

<file path=ppt/tags/tag44.xml><?xml version="1.0" encoding="utf-8"?>
<p:tagLst xmlns:a="http://schemas.openxmlformats.org/drawingml/2006/main" xmlns:r="http://schemas.openxmlformats.org/officeDocument/2006/relationships" xmlns:p="http://schemas.openxmlformats.org/presentationml/2006/main">
  <p:tag name="DVSHAPEID" val="EiqxS4I0XGly2SlBopIfe3"/>
</p:tagLst>
</file>

<file path=ppt/tags/tag45.xml><?xml version="1.0" encoding="utf-8"?>
<p:tagLst xmlns:a="http://schemas.openxmlformats.org/drawingml/2006/main" xmlns:r="http://schemas.openxmlformats.org/officeDocument/2006/relationships" xmlns:p="http://schemas.openxmlformats.org/presentationml/2006/main">
  <p:tag name="DVSECTIONID" val="OWHMC4emw8Ake2Cp2adIu2"/>
</p:tagLst>
</file>

<file path=ppt/tags/tag46.xml><?xml version="1.0" encoding="utf-8"?>
<p:tagLst xmlns:a="http://schemas.openxmlformats.org/drawingml/2006/main" xmlns:r="http://schemas.openxmlformats.org/officeDocument/2006/relationships" xmlns:p="http://schemas.openxmlformats.org/presentationml/2006/main">
  <p:tag name="DVSHAPEID" val="pitHR37VQoNLNTkgaDxWl0"/>
</p:tagLst>
</file>

<file path=ppt/tags/tag47.xml><?xml version="1.0" encoding="utf-8"?>
<p:tagLst xmlns:a="http://schemas.openxmlformats.org/drawingml/2006/main" xmlns:r="http://schemas.openxmlformats.org/officeDocument/2006/relationships" xmlns:p="http://schemas.openxmlformats.org/presentationml/2006/main">
  <p:tag name="DVSHAPEID" val="by8HahPRMAvyYqMuD5BprU"/>
</p:tagLst>
</file>

<file path=ppt/tags/tag48.xml><?xml version="1.0" encoding="utf-8"?>
<p:tagLst xmlns:a="http://schemas.openxmlformats.org/drawingml/2006/main" xmlns:r="http://schemas.openxmlformats.org/officeDocument/2006/relationships" xmlns:p="http://schemas.openxmlformats.org/presentationml/2006/main">
  <p:tag name="DVSHAPEID" val="jInLHF1yjLlo6Vz9SP5YCc"/>
</p:tagLst>
</file>

<file path=ppt/tags/tag49.xml><?xml version="1.0" encoding="utf-8"?>
<p:tagLst xmlns:a="http://schemas.openxmlformats.org/drawingml/2006/main" xmlns:r="http://schemas.openxmlformats.org/officeDocument/2006/relationships" xmlns:p="http://schemas.openxmlformats.org/presentationml/2006/main">
  <p:tag name="DVSHAPEID" val="gfVUuG0rlWzgepkozaQdgK"/>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DVSHAPEID" val="dzjQVtdLjti6s8QNakySqo"/>
</p:tagLst>
</file>

<file path=ppt/tags/tag51.xml><?xml version="1.0" encoding="utf-8"?>
<p:tagLst xmlns:a="http://schemas.openxmlformats.org/drawingml/2006/main" xmlns:r="http://schemas.openxmlformats.org/officeDocument/2006/relationships" xmlns:p="http://schemas.openxmlformats.org/presentationml/2006/main">
  <p:tag name="DVSHAPEID" val="PQH9PtfU8oWv1lADKxdzC6"/>
</p:tagLst>
</file>

<file path=ppt/tags/tag52.xml><?xml version="1.0" encoding="utf-8"?>
<p:tagLst xmlns:a="http://schemas.openxmlformats.org/drawingml/2006/main" xmlns:r="http://schemas.openxmlformats.org/officeDocument/2006/relationships" xmlns:p="http://schemas.openxmlformats.org/presentationml/2006/main">
  <p:tag name="DVSHAPEID" val="X7XbxMZvFnjOKt9MDJvolT"/>
</p:tagLst>
</file>

<file path=ppt/tags/tag53.xml><?xml version="1.0" encoding="utf-8"?>
<p:tagLst xmlns:a="http://schemas.openxmlformats.org/drawingml/2006/main" xmlns:r="http://schemas.openxmlformats.org/officeDocument/2006/relationships" xmlns:p="http://schemas.openxmlformats.org/presentationml/2006/main">
  <p:tag name="DVSHAPEID" val="aW6vdxA1ERMJSAcDVtUCJz"/>
</p:tagLst>
</file>

<file path=ppt/tags/tag54.xml><?xml version="1.0" encoding="utf-8"?>
<p:tagLst xmlns:a="http://schemas.openxmlformats.org/drawingml/2006/main" xmlns:r="http://schemas.openxmlformats.org/officeDocument/2006/relationships" xmlns:p="http://schemas.openxmlformats.org/presentationml/2006/main">
  <p:tag name="DVSHAPEID" val="cdB7uYTt3eL4X052zsVEIs"/>
</p:tagLst>
</file>

<file path=ppt/tags/tag55.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56.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57.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58.xml><?xml version="1.0" encoding="utf-8"?>
<p:tagLst xmlns:a="http://schemas.openxmlformats.org/drawingml/2006/main" xmlns:r="http://schemas.openxmlformats.org/officeDocument/2006/relationships" xmlns:p="http://schemas.openxmlformats.org/presentationml/2006/main">
  <p:tag name="DVSECTIONID" val="Vt631psmJ2SLi961S4W3oA"/>
</p:tagLst>
</file>

<file path=ppt/tags/tag59.xml><?xml version="1.0" encoding="utf-8"?>
<p:tagLst xmlns:a="http://schemas.openxmlformats.org/drawingml/2006/main" xmlns:r="http://schemas.openxmlformats.org/officeDocument/2006/relationships" xmlns:p="http://schemas.openxmlformats.org/presentationml/2006/main">
  <p:tag name="DVSHAPEID" val="G7SEt39GZDwrW1LN9cKJR5"/>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DVSHAPEID" val="T5FFTWvKgfga0pSkxpCeIn"/>
</p:tagLst>
</file>

<file path=ppt/tags/tag61.xml><?xml version="1.0" encoding="utf-8"?>
<p:tagLst xmlns:a="http://schemas.openxmlformats.org/drawingml/2006/main" xmlns:r="http://schemas.openxmlformats.org/officeDocument/2006/relationships" xmlns:p="http://schemas.openxmlformats.org/presentationml/2006/main">
  <p:tag name="DVSHAPEID" val="h9ir388Vyj2BeMZNadaenh"/>
</p:tagLst>
</file>

<file path=ppt/tags/tag62.xml><?xml version="1.0" encoding="utf-8"?>
<p:tagLst xmlns:a="http://schemas.openxmlformats.org/drawingml/2006/main" xmlns:r="http://schemas.openxmlformats.org/officeDocument/2006/relationships" xmlns:p="http://schemas.openxmlformats.org/presentationml/2006/main">
  <p:tag name="DVSHAPEID" val="bM1lUOEl7DmvOwnrSnBkGX"/>
</p:tagLst>
</file>

<file path=ppt/tags/tag63.xml><?xml version="1.0" encoding="utf-8"?>
<p:tagLst xmlns:a="http://schemas.openxmlformats.org/drawingml/2006/main" xmlns:r="http://schemas.openxmlformats.org/officeDocument/2006/relationships" xmlns:p="http://schemas.openxmlformats.org/presentationml/2006/main">
  <p:tag name="DVSHAPEID" val="8pb6lJep3u0ZYvpHdjgccp"/>
</p:tagLst>
</file>

<file path=ppt/tags/tag64.xml><?xml version="1.0" encoding="utf-8"?>
<p:tagLst xmlns:a="http://schemas.openxmlformats.org/drawingml/2006/main" xmlns:r="http://schemas.openxmlformats.org/officeDocument/2006/relationships" xmlns:p="http://schemas.openxmlformats.org/presentationml/2006/main">
  <p:tag name="DVSHAPEID" val="eIXtqIkNC2BeECaOtV7HzS"/>
</p:tagLst>
</file>

<file path=ppt/tags/tag65.xml><?xml version="1.0" encoding="utf-8"?>
<p:tagLst xmlns:a="http://schemas.openxmlformats.org/drawingml/2006/main" xmlns:r="http://schemas.openxmlformats.org/officeDocument/2006/relationships" xmlns:p="http://schemas.openxmlformats.org/presentationml/2006/main">
  <p:tag name="DVSHAPEID" val="vOxR1b9i4tKJas8Rjv5fRX"/>
</p:tagLst>
</file>

<file path=ppt/tags/tag66.xml><?xml version="1.0" encoding="utf-8"?>
<p:tagLst xmlns:a="http://schemas.openxmlformats.org/drawingml/2006/main" xmlns:r="http://schemas.openxmlformats.org/officeDocument/2006/relationships" xmlns:p="http://schemas.openxmlformats.org/presentationml/2006/main">
  <p:tag name="DVSHAPEID" val="oJRNwoPl5uPmd8VzG8DkY7"/>
</p:tagLst>
</file>

<file path=ppt/tags/tag67.xml><?xml version="1.0" encoding="utf-8"?>
<p:tagLst xmlns:a="http://schemas.openxmlformats.org/drawingml/2006/main" xmlns:r="http://schemas.openxmlformats.org/officeDocument/2006/relationships" xmlns:p="http://schemas.openxmlformats.org/presentationml/2006/main">
  <p:tag name="DVSHAPEID" val="tUsHFBCBCk1xqOZeELsJng"/>
</p:tagLst>
</file>

<file path=ppt/tags/tag68.xml><?xml version="1.0" encoding="utf-8"?>
<p:tagLst xmlns:a="http://schemas.openxmlformats.org/drawingml/2006/main" xmlns:r="http://schemas.openxmlformats.org/officeDocument/2006/relationships" xmlns:p="http://schemas.openxmlformats.org/presentationml/2006/main">
  <p:tag name="DVSHAPEID" val="UOfZWKPWBwYgfXlPIdJuRu"/>
</p:tagLst>
</file>

<file path=ppt/tags/tag69.xml><?xml version="1.0" encoding="utf-8"?>
<p:tagLst xmlns:a="http://schemas.openxmlformats.org/drawingml/2006/main" xmlns:r="http://schemas.openxmlformats.org/officeDocument/2006/relationships" xmlns:p="http://schemas.openxmlformats.org/presentationml/2006/main">
  <p:tag name="DVSHAPEID" val="kFI6zstSSfKc0DsGFSLFIu"/>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DVSHAPEID" val="z9y1TP2eZSoptzhQamtIDI"/>
</p:tagLst>
</file>

<file path=ppt/tags/tag71.xml><?xml version="1.0" encoding="utf-8"?>
<p:tagLst xmlns:a="http://schemas.openxmlformats.org/drawingml/2006/main" xmlns:r="http://schemas.openxmlformats.org/officeDocument/2006/relationships" xmlns:p="http://schemas.openxmlformats.org/presentationml/2006/main">
  <p:tag name="DVSHAPEID" val="w2WHm2yQIcLQ6yyxyDPEfR"/>
</p:tagLst>
</file>

<file path=ppt/tags/tag72.xml><?xml version="1.0" encoding="utf-8"?>
<p:tagLst xmlns:a="http://schemas.openxmlformats.org/drawingml/2006/main" xmlns:r="http://schemas.openxmlformats.org/officeDocument/2006/relationships" xmlns:p="http://schemas.openxmlformats.org/presentationml/2006/main">
  <p:tag name="DVSHAPEID" val="OAaSoPHpc0RQDv5ct0F89c"/>
</p:tagLst>
</file>

<file path=ppt/tags/tag73.xml><?xml version="1.0" encoding="utf-8"?>
<p:tagLst xmlns:a="http://schemas.openxmlformats.org/drawingml/2006/main" xmlns:r="http://schemas.openxmlformats.org/officeDocument/2006/relationships" xmlns:p="http://schemas.openxmlformats.org/presentationml/2006/main">
  <p:tag name="DVSHAPEID" val="DDtIiCNPTZtFelwtDJ8jZL"/>
</p:tagLst>
</file>

<file path=ppt/tags/tag74.xml><?xml version="1.0" encoding="utf-8"?>
<p:tagLst xmlns:a="http://schemas.openxmlformats.org/drawingml/2006/main" xmlns:r="http://schemas.openxmlformats.org/officeDocument/2006/relationships" xmlns:p="http://schemas.openxmlformats.org/presentationml/2006/main">
  <p:tag name="DVSHAPEID" val="YfU2smaPY6HBXxpFw5Bn6R"/>
</p:tagLst>
</file>

<file path=ppt/tags/tag75.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76.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77.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78.xml><?xml version="1.0" encoding="utf-8"?>
<p:tagLst xmlns:a="http://schemas.openxmlformats.org/drawingml/2006/main" xmlns:r="http://schemas.openxmlformats.org/officeDocument/2006/relationships" xmlns:p="http://schemas.openxmlformats.org/presentationml/2006/main">
  <p:tag name="DVSECTIONID" val="cvRbdznHMuzvNl5DOvxWLn"/>
</p:tagLst>
</file>

<file path=ppt/tags/tag79.xml><?xml version="1.0" encoding="utf-8"?>
<p:tagLst xmlns:a="http://schemas.openxmlformats.org/drawingml/2006/main" xmlns:r="http://schemas.openxmlformats.org/officeDocument/2006/relationships" xmlns:p="http://schemas.openxmlformats.org/presentationml/2006/main">
  <p:tag name="DVSHAPEID" val="cW8nQGPVvGczEowVQnIQHt"/>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DVSHAPEID" val="9046NoeBjYBB6uoue2a1bF"/>
</p:tagLst>
</file>

<file path=ppt/tags/tag81.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82.xml><?xml version="1.0" encoding="utf-8"?>
<p:tagLst xmlns:a="http://schemas.openxmlformats.org/drawingml/2006/main" xmlns:r="http://schemas.openxmlformats.org/officeDocument/2006/relationships" xmlns:p="http://schemas.openxmlformats.org/presentationml/2006/main">
  <p:tag name="DVSHAPEID" val="Y2h2wm8GFFiuFBSQjL3Yrd"/>
</p:tagLst>
</file>

<file path=ppt/tags/tag83.xml><?xml version="1.0" encoding="utf-8"?>
<p:tagLst xmlns:a="http://schemas.openxmlformats.org/drawingml/2006/main" xmlns:r="http://schemas.openxmlformats.org/officeDocument/2006/relationships" xmlns:p="http://schemas.openxmlformats.org/presentationml/2006/main">
  <p:tag name="DVSHAPEID" val="foIgbu9Jkhi6taF2VbcRHG"/>
</p:tagLst>
</file>

<file path=ppt/tags/tag84.xml><?xml version="1.0" encoding="utf-8"?>
<p:tagLst xmlns:a="http://schemas.openxmlformats.org/drawingml/2006/main" xmlns:r="http://schemas.openxmlformats.org/officeDocument/2006/relationships" xmlns:p="http://schemas.openxmlformats.org/presentationml/2006/main">
  <p:tag name="DVSECTIONID" val="WWDkjUqnsV1kTGIluQ8PMM"/>
</p:tagLst>
</file>

<file path=ppt/tags/tag85.xml><?xml version="1.0" encoding="utf-8"?>
<p:tagLst xmlns:a="http://schemas.openxmlformats.org/drawingml/2006/main" xmlns:r="http://schemas.openxmlformats.org/officeDocument/2006/relationships" xmlns:p="http://schemas.openxmlformats.org/presentationml/2006/main">
  <p:tag name="DVSHAPEID" val="LTp1z3jMPzIAgtUn1HczC5"/>
</p:tagLst>
</file>

<file path=ppt/tags/tag86.xml><?xml version="1.0" encoding="utf-8"?>
<p:tagLst xmlns:a="http://schemas.openxmlformats.org/drawingml/2006/main" xmlns:r="http://schemas.openxmlformats.org/officeDocument/2006/relationships" xmlns:p="http://schemas.openxmlformats.org/presentationml/2006/main">
  <p:tag name="DVSHAPEID" val="nrrK149A7Bbm52HnsdIxka"/>
</p:tagLst>
</file>

<file path=ppt/tags/tag87.xml><?xml version="1.0" encoding="utf-8"?>
<p:tagLst xmlns:a="http://schemas.openxmlformats.org/drawingml/2006/main" xmlns:r="http://schemas.openxmlformats.org/officeDocument/2006/relationships" xmlns:p="http://schemas.openxmlformats.org/presentationml/2006/main">
  <p:tag name="DVSHAPEID" val="4h4m6ovI4RgGwXzO1fDfr7"/>
</p:tagLst>
</file>

<file path=ppt/tags/tag88.xml><?xml version="1.0" encoding="utf-8"?>
<p:tagLst xmlns:a="http://schemas.openxmlformats.org/drawingml/2006/main" xmlns:r="http://schemas.openxmlformats.org/officeDocument/2006/relationships" xmlns:p="http://schemas.openxmlformats.org/presentationml/2006/main">
  <p:tag name="DVSHAPEID" val="5owKOEbtU5JXRaYeISt41b"/>
</p:tagLst>
</file>

<file path=ppt/tags/tag89.xml><?xml version="1.0" encoding="utf-8"?>
<p:tagLst xmlns:a="http://schemas.openxmlformats.org/drawingml/2006/main" xmlns:r="http://schemas.openxmlformats.org/officeDocument/2006/relationships" xmlns:p="http://schemas.openxmlformats.org/presentationml/2006/main">
  <p:tag name="DVSHAPEID" val="WjAp8ngSa1z6O0lVOAOmaF"/>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91.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92.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7329</TotalTime>
  <Words>5466</Words>
  <Application>Microsoft Office PowerPoint</Application>
  <PresentationFormat>On-screen Show (4:3)</PresentationFormat>
  <Paragraphs>2454</Paragraphs>
  <Slides>129</Slides>
  <Notes>12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47" baseType="lpstr">
      <vt:lpstr>MS PGothic</vt:lpstr>
      <vt:lpstr>Arial</vt:lpstr>
      <vt:lpstr>Calibri</vt:lpstr>
      <vt:lpstr>Cambria Math</vt:lpstr>
      <vt:lpstr>Comic Sans MS</vt:lpstr>
      <vt:lpstr>Consolas</vt:lpstr>
      <vt:lpstr>Courier</vt:lpstr>
      <vt:lpstr>Courier New</vt:lpstr>
      <vt:lpstr>Helvetica</vt:lpstr>
      <vt:lpstr>Impact</vt:lpstr>
      <vt:lpstr>Sand</vt:lpstr>
      <vt:lpstr>Symbol</vt:lpstr>
      <vt:lpstr>Times</vt:lpstr>
      <vt:lpstr>Times New Roman</vt:lpstr>
      <vt:lpstr>Trebuchet MS</vt:lpstr>
      <vt:lpstr>Wingdings</vt:lpstr>
      <vt:lpstr>Office Theme</vt:lpstr>
      <vt:lpstr>Equation</vt:lpstr>
      <vt:lpstr>CS  60</vt:lpstr>
      <vt:lpstr>Lecture 19 – Learning Goals</vt:lpstr>
      <vt:lpstr>Runtimes (why we only care about the largest term)</vt:lpstr>
      <vt:lpstr>Work on Part 1</vt:lpstr>
      <vt:lpstr>How Fast Are Computers?</vt:lpstr>
      <vt:lpstr>PowerPoint Presentation</vt:lpstr>
      <vt:lpstr>PowerPoint Presentation</vt:lpstr>
      <vt:lpstr>PowerPoint Presentation</vt:lpstr>
      <vt:lpstr>Work on Part 1</vt:lpstr>
      <vt:lpstr>Loop Counting</vt:lpstr>
      <vt:lpstr>Work on Part 2</vt:lpstr>
      <vt:lpstr>O(N+M)</vt:lpstr>
      <vt:lpstr>O(N*M)</vt:lpstr>
      <vt:lpstr>O(log2(N))</vt:lpstr>
      <vt:lpstr>Work on Part 3</vt:lpstr>
      <vt:lpstr>Recurrence Relationships  (This will involve a lot of algebra – but no magic!)</vt:lpstr>
      <vt:lpstr>PowerPoint Presentation</vt:lpstr>
      <vt:lpstr>Big-O: Linear Time O(N)</vt:lpstr>
      <vt:lpstr>Big-O: Linear Time O(N)</vt:lpstr>
      <vt:lpstr>Big-O: Logarithmic Time O(log2N)</vt:lpstr>
      <vt:lpstr>Bubble  Sort</vt:lpstr>
      <vt:lpstr>Bubble Sort</vt:lpstr>
      <vt:lpstr>Bubble Sort Pseudocode http://www.youtube.com/watch?v=k4RRi_ntQc8</vt:lpstr>
      <vt:lpstr>Bubble Sort – Why it works!</vt:lpstr>
      <vt:lpstr>PowerPoint Presentation</vt:lpstr>
      <vt:lpstr>PowerPoint Presentation</vt:lpstr>
      <vt:lpstr>PowerPoint Presentation</vt:lpstr>
      <vt:lpstr>PowerPoint Presentation</vt:lpstr>
      <vt:lpstr>; test cases for bubble </vt:lpstr>
      <vt:lpstr>; write bubble (in Racket)</vt:lpstr>
      <vt:lpstr>; solution for bubble </vt:lpstr>
      <vt:lpstr>Sort</vt:lpstr>
      <vt:lpstr>Insertion Sort Pseudocode</vt:lpstr>
      <vt:lpstr>PowerPoint Presentation</vt:lpstr>
      <vt:lpstr>PowerPoint Presentation</vt:lpstr>
      <vt:lpstr>PowerPoint Presentation</vt:lpstr>
      <vt:lpstr>% test cases for insert</vt:lpstr>
      <vt:lpstr>% write insert in Prolog</vt:lpstr>
      <vt:lpstr>% solution for insert</vt:lpstr>
      <vt:lpstr>Which is faster?  A) Insertion Sort with an Array     vs. B) Insertion Sort with a Linked List C) Tie! D) ??</vt:lpstr>
      <vt:lpstr>Insertion Sort: O(n2)</vt:lpstr>
      <vt:lpstr>Selection Sort</vt:lpstr>
      <vt:lpstr>Selection Sort Pseudocode</vt:lpstr>
      <vt:lpstr>PowerPoint Presentation</vt:lpstr>
      <vt:lpstr>% test cases for min</vt:lpstr>
      <vt:lpstr>% write min in Prolog</vt:lpstr>
      <vt:lpstr>% solution for min</vt:lpstr>
      <vt:lpstr>Runtime</vt:lpstr>
      <vt:lpstr>What is the worst case run-time for find in this Binary Search Tree?</vt:lpstr>
      <vt:lpstr>What is the worst case run-time for find in this Binary Search Tree?</vt:lpstr>
      <vt:lpstr>Assuming:   all nodes have 0 or 1 children N nodes in the BST</vt:lpstr>
      <vt:lpstr>Assuming:   all nodes have 0 or 2 children N nodes in the BST</vt:lpstr>
      <vt:lpstr>Assuming:   most nodes have 0 or 2 children height is O(log n) N nodes in the BST</vt:lpstr>
      <vt:lpstr>Big-Oh for  Lists (a.k.a. linked lists)</vt:lpstr>
      <vt:lpstr>PowerPoint Presentation</vt:lpstr>
      <vt:lpstr>Assuming:  the modifiable LinkedList using Hw5 List and ListNode</vt:lpstr>
      <vt:lpstr>Big-Oh for Arrays</vt:lpstr>
      <vt:lpstr>PowerPoint Presentation</vt:lpstr>
      <vt:lpstr>PowerPoint Presentation</vt:lpstr>
      <vt:lpstr>PowerPoint Presentation</vt:lpstr>
      <vt:lpstr>What’s the relationship between height and number of nodes?</vt:lpstr>
      <vt:lpstr>What’s the relationship between height and number of nodes?</vt:lpstr>
      <vt:lpstr>// Take the log of both sides</vt:lpstr>
      <vt:lpstr>Stable and Non-Stable Sorting</vt:lpstr>
      <vt:lpstr>Stable Sort</vt:lpstr>
      <vt:lpstr>Radix Sort (an example of a stable sort)</vt:lpstr>
      <vt:lpstr>Easy Sorting Problems…</vt:lpstr>
      <vt:lpstr>Harder Sorting Problems… Approach 1 – Two stages</vt:lpstr>
      <vt:lpstr>Harder Sorting Problems… Approach 2</vt:lpstr>
      <vt:lpstr>Combine the buckets </vt:lpstr>
      <vt:lpstr>Resort using the tens digit</vt:lpstr>
      <vt:lpstr>Radix Sort the numbers 0-99</vt:lpstr>
      <vt:lpstr>We can represent numbers with 1’s and 0’s</vt:lpstr>
      <vt:lpstr>Radix Sort with 32 bit numbers</vt:lpstr>
      <vt:lpstr>Quick Sort</vt:lpstr>
      <vt:lpstr>Quick Sort</vt:lpstr>
      <vt:lpstr>QuickSort with Linked Lists</vt:lpstr>
      <vt:lpstr>PowerPoint Presentation</vt:lpstr>
      <vt:lpstr>Quick Sort: The Algorithm (For your notes)</vt:lpstr>
      <vt:lpstr>Can you make Quick Sort run in… (what is the worst you can do? Describe the input)</vt:lpstr>
      <vt:lpstr>PowerPoint Presentation</vt:lpstr>
      <vt:lpstr>Quick Sort – Choosing a Pivot</vt:lpstr>
      <vt:lpstr>Quick Sort</vt:lpstr>
      <vt:lpstr>QuickSort with an Array</vt:lpstr>
      <vt:lpstr>Quick Sort with an Array DEMO</vt:lpstr>
      <vt:lpstr>Quick Sort Demo </vt:lpstr>
      <vt:lpstr>Quick Sort Demo</vt:lpstr>
      <vt:lpstr>Big-O Formal Definition</vt:lpstr>
      <vt:lpstr>Big-O Overview</vt:lpstr>
      <vt:lpstr>PowerPoint Presentation</vt:lpstr>
      <vt:lpstr>PowerPoint Presentation</vt:lpstr>
      <vt:lpstr>Which is fastest after some  big value N?</vt:lpstr>
      <vt:lpstr>Which is fastest after some value N?</vt:lpstr>
      <vt:lpstr>Formal definition</vt:lpstr>
      <vt:lpstr>Applying the Formal Definition</vt:lpstr>
      <vt:lpstr>PowerPoint Presentation</vt:lpstr>
      <vt:lpstr>PowerPoint Presentation</vt:lpstr>
      <vt:lpstr>Recurrence Relationships  (This will involve a lot of algebra – but no magic!)</vt:lpstr>
      <vt:lpstr>Big-O:  Exponential Time O(2N)</vt:lpstr>
      <vt:lpstr>Big-O:  Exponential Time O(2N)</vt:lpstr>
      <vt:lpstr>Big-O:  Exponential Time O(2N)</vt:lpstr>
      <vt:lpstr>Big-O:  Exponential Time O(2N)</vt:lpstr>
      <vt:lpstr>Big-O:  Exponential Time O(2N)</vt:lpstr>
      <vt:lpstr>Loop Counting  (calculate runtime by counting each step)</vt:lpstr>
      <vt:lpstr>Example 1: Count the total # of  constant-time operations? </vt:lpstr>
      <vt:lpstr>Example 2: Count the total # of  constant-time operations? </vt:lpstr>
      <vt:lpstr>Example 4: Count the total # of  constant-time operations? </vt:lpstr>
      <vt:lpstr>Example 5: Count the total # of  constant-time operations? </vt:lpstr>
      <vt:lpstr>Example 6: Count the total # of  constant-time operations? </vt:lpstr>
      <vt:lpstr>Summations</vt:lpstr>
      <vt:lpstr>PowerPoint Presentation</vt:lpstr>
      <vt:lpstr>Some Algebra to calculate: </vt:lpstr>
      <vt:lpstr>PowerPoint Presentation</vt:lpstr>
      <vt:lpstr>PowerPoint Presentation</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ColleenLewis</cp:lastModifiedBy>
  <cp:revision>275</cp:revision>
  <cp:lastPrinted>2013-03-28T16:44:04Z</cp:lastPrinted>
  <dcterms:created xsi:type="dcterms:W3CDTF">2012-10-29T16:10:05Z</dcterms:created>
  <dcterms:modified xsi:type="dcterms:W3CDTF">2014-11-11T11:16:34Z</dcterms:modified>
</cp:coreProperties>
</file>