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99" r:id="rId2"/>
    <p:sldId id="856" r:id="rId3"/>
    <p:sldId id="835" r:id="rId4"/>
    <p:sldId id="847" r:id="rId5"/>
    <p:sldId id="820" r:id="rId6"/>
    <p:sldId id="819" r:id="rId7"/>
    <p:sldId id="857" r:id="rId8"/>
    <p:sldId id="855" r:id="rId9"/>
    <p:sldId id="861" r:id="rId10"/>
    <p:sldId id="862" r:id="rId11"/>
    <p:sldId id="863" r:id="rId12"/>
    <p:sldId id="864" r:id="rId13"/>
    <p:sldId id="892" r:id="rId14"/>
    <p:sldId id="865" r:id="rId15"/>
    <p:sldId id="866" r:id="rId16"/>
    <p:sldId id="867" r:id="rId17"/>
    <p:sldId id="868" r:id="rId18"/>
    <p:sldId id="869" r:id="rId19"/>
    <p:sldId id="870" r:id="rId20"/>
    <p:sldId id="871" r:id="rId21"/>
    <p:sldId id="872" r:id="rId22"/>
    <p:sldId id="873" r:id="rId23"/>
    <p:sldId id="874" r:id="rId24"/>
    <p:sldId id="875" r:id="rId25"/>
    <p:sldId id="876" r:id="rId26"/>
    <p:sldId id="878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888" r:id="rId37"/>
    <p:sldId id="889" r:id="rId38"/>
    <p:sldId id="890" r:id="rId39"/>
    <p:sldId id="891" r:id="rId40"/>
    <p:sldId id="708" r:id="rId41"/>
    <p:sldId id="709" r:id="rId42"/>
    <p:sldId id="710" r:id="rId43"/>
    <p:sldId id="711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721" r:id="rId54"/>
    <p:sldId id="722" r:id="rId5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856"/>
          </p14:sldIdLst>
        </p14:section>
        <p14:section name="Parsing Continued" id="{6FDEAAA1-ADD8-45F8-9410-0338878A58DB}">
          <p14:sldIdLst>
            <p14:sldId id="835"/>
          </p14:sldIdLst>
        </p14:section>
        <p14:section name="Tokenize" id="{9EDA0DB9-F48D-4826-83CB-D90C252853AC}">
          <p14:sldIdLst>
            <p14:sldId id="847"/>
          </p14:sldIdLst>
        </p14:section>
        <p14:section name="Parsing" id="{AD40D01C-A880-48F2-BECB-5DAB07FAA5DE}">
          <p14:sldIdLst>
            <p14:sldId id="820"/>
            <p14:sldId id="819"/>
          </p14:sldIdLst>
        </p14:section>
        <p14:section name="Evaluator" id="{326889D9-3B07-4915-9FB0-9D1552BF04CC}">
          <p14:sldIdLst>
            <p14:sldId id="857"/>
            <p14:sldId id="855"/>
          </p14:sldIdLst>
        </p14:section>
        <p14:section name="Spampede" id="{019E2A9F-8D4A-4ACE-B372-553F96A1ECC3}">
          <p14:sldIdLst>
            <p14:sldId id="861"/>
            <p14:sldId id="862"/>
            <p14:sldId id="863"/>
            <p14:sldId id="864"/>
            <p14:sldId id="892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</p14:sldIdLst>
        </p14:section>
        <p14:section name="Extra" id="{2F8FD825-CCF6-4F39-9F59-7F7C9CC2A3EA}">
          <p14:sldIdLst>
            <p14:sldId id="876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118" d="100"/>
          <a:sy n="118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28004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7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114669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28663"/>
            <a:ext cx="4789488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1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28663"/>
            <a:ext cx="4789488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11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67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0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93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4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26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1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image" Target="../media/image26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notesSlide" Target="../notesSlides/notesSlide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Parsing Wrap-up</a:t>
            </a:r>
          </a:p>
          <a:p>
            <a:pPr algn="ctr" eaLnBrk="1" hangingPunct="1"/>
            <a:r>
              <a:rPr lang="en-US" sz="6600" b="1" dirty="0" smtClean="0"/>
              <a:t>+ </a:t>
            </a:r>
            <a:r>
              <a:rPr lang="en-US" sz="6600" b="1" dirty="0" err="1" smtClean="0"/>
              <a:t>Spampede</a:t>
            </a:r>
            <a:endParaRPr lang="en-US" sz="6600" b="1" dirty="0" smtClean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2014-11-19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11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22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40588" cy="55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38751"/>
            <a:ext cx="3962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81600" y="228600"/>
            <a:ext cx="3581400" cy="1143000"/>
          </a:xfrm>
          <a:prstGeom prst="borderCallout1">
            <a:avLst>
              <a:gd name="adj1" fmla="val 100005"/>
              <a:gd name="adj2" fmla="val 78674"/>
              <a:gd name="adj3" fmla="val 179088"/>
              <a:gd name="adj4" fmla="val 818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Use the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&lt;&gt;</a:t>
            </a:r>
            <a:r>
              <a:rPr lang="en-US" sz="2400" dirty="0" smtClean="0">
                <a:latin typeface="+mj-lt"/>
                <a:cs typeface="Courier New" pitchFamily="49" charset="0"/>
              </a:rPr>
              <a:t> to indicate what type of reference to use!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90600" y="5193258"/>
            <a:ext cx="3810000" cy="1143000"/>
          </a:xfrm>
          <a:prstGeom prst="borderCallout1">
            <a:avLst>
              <a:gd name="adj1" fmla="val 29557"/>
              <a:gd name="adj2" fmla="val 100776"/>
              <a:gd name="adj3" fmla="val -33449"/>
              <a:gd name="adj4" fmla="val 19734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+mj-lt"/>
                <a:cs typeface="Courier New" pitchFamily="49" charset="0"/>
              </a:rPr>
              <a:t>calls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2400" dirty="0" smtClean="0">
                <a:latin typeface="+mj-lt"/>
                <a:cs typeface="Courier New" pitchFamily="49" charset="0"/>
              </a:rPr>
              <a:t>on input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905500" y="2971800"/>
            <a:ext cx="2514600" cy="1143000"/>
          </a:xfrm>
          <a:prstGeom prst="borderCallout1">
            <a:avLst>
              <a:gd name="adj1" fmla="val 33139"/>
              <a:gd name="adj2" fmla="val -1259"/>
              <a:gd name="adj3" fmla="val 9536"/>
              <a:gd name="adj4" fmla="val -7149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Add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“b” </a:t>
            </a:r>
            <a:r>
              <a:rPr lang="en-US" sz="2400" dirty="0" smtClean="0">
                <a:latin typeface="+mj-lt"/>
                <a:cs typeface="Courier New" pitchFamily="49" charset="0"/>
              </a:rPr>
              <a:t>at index 0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err="1" smtClean="0"/>
              <a:t>Spampede</a:t>
            </a:r>
            <a:r>
              <a:rPr lang="en-US" sz="13800" b="1" dirty="0" smtClean="0"/>
              <a:t> Demo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9620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 Spampede.java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window is funny shaped…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057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Colleen\Documents\Teaching\HMC\CS60\2013_spring_CS60\CS60_website\assignments\hw11\runConf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0" y="2273560"/>
            <a:ext cx="5268242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1"/>
          <a:stretch/>
        </p:blipFill>
        <p:spPr bwMode="auto">
          <a:xfrm>
            <a:off x="1" y="6823"/>
            <a:ext cx="6479584" cy="3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442"/>
          <a:stretch/>
        </p:blipFill>
        <p:spPr bwMode="auto">
          <a:xfrm>
            <a:off x="20471" y="4724400"/>
            <a:ext cx="91712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9" t="85025"/>
          <a:stretch/>
        </p:blipFill>
        <p:spPr bwMode="auto">
          <a:xfrm>
            <a:off x="990600" y="3200400"/>
            <a:ext cx="8027643" cy="49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086600" y="228600"/>
            <a:ext cx="1676400" cy="1143000"/>
          </a:xfrm>
          <a:prstGeom prst="borderCallout1">
            <a:avLst>
              <a:gd name="adj1" fmla="val 102393"/>
              <a:gd name="adj2" fmla="val 17477"/>
              <a:gd name="adj3" fmla="val 185058"/>
              <a:gd name="adj4" fmla="val -11143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Input to make a Maze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166220" y="228600"/>
            <a:ext cx="2615579" cy="1143000"/>
          </a:xfrm>
          <a:prstGeom prst="borderCallout1">
            <a:avLst>
              <a:gd name="adj1" fmla="val 48662"/>
              <a:gd name="adj2" fmla="val -2351"/>
              <a:gd name="adj3" fmla="val 33416"/>
              <a:gd name="adj4" fmla="val -6760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smtClean="0">
                <a:latin typeface="+mj-lt"/>
                <a:cs typeface="Courier New" pitchFamily="49" charset="0"/>
              </a:rPr>
              <a:t>: wall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Start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Destination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105400" y="3699682"/>
            <a:ext cx="3505200" cy="1143000"/>
          </a:xfrm>
          <a:prstGeom prst="borderCallout1">
            <a:avLst>
              <a:gd name="adj1" fmla="val 107169"/>
              <a:gd name="adj2" fmla="val 90398"/>
              <a:gd name="adj3" fmla="val 145655"/>
              <a:gd name="adj4" fmla="val 3913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getPath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400" dirty="0" smtClean="0">
                <a:latin typeface="+mj-lt"/>
                <a:cs typeface="Courier New" pitchFamily="49" charset="0"/>
              </a:rPr>
              <a:t>returns an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&lt;String&gt;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57" y="685800"/>
            <a:ext cx="8735887" cy="1143000"/>
          </a:xfrm>
        </p:spPr>
        <p:txBody>
          <a:bodyPr/>
          <a:lstStyle/>
          <a:p>
            <a:r>
              <a:rPr lang="en-US" dirty="0" smtClean="0"/>
              <a:t>Keep track of spam and your </a:t>
            </a:r>
            <a:r>
              <a:rPr lang="en-US" dirty="0" err="1" smtClean="0"/>
              <a:t>pede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0" y="4038600"/>
            <a:ext cx="8685234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cycle()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101244" y="1524000"/>
            <a:ext cx="90234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/>
          <a:stretch/>
        </p:blipFill>
        <p:spPr bwMode="auto">
          <a:xfrm>
            <a:off x="1" y="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867400" y="5638800"/>
            <a:ext cx="3124199" cy="1066800"/>
          </a:xfrm>
          <a:prstGeom prst="borderCallout1">
            <a:avLst>
              <a:gd name="adj1" fmla="val 33304"/>
              <a:gd name="adj2" fmla="val -2109"/>
              <a:gd name="adj3" fmla="val 21071"/>
              <a:gd name="adj4" fmla="val -44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 separate </a:t>
            </a:r>
            <a:r>
              <a:rPr lang="en-US" sz="2400" b="1" dirty="0" smtClean="0"/>
              <a:t>thread</a:t>
            </a:r>
            <a:r>
              <a:rPr lang="en-US" sz="2400" dirty="0" smtClean="0"/>
              <a:t> will handle key presses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6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DFS/BFS </a:t>
            </a:r>
            <a:br>
              <a:rPr lang="en-US" sz="13800" b="1" dirty="0" smtClean="0"/>
            </a:b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852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4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6552064" cy="5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477000" y="1295400"/>
            <a:ext cx="2514600" cy="1143000"/>
          </a:xfrm>
          <a:prstGeom prst="borderCallout1">
            <a:avLst>
              <a:gd name="adj1" fmla="val 97583"/>
              <a:gd name="adj2" fmla="val 23994"/>
              <a:gd name="adj3" fmla="val 196203"/>
              <a:gd name="adj4" fmla="val 2294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Remember the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emptyBSTNode</a:t>
            </a:r>
            <a:r>
              <a:rPr lang="en-US" sz="2400" dirty="0" smtClean="0">
                <a:latin typeface="+mj-lt"/>
                <a:cs typeface="Courier New" pitchFamily="49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22 </a:t>
            </a:r>
            <a:r>
              <a:rPr lang="en-US" dirty="0" smtClean="0"/>
              <a:t>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Draw </a:t>
            </a:r>
            <a:r>
              <a:rPr lang="en-US" dirty="0" smtClean="0"/>
              <a:t>how production rules map to an </a:t>
            </a:r>
            <a:r>
              <a:rPr lang="en-US" dirty="0" smtClean="0"/>
              <a:t>expression</a:t>
            </a:r>
          </a:p>
          <a:p>
            <a:r>
              <a:rPr lang="en-US" dirty="0" smtClean="0"/>
              <a:t>Basics for writing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RightAssociativeParser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Basics of </a:t>
            </a:r>
            <a:r>
              <a:rPr lang="en-US" dirty="0" err="1" smtClean="0"/>
              <a:t>Hw</a:t>
            </a:r>
            <a:r>
              <a:rPr lang="en-US" dirty="0" smtClean="0"/>
              <a:t> 11: </a:t>
            </a:r>
            <a:r>
              <a:rPr lang="en-US" dirty="0" err="1" smtClean="0"/>
              <a:t>Spampede</a:t>
            </a:r>
            <a:endParaRPr lang="en-US" dirty="0" smtClean="0"/>
          </a:p>
          <a:p>
            <a:r>
              <a:rPr lang="en-US" dirty="0" smtClean="0"/>
              <a:t>Understand the difference between</a:t>
            </a:r>
          </a:p>
          <a:p>
            <a:pPr lvl="1"/>
            <a:r>
              <a:rPr lang="en-US" dirty="0" smtClean="0"/>
              <a:t>Queues &amp; Stacks</a:t>
            </a:r>
          </a:p>
          <a:p>
            <a:pPr lvl="1"/>
            <a:r>
              <a:rPr lang="en-US" dirty="0" smtClean="0"/>
              <a:t>Depth First Search </a:t>
            </a:r>
            <a:r>
              <a:rPr lang="en-US" smtClean="0"/>
              <a:t>&amp; Breadth First Search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Stack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0538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&lt;TOP&gt; d &lt;BOTTOM&gt;</a:t>
            </a:r>
          </a:p>
          <a:p>
            <a:pPr marL="0" indent="0">
              <a:buNone/>
            </a:pPr>
            <a:r>
              <a:rPr lang="en-US" sz="1600" dirty="0"/>
              <a:t>Popped: d</a:t>
            </a:r>
          </a:p>
          <a:p>
            <a:pPr marL="0" indent="0">
              <a:buNone/>
            </a:pPr>
            <a:r>
              <a:rPr lang="en-US" sz="1600" dirty="0"/>
              <a:t>	&lt;TOP&gt; c e &lt;BOTTOM&gt;</a:t>
            </a:r>
          </a:p>
          <a:p>
            <a:pPr marL="0" indent="0">
              <a:buNone/>
            </a:pPr>
            <a:r>
              <a:rPr lang="en-US" sz="1600" dirty="0"/>
              <a:t>Popped: c</a:t>
            </a:r>
          </a:p>
          <a:p>
            <a:pPr marL="0" indent="0">
              <a:buNone/>
            </a:pPr>
            <a:r>
              <a:rPr lang="en-US" sz="1600" dirty="0"/>
              <a:t>	&lt;TOP&gt; b empty e &lt;BOTTOM&gt;</a:t>
            </a:r>
          </a:p>
          <a:p>
            <a:pPr marL="0" indent="0">
              <a:buNone/>
            </a:pPr>
            <a:r>
              <a:rPr lang="en-US" sz="1600" dirty="0"/>
              <a:t>Popped: b</a:t>
            </a:r>
          </a:p>
          <a:p>
            <a:pPr marL="0" indent="0">
              <a:buNone/>
            </a:pPr>
            <a:r>
              <a:rPr lang="en-US" sz="1600" dirty="0"/>
              <a:t>	&lt;TOP&gt; a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a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 &lt;BOTTOM&gt;</a:t>
            </a:r>
          </a:p>
          <a:p>
            <a:pPr marL="0" indent="0">
              <a:buNone/>
            </a:pPr>
            <a:r>
              <a:rPr lang="en-US" sz="1600" dirty="0"/>
              <a:t>Popped: e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Line Callout 1 3"/>
          <p:cNvSpPr/>
          <p:nvPr/>
        </p:nvSpPr>
        <p:spPr>
          <a:xfrm>
            <a:off x="6477000" y="304800"/>
            <a:ext cx="2514600" cy="2667000"/>
          </a:xfrm>
          <a:prstGeom prst="borderCallout1">
            <a:avLst>
              <a:gd name="adj1" fmla="val 94250"/>
              <a:gd name="adj2" fmla="val -5804"/>
              <a:gd name="adj3" fmla="val 91123"/>
              <a:gd name="adj4" fmla="val -11291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We put a bunch of empty stuff on the stack!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(a bunch of references to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emptyBSTNode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)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Queue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339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	&lt;FRONT&gt; d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d</a:t>
            </a:r>
          </a:p>
          <a:p>
            <a:pPr marL="0" indent="0">
              <a:buNone/>
            </a:pPr>
            <a:r>
              <a:rPr lang="en-US" sz="1800" dirty="0"/>
              <a:t>	&lt;FRONT&gt; e c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</a:t>
            </a:r>
          </a:p>
          <a:p>
            <a:pPr marL="0" indent="0">
              <a:buNone/>
            </a:pPr>
            <a:r>
              <a:rPr lang="en-US" sz="1800" dirty="0"/>
              <a:t>	&lt;FRONT&gt; c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c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b</a:t>
            </a:r>
          </a:p>
          <a:p>
            <a:pPr marL="0" indent="0">
              <a:buNone/>
            </a:pPr>
            <a:r>
              <a:rPr lang="en-US" sz="1800" dirty="0"/>
              <a:t>	&lt;FRONT&gt; empty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a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&lt;BACK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6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52400"/>
            <a:ext cx="89854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70598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Callout 1 3"/>
          <p:cNvSpPr/>
          <p:nvPr/>
        </p:nvSpPr>
        <p:spPr>
          <a:xfrm>
            <a:off x="304800" y="3657600"/>
            <a:ext cx="2514600" cy="2667000"/>
          </a:xfrm>
          <a:prstGeom prst="borderCallout1">
            <a:avLst>
              <a:gd name="adj1" fmla="val 90440"/>
              <a:gd name="adj2" fmla="val -753"/>
              <a:gd name="adj3" fmla="val 39694"/>
              <a:gd name="adj4" fmla="val 72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Will this print in the same order as: </a:t>
            </a:r>
          </a:p>
          <a:p>
            <a:pPr marL="457200" indent="-4572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Stack</a:t>
            </a:r>
          </a:p>
          <a:p>
            <a:pPr marL="228600" indent="-2286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Queue</a:t>
            </a:r>
          </a:p>
          <a:p>
            <a:pPr marL="228600" indent="-228600">
              <a:buAutoNum type="alphaU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? 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3800" b="1" dirty="0" smtClean="0"/>
              <a:t>Searching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577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(WRONG)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725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84850" y="1082675"/>
            <a:ext cx="3359150" cy="3040063"/>
            <a:chOff x="457200" y="1752600"/>
            <a:chExt cx="4572000" cy="4137623"/>
          </a:xfrm>
        </p:grpSpPr>
        <p:grpSp>
          <p:nvGrpSpPr>
            <p:cNvPr id="18481" name="Group 4"/>
            <p:cNvGrpSpPr>
              <a:grpSpLocks/>
            </p:cNvGrpSpPr>
            <p:nvPr/>
          </p:nvGrpSpPr>
          <p:grpSpPr bwMode="auto">
            <a:xfrm>
              <a:off x="457200" y="1752600"/>
              <a:ext cx="1447800" cy="1283219"/>
              <a:chOff x="457200" y="1752600"/>
              <a:chExt cx="1447800" cy="1283219"/>
            </a:xfrm>
          </p:grpSpPr>
          <p:pic>
            <p:nvPicPr>
              <p:cNvPr id="18496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7" name="TextBox 20"/>
              <p:cNvSpPr txBox="1">
                <a:spLocks noChangeArrowheads="1"/>
              </p:cNvSpPr>
              <p:nvPr/>
            </p:nvSpPr>
            <p:spPr bwMode="auto">
              <a:xfrm>
                <a:off x="837631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A</a:t>
                </a:r>
              </a:p>
            </p:txBody>
          </p:sp>
        </p:grpSp>
        <p:grpSp>
          <p:nvGrpSpPr>
            <p:cNvPr id="18482" name="Group 5"/>
            <p:cNvGrpSpPr>
              <a:grpSpLocks/>
            </p:cNvGrpSpPr>
            <p:nvPr/>
          </p:nvGrpSpPr>
          <p:grpSpPr bwMode="auto">
            <a:xfrm>
              <a:off x="3581400" y="1752600"/>
              <a:ext cx="1447800" cy="1283219"/>
              <a:chOff x="3581400" y="1752600"/>
              <a:chExt cx="1447800" cy="1283219"/>
            </a:xfrm>
          </p:grpSpPr>
          <p:pic>
            <p:nvPicPr>
              <p:cNvPr id="18494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5" name="TextBox 18"/>
              <p:cNvSpPr txBox="1">
                <a:spLocks noChangeArrowheads="1"/>
              </p:cNvSpPr>
              <p:nvPr/>
            </p:nvSpPr>
            <p:spPr bwMode="auto">
              <a:xfrm>
                <a:off x="3858903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B</a:t>
                </a:r>
              </a:p>
            </p:txBody>
          </p:sp>
        </p:grpSp>
        <p:grpSp>
          <p:nvGrpSpPr>
            <p:cNvPr id="18483" name="Group 6"/>
            <p:cNvGrpSpPr>
              <a:grpSpLocks/>
            </p:cNvGrpSpPr>
            <p:nvPr/>
          </p:nvGrpSpPr>
          <p:grpSpPr bwMode="auto">
            <a:xfrm>
              <a:off x="565245" y="4607004"/>
              <a:ext cx="1447800" cy="1275384"/>
              <a:chOff x="565245" y="4607004"/>
              <a:chExt cx="1447800" cy="1275384"/>
            </a:xfrm>
          </p:grpSpPr>
          <p:pic>
            <p:nvPicPr>
              <p:cNvPr id="18492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45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3" name="TextBox 16"/>
              <p:cNvSpPr txBox="1">
                <a:spLocks noChangeArrowheads="1"/>
              </p:cNvSpPr>
              <p:nvPr/>
            </p:nvSpPr>
            <p:spPr bwMode="auto">
              <a:xfrm>
                <a:off x="930320" y="4751570"/>
                <a:ext cx="838199" cy="113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C</a:t>
                </a:r>
              </a:p>
            </p:txBody>
          </p:sp>
        </p:grpSp>
        <p:grpSp>
          <p:nvGrpSpPr>
            <p:cNvPr id="18484" name="Group 7"/>
            <p:cNvGrpSpPr>
              <a:grpSpLocks/>
            </p:cNvGrpSpPr>
            <p:nvPr/>
          </p:nvGrpSpPr>
          <p:grpSpPr bwMode="auto">
            <a:xfrm>
              <a:off x="3581400" y="4607004"/>
              <a:ext cx="1447800" cy="1283219"/>
              <a:chOff x="3581400" y="4607004"/>
              <a:chExt cx="1447800" cy="1283219"/>
            </a:xfrm>
          </p:grpSpPr>
          <p:pic>
            <p:nvPicPr>
              <p:cNvPr id="18490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1" name="TextBox 14"/>
              <p:cNvSpPr txBox="1">
                <a:spLocks noChangeArrowheads="1"/>
              </p:cNvSpPr>
              <p:nvPr/>
            </p:nvSpPr>
            <p:spPr bwMode="auto">
              <a:xfrm>
                <a:off x="3816993" y="4759404"/>
                <a:ext cx="922021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D</a:t>
                </a:r>
              </a:p>
            </p:txBody>
          </p:sp>
        </p:grpSp>
        <p:cxnSp>
          <p:nvCxnSpPr>
            <p:cNvPr id="9" name="Straight Arrow Connector 8"/>
            <p:cNvCxnSpPr>
              <a:stCxn id="18496" idx="3"/>
              <a:endCxn id="18494" idx="1"/>
            </p:cNvCxnSpPr>
            <p:nvPr/>
          </p:nvCxnSpPr>
          <p:spPr>
            <a:xfrm>
              <a:off x="1904856" y="2348936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904856" y="5304689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468126" y="3784681"/>
              <a:ext cx="167449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418324" y="3850580"/>
              <a:ext cx="16766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08235" y="2910702"/>
              <a:ext cx="1948934" cy="169610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105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14400" y="5875338"/>
            <a:ext cx="911225" cy="803275"/>
            <a:chOff x="457200" y="1752600"/>
            <a:chExt cx="1447800" cy="1278056"/>
          </a:xfrm>
        </p:grpSpPr>
        <p:pic>
          <p:nvPicPr>
            <p:cNvPr id="1847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4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5625" y="5875338"/>
            <a:ext cx="909638" cy="803275"/>
            <a:chOff x="3581400" y="1752600"/>
            <a:chExt cx="1447800" cy="1278056"/>
          </a:xfrm>
        </p:grpSpPr>
        <p:pic>
          <p:nvPicPr>
            <p:cNvPr id="1847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TextBox 27"/>
            <p:cNvSpPr txBox="1">
              <a:spLocks noChangeArrowheads="1"/>
            </p:cNvSpPr>
            <p:nvPr/>
          </p:nvSpPr>
          <p:spPr bwMode="auto">
            <a:xfrm>
              <a:off x="3858905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B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65650" y="5875338"/>
            <a:ext cx="909638" cy="798512"/>
            <a:chOff x="565245" y="4607004"/>
            <a:chExt cx="1447800" cy="1270221"/>
          </a:xfrm>
        </p:grpSpPr>
        <p:pic>
          <p:nvPicPr>
            <p:cNvPr id="18475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TextBox 30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43200" y="5875338"/>
            <a:ext cx="911225" cy="803275"/>
            <a:chOff x="3581400" y="4607004"/>
            <a:chExt cx="1447800" cy="1278056"/>
          </a:xfrm>
        </p:grpSpPr>
        <p:pic>
          <p:nvPicPr>
            <p:cNvPr id="18473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TextBox 33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54425" y="5875338"/>
            <a:ext cx="909638" cy="803275"/>
            <a:chOff x="3581400" y="4607004"/>
            <a:chExt cx="1447800" cy="1278056"/>
          </a:xfrm>
        </p:grpSpPr>
        <p:pic>
          <p:nvPicPr>
            <p:cNvPr id="18471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TextBox 36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9906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46263" y="5867400"/>
            <a:ext cx="833437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92413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52838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486400" y="5875338"/>
            <a:ext cx="911225" cy="798512"/>
            <a:chOff x="565245" y="4607004"/>
            <a:chExt cx="1447800" cy="1270221"/>
          </a:xfrm>
        </p:grpSpPr>
        <p:pic>
          <p:nvPicPr>
            <p:cNvPr id="1846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TextBox 44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46101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440488" y="5875338"/>
            <a:ext cx="909637" cy="803275"/>
            <a:chOff x="457200" y="1752600"/>
            <a:chExt cx="1447800" cy="1278056"/>
          </a:xfrm>
        </p:grpSpPr>
        <p:pic>
          <p:nvPicPr>
            <p:cNvPr id="1846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Box 48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9975" y="5294313"/>
            <a:ext cx="406400" cy="762000"/>
            <a:chOff x="1070442" y="5297832"/>
            <a:chExt cx="405964" cy="762704"/>
          </a:xfrm>
        </p:grpSpPr>
        <p:sp>
          <p:nvSpPr>
            <p:cNvPr id="18465" name="TextBox 4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981200" y="5294313"/>
            <a:ext cx="406400" cy="762000"/>
            <a:chOff x="1070442" y="5297832"/>
            <a:chExt cx="405964" cy="762704"/>
          </a:xfrm>
        </p:grpSpPr>
        <p:sp>
          <p:nvSpPr>
            <p:cNvPr id="18463" name="TextBox 56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890838" y="5294313"/>
            <a:ext cx="406400" cy="762000"/>
            <a:chOff x="1070442" y="5297832"/>
            <a:chExt cx="405964" cy="762704"/>
          </a:xfrm>
        </p:grpSpPr>
        <p:sp>
          <p:nvSpPr>
            <p:cNvPr id="18461" name="TextBox 5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802063" y="5294313"/>
            <a:ext cx="406400" cy="762000"/>
            <a:chOff x="1070442" y="5297832"/>
            <a:chExt cx="405964" cy="762704"/>
          </a:xfrm>
        </p:grpSpPr>
        <p:sp>
          <p:nvSpPr>
            <p:cNvPr id="18459" name="TextBox 62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724400" y="5294313"/>
            <a:ext cx="406400" cy="762000"/>
            <a:chOff x="1070442" y="5297832"/>
            <a:chExt cx="405964" cy="762704"/>
          </a:xfrm>
        </p:grpSpPr>
        <p:sp>
          <p:nvSpPr>
            <p:cNvPr id="18457" name="TextBox 65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ine Callout 1 67"/>
          <p:cNvSpPr/>
          <p:nvPr/>
        </p:nvSpPr>
        <p:spPr>
          <a:xfrm>
            <a:off x="5716588" y="4324350"/>
            <a:ext cx="2895600" cy="1231900"/>
          </a:xfrm>
          <a:prstGeom prst="borderCallout1">
            <a:avLst>
              <a:gd name="adj1" fmla="val -2774"/>
              <a:gd name="adj2" fmla="val 7415"/>
              <a:gd name="adj3" fmla="val -233585"/>
              <a:gd name="adj4" fmla="val -245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(Fixed)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143000"/>
            <a:ext cx="8229600" cy="5715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mark starting node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(neighbor is not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mark neighbor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7132638" y="1054100"/>
            <a:ext cx="1906587" cy="92710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Don’t look at your handout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6096000" y="4648200"/>
            <a:ext cx="333375" cy="896938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0063" y="2514600"/>
            <a:ext cx="1947862" cy="227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/>
              <a:t>Mark node as “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dirty="0"/>
              <a:t>” or </a:t>
            </a:r>
            <a:r>
              <a:rPr lang="en-US" sz="2000" b="1" dirty="0"/>
              <a:t>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visited</a:t>
            </a:r>
            <a:r>
              <a:rPr lang="en-US" sz="2000" b="1" dirty="0"/>
              <a:t>” </a:t>
            </a:r>
            <a:r>
              <a:rPr lang="en-US" sz="2000" dirty="0"/>
              <a:t>when we put it into the Queue  </a:t>
            </a:r>
            <a:endParaRPr lang="en-US" sz="1100" dirty="0"/>
          </a:p>
        </p:txBody>
      </p:sp>
      <p:sp>
        <p:nvSpPr>
          <p:cNvPr id="26" name="Right Brace 25"/>
          <p:cNvSpPr/>
          <p:nvPr/>
        </p:nvSpPr>
        <p:spPr>
          <a:xfrm>
            <a:off x="4953000" y="1389063"/>
            <a:ext cx="333375" cy="896937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362575" y="1866900"/>
            <a:ext cx="148748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08750" y="4784725"/>
            <a:ext cx="1314450" cy="311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19800"/>
            <a:ext cx="609600" cy="685800"/>
            <a:chOff x="2928" y="1051"/>
            <a:chExt cx="840" cy="957"/>
          </a:xfrm>
        </p:grpSpPr>
        <p:sp>
          <p:nvSpPr>
            <p:cNvPr id="19469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6 h 250"/>
                <a:gd name="T10" fmla="*/ 2 w 1048"/>
                <a:gd name="T11" fmla="*/ 215 h 250"/>
                <a:gd name="T12" fmla="*/ 2 w 1048"/>
                <a:gd name="T13" fmla="*/ 195 h 250"/>
                <a:gd name="T14" fmla="*/ 0 w 1048"/>
                <a:gd name="T15" fmla="*/ 174 h 250"/>
                <a:gd name="T16" fmla="*/ 2 w 1048"/>
                <a:gd name="T17" fmla="*/ 14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62688" y="5791200"/>
            <a:ext cx="197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B050"/>
                </a:solidFill>
              </a:rPr>
              <a:t>Would we have the same problem with a Stack?</a:t>
            </a:r>
          </a:p>
        </p:txBody>
      </p:sp>
    </p:spTree>
    <p:extLst>
      <p:ext uri="{BB962C8B-B14F-4D97-AF65-F5344CB8AC3E}">
        <p14:creationId xmlns:p14="http://schemas.microsoft.com/office/powerpoint/2010/main" val="3801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59"/>
          <p:cNvSpPr>
            <a:spLocks noChangeArrowheads="1"/>
          </p:cNvSpPr>
          <p:nvPr/>
        </p:nvSpPr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7" name="Rectangle 1056" descr="25%"/>
          <p:cNvSpPr>
            <a:spLocks noChangeArrowheads="1"/>
          </p:cNvSpPr>
          <p:nvPr/>
        </p:nvSpPr>
        <p:spPr bwMode="auto">
          <a:xfrm>
            <a:off x="2057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8" name="Rectangle 1057"/>
          <p:cNvSpPr>
            <a:spLocks noChangeArrowheads="1"/>
          </p:cNvSpPr>
          <p:nvPr/>
        </p:nvSpPr>
        <p:spPr bwMode="auto">
          <a:xfrm>
            <a:off x="27432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9" name="Rectangle 1058"/>
          <p:cNvSpPr>
            <a:spLocks noChangeArrowheads="1"/>
          </p:cNvSpPr>
          <p:nvPr/>
        </p:nvSpPr>
        <p:spPr bwMode="auto">
          <a:xfrm>
            <a:off x="34290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0" name="Rectangle 1061" descr="25%"/>
          <p:cNvSpPr>
            <a:spLocks noChangeArrowheads="1"/>
          </p:cNvSpPr>
          <p:nvPr/>
        </p:nvSpPr>
        <p:spPr bwMode="auto">
          <a:xfrm>
            <a:off x="5486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1" name="Rectangle 1063" descr="25%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2" name="Rectangle 1064"/>
          <p:cNvSpPr>
            <a:spLocks noChangeArrowheads="1"/>
          </p:cNvSpPr>
          <p:nvPr/>
        </p:nvSpPr>
        <p:spPr bwMode="auto">
          <a:xfrm>
            <a:off x="27432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3" name="Rectangle 1065" descr="25%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4" name="Rectangle 1066"/>
          <p:cNvSpPr>
            <a:spLocks noChangeArrowheads="1"/>
          </p:cNvSpPr>
          <p:nvPr/>
        </p:nvSpPr>
        <p:spPr bwMode="auto">
          <a:xfrm>
            <a:off x="41148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5" name="Rectangle 106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6" name="Rectangle 1068" descr="25%"/>
          <p:cNvSpPr>
            <a:spLocks noChangeArrowheads="1"/>
          </p:cNvSpPr>
          <p:nvPr/>
        </p:nvSpPr>
        <p:spPr bwMode="auto">
          <a:xfrm>
            <a:off x="5486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7" name="Rectangle 1069" descr="25%"/>
          <p:cNvSpPr>
            <a:spLocks noChangeArrowheads="1"/>
          </p:cNvSpPr>
          <p:nvPr/>
        </p:nvSpPr>
        <p:spPr bwMode="auto">
          <a:xfrm>
            <a:off x="2057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8" name="Rectangle 1070" descr="25%"/>
          <p:cNvSpPr>
            <a:spLocks noChangeArrowheads="1"/>
          </p:cNvSpPr>
          <p:nvPr/>
        </p:nvSpPr>
        <p:spPr bwMode="auto">
          <a:xfrm>
            <a:off x="27432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9" name="Rectangle 1071" descr="25%"/>
          <p:cNvSpPr>
            <a:spLocks noChangeArrowheads="1"/>
          </p:cNvSpPr>
          <p:nvPr/>
        </p:nvSpPr>
        <p:spPr bwMode="auto">
          <a:xfrm>
            <a:off x="34290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0" name="Rectangle 1072"/>
          <p:cNvSpPr>
            <a:spLocks noChangeArrowheads="1"/>
          </p:cNvSpPr>
          <p:nvPr/>
        </p:nvSpPr>
        <p:spPr bwMode="auto">
          <a:xfrm>
            <a:off x="41148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1" name="Rectangle 1073"/>
          <p:cNvSpPr>
            <a:spLocks noChangeArrowheads="1"/>
          </p:cNvSpPr>
          <p:nvPr/>
        </p:nvSpPr>
        <p:spPr bwMode="auto">
          <a:xfrm>
            <a:off x="48006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2" name="Rectangle 1074" descr="25%"/>
          <p:cNvSpPr>
            <a:spLocks noChangeArrowheads="1"/>
          </p:cNvSpPr>
          <p:nvPr/>
        </p:nvSpPr>
        <p:spPr bwMode="auto">
          <a:xfrm>
            <a:off x="5486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3" name="Rectangle 1075" descr="25%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4" name="Rectangle 1076"/>
          <p:cNvSpPr>
            <a:spLocks noChangeArrowheads="1"/>
          </p:cNvSpPr>
          <p:nvPr/>
        </p:nvSpPr>
        <p:spPr bwMode="auto">
          <a:xfrm>
            <a:off x="27432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5" name="Rectangle 1077"/>
          <p:cNvSpPr>
            <a:spLocks noChangeArrowheads="1"/>
          </p:cNvSpPr>
          <p:nvPr/>
        </p:nvSpPr>
        <p:spPr bwMode="auto">
          <a:xfrm>
            <a:off x="34290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6" name="Rectangle 1078"/>
          <p:cNvSpPr>
            <a:spLocks noChangeArrowheads="1"/>
          </p:cNvSpPr>
          <p:nvPr/>
        </p:nvSpPr>
        <p:spPr bwMode="auto">
          <a:xfrm>
            <a:off x="41148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7" name="Rectangle 1079" descr="25%"/>
          <p:cNvSpPr>
            <a:spLocks noChangeArrowheads="1"/>
          </p:cNvSpPr>
          <p:nvPr/>
        </p:nvSpPr>
        <p:spPr bwMode="auto">
          <a:xfrm>
            <a:off x="48006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8" name="Rectangle 1080" descr="25%"/>
          <p:cNvSpPr>
            <a:spLocks noChangeArrowheads="1"/>
          </p:cNvSpPr>
          <p:nvPr/>
        </p:nvSpPr>
        <p:spPr bwMode="auto">
          <a:xfrm>
            <a:off x="5486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9" name="Rectangle 1081" descr="25%"/>
          <p:cNvSpPr>
            <a:spLocks noChangeArrowheads="1"/>
          </p:cNvSpPr>
          <p:nvPr/>
        </p:nvSpPr>
        <p:spPr bwMode="auto">
          <a:xfrm>
            <a:off x="2057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0" name="Rectangle 1082" descr="25%"/>
          <p:cNvSpPr>
            <a:spLocks noChangeArrowheads="1"/>
          </p:cNvSpPr>
          <p:nvPr/>
        </p:nvSpPr>
        <p:spPr bwMode="auto">
          <a:xfrm>
            <a:off x="27432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1" name="Rectangle 1083" descr="25%"/>
          <p:cNvSpPr>
            <a:spLocks noChangeArrowheads="1"/>
          </p:cNvSpPr>
          <p:nvPr/>
        </p:nvSpPr>
        <p:spPr bwMode="auto">
          <a:xfrm>
            <a:off x="34290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2" name="Rectangle 1084" descr="25%"/>
          <p:cNvSpPr>
            <a:spLocks noChangeArrowheads="1"/>
          </p:cNvSpPr>
          <p:nvPr/>
        </p:nvSpPr>
        <p:spPr bwMode="auto">
          <a:xfrm>
            <a:off x="41148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3" name="Rectangle 1085" descr="25%"/>
          <p:cNvSpPr>
            <a:spLocks noChangeArrowheads="1"/>
          </p:cNvSpPr>
          <p:nvPr/>
        </p:nvSpPr>
        <p:spPr bwMode="auto">
          <a:xfrm>
            <a:off x="48006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4" name="Rectangle 1086" descr="25%"/>
          <p:cNvSpPr>
            <a:spLocks noChangeArrowheads="1"/>
          </p:cNvSpPr>
          <p:nvPr/>
        </p:nvSpPr>
        <p:spPr bwMode="auto">
          <a:xfrm>
            <a:off x="5486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5" name="Rectangle 1087" descr="25%"/>
          <p:cNvSpPr>
            <a:spLocks noChangeArrowheads="1"/>
          </p:cNvSpPr>
          <p:nvPr/>
        </p:nvSpPr>
        <p:spPr bwMode="auto">
          <a:xfrm>
            <a:off x="2057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6" name="Rectangle 1088" descr="25%"/>
          <p:cNvSpPr>
            <a:spLocks noChangeArrowheads="1"/>
          </p:cNvSpPr>
          <p:nvPr/>
        </p:nvSpPr>
        <p:spPr bwMode="auto">
          <a:xfrm>
            <a:off x="27432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7" name="Rectangle 1089" descr="25%"/>
          <p:cNvSpPr>
            <a:spLocks noChangeArrowheads="1"/>
          </p:cNvSpPr>
          <p:nvPr/>
        </p:nvSpPr>
        <p:spPr bwMode="auto">
          <a:xfrm>
            <a:off x="34290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8" name="Rectangle 1090" descr="25%"/>
          <p:cNvSpPr>
            <a:spLocks noChangeArrowheads="1"/>
          </p:cNvSpPr>
          <p:nvPr/>
        </p:nvSpPr>
        <p:spPr bwMode="auto">
          <a:xfrm>
            <a:off x="41148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9" name="Rectangle 1091" descr="25%"/>
          <p:cNvSpPr>
            <a:spLocks noChangeArrowheads="1"/>
          </p:cNvSpPr>
          <p:nvPr/>
        </p:nvSpPr>
        <p:spPr bwMode="auto">
          <a:xfrm>
            <a:off x="48006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40" name="Rectangle 1092" descr="25%"/>
          <p:cNvSpPr>
            <a:spLocks noChangeArrowheads="1"/>
          </p:cNvSpPr>
          <p:nvPr/>
        </p:nvSpPr>
        <p:spPr bwMode="auto">
          <a:xfrm>
            <a:off x="5486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1541" name="Picture 11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2781300" y="3505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500" y="3529013"/>
            <a:ext cx="434975" cy="481012"/>
            <a:chOff x="2928" y="1051"/>
            <a:chExt cx="840" cy="957"/>
          </a:xfrm>
        </p:grpSpPr>
        <p:sp>
          <p:nvSpPr>
            <p:cNvPr id="21555" name="Freeform 8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8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8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8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8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8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8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9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9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9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Rectangle 1162"/>
          <p:cNvSpPr>
            <a:spLocks noChangeArrowheads="1"/>
          </p:cNvSpPr>
          <p:nvPr/>
        </p:nvSpPr>
        <p:spPr bwMode="auto">
          <a:xfrm>
            <a:off x="304800" y="5562600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class Maze</a:t>
            </a:r>
          </a:p>
          <a:p>
            <a:r>
              <a:rPr lang="en-US" sz="2400" b="1">
                <a:latin typeface="Courier New" pitchFamily="49" charset="0"/>
              </a:rPr>
              <a:t>{</a:t>
            </a:r>
          </a:p>
          <a:p>
            <a:r>
              <a:rPr lang="en-US" sz="2400" b="1">
                <a:latin typeface="Courier New" pitchFamily="49" charset="0"/>
              </a:rPr>
              <a:t>  private MazeCell[][] maze;</a:t>
            </a:r>
          </a:p>
        </p:txBody>
      </p:sp>
      <p:sp>
        <p:nvSpPr>
          <p:cNvPr id="2154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21545" name="Rectangle 67"/>
          <p:cNvSpPr>
            <a:spLocks noChangeArrowheads="1"/>
          </p:cNvSpPr>
          <p:nvPr/>
        </p:nvSpPr>
        <p:spPr bwMode="auto">
          <a:xfrm>
            <a:off x="55563" y="7874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-1588" y="182403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class MazeCell</a:t>
            </a:r>
          </a:p>
        </p:txBody>
      </p:sp>
      <p:cxnSp>
        <p:nvCxnSpPr>
          <p:cNvPr id="21547" name="Straight Arrow Connector 71"/>
          <p:cNvCxnSpPr>
            <a:cxnSpLocks noChangeShapeType="1"/>
          </p:cNvCxnSpPr>
          <p:nvPr/>
        </p:nvCxnSpPr>
        <p:spPr bwMode="auto">
          <a:xfrm>
            <a:off x="1219200" y="1346200"/>
            <a:ext cx="685800" cy="254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8" name="Straight Arrow Connector 72"/>
          <p:cNvCxnSpPr>
            <a:cxnSpLocks noChangeShapeType="1"/>
          </p:cNvCxnSpPr>
          <p:nvPr/>
        </p:nvCxnSpPr>
        <p:spPr bwMode="auto">
          <a:xfrm>
            <a:off x="1498600" y="2265363"/>
            <a:ext cx="901700" cy="134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557963" y="1262063"/>
            <a:ext cx="1671637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6 10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**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*D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3529013"/>
            <a:ext cx="16764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*o* oooo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*oooo**o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    *Do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6959600" y="204788"/>
            <a:ext cx="1905000" cy="927100"/>
          </a:xfrm>
          <a:prstGeom prst="borderCallout1">
            <a:avLst>
              <a:gd name="adj1" fmla="val 144435"/>
              <a:gd name="adj2" fmla="val 57526"/>
              <a:gd name="adj3" fmla="val 73338"/>
              <a:gd name="adj4" fmla="val 756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Input</a:t>
            </a:r>
          </a:p>
        </p:txBody>
      </p:sp>
      <p:sp>
        <p:nvSpPr>
          <p:cNvPr id="64" name="Line Callout 1 63"/>
          <p:cNvSpPr/>
          <p:nvPr/>
        </p:nvSpPr>
        <p:spPr>
          <a:xfrm>
            <a:off x="6892925" y="5562600"/>
            <a:ext cx="1793875" cy="1200150"/>
          </a:xfrm>
          <a:prstGeom prst="borderCallout1">
            <a:avLst>
              <a:gd name="adj1" fmla="val -32697"/>
              <a:gd name="adj2" fmla="val 21905"/>
              <a:gd name="adj3" fmla="val 17685"/>
              <a:gd name="adj4" fmla="val 143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solution</a:t>
            </a:r>
          </a:p>
        </p:txBody>
      </p:sp>
    </p:spTree>
    <p:extLst>
      <p:ext uri="{BB962C8B-B14F-4D97-AF65-F5344CB8AC3E}">
        <p14:creationId xmlns:p14="http://schemas.microsoft.com/office/powerpoint/2010/main" val="22959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2" grpId="0" animBg="1"/>
      <p:bldP spid="3" grpId="0" animBg="1"/>
      <p:bldP spid="63" grpId="0" animBg="1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5146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>
                <a:solidFill>
                  <a:srgbClr val="000000"/>
                </a:solidFill>
                <a:latin typeface="Times" pitchFamily="18" charset="0"/>
              </a:rPr>
              <a:t>Maze and MazeCell</a:t>
            </a:r>
            <a:endParaRPr lang="en-US" sz="4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2" name="Rectangle 1028" descr="25%"/>
          <p:cNvSpPr>
            <a:spLocks noChangeArrowheads="1"/>
          </p:cNvSpPr>
          <p:nvPr/>
        </p:nvSpPr>
        <p:spPr bwMode="auto">
          <a:xfrm>
            <a:off x="457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1143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4" name="Rectangle 1030"/>
          <p:cNvSpPr>
            <a:spLocks noChangeArrowheads="1"/>
          </p:cNvSpPr>
          <p:nvPr/>
        </p:nvSpPr>
        <p:spPr bwMode="auto">
          <a:xfrm>
            <a:off x="1828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5" name="Rectangle 1031" descr="25%"/>
          <p:cNvSpPr>
            <a:spLocks noChangeArrowheads="1"/>
          </p:cNvSpPr>
          <p:nvPr/>
        </p:nvSpPr>
        <p:spPr bwMode="auto">
          <a:xfrm>
            <a:off x="3886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6" name="Rectangle 1032" descr="25%"/>
          <p:cNvSpPr>
            <a:spLocks noChangeArrowheads="1"/>
          </p:cNvSpPr>
          <p:nvPr/>
        </p:nvSpPr>
        <p:spPr bwMode="auto">
          <a:xfrm>
            <a:off x="457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7" name="Rectangle 1034" descr="25%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8" name="Rectangle 1035"/>
          <p:cNvSpPr>
            <a:spLocks noChangeArrowheads="1"/>
          </p:cNvSpPr>
          <p:nvPr/>
        </p:nvSpPr>
        <p:spPr bwMode="auto">
          <a:xfrm>
            <a:off x="25146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9" name="Rectangle 1036"/>
          <p:cNvSpPr>
            <a:spLocks noChangeArrowheads="1"/>
          </p:cNvSpPr>
          <p:nvPr/>
        </p:nvSpPr>
        <p:spPr bwMode="auto">
          <a:xfrm>
            <a:off x="3200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0" name="Rectangle 1037" descr="25%"/>
          <p:cNvSpPr>
            <a:spLocks noChangeArrowheads="1"/>
          </p:cNvSpPr>
          <p:nvPr/>
        </p:nvSpPr>
        <p:spPr bwMode="auto">
          <a:xfrm>
            <a:off x="3886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1" name="Rectangle 1038" descr="25%"/>
          <p:cNvSpPr>
            <a:spLocks noChangeArrowheads="1"/>
          </p:cNvSpPr>
          <p:nvPr/>
        </p:nvSpPr>
        <p:spPr bwMode="auto">
          <a:xfrm>
            <a:off x="457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2" name="Rectangle 1039" descr="25%"/>
          <p:cNvSpPr>
            <a:spLocks noChangeArrowheads="1"/>
          </p:cNvSpPr>
          <p:nvPr/>
        </p:nvSpPr>
        <p:spPr bwMode="auto">
          <a:xfrm>
            <a:off x="1143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3" name="Rectangle 1040" descr="25%"/>
          <p:cNvSpPr>
            <a:spLocks noChangeArrowheads="1"/>
          </p:cNvSpPr>
          <p:nvPr/>
        </p:nvSpPr>
        <p:spPr bwMode="auto">
          <a:xfrm>
            <a:off x="18288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25146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5" name="Rectangle 1042"/>
          <p:cNvSpPr>
            <a:spLocks noChangeArrowheads="1"/>
          </p:cNvSpPr>
          <p:nvPr/>
        </p:nvSpPr>
        <p:spPr bwMode="auto">
          <a:xfrm>
            <a:off x="3200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6" name="Rectangle 1043" descr="25%"/>
          <p:cNvSpPr>
            <a:spLocks noChangeArrowheads="1"/>
          </p:cNvSpPr>
          <p:nvPr/>
        </p:nvSpPr>
        <p:spPr bwMode="auto">
          <a:xfrm>
            <a:off x="3886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7" name="Rectangle 1044" descr="25%"/>
          <p:cNvSpPr>
            <a:spLocks noChangeArrowheads="1"/>
          </p:cNvSpPr>
          <p:nvPr/>
        </p:nvSpPr>
        <p:spPr bwMode="auto">
          <a:xfrm>
            <a:off x="457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8" name="Rectangle 1045"/>
          <p:cNvSpPr>
            <a:spLocks noChangeArrowheads="1"/>
          </p:cNvSpPr>
          <p:nvPr/>
        </p:nvSpPr>
        <p:spPr bwMode="auto">
          <a:xfrm>
            <a:off x="1143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9" name="Rectangle 1046"/>
          <p:cNvSpPr>
            <a:spLocks noChangeArrowheads="1"/>
          </p:cNvSpPr>
          <p:nvPr/>
        </p:nvSpPr>
        <p:spPr bwMode="auto">
          <a:xfrm>
            <a:off x="18288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25146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1" name="Rectangle 1048" descr="25%"/>
          <p:cNvSpPr>
            <a:spLocks noChangeArrowheads="1"/>
          </p:cNvSpPr>
          <p:nvPr/>
        </p:nvSpPr>
        <p:spPr bwMode="auto">
          <a:xfrm>
            <a:off x="32004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2" name="Rectangle 1049" descr="25%"/>
          <p:cNvSpPr>
            <a:spLocks noChangeArrowheads="1"/>
          </p:cNvSpPr>
          <p:nvPr/>
        </p:nvSpPr>
        <p:spPr bwMode="auto">
          <a:xfrm>
            <a:off x="3886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3" name="Rectangle 1050" descr="25%"/>
          <p:cNvSpPr>
            <a:spLocks noChangeArrowheads="1"/>
          </p:cNvSpPr>
          <p:nvPr/>
        </p:nvSpPr>
        <p:spPr bwMode="auto">
          <a:xfrm>
            <a:off x="457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4" name="Rectangle 1051" descr="25%"/>
          <p:cNvSpPr>
            <a:spLocks noChangeArrowheads="1"/>
          </p:cNvSpPr>
          <p:nvPr/>
        </p:nvSpPr>
        <p:spPr bwMode="auto">
          <a:xfrm>
            <a:off x="1143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5" name="Rectangle 1052" descr="25%"/>
          <p:cNvSpPr>
            <a:spLocks noChangeArrowheads="1"/>
          </p:cNvSpPr>
          <p:nvPr/>
        </p:nvSpPr>
        <p:spPr bwMode="auto">
          <a:xfrm>
            <a:off x="1828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6" name="Rectangle 1053" descr="25%"/>
          <p:cNvSpPr>
            <a:spLocks noChangeArrowheads="1"/>
          </p:cNvSpPr>
          <p:nvPr/>
        </p:nvSpPr>
        <p:spPr bwMode="auto">
          <a:xfrm>
            <a:off x="2514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7" name="Rectangle 1054" descr="25%"/>
          <p:cNvSpPr>
            <a:spLocks noChangeArrowheads="1"/>
          </p:cNvSpPr>
          <p:nvPr/>
        </p:nvSpPr>
        <p:spPr bwMode="auto">
          <a:xfrm>
            <a:off x="3200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8" name="Rectangle 1055" descr="25%"/>
          <p:cNvSpPr>
            <a:spLocks noChangeArrowheads="1"/>
          </p:cNvSpPr>
          <p:nvPr/>
        </p:nvSpPr>
        <p:spPr bwMode="auto">
          <a:xfrm>
            <a:off x="3886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9" name="Rectangle 1056" descr="25%"/>
          <p:cNvSpPr>
            <a:spLocks noChangeArrowheads="1"/>
          </p:cNvSpPr>
          <p:nvPr/>
        </p:nvSpPr>
        <p:spPr bwMode="auto">
          <a:xfrm>
            <a:off x="457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0" name="Rectangle 1057" descr="25%"/>
          <p:cNvSpPr>
            <a:spLocks noChangeArrowheads="1"/>
          </p:cNvSpPr>
          <p:nvPr/>
        </p:nvSpPr>
        <p:spPr bwMode="auto">
          <a:xfrm>
            <a:off x="1143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1" name="Rectangle 1058" descr="25%"/>
          <p:cNvSpPr>
            <a:spLocks noChangeArrowheads="1"/>
          </p:cNvSpPr>
          <p:nvPr/>
        </p:nvSpPr>
        <p:spPr bwMode="auto">
          <a:xfrm>
            <a:off x="1828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2" name="Rectangle 1059" descr="25%"/>
          <p:cNvSpPr>
            <a:spLocks noChangeArrowheads="1"/>
          </p:cNvSpPr>
          <p:nvPr/>
        </p:nvSpPr>
        <p:spPr bwMode="auto">
          <a:xfrm>
            <a:off x="2514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3" name="Rectangle 1060" descr="25%"/>
          <p:cNvSpPr>
            <a:spLocks noChangeArrowheads="1"/>
          </p:cNvSpPr>
          <p:nvPr/>
        </p:nvSpPr>
        <p:spPr bwMode="auto">
          <a:xfrm>
            <a:off x="3200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4" name="Rectangle 1061" descr="25%"/>
          <p:cNvSpPr>
            <a:spLocks noChangeArrowheads="1"/>
          </p:cNvSpPr>
          <p:nvPr/>
        </p:nvSpPr>
        <p:spPr bwMode="auto">
          <a:xfrm>
            <a:off x="3886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2565" name="Picture 106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181100" y="38131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Line 1081"/>
          <p:cNvSpPr>
            <a:spLocks noChangeShapeType="1"/>
          </p:cNvSpPr>
          <p:nvPr/>
        </p:nvSpPr>
        <p:spPr bwMode="auto">
          <a:xfrm flipV="1">
            <a:off x="3200400" y="1447800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1082"/>
          <p:cNvSpPr>
            <a:spLocks noChangeShapeType="1"/>
          </p:cNvSpPr>
          <p:nvPr/>
        </p:nvSpPr>
        <p:spPr bwMode="auto">
          <a:xfrm flipV="1">
            <a:off x="3876675" y="1447800"/>
            <a:ext cx="526732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1083"/>
          <p:cNvSpPr>
            <a:spLocks noChangeShapeType="1"/>
          </p:cNvSpPr>
          <p:nvPr/>
        </p:nvSpPr>
        <p:spPr bwMode="auto">
          <a:xfrm>
            <a:off x="3878263" y="3033713"/>
            <a:ext cx="5265737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1084"/>
          <p:cNvSpPr>
            <a:spLocks noChangeShapeType="1"/>
          </p:cNvSpPr>
          <p:nvPr/>
        </p:nvSpPr>
        <p:spPr bwMode="auto">
          <a:xfrm>
            <a:off x="3205163" y="3059113"/>
            <a:ext cx="1519237" cy="266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1085"/>
          <p:cNvSpPr>
            <a:spLocks noChangeArrowheads="1"/>
          </p:cNvSpPr>
          <p:nvPr/>
        </p:nvSpPr>
        <p:spPr bwMode="auto">
          <a:xfrm>
            <a:off x="32004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71" name="Text Box 1087"/>
          <p:cNvSpPr txBox="1">
            <a:spLocks noChangeArrowheads="1"/>
          </p:cNvSpPr>
          <p:nvPr/>
        </p:nvSpPr>
        <p:spPr bwMode="auto">
          <a:xfrm>
            <a:off x="5572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72" name="Text Box 1088"/>
          <p:cNvSpPr txBox="1">
            <a:spLocks noChangeArrowheads="1"/>
          </p:cNvSpPr>
          <p:nvPr/>
        </p:nvSpPr>
        <p:spPr bwMode="auto">
          <a:xfrm>
            <a:off x="4810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3" name="Text Box 1089"/>
          <p:cNvSpPr txBox="1">
            <a:spLocks noChangeArrowheads="1"/>
          </p:cNvSpPr>
          <p:nvPr/>
        </p:nvSpPr>
        <p:spPr bwMode="auto">
          <a:xfrm>
            <a:off x="1243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74" name="Text Box 1090"/>
          <p:cNvSpPr txBox="1">
            <a:spLocks noChangeArrowheads="1"/>
          </p:cNvSpPr>
          <p:nvPr/>
        </p:nvSpPr>
        <p:spPr bwMode="auto">
          <a:xfrm>
            <a:off x="1166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5" name="Text Box 1091"/>
          <p:cNvSpPr txBox="1">
            <a:spLocks noChangeArrowheads="1"/>
          </p:cNvSpPr>
          <p:nvPr/>
        </p:nvSpPr>
        <p:spPr bwMode="auto">
          <a:xfrm>
            <a:off x="19208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76" name="Text Box 1092"/>
          <p:cNvSpPr txBox="1">
            <a:spLocks noChangeArrowheads="1"/>
          </p:cNvSpPr>
          <p:nvPr/>
        </p:nvSpPr>
        <p:spPr bwMode="auto">
          <a:xfrm>
            <a:off x="18446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7" name="Text Box 1093"/>
          <p:cNvSpPr txBox="1">
            <a:spLocks noChangeArrowheads="1"/>
          </p:cNvSpPr>
          <p:nvPr/>
        </p:nvSpPr>
        <p:spPr bwMode="auto">
          <a:xfrm>
            <a:off x="2614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78" name="Text Box 1094"/>
          <p:cNvSpPr txBox="1">
            <a:spLocks noChangeArrowheads="1"/>
          </p:cNvSpPr>
          <p:nvPr/>
        </p:nvSpPr>
        <p:spPr bwMode="auto">
          <a:xfrm>
            <a:off x="2538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9" name="Text Box 1095"/>
          <p:cNvSpPr txBox="1">
            <a:spLocks noChangeArrowheads="1"/>
          </p:cNvSpPr>
          <p:nvPr/>
        </p:nvSpPr>
        <p:spPr bwMode="auto">
          <a:xfrm>
            <a:off x="33131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0" name="Text Box 1096"/>
          <p:cNvSpPr txBox="1">
            <a:spLocks noChangeArrowheads="1"/>
          </p:cNvSpPr>
          <p:nvPr/>
        </p:nvSpPr>
        <p:spPr bwMode="auto">
          <a:xfrm>
            <a:off x="32369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1" name="Text Box 1097"/>
          <p:cNvSpPr txBox="1">
            <a:spLocks noChangeArrowheads="1"/>
          </p:cNvSpPr>
          <p:nvPr/>
        </p:nvSpPr>
        <p:spPr bwMode="auto">
          <a:xfrm>
            <a:off x="40020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82" name="Text Box 1098"/>
          <p:cNvSpPr txBox="1">
            <a:spLocks noChangeArrowheads="1"/>
          </p:cNvSpPr>
          <p:nvPr/>
        </p:nvSpPr>
        <p:spPr bwMode="auto">
          <a:xfrm>
            <a:off x="39258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3" name="Text Box 1099"/>
          <p:cNvSpPr txBox="1">
            <a:spLocks noChangeArrowheads="1"/>
          </p:cNvSpPr>
          <p:nvPr/>
        </p:nvSpPr>
        <p:spPr bwMode="auto">
          <a:xfrm>
            <a:off x="-23813" y="198596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84" name="Text Box 1100"/>
          <p:cNvSpPr txBox="1">
            <a:spLocks noChangeArrowheads="1"/>
          </p:cNvSpPr>
          <p:nvPr/>
        </p:nvSpPr>
        <p:spPr bwMode="auto">
          <a:xfrm>
            <a:off x="-100013" y="178117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5" name="Text Box 1101"/>
          <p:cNvSpPr txBox="1">
            <a:spLocks noChangeArrowheads="1"/>
          </p:cNvSpPr>
          <p:nvPr/>
        </p:nvSpPr>
        <p:spPr bwMode="auto">
          <a:xfrm>
            <a:off x="-23813" y="263525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86" name="Text Box 1102"/>
          <p:cNvSpPr txBox="1">
            <a:spLocks noChangeArrowheads="1"/>
          </p:cNvSpPr>
          <p:nvPr/>
        </p:nvSpPr>
        <p:spPr bwMode="auto">
          <a:xfrm>
            <a:off x="-100013" y="243046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7" name="Text Box 1103"/>
          <p:cNvSpPr txBox="1">
            <a:spLocks noChangeArrowheads="1"/>
          </p:cNvSpPr>
          <p:nvPr/>
        </p:nvSpPr>
        <p:spPr bwMode="auto">
          <a:xfrm>
            <a:off x="-23813" y="474821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8" name="Text Box 1104"/>
          <p:cNvSpPr txBox="1">
            <a:spLocks noChangeArrowheads="1"/>
          </p:cNvSpPr>
          <p:nvPr/>
        </p:nvSpPr>
        <p:spPr bwMode="auto">
          <a:xfrm>
            <a:off x="-100013" y="454342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9" name="Text Box 1105"/>
          <p:cNvSpPr txBox="1">
            <a:spLocks noChangeArrowheads="1"/>
          </p:cNvSpPr>
          <p:nvPr/>
        </p:nvSpPr>
        <p:spPr bwMode="auto">
          <a:xfrm>
            <a:off x="-23813" y="539750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90" name="Text Box 1106"/>
          <p:cNvSpPr txBox="1">
            <a:spLocks noChangeArrowheads="1"/>
          </p:cNvSpPr>
          <p:nvPr/>
        </p:nvSpPr>
        <p:spPr bwMode="auto">
          <a:xfrm>
            <a:off x="-100013" y="519271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1" name="Text Box 1107"/>
          <p:cNvSpPr txBox="1">
            <a:spLocks noChangeArrowheads="1"/>
          </p:cNvSpPr>
          <p:nvPr/>
        </p:nvSpPr>
        <p:spPr bwMode="auto">
          <a:xfrm>
            <a:off x="-23813" y="3328988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92" name="Text Box 1108"/>
          <p:cNvSpPr txBox="1">
            <a:spLocks noChangeArrowheads="1"/>
          </p:cNvSpPr>
          <p:nvPr/>
        </p:nvSpPr>
        <p:spPr bwMode="auto">
          <a:xfrm>
            <a:off x="-100013" y="3124200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3" name="Text Box 1109"/>
          <p:cNvSpPr txBox="1">
            <a:spLocks noChangeArrowheads="1"/>
          </p:cNvSpPr>
          <p:nvPr/>
        </p:nvSpPr>
        <p:spPr bwMode="auto">
          <a:xfrm>
            <a:off x="-23813" y="3978275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94" name="Text Box 1110"/>
          <p:cNvSpPr txBox="1">
            <a:spLocks noChangeArrowheads="1"/>
          </p:cNvSpPr>
          <p:nvPr/>
        </p:nvSpPr>
        <p:spPr bwMode="auto">
          <a:xfrm>
            <a:off x="-100013" y="3773488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grpSp>
        <p:nvGrpSpPr>
          <p:cNvPr id="22595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32075" y="3810000"/>
            <a:ext cx="434975" cy="481013"/>
            <a:chOff x="2928" y="1051"/>
            <a:chExt cx="840" cy="957"/>
          </a:xfrm>
        </p:grpSpPr>
        <p:sp>
          <p:nvSpPr>
            <p:cNvPr id="22608" name="Freeform 8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8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8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Oval 8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8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8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9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AutoShape 9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9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9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9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447800"/>
            <a:ext cx="4419600" cy="42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class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endParaRPr lang="en-US" sz="1600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row;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col;                 </a:t>
            </a: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boolean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visited</a:t>
            </a:r>
            <a:r>
              <a:rPr lang="en-US" sz="1600" dirty="0" smtClean="0">
                <a:latin typeface="Courier New" pitchFamily="49" charset="0"/>
              </a:rPr>
              <a:t>;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r>
              <a:rPr lang="en-US" sz="1600" dirty="0" smtClean="0">
                <a:latin typeface="Courier New" pitchFamily="49" charset="0"/>
              </a:rPr>
              <a:t> parent;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MazeCell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row,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col, char c)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this.row</a:t>
            </a:r>
            <a:r>
              <a:rPr lang="en-US" sz="1600" dirty="0" smtClean="0">
                <a:latin typeface="Courier New" pitchFamily="49" charset="0"/>
              </a:rPr>
              <a:t> = row;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this.col</a:t>
            </a:r>
            <a:r>
              <a:rPr lang="en-US" sz="1600" dirty="0" smtClean="0">
                <a:latin typeface="Courier New" pitchFamily="49" charset="0"/>
              </a:rPr>
              <a:t> = col;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this.contents</a:t>
            </a:r>
            <a:r>
              <a:rPr lang="en-US" sz="1600" dirty="0" smtClean="0">
                <a:latin typeface="Courier New" pitchFamily="49" charset="0"/>
              </a:rPr>
              <a:t> = c;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this.visited</a:t>
            </a:r>
            <a:r>
              <a:rPr lang="en-US" sz="1600" dirty="0" smtClean="0">
                <a:latin typeface="Courier New" pitchFamily="49" charset="0"/>
              </a:rPr>
              <a:t> = false;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this.parent</a:t>
            </a:r>
            <a:r>
              <a:rPr lang="en-US" sz="1600" dirty="0" smtClean="0">
                <a:latin typeface="Courier New" pitchFamily="49" charset="0"/>
              </a:rPr>
              <a:t> = null;      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}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2597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2598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sp>
        <p:nvSpPr>
          <p:cNvPr id="22599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'*'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Wall!</a:t>
            </a:r>
          </a:p>
        </p:txBody>
      </p:sp>
      <p:sp>
        <p:nvSpPr>
          <p:cNvPr id="22600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 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Open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Space</a:t>
            </a:r>
            <a:endParaRPr lang="en-US" sz="16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2601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338" y="5829300"/>
            <a:ext cx="381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Here are the available characters:</a:t>
            </a:r>
          </a:p>
        </p:txBody>
      </p:sp>
      <p:sp>
        <p:nvSpPr>
          <p:cNvPr id="22602" name="Rectangle 100"/>
          <p:cNvSpPr>
            <a:spLocks noChangeArrowheads="1"/>
          </p:cNvSpPr>
          <p:nvPr/>
        </p:nvSpPr>
        <p:spPr bwMode="auto">
          <a:xfrm>
            <a:off x="4048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3" name="Rectangle 101"/>
          <p:cNvSpPr>
            <a:spLocks noChangeArrowheads="1"/>
          </p:cNvSpPr>
          <p:nvPr/>
        </p:nvSpPr>
        <p:spPr bwMode="auto">
          <a:xfrm>
            <a:off x="11176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4" name="Rectangle 102"/>
          <p:cNvSpPr>
            <a:spLocks noChangeArrowheads="1"/>
          </p:cNvSpPr>
          <p:nvPr/>
        </p:nvSpPr>
        <p:spPr bwMode="auto">
          <a:xfrm>
            <a:off x="11303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 '</a:t>
            </a:r>
            <a:endParaRPr lang="en-US"/>
          </a:p>
        </p:txBody>
      </p:sp>
      <p:sp>
        <p:nvSpPr>
          <p:cNvPr id="22605" name="Rectangle 103"/>
          <p:cNvSpPr>
            <a:spLocks noChangeArrowheads="1"/>
          </p:cNvSpPr>
          <p:nvPr/>
        </p:nvSpPr>
        <p:spPr bwMode="auto">
          <a:xfrm>
            <a:off x="2474913" y="3744913"/>
            <a:ext cx="738187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'S'</a:t>
            </a:r>
            <a:endParaRPr lang="en-US" sz="2400"/>
          </a:p>
        </p:txBody>
      </p:sp>
      <p:sp>
        <p:nvSpPr>
          <p:cNvPr id="22606" name="Rectangle 104"/>
          <p:cNvSpPr>
            <a:spLocks noChangeArrowheads="1"/>
          </p:cNvSpPr>
          <p:nvPr/>
        </p:nvSpPr>
        <p:spPr bwMode="auto">
          <a:xfrm>
            <a:off x="1123950" y="3743325"/>
            <a:ext cx="738188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'D'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71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Introduction to </a:t>
            </a:r>
            <a:r>
              <a:rPr lang="en-US" dirty="0" err="1" smtClean="0"/>
              <a:t>Hw</a:t>
            </a:r>
            <a:r>
              <a:rPr lang="en-US" dirty="0" smtClean="0"/>
              <a:t> 10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76400"/>
            <a:ext cx="6019800" cy="4800102"/>
          </a:xfrm>
        </p:spPr>
      </p:pic>
      <p:sp>
        <p:nvSpPr>
          <p:cNvPr id="5" name="Line Callout 1 4"/>
          <p:cNvSpPr/>
          <p:nvPr/>
        </p:nvSpPr>
        <p:spPr>
          <a:xfrm>
            <a:off x="4184650" y="1176338"/>
            <a:ext cx="2438400" cy="934192"/>
          </a:xfrm>
          <a:prstGeom prst="borderCallout1">
            <a:avLst>
              <a:gd name="adj1" fmla="val 233341"/>
              <a:gd name="adj2" fmla="val -16608"/>
              <a:gd name="adj3" fmla="val 77223"/>
              <a:gd name="adj4" fmla="val 92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We’ll call these Abstract Syntax Trees (or ASTs)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"/>
            <a:ext cx="23622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Naming Conventions</a:t>
            </a:r>
          </a:p>
        </p:txBody>
      </p:sp>
      <p:sp>
        <p:nvSpPr>
          <p:cNvPr id="24579" name="Text Box 44" descr="25%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5257800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4580" name="Text Box 45" descr="25%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762625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6553200" y="5105400"/>
            <a:ext cx="2438400" cy="1536700"/>
          </a:xfrm>
          <a:prstGeom prst="borderCallout1">
            <a:avLst>
              <a:gd name="adj1" fmla="val -2774"/>
              <a:gd name="adj2" fmla="val 7415"/>
              <a:gd name="adj3" fmla="val -54627"/>
              <a:gd name="adj4" fmla="val 1314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Name all cells so we can refer to them in the demos!</a:t>
            </a:r>
          </a:p>
        </p:txBody>
      </p:sp>
    </p:spTree>
    <p:extLst>
      <p:ext uri="{BB962C8B-B14F-4D97-AF65-F5344CB8AC3E}">
        <p14:creationId xmlns:p14="http://schemas.microsoft.com/office/powerpoint/2010/main" val="2131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5324475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153400" y="17463"/>
          <a:ext cx="954088" cy="684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088"/>
              </a:tblGrid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Stack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push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stack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pop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push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DONE!!! }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1676400" y="2971800"/>
            <a:ext cx="2895600" cy="1231900"/>
          </a:xfrm>
          <a:prstGeom prst="borderCallout1">
            <a:avLst>
              <a:gd name="adj1" fmla="val -3882"/>
              <a:gd name="adj2" fmla="val 10243"/>
              <a:gd name="adj3" fmla="val 174"/>
              <a:gd name="adj4" fmla="val 1922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5737" name="Group 22"/>
          <p:cNvGrpSpPr>
            <a:grpSpLocks/>
          </p:cNvGrpSpPr>
          <p:nvPr/>
        </p:nvGrpSpPr>
        <p:grpSpPr bwMode="auto">
          <a:xfrm>
            <a:off x="119063" y="3643313"/>
            <a:ext cx="1828800" cy="1501775"/>
            <a:chOff x="2667000" y="2831068"/>
            <a:chExt cx="1828589" cy="1500664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47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5748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5749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5750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Callout 1 34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sp>
        <p:nvSpPr>
          <p:cNvPr id="36" name="Oval 35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2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0925" y="2449513"/>
          <a:ext cx="5041904" cy="21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</a:tblGrid>
              <a:tr h="365654"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105400"/>
          <a:ext cx="8229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" pitchFamily="18" charset="0"/>
                          <a:cs typeface="Times" pitchFamily="18" charset="0"/>
                        </a:rPr>
                        <a:t>Order visited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rd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st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4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imes" pitchFamily="18" charset="0"/>
                          <a:cs typeface="Times" pitchFamily="18" charset="0"/>
                        </a:rPr>
                        <a:t>5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nd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0</a:t>
                      </a:r>
                      <a:r>
                        <a:rPr lang="en-US" sz="1800" b="1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b="1" baseline="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197100" y="1471613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2400301" y="1662112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>
            <a:off x="2351882" y="19280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0113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181848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8988" y="1476375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>
            <a:off x="120253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78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DFS Traversal (Stack)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1082675" y="40259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46841"/>
              <a:gd name="adj4" fmla="val 13289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Stack begins here!</a:t>
            </a:r>
          </a:p>
        </p:txBody>
      </p:sp>
      <p:grpSp>
        <p:nvGrpSpPr>
          <p:cNvPr id="27880" name="Group 17"/>
          <p:cNvGrpSpPr>
            <a:grpSpLocks/>
          </p:cNvGrpSpPr>
          <p:nvPr/>
        </p:nvGrpSpPr>
        <p:grpSpPr bwMode="auto">
          <a:xfrm>
            <a:off x="7383463" y="869950"/>
            <a:ext cx="1828800" cy="1501775"/>
            <a:chOff x="2667000" y="2831068"/>
            <a:chExt cx="1828589" cy="1500664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>
              <a:off x="3704311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>
              <a:off x="3251927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86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7887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7888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7889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52400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84650" y="1524000"/>
            <a:ext cx="495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6400"/>
            <a:ext cx="1335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94025" y="1995488"/>
            <a:ext cx="1196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5075" y="2286000"/>
            <a:ext cx="339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1113" y="2563813"/>
            <a:ext cx="3460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4138" y="3138488"/>
            <a:ext cx="19478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00513" y="4633913"/>
            <a:ext cx="1843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4150" y="5791200"/>
            <a:ext cx="2787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1650" y="5500688"/>
            <a:ext cx="1631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5181600"/>
            <a:ext cx="1250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81575" y="4918075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6275" y="4038600"/>
            <a:ext cx="641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73475" y="3429000"/>
            <a:ext cx="898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572000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29807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Queue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(the queue is not empty)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set parent of neighbor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DONE!!! }}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172200"/>
          <a:ext cx="91440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grpSp>
        <p:nvGrpSpPr>
          <p:cNvPr id="29834" name="Group 17"/>
          <p:cNvGrpSpPr>
            <a:grpSpLocks/>
          </p:cNvGrpSpPr>
          <p:nvPr/>
        </p:nvGrpSpPr>
        <p:grpSpPr bwMode="auto">
          <a:xfrm>
            <a:off x="7620000" y="3048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2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40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9841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9842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9843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538" y="4932363"/>
          <a:ext cx="7986717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507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595438"/>
          <a:ext cx="2590800" cy="303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0874" name="Group 6"/>
          <p:cNvGrpSpPr>
            <a:grpSpLocks/>
          </p:cNvGrpSpPr>
          <p:nvPr/>
        </p:nvGrpSpPr>
        <p:grpSpPr bwMode="auto">
          <a:xfrm>
            <a:off x="3352800" y="2992438"/>
            <a:ext cx="1828800" cy="1500187"/>
            <a:chOff x="2667000" y="2831068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3704312" y="3363937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881" y="3582194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251927" y="3363938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482881" y="3145493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2" name="TextBox 11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30883" name="TextBox 12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30884" name="TextBox 13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30885" name="TextBox 14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657600" y="14478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36536"/>
              <a:gd name="adj4" fmla="val 13074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087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953000"/>
          <a:ext cx="6477004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5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6850" y="673100"/>
          <a:ext cx="2590800" cy="607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grpSp>
        <p:nvGrpSpPr>
          <p:cNvPr id="31955" name="Group 1"/>
          <p:cNvGrpSpPr>
            <a:grpSpLocks/>
          </p:cNvGrpSpPr>
          <p:nvPr/>
        </p:nvGrpSpPr>
        <p:grpSpPr bwMode="auto">
          <a:xfrm>
            <a:off x="4314825" y="3249613"/>
            <a:ext cx="1828800" cy="1500187"/>
            <a:chOff x="3352800" y="2992539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4390112" y="3525408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8681" y="3743665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937727" y="3525409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68681" y="3306964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64" name="TextBox 11"/>
            <p:cNvSpPr txBox="1">
              <a:spLocks noChangeArrowheads="1"/>
            </p:cNvSpPr>
            <p:nvPr/>
          </p:nvSpPr>
          <p:spPr bwMode="auto">
            <a:xfrm>
              <a:off x="3352800" y="352464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4</a:t>
              </a:r>
              <a:r>
                <a:rPr lang="en-US" b="1" baseline="30000"/>
                <a:t>th</a:t>
              </a:r>
              <a:r>
                <a:rPr lang="en-US" b="1"/>
                <a:t>  </a:t>
              </a:r>
            </a:p>
          </p:txBody>
        </p:sp>
        <p:sp>
          <p:nvSpPr>
            <p:cNvPr id="31965" name="TextBox 12"/>
            <p:cNvSpPr txBox="1">
              <a:spLocks noChangeArrowheads="1"/>
            </p:cNvSpPr>
            <p:nvPr/>
          </p:nvSpPr>
          <p:spPr bwMode="auto">
            <a:xfrm>
              <a:off x="4597189" y="352791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2</a:t>
              </a:r>
              <a:r>
                <a:rPr lang="en-US" b="1" baseline="30000"/>
                <a:t>nd</a:t>
              </a:r>
              <a:r>
                <a:rPr lang="en-US" b="1"/>
                <a:t> </a:t>
              </a:r>
            </a:p>
          </p:txBody>
        </p:sp>
        <p:sp>
          <p:nvSpPr>
            <p:cNvPr id="31966" name="TextBox 13"/>
            <p:cNvSpPr txBox="1">
              <a:spLocks noChangeArrowheads="1"/>
            </p:cNvSpPr>
            <p:nvPr/>
          </p:nvSpPr>
          <p:spPr bwMode="auto">
            <a:xfrm>
              <a:off x="3964296" y="299253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1</a:t>
              </a:r>
              <a:r>
                <a:rPr lang="en-US" b="1" baseline="30000"/>
                <a:t>st</a:t>
              </a:r>
              <a:r>
                <a:rPr lang="en-US" b="1"/>
                <a:t> </a:t>
              </a:r>
            </a:p>
          </p:txBody>
        </p:sp>
        <p:sp>
          <p:nvSpPr>
            <p:cNvPr id="31967" name="TextBox 14"/>
            <p:cNvSpPr txBox="1">
              <a:spLocks noChangeArrowheads="1"/>
            </p:cNvSpPr>
            <p:nvPr/>
          </p:nvSpPr>
          <p:spPr bwMode="auto">
            <a:xfrm>
              <a:off x="3962400" y="412387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3</a:t>
              </a:r>
              <a:r>
                <a:rPr lang="en-US" b="1" baseline="30000"/>
                <a:t>rd</a:t>
              </a:r>
              <a:r>
                <a:rPr lang="en-US" b="1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7237413" y="76200"/>
            <a:ext cx="1906587" cy="927100"/>
          </a:xfrm>
          <a:prstGeom prst="borderCallout1">
            <a:avLst>
              <a:gd name="adj1" fmla="val 85551"/>
              <a:gd name="adj2" fmla="val -29811"/>
              <a:gd name="adj3" fmla="val 58617"/>
              <a:gd name="adj4" fmla="val 219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1957" name="Title 1"/>
          <p:cNvSpPr>
            <a:spLocks noGrp="1"/>
          </p:cNvSpPr>
          <p:nvPr>
            <p:ph type="title"/>
          </p:nvPr>
        </p:nvSpPr>
        <p:spPr>
          <a:xfrm>
            <a:off x="3251200" y="30163"/>
            <a:ext cx="3276600" cy="3133725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 </a:t>
            </a:r>
            <a:r>
              <a:rPr lang="en-US" sz="3600" dirty="0" smtClean="0">
                <a:solidFill>
                  <a:srgbClr val="FFC000"/>
                </a:solidFill>
              </a:rPr>
              <a:t>(different order)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288" y="274638"/>
            <a:ext cx="9094787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Which is better </a:t>
            </a:r>
            <a:r>
              <a:rPr lang="en-US" sz="4000" b="1" dirty="0" smtClean="0"/>
              <a:t>smaller (better)</a:t>
            </a:r>
            <a:r>
              <a:rPr lang="en-US" sz="4000" dirty="0" smtClean="0"/>
              <a:t>?</a:t>
            </a:r>
          </a:p>
          <a:p>
            <a:pPr lvl="1"/>
            <a:r>
              <a:rPr lang="en-US" dirty="0" smtClean="0"/>
              <a:t>Speed of search?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use?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Length of final path?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6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5436" y="2842826"/>
            <a:ext cx="3844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3124" y="5889189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686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02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02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162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String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85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685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685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765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</a:t>
            </a:r>
            <a:r>
              <a:rPr lang="en-US" b="1" dirty="0" smtClean="0">
                <a:latin typeface="Courier New" pitchFamily="49" charset="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63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AST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11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Quantity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265364" y="1716087"/>
            <a:ext cx="703262" cy="350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43139" y="2706687"/>
            <a:ext cx="688975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17739" y="3187700"/>
            <a:ext cx="703262" cy="350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268539" y="4154486"/>
            <a:ext cx="601662" cy="379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209800" y="4764087"/>
            <a:ext cx="546100" cy="331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276476" y="5784850"/>
            <a:ext cx="593725" cy="234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9910" y="563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60117"/>
                </a:solidFill>
              </a:rPr>
              <a:t>2   +   3   *   4   +   5</a:t>
            </a:r>
            <a:endParaRPr lang="en-US" sz="3200" b="1" dirty="0">
              <a:solidFill>
                <a:srgbClr val="960117"/>
              </a:solidFill>
              <a:latin typeface="Calibri" pitchFamily="34" charset="0"/>
            </a:endParaRP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77000" y="528638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49610" y="622357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dirty="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52014"/>
              <a:gd name="adj2" fmla="val 115920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2" name="Line Callout 1 41"/>
          <p:cNvSpPr/>
          <p:nvPr/>
        </p:nvSpPr>
        <p:spPr>
          <a:xfrm>
            <a:off x="157369" y="5970213"/>
            <a:ext cx="1606138" cy="708335"/>
          </a:xfrm>
          <a:prstGeom prst="borderCallout1">
            <a:avLst>
              <a:gd name="adj1" fmla="val 16258"/>
              <a:gd name="adj2" fmla="val 39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resulting </a:t>
            </a:r>
            <a:r>
              <a:rPr lang="en-US" sz="2000" dirty="0" smtClean="0"/>
              <a:t>AST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84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83263" y="42973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591300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942138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1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00825" y="41529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34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18388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56475" y="4105275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0488" y="3457575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2738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91200" y="261778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675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80425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99238" y="244951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6575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944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94600" y="2425700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97813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12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216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6863" y="40560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84800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791200" y="33321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675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72488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99238" y="3163887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78638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865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42225" y="3103562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9875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533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83216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70488" y="270986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70488" y="440531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1981200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546725" y="2263775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271463" y="169069"/>
            <a:ext cx="5105400" cy="1524000"/>
          </a:xfrm>
          <a:prstGeom prst="wedgeRoundRectCallout">
            <a:avLst>
              <a:gd name="adj1" fmla="val 50809"/>
              <a:gd name="adj2" fmla="val 1055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P            </a:t>
            </a:r>
            <a:r>
              <a:rPr lang="en-US" sz="1400" dirty="0" smtClean="0"/>
              <a:t>(I always start with a P)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+ or - is next </a:t>
            </a:r>
            <a:r>
              <a:rPr lang="en-US" sz="1400" dirty="0" smtClean="0"/>
              <a:t>(I must be in the P+S </a:t>
            </a:r>
            <a:r>
              <a:rPr lang="en-US" sz="1400" smtClean="0"/>
              <a:t>or P-S case</a:t>
            </a:r>
            <a:r>
              <a:rPr lang="en-US" sz="1400" dirty="0" smtClean="0"/>
              <a:t>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+ or -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P in it</a:t>
            </a:r>
            <a:endParaRPr lang="en-US" dirty="0"/>
          </a:p>
        </p:txBody>
      </p:sp>
      <p:sp>
        <p:nvSpPr>
          <p:cNvPr id="53" name="Rounded Rectangular Callout 52"/>
          <p:cNvSpPr/>
          <p:nvPr/>
        </p:nvSpPr>
        <p:spPr>
          <a:xfrm>
            <a:off x="96045" y="4166611"/>
            <a:ext cx="5105400" cy="1524000"/>
          </a:xfrm>
          <a:prstGeom prst="wedgeRoundRectCallout">
            <a:avLst>
              <a:gd name="adj1" fmla="val 51126"/>
              <a:gd name="adj2" fmla="val -103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V            </a:t>
            </a:r>
            <a:r>
              <a:rPr lang="en-US" sz="1400" dirty="0" smtClean="0"/>
              <a:t>(I always start with a 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* or / is next </a:t>
            </a:r>
            <a:r>
              <a:rPr lang="en-US" sz="1400" dirty="0" smtClean="0"/>
              <a:t>(I must be in the V*P or V / P case)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* or /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V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31618"/>
              </p:ext>
            </p:extLst>
          </p:nvPr>
        </p:nvGraphicFramePr>
        <p:xfrm>
          <a:off x="76200" y="14835"/>
          <a:ext cx="7685598" cy="6690769"/>
        </p:xfrm>
        <a:graphic>
          <a:graphicData uri="http://schemas.openxmlformats.org/drawingml/2006/table">
            <a:tbl>
              <a:tblPr/>
              <a:tblGrid>
                <a:gridCol w="1099599"/>
                <a:gridCol w="381000"/>
                <a:gridCol w="6204999"/>
              </a:tblGrid>
              <a:tr h="735999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</a:rPr>
                        <a:t>Program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solidFill>
                            <a:srgbClr val="0000FF"/>
                          </a:solidFill>
                          <a:effectLst/>
                        </a:rPr>
                        <a:t>def</a:t>
                      </a:r>
                      <a:r>
                        <a:rPr lang="pt-BR" sz="2000">
                          <a:effectLst/>
                        </a:rPr>
                        <a:t> Var Expr | </a:t>
                      </a:r>
                      <a:r>
                        <a:rPr lang="pt-BR" sz="2000">
                          <a:solidFill>
                            <a:srgbClr val="0000FF"/>
                          </a:solidFill>
                          <a:effectLst/>
                        </a:rPr>
                        <a:t>#</a:t>
                      </a:r>
                      <a:r>
                        <a:rPr lang="pt-BR" sz="2000">
                          <a:effectLst/>
                        </a:rPr>
                        <a:t> Expr | Expr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</a:rPr>
                        <a:t>Expr</a:t>
                      </a:r>
                      <a:endParaRPr lang="en-US" sz="200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Product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en-US" sz="2000">
                          <a:effectLst/>
                        </a:rPr>
                        <a:t> Expr | Product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en-US" sz="2000">
                          <a:effectLst/>
                        </a:rPr>
                        <a:t> Expr | Product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</a:rPr>
                        <a:t>Product</a:t>
                      </a:r>
                      <a:endParaRPr lang="en-US" sz="200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Power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en-US" sz="2000" dirty="0">
                          <a:effectLst/>
                        </a:rPr>
                        <a:t> Product | Power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/</a:t>
                      </a:r>
                      <a:r>
                        <a:rPr lang="en-US" sz="2000" dirty="0">
                          <a:effectLst/>
                        </a:rPr>
                        <a:t> Product | Power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</a:rPr>
                        <a:t>Power</a:t>
                      </a:r>
                      <a:endParaRPr lang="en-US" sz="200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Factor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^</a:t>
                      </a:r>
                      <a:r>
                        <a:rPr lang="en-US" sz="2000">
                          <a:effectLst/>
                        </a:rPr>
                        <a:t> Int | Factor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</a:rPr>
                        <a:t>Factor</a:t>
                      </a:r>
                      <a:endParaRPr lang="en-US" sz="200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 Expr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r>
                        <a:rPr lang="en-US" sz="2000">
                          <a:effectLst/>
                        </a:rPr>
                        <a:t> |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en-US" sz="2000">
                          <a:effectLst/>
                        </a:rPr>
                        <a:t> Expr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r>
                        <a:rPr lang="en-US" sz="2000">
                          <a:effectLst/>
                        </a:rPr>
                        <a:t> | Value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Value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Real |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~</a:t>
                      </a:r>
                      <a:r>
                        <a:rPr lang="en-US" sz="2000">
                          <a:effectLst/>
                        </a:rPr>
                        <a:t> Real | Real Units | 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~</a:t>
                      </a:r>
                      <a:r>
                        <a:rPr lang="en-US" sz="2000">
                          <a:effectLst/>
                        </a:rPr>
                        <a:t> Real Units | UList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Units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err="1">
                          <a:effectLst/>
                        </a:rPr>
                        <a:t>UList</a:t>
                      </a:r>
                      <a:r>
                        <a:rPr lang="en-US" sz="2000" dirty="0">
                          <a:effectLst/>
                        </a:rPr>
                        <a:t> | </a:t>
                      </a:r>
                      <a:r>
                        <a:rPr lang="en-US" sz="2000" dirty="0" err="1">
                          <a:effectLst/>
                        </a:rPr>
                        <a:t>UList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/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err="1">
                          <a:effectLst/>
                        </a:rPr>
                        <a:t>Ulist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UList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err="1">
                          <a:effectLst/>
                        </a:rPr>
                        <a:t>Var</a:t>
                      </a:r>
                      <a:r>
                        <a:rPr lang="en-US" sz="2000" dirty="0">
                          <a:effectLst/>
                        </a:rPr>
                        <a:t> | </a:t>
                      </a:r>
                      <a:r>
                        <a:rPr lang="en-US" sz="2000" dirty="0" err="1">
                          <a:effectLst/>
                        </a:rPr>
                        <a:t>Var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err="1">
                          <a:effectLst/>
                        </a:rPr>
                        <a:t>UList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Int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an integer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Real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a double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47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Var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</a:rPr>
                        <a:t>→</a:t>
                      </a: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a string</a:t>
                      </a:r>
                      <a:endParaRPr lang="en-US" sz="2000" dirty="0">
                        <a:effectLst/>
                      </a:endParaRPr>
                    </a:p>
                  </a:txBody>
                  <a:tcPr marL="88954" marR="88954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AutoShape 63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2567954">
            <a:off x="4946748" y="2820715"/>
            <a:ext cx="381000" cy="4600229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8300" y="5339530"/>
            <a:ext cx="3281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dirty="0" smtClean="0">
                <a:solidFill>
                  <a:srgbClr val="0703F3"/>
                </a:solidFill>
              </a:rPr>
              <a:t>implemented </a:t>
            </a:r>
            <a:r>
              <a:rPr lang="en-US" sz="1800" dirty="0">
                <a:solidFill>
                  <a:srgbClr val="0703F3"/>
                </a:solidFill>
              </a:rPr>
              <a:t>in </a:t>
            </a:r>
            <a:r>
              <a:rPr lang="en-US" sz="1400" b="1" dirty="0" smtClean="0">
                <a:solidFill>
                  <a:srgbClr val="0703F3"/>
                </a:solidFill>
                <a:latin typeface="Courier New" pitchFamily="49" charset="0"/>
              </a:rPr>
              <a:t>RightAssociativeParser.java</a:t>
            </a:r>
            <a:r>
              <a:rPr lang="en-US" sz="2000" dirty="0" smtClean="0">
                <a:solidFill>
                  <a:srgbClr val="0703F3"/>
                </a:solidFill>
              </a:rPr>
              <a:t> </a:t>
            </a:r>
            <a:r>
              <a:rPr lang="en-US" sz="1800" dirty="0" smtClean="0">
                <a:solidFill>
                  <a:srgbClr val="0703F3"/>
                </a:solidFill>
              </a:rPr>
              <a:t>for </a:t>
            </a:r>
            <a:r>
              <a:rPr lang="en-US" sz="1800" dirty="0">
                <a:solidFill>
                  <a:srgbClr val="0703F3"/>
                </a:solidFill>
              </a:rPr>
              <a:t>you already</a:t>
            </a:r>
          </a:p>
        </p:txBody>
      </p:sp>
      <p:sp>
        <p:nvSpPr>
          <p:cNvPr id="7" name="AutoShape 6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37450" y="258397"/>
            <a:ext cx="311150" cy="2561003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8600" y="938733"/>
            <a:ext cx="1319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you'll need to add code for these rules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299" y="3090161"/>
            <a:ext cx="1914525" cy="409575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99" y="4336686"/>
            <a:ext cx="2333625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8524548" y="3417771"/>
            <a:ext cx="318457" cy="1939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808391">
            <a:off x="7519426" y="4926199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5356938" y="1894428"/>
            <a:ext cx="1784361" cy="953596"/>
          </a:xfrm>
          <a:prstGeom prst="borderCallout1">
            <a:avLst>
              <a:gd name="adj1" fmla="val -13456"/>
              <a:gd name="adj2" fmla="val -248915"/>
              <a:gd name="adj3" fmla="val 25273"/>
              <a:gd name="adj4" fmla="val -17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Each </a:t>
            </a:r>
            <a:r>
              <a:rPr lang="en-US" sz="1600" i="1" dirty="0" smtClean="0"/>
              <a:t>nonterminal</a:t>
            </a:r>
            <a:r>
              <a:rPr lang="en-US" sz="1600" dirty="0" smtClean="0"/>
              <a:t> corresponds to a method!</a:t>
            </a:r>
            <a:endParaRPr lang="en-US" sz="1100" dirty="0"/>
          </a:p>
        </p:txBody>
      </p:sp>
      <p:sp>
        <p:nvSpPr>
          <p:cNvPr id="14" name="Line Callout 1 13"/>
          <p:cNvSpPr/>
          <p:nvPr/>
        </p:nvSpPr>
        <p:spPr>
          <a:xfrm>
            <a:off x="4648200" y="4682"/>
            <a:ext cx="2736849" cy="836947"/>
          </a:xfrm>
          <a:prstGeom prst="borderCallout1">
            <a:avLst>
              <a:gd name="adj1" fmla="val 62916"/>
              <a:gd name="adj2" fmla="val 55"/>
              <a:gd name="adj3" fmla="val 25273"/>
              <a:gd name="adj4" fmla="val -17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Updated!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(to improve clarity &amp; fixing typo: “Expression” became “Expr”)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700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UnicalcParser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+mn-lt"/>
                <a:cs typeface="Consolas" panose="020B0609020204030204" pitchFamily="49" charset="0"/>
              </a:rPr>
              <a:t>List the methods you’ll add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64" y="1732002"/>
            <a:ext cx="1914525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714500"/>
            <a:ext cx="3886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688574" y="2045983"/>
            <a:ext cx="1514147" cy="1625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8658596">
            <a:off x="3528445" y="1864988"/>
            <a:ext cx="288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3800" b="1" dirty="0" smtClean="0"/>
              <a:t> &amp; Generics</a:t>
            </a:r>
            <a:endParaRPr lang="en-US" sz="6600" b="1" dirty="0" smtClean="0"/>
          </a:p>
        </p:txBody>
      </p:sp>
      <p:sp>
        <p:nvSpPr>
          <p:cNvPr id="3" name="Line Callout 1 2"/>
          <p:cNvSpPr/>
          <p:nvPr/>
        </p:nvSpPr>
        <p:spPr>
          <a:xfrm>
            <a:off x="4724400" y="152400"/>
            <a:ext cx="3733800" cy="1143000"/>
          </a:xfrm>
          <a:prstGeom prst="borderCallout1">
            <a:avLst>
              <a:gd name="adj1" fmla="val 100005"/>
              <a:gd name="adj2" fmla="val 78674"/>
              <a:gd name="adj3" fmla="val 162421"/>
              <a:gd name="adj4" fmla="val 6888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Like a list because it can grow and shrink – costs O(N)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76200" y="152400"/>
            <a:ext cx="3581400" cy="1143000"/>
          </a:xfrm>
          <a:prstGeom prst="borderCallout1">
            <a:avLst>
              <a:gd name="adj1" fmla="val 100005"/>
              <a:gd name="adj2" fmla="val 78674"/>
              <a:gd name="adj3" fmla="val 179088"/>
              <a:gd name="adj4" fmla="val 818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Actually stored as an array, so access time is O(1).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819400" y="5410200"/>
            <a:ext cx="4343400" cy="1143000"/>
          </a:xfrm>
          <a:prstGeom prst="borderCallout1">
            <a:avLst>
              <a:gd name="adj1" fmla="val 100005"/>
              <a:gd name="adj2" fmla="val 78674"/>
              <a:gd name="adj3" fmla="val 99088"/>
              <a:gd name="adj4" fmla="val 9351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smtClean="0">
                <a:latin typeface="+mj-lt"/>
                <a:cs typeface="Courier New" pitchFamily="49" charset="0"/>
              </a:rPr>
              <a:t>What I want you to remember: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Arrays do not change size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1729</Words>
  <Application>Microsoft Office PowerPoint</Application>
  <PresentationFormat>On-screen Show (4:3)</PresentationFormat>
  <Paragraphs>876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Consolas</vt:lpstr>
      <vt:lpstr>Courier New</vt:lpstr>
      <vt:lpstr>Helvetica</vt:lpstr>
      <vt:lpstr>Impact</vt:lpstr>
      <vt:lpstr>Monaco</vt:lpstr>
      <vt:lpstr>Times</vt:lpstr>
      <vt:lpstr>Times New Roman</vt:lpstr>
      <vt:lpstr>Office Theme</vt:lpstr>
      <vt:lpstr>CS  60</vt:lpstr>
      <vt:lpstr>Lecture 22 – Learning Goals</vt:lpstr>
      <vt:lpstr>Introduction to Hw 10 Files</vt:lpstr>
      <vt:lpstr>PowerPoint Presentation</vt:lpstr>
      <vt:lpstr>PowerPoint Presentation</vt:lpstr>
      <vt:lpstr>PowerPoint Presentation</vt:lpstr>
      <vt:lpstr>PowerPoint Presentation</vt:lpstr>
      <vt:lpstr>UnicalcParser List the methods you’ll add</vt:lpstr>
      <vt:lpstr>ArrayList &amp; Generics</vt:lpstr>
      <vt:lpstr>PowerPoint Presentation</vt:lpstr>
      <vt:lpstr>Spampede Demo</vt:lpstr>
      <vt:lpstr>Run Spampede.java</vt:lpstr>
      <vt:lpstr>PowerPoint Presentation</vt:lpstr>
      <vt:lpstr>Keep track of spam and your pede</vt:lpstr>
      <vt:lpstr>cycle()</vt:lpstr>
      <vt:lpstr>PowerPoint Presentation</vt:lpstr>
      <vt:lpstr>DFS/BFS  </vt:lpstr>
      <vt:lpstr>Breadth First Search (BFS)</vt:lpstr>
      <vt:lpstr>PowerPoint Presentation</vt:lpstr>
      <vt:lpstr>Print With a Stack</vt:lpstr>
      <vt:lpstr>PowerPoint Presentation</vt:lpstr>
      <vt:lpstr>Print With a Queue</vt:lpstr>
      <vt:lpstr>PowerPoint Presentation</vt:lpstr>
      <vt:lpstr>PowerPoint Presentation</vt:lpstr>
      <vt:lpstr>Searching</vt:lpstr>
      <vt:lpstr>BFS Traversal Pseudocode (WRONG)</vt:lpstr>
      <vt:lpstr>BFS Traversal Pseudocode (Fixed)</vt:lpstr>
      <vt:lpstr>PowerPoint Presentation</vt:lpstr>
      <vt:lpstr>PowerPoint Presentation</vt:lpstr>
      <vt:lpstr>Demo Naming Conventions</vt:lpstr>
      <vt:lpstr>PowerPoint Presentation</vt:lpstr>
      <vt:lpstr>PowerPoint Presentation</vt:lpstr>
      <vt:lpstr>DFS Traversal (Stack) Solutions:</vt:lpstr>
      <vt:lpstr>Stack Based (DFS) vs. Queue Based (BFS)</vt:lpstr>
      <vt:lpstr>PowerPoint Presentation</vt:lpstr>
      <vt:lpstr>PowerPoint Presentation</vt:lpstr>
      <vt:lpstr>BFS Traversal (Queue) Solutions:</vt:lpstr>
      <vt:lpstr>BFS Traversal (Queue) Solutions (different order)</vt:lpstr>
      <vt:lpstr>Stack Based (DFS) vs. Queue Based (BFS)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380</cp:revision>
  <cp:lastPrinted>2013-03-28T16:44:04Z</cp:lastPrinted>
  <dcterms:created xsi:type="dcterms:W3CDTF">2012-10-29T16:10:05Z</dcterms:created>
  <dcterms:modified xsi:type="dcterms:W3CDTF">2014-11-19T22:07:03Z</dcterms:modified>
</cp:coreProperties>
</file>