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9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2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3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24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1"/>
  </p:notesMasterIdLst>
  <p:sldIdLst>
    <p:sldId id="399" r:id="rId3"/>
    <p:sldId id="856" r:id="rId4"/>
    <p:sldId id="895" r:id="rId5"/>
    <p:sldId id="896" r:id="rId6"/>
    <p:sldId id="868" r:id="rId7"/>
    <p:sldId id="959" r:id="rId8"/>
    <p:sldId id="869" r:id="rId9"/>
    <p:sldId id="876" r:id="rId10"/>
    <p:sldId id="878" r:id="rId11"/>
    <p:sldId id="879" r:id="rId12"/>
    <p:sldId id="880" r:id="rId13"/>
    <p:sldId id="881" r:id="rId14"/>
    <p:sldId id="882" r:id="rId15"/>
    <p:sldId id="883" r:id="rId16"/>
    <p:sldId id="885" r:id="rId17"/>
    <p:sldId id="886" r:id="rId18"/>
    <p:sldId id="887" r:id="rId19"/>
    <p:sldId id="889" r:id="rId20"/>
    <p:sldId id="890" r:id="rId21"/>
    <p:sldId id="958" r:id="rId22"/>
    <p:sldId id="951" r:id="rId23"/>
    <p:sldId id="952" r:id="rId24"/>
    <p:sldId id="953" r:id="rId25"/>
    <p:sldId id="956" r:id="rId26"/>
    <p:sldId id="957" r:id="rId27"/>
    <p:sldId id="949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50" r:id="rId36"/>
    <p:sldId id="948" r:id="rId37"/>
    <p:sldId id="960" r:id="rId38"/>
    <p:sldId id="961" r:id="rId39"/>
    <p:sldId id="962" r:id="rId40"/>
    <p:sldId id="934" r:id="rId41"/>
    <p:sldId id="937" r:id="rId42"/>
    <p:sldId id="938" r:id="rId43"/>
    <p:sldId id="939" r:id="rId44"/>
    <p:sldId id="906" r:id="rId45"/>
    <p:sldId id="907" r:id="rId46"/>
    <p:sldId id="908" r:id="rId47"/>
    <p:sldId id="909" r:id="rId48"/>
    <p:sldId id="910" r:id="rId49"/>
    <p:sldId id="911" r:id="rId50"/>
    <p:sldId id="912" r:id="rId51"/>
    <p:sldId id="921" r:id="rId52"/>
    <p:sldId id="922" r:id="rId53"/>
    <p:sldId id="923" r:id="rId54"/>
    <p:sldId id="924" r:id="rId55"/>
    <p:sldId id="925" r:id="rId56"/>
    <p:sldId id="926" r:id="rId57"/>
    <p:sldId id="927" r:id="rId58"/>
    <p:sldId id="928" r:id="rId59"/>
    <p:sldId id="929" r:id="rId60"/>
    <p:sldId id="930" r:id="rId61"/>
    <p:sldId id="931" r:id="rId62"/>
    <p:sldId id="932" r:id="rId63"/>
    <p:sldId id="933" r:id="rId64"/>
    <p:sldId id="708" r:id="rId65"/>
    <p:sldId id="940" r:id="rId66"/>
    <p:sldId id="709" r:id="rId67"/>
    <p:sldId id="710" r:id="rId68"/>
    <p:sldId id="711" r:id="rId69"/>
    <p:sldId id="712" r:id="rId70"/>
    <p:sldId id="713" r:id="rId71"/>
    <p:sldId id="714" r:id="rId72"/>
    <p:sldId id="715" r:id="rId73"/>
    <p:sldId id="716" r:id="rId74"/>
    <p:sldId id="717" r:id="rId75"/>
    <p:sldId id="718" r:id="rId76"/>
    <p:sldId id="719" r:id="rId77"/>
    <p:sldId id="720" r:id="rId78"/>
    <p:sldId id="721" r:id="rId79"/>
    <p:sldId id="722" r:id="rId8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856"/>
            <p14:sldId id="895"/>
            <p14:sldId id="896"/>
          </p14:sldIdLst>
        </p14:section>
        <p14:section name="Spampede" id="{019E2A9F-8D4A-4ACE-B372-553F96A1ECC3}">
          <p14:sldIdLst>
            <p14:sldId id="868"/>
            <p14:sldId id="959"/>
            <p14:sldId id="869"/>
          </p14:sldIdLst>
        </p14:section>
        <p14:section name="Extra" id="{2F8FD825-CCF6-4F39-9F59-7F7C9CC2A3EA}">
          <p14:sldIdLst>
            <p14:sldId id="876"/>
            <p14:sldId id="878"/>
            <p14:sldId id="879"/>
            <p14:sldId id="880"/>
            <p14:sldId id="881"/>
            <p14:sldId id="882"/>
            <p14:sldId id="883"/>
            <p14:sldId id="885"/>
            <p14:sldId id="886"/>
            <p14:sldId id="887"/>
            <p14:sldId id="889"/>
            <p14:sldId id="890"/>
          </p14:sldIdLst>
        </p14:section>
        <p14:section name="Inheritance" id="{68F52620-9B1A-4E85-9669-EA37275AF7AD}">
          <p14:sldIdLst>
            <p14:sldId id="958"/>
            <p14:sldId id="951"/>
            <p14:sldId id="952"/>
            <p14:sldId id="953"/>
            <p14:sldId id="956"/>
            <p14:sldId id="957"/>
          </p14:sldIdLst>
        </p14:section>
        <p14:section name="Untitled Section" id="{D503FA09-3F12-4115-AB15-48A4162B88F1}">
          <p14:sldIdLst>
            <p14:sldId id="949"/>
            <p14:sldId id="941"/>
            <p14:sldId id="942"/>
            <p14:sldId id="943"/>
            <p14:sldId id="944"/>
            <p14:sldId id="945"/>
            <p14:sldId id="946"/>
            <p14:sldId id="947"/>
            <p14:sldId id="950"/>
            <p14:sldId id="948"/>
            <p14:sldId id="960"/>
            <p14:sldId id="961"/>
            <p14:sldId id="962"/>
          </p14:sldIdLst>
        </p14:section>
        <p14:section name="Untitled Section" id="{6BF76182-FE92-4337-92CF-2154F5288B70}">
          <p14:sldIdLst>
            <p14:sldId id="934"/>
            <p14:sldId id="937"/>
            <p14:sldId id="938"/>
            <p14:sldId id="939"/>
          </p14:sldIdLst>
        </p14:section>
        <p14:section name="Stuff From Zach" id="{5166F225-B9C2-4127-91AE-828CD5E75697}">
          <p14:sldIdLst>
            <p14:sldId id="906"/>
            <p14:sldId id="907"/>
            <p14:sldId id="908"/>
            <p14:sldId id="909"/>
            <p14:sldId id="910"/>
            <p14:sldId id="911"/>
            <p14:sldId id="912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1"/>
            <p14:sldId id="932"/>
            <p14:sldId id="933"/>
          </p14:sldIdLst>
        </p14:section>
        <p14:section name="BONUS" id="{6A5FF3FA-8DDA-4FA6-A883-4083801ADAFA}">
          <p14:sldIdLst>
            <p14:sldId id="708"/>
            <p14:sldId id="940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68" d="100"/>
          <a:sy n="68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200 109 51,'1'-11'32,"-2"0"2,-1-3-2,-5 0-22,4 2-6,-3 1 0,6 11 1,-8-17-1,8 17 1,-7-13 0,7 13 0,0 0 0,0 0-1,0 0-1,0 0-1,-10-6 0,10 6-1,-1 13 0,0 4-1,-1 7 1,0 7-1,0 9 0,0 8 1,-1 10-1,-1 6 1,-1 3 0,1-3 0,1-2 0,-1-5 0,1-5 0,0-10 0,1-7 0,-1-8-1,2-8 0,0-6 0,1-13-2,-1 11-1,1-11-5,0 0-15,0 0-16,0 0 0,0 0 0,-10-8 0</inkml:trace>
  <inkml:trace contextRef="#ctx0" brushRef="#br0" timeOffset="1">11 804 73,'0'0'39,"0"0"-3,-10-2 2,10 2-31,-1-9-3,1 9-2,0 0-1,0 0-1,0 11 1,4 7-1,1 4 0,1 4 1,1 5-1,0 3 1,1 1-2,0-3 1,-1-5 0,1-4 0,2-8 0,2-7 1,3-10 0,3-7 0,0-9 0,6-4 1,-1-5-1,2 1 1,-3 0-1,-1 0 0,-4 6-1,-4 5 0,-1 5 0,-12 10-1,11-11-1,-11 11-1,0 0-4,0 0-10,0 0-22,12-11 2,-12 11-2,14-19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0 46,'0'11'31,"0"-11"3,-3 16-2,4-5-17,-1-11-7,0 19-1,0-9-1,5 5-1,-1-1-1,6 4 0,-3 2-2,4 4 1,0 1-1,2 5 0,-2 2-1,0-1 0,-2 3 0,0-2 0,0-3 0,3-3 0,-3-7 0,4-4 0,2-11 1,3-6 0,3-10 1,3-8 0,-2-8-1,4-5 1,-1-4-1,2 0-1,-4 0 1,-1 3-3,-2 7-11,-5-3-27,0 1-1,-5 2 1,-5-4-2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8 101 63,'8'-33'36,"-5"9"0,1 8 2,-11-1-25,7 17-5,-6-12-3,6 12 0,0 0-3,-11-1 0,11 1 0,-1 21-1,2 3 0,4 10-1,-1 11 1,0 14 0,2 9-1,-1 13 1,2 5-1,-1 0 1,0 1 0,0-4 0,-1-2-1,2-10-1,-1-3 2,1-9-1,0-9 0,-2-5 0,1-11 0,-3-8-1,1-8-1,-4-18-1,0 9-7,-10-23-18,4-4-11,-4-8 1,-1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66,'7'16'35,"2"5"-1,-1 4 1,-6 0-25,5 8-7,-4 2 0,3 3-1,-3-2 0,3-3 0,-3-5 1,6-4 0,0-7 0,4-5 0,1-9 0,3-3 0,0-5-1,2-1 1,0-4-2,1-1 0,0 3 0,1-1-1,0 2 0,1 0 0,0 1 1,1 1-1,1-1 0,-3 1-1,-1-3-2,-6-3-5,3 1-27,-7-4-4,-3 0 1,-4-7-1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-10 71 71,'-4'11'39,"4"-11"-1,0 0 1,0 0-28,0 0-5,17 4-3,6-6-1,6-3-2,13 1 1,9 1 0,7 1-1,9 3-1,6 1 1,3 6 0,4 2 0,2 4 0,-1 1 0,-1-1 0,0 0 0,-1-3 0,-2-2-1,-4-5 1,-5-4-1,-6-3 0,-8-5 0,-7-2 0,-9-2-1,-11-1 1,-9-2 1,-10-2-1,-9 2 2,-9-2-1,-7 2 1,-8 2-1,-3 2 2,-8 1-1,-1 3 1,-1 3 0,2 3-1,3 2 1,6 2 0,4-1 0,8-1-2,15-1 1,0 0-1,16 4 0,7-4-1,6 0 1,5 0-1,3 0 1,2 2 0,-4-2-1,-4 2 1,-9-1 0,-5 6 0,-17-7 0,11 21-1,-17-4 1,-3 2-2,-6 3 2,0 3-1,-3 3 1,-1-3-1,3-1 0,1-5-1,5-1-4,-3-11-14,13-7-19,-9 11 1,9-11-1,1-18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0 42,'0'0'31,"0"0"1,-2 13-7,4-2-13,-7 0-4,9 11-1,-4 2-1,5 14-1,-2 3 1,6 12-3,-1 7 0,4 12 0,0 7-1,1 5 0,-1 3 0,-1-2 0,2-1 0,-1-5 0,0-9-1,-1-9 0,-2-12-1,0-10 0,0-8-2,-4-14-3,2-5-11,-7-12-20,-3-10 1,-3-5-2,-6-7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68,'8'19'35,"-2"2"-2,-1 2 1,5 6-28,-6 4-1,4 4-2,-3 1 0,5-1 0,0-4 1,5-2-1,0-10 1,7-5-1,-3-11 1,9-6 0,-1-9 0,3-5-1,0-3 0,0-5-1,-2 1 0,0 0-1,-2 4-1,-7 4 0,-3 3 0,-3 6 0,-3 3-1,-10 2 0,13 4-3,-13-4-6,0 0-28,10-1-2,-10 1 2,11-22-3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-15 112 51,'0'0'37,"-6"11"-1,6-11-1,0 0-10,0 0-18,0 0-4,23 0-1,0 0 0,11 2-2,14-1 2,16 0-1,14 0 1,17-1-1,7-1 0,8 0 1,4-3-1,1 1 1,-3-2-1,-8 3 0,-8 0 0,-8 1-1,-9 3 1,-12 0-1,-11 1 0,-11 0 0,-11 1 0,-7-1 0,-11-2 1,-4 0-1,-12-1 1,0 0 0,0 0-2,-5-17 3,-8 9-3,-3-4 2,-5 0-2,-4-4 0,-2 4 0,-2-1 1,-1 2 0,3 1-1,1 3 1,6 0-1,4 5 0,6-3 0,10 5 1,0 0-1,12 5 0,10 0 0,9 1 1,3 1 1,5 1-2,3 2 2,0-2-1,-3 2 1,-7 0 0,-5-2-1,-9 1 1,-5-1-1,-7 2 1,-6-10-1,-1 15 1,1-15-1,-17 14 1,5-6-1,-2 0 0,-1 1 1,-1-2-1,-1 2 0,-1 0 0,1 0-1,0 4 1,-2-1 0,-1 3-2,-1 1 1,1 0-4,-3-4-7,4 3-27,1-3 2,5-4-2,2-5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88 0 73,'-21'7'38,"3"1"-2,2 7-8,-1-7-17,7 11-5,3-4 0,9 6-2,9-2 0,14 0-1,14-4 0,16-3-1,12-4 1,15-5 0,10-5-2,10-2 1,2-8-1,1 1 0,-6-2 0,-6 2-1,-9 4 0,-8 1 0,-11 2 0,-12 2 0,-10 4 0,-11 2 0,-9-3 0,-5 2 0,-5-2 0,-13-1 0,9 2 0,-9-2 1,0 0-1,0 0 0,0 0 0,-12-7 0,1 2 0,-3 0 1,-5-1-2,-3 2 2,-2 0-1,-1 2 1,2 0-1,3 4 0,5 0 0,5 1-1,10-3 1,-1 11 0,12-6-1,10 0 1,5 0-1,2 1 1,3-2 0,0 1 0,-2-1 0,-5-1 0,-5 2-1,-8-2 1,-11-3 0,5 14 0,-12-3 0,-4 5 0,-7 1 0,-3 5 0,-2 0 1,1 4-1,-2-4 0,2 0 0,3-3-2,4-7-2,9 2-8,6-14-28,-12-12 1,10-14 0,4-10-2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1306 25,'1'25'20,"0"-2"0,0-2 0,3 1-2,-4-7-2,6 5-3,-7-10-1,7 5 0,-6-15-2,2 14 0,-2-14-2,0 0-1,0 0-1,-5-12 0,1-4-2,2-6 0,-1-7-2,2-9-1,-1-8 0,2-7 0,0-4 0,2-4 0,0-4 1,0 0-1,0-5 1,1-1-1,0 1 1,0-1-1,0 0 0,1 3 0,1 1 0,1 5-1,2 2 1,-2 8 0,0 5 0,-1 5 0,-3 4 0,-1 6 0,-3 6 0,-1 5 0,-3 5-1,-3 4 0,-2 4 0,-2 6 0,-5 5 0,-2 6 0,-5 5 0,-1 6-1,-2 5 1,-3 5-1,1 3 1,2-1-1,5 0 1,2-5-1,5-5 1,6-7 0,10-15 0,0 0 0,0 0 1,7-21-1,8-3 1,1-6-1,4-4 0,2-6 1,-1-1-1,2 0 0,-2 5 0,-2 5 0,-4 3 0,0 8 1,-1 6-1,2 11 0,-1 9 0,3 9 1,2 8-1,2 4 1,1 7-1,5 1 1,2 0-1,-1-2 1,-1-2-1,-2-4 1,-1-4-1,-4-5 0,-2-3 0,-6-5 0,-2-1 0,-11-9-1,12 9-1,-12-9-2,0 0-7,0 0-30,0 0-1,10-19 1,-1 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1405 392 78,'0'0'36,"0"0"0,-13 6-5,-11-14-23,-2 4-2,-12-5-3,-9 2 1,-9-2-1,-9 2 0,-11 1 0,-7 0-1,-8 4-1,-5 0 0,-3 6-1,0 2 1,2 3-1,7 2 1,8-1 0,10 2 0,14-4 1,11 0 0,12-3 0,13-4 0,10-5 0,12 4 0,3-11-1,9 3 0,6-2-1,2 0 1,3-3-1,2 0 1,0-2-1,2-4 1,-2-1-1,-3-2 1,-1-4-1,-1-2 0,-1-3 0,-1-1 0,-2 1 1,-2 3-2,-3 1 2,-3 5-1,-5 3 0,-3 5 0,-6 5 1,-6 6-1,-9 4 1,-6 2-1,-7 6 0,-4 6 0,-4 2 0,-3 4 0,1 1 0,4 1 0,4 0 0,9 2 0,5-1 0,9-1 0,10 2 0,10 0 0,7 1 0,7 0 0,8 1-1,3-2 1,6-1 0,2 0 0,1-5 0,0 1 1,-4-1-1,-2-1 0,-4-1 0,-5 0 0,-5 0-1,-7-2-1,-2 1-4,-12-16-6,11 12-28,-11-12-2,-3-13 2,-4-9-2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204 87 92,'-2'-30'38,"-2"3"2,1 13-12,-4-3-18,7 17-4,0 0-2,-9 19-2,6 4-1,0 11 0,1 9-1,0 10 1,1 9-1,0 7 0,-1 1 0,2 2-1,-2-3 1,0-3 0,0-8 0,-1-4 0,1-13 0,-1-2 0,1-5 1,0-6-2,1-2 1,0-5 0,1-1-2,-1-7 0,3 3-2,-2-16-1,-1 12-2,1-12-5,0 0-6,-16-25-7,13 12-4,-9-8 2,2 5 4,-7-8 8,3 6 9,-2 5 9,-2-2 9,9 12 9,-7-4 7,16 7-1,-17-5-3,17 5-5,0 0-8,-1 19-3,3-6-3,6 5-3,1 6 0,2 3-1,-1 5 0,2 2 0,-1-2 0,-1-3-1,0-4 1,-1-6 0,1-7 0,-1-6 0,3-10 1,4-8-1,2-6 1,3-6 0,1-3 0,2-1 0,-1-1 0,1 3-1,-4 2 0,-2 6 0,-4 4 0,-3 4-1,-11 10-1,11-13 0,-11 13-3,5-10-5,-5 10-30,6-13-3,-3 1 2,1-9-2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29 148 34,'0'0'31,"-10"0"-3,10 0-5,0 0-5,0 0-3,-10-1-5,10 1-2,0 0 0,0 0-3,-10 3-1,10-3 0,0 0-2,0 0 0,0 0-1,0 0 0,0 12-1,0-12-1,21 11 1,-4-3-1,7-1 1,5 2-1,7-3 2,7 1-2,2-3 1,4 2 0,3-2 0,0-2 0,4 1 0,1 0 1,-1-2-1,1 2 1,0-3 1,2 3-1,-1-2 1,1 3-1,-4-2 0,-1 0 1,-3 1-1,-2 0 0,-2-1 0,-3 0-1,-3-2 1,-3 1-1,-4-2 1,-2-1-1,-5 0 0,-2 1 1,-6-2-1,-4 1 0,-2 1 0,-13 1 0,15-3 0,-15 3 0,0 0 0,10-2 1,-10 2-1,0 0 0,0 0 0,0 0 0,0 0 0,6-10 0,-6 10 0,1-10 0,-1 10 0,-3-20 1,-1 5 0,-2-1 0,-3-2-1,-2-2 2,-2-3-2,-2 2 2,-2 2-2,1 2 1,-3 2-1,2 3 1,1 2 0,1 4 0,3 2 1,3 2-1,9 2 0,-14-4 0,14 4 0,0 0-1,9 9 0,3-4 0,3 3 0,4 0-1,6 4 1,3-1 0,2 1 0,1-2 0,0-1 0,-2 3 0,-3-4 1,-4 1-1,-5-2 1,-3-1-1,-4 0 0,-10-6 1,10 9-1,-10-9 0,0 0 0,0 9 1,0-9-1,-6 13 0,-1-4 1,-2 2-2,-5 1 2,-1 2-2,-7 3 2,-1 2-1,-3 0 0,-2-2-1,2 1 1,0-2 1,3 0-1,1-3 0,2-1 0,7-3 0,0-2 0,13-7-1,-13 11 0,13-11 0,0 0-3,-9 3-5,9-3-32,0 0-1,15-25 1,-7-8-2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0-5 46,'0'0'33,"0"0"0,13-5 0,-13 5-13,0 0-10,3 14-5,-3-14-2,0 22 0,2-9-2,1 6 0,0 1 0,3 1 0,2-2-1,1-2 1,3 0-1,4-6 1,1-6 0,5-4 1,6-6-1,5-4 1,2-6 0,3 1 0,0-4-1,0 2 0,-5 3 0,-3 1 0,-7 4-1,-6 3 1,-5 3-1,-12 2-1,11 2-3,-11-2-5,0 0-27,0 0 1,10-16-1,-10 16-1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2 114 39,'0'-11'33,"1"1"2,-1 10-4,-4-15-13,4 15-6,0 0-2,0 0-3,2-10-3,-2 10-1,0 0-2,6 17 0,-3-5-1,1 0-1,3 1 1,3-2-1,3 1 1,4-6-1,5-3 1,2-8 0,6-5 1,4-3 0,3-5 1,2 1-1,-2-2 1,-3 4-1,-4 0 0,-4 6 1,-6 1-2,-6 4 1,-5 2-2,-9 2-3,11-5-31,-11 5-1,0 0 0,1-15-2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17 24,'0'0'27,"13"4"0,-13-4 3,0 0-15,0 0-7,-4-12-3,4 12 0,0 0-1,0 0 0,0 0-1,0 0-1,0 0-1,0 0 0,0 0-1,-6-10 0,6 10 0,0 0 0,0 0-1,0 0 1,0 0 1,0 0-1,0 0 1,0 0 1,0 0 0,0 0 1,0 0 0,0 0 0,0 0 0,2 11-1,-2-11 1,4 13-2,-1-1 1,2 2-2,1 2 1,1 0-1,-1-1 1,1 2-1,1-3 0,-2-3 0,-6-11 0,15 11 1,-4-11 0,1-4 0,1-6 0,3-1 2,0-4-2,2 1 1,-1-2 0,-1 4 0,-4-1-2,-3 5 0,-9 8-10,15-7-26,-15 7 2,9-9-3,-9 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 33 57,'2'-15'37,"-2"4"-2,0 1-4,0 10-13,0 0-9,-10 0-3,10 0-1,-15 13-3,7-1 0,0 5-1,-1 6 0,3 8 0,4 10-1,3 7 0,1 12 0,4 6 1,2 5-1,3 7 0,1 2 0,0 3 0,-3-4 1,0-1-1,-1-7 1,-2-3-1,-2-4 1,0-7 0,0-8-1,0-5 1,1-9 0,0-5-1,-1-6 1,1-5-1,-2-6 1,0-1-1,-3-12 1,4 15 0,-4-15-1,0 10 1,0-10 0,0 0-1,0 0 0,0 0 0,0 0-1,0 0-3,0 0-6,0 0-27,-8-13-1,4 2 0,0-5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9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93738"/>
            <a:ext cx="4562475" cy="3421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51" y="8696807"/>
            <a:ext cx="2983230" cy="458139"/>
          </a:xfrm>
          <a:prstGeom prst="rect">
            <a:avLst/>
          </a:prstGeom>
        </p:spPr>
        <p:txBody>
          <a:bodyPr lIns="89936" tIns="44968" rIns="89936" bIns="44968"/>
          <a:lstStyle/>
          <a:p>
            <a:pPr>
              <a:defRPr/>
            </a:pPr>
            <a:fld id="{2086868C-E9AB-4C6E-B8A4-50D486B569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969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05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963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159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2887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9658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0130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9068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7" tIns="45818" rIns="91637" bIns="45818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0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39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3881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4740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34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37" tIns="45818" rIns="91637" bIns="45818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29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2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37" tIns="45818" rIns="91637" bIns="45818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99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3617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812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069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11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other differences:  the tail of the centipede the PEDE cells are like walls, too</a:t>
            </a:r>
          </a:p>
          <a:p>
            <a:r>
              <a:rPr lang="en-US" altLang="en-US" smtClean="0">
                <a:latin typeface="Helvetica" charset="0"/>
              </a:rPr>
              <a:t>what if:  there is no solution!!</a:t>
            </a:r>
          </a:p>
        </p:txBody>
      </p:sp>
    </p:spTree>
    <p:extLst>
      <p:ext uri="{BB962C8B-B14F-4D97-AF65-F5344CB8AC3E}">
        <p14:creationId xmlns:p14="http://schemas.microsoft.com/office/powerpoint/2010/main" val="3093009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678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003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933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423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67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5875" y="730250"/>
            <a:ext cx="4797425" cy="359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1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5875" y="730250"/>
            <a:ext cx="4797425" cy="359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1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last line is key … it's really extension!</a:t>
            </a:r>
          </a:p>
        </p:txBody>
      </p:sp>
    </p:spTree>
    <p:extLst>
      <p:ext uri="{BB962C8B-B14F-4D97-AF65-F5344CB8AC3E}">
        <p14:creationId xmlns:p14="http://schemas.microsoft.com/office/powerpoint/2010/main" val="241261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last line is key … it's really extension!</a:t>
            </a:r>
          </a:p>
        </p:txBody>
      </p:sp>
    </p:spTree>
    <p:extLst>
      <p:ext uri="{BB962C8B-B14F-4D97-AF65-F5344CB8AC3E}">
        <p14:creationId xmlns:p14="http://schemas.microsoft.com/office/powerpoint/2010/main" val="344632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562475" cy="3421062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this week's new Maze class will use your Queue class from last week</a:t>
            </a:r>
          </a:p>
          <a:p>
            <a:r>
              <a:rPr lang="en-US" altLang="en-US" smtClean="0">
                <a:latin typeface="Helvetica" charset="0"/>
              </a:rPr>
              <a:t>this week's new SpamMaze class will use a linked list that someone else wrote years ago…!</a:t>
            </a:r>
          </a:p>
          <a:p>
            <a:r>
              <a:rPr lang="en-US" altLang="en-US" smtClean="0">
                <a:latin typeface="Helvetica" charset="0"/>
              </a:rPr>
              <a:t>you – or someone – wrote a linked list class… now let's use it as a data member (or two or more)…</a:t>
            </a:r>
          </a:p>
        </p:txBody>
      </p:sp>
    </p:spTree>
    <p:extLst>
      <p:ext uri="{BB962C8B-B14F-4D97-AF65-F5344CB8AC3E}">
        <p14:creationId xmlns:p14="http://schemas.microsoft.com/office/powerpoint/2010/main" val="202396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58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5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94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6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49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2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6" Type="http://schemas.openxmlformats.org/officeDocument/2006/relationships/image" Target="../media/image22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6" Type="http://schemas.openxmlformats.org/officeDocument/2006/relationships/image" Target="../media/image23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tags" Target="../tags/tag13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tags" Target="../tags/tag127.xml"/><Relationship Id="rId42" Type="http://schemas.openxmlformats.org/officeDocument/2006/relationships/tags" Target="../tags/tag135.xml"/><Relationship Id="rId47" Type="http://schemas.openxmlformats.org/officeDocument/2006/relationships/tags" Target="../tags/tag140.xml"/><Relationship Id="rId50" Type="http://schemas.openxmlformats.org/officeDocument/2006/relationships/tags" Target="../tags/tag143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46" Type="http://schemas.openxmlformats.org/officeDocument/2006/relationships/tags" Target="../tags/tag139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41" Type="http://schemas.openxmlformats.org/officeDocument/2006/relationships/tags" Target="../tags/tag134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tags" Target="../tags/tag133.xml"/><Relationship Id="rId45" Type="http://schemas.openxmlformats.org/officeDocument/2006/relationships/tags" Target="../tags/tag138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49" Type="http://schemas.openxmlformats.org/officeDocument/2006/relationships/tags" Target="../tags/tag142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4" Type="http://schemas.openxmlformats.org/officeDocument/2006/relationships/tags" Target="../tags/tag137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Relationship Id="rId43" Type="http://schemas.openxmlformats.org/officeDocument/2006/relationships/tags" Target="../tags/tag136.xml"/><Relationship Id="rId48" Type="http://schemas.openxmlformats.org/officeDocument/2006/relationships/tags" Target="../tags/tag141.xml"/><Relationship Id="rId8" Type="http://schemas.openxmlformats.org/officeDocument/2006/relationships/tags" Target="../tags/tag101.xml"/><Relationship Id="rId5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9" Type="http://schemas.openxmlformats.org/officeDocument/2006/relationships/tags" Target="../tags/tag182.xml"/><Relationship Id="rId21" Type="http://schemas.openxmlformats.org/officeDocument/2006/relationships/tags" Target="../tags/tag164.xml"/><Relationship Id="rId34" Type="http://schemas.openxmlformats.org/officeDocument/2006/relationships/tags" Target="../tags/tag177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50" Type="http://schemas.openxmlformats.org/officeDocument/2006/relationships/tags" Target="../tags/tag193.xml"/><Relationship Id="rId55" Type="http://schemas.openxmlformats.org/officeDocument/2006/relationships/image" Target="../media/image12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46" Type="http://schemas.openxmlformats.org/officeDocument/2006/relationships/tags" Target="../tags/tag189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41" Type="http://schemas.openxmlformats.org/officeDocument/2006/relationships/tags" Target="../tags/tag184.xml"/><Relationship Id="rId54" Type="http://schemas.openxmlformats.org/officeDocument/2006/relationships/notesSlide" Target="../notesSlides/notesSlide19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53" Type="http://schemas.openxmlformats.org/officeDocument/2006/relationships/slideLayout" Target="../slideLayouts/slideLayout17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tags" Target="../tags/tag195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8" Type="http://schemas.openxmlformats.org/officeDocument/2006/relationships/tags" Target="../tags/tag151.xml"/><Relationship Id="rId51" Type="http://schemas.openxmlformats.org/officeDocument/2006/relationships/tags" Target="../tags/tag194.xml"/><Relationship Id="rId3" Type="http://schemas.openxmlformats.org/officeDocument/2006/relationships/tags" Target="../tags/tag14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image" Target="../media/image31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197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10" Type="http://schemas.openxmlformats.org/officeDocument/2006/relationships/tags" Target="../tags/tag205.xml"/><Relationship Id="rId19" Type="http://schemas.openxmlformats.org/officeDocument/2006/relationships/image" Target="../media/image12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notesSlide" Target="../notesSlides/notesSlide22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slideLayout" Target="../slideLayouts/slideLayout1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tags" Target="../tags/tag268.xml"/><Relationship Id="rId39" Type="http://schemas.openxmlformats.org/officeDocument/2006/relationships/tags" Target="../tags/tag281.xml"/><Relationship Id="rId21" Type="http://schemas.openxmlformats.org/officeDocument/2006/relationships/tags" Target="../tags/tag263.xml"/><Relationship Id="rId34" Type="http://schemas.openxmlformats.org/officeDocument/2006/relationships/tags" Target="../tags/tag276.xml"/><Relationship Id="rId42" Type="http://schemas.openxmlformats.org/officeDocument/2006/relationships/tags" Target="../tags/tag284.xml"/><Relationship Id="rId47" Type="http://schemas.openxmlformats.org/officeDocument/2006/relationships/tags" Target="../tags/tag289.xml"/><Relationship Id="rId50" Type="http://schemas.openxmlformats.org/officeDocument/2006/relationships/tags" Target="../tags/tag292.xml"/><Relationship Id="rId55" Type="http://schemas.openxmlformats.org/officeDocument/2006/relationships/tags" Target="../tags/tag297.xml"/><Relationship Id="rId63" Type="http://schemas.openxmlformats.org/officeDocument/2006/relationships/tags" Target="../tags/tag305.xml"/><Relationship Id="rId68" Type="http://schemas.openxmlformats.org/officeDocument/2006/relationships/slideLayout" Target="../slideLayouts/slideLayout17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9" Type="http://schemas.openxmlformats.org/officeDocument/2006/relationships/tags" Target="../tags/tag271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32" Type="http://schemas.openxmlformats.org/officeDocument/2006/relationships/tags" Target="../tags/tag274.xml"/><Relationship Id="rId37" Type="http://schemas.openxmlformats.org/officeDocument/2006/relationships/tags" Target="../tags/tag279.xml"/><Relationship Id="rId40" Type="http://schemas.openxmlformats.org/officeDocument/2006/relationships/tags" Target="../tags/tag282.xml"/><Relationship Id="rId45" Type="http://schemas.openxmlformats.org/officeDocument/2006/relationships/tags" Target="../tags/tag287.xml"/><Relationship Id="rId53" Type="http://schemas.openxmlformats.org/officeDocument/2006/relationships/tags" Target="../tags/tag295.xml"/><Relationship Id="rId58" Type="http://schemas.openxmlformats.org/officeDocument/2006/relationships/tags" Target="../tags/tag300.xml"/><Relationship Id="rId66" Type="http://schemas.openxmlformats.org/officeDocument/2006/relationships/tags" Target="../tags/tag308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36" Type="http://schemas.openxmlformats.org/officeDocument/2006/relationships/tags" Target="../tags/tag278.xml"/><Relationship Id="rId49" Type="http://schemas.openxmlformats.org/officeDocument/2006/relationships/tags" Target="../tags/tag291.xml"/><Relationship Id="rId57" Type="http://schemas.openxmlformats.org/officeDocument/2006/relationships/tags" Target="../tags/tag299.xml"/><Relationship Id="rId61" Type="http://schemas.openxmlformats.org/officeDocument/2006/relationships/tags" Target="../tags/tag303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tags" Target="../tags/tag273.xml"/><Relationship Id="rId44" Type="http://schemas.openxmlformats.org/officeDocument/2006/relationships/tags" Target="../tags/tag286.xml"/><Relationship Id="rId52" Type="http://schemas.openxmlformats.org/officeDocument/2006/relationships/tags" Target="../tags/tag294.xml"/><Relationship Id="rId60" Type="http://schemas.openxmlformats.org/officeDocument/2006/relationships/tags" Target="../tags/tag302.xml"/><Relationship Id="rId65" Type="http://schemas.openxmlformats.org/officeDocument/2006/relationships/tags" Target="../tags/tag307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43" Type="http://schemas.openxmlformats.org/officeDocument/2006/relationships/tags" Target="../tags/tag285.xml"/><Relationship Id="rId48" Type="http://schemas.openxmlformats.org/officeDocument/2006/relationships/tags" Target="../tags/tag290.xml"/><Relationship Id="rId56" Type="http://schemas.openxmlformats.org/officeDocument/2006/relationships/tags" Target="../tags/tag298.xml"/><Relationship Id="rId64" Type="http://schemas.openxmlformats.org/officeDocument/2006/relationships/tags" Target="../tags/tag306.xml"/><Relationship Id="rId69" Type="http://schemas.openxmlformats.org/officeDocument/2006/relationships/notesSlide" Target="../notesSlides/notesSlide23.xml"/><Relationship Id="rId8" Type="http://schemas.openxmlformats.org/officeDocument/2006/relationships/tags" Target="../tags/tag250.xml"/><Relationship Id="rId51" Type="http://schemas.openxmlformats.org/officeDocument/2006/relationships/tags" Target="../tags/tag293.xml"/><Relationship Id="rId3" Type="http://schemas.openxmlformats.org/officeDocument/2006/relationships/tags" Target="../tags/tag245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33" Type="http://schemas.openxmlformats.org/officeDocument/2006/relationships/tags" Target="../tags/tag275.xml"/><Relationship Id="rId38" Type="http://schemas.openxmlformats.org/officeDocument/2006/relationships/tags" Target="../tags/tag280.xml"/><Relationship Id="rId46" Type="http://schemas.openxmlformats.org/officeDocument/2006/relationships/tags" Target="../tags/tag288.xml"/><Relationship Id="rId59" Type="http://schemas.openxmlformats.org/officeDocument/2006/relationships/tags" Target="../tags/tag301.xml"/><Relationship Id="rId67" Type="http://schemas.openxmlformats.org/officeDocument/2006/relationships/tags" Target="../tags/tag309.xml"/><Relationship Id="rId20" Type="http://schemas.openxmlformats.org/officeDocument/2006/relationships/tags" Target="../tags/tag262.xml"/><Relationship Id="rId41" Type="http://schemas.openxmlformats.org/officeDocument/2006/relationships/tags" Target="../tags/tag283.xml"/><Relationship Id="rId54" Type="http://schemas.openxmlformats.org/officeDocument/2006/relationships/tags" Target="../tags/tag296.xml"/><Relationship Id="rId62" Type="http://schemas.openxmlformats.org/officeDocument/2006/relationships/tags" Target="../tags/tag30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tags" Target="../tags/tag348.xml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34" Type="http://schemas.openxmlformats.org/officeDocument/2006/relationships/tags" Target="../tags/tag343.xml"/><Relationship Id="rId42" Type="http://schemas.openxmlformats.org/officeDocument/2006/relationships/tags" Target="../tags/tag351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46" Type="http://schemas.openxmlformats.org/officeDocument/2006/relationships/image" Target="../media/image40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41" Type="http://schemas.openxmlformats.org/officeDocument/2006/relationships/tags" Target="../tags/tag350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40" Type="http://schemas.openxmlformats.org/officeDocument/2006/relationships/tags" Target="../tags/tag349.xml"/><Relationship Id="rId45" Type="http://schemas.openxmlformats.org/officeDocument/2006/relationships/notesSlide" Target="../notesSlides/notesSlide24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4" Type="http://schemas.openxmlformats.org/officeDocument/2006/relationships/slideLayout" Target="../slideLayouts/slideLayout17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43" Type="http://schemas.openxmlformats.org/officeDocument/2006/relationships/tags" Target="../tags/tag35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tags" Target="../tags/tag391.xml"/><Relationship Id="rId21" Type="http://schemas.openxmlformats.org/officeDocument/2006/relationships/tags" Target="../tags/tag373.xml"/><Relationship Id="rId34" Type="http://schemas.openxmlformats.org/officeDocument/2006/relationships/tags" Target="../tags/tag386.xml"/><Relationship Id="rId42" Type="http://schemas.openxmlformats.org/officeDocument/2006/relationships/tags" Target="../tags/tag394.xml"/><Relationship Id="rId47" Type="http://schemas.openxmlformats.org/officeDocument/2006/relationships/tags" Target="../tags/tag399.xml"/><Relationship Id="rId50" Type="http://schemas.openxmlformats.org/officeDocument/2006/relationships/tags" Target="../tags/tag402.xml"/><Relationship Id="rId55" Type="http://schemas.openxmlformats.org/officeDocument/2006/relationships/tags" Target="../tags/tag407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Relationship Id="rId46" Type="http://schemas.openxmlformats.org/officeDocument/2006/relationships/tags" Target="../tags/tag398.xml"/><Relationship Id="rId59" Type="http://schemas.openxmlformats.org/officeDocument/2006/relationships/slideLayout" Target="../slideLayouts/slideLayout17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41" Type="http://schemas.openxmlformats.org/officeDocument/2006/relationships/tags" Target="../tags/tag393.xml"/><Relationship Id="rId54" Type="http://schemas.openxmlformats.org/officeDocument/2006/relationships/tags" Target="../tags/tag406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40" Type="http://schemas.openxmlformats.org/officeDocument/2006/relationships/tags" Target="../tags/tag392.xml"/><Relationship Id="rId45" Type="http://schemas.openxmlformats.org/officeDocument/2006/relationships/tags" Target="../tags/tag397.xml"/><Relationship Id="rId53" Type="http://schemas.openxmlformats.org/officeDocument/2006/relationships/tags" Target="../tags/tag405.xml"/><Relationship Id="rId58" Type="http://schemas.openxmlformats.org/officeDocument/2006/relationships/tags" Target="../tags/tag410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49" Type="http://schemas.openxmlformats.org/officeDocument/2006/relationships/tags" Target="../tags/tag401.xml"/><Relationship Id="rId57" Type="http://schemas.openxmlformats.org/officeDocument/2006/relationships/tags" Target="../tags/tag409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4" Type="http://schemas.openxmlformats.org/officeDocument/2006/relationships/tags" Target="../tags/tag396.xml"/><Relationship Id="rId52" Type="http://schemas.openxmlformats.org/officeDocument/2006/relationships/tags" Target="../tags/tag404.xml"/><Relationship Id="rId60" Type="http://schemas.openxmlformats.org/officeDocument/2006/relationships/notesSlide" Target="../notesSlides/notesSlide25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43" Type="http://schemas.openxmlformats.org/officeDocument/2006/relationships/tags" Target="../tags/tag395.xml"/><Relationship Id="rId48" Type="http://schemas.openxmlformats.org/officeDocument/2006/relationships/tags" Target="../tags/tag400.xml"/><Relationship Id="rId56" Type="http://schemas.openxmlformats.org/officeDocument/2006/relationships/tags" Target="../tags/tag408.xml"/><Relationship Id="rId8" Type="http://schemas.openxmlformats.org/officeDocument/2006/relationships/tags" Target="../tags/tag360.xml"/><Relationship Id="rId51" Type="http://schemas.openxmlformats.org/officeDocument/2006/relationships/tags" Target="../tags/tag403.xml"/><Relationship Id="rId3" Type="http://schemas.openxmlformats.org/officeDocument/2006/relationships/tags" Target="../tags/tag3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50" Type="http://schemas.openxmlformats.org/officeDocument/2006/relationships/slideLayout" Target="../slideLayouts/slideLayout12.xml"/><Relationship Id="rId55" Type="http://schemas.openxmlformats.org/officeDocument/2006/relationships/image" Target="../media/image42.emf"/><Relationship Id="rId63" Type="http://schemas.openxmlformats.org/officeDocument/2006/relationships/image" Target="../media/image46.emf"/><Relationship Id="rId68" Type="http://schemas.openxmlformats.org/officeDocument/2006/relationships/customXml" Target="../ink/ink9.xml"/><Relationship Id="rId76" Type="http://schemas.openxmlformats.org/officeDocument/2006/relationships/customXml" Target="../ink/ink13.xml"/><Relationship Id="rId84" Type="http://schemas.openxmlformats.org/officeDocument/2006/relationships/customXml" Target="../ink/ink17.xml"/><Relationship Id="rId7" Type="http://schemas.openxmlformats.org/officeDocument/2006/relationships/tags" Target="../tags/tag417.xml"/><Relationship Id="rId71" Type="http://schemas.openxmlformats.org/officeDocument/2006/relationships/image" Target="../media/image50.emf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3" Type="http://schemas.openxmlformats.org/officeDocument/2006/relationships/image" Target="../media/image41.emf"/><Relationship Id="rId58" Type="http://schemas.openxmlformats.org/officeDocument/2006/relationships/customXml" Target="../ink/ink4.xml"/><Relationship Id="rId66" Type="http://schemas.openxmlformats.org/officeDocument/2006/relationships/customXml" Target="../ink/ink8.xml"/><Relationship Id="rId74" Type="http://schemas.openxmlformats.org/officeDocument/2006/relationships/customXml" Target="../ink/ink12.xml"/><Relationship Id="rId79" Type="http://schemas.openxmlformats.org/officeDocument/2006/relationships/image" Target="../media/image54.emf"/><Relationship Id="rId5" Type="http://schemas.openxmlformats.org/officeDocument/2006/relationships/tags" Target="../tags/tag415.xml"/><Relationship Id="rId61" Type="http://schemas.openxmlformats.org/officeDocument/2006/relationships/image" Target="../media/image45.emf"/><Relationship Id="rId82" Type="http://schemas.openxmlformats.org/officeDocument/2006/relationships/customXml" Target="../ink/ink16.xml"/><Relationship Id="rId19" Type="http://schemas.openxmlformats.org/officeDocument/2006/relationships/tags" Target="../tags/tag429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56" Type="http://schemas.openxmlformats.org/officeDocument/2006/relationships/customXml" Target="../ink/ink3.xml"/><Relationship Id="rId64" Type="http://schemas.openxmlformats.org/officeDocument/2006/relationships/customXml" Target="../ink/ink7.xml"/><Relationship Id="rId69" Type="http://schemas.openxmlformats.org/officeDocument/2006/relationships/image" Target="../media/image49.emf"/><Relationship Id="rId77" Type="http://schemas.openxmlformats.org/officeDocument/2006/relationships/image" Target="../media/image53.emf"/><Relationship Id="rId8" Type="http://schemas.openxmlformats.org/officeDocument/2006/relationships/tags" Target="../tags/tag418.xml"/><Relationship Id="rId51" Type="http://schemas.openxmlformats.org/officeDocument/2006/relationships/notesSlide" Target="../notesSlides/notesSlide27.xml"/><Relationship Id="rId72" Type="http://schemas.openxmlformats.org/officeDocument/2006/relationships/customXml" Target="../ink/ink11.xml"/><Relationship Id="rId80" Type="http://schemas.openxmlformats.org/officeDocument/2006/relationships/customXml" Target="../ink/ink15.xml"/><Relationship Id="rId85" Type="http://schemas.openxmlformats.org/officeDocument/2006/relationships/image" Target="../media/image57.emf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59" Type="http://schemas.openxmlformats.org/officeDocument/2006/relationships/image" Target="../media/image44.emf"/><Relationship Id="rId67" Type="http://schemas.openxmlformats.org/officeDocument/2006/relationships/image" Target="../media/image48.emf"/><Relationship Id="rId20" Type="http://schemas.openxmlformats.org/officeDocument/2006/relationships/tags" Target="../tags/tag430.xml"/><Relationship Id="rId41" Type="http://schemas.openxmlformats.org/officeDocument/2006/relationships/tags" Target="../tags/tag451.xml"/><Relationship Id="rId54" Type="http://schemas.openxmlformats.org/officeDocument/2006/relationships/customXml" Target="../ink/ink2.xml"/><Relationship Id="rId62" Type="http://schemas.openxmlformats.org/officeDocument/2006/relationships/customXml" Target="../ink/ink6.xml"/><Relationship Id="rId70" Type="http://schemas.openxmlformats.org/officeDocument/2006/relationships/customXml" Target="../ink/ink10.xml"/><Relationship Id="rId75" Type="http://schemas.openxmlformats.org/officeDocument/2006/relationships/image" Target="../media/image52.emf"/><Relationship Id="rId83" Type="http://schemas.openxmlformats.org/officeDocument/2006/relationships/image" Target="../media/image56.emf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tags" Target="../tags/tag459.xml"/><Relationship Id="rId57" Type="http://schemas.openxmlformats.org/officeDocument/2006/relationships/image" Target="../media/image43.emf"/><Relationship Id="rId10" Type="http://schemas.openxmlformats.org/officeDocument/2006/relationships/tags" Target="../tags/tag420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52" Type="http://schemas.openxmlformats.org/officeDocument/2006/relationships/customXml" Target="../ink/ink1.xml"/><Relationship Id="rId60" Type="http://schemas.openxmlformats.org/officeDocument/2006/relationships/customXml" Target="../ink/ink5.xml"/><Relationship Id="rId65" Type="http://schemas.openxmlformats.org/officeDocument/2006/relationships/image" Target="../media/image47.emf"/><Relationship Id="rId73" Type="http://schemas.openxmlformats.org/officeDocument/2006/relationships/image" Target="../media/image51.emf"/><Relationship Id="rId78" Type="http://schemas.openxmlformats.org/officeDocument/2006/relationships/customXml" Target="../ink/ink14.xml"/><Relationship Id="rId81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2" Type="http://schemas.openxmlformats.org/officeDocument/2006/relationships/tags" Target="../tags/tag461.xml"/><Relationship Id="rId16" Type="http://schemas.openxmlformats.org/officeDocument/2006/relationships/image" Target="../media/image41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Parsing Wrap-up</a:t>
            </a:r>
          </a:p>
          <a:p>
            <a:pPr algn="ctr" eaLnBrk="1" hangingPunct="1"/>
            <a:r>
              <a:rPr lang="en-US" sz="6600" b="1" dirty="0" smtClean="0"/>
              <a:t>+ </a:t>
            </a:r>
            <a:r>
              <a:rPr lang="en-US" sz="6600" b="1" dirty="0" err="1" smtClean="0"/>
              <a:t>Spampede</a:t>
            </a:r>
            <a:endParaRPr lang="en-US" sz="6600" b="1" dirty="0" smtClean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2014-11-24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12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23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(Fixed)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143000"/>
            <a:ext cx="8229600" cy="5715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mark starting node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(neighbor is not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mark neighbor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7132638" y="1054100"/>
            <a:ext cx="1906587" cy="92710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Don’t look at your handout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6096000" y="4648200"/>
            <a:ext cx="333375" cy="896938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0063" y="2514600"/>
            <a:ext cx="1947862" cy="227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/>
              <a:t>Mark node as “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dirty="0"/>
              <a:t>” or </a:t>
            </a:r>
            <a:r>
              <a:rPr lang="en-US" sz="2000" b="1" dirty="0"/>
              <a:t>“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visited</a:t>
            </a:r>
            <a:r>
              <a:rPr lang="en-US" sz="2000" b="1" dirty="0"/>
              <a:t>” </a:t>
            </a:r>
            <a:r>
              <a:rPr lang="en-US" sz="2000" dirty="0"/>
              <a:t>when we put it into the Queue  </a:t>
            </a:r>
            <a:endParaRPr lang="en-US" sz="1100" dirty="0"/>
          </a:p>
        </p:txBody>
      </p:sp>
      <p:sp>
        <p:nvSpPr>
          <p:cNvPr id="26" name="Right Brace 25"/>
          <p:cNvSpPr/>
          <p:nvPr/>
        </p:nvSpPr>
        <p:spPr>
          <a:xfrm>
            <a:off x="4953000" y="1389063"/>
            <a:ext cx="333375" cy="896937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362575" y="1866900"/>
            <a:ext cx="148748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08750" y="4784725"/>
            <a:ext cx="1314450" cy="311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19800"/>
            <a:ext cx="609600" cy="685800"/>
            <a:chOff x="2928" y="1051"/>
            <a:chExt cx="840" cy="957"/>
          </a:xfrm>
        </p:grpSpPr>
        <p:sp>
          <p:nvSpPr>
            <p:cNvPr id="19469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6 h 250"/>
                <a:gd name="T10" fmla="*/ 2 w 1048"/>
                <a:gd name="T11" fmla="*/ 215 h 250"/>
                <a:gd name="T12" fmla="*/ 2 w 1048"/>
                <a:gd name="T13" fmla="*/ 195 h 250"/>
                <a:gd name="T14" fmla="*/ 0 w 1048"/>
                <a:gd name="T15" fmla="*/ 174 h 250"/>
                <a:gd name="T16" fmla="*/ 2 w 1048"/>
                <a:gd name="T17" fmla="*/ 14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78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62688" y="5791200"/>
            <a:ext cx="1979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B050"/>
                </a:solidFill>
              </a:rPr>
              <a:t>Would we have the same problem with a Stack?</a:t>
            </a:r>
          </a:p>
        </p:txBody>
      </p:sp>
    </p:spTree>
    <p:extLst>
      <p:ext uri="{BB962C8B-B14F-4D97-AF65-F5344CB8AC3E}">
        <p14:creationId xmlns:p14="http://schemas.microsoft.com/office/powerpoint/2010/main" val="38015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59"/>
          <p:cNvSpPr>
            <a:spLocks noChangeArrowheads="1"/>
          </p:cNvSpPr>
          <p:nvPr/>
        </p:nvSpPr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7" name="Rectangle 1056" descr="25%"/>
          <p:cNvSpPr>
            <a:spLocks noChangeArrowheads="1"/>
          </p:cNvSpPr>
          <p:nvPr/>
        </p:nvSpPr>
        <p:spPr bwMode="auto">
          <a:xfrm>
            <a:off x="2057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8" name="Rectangle 1057"/>
          <p:cNvSpPr>
            <a:spLocks noChangeArrowheads="1"/>
          </p:cNvSpPr>
          <p:nvPr/>
        </p:nvSpPr>
        <p:spPr bwMode="auto">
          <a:xfrm>
            <a:off x="27432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9" name="Rectangle 1058"/>
          <p:cNvSpPr>
            <a:spLocks noChangeArrowheads="1"/>
          </p:cNvSpPr>
          <p:nvPr/>
        </p:nvSpPr>
        <p:spPr bwMode="auto">
          <a:xfrm>
            <a:off x="34290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0" name="Rectangle 1061" descr="25%"/>
          <p:cNvSpPr>
            <a:spLocks noChangeArrowheads="1"/>
          </p:cNvSpPr>
          <p:nvPr/>
        </p:nvSpPr>
        <p:spPr bwMode="auto">
          <a:xfrm>
            <a:off x="5486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1" name="Rectangle 1063" descr="25%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2" name="Rectangle 1064"/>
          <p:cNvSpPr>
            <a:spLocks noChangeArrowheads="1"/>
          </p:cNvSpPr>
          <p:nvPr/>
        </p:nvSpPr>
        <p:spPr bwMode="auto">
          <a:xfrm>
            <a:off x="27432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3" name="Rectangle 1065" descr="25%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4" name="Rectangle 1066"/>
          <p:cNvSpPr>
            <a:spLocks noChangeArrowheads="1"/>
          </p:cNvSpPr>
          <p:nvPr/>
        </p:nvSpPr>
        <p:spPr bwMode="auto">
          <a:xfrm>
            <a:off x="41148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5" name="Rectangle 106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6" name="Rectangle 1068" descr="25%"/>
          <p:cNvSpPr>
            <a:spLocks noChangeArrowheads="1"/>
          </p:cNvSpPr>
          <p:nvPr/>
        </p:nvSpPr>
        <p:spPr bwMode="auto">
          <a:xfrm>
            <a:off x="5486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7" name="Rectangle 1069" descr="25%"/>
          <p:cNvSpPr>
            <a:spLocks noChangeArrowheads="1"/>
          </p:cNvSpPr>
          <p:nvPr/>
        </p:nvSpPr>
        <p:spPr bwMode="auto">
          <a:xfrm>
            <a:off x="2057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8" name="Rectangle 1070" descr="25%"/>
          <p:cNvSpPr>
            <a:spLocks noChangeArrowheads="1"/>
          </p:cNvSpPr>
          <p:nvPr/>
        </p:nvSpPr>
        <p:spPr bwMode="auto">
          <a:xfrm>
            <a:off x="27432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9" name="Rectangle 1071" descr="25%"/>
          <p:cNvSpPr>
            <a:spLocks noChangeArrowheads="1"/>
          </p:cNvSpPr>
          <p:nvPr/>
        </p:nvSpPr>
        <p:spPr bwMode="auto">
          <a:xfrm>
            <a:off x="34290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0" name="Rectangle 1072"/>
          <p:cNvSpPr>
            <a:spLocks noChangeArrowheads="1"/>
          </p:cNvSpPr>
          <p:nvPr/>
        </p:nvSpPr>
        <p:spPr bwMode="auto">
          <a:xfrm>
            <a:off x="41148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1" name="Rectangle 1073"/>
          <p:cNvSpPr>
            <a:spLocks noChangeArrowheads="1"/>
          </p:cNvSpPr>
          <p:nvPr/>
        </p:nvSpPr>
        <p:spPr bwMode="auto">
          <a:xfrm>
            <a:off x="48006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2" name="Rectangle 1074" descr="25%"/>
          <p:cNvSpPr>
            <a:spLocks noChangeArrowheads="1"/>
          </p:cNvSpPr>
          <p:nvPr/>
        </p:nvSpPr>
        <p:spPr bwMode="auto">
          <a:xfrm>
            <a:off x="5486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3" name="Rectangle 1075" descr="25%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4" name="Rectangle 1076"/>
          <p:cNvSpPr>
            <a:spLocks noChangeArrowheads="1"/>
          </p:cNvSpPr>
          <p:nvPr/>
        </p:nvSpPr>
        <p:spPr bwMode="auto">
          <a:xfrm>
            <a:off x="27432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5" name="Rectangle 1077"/>
          <p:cNvSpPr>
            <a:spLocks noChangeArrowheads="1"/>
          </p:cNvSpPr>
          <p:nvPr/>
        </p:nvSpPr>
        <p:spPr bwMode="auto">
          <a:xfrm>
            <a:off x="34290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6" name="Rectangle 1078"/>
          <p:cNvSpPr>
            <a:spLocks noChangeArrowheads="1"/>
          </p:cNvSpPr>
          <p:nvPr/>
        </p:nvSpPr>
        <p:spPr bwMode="auto">
          <a:xfrm>
            <a:off x="41148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7" name="Rectangle 1079" descr="25%"/>
          <p:cNvSpPr>
            <a:spLocks noChangeArrowheads="1"/>
          </p:cNvSpPr>
          <p:nvPr/>
        </p:nvSpPr>
        <p:spPr bwMode="auto">
          <a:xfrm>
            <a:off x="48006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8" name="Rectangle 1080" descr="25%"/>
          <p:cNvSpPr>
            <a:spLocks noChangeArrowheads="1"/>
          </p:cNvSpPr>
          <p:nvPr/>
        </p:nvSpPr>
        <p:spPr bwMode="auto">
          <a:xfrm>
            <a:off x="5486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9" name="Rectangle 1081" descr="25%"/>
          <p:cNvSpPr>
            <a:spLocks noChangeArrowheads="1"/>
          </p:cNvSpPr>
          <p:nvPr/>
        </p:nvSpPr>
        <p:spPr bwMode="auto">
          <a:xfrm>
            <a:off x="2057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0" name="Rectangle 1082" descr="25%"/>
          <p:cNvSpPr>
            <a:spLocks noChangeArrowheads="1"/>
          </p:cNvSpPr>
          <p:nvPr/>
        </p:nvSpPr>
        <p:spPr bwMode="auto">
          <a:xfrm>
            <a:off x="27432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1" name="Rectangle 1083" descr="25%"/>
          <p:cNvSpPr>
            <a:spLocks noChangeArrowheads="1"/>
          </p:cNvSpPr>
          <p:nvPr/>
        </p:nvSpPr>
        <p:spPr bwMode="auto">
          <a:xfrm>
            <a:off x="34290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2" name="Rectangle 1084" descr="25%"/>
          <p:cNvSpPr>
            <a:spLocks noChangeArrowheads="1"/>
          </p:cNvSpPr>
          <p:nvPr/>
        </p:nvSpPr>
        <p:spPr bwMode="auto">
          <a:xfrm>
            <a:off x="41148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3" name="Rectangle 1085" descr="25%"/>
          <p:cNvSpPr>
            <a:spLocks noChangeArrowheads="1"/>
          </p:cNvSpPr>
          <p:nvPr/>
        </p:nvSpPr>
        <p:spPr bwMode="auto">
          <a:xfrm>
            <a:off x="48006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4" name="Rectangle 1086" descr="25%"/>
          <p:cNvSpPr>
            <a:spLocks noChangeArrowheads="1"/>
          </p:cNvSpPr>
          <p:nvPr/>
        </p:nvSpPr>
        <p:spPr bwMode="auto">
          <a:xfrm>
            <a:off x="5486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5" name="Rectangle 1087" descr="25%"/>
          <p:cNvSpPr>
            <a:spLocks noChangeArrowheads="1"/>
          </p:cNvSpPr>
          <p:nvPr/>
        </p:nvSpPr>
        <p:spPr bwMode="auto">
          <a:xfrm>
            <a:off x="2057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6" name="Rectangle 1088" descr="25%"/>
          <p:cNvSpPr>
            <a:spLocks noChangeArrowheads="1"/>
          </p:cNvSpPr>
          <p:nvPr/>
        </p:nvSpPr>
        <p:spPr bwMode="auto">
          <a:xfrm>
            <a:off x="27432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7" name="Rectangle 1089" descr="25%"/>
          <p:cNvSpPr>
            <a:spLocks noChangeArrowheads="1"/>
          </p:cNvSpPr>
          <p:nvPr/>
        </p:nvSpPr>
        <p:spPr bwMode="auto">
          <a:xfrm>
            <a:off x="34290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8" name="Rectangle 1090" descr="25%"/>
          <p:cNvSpPr>
            <a:spLocks noChangeArrowheads="1"/>
          </p:cNvSpPr>
          <p:nvPr/>
        </p:nvSpPr>
        <p:spPr bwMode="auto">
          <a:xfrm>
            <a:off x="41148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9" name="Rectangle 1091" descr="25%"/>
          <p:cNvSpPr>
            <a:spLocks noChangeArrowheads="1"/>
          </p:cNvSpPr>
          <p:nvPr/>
        </p:nvSpPr>
        <p:spPr bwMode="auto">
          <a:xfrm>
            <a:off x="48006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40" name="Rectangle 1092" descr="25%"/>
          <p:cNvSpPr>
            <a:spLocks noChangeArrowheads="1"/>
          </p:cNvSpPr>
          <p:nvPr/>
        </p:nvSpPr>
        <p:spPr bwMode="auto">
          <a:xfrm>
            <a:off x="5486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1541" name="Picture 11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2781300" y="3505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2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500" y="3529013"/>
            <a:ext cx="434975" cy="481012"/>
            <a:chOff x="2928" y="1051"/>
            <a:chExt cx="840" cy="957"/>
          </a:xfrm>
        </p:grpSpPr>
        <p:sp>
          <p:nvSpPr>
            <p:cNvPr id="21555" name="Freeform 8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8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8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8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8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8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8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9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9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Freeform 9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9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9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9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Rectangle 1162"/>
          <p:cNvSpPr>
            <a:spLocks noChangeArrowheads="1"/>
          </p:cNvSpPr>
          <p:nvPr/>
        </p:nvSpPr>
        <p:spPr bwMode="auto">
          <a:xfrm>
            <a:off x="304800" y="5562600"/>
            <a:ext cx="697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class Maze</a:t>
            </a:r>
          </a:p>
          <a:p>
            <a:r>
              <a:rPr lang="en-US" sz="2400" b="1">
                <a:latin typeface="Courier New" pitchFamily="49" charset="0"/>
              </a:rPr>
              <a:t>{</a:t>
            </a:r>
          </a:p>
          <a:p>
            <a:r>
              <a:rPr lang="en-US" sz="2400" b="1">
                <a:latin typeface="Courier New" pitchFamily="49" charset="0"/>
              </a:rPr>
              <a:t>  private MazeCell[][] maze;</a:t>
            </a:r>
          </a:p>
        </p:txBody>
      </p:sp>
      <p:sp>
        <p:nvSpPr>
          <p:cNvPr id="2154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21545" name="Rectangle 67"/>
          <p:cNvSpPr>
            <a:spLocks noChangeArrowheads="1"/>
          </p:cNvSpPr>
          <p:nvPr/>
        </p:nvSpPr>
        <p:spPr bwMode="auto">
          <a:xfrm>
            <a:off x="55563" y="7874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21546" name="Rectangle 68"/>
          <p:cNvSpPr>
            <a:spLocks noChangeArrowheads="1"/>
          </p:cNvSpPr>
          <p:nvPr/>
        </p:nvSpPr>
        <p:spPr bwMode="auto">
          <a:xfrm>
            <a:off x="-1588" y="1824038"/>
            <a:ext cx="213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class MazeCell</a:t>
            </a:r>
          </a:p>
        </p:txBody>
      </p:sp>
      <p:cxnSp>
        <p:nvCxnSpPr>
          <p:cNvPr id="21547" name="Straight Arrow Connector 71"/>
          <p:cNvCxnSpPr>
            <a:cxnSpLocks noChangeShapeType="1"/>
          </p:cNvCxnSpPr>
          <p:nvPr/>
        </p:nvCxnSpPr>
        <p:spPr bwMode="auto">
          <a:xfrm>
            <a:off x="1219200" y="1346200"/>
            <a:ext cx="685800" cy="254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8" name="Straight Arrow Connector 72"/>
          <p:cNvCxnSpPr>
            <a:cxnSpLocks noChangeShapeType="1"/>
          </p:cNvCxnSpPr>
          <p:nvPr/>
        </p:nvCxnSpPr>
        <p:spPr bwMode="auto">
          <a:xfrm>
            <a:off x="1498600" y="2265363"/>
            <a:ext cx="901700" cy="134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557963" y="1262063"/>
            <a:ext cx="1671637" cy="20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6 10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**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*D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3529013"/>
            <a:ext cx="16764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*o* oooo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*oooo**o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    *Do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Line Callout 1 62"/>
          <p:cNvSpPr/>
          <p:nvPr/>
        </p:nvSpPr>
        <p:spPr>
          <a:xfrm>
            <a:off x="6959600" y="204788"/>
            <a:ext cx="1905000" cy="927100"/>
          </a:xfrm>
          <a:prstGeom prst="borderCallout1">
            <a:avLst>
              <a:gd name="adj1" fmla="val 144435"/>
              <a:gd name="adj2" fmla="val 57526"/>
              <a:gd name="adj3" fmla="val 73338"/>
              <a:gd name="adj4" fmla="val 756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Input</a:t>
            </a:r>
          </a:p>
        </p:txBody>
      </p:sp>
      <p:sp>
        <p:nvSpPr>
          <p:cNvPr id="64" name="Line Callout 1 63"/>
          <p:cNvSpPr/>
          <p:nvPr/>
        </p:nvSpPr>
        <p:spPr>
          <a:xfrm>
            <a:off x="6892925" y="5562600"/>
            <a:ext cx="1793875" cy="1200150"/>
          </a:xfrm>
          <a:prstGeom prst="borderCallout1">
            <a:avLst>
              <a:gd name="adj1" fmla="val -32697"/>
              <a:gd name="adj2" fmla="val 21905"/>
              <a:gd name="adj3" fmla="val 17685"/>
              <a:gd name="adj4" fmla="val 143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solution</a:t>
            </a:r>
          </a:p>
        </p:txBody>
      </p:sp>
    </p:spTree>
    <p:extLst>
      <p:ext uri="{BB962C8B-B14F-4D97-AF65-F5344CB8AC3E}">
        <p14:creationId xmlns:p14="http://schemas.microsoft.com/office/powerpoint/2010/main" val="22959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2" grpId="0" animBg="1"/>
      <p:bldP spid="3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5146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>
                <a:solidFill>
                  <a:srgbClr val="000000"/>
                </a:solidFill>
                <a:latin typeface="Times" pitchFamily="18" charset="0"/>
              </a:rPr>
              <a:t>Maze and MazeCell</a:t>
            </a:r>
            <a:endParaRPr lang="en-US" sz="4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2" name="Rectangle 1028" descr="25%"/>
          <p:cNvSpPr>
            <a:spLocks noChangeArrowheads="1"/>
          </p:cNvSpPr>
          <p:nvPr/>
        </p:nvSpPr>
        <p:spPr bwMode="auto">
          <a:xfrm>
            <a:off x="457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3" name="Rectangle 1029"/>
          <p:cNvSpPr>
            <a:spLocks noChangeArrowheads="1"/>
          </p:cNvSpPr>
          <p:nvPr/>
        </p:nvSpPr>
        <p:spPr bwMode="auto">
          <a:xfrm>
            <a:off x="1143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4" name="Rectangle 1030"/>
          <p:cNvSpPr>
            <a:spLocks noChangeArrowheads="1"/>
          </p:cNvSpPr>
          <p:nvPr/>
        </p:nvSpPr>
        <p:spPr bwMode="auto">
          <a:xfrm>
            <a:off x="18288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5" name="Rectangle 1031" descr="25%"/>
          <p:cNvSpPr>
            <a:spLocks noChangeArrowheads="1"/>
          </p:cNvSpPr>
          <p:nvPr/>
        </p:nvSpPr>
        <p:spPr bwMode="auto">
          <a:xfrm>
            <a:off x="3886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6" name="Rectangle 1032" descr="25%"/>
          <p:cNvSpPr>
            <a:spLocks noChangeArrowheads="1"/>
          </p:cNvSpPr>
          <p:nvPr/>
        </p:nvSpPr>
        <p:spPr bwMode="auto">
          <a:xfrm>
            <a:off x="457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7" name="Rectangle 1034" descr="25%"/>
          <p:cNvSpPr>
            <a:spLocks noChangeArrowheads="1"/>
          </p:cNvSpPr>
          <p:nvPr/>
        </p:nvSpPr>
        <p:spPr bwMode="auto">
          <a:xfrm>
            <a:off x="18288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8" name="Rectangle 1035"/>
          <p:cNvSpPr>
            <a:spLocks noChangeArrowheads="1"/>
          </p:cNvSpPr>
          <p:nvPr/>
        </p:nvSpPr>
        <p:spPr bwMode="auto">
          <a:xfrm>
            <a:off x="25146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9" name="Rectangle 1036"/>
          <p:cNvSpPr>
            <a:spLocks noChangeArrowheads="1"/>
          </p:cNvSpPr>
          <p:nvPr/>
        </p:nvSpPr>
        <p:spPr bwMode="auto">
          <a:xfrm>
            <a:off x="3200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0" name="Rectangle 1037" descr="25%"/>
          <p:cNvSpPr>
            <a:spLocks noChangeArrowheads="1"/>
          </p:cNvSpPr>
          <p:nvPr/>
        </p:nvSpPr>
        <p:spPr bwMode="auto">
          <a:xfrm>
            <a:off x="3886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1" name="Rectangle 1038" descr="25%"/>
          <p:cNvSpPr>
            <a:spLocks noChangeArrowheads="1"/>
          </p:cNvSpPr>
          <p:nvPr/>
        </p:nvSpPr>
        <p:spPr bwMode="auto">
          <a:xfrm>
            <a:off x="457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2" name="Rectangle 1039" descr="25%"/>
          <p:cNvSpPr>
            <a:spLocks noChangeArrowheads="1"/>
          </p:cNvSpPr>
          <p:nvPr/>
        </p:nvSpPr>
        <p:spPr bwMode="auto">
          <a:xfrm>
            <a:off x="1143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3" name="Rectangle 1040" descr="25%"/>
          <p:cNvSpPr>
            <a:spLocks noChangeArrowheads="1"/>
          </p:cNvSpPr>
          <p:nvPr/>
        </p:nvSpPr>
        <p:spPr bwMode="auto">
          <a:xfrm>
            <a:off x="18288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4" name="Rectangle 1041"/>
          <p:cNvSpPr>
            <a:spLocks noChangeArrowheads="1"/>
          </p:cNvSpPr>
          <p:nvPr/>
        </p:nvSpPr>
        <p:spPr bwMode="auto">
          <a:xfrm>
            <a:off x="25146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5" name="Rectangle 1042"/>
          <p:cNvSpPr>
            <a:spLocks noChangeArrowheads="1"/>
          </p:cNvSpPr>
          <p:nvPr/>
        </p:nvSpPr>
        <p:spPr bwMode="auto">
          <a:xfrm>
            <a:off x="3200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6" name="Rectangle 1043" descr="25%"/>
          <p:cNvSpPr>
            <a:spLocks noChangeArrowheads="1"/>
          </p:cNvSpPr>
          <p:nvPr/>
        </p:nvSpPr>
        <p:spPr bwMode="auto">
          <a:xfrm>
            <a:off x="3886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7" name="Rectangle 1044" descr="25%"/>
          <p:cNvSpPr>
            <a:spLocks noChangeArrowheads="1"/>
          </p:cNvSpPr>
          <p:nvPr/>
        </p:nvSpPr>
        <p:spPr bwMode="auto">
          <a:xfrm>
            <a:off x="457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8" name="Rectangle 1045"/>
          <p:cNvSpPr>
            <a:spLocks noChangeArrowheads="1"/>
          </p:cNvSpPr>
          <p:nvPr/>
        </p:nvSpPr>
        <p:spPr bwMode="auto">
          <a:xfrm>
            <a:off x="1143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9" name="Rectangle 1046"/>
          <p:cNvSpPr>
            <a:spLocks noChangeArrowheads="1"/>
          </p:cNvSpPr>
          <p:nvPr/>
        </p:nvSpPr>
        <p:spPr bwMode="auto">
          <a:xfrm>
            <a:off x="18288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0" name="Rectangle 1047"/>
          <p:cNvSpPr>
            <a:spLocks noChangeArrowheads="1"/>
          </p:cNvSpPr>
          <p:nvPr/>
        </p:nvSpPr>
        <p:spPr bwMode="auto">
          <a:xfrm>
            <a:off x="25146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1" name="Rectangle 1048" descr="25%"/>
          <p:cNvSpPr>
            <a:spLocks noChangeArrowheads="1"/>
          </p:cNvSpPr>
          <p:nvPr/>
        </p:nvSpPr>
        <p:spPr bwMode="auto">
          <a:xfrm>
            <a:off x="32004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2" name="Rectangle 1049" descr="25%"/>
          <p:cNvSpPr>
            <a:spLocks noChangeArrowheads="1"/>
          </p:cNvSpPr>
          <p:nvPr/>
        </p:nvSpPr>
        <p:spPr bwMode="auto">
          <a:xfrm>
            <a:off x="3886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3" name="Rectangle 1050" descr="25%"/>
          <p:cNvSpPr>
            <a:spLocks noChangeArrowheads="1"/>
          </p:cNvSpPr>
          <p:nvPr/>
        </p:nvSpPr>
        <p:spPr bwMode="auto">
          <a:xfrm>
            <a:off x="457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4" name="Rectangle 1051" descr="25%"/>
          <p:cNvSpPr>
            <a:spLocks noChangeArrowheads="1"/>
          </p:cNvSpPr>
          <p:nvPr/>
        </p:nvSpPr>
        <p:spPr bwMode="auto">
          <a:xfrm>
            <a:off x="1143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5" name="Rectangle 1052" descr="25%"/>
          <p:cNvSpPr>
            <a:spLocks noChangeArrowheads="1"/>
          </p:cNvSpPr>
          <p:nvPr/>
        </p:nvSpPr>
        <p:spPr bwMode="auto">
          <a:xfrm>
            <a:off x="1828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6" name="Rectangle 1053" descr="25%"/>
          <p:cNvSpPr>
            <a:spLocks noChangeArrowheads="1"/>
          </p:cNvSpPr>
          <p:nvPr/>
        </p:nvSpPr>
        <p:spPr bwMode="auto">
          <a:xfrm>
            <a:off x="2514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7" name="Rectangle 1054" descr="25%"/>
          <p:cNvSpPr>
            <a:spLocks noChangeArrowheads="1"/>
          </p:cNvSpPr>
          <p:nvPr/>
        </p:nvSpPr>
        <p:spPr bwMode="auto">
          <a:xfrm>
            <a:off x="3200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8" name="Rectangle 1055" descr="25%"/>
          <p:cNvSpPr>
            <a:spLocks noChangeArrowheads="1"/>
          </p:cNvSpPr>
          <p:nvPr/>
        </p:nvSpPr>
        <p:spPr bwMode="auto">
          <a:xfrm>
            <a:off x="3886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9" name="Rectangle 1056" descr="25%"/>
          <p:cNvSpPr>
            <a:spLocks noChangeArrowheads="1"/>
          </p:cNvSpPr>
          <p:nvPr/>
        </p:nvSpPr>
        <p:spPr bwMode="auto">
          <a:xfrm>
            <a:off x="457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0" name="Rectangle 1057" descr="25%"/>
          <p:cNvSpPr>
            <a:spLocks noChangeArrowheads="1"/>
          </p:cNvSpPr>
          <p:nvPr/>
        </p:nvSpPr>
        <p:spPr bwMode="auto">
          <a:xfrm>
            <a:off x="1143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1" name="Rectangle 1058" descr="25%"/>
          <p:cNvSpPr>
            <a:spLocks noChangeArrowheads="1"/>
          </p:cNvSpPr>
          <p:nvPr/>
        </p:nvSpPr>
        <p:spPr bwMode="auto">
          <a:xfrm>
            <a:off x="1828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2" name="Rectangle 1059" descr="25%"/>
          <p:cNvSpPr>
            <a:spLocks noChangeArrowheads="1"/>
          </p:cNvSpPr>
          <p:nvPr/>
        </p:nvSpPr>
        <p:spPr bwMode="auto">
          <a:xfrm>
            <a:off x="2514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3" name="Rectangle 1060" descr="25%"/>
          <p:cNvSpPr>
            <a:spLocks noChangeArrowheads="1"/>
          </p:cNvSpPr>
          <p:nvPr/>
        </p:nvSpPr>
        <p:spPr bwMode="auto">
          <a:xfrm>
            <a:off x="3200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4" name="Rectangle 1061" descr="25%"/>
          <p:cNvSpPr>
            <a:spLocks noChangeArrowheads="1"/>
          </p:cNvSpPr>
          <p:nvPr/>
        </p:nvSpPr>
        <p:spPr bwMode="auto">
          <a:xfrm>
            <a:off x="3886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2565" name="Picture 106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181100" y="3813175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6" name="Line 1081"/>
          <p:cNvSpPr>
            <a:spLocks noChangeShapeType="1"/>
          </p:cNvSpPr>
          <p:nvPr/>
        </p:nvSpPr>
        <p:spPr bwMode="auto">
          <a:xfrm flipV="1">
            <a:off x="3200400" y="1447800"/>
            <a:ext cx="1524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1082"/>
          <p:cNvSpPr>
            <a:spLocks noChangeShapeType="1"/>
          </p:cNvSpPr>
          <p:nvPr/>
        </p:nvSpPr>
        <p:spPr bwMode="auto">
          <a:xfrm flipV="1">
            <a:off x="3876675" y="1447800"/>
            <a:ext cx="5267325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1083"/>
          <p:cNvSpPr>
            <a:spLocks noChangeShapeType="1"/>
          </p:cNvSpPr>
          <p:nvPr/>
        </p:nvSpPr>
        <p:spPr bwMode="auto">
          <a:xfrm>
            <a:off x="3878263" y="3033713"/>
            <a:ext cx="5265737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1084"/>
          <p:cNvSpPr>
            <a:spLocks noChangeShapeType="1"/>
          </p:cNvSpPr>
          <p:nvPr/>
        </p:nvSpPr>
        <p:spPr bwMode="auto">
          <a:xfrm>
            <a:off x="3205163" y="3059113"/>
            <a:ext cx="1519237" cy="266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Rectangle 1085"/>
          <p:cNvSpPr>
            <a:spLocks noChangeArrowheads="1"/>
          </p:cNvSpPr>
          <p:nvPr/>
        </p:nvSpPr>
        <p:spPr bwMode="auto">
          <a:xfrm>
            <a:off x="32004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71" name="Text Box 1087"/>
          <p:cNvSpPr txBox="1">
            <a:spLocks noChangeArrowheads="1"/>
          </p:cNvSpPr>
          <p:nvPr/>
        </p:nvSpPr>
        <p:spPr bwMode="auto">
          <a:xfrm>
            <a:off x="5572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72" name="Text Box 1088"/>
          <p:cNvSpPr txBox="1">
            <a:spLocks noChangeArrowheads="1"/>
          </p:cNvSpPr>
          <p:nvPr/>
        </p:nvSpPr>
        <p:spPr bwMode="auto">
          <a:xfrm>
            <a:off x="4810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3" name="Text Box 1089"/>
          <p:cNvSpPr txBox="1">
            <a:spLocks noChangeArrowheads="1"/>
          </p:cNvSpPr>
          <p:nvPr/>
        </p:nvSpPr>
        <p:spPr bwMode="auto">
          <a:xfrm>
            <a:off x="12430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74" name="Text Box 1090"/>
          <p:cNvSpPr txBox="1">
            <a:spLocks noChangeArrowheads="1"/>
          </p:cNvSpPr>
          <p:nvPr/>
        </p:nvSpPr>
        <p:spPr bwMode="auto">
          <a:xfrm>
            <a:off x="11668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5" name="Text Box 1091"/>
          <p:cNvSpPr txBox="1">
            <a:spLocks noChangeArrowheads="1"/>
          </p:cNvSpPr>
          <p:nvPr/>
        </p:nvSpPr>
        <p:spPr bwMode="auto">
          <a:xfrm>
            <a:off x="1920875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76" name="Text Box 1092"/>
          <p:cNvSpPr txBox="1">
            <a:spLocks noChangeArrowheads="1"/>
          </p:cNvSpPr>
          <p:nvPr/>
        </p:nvSpPr>
        <p:spPr bwMode="auto">
          <a:xfrm>
            <a:off x="1844675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7" name="Text Box 1093"/>
          <p:cNvSpPr txBox="1">
            <a:spLocks noChangeArrowheads="1"/>
          </p:cNvSpPr>
          <p:nvPr/>
        </p:nvSpPr>
        <p:spPr bwMode="auto">
          <a:xfrm>
            <a:off x="26146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78" name="Text Box 1094"/>
          <p:cNvSpPr txBox="1">
            <a:spLocks noChangeArrowheads="1"/>
          </p:cNvSpPr>
          <p:nvPr/>
        </p:nvSpPr>
        <p:spPr bwMode="auto">
          <a:xfrm>
            <a:off x="25384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9" name="Text Box 1095"/>
          <p:cNvSpPr txBox="1">
            <a:spLocks noChangeArrowheads="1"/>
          </p:cNvSpPr>
          <p:nvPr/>
        </p:nvSpPr>
        <p:spPr bwMode="auto">
          <a:xfrm>
            <a:off x="3313113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0" name="Text Box 1096"/>
          <p:cNvSpPr txBox="1">
            <a:spLocks noChangeArrowheads="1"/>
          </p:cNvSpPr>
          <p:nvPr/>
        </p:nvSpPr>
        <p:spPr bwMode="auto">
          <a:xfrm>
            <a:off x="3236913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1" name="Text Box 1097"/>
          <p:cNvSpPr txBox="1">
            <a:spLocks noChangeArrowheads="1"/>
          </p:cNvSpPr>
          <p:nvPr/>
        </p:nvSpPr>
        <p:spPr bwMode="auto">
          <a:xfrm>
            <a:off x="4002088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82" name="Text Box 1098"/>
          <p:cNvSpPr txBox="1">
            <a:spLocks noChangeArrowheads="1"/>
          </p:cNvSpPr>
          <p:nvPr/>
        </p:nvSpPr>
        <p:spPr bwMode="auto">
          <a:xfrm>
            <a:off x="3925888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3" name="Text Box 1099"/>
          <p:cNvSpPr txBox="1">
            <a:spLocks noChangeArrowheads="1"/>
          </p:cNvSpPr>
          <p:nvPr/>
        </p:nvSpPr>
        <p:spPr bwMode="auto">
          <a:xfrm>
            <a:off x="-23813" y="198596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84" name="Text Box 1100"/>
          <p:cNvSpPr txBox="1">
            <a:spLocks noChangeArrowheads="1"/>
          </p:cNvSpPr>
          <p:nvPr/>
        </p:nvSpPr>
        <p:spPr bwMode="auto">
          <a:xfrm>
            <a:off x="-100013" y="178117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5" name="Text Box 1101"/>
          <p:cNvSpPr txBox="1">
            <a:spLocks noChangeArrowheads="1"/>
          </p:cNvSpPr>
          <p:nvPr/>
        </p:nvSpPr>
        <p:spPr bwMode="auto">
          <a:xfrm>
            <a:off x="-23813" y="263525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86" name="Text Box 1102"/>
          <p:cNvSpPr txBox="1">
            <a:spLocks noChangeArrowheads="1"/>
          </p:cNvSpPr>
          <p:nvPr/>
        </p:nvSpPr>
        <p:spPr bwMode="auto">
          <a:xfrm>
            <a:off x="-100013" y="243046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7" name="Text Box 1103"/>
          <p:cNvSpPr txBox="1">
            <a:spLocks noChangeArrowheads="1"/>
          </p:cNvSpPr>
          <p:nvPr/>
        </p:nvSpPr>
        <p:spPr bwMode="auto">
          <a:xfrm>
            <a:off x="-23813" y="474821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8" name="Text Box 1104"/>
          <p:cNvSpPr txBox="1">
            <a:spLocks noChangeArrowheads="1"/>
          </p:cNvSpPr>
          <p:nvPr/>
        </p:nvSpPr>
        <p:spPr bwMode="auto">
          <a:xfrm>
            <a:off x="-100013" y="454342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9" name="Text Box 1105"/>
          <p:cNvSpPr txBox="1">
            <a:spLocks noChangeArrowheads="1"/>
          </p:cNvSpPr>
          <p:nvPr/>
        </p:nvSpPr>
        <p:spPr bwMode="auto">
          <a:xfrm>
            <a:off x="-23813" y="539750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90" name="Text Box 1106"/>
          <p:cNvSpPr txBox="1">
            <a:spLocks noChangeArrowheads="1"/>
          </p:cNvSpPr>
          <p:nvPr/>
        </p:nvSpPr>
        <p:spPr bwMode="auto">
          <a:xfrm>
            <a:off x="-100013" y="519271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1" name="Text Box 1107"/>
          <p:cNvSpPr txBox="1">
            <a:spLocks noChangeArrowheads="1"/>
          </p:cNvSpPr>
          <p:nvPr/>
        </p:nvSpPr>
        <p:spPr bwMode="auto">
          <a:xfrm>
            <a:off x="-23813" y="3328988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92" name="Text Box 1108"/>
          <p:cNvSpPr txBox="1">
            <a:spLocks noChangeArrowheads="1"/>
          </p:cNvSpPr>
          <p:nvPr/>
        </p:nvSpPr>
        <p:spPr bwMode="auto">
          <a:xfrm>
            <a:off x="-100013" y="3124200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3" name="Text Box 1109"/>
          <p:cNvSpPr txBox="1">
            <a:spLocks noChangeArrowheads="1"/>
          </p:cNvSpPr>
          <p:nvPr/>
        </p:nvSpPr>
        <p:spPr bwMode="auto">
          <a:xfrm>
            <a:off x="-23813" y="3978275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94" name="Text Box 1110"/>
          <p:cNvSpPr txBox="1">
            <a:spLocks noChangeArrowheads="1"/>
          </p:cNvSpPr>
          <p:nvPr/>
        </p:nvSpPr>
        <p:spPr bwMode="auto">
          <a:xfrm>
            <a:off x="-100013" y="3773488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grpSp>
        <p:nvGrpSpPr>
          <p:cNvPr id="22595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32075" y="3810000"/>
            <a:ext cx="434975" cy="481013"/>
            <a:chOff x="2928" y="1051"/>
            <a:chExt cx="840" cy="957"/>
          </a:xfrm>
        </p:grpSpPr>
        <p:sp>
          <p:nvSpPr>
            <p:cNvPr id="22608" name="Freeform 8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Oval 8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Oval 8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Oval 8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Oval 8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8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Oval 8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9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AutoShape 9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Freeform 9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9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9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9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5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447800"/>
            <a:ext cx="4419600" cy="427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class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endParaRPr lang="en-US" sz="1600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row;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col;                 </a:t>
            </a:r>
          </a:p>
          <a:p>
            <a:pPr>
              <a:defRPr/>
            </a:pPr>
            <a:r>
              <a:rPr lang="en-US" sz="1600" dirty="0" smtClean="0">
                <a:solidFill>
                  <a:srgbClr val="009900"/>
                </a:solidFill>
                <a:latin typeface="Courier New" pitchFamily="49" charset="0"/>
              </a:rPr>
              <a:t>    private char contents;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boolean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visited</a:t>
            </a:r>
            <a:r>
              <a:rPr lang="en-US" sz="1600" dirty="0" smtClean="0">
                <a:latin typeface="Courier New" pitchFamily="49" charset="0"/>
              </a:rPr>
              <a:t>;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r>
              <a:rPr lang="en-US" sz="1600" dirty="0" smtClean="0">
                <a:latin typeface="Courier New" pitchFamily="49" charset="0"/>
              </a:rPr>
              <a:t> parent;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MazeCell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row,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col, char c)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this.row</a:t>
            </a:r>
            <a:r>
              <a:rPr lang="en-US" sz="1600" dirty="0" smtClean="0">
                <a:latin typeface="Courier New" pitchFamily="49" charset="0"/>
              </a:rPr>
              <a:t> = row;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this.col</a:t>
            </a:r>
            <a:r>
              <a:rPr lang="en-US" sz="1600" dirty="0" smtClean="0">
                <a:latin typeface="Courier New" pitchFamily="49" charset="0"/>
              </a:rPr>
              <a:t> = col;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this.contents</a:t>
            </a:r>
            <a:r>
              <a:rPr lang="en-US" sz="1600" dirty="0" smtClean="0">
                <a:latin typeface="Courier New" pitchFamily="49" charset="0"/>
              </a:rPr>
              <a:t> = c;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this.visited</a:t>
            </a:r>
            <a:r>
              <a:rPr lang="en-US" sz="1600" dirty="0" smtClean="0">
                <a:latin typeface="Courier New" pitchFamily="49" charset="0"/>
              </a:rPr>
              <a:t> = false;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this.parent</a:t>
            </a:r>
            <a:r>
              <a:rPr lang="en-US" sz="1600" dirty="0" smtClean="0">
                <a:latin typeface="Courier New" pitchFamily="49" charset="0"/>
              </a:rPr>
              <a:t> = null;      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}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2597" name="Text Box 39" descr="25%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2598" name="Text Box 40" descr="25%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63690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sp>
        <p:nvSpPr>
          <p:cNvPr id="22599" name="Text Box 55" descr="25%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'*'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Wall!</a:t>
            </a:r>
          </a:p>
        </p:txBody>
      </p:sp>
      <p:sp>
        <p:nvSpPr>
          <p:cNvPr id="22600" name="Text Box 56" descr="25%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690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 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Open </a:t>
            </a:r>
            <a:r>
              <a:rPr lang="en-US" sz="1600" i="1">
                <a:latin typeface="Times" pitchFamily="18" charset="0"/>
                <a:ea typeface="MS PGothic" pitchFamily="34" charset="-128"/>
              </a:rPr>
              <a:t>Space</a:t>
            </a:r>
            <a:endParaRPr lang="en-US" sz="16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2601" name="Rectangle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338" y="5829300"/>
            <a:ext cx="381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Here are the available characters:</a:t>
            </a:r>
          </a:p>
        </p:txBody>
      </p:sp>
      <p:sp>
        <p:nvSpPr>
          <p:cNvPr id="22602" name="Rectangle 100"/>
          <p:cNvSpPr>
            <a:spLocks noChangeArrowheads="1"/>
          </p:cNvSpPr>
          <p:nvPr/>
        </p:nvSpPr>
        <p:spPr bwMode="auto">
          <a:xfrm>
            <a:off x="404813" y="52578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3" name="Rectangle 101"/>
          <p:cNvSpPr>
            <a:spLocks noChangeArrowheads="1"/>
          </p:cNvSpPr>
          <p:nvPr/>
        </p:nvSpPr>
        <p:spPr bwMode="auto">
          <a:xfrm>
            <a:off x="1117600" y="52578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4" name="Rectangle 102"/>
          <p:cNvSpPr>
            <a:spLocks noChangeArrowheads="1"/>
          </p:cNvSpPr>
          <p:nvPr/>
        </p:nvSpPr>
        <p:spPr bwMode="auto">
          <a:xfrm>
            <a:off x="1130300" y="4572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 '</a:t>
            </a:r>
            <a:endParaRPr lang="en-US"/>
          </a:p>
        </p:txBody>
      </p:sp>
      <p:sp>
        <p:nvSpPr>
          <p:cNvPr id="22605" name="Rectangle 103"/>
          <p:cNvSpPr>
            <a:spLocks noChangeArrowheads="1"/>
          </p:cNvSpPr>
          <p:nvPr/>
        </p:nvSpPr>
        <p:spPr bwMode="auto">
          <a:xfrm>
            <a:off x="2474913" y="3744913"/>
            <a:ext cx="738187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'S'</a:t>
            </a:r>
            <a:endParaRPr lang="en-US" sz="2400"/>
          </a:p>
        </p:txBody>
      </p:sp>
      <p:sp>
        <p:nvSpPr>
          <p:cNvPr id="22606" name="Rectangle 104"/>
          <p:cNvSpPr>
            <a:spLocks noChangeArrowheads="1"/>
          </p:cNvSpPr>
          <p:nvPr/>
        </p:nvSpPr>
        <p:spPr bwMode="auto">
          <a:xfrm>
            <a:off x="1123950" y="3743325"/>
            <a:ext cx="738188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'D'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71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Naming Conventions</a:t>
            </a:r>
          </a:p>
        </p:txBody>
      </p:sp>
      <p:sp>
        <p:nvSpPr>
          <p:cNvPr id="24579" name="Text Box 44" descr="25%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5257800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4580" name="Text Box 45" descr="25%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5762625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6553200" y="5105400"/>
            <a:ext cx="2438400" cy="1536700"/>
          </a:xfrm>
          <a:prstGeom prst="borderCallout1">
            <a:avLst>
              <a:gd name="adj1" fmla="val -2774"/>
              <a:gd name="adj2" fmla="val 7415"/>
              <a:gd name="adj3" fmla="val -54627"/>
              <a:gd name="adj4" fmla="val 13149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Name all cells so we can refer to them in the demos!</a:t>
            </a:r>
          </a:p>
        </p:txBody>
      </p:sp>
    </p:spTree>
    <p:extLst>
      <p:ext uri="{BB962C8B-B14F-4D97-AF65-F5344CB8AC3E}">
        <p14:creationId xmlns:p14="http://schemas.microsoft.com/office/powerpoint/2010/main" val="2131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27113"/>
              </p:ext>
            </p:extLst>
          </p:nvPr>
        </p:nvGraphicFramePr>
        <p:xfrm>
          <a:off x="114300" y="5324460"/>
          <a:ext cx="7589526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695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</a:tblGrid>
              <a:tr h="51809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" pitchFamily="18" charset="0"/>
                          <a:cs typeface="Times" pitchFamily="18" charset="0"/>
                        </a:rPr>
                        <a:t>Visited? </a:t>
                      </a:r>
                      <a:endParaRPr lang="en-US" sz="12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153400" y="17463"/>
          <a:ext cx="954088" cy="6840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088"/>
              </a:tblGrid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Stack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push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stack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pop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push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DONE!!! }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1676400" y="2971800"/>
            <a:ext cx="2895600" cy="1231900"/>
          </a:xfrm>
          <a:prstGeom prst="borderCallout1">
            <a:avLst>
              <a:gd name="adj1" fmla="val -3882"/>
              <a:gd name="adj2" fmla="val 10243"/>
              <a:gd name="adj3" fmla="val 174"/>
              <a:gd name="adj4" fmla="val 1922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grpSp>
        <p:nvGrpSpPr>
          <p:cNvPr id="25737" name="Group 22"/>
          <p:cNvGrpSpPr>
            <a:grpSpLocks/>
          </p:cNvGrpSpPr>
          <p:nvPr/>
        </p:nvGrpSpPr>
        <p:grpSpPr bwMode="auto">
          <a:xfrm>
            <a:off x="119063" y="3643313"/>
            <a:ext cx="1828800" cy="1501775"/>
            <a:chOff x="2667000" y="2831068"/>
            <a:chExt cx="1828589" cy="1500664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>
              <a:off x="3704311" y="3363144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482881" y="358140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>
              <a:off x="3251927" y="3363143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482881" y="314516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47" name="TextBox 27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5748" name="TextBox 28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5749" name="TextBox 29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5750" name="TextBox 30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Callout 1 34"/>
          <p:cNvSpPr/>
          <p:nvPr/>
        </p:nvSpPr>
        <p:spPr>
          <a:xfrm>
            <a:off x="6981825" y="358775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47060"/>
              <a:gd name="adj4" fmla="val 11194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Stack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2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90925" y="2449513"/>
          <a:ext cx="5041904" cy="21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</a:tblGrid>
              <a:tr h="365654"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5105400"/>
          <a:ext cx="82296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" pitchFamily="18" charset="0"/>
                          <a:cs typeface="Times" pitchFamily="18" charset="0"/>
                        </a:rPr>
                        <a:t>Order visited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rd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st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4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imes" pitchFamily="18" charset="0"/>
                          <a:cs typeface="Times" pitchFamily="18" charset="0"/>
                        </a:rPr>
                        <a:t>5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nd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0</a:t>
                      </a:r>
                      <a:r>
                        <a:rPr lang="en-US" sz="1800" b="1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b="1" baseline="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197100" y="1471613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2400301" y="1662112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>
            <a:off x="2351882" y="19280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0113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000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>
            <a:off x="181848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8988" y="1476375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>
            <a:off x="120253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78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DFS Traversal (Stack)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1082675" y="40259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46841"/>
              <a:gd name="adj4" fmla="val 13289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Stack begins here!</a:t>
            </a:r>
          </a:p>
        </p:txBody>
      </p:sp>
      <p:grpSp>
        <p:nvGrpSpPr>
          <p:cNvPr id="27880" name="Group 17"/>
          <p:cNvGrpSpPr>
            <a:grpSpLocks/>
          </p:cNvGrpSpPr>
          <p:nvPr/>
        </p:nvGrpSpPr>
        <p:grpSpPr bwMode="auto">
          <a:xfrm>
            <a:off x="7383463" y="869950"/>
            <a:ext cx="1828800" cy="1501775"/>
            <a:chOff x="2667000" y="2831068"/>
            <a:chExt cx="1828589" cy="1500664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>
              <a:off x="3704311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>
              <a:off x="3251927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86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7887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7888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7889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8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52400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84650" y="1524000"/>
            <a:ext cx="4959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676400"/>
            <a:ext cx="1335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94025" y="1995488"/>
            <a:ext cx="1196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5075" y="2286000"/>
            <a:ext cx="339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21113" y="2563813"/>
            <a:ext cx="3460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4138" y="3138488"/>
            <a:ext cx="19478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00513" y="4633913"/>
            <a:ext cx="1843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4150" y="5791200"/>
            <a:ext cx="2787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1650" y="5500688"/>
            <a:ext cx="1631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5181600"/>
            <a:ext cx="1250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81575" y="4918075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6275" y="4038600"/>
            <a:ext cx="6413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73475" y="3429000"/>
            <a:ext cx="898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807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Queue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while (the queue is not empty)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set parent of neighbor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DONE!!! }}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172200"/>
          <a:ext cx="91440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152400" y="4800600"/>
            <a:ext cx="1019175" cy="463550"/>
          </a:xfrm>
          <a:prstGeom prst="borderCallout1">
            <a:avLst>
              <a:gd name="adj1" fmla="val 75781"/>
              <a:gd name="adj2" fmla="val 8209"/>
              <a:gd name="adj3" fmla="val 312547"/>
              <a:gd name="adj4" fmla="val -715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Queue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grpSp>
        <p:nvGrpSpPr>
          <p:cNvPr id="29834" name="Group 17"/>
          <p:cNvGrpSpPr>
            <a:grpSpLocks/>
          </p:cNvGrpSpPr>
          <p:nvPr/>
        </p:nvGrpSpPr>
        <p:grpSpPr bwMode="auto">
          <a:xfrm>
            <a:off x="7620000" y="304800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2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40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9841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9842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9843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73800"/>
              </p:ext>
            </p:extLst>
          </p:nvPr>
        </p:nvGraphicFramePr>
        <p:xfrm>
          <a:off x="1447800" y="4572000"/>
          <a:ext cx="7589526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695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  <a:gridCol w="524987"/>
              </a:tblGrid>
              <a:tr h="51809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" pitchFamily="18" charset="0"/>
                          <a:cs typeface="Times" pitchFamily="18" charset="0"/>
                        </a:rPr>
                        <a:t>Visited? </a:t>
                      </a:r>
                      <a:endParaRPr lang="en-US" sz="12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3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538" y="4932363"/>
          <a:ext cx="7986717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507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1595438"/>
          <a:ext cx="2590800" cy="303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0874" name="Group 6"/>
          <p:cNvGrpSpPr>
            <a:grpSpLocks/>
          </p:cNvGrpSpPr>
          <p:nvPr/>
        </p:nvGrpSpPr>
        <p:grpSpPr bwMode="auto">
          <a:xfrm>
            <a:off x="3352800" y="2992438"/>
            <a:ext cx="1828800" cy="1500187"/>
            <a:chOff x="2667000" y="2831068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3704312" y="3363937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82881" y="3582194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251927" y="3363938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482881" y="3145493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2" name="TextBox 11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30883" name="TextBox 12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30884" name="TextBox 13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30885" name="TextBox 14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3657600" y="14478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36536"/>
              <a:gd name="adj4" fmla="val 13074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0876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55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953000"/>
          <a:ext cx="6477004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5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46850" y="673100"/>
          <a:ext cx="2590800" cy="6072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grpSp>
        <p:nvGrpSpPr>
          <p:cNvPr id="31955" name="Group 1"/>
          <p:cNvGrpSpPr>
            <a:grpSpLocks/>
          </p:cNvGrpSpPr>
          <p:nvPr/>
        </p:nvGrpSpPr>
        <p:grpSpPr bwMode="auto">
          <a:xfrm>
            <a:off x="4314825" y="3249613"/>
            <a:ext cx="1828800" cy="1500187"/>
            <a:chOff x="3352800" y="2992539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4390112" y="3525408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68681" y="3743665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937727" y="3525409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68681" y="3306964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64" name="TextBox 11"/>
            <p:cNvSpPr txBox="1">
              <a:spLocks noChangeArrowheads="1"/>
            </p:cNvSpPr>
            <p:nvPr/>
          </p:nvSpPr>
          <p:spPr bwMode="auto">
            <a:xfrm>
              <a:off x="3352800" y="352464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4</a:t>
              </a:r>
              <a:r>
                <a:rPr lang="en-US" b="1" baseline="30000"/>
                <a:t>th</a:t>
              </a:r>
              <a:r>
                <a:rPr lang="en-US" b="1"/>
                <a:t>  </a:t>
              </a:r>
            </a:p>
          </p:txBody>
        </p:sp>
        <p:sp>
          <p:nvSpPr>
            <p:cNvPr id="31965" name="TextBox 12"/>
            <p:cNvSpPr txBox="1">
              <a:spLocks noChangeArrowheads="1"/>
            </p:cNvSpPr>
            <p:nvPr/>
          </p:nvSpPr>
          <p:spPr bwMode="auto">
            <a:xfrm>
              <a:off x="4597189" y="352791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2</a:t>
              </a:r>
              <a:r>
                <a:rPr lang="en-US" b="1" baseline="30000"/>
                <a:t>nd</a:t>
              </a:r>
              <a:r>
                <a:rPr lang="en-US" b="1"/>
                <a:t> </a:t>
              </a:r>
            </a:p>
          </p:txBody>
        </p:sp>
        <p:sp>
          <p:nvSpPr>
            <p:cNvPr id="31966" name="TextBox 13"/>
            <p:cNvSpPr txBox="1">
              <a:spLocks noChangeArrowheads="1"/>
            </p:cNvSpPr>
            <p:nvPr/>
          </p:nvSpPr>
          <p:spPr bwMode="auto">
            <a:xfrm>
              <a:off x="3964296" y="299253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1</a:t>
              </a:r>
              <a:r>
                <a:rPr lang="en-US" b="1" baseline="30000"/>
                <a:t>st</a:t>
              </a:r>
              <a:r>
                <a:rPr lang="en-US" b="1"/>
                <a:t> </a:t>
              </a:r>
            </a:p>
          </p:txBody>
        </p:sp>
        <p:sp>
          <p:nvSpPr>
            <p:cNvPr id="31967" name="TextBox 14"/>
            <p:cNvSpPr txBox="1">
              <a:spLocks noChangeArrowheads="1"/>
            </p:cNvSpPr>
            <p:nvPr/>
          </p:nvSpPr>
          <p:spPr bwMode="auto">
            <a:xfrm>
              <a:off x="3962400" y="412387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3</a:t>
              </a:r>
              <a:r>
                <a:rPr lang="en-US" b="1" baseline="30000"/>
                <a:t>rd</a:t>
              </a:r>
              <a:r>
                <a:rPr lang="en-US" b="1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7237413" y="76200"/>
            <a:ext cx="1906587" cy="927100"/>
          </a:xfrm>
          <a:prstGeom prst="borderCallout1">
            <a:avLst>
              <a:gd name="adj1" fmla="val 85551"/>
              <a:gd name="adj2" fmla="val -29811"/>
              <a:gd name="adj3" fmla="val 58617"/>
              <a:gd name="adj4" fmla="val 219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1957" name="Title 1"/>
          <p:cNvSpPr>
            <a:spLocks noGrp="1"/>
          </p:cNvSpPr>
          <p:nvPr>
            <p:ph type="title"/>
          </p:nvPr>
        </p:nvSpPr>
        <p:spPr>
          <a:xfrm>
            <a:off x="3251200" y="30163"/>
            <a:ext cx="3276600" cy="3133725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 </a:t>
            </a:r>
            <a:r>
              <a:rPr lang="en-US" sz="3600" dirty="0" smtClean="0">
                <a:solidFill>
                  <a:srgbClr val="FFC000"/>
                </a:solidFill>
              </a:rPr>
              <a:t>(different order)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1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23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Be able to trace BFS and DFS in a graph.</a:t>
            </a:r>
          </a:p>
          <a:p>
            <a:r>
              <a:rPr lang="en-US" dirty="0" smtClean="0"/>
              <a:t>Describe the inheritance (is-a) and composition (has-a) relationships used in </a:t>
            </a:r>
            <a:r>
              <a:rPr lang="en-US" dirty="0" err="1" smtClean="0"/>
              <a:t>Spampede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benefits of avoiding “magic numbers” by using constants.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1500" b="1" dirty="0" smtClean="0"/>
              <a:t>Inheritance Review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4782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676275" y="3651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Why these designs?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/>
            <a:endParaRPr lang="en-US" altLang="en-US" sz="1600" smtClean="0">
              <a:solidFill>
                <a:srgbClr val="000000"/>
              </a:solidFill>
              <a:latin typeface="Monaco" charset="0"/>
              <a:cs typeface="+mn-cs"/>
            </a:endParaRPr>
          </a:p>
          <a:p>
            <a:pPr eaLnBrk="0" hangingPunct="0"/>
            <a:endParaRPr lang="en-US" altLang="en-US" sz="1600" smtClean="0">
              <a:solidFill>
                <a:srgbClr val="000000"/>
              </a:solidFill>
              <a:latin typeface="Monaco" charset="0"/>
              <a:cs typeface="+mn-cs"/>
            </a:endParaRPr>
          </a:p>
          <a:p>
            <a:pPr eaLnBrk="0" hangingPunct="0"/>
            <a:endParaRPr lang="en-US" altLang="en-US" sz="1600" smtClean="0">
              <a:solidFill>
                <a:srgbClr val="000000"/>
              </a:solidFill>
              <a:latin typeface="Monaco" charset="0"/>
              <a:cs typeface="+mn-cs"/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982913" y="1371600"/>
            <a:ext cx="3449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6000" smtClean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Reuse! 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717550" y="2947988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smtClean="0">
                <a:solidFill>
                  <a:srgbClr val="000000"/>
                </a:solidFill>
                <a:cs typeface="+mn-cs"/>
              </a:rPr>
              <a:t>Containment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4943475" y="2965450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smtClean="0">
                <a:solidFill>
                  <a:srgbClr val="000000"/>
                </a:solidFill>
                <a:cs typeface="+mn-cs"/>
              </a:rPr>
              <a:t>Inheritance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4591050" y="3767138"/>
            <a:ext cx="431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200" smtClean="0">
                <a:solidFill>
                  <a:srgbClr val="000000"/>
                </a:solidFill>
                <a:cs typeface="+mn-cs"/>
              </a:rPr>
              <a:t>extending classes that are already written</a:t>
            </a: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381000" y="3776663"/>
            <a:ext cx="431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200" smtClean="0">
                <a:solidFill>
                  <a:srgbClr val="000000"/>
                </a:solidFill>
                <a:cs typeface="+mn-cs"/>
              </a:rPr>
              <a:t>using existing classes as data members</a:t>
            </a: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1808163" y="5105400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800000"/>
                </a:solidFill>
                <a:latin typeface="Textile" charset="0"/>
                <a:cs typeface="+mn-cs"/>
              </a:rPr>
              <a:t>Part-of</a:t>
            </a:r>
            <a:endParaRPr lang="en-US" altLang="en-US" smtClean="0">
              <a:solidFill>
                <a:srgbClr val="800000"/>
              </a:solidFill>
              <a:latin typeface="Times" charset="0"/>
              <a:cs typeface="+mn-cs"/>
            </a:endParaRP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6015038" y="5105400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800000"/>
                </a:solidFill>
                <a:latin typeface="Textile" charset="0"/>
                <a:cs typeface="+mn-cs"/>
              </a:rPr>
              <a:t>Kind-of</a:t>
            </a:r>
            <a:endParaRPr lang="en-US" altLang="en-US" smtClean="0">
              <a:solidFill>
                <a:srgbClr val="800000"/>
              </a:solidFill>
              <a:latin typeface="Times" charset="0"/>
              <a:cs typeface="+mn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808163" y="5854700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Textile" charset="0"/>
              </a:rPr>
              <a:t>Has-a</a:t>
            </a:r>
            <a:endParaRPr lang="en-US" altLang="en-US" dirty="0" smtClean="0">
              <a:latin typeface="Times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15038" y="5854700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Textile" charset="0"/>
              </a:rPr>
              <a:t>Is-a</a:t>
            </a:r>
            <a:endParaRPr lang="en-US" alt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39"/>
          <p:cNvSpPr>
            <a:spLocks noChangeArrowheads="1"/>
          </p:cNvSpPr>
          <p:nvPr/>
        </p:nvSpPr>
        <p:spPr bwMode="auto">
          <a:xfrm>
            <a:off x="5886450" y="4114800"/>
            <a:ext cx="3200400" cy="2590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3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ounded Rectangle 2"/>
          <p:cNvSpPr>
            <a:spLocks noChangeArrowheads="1"/>
          </p:cNvSpPr>
          <p:nvPr/>
        </p:nvSpPr>
        <p:spPr bwMode="auto">
          <a:xfrm>
            <a:off x="76200" y="4114800"/>
            <a:ext cx="3200400" cy="2590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3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838200" y="204788"/>
            <a:ext cx="73453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Data design #1: </a:t>
            </a:r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part-of</a:t>
            </a:r>
            <a:endParaRPr lang="en-US" altLang="en-US" sz="4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89" name="Text Box 30"/>
          <p:cNvSpPr txBox="1">
            <a:spLocks noChangeArrowheads="1"/>
          </p:cNvSpPr>
          <p:nvPr/>
        </p:nvSpPr>
        <p:spPr bwMode="auto">
          <a:xfrm>
            <a:off x="838200" y="1828800"/>
            <a:ext cx="4129088" cy="461665"/>
          </a:xfrm>
          <a:prstGeom prst="rect">
            <a:avLst/>
          </a:prstGeom>
          <a:solidFill>
            <a:srgbClr val="FFC3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(1)  the </a:t>
            </a:r>
            <a:r>
              <a:rPr lang="en-US" altLang="en-US" b="1" dirty="0" smtClean="0">
                <a:latin typeface="Cambria" panose="02040503050406030204" pitchFamily="18" charset="0"/>
              </a:rPr>
              <a:t>part-of</a:t>
            </a:r>
            <a:r>
              <a:rPr lang="en-US" altLang="en-US" dirty="0" smtClean="0">
                <a:latin typeface="Cambria" panose="02040503050406030204" pitchFamily="18" charset="0"/>
              </a:rPr>
              <a:t> relationship</a:t>
            </a:r>
          </a:p>
        </p:txBody>
      </p:sp>
      <p:sp>
        <p:nvSpPr>
          <p:cNvPr id="41990" name="Text Box 32"/>
          <p:cNvSpPr txBox="1">
            <a:spLocks noChangeArrowheads="1"/>
          </p:cNvSpPr>
          <p:nvPr/>
        </p:nvSpPr>
        <p:spPr bwMode="auto">
          <a:xfrm>
            <a:off x="406400" y="2743200"/>
            <a:ext cx="435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Pixel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sz="2000" b="1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part of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a 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Picture</a:t>
            </a:r>
          </a:p>
        </p:txBody>
      </p:sp>
      <p:sp>
        <p:nvSpPr>
          <p:cNvPr id="41991" name="Text Box 36"/>
          <p:cNvSpPr txBox="1">
            <a:spLocks noChangeArrowheads="1"/>
          </p:cNvSpPr>
          <p:nvPr/>
        </p:nvSpPr>
        <p:spPr bwMode="auto">
          <a:xfrm>
            <a:off x="406400" y="3078162"/>
            <a:ext cx="435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sz="2000" b="1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part of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Maze</a:t>
            </a:r>
          </a:p>
        </p:txBody>
      </p:sp>
      <p:sp>
        <p:nvSpPr>
          <p:cNvPr id="41992" name="Text Box 37"/>
          <p:cNvSpPr txBox="1">
            <a:spLocks noChangeArrowheads="1"/>
          </p:cNvSpPr>
          <p:nvPr/>
        </p:nvSpPr>
        <p:spPr bwMode="auto">
          <a:xfrm>
            <a:off x="407988" y="3421062"/>
            <a:ext cx="506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char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(the contents) is </a:t>
            </a:r>
            <a:r>
              <a:rPr lang="en-US" altLang="en-US" sz="2000" b="1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part of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</a:t>
            </a:r>
            <a:endParaRPr lang="en-US" altLang="en-US" sz="20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93" name="Text Box 40"/>
          <p:cNvSpPr txBox="1">
            <a:spLocks noChangeArrowheads="1"/>
          </p:cNvSpPr>
          <p:nvPr/>
        </p:nvSpPr>
        <p:spPr bwMode="auto">
          <a:xfrm>
            <a:off x="304800" y="1143000"/>
            <a:ext cx="815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two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basic relationship types that Java models: </a:t>
            </a:r>
          </a:p>
        </p:txBody>
      </p:sp>
      <p:sp>
        <p:nvSpPr>
          <p:cNvPr id="41994" name="Text Box 44"/>
          <p:cNvSpPr txBox="1">
            <a:spLocks noChangeArrowheads="1"/>
          </p:cNvSpPr>
          <p:nvPr/>
        </p:nvSpPr>
        <p:spPr bwMode="auto">
          <a:xfrm>
            <a:off x="6130925" y="1828800"/>
            <a:ext cx="2328333" cy="830997"/>
          </a:xfrm>
          <a:prstGeom prst="rect">
            <a:avLst/>
          </a:prstGeom>
          <a:solidFill>
            <a:srgbClr val="FFC3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containment or embedding</a:t>
            </a:r>
          </a:p>
        </p:txBody>
      </p:sp>
      <p:sp>
        <p:nvSpPr>
          <p:cNvPr id="41995" name="Rectangle 1"/>
          <p:cNvSpPr>
            <a:spLocks noChangeArrowheads="1"/>
          </p:cNvSpPr>
          <p:nvPr/>
        </p:nvSpPr>
        <p:spPr bwMode="auto">
          <a:xfrm>
            <a:off x="152400" y="4267200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Picture</a:t>
            </a: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private Pixel[][] pix;</a:t>
            </a:r>
          </a:p>
        </p:txBody>
      </p:sp>
      <p:sp>
        <p:nvSpPr>
          <p:cNvPr id="41996" name="Rectangle 36"/>
          <p:cNvSpPr>
            <a:spLocks noChangeArrowheads="1"/>
          </p:cNvSpPr>
          <p:nvPr/>
        </p:nvSpPr>
        <p:spPr bwMode="auto">
          <a:xfrm>
            <a:off x="3438525" y="4267200"/>
            <a:ext cx="2328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Maze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MazeCell[][] maze;</a:t>
            </a:r>
          </a:p>
        </p:txBody>
      </p:sp>
      <p:sp>
        <p:nvSpPr>
          <p:cNvPr id="41997" name="Rectangle 37"/>
          <p:cNvSpPr>
            <a:spLocks noChangeArrowheads="1"/>
          </p:cNvSpPr>
          <p:nvPr/>
        </p:nvSpPr>
        <p:spPr bwMode="auto">
          <a:xfrm>
            <a:off x="6029325" y="4267200"/>
            <a:ext cx="2967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MazeCell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private int row;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private int col;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private char contents;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private boolean visited; </a:t>
            </a:r>
          </a:p>
        </p:txBody>
      </p:sp>
      <p:sp>
        <p:nvSpPr>
          <p:cNvPr id="41998" name="Rounded Rectangle 2"/>
          <p:cNvSpPr>
            <a:spLocks noChangeArrowheads="1"/>
          </p:cNvSpPr>
          <p:nvPr/>
        </p:nvSpPr>
        <p:spPr bwMode="auto">
          <a:xfrm>
            <a:off x="3367088" y="4114800"/>
            <a:ext cx="2400300" cy="2590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3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86663" y="128588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Textile" charset="0"/>
              </a:rPr>
              <a:t>Has-a</a:t>
            </a:r>
            <a:endParaRPr lang="en-US" alt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ounded Rectangle 38"/>
          <p:cNvSpPr>
            <a:spLocks noChangeArrowheads="1"/>
          </p:cNvSpPr>
          <p:nvPr/>
        </p:nvSpPr>
        <p:spPr bwMode="auto">
          <a:xfrm>
            <a:off x="6286500" y="4465638"/>
            <a:ext cx="2762250" cy="20113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3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3011" name="Rounded Rectangle 39"/>
          <p:cNvSpPr>
            <a:spLocks noChangeArrowheads="1"/>
          </p:cNvSpPr>
          <p:nvPr/>
        </p:nvSpPr>
        <p:spPr bwMode="auto">
          <a:xfrm>
            <a:off x="228600" y="4465638"/>
            <a:ext cx="2762250" cy="20113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3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3012" name="Text Box 31"/>
          <p:cNvSpPr txBox="1">
            <a:spLocks noChangeArrowheads="1"/>
          </p:cNvSpPr>
          <p:nvPr/>
        </p:nvSpPr>
        <p:spPr bwMode="auto">
          <a:xfrm>
            <a:off x="1600200" y="1952625"/>
            <a:ext cx="1409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800000"/>
                </a:solidFill>
                <a:latin typeface="Textile" charset="0"/>
              </a:rPr>
              <a:t>Kind-of</a:t>
            </a:r>
            <a:endParaRPr lang="en-US" altLang="en-US" smtClean="0">
              <a:solidFill>
                <a:srgbClr val="800000"/>
              </a:solidFill>
              <a:latin typeface="Times" charset="0"/>
            </a:endParaRPr>
          </a:p>
        </p:txBody>
      </p:sp>
      <p:grpSp>
        <p:nvGrpSpPr>
          <p:cNvPr id="43017" name="Group 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48931" y="3372644"/>
            <a:ext cx="369887" cy="417513"/>
            <a:chOff x="2928" y="1051"/>
            <a:chExt cx="840" cy="957"/>
          </a:xfrm>
        </p:grpSpPr>
        <p:sp>
          <p:nvSpPr>
            <p:cNvPr id="43028" name="Freeform 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3029" name="Oval 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0" name="Oval 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1" name="Oval 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2" name="Oval 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3" name="Oval 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4" name="Oval 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5" name="Oval 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6" name="AutoShape 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7" name="Freeform 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3038" name="Freeform 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3039" name="Freeform 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3040" name="Freeform 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43018" name="Text Box 61"/>
          <p:cNvSpPr txBox="1">
            <a:spLocks noChangeArrowheads="1"/>
          </p:cNvSpPr>
          <p:nvPr/>
        </p:nvSpPr>
        <p:spPr bwMode="auto">
          <a:xfrm>
            <a:off x="4499768" y="3325019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009200"/>
                </a:solidFill>
              </a:rPr>
              <a:t>"is-a"! </a:t>
            </a:r>
          </a:p>
        </p:txBody>
      </p:sp>
      <p:sp>
        <p:nvSpPr>
          <p:cNvPr id="43019" name="Rectangle 34"/>
          <p:cNvSpPr>
            <a:spLocks noChangeArrowheads="1"/>
          </p:cNvSpPr>
          <p:nvPr/>
        </p:nvSpPr>
        <p:spPr bwMode="auto">
          <a:xfrm>
            <a:off x="342900" y="4630738"/>
            <a:ext cx="3505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String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b="1" u="sng" smtClean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extends Object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private char[] data;</a:t>
            </a:r>
          </a:p>
        </p:txBody>
      </p:sp>
      <p:sp>
        <p:nvSpPr>
          <p:cNvPr id="43020" name="Rectangle 36"/>
          <p:cNvSpPr>
            <a:spLocks noChangeArrowheads="1"/>
          </p:cNvSpPr>
          <p:nvPr/>
        </p:nvSpPr>
        <p:spPr bwMode="auto">
          <a:xfrm>
            <a:off x="3314700" y="4630738"/>
            <a:ext cx="2967038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Maze</a:t>
            </a: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u="sng" dirty="0" smtClean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extends Object</a:t>
            </a: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MazeCell</a:t>
            </a: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[][] maze;</a:t>
            </a:r>
          </a:p>
        </p:txBody>
      </p:sp>
      <p:sp>
        <p:nvSpPr>
          <p:cNvPr id="43021" name="Rectangle 37"/>
          <p:cNvSpPr>
            <a:spLocks noChangeArrowheads="1"/>
          </p:cNvSpPr>
          <p:nvPr/>
        </p:nvSpPr>
        <p:spPr bwMode="auto">
          <a:xfrm>
            <a:off x="6453009" y="4630738"/>
            <a:ext cx="228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endParaRPr lang="en-US" altLang="en-US" sz="14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u="sng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US" altLang="en-US" sz="1400" b="1" u="sng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JApplet</a:t>
            </a:r>
            <a:endParaRPr lang="en-US" altLang="en-US" sz="1400" b="1" u="sng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</p:txBody>
      </p:sp>
      <p:sp>
        <p:nvSpPr>
          <p:cNvPr id="43022" name="Rectangle 2"/>
          <p:cNvSpPr>
            <a:spLocks noChangeArrowheads="1"/>
          </p:cNvSpPr>
          <p:nvPr/>
        </p:nvSpPr>
        <p:spPr bwMode="auto">
          <a:xfrm>
            <a:off x="838200" y="204788"/>
            <a:ext cx="73453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Data design #2:  </a:t>
            </a:r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kind-of</a:t>
            </a:r>
          </a:p>
        </p:txBody>
      </p:sp>
      <p:sp>
        <p:nvSpPr>
          <p:cNvPr id="43024" name="Text Box 40"/>
          <p:cNvSpPr txBox="1">
            <a:spLocks noChangeArrowheads="1"/>
          </p:cNvSpPr>
          <p:nvPr/>
        </p:nvSpPr>
        <p:spPr bwMode="auto">
          <a:xfrm>
            <a:off x="304800" y="1143000"/>
            <a:ext cx="805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two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basic relationship types that Java models: </a:t>
            </a:r>
          </a:p>
        </p:txBody>
      </p:sp>
      <p:sp>
        <p:nvSpPr>
          <p:cNvPr id="43025" name="Rounded Rectangle 38"/>
          <p:cNvSpPr>
            <a:spLocks noChangeArrowheads="1"/>
          </p:cNvSpPr>
          <p:nvPr/>
        </p:nvSpPr>
        <p:spPr bwMode="auto">
          <a:xfrm>
            <a:off x="3276600" y="4495800"/>
            <a:ext cx="2762250" cy="20113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3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3026" name="Rectangle 1"/>
          <p:cNvSpPr>
            <a:spLocks noChangeArrowheads="1"/>
          </p:cNvSpPr>
          <p:nvPr/>
        </p:nvSpPr>
        <p:spPr bwMode="auto">
          <a:xfrm>
            <a:off x="6239403" y="2814637"/>
            <a:ext cx="192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i="1" dirty="0" smtClean="0">
                <a:solidFill>
                  <a:srgbClr val="800000"/>
                </a:solidFill>
                <a:latin typeface="Cambria" pitchFamily="18" charset="0"/>
              </a:rPr>
              <a:t>"Inheritance"</a:t>
            </a:r>
            <a:endParaRPr lang="en-US" altLang="en-US" i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838200" y="1828800"/>
            <a:ext cx="4129088" cy="461665"/>
          </a:xfrm>
          <a:prstGeom prst="rect">
            <a:avLst/>
          </a:prstGeom>
          <a:solidFill>
            <a:srgbClr val="FFC3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(1)  the </a:t>
            </a:r>
            <a:r>
              <a:rPr lang="en-US" altLang="en-US" b="1" dirty="0" smtClean="0">
                <a:latin typeface="Cambria" panose="02040503050406030204" pitchFamily="18" charset="0"/>
              </a:rPr>
              <a:t>kind-of</a:t>
            </a:r>
            <a:r>
              <a:rPr lang="en-US" altLang="en-US" dirty="0" smtClean="0">
                <a:latin typeface="Cambria" panose="02040503050406030204" pitchFamily="18" charset="0"/>
              </a:rPr>
              <a:t> relationship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06400" y="2743200"/>
            <a:ext cx="435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String 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sz="20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 kind of</a:t>
            </a:r>
            <a:r>
              <a:rPr lang="en-US" altLang="en-US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406400" y="3078162"/>
            <a:ext cx="435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Maze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an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07988" y="3421062"/>
            <a:ext cx="5065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Spampede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</a:t>
            </a:r>
            <a:r>
              <a:rPr lang="en-US" altLang="en-US" sz="20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a </a:t>
            </a:r>
            <a:r>
              <a:rPr lang="en-US" altLang="en-US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JApplet</a:t>
            </a:r>
            <a:endParaRPr lang="en-US" altLang="en-US" sz="20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6038850" y="1828800"/>
            <a:ext cx="2328333" cy="461665"/>
          </a:xfrm>
          <a:prstGeom prst="rect">
            <a:avLst/>
          </a:prstGeom>
          <a:solidFill>
            <a:srgbClr val="FFC3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extensions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558246" y="204788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Textile" charset="0"/>
              </a:rPr>
              <a:t>Is-a</a:t>
            </a:r>
            <a:endParaRPr lang="en-US" alt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2788333" y="1289756"/>
            <a:ext cx="361632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is it?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2962958" y="4836300"/>
            <a:ext cx="3267075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  <a:latin typeface="Cambria" panose="02040503050406030204" pitchFamily="18" charset="0"/>
              </a:rPr>
              <a:t>Why would I want to?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574496" y="1999716"/>
            <a:ext cx="37949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700" b="1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 part-of</a:t>
            </a:r>
            <a:r>
              <a:rPr lang="en-US" altLang="en-US" sz="27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relationship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5229756" y="2001303"/>
            <a:ext cx="37949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700" b="1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 kind-of</a:t>
            </a:r>
            <a:r>
              <a:rPr lang="en-US" altLang="en-US" sz="2700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relationship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25295" y="5304726"/>
            <a:ext cx="32088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Code reuse</a:t>
            </a:r>
          </a:p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Lets new code call    	old code</a:t>
            </a:r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5259918" y="5299964"/>
            <a:ext cx="299226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Code reuse</a:t>
            </a:r>
          </a:p>
          <a:p>
            <a:pPr algn="l">
              <a:buFontTx/>
              <a:buChar char="•"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Lets old code call 	new code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8188" y="238652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Containment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4113" y="256114"/>
            <a:ext cx="3648075" cy="7143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000" smtClean="0">
                <a:solidFill>
                  <a:srgbClr val="000000"/>
                </a:solidFill>
                <a:latin typeface="Cambria" panose="02040503050406030204" pitchFamily="18" charset="0"/>
              </a:rPr>
              <a:t>Inheritance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29756" y="3344483"/>
            <a:ext cx="3794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extend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capabilities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29756" y="3727715"/>
            <a:ext cx="3794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specialize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capabilities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74496" y="3797238"/>
            <a:ext cx="3794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constrain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capabilities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788333" y="2809528"/>
            <a:ext cx="361632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to use it?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25295" y="3386373"/>
            <a:ext cx="3794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contain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("wrap")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0822" y="4271778"/>
            <a:ext cx="1448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(tricky here…)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4224582" y="3850826"/>
            <a:ext cx="940506" cy="338554"/>
          </a:xfrm>
          <a:prstGeom prst="left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6573" y="444024"/>
            <a:ext cx="416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vs.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53258" y="1494758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Textile" charset="0"/>
              </a:rPr>
              <a:t>Has-a</a:t>
            </a:r>
            <a:endParaRPr lang="en-US" altLang="en-US" dirty="0" smtClean="0">
              <a:latin typeface="Times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760133" y="1494758"/>
            <a:ext cx="1409700" cy="469900"/>
          </a:xfrm>
          <a:prstGeom prst="rect">
            <a:avLst/>
          </a:prstGeom>
          <a:solidFill>
            <a:srgbClr val="FFC3C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Textile" charset="0"/>
              </a:rPr>
              <a:t>Is-a</a:t>
            </a:r>
            <a:endParaRPr lang="en-US" alt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58"/>
          <p:cNvSpPr>
            <a:spLocks noChangeArrowheads="1"/>
          </p:cNvSpPr>
          <p:nvPr/>
        </p:nvSpPr>
        <p:spPr bwMode="auto">
          <a:xfrm>
            <a:off x="4079875" y="847725"/>
            <a:ext cx="4267200" cy="25685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219" name="Rounded Rectangle 59"/>
          <p:cNvSpPr>
            <a:spLocks noChangeArrowheads="1"/>
          </p:cNvSpPr>
          <p:nvPr/>
        </p:nvSpPr>
        <p:spPr bwMode="auto">
          <a:xfrm>
            <a:off x="4127500" y="3840163"/>
            <a:ext cx="4267200" cy="25685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412750" y="1600200"/>
            <a:ext cx="3200400" cy="43195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762000" y="3544888"/>
            <a:ext cx="1744663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Student</a:t>
            </a:r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793750" y="2020888"/>
            <a:ext cx="1744663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1649413" y="2808288"/>
            <a:ext cx="30162" cy="735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52600" y="4321175"/>
            <a:ext cx="148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Derived Class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1905000" y="2754313"/>
            <a:ext cx="129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Base Class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2160588" y="2982913"/>
            <a:ext cx="1209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or Super-Class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2019300" y="4565650"/>
            <a:ext cx="1209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or Sub-Class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1447800" y="1524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Visual overviews of inheritance</a:t>
            </a:r>
          </a:p>
        </p:txBody>
      </p:sp>
      <p:sp>
        <p:nvSpPr>
          <p:cNvPr id="9229" name="Oval 18"/>
          <p:cNvSpPr>
            <a:spLocks noChangeArrowheads="1"/>
          </p:cNvSpPr>
          <p:nvPr/>
        </p:nvSpPr>
        <p:spPr bwMode="auto">
          <a:xfrm>
            <a:off x="4379913" y="1357313"/>
            <a:ext cx="3649662" cy="1752600"/>
          </a:xfrm>
          <a:prstGeom prst="ellipse">
            <a:avLst/>
          </a:prstGeom>
          <a:noFill/>
          <a:ln w="1905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9230" name="Rectangle 21"/>
          <p:cNvSpPr>
            <a:spLocks noChangeArrowheads="1"/>
          </p:cNvSpPr>
          <p:nvPr/>
        </p:nvSpPr>
        <p:spPr bwMode="auto">
          <a:xfrm>
            <a:off x="6348413" y="1836738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Student</a:t>
            </a:r>
          </a:p>
        </p:txBody>
      </p:sp>
      <p:sp>
        <p:nvSpPr>
          <p:cNvPr id="9231" name="Oval 5"/>
          <p:cNvSpPr>
            <a:spLocks noChangeArrowheads="1"/>
          </p:cNvSpPr>
          <p:nvPr/>
        </p:nvSpPr>
        <p:spPr bwMode="auto">
          <a:xfrm>
            <a:off x="4608513" y="2043113"/>
            <a:ext cx="1744662" cy="776287"/>
          </a:xfrm>
          <a:prstGeom prst="ellipse">
            <a:avLst/>
          </a:prstGeom>
          <a:noFill/>
          <a:ln w="1905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9232" name="Text Box 12"/>
          <p:cNvSpPr txBox="1">
            <a:spLocks noChangeArrowheads="1"/>
          </p:cNvSpPr>
          <p:nvPr/>
        </p:nvSpPr>
        <p:spPr bwMode="auto">
          <a:xfrm>
            <a:off x="4914900" y="2062163"/>
            <a:ext cx="129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0333FF"/>
                </a:solidFill>
                <a:latin typeface="Arial" charset="0"/>
                <a:ea typeface="MS PGothic" pitchFamily="34" charset="-128"/>
              </a:rPr>
              <a:t>Base Class</a:t>
            </a:r>
          </a:p>
        </p:txBody>
      </p:sp>
      <p:sp>
        <p:nvSpPr>
          <p:cNvPr id="9233" name="Text Box 14"/>
          <p:cNvSpPr txBox="1">
            <a:spLocks noChangeArrowheads="1"/>
          </p:cNvSpPr>
          <p:nvPr/>
        </p:nvSpPr>
        <p:spPr bwMode="auto">
          <a:xfrm>
            <a:off x="4979988" y="2538413"/>
            <a:ext cx="1209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 smtClean="0">
                <a:solidFill>
                  <a:srgbClr val="0333FF"/>
                </a:solidFill>
                <a:latin typeface="Arial" charset="0"/>
                <a:ea typeface="MS PGothic" pitchFamily="34" charset="-128"/>
              </a:rPr>
              <a:t>or Super-Class</a:t>
            </a: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6208713" y="1671638"/>
            <a:ext cx="145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0333FF"/>
                </a:solidFill>
                <a:latin typeface="Arial" charset="0"/>
                <a:ea typeface="MS PGothic" pitchFamily="34" charset="-128"/>
              </a:rPr>
              <a:t>Derived Class</a:t>
            </a:r>
          </a:p>
        </p:txBody>
      </p:sp>
      <p:sp>
        <p:nvSpPr>
          <p:cNvPr id="9235" name="Text Box 14"/>
          <p:cNvSpPr txBox="1">
            <a:spLocks noChangeArrowheads="1"/>
          </p:cNvSpPr>
          <p:nvPr/>
        </p:nvSpPr>
        <p:spPr bwMode="auto">
          <a:xfrm>
            <a:off x="6513513" y="2216150"/>
            <a:ext cx="1209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 smtClean="0">
                <a:solidFill>
                  <a:srgbClr val="0333FF"/>
                </a:solidFill>
                <a:latin typeface="Arial" charset="0"/>
                <a:ea typeface="MS PGothic" pitchFamily="34" charset="-128"/>
              </a:rPr>
              <a:t>or Sub-Class</a:t>
            </a:r>
          </a:p>
        </p:txBody>
      </p:sp>
      <p:sp>
        <p:nvSpPr>
          <p:cNvPr id="9236" name="Oval 18"/>
          <p:cNvSpPr>
            <a:spLocks noChangeArrowheads="1"/>
          </p:cNvSpPr>
          <p:nvPr/>
        </p:nvSpPr>
        <p:spPr bwMode="auto">
          <a:xfrm>
            <a:off x="4371975" y="4205288"/>
            <a:ext cx="3648075" cy="17526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527800" y="4954588"/>
            <a:ext cx="814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9238" name="Oval 5"/>
          <p:cNvSpPr>
            <a:spLocks noChangeArrowheads="1"/>
          </p:cNvSpPr>
          <p:nvPr/>
        </p:nvSpPr>
        <p:spPr bwMode="auto">
          <a:xfrm>
            <a:off x="4600575" y="4891088"/>
            <a:ext cx="1744663" cy="776287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239" name="Text Box 12"/>
          <p:cNvSpPr txBox="1">
            <a:spLocks noChangeArrowheads="1"/>
          </p:cNvSpPr>
          <p:nvPr/>
        </p:nvSpPr>
        <p:spPr bwMode="auto">
          <a:xfrm>
            <a:off x="4665663" y="4956175"/>
            <a:ext cx="1595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Derived Class</a:t>
            </a:r>
          </a:p>
        </p:txBody>
      </p:sp>
      <p:sp>
        <p:nvSpPr>
          <p:cNvPr id="9240" name="Text Box 14"/>
          <p:cNvSpPr txBox="1">
            <a:spLocks noChangeArrowheads="1"/>
          </p:cNvSpPr>
          <p:nvPr/>
        </p:nvSpPr>
        <p:spPr bwMode="auto">
          <a:xfrm>
            <a:off x="5040313" y="5156200"/>
            <a:ext cx="1209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or Sub-Class</a:t>
            </a:r>
          </a:p>
        </p:txBody>
      </p:sp>
      <p:sp>
        <p:nvSpPr>
          <p:cNvPr id="9241" name="Text Box 12"/>
          <p:cNvSpPr txBox="1">
            <a:spLocks noChangeArrowheads="1"/>
          </p:cNvSpPr>
          <p:nvPr/>
        </p:nvSpPr>
        <p:spPr bwMode="auto">
          <a:xfrm>
            <a:off x="6200775" y="4519613"/>
            <a:ext cx="145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Base Class</a:t>
            </a:r>
          </a:p>
        </p:txBody>
      </p:sp>
      <p:sp>
        <p:nvSpPr>
          <p:cNvPr id="9242" name="Text Box 14"/>
          <p:cNvSpPr txBox="1">
            <a:spLocks noChangeArrowheads="1"/>
          </p:cNvSpPr>
          <p:nvPr/>
        </p:nvSpPr>
        <p:spPr bwMode="auto">
          <a:xfrm>
            <a:off x="6581775" y="4722813"/>
            <a:ext cx="1209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or Super-Class</a:t>
            </a:r>
          </a:p>
        </p:txBody>
      </p:sp>
      <p:sp>
        <p:nvSpPr>
          <p:cNvPr id="9243" name="Rectangle 21"/>
          <p:cNvSpPr>
            <a:spLocks noChangeArrowheads="1"/>
          </p:cNvSpPr>
          <p:nvPr/>
        </p:nvSpPr>
        <p:spPr bwMode="auto">
          <a:xfrm>
            <a:off x="4992688" y="5297488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Student</a:t>
            </a:r>
          </a:p>
        </p:txBody>
      </p:sp>
      <p:sp>
        <p:nvSpPr>
          <p:cNvPr id="9244" name="Text Box 8"/>
          <p:cNvSpPr txBox="1">
            <a:spLocks noChangeArrowheads="1"/>
          </p:cNvSpPr>
          <p:nvPr/>
        </p:nvSpPr>
        <p:spPr bwMode="auto">
          <a:xfrm>
            <a:off x="1270000" y="5367338"/>
            <a:ext cx="148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Our hierarchy</a:t>
            </a:r>
          </a:p>
        </p:txBody>
      </p:sp>
      <p:sp>
        <p:nvSpPr>
          <p:cNvPr id="9245" name="Text Box 8"/>
          <p:cNvSpPr txBox="1">
            <a:spLocks noChangeArrowheads="1"/>
          </p:cNvSpPr>
          <p:nvPr/>
        </p:nvSpPr>
        <p:spPr bwMode="auto">
          <a:xfrm>
            <a:off x="7277100" y="762000"/>
            <a:ext cx="14859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0333FF"/>
                </a:solidFill>
                <a:latin typeface="Arial" charset="0"/>
                <a:ea typeface="MS PGothic" pitchFamily="34" charset="-128"/>
              </a:rPr>
              <a:t>Capabilities (and memory)</a:t>
            </a:r>
          </a:p>
        </p:txBody>
      </p:sp>
      <p:sp>
        <p:nvSpPr>
          <p:cNvPr id="9246" name="Text Box 8"/>
          <p:cNvSpPr txBox="1">
            <a:spLocks noChangeArrowheads="1"/>
          </p:cNvSpPr>
          <p:nvPr/>
        </p:nvSpPr>
        <p:spPr bwMode="auto">
          <a:xfrm>
            <a:off x="7791450" y="4057650"/>
            <a:ext cx="10287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Identity</a:t>
            </a:r>
          </a:p>
        </p:txBody>
      </p:sp>
      <p:sp>
        <p:nvSpPr>
          <p:cNvPr id="9247" name="Rectangle 62"/>
          <p:cNvSpPr>
            <a:spLocks noChangeArrowheads="1"/>
          </p:cNvSpPr>
          <p:nvPr/>
        </p:nvSpPr>
        <p:spPr bwMode="auto">
          <a:xfrm>
            <a:off x="4479925" y="6270625"/>
            <a:ext cx="35210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smtClean="0">
                <a:solidFill>
                  <a:srgbClr val="C00000"/>
                </a:solidFill>
                <a:latin typeface="Cambria" pitchFamily="18" charset="0"/>
              </a:rPr>
              <a:t>"Only some Persons are Students"</a:t>
            </a:r>
            <a:endParaRPr lang="en-US" altLang="en-US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48" name="Rectangle 63"/>
          <p:cNvSpPr>
            <a:spLocks noChangeArrowheads="1"/>
          </p:cNvSpPr>
          <p:nvPr/>
        </p:nvSpPr>
        <p:spPr bwMode="auto">
          <a:xfrm>
            <a:off x="4502150" y="3221038"/>
            <a:ext cx="34480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smtClean="0">
                <a:solidFill>
                  <a:srgbClr val="0333FF"/>
                </a:solidFill>
                <a:latin typeface="Cambria" pitchFamily="18" charset="0"/>
              </a:rPr>
              <a:t>A Student is-a Person - </a:t>
            </a:r>
            <a:r>
              <a:rPr lang="en-US" altLang="en-US" sz="1800" i="1" smtClean="0">
                <a:solidFill>
                  <a:srgbClr val="0333FF"/>
                </a:solidFill>
                <a:latin typeface="Cambria" pitchFamily="18" charset="0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22296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err="1" smtClean="0"/>
              <a:t>Spampede</a:t>
            </a:r>
            <a:r>
              <a:rPr lang="en-US" sz="13800" b="1" dirty="0" smtClean="0"/>
              <a:t> Overview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210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ambria" panose="02040503050406030204" pitchFamily="18" charset="0"/>
              </a:rPr>
              <a:t>Spampede</a:t>
            </a:r>
            <a:r>
              <a:rPr lang="en-US" dirty="0" smtClean="0">
                <a:latin typeface="Cambria" panose="02040503050406030204" pitchFamily="18" charset="0"/>
              </a:rPr>
              <a:t> Files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4267200" cy="520817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 rot="16200000">
            <a:off x="7244535" y="3066200"/>
            <a:ext cx="527020" cy="1709815"/>
          </a:xfrm>
          <a:prstGeom prst="downArrow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982"/>
            <a:ext cx="3141455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Spampede</a:t>
            </a:r>
            <a:endParaRPr lang="en-US" dirty="0">
              <a:latin typeface="Cambria" panose="02040503050406030204" pitchFamily="18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267"/>
          <a:stretch/>
        </p:blipFill>
        <p:spPr>
          <a:xfrm>
            <a:off x="4893924" y="0"/>
            <a:ext cx="4275476" cy="48006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149600" y="694482"/>
            <a:ext cx="2189086" cy="862045"/>
          </a:xfrm>
          <a:prstGeom prst="borderCallout1">
            <a:avLst>
              <a:gd name="adj1" fmla="val 160330"/>
              <a:gd name="adj2" fmla="val 112770"/>
              <a:gd name="adj3" fmla="val 97040"/>
              <a:gd name="adj4" fmla="val 7911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Called every frame!</a:t>
            </a:r>
            <a:endParaRPr lang="en-US" sz="2400" dirty="0"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56343" r="24472"/>
          <a:stretch/>
        </p:blipFill>
        <p:spPr bwMode="auto">
          <a:xfrm>
            <a:off x="265289" y="4887178"/>
            <a:ext cx="6000044" cy="18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09600" y="3124201"/>
            <a:ext cx="3008105" cy="1120806"/>
          </a:xfrm>
          <a:prstGeom prst="borderCallout1">
            <a:avLst>
              <a:gd name="adj1" fmla="val 135738"/>
              <a:gd name="adj2" fmla="val 167775"/>
              <a:gd name="adj3" fmla="val 57262"/>
              <a:gd name="adj4" fmla="val 10116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Called when a key is pressed (update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2400" dirty="0" smtClean="0">
                <a:cs typeface="Courier New" pitchFamily="49" charset="0"/>
              </a:rPr>
              <a:t>)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270500" y="2265552"/>
            <a:ext cx="381000" cy="113207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3154155" y="1905000"/>
            <a:ext cx="1536700" cy="927100"/>
          </a:xfrm>
          <a:prstGeom prst="borderCallout1">
            <a:avLst>
              <a:gd name="adj1" fmla="val 101449"/>
              <a:gd name="adj2" fmla="val 13775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You write this stuff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latin typeface="Cambria" panose="02040503050406030204" pitchFamily="18" charset="0"/>
              </a:rPr>
              <a:t>Full class structure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873"/>
          <a:stretch/>
        </p:blipFill>
        <p:spPr>
          <a:xfrm>
            <a:off x="473990" y="5450332"/>
            <a:ext cx="2869406" cy="76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41" y="3733800"/>
            <a:ext cx="4715228" cy="25749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64508" y="5814310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27882" y="539608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h</a:t>
            </a:r>
            <a:r>
              <a:rPr lang="en-US" sz="2400" b="1" dirty="0" smtClean="0">
                <a:latin typeface="Calibri" panose="020F0502020204030204" pitchFamily="34" charset="0"/>
              </a:rPr>
              <a:t>as one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0" y="2482721"/>
            <a:ext cx="2264914" cy="951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447800" y="3433985"/>
            <a:ext cx="0" cy="20163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45771" y="42316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is a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3934" y="294380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07308" y="252557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h</a:t>
            </a:r>
            <a:r>
              <a:rPr lang="en-US" sz="2400" b="1" dirty="0" smtClean="0">
                <a:latin typeface="Calibri" panose="020F0502020204030204" pitchFamily="34" charset="0"/>
              </a:rPr>
              <a:t>as one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082" y="2482721"/>
            <a:ext cx="3057130" cy="77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Line Callout 1 17"/>
          <p:cNvSpPr/>
          <p:nvPr/>
        </p:nvSpPr>
        <p:spPr>
          <a:xfrm>
            <a:off x="7467600" y="1986069"/>
            <a:ext cx="1503286" cy="593759"/>
          </a:xfrm>
          <a:prstGeom prst="borderCallout1">
            <a:avLst>
              <a:gd name="adj1" fmla="val 76355"/>
              <a:gd name="adj2" fmla="val -113702"/>
              <a:gd name="adj3" fmla="val 29271"/>
              <a:gd name="adj4" fmla="val 225"/>
            </a:avLst>
          </a:prstGeom>
          <a:ln w="127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mbria" panose="02040503050406030204" pitchFamily="18" charset="0"/>
                <a:cs typeface="Courier New" pitchFamily="49" charset="0"/>
              </a:rPr>
              <a:t>Ok to ignore!</a:t>
            </a:r>
            <a:endParaRPr lang="en-US" sz="1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99685" y="1570571"/>
            <a:ext cx="1503286" cy="593759"/>
          </a:xfrm>
          <a:prstGeom prst="borderCallout1">
            <a:avLst>
              <a:gd name="adj1" fmla="val 148544"/>
              <a:gd name="adj2" fmla="val 120312"/>
              <a:gd name="adj3" fmla="val 52415"/>
              <a:gd name="adj4" fmla="val 101509"/>
            </a:avLst>
          </a:prstGeom>
          <a:ln w="127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mbria" panose="02040503050406030204" pitchFamily="18" charset="0"/>
                <a:cs typeface="Courier New" pitchFamily="49" charset="0"/>
              </a:rPr>
              <a:t>Ok to ignore!</a:t>
            </a:r>
            <a:endParaRPr lang="en-US" sz="1800" dirty="0">
              <a:latin typeface="Cambria" panose="02040503050406030204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97932" y="1625604"/>
            <a:ext cx="7696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Goal:  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create a useful &amp; </a:t>
            </a:r>
            <a:r>
              <a:rPr lang="en-US" sz="2400" b="1" i="1" dirty="0">
                <a:solidFill>
                  <a:srgbClr val="000000"/>
                </a:solidFill>
                <a:latin typeface="Cambria" pitchFamily="18" charset="0"/>
              </a:rPr>
              <a:t>representative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data model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858308" y="6033555"/>
            <a:ext cx="7417857" cy="369888"/>
          </a:xfrm>
          <a:prstGeom prst="rect">
            <a:avLst/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A derived class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 all of the capabilities of a base class… !</a:t>
            </a:r>
            <a:endParaRPr lang="en-US" altLang="en-US" sz="1800" dirty="0" smtClean="0"/>
          </a:p>
        </p:txBody>
      </p:sp>
      <p:pic>
        <p:nvPicPr>
          <p:cNvPr id="21511" name="Picture 8" descr="Screen shot 2012-11-19 at 8.25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44617" r="5623" b="21127"/>
          <a:stretch/>
        </p:blipFill>
        <p:spPr bwMode="auto">
          <a:xfrm>
            <a:off x="476425" y="2508955"/>
            <a:ext cx="8181624" cy="30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6275" y="3651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Dangers of Inheritance…</a:t>
            </a:r>
          </a:p>
        </p:txBody>
      </p:sp>
    </p:spTree>
    <p:extLst>
      <p:ext uri="{BB962C8B-B14F-4D97-AF65-F5344CB8AC3E}">
        <p14:creationId xmlns:p14="http://schemas.microsoft.com/office/powerpoint/2010/main" val="40030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Data Model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135" b="86532"/>
          <a:stretch/>
        </p:blipFill>
        <p:spPr>
          <a:xfrm>
            <a:off x="446218" y="1752600"/>
            <a:ext cx="4114808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00200"/>
            <a:ext cx="295275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561026" y="230347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2799" y="1738491"/>
            <a:ext cx="1224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h</a:t>
            </a:r>
            <a:r>
              <a:rPr lang="en-US" sz="3200" b="1" dirty="0" smtClean="0">
                <a:latin typeface="Calibri" panose="020F0502020204030204" pitchFamily="34" charset="0"/>
              </a:rPr>
              <a:t>as many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24850" b="84804"/>
          <a:stretch/>
        </p:blipFill>
        <p:spPr>
          <a:xfrm>
            <a:off x="451384" y="4800600"/>
            <a:ext cx="4795839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>
            <a:endCxn id="4" idx="2"/>
          </p:cNvCxnSpPr>
          <p:nvPr/>
        </p:nvCxnSpPr>
        <p:spPr>
          <a:xfrm flipV="1">
            <a:off x="2503622" y="2514600"/>
            <a:ext cx="0" cy="2286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3622" y="33652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is a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906" y="5036252"/>
            <a:ext cx="2227044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class-design diagram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906" y="6035573"/>
            <a:ext cx="2227044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(UML)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89" y="263349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latin typeface="Cambria" panose="02040503050406030204" pitchFamily="18" charset="0"/>
                <a:cs typeface="Consolas" panose="020B0609020204030204" pitchFamily="49" charset="0"/>
              </a:rPr>
              <a:t>Maze</a:t>
            </a:r>
            <a:r>
              <a:rPr lang="en-US" sz="3600" dirty="0" smtClean="0">
                <a:latin typeface="Cambria" panose="02040503050406030204" pitchFamily="18" charset="0"/>
              </a:rPr>
              <a:t>    </a:t>
            </a:r>
            <a:r>
              <a:rPr lang="en-US" sz="3600" b="1" i="1" dirty="0" smtClean="0">
                <a:latin typeface="Cambria" panose="02040503050406030204" pitchFamily="18" charset="0"/>
              </a:rPr>
              <a:t>has a</a:t>
            </a:r>
            <a:r>
              <a:rPr lang="en-US" sz="3600" dirty="0" smtClean="0">
                <a:latin typeface="Cambria" panose="02040503050406030204" pitchFamily="18" charset="0"/>
              </a:rPr>
              <a:t>     </a:t>
            </a: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[][]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57037"/>
            <a:ext cx="5915025" cy="527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62" y="2373667"/>
            <a:ext cx="1698297" cy="12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Line Callout 1 10"/>
          <p:cNvSpPr/>
          <p:nvPr/>
        </p:nvSpPr>
        <p:spPr>
          <a:xfrm>
            <a:off x="457200" y="2058111"/>
            <a:ext cx="1905000" cy="1688389"/>
          </a:xfrm>
          <a:prstGeom prst="borderCallout1">
            <a:avLst>
              <a:gd name="adj1" fmla="val -13808"/>
              <a:gd name="adj2" fmla="val 137526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Nothing too  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crazy here…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40030" y="4876800"/>
            <a:ext cx="2985770" cy="1676400"/>
          </a:xfrm>
          <a:prstGeom prst="borderCallout1">
            <a:avLst>
              <a:gd name="adj1" fmla="val 81663"/>
              <a:gd name="adj2" fmla="val 120074"/>
              <a:gd name="adj3" fmla="val 77002"/>
              <a:gd name="adj4" fmla="val 8944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clearFlags</a:t>
            </a:r>
            <a:r>
              <a:rPr lang="en-US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()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Clears </a:t>
            </a:r>
            <a:r>
              <a:rPr lang="en-US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visited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and </a:t>
            </a:r>
            <a:r>
              <a:rPr lang="en-US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parent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for all </a:t>
            </a:r>
            <a:r>
              <a:rPr lang="en-US" sz="2000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MazeCell</a:t>
            </a:r>
            <a:r>
              <a:rPr lang="en-US" sz="2000" dirty="0" err="1" smtClean="0">
                <a:latin typeface="Cambria" panose="02040503050406030204" pitchFamily="18" charset="0"/>
                <a:cs typeface="Courier New" pitchFamily="49" charset="0"/>
              </a:rPr>
              <a:t>s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after running BFS.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535134" y="990601"/>
            <a:ext cx="570265" cy="905104"/>
          </a:xfrm>
          <a:prstGeom prst="downArrow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800552" cy="730073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Cambria" panose="02040503050406030204" pitchFamily="18" charset="0"/>
                <a:cs typeface="Courier New" panose="02070309020205020404" pitchFamily="49" charset="0"/>
              </a:rPr>
              <a:t>SpamMaze</a:t>
            </a:r>
            <a:r>
              <a:rPr lang="en-US" sz="3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 Maze </a:t>
            </a:r>
            <a:endParaRPr lang="en-US" sz="3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31"/>
          <a:stretch/>
        </p:blipFill>
        <p:spPr>
          <a:xfrm>
            <a:off x="4572000" y="1430338"/>
            <a:ext cx="4333875" cy="49704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4654550" y="1766888"/>
            <a:ext cx="381000" cy="44291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654550" y="2220722"/>
            <a:ext cx="381000" cy="113207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654550" y="4038601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1454150" y="1485542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Instance variables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066800" y="2609470"/>
            <a:ext cx="2292350" cy="927100"/>
          </a:xfrm>
          <a:prstGeom prst="borderCallout1">
            <a:avLst>
              <a:gd name="adj1" fmla="val 17887"/>
              <a:gd name="adj2" fmla="val 155937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Modes for </a:t>
            </a:r>
            <a:r>
              <a:rPr lang="en-US" sz="2000" dirty="0" err="1" smtClean="0">
                <a:cs typeface="Courier New" pitchFamily="49" charset="0"/>
              </a:rPr>
              <a:t>pede</a:t>
            </a:r>
            <a:r>
              <a:rPr lang="en-US" sz="2000" dirty="0" smtClean="0">
                <a:cs typeface="Courier New" pitchFamily="49" charset="0"/>
              </a:rPr>
              <a:t> movement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04800" y="3810000"/>
            <a:ext cx="1905000" cy="1219200"/>
          </a:xfrm>
          <a:prstGeom prst="borderCallout1">
            <a:avLst>
              <a:gd name="adj1" fmla="val 47731"/>
              <a:gd name="adj2" fmla="val 229808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Constructors &amp; Initialization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0800000">
            <a:off x="6400800" y="3352800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7110412" y="3003550"/>
            <a:ext cx="1905000" cy="1339850"/>
          </a:xfrm>
          <a:prstGeom prst="borderCallout1">
            <a:avLst>
              <a:gd name="adj1" fmla="val 49837"/>
              <a:gd name="adj2" fmla="val -15704"/>
              <a:gd name="adj3" fmla="val 29271"/>
              <a:gd name="adj4" fmla="val 22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Possible results of movement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654550" y="4737101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2441575" y="4711701"/>
            <a:ext cx="1447800" cy="762001"/>
          </a:xfrm>
          <a:prstGeom prst="borderCallout1">
            <a:avLst>
              <a:gd name="adj1" fmla="val 47731"/>
              <a:gd name="adj2" fmla="val 15261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Spam updating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28600" y="5319735"/>
            <a:ext cx="1755775" cy="762001"/>
          </a:xfrm>
          <a:prstGeom prst="borderCallout1">
            <a:avLst>
              <a:gd name="adj1" fmla="val 78842"/>
              <a:gd name="adj2" fmla="val 25058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cs typeface="Courier New" pitchFamily="49" charset="0"/>
              </a:rPr>
              <a:t>Pede</a:t>
            </a:r>
            <a:r>
              <a:rPr lang="en-US" sz="2000" dirty="0" smtClean="0">
                <a:cs typeface="Courier New" pitchFamily="49" charset="0"/>
              </a:rPr>
              <a:t> movement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4654550" y="5448302"/>
            <a:ext cx="374650" cy="95249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 bwMode="auto">
          <a:xfrm>
            <a:off x="7473245" y="5554135"/>
            <a:ext cx="1323622" cy="493734"/>
          </a:xfrm>
          <a:prstGeom prst="rightArrow">
            <a:avLst/>
          </a:prstGeom>
          <a:solidFill>
            <a:srgbClr val="CCFFCC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3" y="1170089"/>
            <a:ext cx="6536607" cy="5501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800552" cy="730073"/>
          </a:xfrm>
        </p:spPr>
        <p:txBody>
          <a:bodyPr/>
          <a:lstStyle/>
          <a:p>
            <a:pPr algn="l"/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getNextCell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5645420" y="4284355"/>
            <a:ext cx="1213197" cy="71268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1380" y="402383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leveraging the capabilities of the base class, Maze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159024" y="5532966"/>
            <a:ext cx="1394176" cy="570161"/>
          </a:xfrm>
          <a:prstGeom prst="rightArrow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0266" y="540254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this is the AI – </a:t>
            </a:r>
            <a:r>
              <a:rPr lang="en-US" b="1" i="1" dirty="0" smtClean="0">
                <a:latin typeface="Cambria" panose="02040503050406030204" pitchFamily="18" charset="0"/>
              </a:rPr>
              <a:t>its goal is to find the next cell to move!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3835521" y="1663035"/>
            <a:ext cx="622330" cy="49666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4853" y="125612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current direction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28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02376" y="1517884"/>
            <a:ext cx="533400" cy="533400"/>
            <a:chOff x="2928" y="1051"/>
            <a:chExt cx="840" cy="957"/>
          </a:xfrm>
        </p:grpSpPr>
        <p:sp>
          <p:nvSpPr>
            <p:cNvPr id="29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Line Callout 1 41"/>
          <p:cNvSpPr/>
          <p:nvPr/>
        </p:nvSpPr>
        <p:spPr>
          <a:xfrm>
            <a:off x="6629400" y="2222531"/>
            <a:ext cx="1447800" cy="1552790"/>
          </a:xfrm>
          <a:prstGeom prst="borderCallout1">
            <a:avLst>
              <a:gd name="adj1" fmla="val 65449"/>
              <a:gd name="adj2" fmla="val 1148"/>
              <a:gd name="adj3" fmla="val 97012"/>
              <a:gd name="adj4" fmla="val -21762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Should be updated to use constants</a:t>
            </a:r>
          </a:p>
          <a:p>
            <a:pPr algn="ctr">
              <a:defRPr/>
            </a:pPr>
            <a:r>
              <a:rPr lang="en-US" sz="1600" dirty="0" smtClean="0">
                <a:cs typeface="Courier New" pitchFamily="49" charset="0"/>
              </a:rPr>
              <a:t>(see next slide)</a:t>
            </a:r>
            <a:endParaRPr lang="en-US" sz="16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7"/>
          <p:cNvSpPr txBox="1">
            <a:spLocks noChangeArrowheads="1"/>
          </p:cNvSpPr>
          <p:nvPr/>
        </p:nvSpPr>
        <p:spPr bwMode="auto">
          <a:xfrm>
            <a:off x="895350" y="238125"/>
            <a:ext cx="490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800" smtClean="0">
                <a:solidFill>
                  <a:srgbClr val="000000"/>
                </a:solidFill>
                <a:latin typeface="Cambria" pitchFamily="18" charset="0"/>
              </a:rPr>
              <a:t>Avoid magic !</a:t>
            </a: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4238625" y="5300663"/>
            <a:ext cx="444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800000"/>
                </a:solidFill>
                <a:latin typeface="Sand" charset="0"/>
              </a:rPr>
              <a:t>these are unchangeable  values for use in functions, etc. Preface with class name, if needed…</a:t>
            </a:r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9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7188200" y="2416175"/>
            <a:ext cx="1676400" cy="27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 Prof. B. agrees...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979488" y="3429000"/>
            <a:ext cx="70977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public static </a:t>
            </a:r>
            <a:r>
              <a:rPr lang="en-US" altLang="en-US" b="1" smtClean="0">
                <a:solidFill>
                  <a:srgbClr val="800000"/>
                </a:solidFill>
                <a:latin typeface="Courier New" pitchFamily="49" charset="0"/>
              </a:rPr>
              <a:t>final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 char SPAM  = </a:t>
            </a: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'D'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 algn="l">
              <a:lnSpc>
                <a:spcPct val="80000"/>
              </a:lnSpc>
            </a:pP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public static </a:t>
            </a:r>
            <a:r>
              <a:rPr lang="en-US" altLang="en-US" b="1" smtClean="0">
                <a:solidFill>
                  <a:srgbClr val="800000"/>
                </a:solidFill>
                <a:latin typeface="Courier New" pitchFamily="49" charset="0"/>
              </a:rPr>
              <a:t>final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 char START = </a:t>
            </a: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'S'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 algn="l">
              <a:lnSpc>
                <a:spcPct val="80000"/>
              </a:lnSpc>
            </a:pP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public static </a:t>
            </a:r>
            <a:r>
              <a:rPr lang="en-US" altLang="en-US" b="1" smtClean="0">
                <a:solidFill>
                  <a:srgbClr val="800000"/>
                </a:solidFill>
                <a:latin typeface="Courier New" pitchFamily="49" charset="0"/>
              </a:rPr>
              <a:t>final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 char WALL  = </a:t>
            </a: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'*'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80000"/>
              </a:lnSpc>
            </a:pP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public static </a:t>
            </a:r>
            <a:r>
              <a:rPr lang="en-US" altLang="en-US" b="1" smtClean="0">
                <a:solidFill>
                  <a:srgbClr val="800000"/>
                </a:solidFill>
                <a:latin typeface="Courier New" pitchFamily="49" charset="0"/>
              </a:rPr>
              <a:t>final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 char PEDE  = </a:t>
            </a: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'P'</a:t>
            </a:r>
            <a:r>
              <a:rPr lang="en-US" altLang="en-US" b="1" smtClean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 flipH="1" flipV="1">
            <a:off x="3987800" y="5210175"/>
            <a:ext cx="293688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buFontTx/>
              <a:buChar char="•"/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457200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BFS( start, Maze.SPAM );</a:t>
            </a: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285750" y="2209800"/>
            <a:ext cx="408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</a:rPr>
              <a:t>Data </a:t>
            </a:r>
            <a:r>
              <a:rPr lang="en-US" altLang="en-US" b="1" u="sng" smtClean="0">
                <a:solidFill>
                  <a:srgbClr val="000000"/>
                </a:solidFill>
              </a:rPr>
              <a:t>constants</a:t>
            </a:r>
            <a:r>
              <a:rPr lang="en-US" altLang="en-US" smtClean="0">
                <a:solidFill>
                  <a:srgbClr val="000000"/>
                </a:solidFill>
              </a:rPr>
              <a:t> make code easier to read and modify, e.g.,</a:t>
            </a:r>
          </a:p>
        </p:txBody>
      </p:sp>
      <p:sp>
        <p:nvSpPr>
          <p:cNvPr id="34826" name="Line 38"/>
          <p:cNvSpPr>
            <a:spLocks noChangeShapeType="1"/>
          </p:cNvSpPr>
          <p:nvPr/>
        </p:nvSpPr>
        <p:spPr bwMode="auto">
          <a:xfrm>
            <a:off x="7512050" y="5811838"/>
            <a:ext cx="12065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buFontTx/>
              <a:buChar char="•"/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34827" name="Group 5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44588" y="6248400"/>
            <a:ext cx="369887" cy="417513"/>
            <a:chOff x="2928" y="1051"/>
            <a:chExt cx="840" cy="957"/>
          </a:xfrm>
        </p:grpSpPr>
        <p:sp>
          <p:nvSpPr>
            <p:cNvPr id="34831" name="Freeform 6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4832" name="Oval 6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3" name="Oval 6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4" name="Oval 6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5" name="Oval 6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6" name="Oval 6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7" name="Oval 6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8" name="Oval 6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39" name="AutoShape 6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>
                <a:buFontTx/>
                <a:buChar char="•"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40" name="Freeform 6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4841" name="Freeform 7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4842" name="Freeform 7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4843" name="Freeform 7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34828" name="Text Box 73"/>
          <p:cNvSpPr txBox="1">
            <a:spLocks noChangeArrowheads="1"/>
          </p:cNvSpPr>
          <p:nvPr/>
        </p:nvSpPr>
        <p:spPr bwMode="auto">
          <a:xfrm>
            <a:off x="-228600" y="598805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1" smtClean="0">
                <a:solidFill>
                  <a:srgbClr val="009200"/>
                </a:solidFill>
                <a:latin typeface="Calibri" pitchFamily="34" charset="0"/>
              </a:rPr>
              <a:t>This </a:t>
            </a:r>
            <a:r>
              <a:rPr lang="en-US" altLang="en-US" sz="1000" b="1" smtClean="0">
                <a:solidFill>
                  <a:srgbClr val="000000"/>
                </a:solidFill>
                <a:latin typeface="Calibri" pitchFamily="34" charset="0"/>
              </a:rPr>
              <a:t>BFS</a:t>
            </a:r>
            <a:r>
              <a:rPr lang="en-US" altLang="en-US" sz="1000" b="1" smtClean="0">
                <a:solidFill>
                  <a:srgbClr val="009200"/>
                </a:solidFill>
                <a:latin typeface="Calibri" pitchFamily="34" charset="0"/>
              </a:rPr>
              <a:t> looks different to me…</a:t>
            </a:r>
          </a:p>
        </p:txBody>
      </p:sp>
      <p:sp>
        <p:nvSpPr>
          <p:cNvPr id="34829" name="Rectangle 1"/>
          <p:cNvSpPr>
            <a:spLocks noChangeArrowheads="1"/>
          </p:cNvSpPr>
          <p:nvPr/>
        </p:nvSpPr>
        <p:spPr bwMode="auto">
          <a:xfrm>
            <a:off x="784225" y="1312863"/>
            <a:ext cx="5338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magic numbers, magic strings, magic stuff in general… </a:t>
            </a:r>
          </a:p>
        </p:txBody>
      </p:sp>
    </p:spTree>
    <p:extLst>
      <p:ext uri="{BB962C8B-B14F-4D97-AF65-F5344CB8AC3E}">
        <p14:creationId xmlns:p14="http://schemas.microsoft.com/office/powerpoint/2010/main" val="14027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4720"/>
            <a:ext cx="28194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MazeCell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0"/>
            <a:ext cx="2489200" cy="68038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 Brace 4"/>
          <p:cNvSpPr/>
          <p:nvPr/>
        </p:nvSpPr>
        <p:spPr>
          <a:xfrm>
            <a:off x="6629400" y="274638"/>
            <a:ext cx="381000" cy="102076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6629400" y="1341438"/>
            <a:ext cx="381000" cy="102076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6629400" y="3276600"/>
            <a:ext cx="381000" cy="1267984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6629400" y="4572000"/>
            <a:ext cx="381000" cy="81769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629400" y="5415366"/>
            <a:ext cx="381000" cy="1252995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629400" y="2408405"/>
            <a:ext cx="381000" cy="825875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3429000" y="274638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Types of contents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441700" y="1341438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Instance variables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30578" y="1708150"/>
            <a:ext cx="2206272" cy="2133600"/>
          </a:xfrm>
          <a:prstGeom prst="borderCallout1">
            <a:avLst>
              <a:gd name="adj1" fmla="val 52484"/>
              <a:gd name="adj2" fmla="val 27584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Constructor,  </a:t>
            </a:r>
            <a:r>
              <a:rPr lang="en-US" sz="2000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toString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, access row and column info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397250" y="3213100"/>
            <a:ext cx="1905000" cy="12573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Methods to 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inspect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contents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441700" y="4721063"/>
            <a:ext cx="1905000" cy="1257300"/>
          </a:xfrm>
          <a:prstGeom prst="borderCallout1">
            <a:avLst>
              <a:gd name="adj1" fmla="val 20265"/>
              <a:gd name="adj2" fmla="val 166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Methods to 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modify 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contents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52400" y="4282913"/>
            <a:ext cx="3124200" cy="2133600"/>
          </a:xfrm>
          <a:prstGeom prst="borderCallout1">
            <a:avLst>
              <a:gd name="adj1" fmla="val 81585"/>
              <a:gd name="adj2" fmla="val 207233"/>
              <a:gd name="adj3" fmla="val 94155"/>
              <a:gd name="adj4" fmla="val 99624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Methods for doing BFS:</a:t>
            </a:r>
          </a:p>
          <a:p>
            <a:pPr algn="ctr">
              <a:defRPr/>
            </a:pPr>
            <a:r>
              <a:rPr lang="en-US" sz="2000" b="1" dirty="0">
                <a:latin typeface="Cambria" panose="02040503050406030204" pitchFamily="18" charset="0"/>
                <a:cs typeface="Consolas" panose="020B0609020204030204" pitchFamily="49" charset="0"/>
              </a:rPr>
              <a:t>v</a:t>
            </a:r>
            <a:r>
              <a:rPr lang="en-US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isited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: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avoid infinite loops </a:t>
            </a:r>
            <a:r>
              <a:rPr lang="en-US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parent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: 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retrace path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7062785">
            <a:off x="5877415" y="5325736"/>
            <a:ext cx="570265" cy="905104"/>
          </a:xfrm>
          <a:prstGeom prst="downArrow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25838" y="1306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Component</a:t>
            </a:r>
          </a:p>
        </p:txBody>
      </p:sp>
      <p:sp>
        <p:nvSpPr>
          <p:cNvPr id="16387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1313" y="2636838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TextComponent</a:t>
            </a:r>
          </a:p>
        </p:txBody>
      </p:sp>
      <p:sp>
        <p:nvSpPr>
          <p:cNvPr id="16388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2213" y="2641600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Button</a:t>
            </a:r>
          </a:p>
        </p:txBody>
      </p:sp>
      <p:sp>
        <p:nvSpPr>
          <p:cNvPr id="16389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0750" y="2678113"/>
            <a:ext cx="1744663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Container</a:t>
            </a:r>
          </a:p>
        </p:txBody>
      </p:sp>
      <p:sp>
        <p:nvSpPr>
          <p:cNvPr id="16390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230313" y="2071688"/>
            <a:ext cx="3143250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1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94200" y="2060575"/>
            <a:ext cx="340677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2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03725" y="2071688"/>
            <a:ext cx="1209675" cy="595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3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59600" y="2660650"/>
            <a:ext cx="1744663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List</a:t>
            </a:r>
          </a:p>
        </p:txBody>
      </p:sp>
      <p:sp>
        <p:nvSpPr>
          <p:cNvPr id="16394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3286125" y="2073275"/>
            <a:ext cx="1049338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5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16050" y="4035425"/>
            <a:ext cx="1239838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TextField</a:t>
            </a:r>
          </a:p>
        </p:txBody>
      </p:sp>
      <p:sp>
        <p:nvSpPr>
          <p:cNvPr id="16396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8113" y="4005263"/>
            <a:ext cx="1239837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TextArea</a:t>
            </a:r>
            <a:endParaRPr lang="en-US" altLang="en-US" sz="240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397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44538" y="3422650"/>
            <a:ext cx="454025" cy="58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8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209675" y="3422650"/>
            <a:ext cx="774700" cy="604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9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1838" y="4067175"/>
            <a:ext cx="1239837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Panel</a:t>
            </a:r>
          </a:p>
        </p:txBody>
      </p:sp>
      <p:sp>
        <p:nvSpPr>
          <p:cNvPr id="16400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33900" y="4037013"/>
            <a:ext cx="1239838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Window</a:t>
            </a:r>
            <a:endParaRPr lang="en-US" altLang="en-US" sz="240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401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140325" y="3454400"/>
            <a:ext cx="454025" cy="58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02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605463" y="3454400"/>
            <a:ext cx="774700" cy="604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03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13238" y="5067300"/>
            <a:ext cx="73501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Frame</a:t>
            </a:r>
            <a:endParaRPr lang="en-US" altLang="en-US" sz="240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404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1275" y="5087938"/>
            <a:ext cx="735013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Dialog</a:t>
            </a:r>
            <a:endParaRPr lang="en-US" altLang="en-US" sz="240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405" name="Oval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03988" y="5329238"/>
            <a:ext cx="965200" cy="5349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JApplet</a:t>
            </a:r>
            <a:endParaRPr lang="en-US" altLang="en-US" sz="240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406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686300" y="4803775"/>
            <a:ext cx="433388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07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19688" y="4803775"/>
            <a:ext cx="361950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08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51675" y="4456113"/>
            <a:ext cx="449263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09" name="Oval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01613" y="1541463"/>
            <a:ext cx="1239837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Checkbox</a:t>
            </a:r>
          </a:p>
        </p:txBody>
      </p:sp>
      <p:sp>
        <p:nvSpPr>
          <p:cNvPr id="16410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419975" y="1538288"/>
            <a:ext cx="1239838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Choice</a:t>
            </a:r>
          </a:p>
        </p:txBody>
      </p:sp>
      <p:sp>
        <p:nvSpPr>
          <p:cNvPr id="16411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470025" y="2001838"/>
            <a:ext cx="2871788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12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384675" y="1951038"/>
            <a:ext cx="2998788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13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84863" y="949325"/>
            <a:ext cx="2543175" cy="3492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mtClean="0">
                <a:solidFill>
                  <a:srgbClr val="0333FF"/>
                </a:solidFill>
                <a:latin typeface="Sand" charset="0"/>
                <a:ea typeface="MS PGothic" pitchFamily="34" charset="-128"/>
              </a:rPr>
              <a:t>Java'</a:t>
            </a:r>
            <a:r>
              <a:rPr lang="en-US" altLang="ja-JP" smtClean="0">
                <a:solidFill>
                  <a:srgbClr val="0333FF"/>
                </a:solidFill>
                <a:latin typeface="Sand" charset="0"/>
                <a:ea typeface="MS PGothic" pitchFamily="34" charset="-128"/>
              </a:rPr>
              <a:t>s  GUI classes</a:t>
            </a:r>
            <a:endParaRPr lang="en-US" altLang="en-US" smtClean="0">
              <a:solidFill>
                <a:srgbClr val="0333FF"/>
              </a:solidFill>
              <a:latin typeface="Sand" charset="0"/>
              <a:ea typeface="MS PGothic" pitchFamily="34" charset="-128"/>
            </a:endParaRPr>
          </a:p>
        </p:txBody>
      </p:sp>
      <p:sp>
        <p:nvSpPr>
          <p:cNvPr id="16414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38850" y="6222981"/>
            <a:ext cx="1219200" cy="534988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 err="1" smtClean="0">
                <a:solidFill>
                  <a:srgbClr val="CC3300"/>
                </a:solidFill>
                <a:latin typeface="Times" pitchFamily="1" charset="0"/>
                <a:ea typeface="MS PGothic" pitchFamily="34" charset="-128"/>
              </a:rPr>
              <a:t>Spampede</a:t>
            </a:r>
            <a:endParaRPr lang="en-US" altLang="en-US" sz="2400" b="1" dirty="0" smtClean="0">
              <a:solidFill>
                <a:srgbClr val="CC33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415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451019" y="5705475"/>
            <a:ext cx="349956" cy="26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16416" name="Group 53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945063" y="6119813"/>
            <a:ext cx="369887" cy="393700"/>
            <a:chOff x="2928" y="1051"/>
            <a:chExt cx="840" cy="957"/>
          </a:xfrm>
        </p:grpSpPr>
        <p:sp>
          <p:nvSpPr>
            <p:cNvPr id="16422" name="Freeform 5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423" name="Oval 5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64" y="1240"/>
              <a:ext cx="779" cy="6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24" name="Oval 5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rot="-1967255">
              <a:off x="3040" y="1383"/>
              <a:ext cx="184" cy="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25" name="Oval 5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63" y="1383"/>
              <a:ext cx="220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26" name="Oval 5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2071034">
              <a:off x="3519" y="1429"/>
              <a:ext cx="151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27" name="Oval 5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19" y="1479"/>
              <a:ext cx="54" cy="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28" name="Oval 6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43" y="1495"/>
              <a:ext cx="54" cy="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29" name="Oval 6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544" y="1549"/>
              <a:ext cx="54" cy="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30" name="AutoShape 6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5400000">
              <a:off x="3291" y="1539"/>
              <a:ext cx="77" cy="443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31" name="Freeform 6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432" name="Freeform 6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433" name="Freeform 6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434" name="Freeform 66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417" name="Line 6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5172075" y="5837238"/>
            <a:ext cx="123825" cy="271462"/>
          </a:xfrm>
          <a:prstGeom prst="line">
            <a:avLst/>
          </a:prstGeom>
          <a:noFill/>
          <a:ln w="12700">
            <a:solidFill>
              <a:srgbClr val="0092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418" name="Text Box 6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23469" y="5990166"/>
            <a:ext cx="1436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 dirty="0" smtClean="0">
                <a:solidFill>
                  <a:srgbClr val="009200"/>
                </a:solidFill>
                <a:latin typeface="Arial" charset="0"/>
                <a:ea typeface="MS PGothic" pitchFamily="34" charset="-128"/>
              </a:rPr>
              <a:t>This seemed like the right place for me…</a:t>
            </a: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524000" y="192088"/>
            <a:ext cx="617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Today's inheritance tree</a:t>
            </a:r>
          </a:p>
        </p:txBody>
      </p:sp>
      <p:sp>
        <p:nvSpPr>
          <p:cNvPr id="16420" name="Oval 2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469188" y="4705350"/>
            <a:ext cx="966787" cy="5349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Applet</a:t>
            </a:r>
            <a:endParaRPr lang="en-US" altLang="en-US" sz="240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6421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7258050" y="5075238"/>
            <a:ext cx="242888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1" name="Line 3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7245262" y="6309464"/>
            <a:ext cx="450937" cy="149041"/>
          </a:xfrm>
          <a:prstGeom prst="line">
            <a:avLst/>
          </a:prstGeom>
          <a:noFill/>
          <a:ln w="12700">
            <a:solidFill>
              <a:srgbClr val="0092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2" name="Oval 2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94613" y="5906823"/>
            <a:ext cx="965200" cy="5349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 dirty="0" err="1" smtClean="0">
                <a:solidFill>
                  <a:srgbClr val="000000"/>
                </a:solidFill>
                <a:latin typeface="Times" pitchFamily="1" charset="0"/>
                <a:ea typeface="MS PGothic" pitchFamily="34" charset="-128"/>
              </a:rPr>
              <a:t>SpampedeBase</a:t>
            </a:r>
            <a:endParaRPr lang="en-US" altLang="en-US" dirty="0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117319" y="105831"/>
            <a:ext cx="58531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Reuse via inheritance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440794" y="1190623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</a:rPr>
              <a:t>Component</a:t>
            </a: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440794" y="2251073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</a:rPr>
              <a:t>Container</a:t>
            </a:r>
          </a:p>
        </p:txBody>
      </p: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440794" y="3311523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</a:rPr>
              <a:t>Panel</a:t>
            </a: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440794" y="4371973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</a:rPr>
              <a:t>JApplet</a:t>
            </a:r>
          </a:p>
        </p:txBody>
      </p:sp>
      <p:sp>
        <p:nvSpPr>
          <p:cNvPr id="20487" name="Oval 11"/>
          <p:cNvSpPr>
            <a:spLocks noChangeArrowheads="1"/>
          </p:cNvSpPr>
          <p:nvPr/>
        </p:nvSpPr>
        <p:spPr bwMode="auto">
          <a:xfrm>
            <a:off x="440794" y="5490456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 err="1" smtClean="0">
                <a:solidFill>
                  <a:srgbClr val="000000"/>
                </a:solidFill>
                <a:latin typeface="Times" pitchFamily="1" charset="0"/>
              </a:rPr>
              <a:t>SpampedeBase</a:t>
            </a:r>
            <a:endParaRPr lang="en-US" altLang="en-US" dirty="0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1313919" y="1978023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1310744" y="3041648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1317094" y="4103509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1306158" y="5193240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92" name="Oval 53"/>
          <p:cNvSpPr>
            <a:spLocks noChangeArrowheads="1"/>
          </p:cNvSpPr>
          <p:nvPr/>
        </p:nvSpPr>
        <p:spPr bwMode="auto">
          <a:xfrm>
            <a:off x="448731" y="133348"/>
            <a:ext cx="1744663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" pitchFamily="1" charset="0"/>
              </a:rPr>
              <a:t>Object</a:t>
            </a:r>
          </a:p>
        </p:txBody>
      </p:sp>
      <p:sp>
        <p:nvSpPr>
          <p:cNvPr id="20493" name="Line 54"/>
          <p:cNvSpPr>
            <a:spLocks noChangeShapeType="1"/>
          </p:cNvSpPr>
          <p:nvPr/>
        </p:nvSpPr>
        <p:spPr bwMode="auto">
          <a:xfrm>
            <a:off x="1321856" y="920748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94" name="Rectangle 57"/>
          <p:cNvSpPr>
            <a:spLocks noChangeArrowheads="1"/>
          </p:cNvSpPr>
          <p:nvPr/>
        </p:nvSpPr>
        <p:spPr bwMode="auto">
          <a:xfrm>
            <a:off x="2201331" y="39686"/>
            <a:ext cx="733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 b="1" smtClean="0">
                <a:solidFill>
                  <a:srgbClr val="000000"/>
                </a:solidFill>
                <a:latin typeface="Courier New" pitchFamily="1" charset="0"/>
              </a:rPr>
              <a:t>wait()</a:t>
            </a:r>
          </a:p>
        </p:txBody>
      </p:sp>
      <p:sp>
        <p:nvSpPr>
          <p:cNvPr id="20495" name="Rectangle 58"/>
          <p:cNvSpPr>
            <a:spLocks noChangeArrowheads="1"/>
          </p:cNvSpPr>
          <p:nvPr/>
        </p:nvSpPr>
        <p:spPr bwMode="auto">
          <a:xfrm>
            <a:off x="2201331" y="207961"/>
            <a:ext cx="915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 b="1" smtClean="0">
                <a:solidFill>
                  <a:srgbClr val="000000"/>
                </a:solidFill>
                <a:latin typeface="Courier New" pitchFamily="1" charset="0"/>
              </a:rPr>
              <a:t>notify()</a:t>
            </a:r>
          </a:p>
        </p:txBody>
      </p:sp>
      <p:sp>
        <p:nvSpPr>
          <p:cNvPr id="20496" name="Text Box 59"/>
          <p:cNvSpPr txBox="1">
            <a:spLocks noChangeArrowheads="1"/>
          </p:cNvSpPr>
          <p:nvPr/>
        </p:nvSpPr>
        <p:spPr bwMode="auto">
          <a:xfrm>
            <a:off x="2204506" y="409573"/>
            <a:ext cx="151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09900"/>
                </a:solidFill>
                <a:latin typeface="Arial" charset="0"/>
              </a:rPr>
              <a:t>get reused, too!</a:t>
            </a:r>
          </a:p>
        </p:txBody>
      </p:sp>
      <p:sp>
        <p:nvSpPr>
          <p:cNvPr id="20497" name="Line 60"/>
          <p:cNvSpPr>
            <a:spLocks noChangeShapeType="1"/>
          </p:cNvSpPr>
          <p:nvPr/>
        </p:nvSpPr>
        <p:spPr bwMode="auto">
          <a:xfrm flipH="1" flipV="1">
            <a:off x="5494158" y="2451980"/>
            <a:ext cx="1276350" cy="2667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98" name="Text Box 61"/>
          <p:cNvSpPr txBox="1">
            <a:spLocks noChangeArrowheads="1"/>
          </p:cNvSpPr>
          <p:nvPr/>
        </p:nvSpPr>
        <p:spPr bwMode="auto">
          <a:xfrm>
            <a:off x="2763658" y="2266242"/>
            <a:ext cx="389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paint()</a:t>
            </a:r>
          </a:p>
        </p:txBody>
      </p:sp>
      <p:sp>
        <p:nvSpPr>
          <p:cNvPr id="20499" name="Text Box 62"/>
          <p:cNvSpPr txBox="1">
            <a:spLocks noChangeArrowheads="1"/>
          </p:cNvSpPr>
          <p:nvPr/>
        </p:nvSpPr>
        <p:spPr bwMode="auto">
          <a:xfrm>
            <a:off x="2763658" y="3463217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addNotify()</a:t>
            </a:r>
          </a:p>
        </p:txBody>
      </p:sp>
      <p:sp>
        <p:nvSpPr>
          <p:cNvPr id="20500" name="Text Box 63"/>
          <p:cNvSpPr txBox="1">
            <a:spLocks noChangeArrowheads="1"/>
          </p:cNvSpPr>
          <p:nvPr/>
        </p:nvSpPr>
        <p:spPr bwMode="auto">
          <a:xfrm>
            <a:off x="2763658" y="4450642"/>
            <a:ext cx="438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init()</a:t>
            </a:r>
          </a:p>
        </p:txBody>
      </p:sp>
      <p:sp>
        <p:nvSpPr>
          <p:cNvPr id="20501" name="Text Box 64"/>
          <p:cNvSpPr txBox="1">
            <a:spLocks noChangeArrowheads="1"/>
          </p:cNvSpPr>
          <p:nvPr/>
        </p:nvSpPr>
        <p:spPr bwMode="auto">
          <a:xfrm>
            <a:off x="2763658" y="5403142"/>
            <a:ext cx="280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init()</a:t>
            </a:r>
          </a:p>
        </p:txBody>
      </p:sp>
      <p:sp>
        <p:nvSpPr>
          <p:cNvPr id="20502" name="Text Box 65"/>
          <p:cNvSpPr txBox="1">
            <a:spLocks noChangeArrowheads="1"/>
          </p:cNvSpPr>
          <p:nvPr/>
        </p:nvSpPr>
        <p:spPr bwMode="auto">
          <a:xfrm>
            <a:off x="7200721" y="1178805"/>
            <a:ext cx="121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smtClean="0">
                <a:solidFill>
                  <a:srgbClr val="009900"/>
                </a:solidFill>
                <a:latin typeface="Arial" charset="0"/>
              </a:rPr>
              <a:t>reusing base-classes' methods</a:t>
            </a:r>
          </a:p>
        </p:txBody>
      </p:sp>
      <p:sp>
        <p:nvSpPr>
          <p:cNvPr id="20503" name="Text Box 66"/>
          <p:cNvSpPr txBox="1">
            <a:spLocks noChangeArrowheads="1"/>
          </p:cNvSpPr>
          <p:nvPr/>
        </p:nvSpPr>
        <p:spPr bwMode="auto">
          <a:xfrm>
            <a:off x="6302196" y="5112630"/>
            <a:ext cx="1824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smtClean="0">
                <a:solidFill>
                  <a:srgbClr val="0000FF"/>
                </a:solidFill>
                <a:latin typeface="Arial" charset="0"/>
              </a:rPr>
              <a:t>overriding of base-classes' methods</a:t>
            </a:r>
          </a:p>
        </p:txBody>
      </p:sp>
      <p:sp>
        <p:nvSpPr>
          <p:cNvPr id="20504" name="Line 67"/>
          <p:cNvSpPr>
            <a:spLocks noChangeShapeType="1"/>
          </p:cNvSpPr>
          <p:nvPr/>
        </p:nvSpPr>
        <p:spPr bwMode="auto">
          <a:xfrm flipH="1" flipV="1">
            <a:off x="5340171" y="4668130"/>
            <a:ext cx="950912" cy="593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505" name="Line 68"/>
          <p:cNvSpPr>
            <a:spLocks noChangeShapeType="1"/>
          </p:cNvSpPr>
          <p:nvPr/>
        </p:nvSpPr>
        <p:spPr bwMode="auto">
          <a:xfrm flipH="1">
            <a:off x="5329058" y="5365042"/>
            <a:ext cx="958850" cy="2111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506" name="Text Box 69"/>
          <p:cNvSpPr txBox="1">
            <a:spLocks noChangeArrowheads="1"/>
          </p:cNvSpPr>
          <p:nvPr/>
        </p:nvSpPr>
        <p:spPr bwMode="auto">
          <a:xfrm>
            <a:off x="2771596" y="1024817"/>
            <a:ext cx="497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requestFocus()</a:t>
            </a:r>
          </a:p>
        </p:txBody>
      </p:sp>
      <p:sp>
        <p:nvSpPr>
          <p:cNvPr id="20507" name="Text Box 70"/>
          <p:cNvSpPr txBox="1">
            <a:spLocks noChangeArrowheads="1"/>
          </p:cNvSpPr>
          <p:nvPr/>
        </p:nvSpPr>
        <p:spPr bwMode="auto">
          <a:xfrm>
            <a:off x="2763658" y="1358192"/>
            <a:ext cx="497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addKeyListener()</a:t>
            </a:r>
          </a:p>
        </p:txBody>
      </p:sp>
      <p:sp>
        <p:nvSpPr>
          <p:cNvPr id="20508" name="Text Box 71"/>
          <p:cNvSpPr txBox="1">
            <a:spLocks noChangeArrowheads="1"/>
          </p:cNvSpPr>
          <p:nvPr/>
        </p:nvSpPr>
        <p:spPr bwMode="auto">
          <a:xfrm>
            <a:off x="2766833" y="2632955"/>
            <a:ext cx="47879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add(Component c)</a:t>
            </a:r>
          </a:p>
        </p:txBody>
      </p:sp>
      <p:sp>
        <p:nvSpPr>
          <p:cNvPr id="20509" name="Line 72"/>
          <p:cNvSpPr>
            <a:spLocks noChangeShapeType="1"/>
          </p:cNvSpPr>
          <p:nvPr/>
        </p:nvSpPr>
        <p:spPr bwMode="auto">
          <a:xfrm flipH="1">
            <a:off x="6737171" y="1605842"/>
            <a:ext cx="471487" cy="12176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512" name="Line 75"/>
          <p:cNvSpPr>
            <a:spLocks noChangeShapeType="1"/>
          </p:cNvSpPr>
          <p:nvPr/>
        </p:nvSpPr>
        <p:spPr bwMode="auto">
          <a:xfrm flipH="1">
            <a:off x="6699071" y="1450267"/>
            <a:ext cx="514350" cy="809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513" name="Line 76"/>
          <p:cNvSpPr>
            <a:spLocks noChangeShapeType="1"/>
          </p:cNvSpPr>
          <p:nvPr/>
        </p:nvSpPr>
        <p:spPr bwMode="auto">
          <a:xfrm flipH="1" flipV="1">
            <a:off x="6514921" y="1210555"/>
            <a:ext cx="700087" cy="150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514" name="Text Box 79"/>
          <p:cNvSpPr txBox="1">
            <a:spLocks noChangeArrowheads="1"/>
          </p:cNvSpPr>
          <p:nvPr/>
        </p:nvSpPr>
        <p:spPr bwMode="auto">
          <a:xfrm>
            <a:off x="2760483" y="1670930"/>
            <a:ext cx="497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</a:rPr>
              <a:t>public void repaint()</a:t>
            </a:r>
          </a:p>
        </p:txBody>
      </p:sp>
      <p:sp>
        <p:nvSpPr>
          <p:cNvPr id="20515" name="Line 80"/>
          <p:cNvSpPr>
            <a:spLocks noChangeShapeType="1"/>
          </p:cNvSpPr>
          <p:nvPr/>
        </p:nvSpPr>
        <p:spPr bwMode="auto">
          <a:xfrm flipH="1">
            <a:off x="5773558" y="1528055"/>
            <a:ext cx="1460500" cy="330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2421552" y="5958948"/>
            <a:ext cx="1744662" cy="776287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err="1" smtClean="0">
                <a:solidFill>
                  <a:srgbClr val="CC3300"/>
                </a:solidFill>
                <a:latin typeface="Times" pitchFamily="1" charset="0"/>
              </a:rPr>
              <a:t>Spampede</a:t>
            </a:r>
            <a:endParaRPr lang="en-US" altLang="en-US" sz="1800" dirty="0" smtClean="0">
              <a:solidFill>
                <a:srgbClr val="CC3300"/>
              </a:solidFill>
              <a:latin typeface="Times" pitchFamily="1" charset="0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2160496" y="6025528"/>
            <a:ext cx="261056" cy="1357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1731875" y="893361"/>
            <a:ext cx="5811061" cy="5749670"/>
          </a:xfrm>
          <a:prstGeom prst="rect">
            <a:avLst/>
          </a:prstGeom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3208" y="45156"/>
            <a:ext cx="593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Spampede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en-US" sz="3600" i="1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 provided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710231" y="4423657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(100,300)</a:t>
            </a: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1313261" y="2297201"/>
            <a:ext cx="9906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(42,142)</a:t>
            </a:r>
          </a:p>
        </p:txBody>
      </p:sp>
      <p:cxnSp>
        <p:nvCxnSpPr>
          <p:cNvPr id="21510" name="Straight Arrow Connector 12"/>
          <p:cNvCxnSpPr>
            <a:cxnSpLocks noChangeShapeType="1"/>
            <a:stCxn id="21509" idx="2"/>
          </p:cNvCxnSpPr>
          <p:nvPr/>
        </p:nvCxnSpPr>
        <p:spPr bwMode="auto">
          <a:xfrm>
            <a:off x="1808561" y="2602001"/>
            <a:ext cx="346428" cy="649287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Arrow Connector 13"/>
          <p:cNvCxnSpPr>
            <a:cxnSpLocks noChangeShapeType="1"/>
          </p:cNvCxnSpPr>
          <p:nvPr/>
        </p:nvCxnSpPr>
        <p:spPr bwMode="auto">
          <a:xfrm>
            <a:off x="1777031" y="4576057"/>
            <a:ext cx="903375" cy="152400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4534606" y="5468937"/>
            <a:ext cx="1006475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message</a:t>
            </a:r>
          </a:p>
        </p:txBody>
      </p:sp>
      <p:cxnSp>
        <p:nvCxnSpPr>
          <p:cNvPr id="21513" name="Straight Arrow Connector 17"/>
          <p:cNvCxnSpPr>
            <a:cxnSpLocks noChangeShapeType="1"/>
            <a:stCxn id="21512" idx="2"/>
          </p:cNvCxnSpPr>
          <p:nvPr/>
        </p:nvCxnSpPr>
        <p:spPr bwMode="auto">
          <a:xfrm flipH="1">
            <a:off x="3912306" y="5838825"/>
            <a:ext cx="1125538" cy="574675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4961752" y="4813469"/>
            <a:ext cx="122752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Arc Man?</a:t>
            </a:r>
          </a:p>
        </p:txBody>
      </p:sp>
      <p:cxnSp>
        <p:nvCxnSpPr>
          <p:cNvPr id="21515" name="Straight Arrow Connector 21"/>
          <p:cNvCxnSpPr>
            <a:cxnSpLocks noChangeShapeType="1"/>
            <a:stCxn id="21514" idx="1"/>
          </p:cNvCxnSpPr>
          <p:nvPr/>
        </p:nvCxnSpPr>
        <p:spPr bwMode="auto">
          <a:xfrm flipH="1" flipV="1">
            <a:off x="4534606" y="4728457"/>
            <a:ext cx="427146" cy="269678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Rectangle 24"/>
          <p:cNvSpPr>
            <a:spLocks noChangeArrowheads="1"/>
          </p:cNvSpPr>
          <p:nvPr/>
        </p:nvSpPr>
        <p:spPr bwMode="auto">
          <a:xfrm>
            <a:off x="6574898" y="1752600"/>
            <a:ext cx="93186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Buttons</a:t>
            </a:r>
          </a:p>
        </p:txBody>
      </p:sp>
      <p:cxnSp>
        <p:nvCxnSpPr>
          <p:cNvPr id="21517" name="Straight Arrow Connector 25"/>
          <p:cNvCxnSpPr>
            <a:cxnSpLocks noChangeShapeType="1"/>
          </p:cNvCxnSpPr>
          <p:nvPr/>
        </p:nvCxnSpPr>
        <p:spPr bwMode="auto">
          <a:xfrm flipH="1" flipV="1">
            <a:off x="5850998" y="1774825"/>
            <a:ext cx="722312" cy="171450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665825" y="5838825"/>
            <a:ext cx="1757890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Panel/drawing canvas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4809" y="1227516"/>
            <a:ext cx="74892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Menu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1093302" y="1424012"/>
            <a:ext cx="683729" cy="1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26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err="1" smtClean="0"/>
              <a:t>Spampede</a:t>
            </a:r>
            <a:r>
              <a:rPr lang="en-US" sz="13800" b="1" dirty="0" smtClean="0"/>
              <a:t> Demo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37128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58308" y="6033555"/>
            <a:ext cx="7417857" cy="369888"/>
          </a:xfrm>
          <a:prstGeom prst="rect">
            <a:avLst/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A derived class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 all of the capabilities of a base class… !</a:t>
            </a:r>
            <a:endParaRPr lang="en-US" altLang="en-US" sz="1800" dirty="0" smtClean="0"/>
          </a:p>
        </p:txBody>
      </p:sp>
      <p:pic>
        <p:nvPicPr>
          <p:cNvPr id="11" name="Picture 8" descr="Screen shot 2012-11-19 at 8.25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44617" r="5623" b="21127"/>
          <a:stretch/>
        </p:blipFill>
        <p:spPr bwMode="auto">
          <a:xfrm>
            <a:off x="476425" y="2508955"/>
            <a:ext cx="8181624" cy="30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97932" y="1625604"/>
            <a:ext cx="7696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Goal:  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create a useful &amp; </a:t>
            </a:r>
            <a:r>
              <a:rPr lang="en-US" sz="2400" b="1" i="1" dirty="0">
                <a:solidFill>
                  <a:srgbClr val="000000"/>
                </a:solidFill>
                <a:latin typeface="Cambria" pitchFamily="18" charset="0"/>
              </a:rPr>
              <a:t>representative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data model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6275" y="3651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Dangers of Inheritance…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89" y="5191554"/>
            <a:ext cx="7135221" cy="1419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0" y="4295713"/>
            <a:ext cx="2369847" cy="1280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9" descr="Screen shot 2012-11-19 at 12.24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10" y="54769"/>
            <a:ext cx="3657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57" y="685800"/>
            <a:ext cx="8735887" cy="1143000"/>
          </a:xfrm>
        </p:spPr>
        <p:txBody>
          <a:bodyPr/>
          <a:lstStyle/>
          <a:p>
            <a:r>
              <a:rPr lang="en-US" dirty="0" smtClean="0"/>
              <a:t>Keep track of spam and your </a:t>
            </a:r>
            <a:r>
              <a:rPr lang="en-US" dirty="0" err="1" smtClean="0"/>
              <a:t>pede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0" y="4038600"/>
            <a:ext cx="8685234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0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cycle()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56343" r="24472"/>
          <a:stretch/>
        </p:blipFill>
        <p:spPr bwMode="auto">
          <a:xfrm>
            <a:off x="101244" y="1524000"/>
            <a:ext cx="90234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"/>
          <a:stretch/>
        </p:blipFill>
        <p:spPr bwMode="auto">
          <a:xfrm>
            <a:off x="1" y="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867400" y="5638800"/>
            <a:ext cx="3124199" cy="1066800"/>
          </a:xfrm>
          <a:prstGeom prst="borderCallout1">
            <a:avLst>
              <a:gd name="adj1" fmla="val 33304"/>
              <a:gd name="adj2" fmla="val -2109"/>
              <a:gd name="adj3" fmla="val 21071"/>
              <a:gd name="adj4" fmla="val -44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 separate </a:t>
            </a:r>
            <a:r>
              <a:rPr lang="en-US" sz="2400" b="1" dirty="0" smtClean="0"/>
              <a:t>thread</a:t>
            </a:r>
            <a:r>
              <a:rPr lang="en-US" sz="2400" dirty="0" smtClean="0"/>
              <a:t> will handle key presses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6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41300" y="981777"/>
            <a:ext cx="84915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class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SpampedeBase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1800" b="1" dirty="0" smtClean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extends</a:t>
            </a:r>
            <a:r>
              <a:rPr lang="en-US" altLang="en-US" sz="1800" b="1" dirty="0" smtClean="0">
                <a:solidFill>
                  <a:srgbClr val="670768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1800" b="1" dirty="0" err="1" smtClean="0">
                <a:solidFill>
                  <a:srgbClr val="990099"/>
                </a:solidFill>
                <a:latin typeface="Courier New" pitchFamily="1" charset="0"/>
                <a:cs typeface="Courier New" pitchFamily="1" charset="0"/>
              </a:rPr>
              <a:t>JApplet</a:t>
            </a:r>
            <a:r>
              <a:rPr lang="en-US" altLang="en-US" sz="1800" b="1" dirty="0" smtClean="0">
                <a:solidFill>
                  <a:srgbClr val="990099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				  	</a:t>
            </a:r>
            <a:r>
              <a:rPr lang="en-US" altLang="en-US" sz="1800" b="1" dirty="0" smtClean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implements</a:t>
            </a:r>
            <a:r>
              <a:rPr lang="en-US" altLang="en-US" sz="1800" b="1" dirty="0" smtClean="0">
                <a:solidFill>
                  <a:srgbClr val="670768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ActionListener</a:t>
            </a:r>
            <a:r>
              <a:rPr lang="en-US" altLang="en-US" sz="1800" b="1" dirty="0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,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KeyListener</a:t>
            </a:r>
            <a:r>
              <a:rPr lang="en-US" altLang="en-US" sz="1800" b="1" dirty="0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, Runnable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pic>
        <p:nvPicPr>
          <p:cNvPr id="23555" name="Picture 8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"/>
          <a:stretch>
            <a:fillRect/>
          </a:stretch>
        </p:blipFill>
        <p:spPr bwMode="auto">
          <a:xfrm>
            <a:off x="4781550" y="2664527"/>
            <a:ext cx="43624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6952"/>
            <a:ext cx="4787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361950" y="3474152"/>
            <a:ext cx="257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handles button presses...</a:t>
            </a:r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V="1">
            <a:off x="2514600" y="1924752"/>
            <a:ext cx="3124200" cy="25146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V="1">
            <a:off x="6172200" y="1924752"/>
            <a:ext cx="1066800" cy="8382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914400" y="26176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Interfaces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enable event handling...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 rot="21229990">
            <a:off x="248798" y="4056764"/>
            <a:ext cx="1565275" cy="460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handle </a:t>
            </a:r>
            <a:r>
              <a:rPr lang="en-US" altLang="en-US" sz="1200" b="1" i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key</a:t>
            </a:r>
            <a:r>
              <a:rPr lang="en-US" altLang="en-US" sz="1200" i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presses..."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424988" y="4077223"/>
            <a:ext cx="334877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A Java interface is a TYPE but not a class. By 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implementing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it, you guarantee that you will include certain methods.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391400" y="2418465"/>
            <a:ext cx="1563688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run in a separate thread"</a:t>
            </a:r>
          </a:p>
        </p:txBody>
      </p:sp>
      <p:pic>
        <p:nvPicPr>
          <p:cNvPr id="23564" name="Picture 10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359727"/>
            <a:ext cx="39036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2327275" y="1924752"/>
            <a:ext cx="1101725" cy="59213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3566" name="Text Box 11"/>
          <p:cNvSpPr txBox="1">
            <a:spLocks noChangeArrowheads="1"/>
          </p:cNvSpPr>
          <p:nvPr/>
        </p:nvSpPr>
        <p:spPr bwMode="auto">
          <a:xfrm rot="-252084">
            <a:off x="98425" y="2075565"/>
            <a:ext cx="2033588" cy="460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handle </a:t>
            </a:r>
            <a:r>
              <a:rPr lang="en-US" altLang="en-US" sz="1200" b="1" i="1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button</a:t>
            </a:r>
            <a:r>
              <a:rPr lang="en-US" altLang="en-US" sz="1200" i="1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presses..."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23755" y="5515027"/>
            <a:ext cx="3551238" cy="92333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Then, other code - library code or other users' code - can </a:t>
            </a:r>
            <a:r>
              <a:rPr lang="en-US" altLang="en-US" sz="18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rely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on those methods being present!</a:t>
            </a:r>
          </a:p>
        </p:txBody>
      </p:sp>
    </p:spTree>
    <p:extLst>
      <p:ext uri="{BB962C8B-B14F-4D97-AF65-F5344CB8AC3E}">
        <p14:creationId xmlns:p14="http://schemas.microsoft.com/office/powerpoint/2010/main" val="34369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89088" y="160601"/>
            <a:ext cx="1166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Quiz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800" y="3370959"/>
            <a:ext cx="4827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3) Find the code that is drawing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small blue square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7302500" cy="415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6C5BE9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Code Treasure Hunt!       </a:t>
            </a:r>
            <a:r>
              <a:rPr lang="en-US" sz="2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try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your luck; </a:t>
            </a:r>
            <a:r>
              <a:rPr lang="en-US" sz="2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catch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 adventure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4333789"/>
            <a:ext cx="676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5)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Trickier: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 you think the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arguments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fillArc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(250,250,42,42,45,270)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mean?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04800" y="4815204"/>
            <a:ext cx="592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What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keypress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produces a hearty, spam-consuming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crunch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sound?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304800" y="3852374"/>
            <a:ext cx="6701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4) What do you think the four input arguments to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fillRect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int,int,int,int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mean?</a:t>
            </a:r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304799" y="5296203"/>
            <a:ext cx="64962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What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keypress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leads to drawing the large square </a:t>
            </a:r>
            <a:r>
              <a:rPr lang="en-US" altLang="en-US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blue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  Are there others?</a:t>
            </a:r>
          </a:p>
        </p:txBody>
      </p:sp>
      <p:sp>
        <p:nvSpPr>
          <p:cNvPr id="31753" name="Rectangle 30"/>
          <p:cNvSpPr>
            <a:spLocks noChangeArrowheads="1"/>
          </p:cNvSpPr>
          <p:nvPr/>
        </p:nvSpPr>
        <p:spPr bwMode="auto">
          <a:xfrm>
            <a:off x="304800" y="5777615"/>
            <a:ext cx="8202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8) </a:t>
            </a:r>
            <a:r>
              <a:rPr lang="en-US" alt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EXTRA! 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What's the longest time it could take for the large square to </a:t>
            </a:r>
            <a:r>
              <a:rPr lang="en-US" altLang="en-US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return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to magenta color?</a:t>
            </a:r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304800" y="1060451"/>
            <a:ext cx="457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1) Start by looking over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Spampede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's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data members...</a:t>
            </a:r>
          </a:p>
        </p:txBody>
      </p:sp>
      <p:sp>
        <p:nvSpPr>
          <p:cNvPr id="31755" name="Rectangle 3"/>
          <p:cNvSpPr>
            <a:spLocks noChangeArrowheads="1"/>
          </p:cNvSpPr>
          <p:nvPr/>
        </p:nvSpPr>
        <p:spPr bwMode="auto">
          <a:xfrm>
            <a:off x="685800" y="1390651"/>
            <a:ext cx="568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1a)  What is the NAME of the data member of type </a:t>
            </a:r>
            <a:r>
              <a:rPr lang="en-US" altLang="en-US" u="sng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SpamMaze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 </a:t>
            </a:r>
          </a:p>
        </p:txBody>
      </p:sp>
      <p:sp>
        <p:nvSpPr>
          <p:cNvPr id="31756" name="Rectangle 3"/>
          <p:cNvSpPr>
            <a:spLocks noChangeArrowheads="1"/>
          </p:cNvSpPr>
          <p:nvPr/>
        </p:nvSpPr>
        <p:spPr bwMode="auto">
          <a:xfrm>
            <a:off x="685800" y="1706602"/>
            <a:ext cx="6043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1b)  What is the TYPE of </a:t>
            </a:r>
            <a:r>
              <a:rPr lang="en-US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this.dir</a:t>
            </a:r>
            <a:r>
              <a:rPr lang="en-US" alt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  By the way, what is the type of </a:t>
            </a:r>
            <a:r>
              <a:rPr lang="en-US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this</a:t>
            </a:r>
            <a:r>
              <a:rPr lang="en-US" alt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1757" name="Rectangle 3"/>
          <p:cNvSpPr>
            <a:spLocks noChangeArrowheads="1"/>
          </p:cNvSpPr>
          <p:nvPr/>
        </p:nvSpPr>
        <p:spPr bwMode="auto">
          <a:xfrm>
            <a:off x="685800" y="2022553"/>
            <a:ext cx="64206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1c)  Find where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currentColor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dir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get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declared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then get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assigned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31759" name="Rectangle 3"/>
          <p:cNvSpPr>
            <a:spLocks noChangeArrowheads="1"/>
          </p:cNvSpPr>
          <p:nvPr/>
        </p:nvSpPr>
        <p:spPr bwMode="auto">
          <a:xfrm>
            <a:off x="304800" y="2889960"/>
            <a:ext cx="481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2) Find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cycle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then find each method that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cycle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calls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0" y="773113"/>
            <a:ext cx="3276600" cy="3698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Name(s):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___________________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91443" y="2338919"/>
            <a:ext cx="6648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1d)  Find where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image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cycleNum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get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declared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then get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assigned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91443" y="6268151"/>
            <a:ext cx="67855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8b) </a:t>
            </a:r>
            <a:r>
              <a:rPr lang="en-US" altLang="en-US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EXTRA! 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How could you change the inputs to </a:t>
            </a:r>
            <a:r>
              <a:rPr lang="en-US" altLang="en-US" sz="1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fillArc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to create a </a:t>
            </a:r>
            <a:r>
              <a:rPr lang="en-US" altLang="en-US" sz="1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PacMan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-like animation?</a:t>
            </a:r>
          </a:p>
        </p:txBody>
      </p:sp>
    </p:spTree>
    <p:extLst>
      <p:ext uri="{BB962C8B-B14F-4D97-AF65-F5344CB8AC3E}">
        <p14:creationId xmlns:p14="http://schemas.microsoft.com/office/powerpoint/2010/main" val="42314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20187" y="3016103"/>
            <a:ext cx="4035334" cy="3734653"/>
          </a:xfrm>
          <a:prstGeom prst="roundRect">
            <a:avLst>
              <a:gd name="adj" fmla="val 8808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241300" y="160338"/>
            <a:ext cx="857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Maze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sz="4200" b="1" dirty="0" err="1" smtClean="0">
                <a:solidFill>
                  <a:srgbClr val="000000"/>
                </a:solidFill>
                <a:latin typeface="Cambria" pitchFamily="18" charset="0"/>
              </a:rPr>
              <a:t>MazeCell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 classes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l="26092" t="56515" r="36237" b="7427"/>
          <a:stretch/>
        </p:blipFill>
        <p:spPr bwMode="auto">
          <a:xfrm>
            <a:off x="335842" y="3917245"/>
            <a:ext cx="434816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500" y="3578691"/>
            <a:ext cx="401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 Maze is a 2d array of </a:t>
            </a:r>
            <a:r>
              <a:rPr lang="en-US" dirty="0" err="1" smtClean="0">
                <a:latin typeface="Cambria" panose="02040503050406030204" pitchFamily="18" charset="0"/>
              </a:rPr>
              <a:t>MazeCells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" y="1405060"/>
            <a:ext cx="8849774" cy="134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16760" y="2502210"/>
            <a:ext cx="119662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Model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11" y="3379660"/>
            <a:ext cx="3667637" cy="685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8" y="4345673"/>
            <a:ext cx="3677163" cy="78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78" y="5284876"/>
            <a:ext cx="3625502" cy="1152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061420">
            <a:off x="4391378" y="2754492"/>
            <a:ext cx="205369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to write…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l="26092" t="56515" r="36237" b="7427"/>
          <a:stretch/>
        </p:blipFill>
        <p:spPr bwMode="auto">
          <a:xfrm>
            <a:off x="335842" y="3917245"/>
            <a:ext cx="434816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675467" y="4504267"/>
            <a:ext cx="135466" cy="14675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43959" y="4306708"/>
            <a:ext cx="135466" cy="14675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64270" y="4306707"/>
            <a:ext cx="135466" cy="14675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02268" y="4210751"/>
            <a:ext cx="135466" cy="14675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4" y="160338"/>
            <a:ext cx="7860521" cy="3655306"/>
          </a:xfrm>
          <a:prstGeom prst="rect">
            <a:avLst/>
          </a:prstGeom>
        </p:spPr>
      </p:pic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241300" y="160338"/>
            <a:ext cx="857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4200" b="1" dirty="0" err="1" smtClean="0">
                <a:solidFill>
                  <a:srgbClr val="000000"/>
                </a:solidFill>
                <a:latin typeface="Cambria" pitchFamily="18" charset="0"/>
              </a:rPr>
              <a:t>MazeCell</a:t>
            </a:r>
            <a:endParaRPr lang="en-US" altLang="en-US" sz="42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8355" y="1188727"/>
            <a:ext cx="3488619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Different </a:t>
            </a:r>
            <a:r>
              <a:rPr lang="en-US" sz="2000" u="sng" dirty="0" smtClean="0">
                <a:latin typeface="Cambria" panose="02040503050406030204" pitchFamily="18" charset="0"/>
              </a:rPr>
              <a:t>characters</a:t>
            </a:r>
            <a:r>
              <a:rPr lang="en-US" sz="2000" dirty="0" smtClean="0">
                <a:latin typeface="Cambria" panose="02040503050406030204" pitchFamily="18" charset="0"/>
              </a:rPr>
              <a:t> represent different </a:t>
            </a:r>
            <a:r>
              <a:rPr lang="en-US" sz="2000" b="1" i="1" dirty="0" smtClean="0">
                <a:latin typeface="Cambria" panose="02040503050406030204" pitchFamily="18" charset="0"/>
              </a:rPr>
              <a:t>cell contents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93911" y="3962395"/>
            <a:ext cx="135466" cy="14675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5400000">
            <a:off x="7800622" y="3061212"/>
            <a:ext cx="654755" cy="76764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7705" y="4050221"/>
            <a:ext cx="3424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many methods already written: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95" y="4577644"/>
            <a:ext cx="3453345" cy="880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27999" y="3152646"/>
            <a:ext cx="94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data for the AI…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/>
          <a:stretch/>
        </p:blipFill>
        <p:spPr>
          <a:xfrm>
            <a:off x="4891195" y="5586896"/>
            <a:ext cx="4027026" cy="9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76275" y="762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Java's</a:t>
            </a:r>
            <a:r>
              <a:rPr lang="en-US" altLang="en-US" sz="3600" dirty="0" smtClean="0">
                <a:solidFill>
                  <a:srgbClr val="000000"/>
                </a:solidFill>
                <a:ea typeface="MS PGothic" pitchFamily="34" charset="-128"/>
              </a:rPr>
              <a:t> 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  <a:cs typeface="Courier New" pitchFamily="1" charset="0"/>
              </a:rPr>
              <a:t>LinkedList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  <a:cs typeface="Courier New" pitchFamily="1" charset="0"/>
              </a:rPr>
              <a:t>&lt;E&gt;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85800" y="167640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4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LinkedList&lt;</a:t>
            </a:r>
            <a:r>
              <a:rPr lang="en-US" altLang="en-US" sz="24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MazeCell</a:t>
            </a:r>
            <a:r>
              <a:rPr lang="en-US" altLang="en-US" sz="24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&gt; spamCells;</a:t>
            </a:r>
          </a:p>
          <a:p>
            <a:pPr algn="l">
              <a:lnSpc>
                <a:spcPct val="50000"/>
              </a:lnSpc>
            </a:pPr>
            <a:endParaRPr lang="en-US" altLang="en-US" sz="2400" b="1" smtClean="0">
              <a:solidFill>
                <a:srgbClr val="000000"/>
              </a:solidFill>
              <a:latin typeface="Courier New" pitchFamily="1" charset="0"/>
              <a:ea typeface="MS PGothic" pitchFamily="34" charset="-128"/>
            </a:endParaRPr>
          </a:p>
          <a:p>
            <a:pPr algn="l">
              <a:lnSpc>
                <a:spcPct val="50000"/>
              </a:lnSpc>
            </a:pPr>
            <a:r>
              <a:rPr lang="en-US" altLang="en-US" sz="24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 = new LinkedList&lt;</a:t>
            </a:r>
            <a:r>
              <a:rPr lang="en-US" altLang="en-US" sz="24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MazeCell</a:t>
            </a:r>
            <a:r>
              <a:rPr lang="en-US" altLang="en-US" sz="24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&gt;();</a:t>
            </a:r>
          </a:p>
        </p:txBody>
      </p:sp>
      <p:sp>
        <p:nvSpPr>
          <p:cNvPr id="5124" name="Text Box 97"/>
          <p:cNvSpPr txBox="1">
            <a:spLocks noChangeArrowheads="1"/>
          </p:cNvSpPr>
          <p:nvPr/>
        </p:nvSpPr>
        <p:spPr bwMode="auto">
          <a:xfrm>
            <a:off x="3251200" y="3211513"/>
            <a:ext cx="4800600" cy="8318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dirty="0" smtClean="0">
                <a:latin typeface="Cambria" pitchFamily="18" charset="0"/>
                <a:ea typeface="MS PGothic" pitchFamily="34" charset="-128"/>
              </a:rPr>
              <a:t>it's a crazy name, but it's a class just like all of Java's others…</a:t>
            </a:r>
          </a:p>
        </p:txBody>
      </p:sp>
      <p:sp>
        <p:nvSpPr>
          <p:cNvPr id="5125" name="Line 98"/>
          <p:cNvSpPr>
            <a:spLocks noChangeShapeType="1"/>
          </p:cNvSpPr>
          <p:nvPr/>
        </p:nvSpPr>
        <p:spPr bwMode="auto">
          <a:xfrm flipV="1">
            <a:off x="4876800" y="2819400"/>
            <a:ext cx="0" cy="38100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533400" y="5429250"/>
            <a:ext cx="3865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spamCells.</a:t>
            </a:r>
            <a:r>
              <a:rPr lang="en-US" altLang="en-US" sz="18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addFirst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(mc);</a:t>
            </a:r>
          </a:p>
          <a:p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spamCells.</a:t>
            </a:r>
            <a:r>
              <a:rPr lang="en-US" altLang="en-US" sz="18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removeFirst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(mc);</a:t>
            </a:r>
          </a:p>
          <a:p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spamCells.</a:t>
            </a:r>
            <a:r>
              <a:rPr lang="en-US" altLang="en-US" sz="18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peekFirst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()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694238" y="5429250"/>
            <a:ext cx="3865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spamCells.</a:t>
            </a:r>
            <a:r>
              <a:rPr lang="en-US" altLang="en-US" sz="18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addLast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(mc);</a:t>
            </a:r>
          </a:p>
          <a:p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spamCells.</a:t>
            </a:r>
            <a:r>
              <a:rPr lang="en-US" altLang="en-US" sz="18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removeLast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(mc);</a:t>
            </a:r>
          </a:p>
          <a:p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spamCells.</a:t>
            </a:r>
            <a:r>
              <a:rPr lang="en-US" altLang="en-US" sz="1800" b="1" smtClean="0">
                <a:solidFill>
                  <a:srgbClr val="0333FF"/>
                </a:solidFill>
                <a:latin typeface="Courier New" pitchFamily="1" charset="0"/>
                <a:ea typeface="MS PGothic" pitchFamily="34" charset="-128"/>
              </a:rPr>
              <a:t>peekLast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1" charset="0"/>
                <a:ea typeface="MS PGothic" pitchFamily="34" charset="-128"/>
              </a:rPr>
              <a:t>()</a:t>
            </a:r>
          </a:p>
        </p:txBody>
      </p:sp>
      <p:sp>
        <p:nvSpPr>
          <p:cNvPr id="5128" name="Text Box 97"/>
          <p:cNvSpPr txBox="1">
            <a:spLocks noChangeArrowheads="1"/>
          </p:cNvSpPr>
          <p:nvPr/>
        </p:nvSpPr>
        <p:spPr bwMode="auto">
          <a:xfrm>
            <a:off x="241300" y="4895850"/>
            <a:ext cx="6019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500" dirty="0" smtClean="0">
                <a:latin typeface="Cambria" pitchFamily="18" charset="0"/>
                <a:ea typeface="MS PGothic" pitchFamily="34" charset="-128"/>
              </a:rPr>
              <a:t>It supports add/remove/peek on either side:</a:t>
            </a:r>
          </a:p>
        </p:txBody>
      </p:sp>
    </p:spTree>
    <p:extLst>
      <p:ext uri="{BB962C8B-B14F-4D97-AF65-F5344CB8AC3E}">
        <p14:creationId xmlns:p14="http://schemas.microsoft.com/office/powerpoint/2010/main" val="41833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81165" y="207080"/>
            <a:ext cx="3274836" cy="76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Don't wait!</a:t>
            </a:r>
            <a:endParaRPr lang="en-US" altLang="en-US" sz="4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843671" y="1195475"/>
            <a:ext cx="7472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Incremental changes are key!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5886450" y="2549525"/>
            <a:ext cx="1047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  <a:latin typeface="Cambria" panose="02040503050406030204" pitchFamily="18" charset="0"/>
              </a:rPr>
              <a:t>code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Cambria" panose="02040503050406030204" pitchFamily="18" charset="0"/>
              </a:rPr>
              <a:t>test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Cambria" panose="02040503050406030204" pitchFamily="18" charset="0"/>
              </a:rPr>
              <a:t>code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Cambria" panose="02040503050406030204" pitchFamily="18" charset="0"/>
              </a:rPr>
              <a:t>test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Cambria" panose="02040503050406030204" pitchFamily="18" charset="0"/>
              </a:rPr>
              <a:t>code 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Cambria" panose="02040503050406030204" pitchFamily="18" charset="0"/>
              </a:rPr>
              <a:t>test</a:t>
            </a:r>
          </a:p>
          <a:p>
            <a:r>
              <a:rPr lang="en-US" altLang="en-US" sz="2400" b="1" smtClean="0">
                <a:solidFill>
                  <a:srgbClr val="000000"/>
                </a:solidFill>
                <a:latin typeface="Cambria" panose="02040503050406030204" pitchFamily="18" charset="0"/>
              </a:rPr>
              <a:t>...</a:t>
            </a:r>
            <a:endParaRPr lang="en-US" altLang="en-US" sz="240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181100" y="3311525"/>
            <a:ext cx="28130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800" smtClean="0">
                <a:solidFill>
                  <a:srgbClr val="000000"/>
                </a:solidFill>
                <a:latin typeface="Cambria" panose="02040503050406030204" pitchFamily="18" charset="0"/>
              </a:rPr>
              <a:t>CODE</a:t>
            </a:r>
          </a:p>
          <a:p>
            <a:r>
              <a:rPr lang="en-US" altLang="en-US" sz="4800" smtClean="0">
                <a:solidFill>
                  <a:srgbClr val="000000"/>
                </a:solidFill>
                <a:latin typeface="Cambria" panose="02040503050406030204" pitchFamily="18" charset="0"/>
              </a:rPr>
              <a:t>TEST</a:t>
            </a: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 flipV="1">
            <a:off x="795338" y="4227513"/>
            <a:ext cx="1096962" cy="930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165101" y="5178425"/>
            <a:ext cx="1302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concentrated despair phase</a:t>
            </a:r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 flipH="1" flipV="1">
            <a:off x="6699075" y="3057168"/>
            <a:ext cx="931862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 flipH="1">
            <a:off x="6716537" y="3617556"/>
            <a:ext cx="950913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 flipH="1">
            <a:off x="6741937" y="3887431"/>
            <a:ext cx="950913" cy="1366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7649987" y="3349268"/>
            <a:ext cx="113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closing in on a solution</a:t>
            </a:r>
          </a:p>
        </p:txBody>
      </p:sp>
    </p:spTree>
    <p:extLst>
      <p:ext uri="{BB962C8B-B14F-4D97-AF65-F5344CB8AC3E}">
        <p14:creationId xmlns:p14="http://schemas.microsoft.com/office/powerpoint/2010/main" val="23445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err="1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Spampede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: </a:t>
            </a:r>
            <a:r>
              <a:rPr lang="en-US" altLang="en-US" sz="4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overview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&amp; AI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26092" t="56515" r="36237" b="7427"/>
          <a:stretch/>
        </p:blipFill>
        <p:spPr bwMode="auto">
          <a:xfrm>
            <a:off x="1225410" y="1478846"/>
            <a:ext cx="6693707" cy="42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smtClean="0"/>
              <a:t>DFS/BFS </a:t>
            </a:r>
            <a:br>
              <a:rPr lang="en-US" sz="13800" b="1" dirty="0" smtClean="0"/>
            </a:b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852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Let's </a:t>
            </a:r>
            <a:r>
              <a:rPr lang="en-US" altLang="en-US" sz="4200" u="sng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zoom in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on the Game AI…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l="26092" t="56515" r="36237" b="7427"/>
          <a:stretch/>
        </p:blipFill>
        <p:spPr bwMode="auto">
          <a:xfrm>
            <a:off x="319440" y="3685761"/>
            <a:ext cx="4809418" cy="30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864" y="1738489"/>
            <a:ext cx="119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'S'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8397" y="2124754"/>
            <a:ext cx="119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46489" y="2448930"/>
            <a:ext cx="903111" cy="166022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240043" y="2777067"/>
            <a:ext cx="2901113" cy="20263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635286" y="2686756"/>
            <a:ext cx="2381692" cy="145626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873286" y="2107821"/>
            <a:ext cx="2127692" cy="18993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01477" y="1340177"/>
            <a:ext cx="119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9722" y="4182808"/>
            <a:ext cx="3067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We need to get from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'S'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to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'D'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and then find our way back…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19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4890" y="25569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3290" y="25569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9090" y="25569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4" name="Rectangle 7" descr="25%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56490" y="25569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5" name="Rectangle 8" descr="25%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27490" y="32427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13290" y="32427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7" name="Rectangle 10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9090" y="32427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8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4890" y="32427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70690" y="32427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0" name="Rectangle 13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56490" y="32427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1" name="Rectangle 14" descr="25%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27490" y="39285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2" name="Rectangle 15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13290" y="39285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3" name="Rectangle 16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99090" y="39285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4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4890" y="39285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70690" y="39285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6" name="Rectangle 19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56490" y="39285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7" name="Rectangle 20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27490" y="46143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8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13290" y="46143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9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9090" y="46143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0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84890" y="46143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1" name="Rectangle 24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0690" y="46143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2" name="Rectangle 25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56490" y="46143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3" name="Rectangle 26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274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4" name="Rectangle 27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132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5" name="Rectangle 28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990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6" name="Rectangle 29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848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7" name="Rectangle 30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06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8" name="Rectangle 31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564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9" name="Rectangle 32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274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0" name="Rectangle 33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132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1" name="Rectangle 34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990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2" name="Rectangle 35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48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3" name="Rectangle 36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706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4" name="Rectangle 37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564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7445" name="Picture 3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3352978" y="2633139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7" name="Text Box 5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935707" y="3310473"/>
            <a:ext cx="1619956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This maze looks </a:t>
            </a:r>
            <a:r>
              <a:rPr lang="en-US" altLang="en-US" sz="14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kinda</a:t>
            </a:r>
            <a:r>
              <a:rPr lang="en-US" alt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easy to me…</a:t>
            </a:r>
          </a:p>
        </p:txBody>
      </p:sp>
      <p:sp>
        <p:nvSpPr>
          <p:cNvPr id="17448" name="Line 6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5275599" y="3764078"/>
            <a:ext cx="321515" cy="2492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17449" name="TextBox 66"/>
          <p:cNvSpPr txBox="1">
            <a:spLocks noChangeArrowheads="1"/>
          </p:cNvSpPr>
          <p:nvPr/>
        </p:nvSpPr>
        <p:spPr bwMode="auto">
          <a:xfrm>
            <a:off x="2054579" y="6158094"/>
            <a:ext cx="5384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</a:rPr>
              <a:t>How is this is the same as </a:t>
            </a:r>
            <a:r>
              <a:rPr lang="en-US" altLang="en-US" i="1" dirty="0" err="1" smtClean="0">
                <a:solidFill>
                  <a:srgbClr val="000000"/>
                </a:solidFill>
                <a:latin typeface="Calibri" pitchFamily="34" charset="0"/>
              </a:rPr>
              <a:t>Spampede's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</a:rPr>
              <a:t> AI?</a:t>
            </a:r>
          </a:p>
        </p:txBody>
      </p:sp>
      <p:sp>
        <p:nvSpPr>
          <p:cNvPr id="17450" name="Rectangle 67"/>
          <p:cNvSpPr>
            <a:spLocks noChangeArrowheads="1"/>
          </p:cNvSpPr>
          <p:nvPr/>
        </p:nvSpPr>
        <p:spPr bwMode="auto">
          <a:xfrm>
            <a:off x="180624" y="1794939"/>
            <a:ext cx="192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class Maze</a:t>
            </a:r>
          </a:p>
        </p:txBody>
      </p:sp>
      <p:sp>
        <p:nvSpPr>
          <p:cNvPr id="17451" name="Rectangle 68"/>
          <p:cNvSpPr>
            <a:spLocks noChangeArrowheads="1"/>
          </p:cNvSpPr>
          <p:nvPr/>
        </p:nvSpPr>
        <p:spPr bwMode="auto">
          <a:xfrm>
            <a:off x="447324" y="2633139"/>
            <a:ext cx="1864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Cambria" panose="02040503050406030204" pitchFamily="18" charset="0"/>
              </a:rPr>
              <a:t>class MazeCell</a:t>
            </a:r>
          </a:p>
        </p:txBody>
      </p:sp>
      <p:sp>
        <p:nvSpPr>
          <p:cNvPr id="17452" name="Rectangle 69"/>
          <p:cNvSpPr>
            <a:spLocks noChangeArrowheads="1"/>
          </p:cNvSpPr>
          <p:nvPr/>
        </p:nvSpPr>
        <p:spPr bwMode="auto">
          <a:xfrm>
            <a:off x="2627490" y="1883839"/>
            <a:ext cx="4114800" cy="41148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53" name="Rectangle 4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27490" y="25569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17454" name="Straight Arrow Connector 71"/>
          <p:cNvCxnSpPr>
            <a:cxnSpLocks noChangeShapeType="1"/>
            <a:stCxn id="17450" idx="3"/>
          </p:cNvCxnSpPr>
          <p:nvPr/>
        </p:nvCxnSpPr>
        <p:spPr bwMode="auto">
          <a:xfrm>
            <a:off x="2104549" y="2056549"/>
            <a:ext cx="514475" cy="4319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5" name="Straight Arrow Connector 72"/>
          <p:cNvCxnSpPr>
            <a:cxnSpLocks noChangeShapeType="1"/>
          </p:cNvCxnSpPr>
          <p:nvPr/>
        </p:nvCxnSpPr>
        <p:spPr bwMode="auto">
          <a:xfrm>
            <a:off x="2398890" y="2861739"/>
            <a:ext cx="458788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56" name="Group 163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4761090" y="4013315"/>
            <a:ext cx="533400" cy="533400"/>
            <a:chOff x="4848" y="1056"/>
            <a:chExt cx="480" cy="528"/>
          </a:xfrm>
        </p:grpSpPr>
        <p:sp>
          <p:nvSpPr>
            <p:cNvPr id="17457" name="Freeform 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0 w 1048"/>
                <a:gd name="T1" fmla="*/ 1 h 250"/>
                <a:gd name="T2" fmla="*/ 1 w 1048"/>
                <a:gd name="T3" fmla="*/ 4 h 250"/>
                <a:gd name="T4" fmla="*/ 1 w 1048"/>
                <a:gd name="T5" fmla="*/ 5 h 250"/>
                <a:gd name="T6" fmla="*/ 1 w 1048"/>
                <a:gd name="T7" fmla="*/ 7 h 250"/>
                <a:gd name="T8" fmla="*/ 1 w 1048"/>
                <a:gd name="T9" fmla="*/ 8 h 250"/>
                <a:gd name="T10" fmla="*/ 0 w 1048"/>
                <a:gd name="T11" fmla="*/ 12 h 250"/>
                <a:gd name="T12" fmla="*/ 0 w 1048"/>
                <a:gd name="T13" fmla="*/ 11 h 250"/>
                <a:gd name="T14" fmla="*/ 0 w 1048"/>
                <a:gd name="T15" fmla="*/ 10 h 250"/>
                <a:gd name="T16" fmla="*/ 0 w 1048"/>
                <a:gd name="T17" fmla="*/ 8 h 250"/>
                <a:gd name="T18" fmla="*/ 0 w 1048"/>
                <a:gd name="T19" fmla="*/ 7 h 250"/>
                <a:gd name="T20" fmla="*/ 0 w 1048"/>
                <a:gd name="T21" fmla="*/ 4 h 250"/>
                <a:gd name="T22" fmla="*/ 0 w 1048"/>
                <a:gd name="T23" fmla="*/ 3 h 250"/>
                <a:gd name="T24" fmla="*/ 0 w 1048"/>
                <a:gd name="T25" fmla="*/ 1 h 250"/>
                <a:gd name="T26" fmla="*/ 0 w 1048"/>
                <a:gd name="T27" fmla="*/ 1 h 250"/>
                <a:gd name="T28" fmla="*/ 0 w 1048"/>
                <a:gd name="T29" fmla="*/ 1 h 250"/>
                <a:gd name="T30" fmla="*/ 0 w 1048"/>
                <a:gd name="T31" fmla="*/ 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58" name="Oval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59" name="Oval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0" name="Oval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1" name="Oval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2" name="Oval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3" name="Oval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4" name="Oval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5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6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13 w 648"/>
                <a:gd name="T1" fmla="*/ 0 h 256"/>
                <a:gd name="T2" fmla="*/ 3 w 648"/>
                <a:gd name="T3" fmla="*/ 1 h 256"/>
                <a:gd name="T4" fmla="*/ 0 w 648"/>
                <a:gd name="T5" fmla="*/ 5 h 256"/>
                <a:gd name="T6" fmla="*/ 10 w 648"/>
                <a:gd name="T7" fmla="*/ 10 h 256"/>
                <a:gd name="T8" fmla="*/ 18 w 648"/>
                <a:gd name="T9" fmla="*/ 12 h 256"/>
                <a:gd name="T10" fmla="*/ 29 w 648"/>
                <a:gd name="T11" fmla="*/ 13 h 256"/>
                <a:gd name="T12" fmla="*/ 39 w 648"/>
                <a:gd name="T13" fmla="*/ 10 h 256"/>
                <a:gd name="T14" fmla="*/ 37 w 648"/>
                <a:gd name="T15" fmla="*/ 8 h 256"/>
                <a:gd name="T16" fmla="*/ 33 w 648"/>
                <a:gd name="T17" fmla="*/ 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67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6 w 442"/>
                <a:gd name="T1" fmla="*/ 7 h 192"/>
                <a:gd name="T2" fmla="*/ 2 w 442"/>
                <a:gd name="T3" fmla="*/ 4 h 192"/>
                <a:gd name="T4" fmla="*/ 3 w 442"/>
                <a:gd name="T5" fmla="*/ 0 h 192"/>
                <a:gd name="T6" fmla="*/ 14 w 442"/>
                <a:gd name="T7" fmla="*/ 1 h 192"/>
                <a:gd name="T8" fmla="*/ 23 w 442"/>
                <a:gd name="T9" fmla="*/ 3 h 192"/>
                <a:gd name="T10" fmla="*/ 27 w 442"/>
                <a:gd name="T11" fmla="*/ 4 h 192"/>
                <a:gd name="T12" fmla="*/ 26 w 442"/>
                <a:gd name="T13" fmla="*/ 6 h 192"/>
                <a:gd name="T14" fmla="*/ 17 w 442"/>
                <a:gd name="T15" fmla="*/ 8 h 192"/>
                <a:gd name="T16" fmla="*/ 15 w 442"/>
                <a:gd name="T17" fmla="*/ 8 h 192"/>
                <a:gd name="T18" fmla="*/ 14 w 442"/>
                <a:gd name="T19" fmla="*/ 9 h 192"/>
                <a:gd name="T20" fmla="*/ 12 w 442"/>
                <a:gd name="T21" fmla="*/ 10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68" name="Freeform 2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69" name="Freeform 2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9437" y="143988"/>
            <a:ext cx="6353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</a:rPr>
              <a:t>Spampede's</a:t>
            </a:r>
            <a:r>
              <a:rPr lang="en-US" sz="3600" dirty="0">
                <a:latin typeface="Cambria" panose="02040503050406030204" pitchFamily="18" charset="0"/>
              </a:rPr>
              <a:t> AI is </a:t>
            </a:r>
            <a:r>
              <a:rPr lang="en-US" sz="3600" b="1" i="1" dirty="0">
                <a:latin typeface="Cambria" panose="02040503050406030204" pitchFamily="18" charset="0"/>
              </a:rPr>
              <a:t>maze-solving</a:t>
            </a:r>
          </a:p>
        </p:txBody>
      </p:sp>
    </p:spTree>
    <p:extLst>
      <p:ext uri="{BB962C8B-B14F-4D97-AF65-F5344CB8AC3E}">
        <p14:creationId xmlns:p14="http://schemas.microsoft.com/office/powerpoint/2010/main" val="1496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296864" y="420307"/>
            <a:ext cx="3123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Search!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8"/>
          <a:srcRect l="26092" t="56515" r="36237" b="7427"/>
          <a:stretch/>
        </p:blipFill>
        <p:spPr bwMode="auto">
          <a:xfrm>
            <a:off x="3807706" y="310392"/>
            <a:ext cx="4809418" cy="30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111" y="3776132"/>
            <a:ext cx="295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Place the start into a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sz="24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267" y="3776132"/>
            <a:ext cx="416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While the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not empty…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508" y="4611510"/>
            <a:ext cx="415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(2a) Remove the next cell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508" y="5081880"/>
            <a:ext cx="361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(2b) Check if it's the goal!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508" y="5552250"/>
            <a:ext cx="4157308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(2c)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we're done!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508" y="6054350"/>
            <a:ext cx="35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(2d) </a:t>
            </a:r>
            <a:r>
              <a:rPr lang="en-US" sz="1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If not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keep going: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add its neighbors to the </a:t>
            </a:r>
            <a:r>
              <a:rPr lang="en-US" sz="1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Group 16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817927" y="812931"/>
            <a:ext cx="262811" cy="281853"/>
            <a:chOff x="4848" y="1056"/>
            <a:chExt cx="480" cy="528"/>
          </a:xfrm>
        </p:grpSpPr>
        <p:sp>
          <p:nvSpPr>
            <p:cNvPr id="11" name="Freeform 9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0 w 1048"/>
                <a:gd name="T1" fmla="*/ 1 h 250"/>
                <a:gd name="T2" fmla="*/ 1 w 1048"/>
                <a:gd name="T3" fmla="*/ 4 h 250"/>
                <a:gd name="T4" fmla="*/ 1 w 1048"/>
                <a:gd name="T5" fmla="*/ 5 h 250"/>
                <a:gd name="T6" fmla="*/ 1 w 1048"/>
                <a:gd name="T7" fmla="*/ 7 h 250"/>
                <a:gd name="T8" fmla="*/ 1 w 1048"/>
                <a:gd name="T9" fmla="*/ 8 h 250"/>
                <a:gd name="T10" fmla="*/ 0 w 1048"/>
                <a:gd name="T11" fmla="*/ 12 h 250"/>
                <a:gd name="T12" fmla="*/ 0 w 1048"/>
                <a:gd name="T13" fmla="*/ 11 h 250"/>
                <a:gd name="T14" fmla="*/ 0 w 1048"/>
                <a:gd name="T15" fmla="*/ 10 h 250"/>
                <a:gd name="T16" fmla="*/ 0 w 1048"/>
                <a:gd name="T17" fmla="*/ 8 h 250"/>
                <a:gd name="T18" fmla="*/ 0 w 1048"/>
                <a:gd name="T19" fmla="*/ 7 h 250"/>
                <a:gd name="T20" fmla="*/ 0 w 1048"/>
                <a:gd name="T21" fmla="*/ 4 h 250"/>
                <a:gd name="T22" fmla="*/ 0 w 1048"/>
                <a:gd name="T23" fmla="*/ 3 h 250"/>
                <a:gd name="T24" fmla="*/ 0 w 1048"/>
                <a:gd name="T25" fmla="*/ 1 h 250"/>
                <a:gd name="T26" fmla="*/ 0 w 1048"/>
                <a:gd name="T27" fmla="*/ 1 h 250"/>
                <a:gd name="T28" fmla="*/ 0 w 1048"/>
                <a:gd name="T29" fmla="*/ 1 h 250"/>
                <a:gd name="T30" fmla="*/ 0 w 1048"/>
                <a:gd name="T31" fmla="*/ 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13 w 648"/>
                <a:gd name="T1" fmla="*/ 0 h 256"/>
                <a:gd name="T2" fmla="*/ 3 w 648"/>
                <a:gd name="T3" fmla="*/ 1 h 256"/>
                <a:gd name="T4" fmla="*/ 0 w 648"/>
                <a:gd name="T5" fmla="*/ 5 h 256"/>
                <a:gd name="T6" fmla="*/ 10 w 648"/>
                <a:gd name="T7" fmla="*/ 10 h 256"/>
                <a:gd name="T8" fmla="*/ 18 w 648"/>
                <a:gd name="T9" fmla="*/ 12 h 256"/>
                <a:gd name="T10" fmla="*/ 29 w 648"/>
                <a:gd name="T11" fmla="*/ 13 h 256"/>
                <a:gd name="T12" fmla="*/ 39 w 648"/>
                <a:gd name="T13" fmla="*/ 10 h 256"/>
                <a:gd name="T14" fmla="*/ 37 w 648"/>
                <a:gd name="T15" fmla="*/ 8 h 256"/>
                <a:gd name="T16" fmla="*/ 33 w 648"/>
                <a:gd name="T17" fmla="*/ 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6 w 442"/>
                <a:gd name="T1" fmla="*/ 7 h 192"/>
                <a:gd name="T2" fmla="*/ 2 w 442"/>
                <a:gd name="T3" fmla="*/ 4 h 192"/>
                <a:gd name="T4" fmla="*/ 3 w 442"/>
                <a:gd name="T5" fmla="*/ 0 h 192"/>
                <a:gd name="T6" fmla="*/ 14 w 442"/>
                <a:gd name="T7" fmla="*/ 1 h 192"/>
                <a:gd name="T8" fmla="*/ 23 w 442"/>
                <a:gd name="T9" fmla="*/ 3 h 192"/>
                <a:gd name="T10" fmla="*/ 27 w 442"/>
                <a:gd name="T11" fmla="*/ 4 h 192"/>
                <a:gd name="T12" fmla="*/ 26 w 442"/>
                <a:gd name="T13" fmla="*/ 6 h 192"/>
                <a:gd name="T14" fmla="*/ 17 w 442"/>
                <a:gd name="T15" fmla="*/ 8 h 192"/>
                <a:gd name="T16" fmla="*/ 15 w 442"/>
                <a:gd name="T17" fmla="*/ 8 h 192"/>
                <a:gd name="T18" fmla="*/ 14 w 442"/>
                <a:gd name="T19" fmla="*/ 9 h 192"/>
                <a:gd name="T20" fmla="*/ 12 w 442"/>
                <a:gd name="T21" fmla="*/ 10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pic>
        <p:nvPicPr>
          <p:cNvPr id="24" name="Picture 3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7104239" y="884333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296864" y="420307"/>
            <a:ext cx="3123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Search!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111" y="3776132"/>
            <a:ext cx="295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Place the start into a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sz="24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267" y="3776132"/>
            <a:ext cx="416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While the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not empty…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508" y="4611510"/>
            <a:ext cx="415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(2a) Remove the next cell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508" y="5081880"/>
            <a:ext cx="361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(2b) Check if it's the goal!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508" y="5552250"/>
            <a:ext cx="4157308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(2c)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we're done!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508" y="6054350"/>
            <a:ext cx="35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(2d) </a:t>
            </a:r>
            <a:r>
              <a:rPr lang="en-US" sz="1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If not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keep going: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add its neighbors to the </a:t>
            </a:r>
            <a:r>
              <a:rPr lang="en-US" sz="1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73" y="108495"/>
            <a:ext cx="3715269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ChangeArrowheads="1"/>
          </p:cNvSpPr>
          <p:nvPr/>
        </p:nvSpPr>
        <p:spPr bwMode="auto">
          <a:xfrm>
            <a:off x="2667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2" name="Rectangle 1027"/>
          <p:cNvSpPr>
            <a:spLocks noChangeArrowheads="1"/>
          </p:cNvSpPr>
          <p:nvPr/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t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Parent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visited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40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53" name="Rectangle 1028" descr="25%"/>
          <p:cNvSpPr>
            <a:spLocks noChangeArrowheads="1"/>
          </p:cNvSpPr>
          <p:nvPr/>
        </p:nvSpPr>
        <p:spPr bwMode="auto">
          <a:xfrm>
            <a:off x="609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4" name="Rectangle 1029"/>
          <p:cNvSpPr>
            <a:spLocks noChangeArrowheads="1"/>
          </p:cNvSpPr>
          <p:nvPr/>
        </p:nvSpPr>
        <p:spPr bwMode="auto">
          <a:xfrm>
            <a:off x="12954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5" name="Rectangle 1030"/>
          <p:cNvSpPr>
            <a:spLocks noChangeArrowheads="1"/>
          </p:cNvSpPr>
          <p:nvPr/>
        </p:nvSpPr>
        <p:spPr bwMode="auto">
          <a:xfrm>
            <a:off x="19812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6" name="Rectangle 1031" descr="25%"/>
          <p:cNvSpPr>
            <a:spLocks noChangeArrowheads="1"/>
          </p:cNvSpPr>
          <p:nvPr/>
        </p:nvSpPr>
        <p:spPr bwMode="auto">
          <a:xfrm>
            <a:off x="4038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7" name="Rectangle 1032" descr="25%"/>
          <p:cNvSpPr>
            <a:spLocks noChangeArrowheads="1"/>
          </p:cNvSpPr>
          <p:nvPr/>
        </p:nvSpPr>
        <p:spPr bwMode="auto">
          <a:xfrm>
            <a:off x="609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8" name="Rectangle 1034" descr="25%"/>
          <p:cNvSpPr>
            <a:spLocks noChangeArrowheads="1"/>
          </p:cNvSpPr>
          <p:nvPr/>
        </p:nvSpPr>
        <p:spPr bwMode="auto">
          <a:xfrm>
            <a:off x="1981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9" name="Rectangle 1035"/>
          <p:cNvSpPr>
            <a:spLocks noChangeArrowheads="1"/>
          </p:cNvSpPr>
          <p:nvPr/>
        </p:nvSpPr>
        <p:spPr bwMode="auto">
          <a:xfrm>
            <a:off x="26670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0" name="Rectangle 1036"/>
          <p:cNvSpPr>
            <a:spLocks noChangeArrowheads="1"/>
          </p:cNvSpPr>
          <p:nvPr/>
        </p:nvSpPr>
        <p:spPr bwMode="auto">
          <a:xfrm>
            <a:off x="33528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1" name="Rectangle 1037" descr="25%"/>
          <p:cNvSpPr>
            <a:spLocks noChangeArrowheads="1"/>
          </p:cNvSpPr>
          <p:nvPr/>
        </p:nvSpPr>
        <p:spPr bwMode="auto">
          <a:xfrm>
            <a:off x="4038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2" name="Rectangle 1038" descr="25%"/>
          <p:cNvSpPr>
            <a:spLocks noChangeArrowheads="1"/>
          </p:cNvSpPr>
          <p:nvPr/>
        </p:nvSpPr>
        <p:spPr bwMode="auto">
          <a:xfrm>
            <a:off x="609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3" name="Rectangle 1039" descr="25%"/>
          <p:cNvSpPr>
            <a:spLocks noChangeArrowheads="1"/>
          </p:cNvSpPr>
          <p:nvPr/>
        </p:nvSpPr>
        <p:spPr bwMode="auto">
          <a:xfrm>
            <a:off x="1295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4" name="Rectangle 1040" descr="25%"/>
          <p:cNvSpPr>
            <a:spLocks noChangeArrowheads="1"/>
          </p:cNvSpPr>
          <p:nvPr/>
        </p:nvSpPr>
        <p:spPr bwMode="auto">
          <a:xfrm>
            <a:off x="1981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5" name="Rectangle 1041"/>
          <p:cNvSpPr>
            <a:spLocks noChangeArrowheads="1"/>
          </p:cNvSpPr>
          <p:nvPr/>
        </p:nvSpPr>
        <p:spPr bwMode="auto">
          <a:xfrm>
            <a:off x="2667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6" name="Rectangle 1042"/>
          <p:cNvSpPr>
            <a:spLocks noChangeArrowheads="1"/>
          </p:cNvSpPr>
          <p:nvPr/>
        </p:nvSpPr>
        <p:spPr bwMode="auto">
          <a:xfrm>
            <a:off x="33528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7" name="Rectangle 1043" descr="25%"/>
          <p:cNvSpPr>
            <a:spLocks noChangeArrowheads="1"/>
          </p:cNvSpPr>
          <p:nvPr/>
        </p:nvSpPr>
        <p:spPr bwMode="auto">
          <a:xfrm>
            <a:off x="4038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8" name="Rectangle 1044" descr="25%"/>
          <p:cNvSpPr>
            <a:spLocks noChangeArrowheads="1"/>
          </p:cNvSpPr>
          <p:nvPr/>
        </p:nvSpPr>
        <p:spPr bwMode="auto">
          <a:xfrm>
            <a:off x="609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9" name="Rectangle 1045"/>
          <p:cNvSpPr>
            <a:spLocks noChangeArrowheads="1"/>
          </p:cNvSpPr>
          <p:nvPr/>
        </p:nvSpPr>
        <p:spPr bwMode="auto">
          <a:xfrm>
            <a:off x="12954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0" name="Rectangle 1046"/>
          <p:cNvSpPr>
            <a:spLocks noChangeArrowheads="1"/>
          </p:cNvSpPr>
          <p:nvPr/>
        </p:nvSpPr>
        <p:spPr bwMode="auto">
          <a:xfrm>
            <a:off x="19812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1" name="Rectangle 1047"/>
          <p:cNvSpPr>
            <a:spLocks noChangeArrowheads="1"/>
          </p:cNvSpPr>
          <p:nvPr/>
        </p:nvSpPr>
        <p:spPr bwMode="auto">
          <a:xfrm>
            <a:off x="2667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2" name="Rectangle 1048" descr="25%"/>
          <p:cNvSpPr>
            <a:spLocks noChangeArrowheads="1"/>
          </p:cNvSpPr>
          <p:nvPr/>
        </p:nvSpPr>
        <p:spPr bwMode="auto">
          <a:xfrm>
            <a:off x="33528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3" name="Rectangle 1049" descr="25%"/>
          <p:cNvSpPr>
            <a:spLocks noChangeArrowheads="1"/>
          </p:cNvSpPr>
          <p:nvPr/>
        </p:nvSpPr>
        <p:spPr bwMode="auto">
          <a:xfrm>
            <a:off x="4038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4" name="Rectangle 1050" descr="25%"/>
          <p:cNvSpPr>
            <a:spLocks noChangeArrowheads="1"/>
          </p:cNvSpPr>
          <p:nvPr/>
        </p:nvSpPr>
        <p:spPr bwMode="auto">
          <a:xfrm>
            <a:off x="609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5" name="Rectangle 1051" descr="25%"/>
          <p:cNvSpPr>
            <a:spLocks noChangeArrowheads="1"/>
          </p:cNvSpPr>
          <p:nvPr/>
        </p:nvSpPr>
        <p:spPr bwMode="auto">
          <a:xfrm>
            <a:off x="1295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6" name="Rectangle 1052" descr="25%"/>
          <p:cNvSpPr>
            <a:spLocks noChangeArrowheads="1"/>
          </p:cNvSpPr>
          <p:nvPr/>
        </p:nvSpPr>
        <p:spPr bwMode="auto">
          <a:xfrm>
            <a:off x="1981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7" name="Rectangle 1053" descr="25%"/>
          <p:cNvSpPr>
            <a:spLocks noChangeArrowheads="1"/>
          </p:cNvSpPr>
          <p:nvPr/>
        </p:nvSpPr>
        <p:spPr bwMode="auto">
          <a:xfrm>
            <a:off x="2667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8" name="Rectangle 1054" descr="25%"/>
          <p:cNvSpPr>
            <a:spLocks noChangeArrowheads="1"/>
          </p:cNvSpPr>
          <p:nvPr/>
        </p:nvSpPr>
        <p:spPr bwMode="auto">
          <a:xfrm>
            <a:off x="3352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9" name="Rectangle 1055" descr="25%"/>
          <p:cNvSpPr>
            <a:spLocks noChangeArrowheads="1"/>
          </p:cNvSpPr>
          <p:nvPr/>
        </p:nvSpPr>
        <p:spPr bwMode="auto">
          <a:xfrm>
            <a:off x="4038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0" name="Rectangle 1056" descr="25%"/>
          <p:cNvSpPr>
            <a:spLocks noChangeArrowheads="1"/>
          </p:cNvSpPr>
          <p:nvPr/>
        </p:nvSpPr>
        <p:spPr bwMode="auto">
          <a:xfrm>
            <a:off x="609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1" name="Rectangle 1057" descr="25%"/>
          <p:cNvSpPr>
            <a:spLocks noChangeArrowheads="1"/>
          </p:cNvSpPr>
          <p:nvPr/>
        </p:nvSpPr>
        <p:spPr bwMode="auto">
          <a:xfrm>
            <a:off x="1295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2" name="Rectangle 1058" descr="25%"/>
          <p:cNvSpPr>
            <a:spLocks noChangeArrowheads="1"/>
          </p:cNvSpPr>
          <p:nvPr/>
        </p:nvSpPr>
        <p:spPr bwMode="auto">
          <a:xfrm>
            <a:off x="1981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3" name="Rectangle 1059" descr="25%"/>
          <p:cNvSpPr>
            <a:spLocks noChangeArrowheads="1"/>
          </p:cNvSpPr>
          <p:nvPr/>
        </p:nvSpPr>
        <p:spPr bwMode="auto">
          <a:xfrm>
            <a:off x="2667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4" name="Rectangle 1060" descr="25%"/>
          <p:cNvSpPr>
            <a:spLocks noChangeArrowheads="1"/>
          </p:cNvSpPr>
          <p:nvPr/>
        </p:nvSpPr>
        <p:spPr bwMode="auto">
          <a:xfrm>
            <a:off x="3352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5" name="Rectangle 1061" descr="25%"/>
          <p:cNvSpPr>
            <a:spLocks noChangeArrowheads="1"/>
          </p:cNvSpPr>
          <p:nvPr/>
        </p:nvSpPr>
        <p:spPr bwMode="auto">
          <a:xfrm>
            <a:off x="4038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2086" name="Picture 106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344789" y="2433814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7" name="Line 1081"/>
          <p:cNvSpPr>
            <a:spLocks noChangeShapeType="1"/>
          </p:cNvSpPr>
          <p:nvPr/>
        </p:nvSpPr>
        <p:spPr bwMode="auto">
          <a:xfrm flipV="1">
            <a:off x="3352800" y="1635125"/>
            <a:ext cx="1560513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88" name="Line 1082"/>
          <p:cNvSpPr>
            <a:spLocks noChangeShapeType="1"/>
          </p:cNvSpPr>
          <p:nvPr/>
        </p:nvSpPr>
        <p:spPr bwMode="auto">
          <a:xfrm flipV="1">
            <a:off x="4029075" y="2025650"/>
            <a:ext cx="957263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89" name="Line 1083"/>
          <p:cNvSpPr>
            <a:spLocks noChangeShapeType="1"/>
          </p:cNvSpPr>
          <p:nvPr/>
        </p:nvSpPr>
        <p:spPr bwMode="auto">
          <a:xfrm>
            <a:off x="4030663" y="3033713"/>
            <a:ext cx="1093787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90" name="Line 1084"/>
          <p:cNvSpPr>
            <a:spLocks noChangeShapeType="1"/>
          </p:cNvSpPr>
          <p:nvPr/>
        </p:nvSpPr>
        <p:spPr bwMode="auto">
          <a:xfrm>
            <a:off x="3357563" y="3059113"/>
            <a:ext cx="1752600" cy="134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91" name="Rectangle 1085"/>
          <p:cNvSpPr>
            <a:spLocks noChangeArrowheads="1"/>
          </p:cNvSpPr>
          <p:nvPr/>
        </p:nvSpPr>
        <p:spPr bwMode="auto">
          <a:xfrm>
            <a:off x="33528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92" name="Text Box 1087"/>
          <p:cNvSpPr txBox="1">
            <a:spLocks noChangeArrowheads="1"/>
          </p:cNvSpPr>
          <p:nvPr/>
        </p:nvSpPr>
        <p:spPr bwMode="auto">
          <a:xfrm>
            <a:off x="7096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093" name="Text Box 1088"/>
          <p:cNvSpPr txBox="1">
            <a:spLocks noChangeArrowheads="1"/>
          </p:cNvSpPr>
          <p:nvPr/>
        </p:nvSpPr>
        <p:spPr bwMode="auto">
          <a:xfrm>
            <a:off x="6334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094" name="Text Box 1089"/>
          <p:cNvSpPr txBox="1">
            <a:spLocks noChangeArrowheads="1"/>
          </p:cNvSpPr>
          <p:nvPr/>
        </p:nvSpPr>
        <p:spPr bwMode="auto">
          <a:xfrm>
            <a:off x="13954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95" name="Text Box 1090"/>
          <p:cNvSpPr txBox="1">
            <a:spLocks noChangeArrowheads="1"/>
          </p:cNvSpPr>
          <p:nvPr/>
        </p:nvSpPr>
        <p:spPr bwMode="auto">
          <a:xfrm>
            <a:off x="13192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096" name="Text Box 1091"/>
          <p:cNvSpPr txBox="1">
            <a:spLocks noChangeArrowheads="1"/>
          </p:cNvSpPr>
          <p:nvPr/>
        </p:nvSpPr>
        <p:spPr bwMode="auto">
          <a:xfrm>
            <a:off x="2073275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97" name="Text Box 1092"/>
          <p:cNvSpPr txBox="1">
            <a:spLocks noChangeArrowheads="1"/>
          </p:cNvSpPr>
          <p:nvPr/>
        </p:nvSpPr>
        <p:spPr bwMode="auto">
          <a:xfrm>
            <a:off x="1997075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098" name="Text Box 1093"/>
          <p:cNvSpPr txBox="1">
            <a:spLocks noChangeArrowheads="1"/>
          </p:cNvSpPr>
          <p:nvPr/>
        </p:nvSpPr>
        <p:spPr bwMode="auto">
          <a:xfrm>
            <a:off x="27670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99" name="Text Box 1094"/>
          <p:cNvSpPr txBox="1">
            <a:spLocks noChangeArrowheads="1"/>
          </p:cNvSpPr>
          <p:nvPr/>
        </p:nvSpPr>
        <p:spPr bwMode="auto">
          <a:xfrm>
            <a:off x="26908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00" name="Text Box 1095"/>
          <p:cNvSpPr txBox="1">
            <a:spLocks noChangeArrowheads="1"/>
          </p:cNvSpPr>
          <p:nvPr/>
        </p:nvSpPr>
        <p:spPr bwMode="auto">
          <a:xfrm>
            <a:off x="3465513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01" name="Text Box 1096"/>
          <p:cNvSpPr txBox="1">
            <a:spLocks noChangeArrowheads="1"/>
          </p:cNvSpPr>
          <p:nvPr/>
        </p:nvSpPr>
        <p:spPr bwMode="auto">
          <a:xfrm>
            <a:off x="3389313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02" name="Text Box 1097"/>
          <p:cNvSpPr txBox="1">
            <a:spLocks noChangeArrowheads="1"/>
          </p:cNvSpPr>
          <p:nvPr/>
        </p:nvSpPr>
        <p:spPr bwMode="auto">
          <a:xfrm>
            <a:off x="4154488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103" name="Text Box 1098"/>
          <p:cNvSpPr txBox="1">
            <a:spLocks noChangeArrowheads="1"/>
          </p:cNvSpPr>
          <p:nvPr/>
        </p:nvSpPr>
        <p:spPr bwMode="auto">
          <a:xfrm>
            <a:off x="4078288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04" name="Text Box 1099"/>
          <p:cNvSpPr txBox="1">
            <a:spLocks noChangeArrowheads="1"/>
          </p:cNvSpPr>
          <p:nvPr/>
        </p:nvSpPr>
        <p:spPr bwMode="auto">
          <a:xfrm>
            <a:off x="128588" y="19859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105" name="Text Box 1100"/>
          <p:cNvSpPr txBox="1">
            <a:spLocks noChangeArrowheads="1"/>
          </p:cNvSpPr>
          <p:nvPr/>
        </p:nvSpPr>
        <p:spPr bwMode="auto">
          <a:xfrm>
            <a:off x="52388" y="17811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06" name="Text Box 1101"/>
          <p:cNvSpPr txBox="1">
            <a:spLocks noChangeArrowheads="1"/>
          </p:cNvSpPr>
          <p:nvPr/>
        </p:nvSpPr>
        <p:spPr bwMode="auto">
          <a:xfrm>
            <a:off x="128588" y="26352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107" name="Text Box 1102"/>
          <p:cNvSpPr txBox="1">
            <a:spLocks noChangeArrowheads="1"/>
          </p:cNvSpPr>
          <p:nvPr/>
        </p:nvSpPr>
        <p:spPr bwMode="auto">
          <a:xfrm>
            <a:off x="52388" y="24304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08" name="Text Box 1103"/>
          <p:cNvSpPr txBox="1">
            <a:spLocks noChangeArrowheads="1"/>
          </p:cNvSpPr>
          <p:nvPr/>
        </p:nvSpPr>
        <p:spPr bwMode="auto">
          <a:xfrm>
            <a:off x="128588" y="47482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09" name="Text Box 1104"/>
          <p:cNvSpPr txBox="1">
            <a:spLocks noChangeArrowheads="1"/>
          </p:cNvSpPr>
          <p:nvPr/>
        </p:nvSpPr>
        <p:spPr bwMode="auto">
          <a:xfrm>
            <a:off x="52388" y="454342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10" name="Text Box 1105"/>
          <p:cNvSpPr txBox="1">
            <a:spLocks noChangeArrowheads="1"/>
          </p:cNvSpPr>
          <p:nvPr/>
        </p:nvSpPr>
        <p:spPr bwMode="auto">
          <a:xfrm>
            <a:off x="128588" y="53975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111" name="Text Box 1106"/>
          <p:cNvSpPr txBox="1">
            <a:spLocks noChangeArrowheads="1"/>
          </p:cNvSpPr>
          <p:nvPr/>
        </p:nvSpPr>
        <p:spPr bwMode="auto">
          <a:xfrm>
            <a:off x="52388" y="51927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12" name="Text Box 1107"/>
          <p:cNvSpPr txBox="1">
            <a:spLocks noChangeArrowheads="1"/>
          </p:cNvSpPr>
          <p:nvPr/>
        </p:nvSpPr>
        <p:spPr bwMode="auto">
          <a:xfrm>
            <a:off x="128588" y="332898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113" name="Text Box 1108"/>
          <p:cNvSpPr txBox="1">
            <a:spLocks noChangeArrowheads="1"/>
          </p:cNvSpPr>
          <p:nvPr/>
        </p:nvSpPr>
        <p:spPr bwMode="auto">
          <a:xfrm>
            <a:off x="52388" y="3124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14" name="Text Box 1109"/>
          <p:cNvSpPr txBox="1">
            <a:spLocks noChangeArrowheads="1"/>
          </p:cNvSpPr>
          <p:nvPr/>
        </p:nvSpPr>
        <p:spPr bwMode="auto">
          <a:xfrm>
            <a:off x="128588" y="39782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115" name="Text Box 1110"/>
          <p:cNvSpPr txBox="1">
            <a:spLocks noChangeArrowheads="1"/>
          </p:cNvSpPr>
          <p:nvPr/>
        </p:nvSpPr>
        <p:spPr bwMode="auto">
          <a:xfrm>
            <a:off x="52388" y="37734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grpSp>
        <p:nvGrpSpPr>
          <p:cNvPr id="2116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84475" y="3810000"/>
            <a:ext cx="434975" cy="481013"/>
            <a:chOff x="2928" y="1051"/>
            <a:chExt cx="840" cy="957"/>
          </a:xfrm>
        </p:grpSpPr>
        <p:sp>
          <p:nvSpPr>
            <p:cNvPr id="2128" name="Freeform 8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29" name="Oval 8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0" name="Oval 8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1" name="Oval 8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2" name="Oval 8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3" name="Oval 8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4" name="Oval 8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5" name="Oval 9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6" name="AutoShape 9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7" name="Freeform 92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38" name="Freeform 9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39" name="Freeform 9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40" name="Freeform 9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sp>
        <p:nvSpPr>
          <p:cNvPr id="2117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1447800"/>
            <a:ext cx="40274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class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MazeCell</a:t>
            </a:r>
            <a:endParaRPr lang="en-US" altLang="en-US" sz="12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row;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col;           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9900"/>
                </a:solidFill>
                <a:latin typeface="Courier New" pitchFamily="49" charset="0"/>
              </a:rPr>
              <a:t>    private char contents;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boolean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visited;   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MazeCell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parent;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MazeCell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row,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col, char c)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this.row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row;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this.col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col;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this.contents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c;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this.visited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false;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this.parent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null;         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algn="l">
              <a:spcBef>
                <a:spcPct val="0"/>
              </a:spcBef>
            </a:pPr>
            <a:endParaRPr lang="en-US" altLang="en-US" sz="12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public String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toString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return "[" + row + "," +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col + "," +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contents  + "]";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118" name="Text Box 39" descr="25%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'S'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Start Spam Seeking</a:t>
            </a:r>
          </a:p>
        </p:txBody>
      </p:sp>
      <p:sp>
        <p:nvSpPr>
          <p:cNvPr id="2119" name="Text Box 40" descr="25%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63690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'D'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Delectible Dinner Destination</a:t>
            </a:r>
          </a:p>
        </p:txBody>
      </p:sp>
      <p:sp>
        <p:nvSpPr>
          <p:cNvPr id="2120" name="Text Box 55" descr="25%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'*'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Wall!</a:t>
            </a:r>
          </a:p>
        </p:txBody>
      </p:sp>
      <p:sp>
        <p:nvSpPr>
          <p:cNvPr id="2121" name="Text Box 56" descr="25%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63690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 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Open </a:t>
            </a:r>
            <a:r>
              <a:rPr lang="en-US" altLang="en-US" sz="1600" i="1" smtClean="0">
                <a:solidFill>
                  <a:srgbClr val="000000"/>
                </a:solidFill>
                <a:latin typeface="Times" charset="0"/>
              </a:rPr>
              <a:t>Space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23" name="Rectangle 100"/>
          <p:cNvSpPr>
            <a:spLocks noChangeArrowheads="1"/>
          </p:cNvSpPr>
          <p:nvPr/>
        </p:nvSpPr>
        <p:spPr bwMode="auto">
          <a:xfrm>
            <a:off x="557213" y="52578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dirty="0" smtClean="0">
                <a:latin typeface="Courier New" pitchFamily="49" charset="0"/>
              </a:rPr>
              <a:t>'*'</a:t>
            </a:r>
            <a:endParaRPr lang="en-US" altLang="en-US" dirty="0" smtClean="0"/>
          </a:p>
        </p:txBody>
      </p:sp>
      <p:sp>
        <p:nvSpPr>
          <p:cNvPr id="2124" name="Rectangle 101"/>
          <p:cNvSpPr>
            <a:spLocks noChangeArrowheads="1"/>
          </p:cNvSpPr>
          <p:nvPr/>
        </p:nvSpPr>
        <p:spPr bwMode="auto">
          <a:xfrm>
            <a:off x="1270000" y="52578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latin typeface="Courier New" pitchFamily="49" charset="0"/>
              </a:rPr>
              <a:t>'*'</a:t>
            </a:r>
            <a:endParaRPr lang="en-US" altLang="en-US" smtClean="0"/>
          </a:p>
        </p:txBody>
      </p:sp>
      <p:sp>
        <p:nvSpPr>
          <p:cNvPr id="2125" name="Rectangle 102"/>
          <p:cNvSpPr>
            <a:spLocks noChangeArrowheads="1"/>
          </p:cNvSpPr>
          <p:nvPr/>
        </p:nvSpPr>
        <p:spPr bwMode="auto">
          <a:xfrm>
            <a:off x="1282700" y="4572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latin typeface="Courier New" pitchFamily="49" charset="0"/>
              </a:rPr>
              <a:t>' '</a:t>
            </a:r>
            <a:endParaRPr lang="en-US" altLang="en-US" smtClean="0"/>
          </a:p>
        </p:txBody>
      </p:sp>
      <p:sp>
        <p:nvSpPr>
          <p:cNvPr id="2126" name="Rectangle 103"/>
          <p:cNvSpPr>
            <a:spLocks noChangeArrowheads="1"/>
          </p:cNvSpPr>
          <p:nvPr/>
        </p:nvSpPr>
        <p:spPr bwMode="auto">
          <a:xfrm>
            <a:off x="2627313" y="3744913"/>
            <a:ext cx="737702" cy="59888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 b="1" smtClean="0">
                <a:latin typeface="Courier New" pitchFamily="49" charset="0"/>
              </a:rPr>
              <a:t>'S'</a:t>
            </a:r>
            <a:endParaRPr lang="en-US" altLang="en-US" smtClean="0"/>
          </a:p>
        </p:txBody>
      </p:sp>
      <p:sp>
        <p:nvSpPr>
          <p:cNvPr id="2127" name="Rectangle 104"/>
          <p:cNvSpPr>
            <a:spLocks noChangeArrowheads="1"/>
          </p:cNvSpPr>
          <p:nvPr/>
        </p:nvSpPr>
        <p:spPr bwMode="auto">
          <a:xfrm>
            <a:off x="1284111" y="2377369"/>
            <a:ext cx="737702" cy="59888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Courier New" pitchFamily="49" charset="0"/>
              </a:rPr>
              <a:t>'D'</a:t>
            </a:r>
            <a:endParaRPr lang="en-US" altLang="en-US" dirty="0" smtClean="0"/>
          </a:p>
        </p:txBody>
      </p:sp>
      <p:grpSp>
        <p:nvGrpSpPr>
          <p:cNvPr id="93" name="Group 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401117" y="6315425"/>
            <a:ext cx="533400" cy="457200"/>
            <a:chOff x="1824" y="4512"/>
            <a:chExt cx="528" cy="241"/>
          </a:xfrm>
        </p:grpSpPr>
        <p:sp>
          <p:nvSpPr>
            <p:cNvPr id="94" name="Freeform 4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6 w 1048"/>
                <a:gd name="T1" fmla="*/ 0 h 250"/>
                <a:gd name="T2" fmla="*/ 28 w 1048"/>
                <a:gd name="T3" fmla="*/ 0 h 250"/>
                <a:gd name="T4" fmla="*/ 30 w 1048"/>
                <a:gd name="T5" fmla="*/ 0 h 250"/>
                <a:gd name="T6" fmla="*/ 31 w 1048"/>
                <a:gd name="T7" fmla="*/ 0 h 250"/>
                <a:gd name="T8" fmla="*/ 33 w 1048"/>
                <a:gd name="T9" fmla="*/ 1 h 250"/>
                <a:gd name="T10" fmla="*/ 23 w 1048"/>
                <a:gd name="T11" fmla="*/ 1 h 250"/>
                <a:gd name="T12" fmla="*/ 2 w 1048"/>
                <a:gd name="T13" fmla="*/ 1 h 250"/>
                <a:gd name="T14" fmla="*/ 0 w 1048"/>
                <a:gd name="T15" fmla="*/ 1 h 250"/>
                <a:gd name="T16" fmla="*/ 1 w 1048"/>
                <a:gd name="T17" fmla="*/ 1 h 250"/>
                <a:gd name="T18" fmla="*/ 3 w 1048"/>
                <a:gd name="T19" fmla="*/ 0 h 250"/>
                <a:gd name="T20" fmla="*/ 6 w 1048"/>
                <a:gd name="T21" fmla="*/ 0 h 250"/>
                <a:gd name="T22" fmla="*/ 8 w 1048"/>
                <a:gd name="T23" fmla="*/ 0 h 250"/>
                <a:gd name="T24" fmla="*/ 10 w 1048"/>
                <a:gd name="T25" fmla="*/ 0 h 250"/>
                <a:gd name="T26" fmla="*/ 12 w 1048"/>
                <a:gd name="T27" fmla="*/ 0 h 250"/>
                <a:gd name="T28" fmla="*/ 16 w 1048"/>
                <a:gd name="T29" fmla="*/ 0 h 250"/>
                <a:gd name="T30" fmla="*/ 16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95" name="Oval 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Oval 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Oval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Oval 4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Oval 4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Oval 4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Oval 4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4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7 w 293"/>
                <a:gd name="T3" fmla="*/ 0 h 188"/>
                <a:gd name="T4" fmla="*/ 9 w 293"/>
                <a:gd name="T5" fmla="*/ 0 h 188"/>
                <a:gd name="T6" fmla="*/ 9 w 293"/>
                <a:gd name="T7" fmla="*/ 1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03" name="Freeform 4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6 w 293"/>
                <a:gd name="T3" fmla="*/ 0 h 188"/>
                <a:gd name="T4" fmla="*/ 8 w 293"/>
                <a:gd name="T5" fmla="*/ 0 h 188"/>
                <a:gd name="T6" fmla="*/ 8 w 293"/>
                <a:gd name="T7" fmla="*/ 1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04" name="AutoShape 5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AutoShape 5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72989" y="5952409"/>
            <a:ext cx="1845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I was wondering why that was 'S' and 'D'!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9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567286" y="606691"/>
            <a:ext cx="1410255" cy="143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205" name="Line 7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275363" y="837733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6" name="Line 8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 flipV="1">
            <a:off x="4348388" y="959970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7" name="Line 8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-5400000" flipH="1" flipV="1">
            <a:off x="4153919" y="959177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8" name="Line 8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276950" y="1061570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9" name="Text Box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0425" y="675808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1</a:t>
            </a:r>
          </a:p>
        </p:txBody>
      </p:sp>
      <p:sp>
        <p:nvSpPr>
          <p:cNvPr id="7210" name="Text Box 8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70613" y="969495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2</a:t>
            </a:r>
          </a:p>
        </p:txBody>
      </p:sp>
      <p:sp>
        <p:nvSpPr>
          <p:cNvPr id="7211" name="Text Box 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22950" y="133462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4</a:t>
            </a:r>
          </a:p>
        </p:txBody>
      </p:sp>
      <p:sp>
        <p:nvSpPr>
          <p:cNvPr id="7212" name="Text Box 8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94338" y="974258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3</a:t>
            </a:r>
          </a:p>
        </p:txBody>
      </p:sp>
      <p:sp>
        <p:nvSpPr>
          <p:cNvPr id="7213" name="Text Box 8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5759" y="320675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7214" name="Rectangle 88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8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5" name="Rectangle 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5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6" name="Rectangle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303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7" name="Rectangle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161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8" name="Rectangle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19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9" name="Rectangle 93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87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0" name="Rectangle 94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8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1" name="Rectangle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45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2" name="Rectangle 96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303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3" name="Rectangle 9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161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4" name="Rectangle 9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019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5" name="Rectangle 99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87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6" name="Rectangle 100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8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7" name="Rectangle 101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445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8" name="Rectangle 102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303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9" name="Rectangle 10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161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0" name="Rectangle 10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19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1" name="Rectangle 105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7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2" name="Rectangle 106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8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3" name="Rectangle 10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445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4" name="Rectangle 10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03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5" name="Rectangle 10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161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6" name="Rectangle 110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019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7" name="Rectangle 111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7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8" name="Rectangle 112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8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9" name="Rectangle 113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445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0" name="Rectangle 114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6303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1" name="Rectangle 115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3161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2" name="Rectangle 116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019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3" name="Rectangle 117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87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4" name="Rectangle 118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8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5" name="Rectangle 119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445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6" name="Rectangle 120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303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7" name="Rectangle 121" descr="25%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61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8" name="Rectangle 122" descr="25%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019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9" name="Rectangle 123" descr="25%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87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50" name="Text Box 124" descr="25%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7251" y="460851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7275" name="Text Box 16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40355" y="4262086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76" name="Text Box 16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32063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77" name="Text Box 1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857376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278" name="Text Box 16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113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7279" name="Text Box 16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36298" y="4924249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7280" name="Text Box 16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1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81" name="Text Box 16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8526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7282" name="Text Box 17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40001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7283" name="Text Box 17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228976" y="49196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7284" name="Text Box 17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22626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7285" name="Text Box 17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08338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7288" name="Rectangle 7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673700" y="1590208"/>
            <a:ext cx="1219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latin typeface="Cambria" panose="02040503050406030204" pitchFamily="18" charset="0"/>
              </a:rPr>
              <a:t>NEWS order</a:t>
            </a:r>
          </a:p>
        </p:txBody>
      </p:sp>
      <p:sp>
        <p:nvSpPr>
          <p:cNvPr id="7289" name="Rectangle 93"/>
          <p:cNvSpPr>
            <a:spLocks noChangeArrowheads="1"/>
          </p:cNvSpPr>
          <p:nvPr/>
        </p:nvSpPr>
        <p:spPr bwMode="auto">
          <a:xfrm>
            <a:off x="116236" y="332840"/>
            <a:ext cx="3133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Depth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-First Search (DFS)…</a:t>
            </a:r>
          </a:p>
        </p:txBody>
      </p:sp>
      <p:sp>
        <p:nvSpPr>
          <p:cNvPr id="7290" name="Rectangle 94"/>
          <p:cNvSpPr>
            <a:spLocks noChangeArrowheads="1"/>
          </p:cNvSpPr>
          <p:nvPr/>
        </p:nvSpPr>
        <p:spPr bwMode="auto">
          <a:xfrm>
            <a:off x="4753329" y="195338"/>
            <a:ext cx="9987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C00000"/>
                </a:solidFill>
                <a:latin typeface="Calibri" pitchFamily="34" charset="0"/>
              </a:rPr>
              <a:t>The Stack:</a:t>
            </a:r>
          </a:p>
        </p:txBody>
      </p:sp>
      <p:sp>
        <p:nvSpPr>
          <p:cNvPr id="7292" name="Rectangle 97"/>
          <p:cNvSpPr>
            <a:spLocks noChangeArrowheads="1"/>
          </p:cNvSpPr>
          <p:nvPr/>
        </p:nvSpPr>
        <p:spPr bwMode="auto">
          <a:xfrm>
            <a:off x="5809343" y="3172167"/>
            <a:ext cx="7832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bottom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3" name="Rectangle 98"/>
          <p:cNvSpPr>
            <a:spLocks noChangeArrowheads="1"/>
          </p:cNvSpPr>
          <p:nvPr/>
        </p:nvSpPr>
        <p:spPr bwMode="auto">
          <a:xfrm>
            <a:off x="5972529" y="194995"/>
            <a:ext cx="4569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top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4" name="Rectangle 1"/>
          <p:cNvSpPr>
            <a:spLocks noChangeArrowheads="1"/>
          </p:cNvSpPr>
          <p:nvPr/>
        </p:nvSpPr>
        <p:spPr bwMode="auto">
          <a:xfrm>
            <a:off x="352773" y="1518133"/>
            <a:ext cx="266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uses a Stack to hold the </a:t>
            </a:r>
            <a:r>
              <a:rPr lang="en-US" alt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fringe</a:t>
            </a:r>
            <a:r>
              <a:rPr lang="en-US" altLang="en-US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cells still to be explored…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870223" y="493838"/>
            <a:ext cx="0" cy="26303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ounded Rectangle 68"/>
          <p:cNvSpPr/>
          <p:nvPr/>
        </p:nvSpPr>
        <p:spPr bwMode="auto">
          <a:xfrm>
            <a:off x="7478884" y="5224463"/>
            <a:ext cx="1410255" cy="143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0" name="Line 7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186961" y="545550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1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rot="5400000" flipV="1">
            <a:off x="8259986" y="5577742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" name="Line 8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rot="-5400000" flipH="1" flipV="1">
            <a:off x="8065517" y="5576949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3" name="Line 82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8548" y="5679342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4" name="Text Box 8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052023" y="529358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3</a:t>
            </a:r>
          </a:p>
        </p:txBody>
      </p:sp>
      <p:sp>
        <p:nvSpPr>
          <p:cNvPr id="75" name="Text Box 8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282211" y="5587267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4</a:t>
            </a:r>
          </a:p>
        </p:txBody>
      </p:sp>
      <p:sp>
        <p:nvSpPr>
          <p:cNvPr id="76" name="Text Box 8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934548" y="5952392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1</a:t>
            </a:r>
          </a:p>
        </p:txBody>
      </p:sp>
      <p:sp>
        <p:nvSpPr>
          <p:cNvPr id="77" name="Text Box 86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05936" y="559203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2</a:t>
            </a:r>
          </a:p>
        </p:txBody>
      </p:sp>
      <p:sp>
        <p:nvSpPr>
          <p:cNvPr id="78" name="Rectangle 7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585298" y="6207980"/>
            <a:ext cx="1219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latin typeface="Cambria" panose="02040503050406030204" pitchFamily="18" charset="0"/>
              </a:rPr>
              <a:t>SWNE order?</a:t>
            </a:r>
          </a:p>
        </p:txBody>
      </p:sp>
    </p:spTree>
    <p:extLst>
      <p:ext uri="{BB962C8B-B14F-4D97-AF65-F5344CB8AC3E}">
        <p14:creationId xmlns:p14="http://schemas.microsoft.com/office/powerpoint/2010/main" val="23792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399" y="171450"/>
            <a:ext cx="74845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Recursive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DFS!</a:t>
            </a:r>
            <a:endParaRPr lang="en-US" altLang="en-US" sz="4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115" name="Picture 54" descr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2"/>
          <a:stretch>
            <a:fillRect/>
          </a:stretch>
        </p:blipFill>
        <p:spPr bwMode="auto">
          <a:xfrm>
            <a:off x="4953000" y="1447800"/>
            <a:ext cx="3925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56"/>
          <p:cNvSpPr txBox="1">
            <a:spLocks noChangeArrowheads="1"/>
          </p:cNvSpPr>
          <p:nvPr/>
        </p:nvSpPr>
        <p:spPr bwMode="auto">
          <a:xfrm>
            <a:off x="5010150" y="6291263"/>
            <a:ext cx="3505200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800" b="1" i="1" dirty="0" smtClean="0">
                <a:latin typeface="Calibri" panose="020F0502020204030204" pitchFamily="34" charset="0"/>
              </a:rPr>
              <a:t>Is there really no stack here?</a:t>
            </a:r>
          </a:p>
        </p:txBody>
      </p:sp>
      <p:pic>
        <p:nvPicPr>
          <p:cNvPr id="4118" name="Picture 58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9" t="83333" b="3030"/>
          <a:stretch>
            <a:fillRect/>
          </a:stretch>
        </p:blipFill>
        <p:spPr bwMode="auto">
          <a:xfrm>
            <a:off x="8077200" y="5410200"/>
            <a:ext cx="801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 Box 59"/>
          <p:cNvSpPr txBox="1">
            <a:spLocks noChangeArrowheads="1"/>
          </p:cNvSpPr>
          <p:nvPr/>
        </p:nvSpPr>
        <p:spPr bwMode="auto">
          <a:xfrm>
            <a:off x="6858000" y="5334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smtClean="0">
                <a:solidFill>
                  <a:srgbClr val="008000"/>
                </a:solidFill>
                <a:latin typeface="Calibri" pitchFamily="34" charset="0"/>
              </a:rPr>
              <a:t>Is everything the same as before?</a:t>
            </a:r>
          </a:p>
        </p:txBody>
      </p:sp>
      <p:sp>
        <p:nvSpPr>
          <p:cNvPr id="4120" name="Rectangle 147" descr="25%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2126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1" name="Rectangle 14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2" name="Rectangle 14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88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3" name="Rectangle 1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4" name="Rectangle 1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5" name="Rectangle 152" descr="25%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22126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6" name="Rectangle 153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28984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7" name="Rectangle 15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43000" y="28984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8" name="Rectangle 155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0" y="28984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9" name="Rectangle 15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28984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0" name="Rectangle 15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00400" y="28984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1" name="Rectangle 158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6200" y="28984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2" name="Rectangle 159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35842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3" name="Rectangle 160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3000" y="35842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4" name="Rectangle 161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35842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5" name="Rectangle 16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35842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6" name="Rectangle 16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0" y="35842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7" name="Rectangle 164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6200" y="35842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8" name="Rectangle 165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" y="42700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9" name="Rectangle 16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43000" y="42700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0" name="Rectangle 16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28800" y="42700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1" name="Rectangle 16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14600" y="42700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2" name="Rectangle 169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00400" y="42700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3" name="Rectangle 170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86200" y="42700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4" name="Rectangle 171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5" name="Rectangle 172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6" name="Rectangle 173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7" name="Rectangle 174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146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8" name="Rectangle 175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9" name="Rectangle 176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862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0" name="Rectangle 177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72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51" name="Rectangle 178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2" name="Rectangle 179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288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3" name="Rectangle 180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146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4" name="Rectangle 181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004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5" name="Rectangle 182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862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6" name="Text Box 183" descr="25%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325688" y="3636608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4157" name="Text Box 184" descr="25%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524000" y="5794020"/>
            <a:ext cx="173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‘</a:t>
            </a:r>
            <a:r>
              <a:rPr lang="en-US" altLang="ja-JP" sz="1600" b="1" smtClean="0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Times" charset="0"/>
              </a:rPr>
              <a:t> = Start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58" name="Text Box 185" descr="25%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524000" y="606707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‘</a:t>
            </a:r>
            <a:r>
              <a:rPr lang="en-US" altLang="ja-JP" sz="1600" b="1" smtClean="0">
                <a:solidFill>
                  <a:srgbClr val="009900"/>
                </a:solidFill>
                <a:latin typeface="Courier New" pitchFamily="49" charset="0"/>
              </a:rPr>
              <a:t>D</a:t>
            </a:r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Times" charset="0"/>
              </a:rPr>
              <a:t> = Destination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59" name="Text Box 19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38213" y="362073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4160" name="TextBox 1"/>
          <p:cNvSpPr txBox="1">
            <a:spLocks noChangeArrowheads="1"/>
          </p:cNvSpPr>
          <p:nvPr/>
        </p:nvSpPr>
        <p:spPr bwMode="auto">
          <a:xfrm>
            <a:off x="5497513" y="3389313"/>
            <a:ext cx="2362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base cases…</a:t>
            </a:r>
          </a:p>
        </p:txBody>
      </p:sp>
    </p:spTree>
    <p:extLst>
      <p:ext uri="{BB962C8B-B14F-4D97-AF65-F5344CB8AC3E}">
        <p14:creationId xmlns:p14="http://schemas.microsoft.com/office/powerpoint/2010/main" val="28108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71984" y="488263"/>
            <a:ext cx="1410255" cy="143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205" name="Line 7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180061" y="71930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6" name="Line 8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 flipV="1">
            <a:off x="4253086" y="841542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7" name="Line 8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-5400000" flipH="1" flipV="1">
            <a:off x="4058617" y="840749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8" name="Line 8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81648" y="943142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9" name="Text Box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45123" y="55738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1</a:t>
            </a:r>
          </a:p>
        </p:txBody>
      </p:sp>
      <p:sp>
        <p:nvSpPr>
          <p:cNvPr id="7210" name="Text Box 8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75311" y="851067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2</a:t>
            </a:r>
          </a:p>
        </p:txBody>
      </p:sp>
      <p:sp>
        <p:nvSpPr>
          <p:cNvPr id="7211" name="Text Box 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7648" y="1216192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4</a:t>
            </a:r>
          </a:p>
        </p:txBody>
      </p:sp>
      <p:sp>
        <p:nvSpPr>
          <p:cNvPr id="7212" name="Text Box 8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99036" y="85583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3</a:t>
            </a:r>
          </a:p>
        </p:txBody>
      </p:sp>
      <p:sp>
        <p:nvSpPr>
          <p:cNvPr id="7213" name="Text Box 8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5759" y="320675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7214" name="Rectangle 88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8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5" name="Rectangle 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5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6" name="Rectangle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303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7" name="Rectangle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161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8" name="Rectangle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19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9" name="Rectangle 93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87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0" name="Rectangle 94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8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1" name="Rectangle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45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2" name="Rectangle 96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303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3" name="Rectangle 9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161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4" name="Rectangle 9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019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5" name="Rectangle 99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87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6" name="Rectangle 100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8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7" name="Rectangle 101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445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8" name="Rectangle 102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303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9" name="Rectangle 10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161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0" name="Rectangle 10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19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1" name="Rectangle 105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7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2" name="Rectangle 106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8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3" name="Rectangle 10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445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4" name="Rectangle 10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03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5" name="Rectangle 10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161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6" name="Rectangle 110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019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7" name="Rectangle 111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7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8" name="Rectangle 112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8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9" name="Rectangle 113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445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0" name="Rectangle 114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6303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1" name="Rectangle 115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3161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2" name="Rectangle 116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019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3" name="Rectangle 117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87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4" name="Rectangle 118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8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5" name="Rectangle 119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445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6" name="Rectangle 120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303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7" name="Rectangle 121" descr="25%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61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8" name="Rectangle 122" descr="25%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019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9" name="Rectangle 123" descr="25%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87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50" name="Text Box 124" descr="25%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7251" y="460851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7275" name="Text Box 16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40355" y="4262086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76" name="Text Box 16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32063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77" name="Text Box 1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857376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278" name="Text Box 16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113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7279" name="Text Box 16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36298" y="4924249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7280" name="Text Box 16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1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81" name="Text Box 16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8526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7282" name="Text Box 17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40001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7283" name="Text Box 17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228976" y="49196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7284" name="Text Box 17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22626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7285" name="Text Box 17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08338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7288" name="Rectangle 7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578398" y="1471780"/>
            <a:ext cx="1219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latin typeface="Cambria" panose="02040503050406030204" pitchFamily="18" charset="0"/>
              </a:rPr>
              <a:t>NEWS order</a:t>
            </a:r>
          </a:p>
        </p:txBody>
      </p:sp>
      <p:sp>
        <p:nvSpPr>
          <p:cNvPr id="7289" name="Rectangle 93"/>
          <p:cNvSpPr>
            <a:spLocks noChangeArrowheads="1"/>
          </p:cNvSpPr>
          <p:nvPr/>
        </p:nvSpPr>
        <p:spPr bwMode="auto">
          <a:xfrm>
            <a:off x="116236" y="332840"/>
            <a:ext cx="3133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Breadth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-First Search (BFS)…</a:t>
            </a:r>
          </a:p>
        </p:txBody>
      </p:sp>
      <p:sp>
        <p:nvSpPr>
          <p:cNvPr id="7290" name="Rectangle 94"/>
          <p:cNvSpPr>
            <a:spLocks noChangeArrowheads="1"/>
          </p:cNvSpPr>
          <p:nvPr/>
        </p:nvSpPr>
        <p:spPr bwMode="auto">
          <a:xfrm>
            <a:off x="4502323" y="2175902"/>
            <a:ext cx="11031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C00000"/>
                </a:solidFill>
                <a:latin typeface="Calibri" pitchFamily="34" charset="0"/>
              </a:rPr>
              <a:t>The Queue:</a:t>
            </a:r>
          </a:p>
        </p:txBody>
      </p:sp>
      <p:sp>
        <p:nvSpPr>
          <p:cNvPr id="7292" name="Rectangle 97"/>
          <p:cNvSpPr>
            <a:spLocks noChangeArrowheads="1"/>
          </p:cNvSpPr>
          <p:nvPr/>
        </p:nvSpPr>
        <p:spPr bwMode="auto">
          <a:xfrm>
            <a:off x="8329185" y="2187208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front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3" name="Rectangle 98"/>
          <p:cNvSpPr>
            <a:spLocks noChangeArrowheads="1"/>
          </p:cNvSpPr>
          <p:nvPr/>
        </p:nvSpPr>
        <p:spPr bwMode="auto">
          <a:xfrm>
            <a:off x="5691112" y="2187208"/>
            <a:ext cx="554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back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4" name="Rectangle 1"/>
          <p:cNvSpPr>
            <a:spLocks noChangeArrowheads="1"/>
          </p:cNvSpPr>
          <p:nvPr/>
        </p:nvSpPr>
        <p:spPr bwMode="auto">
          <a:xfrm>
            <a:off x="352773" y="1518133"/>
            <a:ext cx="266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uses a Queue to hold the fringe, instead of DFS's Stack.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239934" y="2349133"/>
            <a:ext cx="202821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345537" y="943142"/>
            <a:ext cx="334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Draw the parents, the visited cells, and the Queue in each step of a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breadth-first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search from S to D…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187493" y="329451"/>
            <a:ext cx="3663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Name(s) _____________________________</a:t>
            </a:r>
            <a:endParaRPr lang="en-US" sz="1800" dirty="0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5078586" y="2943567"/>
            <a:ext cx="0" cy="32935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ectangle 98"/>
          <p:cNvSpPr>
            <a:spLocks noChangeArrowheads="1"/>
          </p:cNvSpPr>
          <p:nvPr/>
        </p:nvSpPr>
        <p:spPr bwMode="auto">
          <a:xfrm>
            <a:off x="4817882" y="2620402"/>
            <a:ext cx="551754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time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69636" y="6298494"/>
            <a:ext cx="3596674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Extra:  </a:t>
            </a:r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Which is better? DFS or BFS ~ in terms of      (a) the path found, (b) memory used, (c) time used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72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DFS vs. BFS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45" y="1468063"/>
            <a:ext cx="356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DFS</a:t>
            </a:r>
            <a:r>
              <a:rPr lang="en-US" sz="2400" dirty="0" smtClean="0">
                <a:latin typeface="Cambria" panose="02040503050406030204" pitchFamily="18" charset="0"/>
              </a:rPr>
              <a:t> is search using a </a:t>
            </a:r>
            <a:r>
              <a:rPr lang="en-US" sz="2400" b="1" dirty="0" smtClean="0">
                <a:latin typeface="Cambria" panose="02040503050406030204" pitchFamily="18" charset="0"/>
              </a:rPr>
              <a:t>Stack</a:t>
            </a:r>
            <a:r>
              <a:rPr lang="en-US" sz="2400" dirty="0" smtClean="0">
                <a:latin typeface="Cambria" panose="02040503050406030204" pitchFamily="18" charset="0"/>
              </a:rPr>
              <a:t> to hold the fringe.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0667" y="1468063"/>
            <a:ext cx="377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B</a:t>
            </a:r>
            <a:r>
              <a:rPr lang="en-US" sz="2400" b="1" dirty="0" smtClean="0">
                <a:latin typeface="Cambria" panose="02040503050406030204" pitchFamily="18" charset="0"/>
              </a:rPr>
              <a:t>FS</a:t>
            </a:r>
            <a:r>
              <a:rPr lang="en-US" sz="2400" dirty="0" smtClean="0">
                <a:latin typeface="Cambria" panose="02040503050406030204" pitchFamily="18" charset="0"/>
              </a:rPr>
              <a:t> is search using a </a:t>
            </a:r>
            <a:r>
              <a:rPr lang="en-US" sz="2400" b="1" dirty="0" smtClean="0">
                <a:latin typeface="Cambria" panose="02040503050406030204" pitchFamily="18" charset="0"/>
              </a:rPr>
              <a:t>Queue </a:t>
            </a:r>
            <a:r>
              <a:rPr lang="en-US" sz="2400" dirty="0" smtClean="0">
                <a:latin typeface="Cambria" panose="02040503050406030204" pitchFamily="18" charset="0"/>
              </a:rPr>
              <a:t>to hold the fringe.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107" y="2893279"/>
            <a:ext cx="6886222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Which search approach is </a:t>
            </a:r>
            <a:r>
              <a:rPr lang="en-US" sz="2400" b="1" i="1" dirty="0" smtClean="0">
                <a:latin typeface="Cambria" panose="02040503050406030204" pitchFamily="18" charset="0"/>
              </a:rPr>
              <a:t>"better"</a:t>
            </a:r>
            <a:r>
              <a:rPr lang="en-US" sz="2400" dirty="0" smtClean="0">
                <a:latin typeface="Cambria" panose="02040503050406030204" pitchFamily="18" charset="0"/>
              </a:rPr>
              <a:t> in terms of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9783" y="4083378"/>
            <a:ext cx="40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>(1) the path found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93063" y="3323218"/>
            <a:ext cx="1523735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mbria" panose="02040503050406030204" pitchFamily="18" charset="0"/>
              </a:rPr>
              <a:t>i.e., more efficient</a:t>
            </a:r>
            <a:endParaRPr lang="en-US" sz="1400" i="1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9782" y="4813833"/>
            <a:ext cx="40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>(2) memory use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9783" y="5544288"/>
            <a:ext cx="40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>(3) time required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1688" y="4967721"/>
            <a:ext cx="2166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(by the data structure)</a:t>
            </a:r>
          </a:p>
        </p:txBody>
      </p:sp>
    </p:spTree>
    <p:extLst>
      <p:ext uri="{BB962C8B-B14F-4D97-AF65-F5344CB8AC3E}">
        <p14:creationId xmlns:p14="http://schemas.microsoft.com/office/powerpoint/2010/main" val="15276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60622" y="1128889"/>
            <a:ext cx="3818467" cy="5554133"/>
          </a:xfrm>
          <a:prstGeom prst="roundRect">
            <a:avLst>
              <a:gd name="adj" fmla="val 12232"/>
            </a:avLst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earch algorithm details…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088" y="2212623"/>
            <a:ext cx="322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Place the start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into a </a:t>
            </a:r>
            <a:r>
              <a:rPr lang="en-US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088" y="2940754"/>
            <a:ext cx="30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While the </a:t>
            </a:r>
            <a:r>
              <a:rPr lang="en-US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not empty…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1511" y="3595508"/>
            <a:ext cx="3025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(2a) Remove the next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512" y="4065878"/>
            <a:ext cx="2627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(2b) Check if it's the goal!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1510" y="4536248"/>
            <a:ext cx="3025421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(2c)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find the path back to the start &amp; we're done!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1512" y="5252839"/>
            <a:ext cx="3025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(2d)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If not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check all of the neighbors – for each not-yet-visited </a:t>
            </a: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neighbor, mark it as visited, set its parent, and add it!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6088" y="1481092"/>
            <a:ext cx="322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Be sure all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marked unvisited! (</a:t>
            </a:r>
            <a:r>
              <a:rPr lang="en-US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clearFlags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2200" y="39878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13" name="Rectangle 88" descr="25%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" name="Rectangle 8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" name="Rectangle 9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Rectangle 9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7" name="Rectangle 9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8" name="Rectangle 93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" name="Rectangle 94" descr="25%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54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" name="Rectangle 96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2" name="Rectangle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3" name="Rectangle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28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4" name="Rectangle 99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5" name="Rectangle 100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6" name="Rectangle 101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" name="Rectangle 102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812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8" name="Rectangle 1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70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9" name="Rectangle 1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28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" name="Rectangle 105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38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Rectangle 106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2" name="Rectangle 10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3" name="Rectangle 10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4" name="Rectangle 10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" name="Rectangle 110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528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" name="Rectangle 111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38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" name="Rectangle 112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" name="Rectangle 113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954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" name="Rectangle 114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12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0" name="Rectangle 115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Rectangle 116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528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2" name="Rectangle 117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38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3" name="Rectangle 118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9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4" name="Rectangle 119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954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" name="Rectangle 120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9812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6" name="Rectangle 121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670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" name="Rectangle 122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528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8" name="Rectangle 123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038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9" name="Text Box 124" descr="25%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478088" y="4014788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50" name="Text Box 1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767013" y="35893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51" name="Text Box 16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8290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52" name="Text Box 16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208213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53" name="Text Box 16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504950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54" name="Text Box 16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0495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5" name="Text Box 16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049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56" name="Text Box 16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2034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57" name="Text Box 17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890838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58" name="Text Box 17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79813" y="4325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59" name="Text Box 17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573463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60" name="Text Box 17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59175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0" y="4483100"/>
              <a:ext cx="117475" cy="387350"/>
            </p14:xfrm>
          </p:contentPart>
        </mc:Choice>
        <mc:Fallback xmlns="">
          <p:pic>
            <p:nvPicPr>
              <p:cNvPr id="6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307" y="4469047"/>
                <a:ext cx="135853" cy="415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4419600"/>
              <a:ext cx="209550" cy="525463"/>
            </p14:xfrm>
          </p:contentPart>
        </mc:Choice>
        <mc:Fallback xmlns="">
          <p:pic>
            <p:nvPicPr>
              <p:cNvPr id="62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56306" y="4403764"/>
                <a:ext cx="234034" cy="55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7063" y="4148138"/>
              <a:ext cx="506412" cy="206375"/>
            </p14:xfrm>
          </p:contentPart>
        </mc:Choice>
        <mc:Fallback xmlns="">
          <p:pic>
            <p:nvPicPr>
              <p:cNvPr id="63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1226" y="4132318"/>
                <a:ext cx="533046" cy="23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3641725"/>
              <a:ext cx="128587" cy="385763"/>
            </p14:xfrm>
          </p:contentPart>
        </mc:Choice>
        <mc:Fallback xmlns="">
          <p:pic>
            <p:nvPicPr>
              <p:cNvPr id="64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8576" y="3626971"/>
                <a:ext cx="152359" cy="41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4922838"/>
              <a:ext cx="552450" cy="138112"/>
            </p14:xfrm>
          </p:contentPart>
        </mc:Choice>
        <mc:Fallback xmlns="">
          <p:pic>
            <p:nvPicPr>
              <p:cNvPr id="65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37772" y="4907693"/>
                <a:ext cx="580882" cy="167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4037013"/>
              <a:ext cx="165100" cy="61912"/>
            </p14:xfrm>
          </p:contentPart>
        </mc:Choice>
        <mc:Fallback xmlns="">
          <p:pic>
            <p:nvPicPr>
              <p:cNvPr id="66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14086" y="4024703"/>
                <a:ext cx="183845" cy="87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4718050"/>
              <a:ext cx="153988" cy="55563"/>
            </p14:xfrm>
          </p:contentPart>
        </mc:Choice>
        <mc:Fallback xmlns="">
          <p:pic>
            <p:nvPicPr>
              <p:cNvPr id="67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48208" y="4711556"/>
                <a:ext cx="177734" cy="7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8975" y="4021138"/>
              <a:ext cx="84138" cy="53975"/>
            </p14:xfrm>
          </p:contentPart>
        </mc:Choice>
        <mc:Fallback xmlns="">
          <p:pic>
            <p:nvPicPr>
              <p:cNvPr id="68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17829" y="4008904"/>
                <a:ext cx="102835" cy="78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552825"/>
              <a:ext cx="47625" cy="461963"/>
            </p14:xfrm>
          </p:contentPart>
        </mc:Choice>
        <mc:Fallback xmlns="">
          <p:pic>
            <p:nvPicPr>
              <p:cNvPr id="69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7492" y="3539513"/>
                <a:ext cx="76489" cy="490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3949700"/>
              <a:ext cx="155575" cy="157163"/>
            </p14:xfrm>
          </p:contentPart>
        </mc:Choice>
        <mc:Fallback xmlns="">
          <p:pic>
            <p:nvPicPr>
              <p:cNvPr id="70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83804" y="3944665"/>
                <a:ext cx="173581" cy="17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9888" y="3022600"/>
              <a:ext cx="34925" cy="407988"/>
            </p14:xfrm>
          </p:contentPart>
        </mc:Choice>
        <mc:Fallback xmlns="">
          <p:pic>
            <p:nvPicPr>
              <p:cNvPr id="71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95989" y="3008556"/>
                <a:ext cx="63079" cy="435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3330575"/>
              <a:ext cx="157163" cy="125413"/>
            </p14:xfrm>
          </p:contentPart>
        </mc:Choice>
        <mc:Fallback xmlns="">
          <p:pic>
            <p:nvPicPr>
              <p:cNvPr id="72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76786" y="3324449"/>
                <a:ext cx="169750" cy="145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8463" y="4975225"/>
              <a:ext cx="495300" cy="92075"/>
            </p14:xfrm>
          </p:contentPart>
        </mc:Choice>
        <mc:Fallback xmlns="">
          <p:pic>
            <p:nvPicPr>
              <p:cNvPr id="73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54785" y="4961198"/>
                <a:ext cx="522657" cy="11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909888"/>
              <a:ext cx="61913" cy="401637"/>
            </p14:xfrm>
          </p:contentPart>
        </mc:Choice>
        <mc:Fallback xmlns="">
          <p:pic>
            <p:nvPicPr>
              <p:cNvPr id="74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89651" y="2901611"/>
                <a:ext cx="84950" cy="42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278188"/>
              <a:ext cx="163512" cy="123825"/>
            </p14:xfrm>
          </p:contentPart>
        </mc:Choice>
        <mc:Fallback xmlns="">
          <p:pic>
            <p:nvPicPr>
              <p:cNvPr id="75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86430" y="3272069"/>
                <a:ext cx="176750" cy="14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6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844800"/>
              <a:ext cx="581025" cy="111125"/>
            </p14:xfrm>
          </p:contentPart>
        </mc:Choice>
        <mc:Fallback xmlns="">
          <p:pic>
            <p:nvPicPr>
              <p:cNvPr id="76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83793" y="2830775"/>
                <a:ext cx="608744" cy="13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7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855913"/>
              <a:ext cx="479425" cy="127000"/>
            </p14:xfrm>
          </p:contentPart>
        </mc:Choice>
        <mc:Fallback xmlns="">
          <p:pic>
            <p:nvPicPr>
              <p:cNvPr id="77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29746" y="2849437"/>
                <a:ext cx="507859" cy="14750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1174353" y="6160780"/>
            <a:ext cx="298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BFS path result…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21217" r="6151" b="1874"/>
          <a:stretch>
            <a:fillRect/>
          </a:stretch>
        </p:blipFill>
        <p:spPr bwMode="auto">
          <a:xfrm>
            <a:off x="1600200" y="2559843"/>
            <a:ext cx="5272088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939800" y="155575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  <a:latin typeface="Cambria" pitchFamily="18" charset="0"/>
              </a:rPr>
              <a:t>Key Idea: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2660650" y="1371600"/>
            <a:ext cx="564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Maze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class stores the maze and 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can find paths within its model of the maze</a:t>
            </a:r>
            <a:endParaRPr lang="en-US" altLang="en-US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846" name="Rectangle 24"/>
          <p:cNvSpPr>
            <a:spLocks noChangeArrowheads="1"/>
          </p:cNvSpPr>
          <p:nvPr/>
        </p:nvSpPr>
        <p:spPr bwMode="auto">
          <a:xfrm>
            <a:off x="2743200" y="3705225"/>
            <a:ext cx="304800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7" name="Rectangle 25"/>
          <p:cNvSpPr>
            <a:spLocks noChangeArrowheads="1"/>
          </p:cNvSpPr>
          <p:nvPr/>
        </p:nvSpPr>
        <p:spPr bwMode="auto">
          <a:xfrm>
            <a:off x="2554288" y="3465513"/>
            <a:ext cx="304800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8" name="Rectangle 26"/>
          <p:cNvSpPr>
            <a:spLocks noChangeArrowheads="1"/>
          </p:cNvSpPr>
          <p:nvPr/>
        </p:nvSpPr>
        <p:spPr bwMode="auto">
          <a:xfrm>
            <a:off x="3054350" y="4044950"/>
            <a:ext cx="304800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9" name="Rectangle 27"/>
          <p:cNvSpPr>
            <a:spLocks noChangeArrowheads="1"/>
          </p:cNvSpPr>
          <p:nvPr/>
        </p:nvSpPr>
        <p:spPr bwMode="auto">
          <a:xfrm>
            <a:off x="1862138" y="4046538"/>
            <a:ext cx="304800" cy="20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724" y="159585"/>
            <a:ext cx="803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Is this BFS or DFS?!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236178" y="182155"/>
            <a:ext cx="160458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can't decide if it's 2d or 3d!</a:t>
            </a:r>
            <a:endParaRPr lang="en-US" altLang="en-US" sz="15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3256" y="628902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 Box 88"/>
          <p:cNvSpPr txBox="1">
            <a:spLocks noChangeArrowheads="1"/>
          </p:cNvSpPr>
          <p:nvPr/>
        </p:nvSpPr>
        <p:spPr bwMode="auto">
          <a:xfrm>
            <a:off x="4608865" y="6498052"/>
            <a:ext cx="4399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0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Perhaps it's CFS:  chalk-first search?!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3" y="1074517"/>
            <a:ext cx="6858387" cy="5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 bwMode="auto">
          <a:xfrm rot="4062816">
            <a:off x="5932312" y="5033371"/>
            <a:ext cx="502355" cy="696737"/>
          </a:xfrm>
          <a:prstGeom prst="downArrow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Implementation…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6671" y="3081876"/>
            <a:ext cx="26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(1) Place the start </a:t>
            </a:r>
            <a:r>
              <a:rPr lang="en-US" sz="1200" dirty="0" err="1" smtClean="0">
                <a:latin typeface="Cambria" panose="02040503050406030204" pitchFamily="18" charset="0"/>
              </a:rPr>
              <a:t>MazeCell</a:t>
            </a:r>
            <a:r>
              <a:rPr lang="en-US" sz="1200" dirty="0" smtClean="0">
                <a:latin typeface="Cambria" panose="02040503050406030204" pitchFamily="18" charset="0"/>
              </a:rPr>
              <a:t> into a </a:t>
            </a:r>
            <a:r>
              <a:rPr lang="en-US" sz="12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sz="12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671" y="3629383"/>
            <a:ext cx="25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(2) While the </a:t>
            </a:r>
            <a:r>
              <a:rPr lang="en-US" sz="12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sz="1200" dirty="0" smtClean="0">
                <a:latin typeface="Cambria" panose="02040503050406030204" pitchFamily="18" charset="0"/>
              </a:rPr>
              <a:t>is not empty…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095" y="4126091"/>
            <a:ext cx="2496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(2a) Remove the next </a:t>
            </a:r>
            <a:r>
              <a:rPr lang="en-US" sz="1200" dirty="0" err="1" smtClean="0">
                <a:latin typeface="Cambria" panose="02040503050406030204" pitchFamily="18" charset="0"/>
              </a:rPr>
              <a:t>MazeCell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096" y="4596461"/>
            <a:ext cx="216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latin typeface="Cambria" panose="02040503050406030204" pitchFamily="18" charset="0"/>
              </a:rPr>
              <a:t>(2b) Check if it's the goal!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094" y="5066831"/>
            <a:ext cx="2496502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(2c) </a:t>
            </a:r>
            <a:r>
              <a:rPr lang="en-US" sz="1200" b="1" i="1" dirty="0" smtClean="0">
                <a:latin typeface="Cambria" panose="02040503050406030204" pitchFamily="18" charset="0"/>
              </a:rPr>
              <a:t>If so</a:t>
            </a:r>
            <a:r>
              <a:rPr lang="en-US" sz="1200" dirty="0" smtClean="0">
                <a:latin typeface="Cambria" panose="02040503050406030204" pitchFamily="18" charset="0"/>
              </a:rPr>
              <a:t>, find the path back to the start &amp; we're done!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2096" y="5783422"/>
            <a:ext cx="249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(2d) </a:t>
            </a:r>
            <a:r>
              <a:rPr lang="en-US" sz="1200" b="1" i="1" dirty="0" smtClean="0">
                <a:latin typeface="Cambria" panose="02040503050406030204" pitchFamily="18" charset="0"/>
              </a:rPr>
              <a:t>If not</a:t>
            </a:r>
            <a:r>
              <a:rPr lang="en-US" sz="1200" dirty="0" smtClean="0">
                <a:latin typeface="Cambria" panose="02040503050406030204" pitchFamily="18" charset="0"/>
              </a:rPr>
              <a:t>, check all of the neighbors – for each not-yet-visited </a:t>
            </a:r>
            <a:r>
              <a:rPr lang="en-US" sz="1200" u="sng" dirty="0" smtClean="0">
                <a:latin typeface="Cambria" panose="02040503050406030204" pitchFamily="18" charset="0"/>
              </a:rPr>
              <a:t>open</a:t>
            </a:r>
            <a:r>
              <a:rPr lang="en-US" sz="1200" dirty="0" smtClean="0">
                <a:latin typeface="Cambria" panose="02040503050406030204" pitchFamily="18" charset="0"/>
              </a:rPr>
              <a:t> neighbor, mark it as visited, set its parent, and add it!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67" y="1280136"/>
            <a:ext cx="841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multiBFS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start, char goal )</a:t>
            </a:r>
            <a:endParaRPr lang="en-US" sz="2000" b="1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671" y="1864918"/>
            <a:ext cx="26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(0) Be sure all </a:t>
            </a:r>
            <a:r>
              <a:rPr lang="en-US" sz="1200" dirty="0" err="1" smtClean="0">
                <a:latin typeface="Cambria" panose="02040503050406030204" pitchFamily="18" charset="0"/>
              </a:rPr>
              <a:t>MazeCells</a:t>
            </a:r>
            <a:r>
              <a:rPr lang="en-US" sz="1200" dirty="0" smtClean="0">
                <a:latin typeface="Cambria" panose="02040503050406030204" pitchFamily="18" charset="0"/>
              </a:rPr>
              <a:t> are marked unvisited! (</a:t>
            </a:r>
            <a:r>
              <a:rPr lang="en-US" sz="1200" b="1" dirty="0" err="1" smtClean="0">
                <a:latin typeface="Cambria" panose="02040503050406030204" pitchFamily="18" charset="0"/>
              </a:rPr>
              <a:t>clearFlags</a:t>
            </a:r>
            <a:r>
              <a:rPr lang="en-US" sz="1200" dirty="0" smtClean="0">
                <a:latin typeface="Cambria" panose="02040503050406030204" pitchFamily="18" charset="0"/>
              </a:rPr>
              <a:t>)</a:t>
            </a:r>
            <a:endParaRPr lang="en-US" sz="12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689" y="1204149"/>
            <a:ext cx="665393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this.clearFlags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Queue&lt;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provided)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cellsToVisit.add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start );</a:t>
            </a:r>
          </a:p>
          <a:p>
            <a:pPr algn="l"/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…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6840982">
            <a:off x="7076903" y="2582787"/>
            <a:ext cx="363711" cy="505409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4237484">
            <a:off x="5453738" y="1924050"/>
            <a:ext cx="363711" cy="505409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5919707">
            <a:off x="5423804" y="3035443"/>
            <a:ext cx="363711" cy="505409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4241018">
            <a:off x="5402380" y="3640612"/>
            <a:ext cx="363711" cy="50540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2819400"/>
            <a:ext cx="436563" cy="414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31888" y="3962400"/>
            <a:ext cx="219075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93825" y="4114800"/>
            <a:ext cx="219075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2263" y="4495800"/>
            <a:ext cx="10795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0386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8338" y="3143250"/>
            <a:ext cx="436562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163" y="3068638"/>
            <a:ext cx="436562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67000" y="2811463"/>
            <a:ext cx="436563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28956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3733800"/>
            <a:ext cx="25146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5334000"/>
            <a:ext cx="3200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706563"/>
          </a:xfrm>
        </p:spPr>
        <p:txBody>
          <a:bodyPr/>
          <a:lstStyle/>
          <a:p>
            <a:pPr eaLnBrk="1" hangingPunct="1"/>
            <a:r>
              <a:rPr lang="en-US" dirty="0" smtClean="0"/>
              <a:t>Breadth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BFS</a:t>
            </a:r>
            <a:r>
              <a:rPr lang="en-US" dirty="0" smtClean="0"/>
              <a:t>)</a:t>
            </a:r>
          </a:p>
        </p:txBody>
      </p:sp>
      <p:sp>
        <p:nvSpPr>
          <p:cNvPr id="17426" name="Title 1"/>
          <p:cNvSpPr txBox="1">
            <a:spLocks/>
          </p:cNvSpPr>
          <p:nvPr/>
        </p:nvSpPr>
        <p:spPr bwMode="auto">
          <a:xfrm>
            <a:off x="941388" y="152400"/>
            <a:ext cx="2895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Depth </a:t>
            </a:r>
          </a:p>
          <a:p>
            <a:pPr algn="ctr" eaLnBrk="1" hangingPunct="1"/>
            <a:r>
              <a:rPr lang="en-US" sz="4400"/>
              <a:t>First Search</a:t>
            </a:r>
            <a:br>
              <a:rPr lang="en-US" sz="4400"/>
            </a:br>
            <a:r>
              <a:rPr lang="en-US" sz="4400"/>
              <a:t>(</a:t>
            </a:r>
            <a:r>
              <a:rPr lang="en-US" sz="4400" b="1"/>
              <a:t>DFS</a:t>
            </a:r>
            <a:r>
              <a:rPr lang="en-US" sz="4400"/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219200" y="5638800"/>
            <a:ext cx="320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STACKS</a:t>
            </a:r>
            <a:endParaRPr lang="en-US" sz="32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5624513"/>
            <a:ext cx="35036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QUEUES</a:t>
            </a:r>
            <a:endParaRPr lang="en-US" sz="3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241300" y="5624513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8323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4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smtClean="0"/>
              <a:t>Searching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577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(WRONG)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725"/>
            <a:ext cx="8229600" cy="46783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84850" y="1082675"/>
            <a:ext cx="3359150" cy="3040063"/>
            <a:chOff x="457200" y="1752600"/>
            <a:chExt cx="4572000" cy="4137623"/>
          </a:xfrm>
        </p:grpSpPr>
        <p:grpSp>
          <p:nvGrpSpPr>
            <p:cNvPr id="18481" name="Group 4"/>
            <p:cNvGrpSpPr>
              <a:grpSpLocks/>
            </p:cNvGrpSpPr>
            <p:nvPr/>
          </p:nvGrpSpPr>
          <p:grpSpPr bwMode="auto">
            <a:xfrm>
              <a:off x="457200" y="1752600"/>
              <a:ext cx="1447800" cy="1283219"/>
              <a:chOff x="457200" y="1752600"/>
              <a:chExt cx="1447800" cy="1283219"/>
            </a:xfrm>
          </p:grpSpPr>
          <p:pic>
            <p:nvPicPr>
              <p:cNvPr id="18496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7" name="TextBox 20"/>
              <p:cNvSpPr txBox="1">
                <a:spLocks noChangeArrowheads="1"/>
              </p:cNvSpPr>
              <p:nvPr/>
            </p:nvSpPr>
            <p:spPr bwMode="auto">
              <a:xfrm>
                <a:off x="837631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A</a:t>
                </a:r>
              </a:p>
            </p:txBody>
          </p:sp>
        </p:grpSp>
        <p:grpSp>
          <p:nvGrpSpPr>
            <p:cNvPr id="18482" name="Group 5"/>
            <p:cNvGrpSpPr>
              <a:grpSpLocks/>
            </p:cNvGrpSpPr>
            <p:nvPr/>
          </p:nvGrpSpPr>
          <p:grpSpPr bwMode="auto">
            <a:xfrm>
              <a:off x="3581400" y="1752600"/>
              <a:ext cx="1447800" cy="1283219"/>
              <a:chOff x="3581400" y="1752600"/>
              <a:chExt cx="1447800" cy="1283219"/>
            </a:xfrm>
          </p:grpSpPr>
          <p:pic>
            <p:nvPicPr>
              <p:cNvPr id="18494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5" name="TextBox 18"/>
              <p:cNvSpPr txBox="1">
                <a:spLocks noChangeArrowheads="1"/>
              </p:cNvSpPr>
              <p:nvPr/>
            </p:nvSpPr>
            <p:spPr bwMode="auto">
              <a:xfrm>
                <a:off x="3858903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B</a:t>
                </a:r>
              </a:p>
            </p:txBody>
          </p:sp>
        </p:grpSp>
        <p:grpSp>
          <p:nvGrpSpPr>
            <p:cNvPr id="18483" name="Group 6"/>
            <p:cNvGrpSpPr>
              <a:grpSpLocks/>
            </p:cNvGrpSpPr>
            <p:nvPr/>
          </p:nvGrpSpPr>
          <p:grpSpPr bwMode="auto">
            <a:xfrm>
              <a:off x="565245" y="4607004"/>
              <a:ext cx="1447800" cy="1275384"/>
              <a:chOff x="565245" y="4607004"/>
              <a:chExt cx="1447800" cy="1275384"/>
            </a:xfrm>
          </p:grpSpPr>
          <p:pic>
            <p:nvPicPr>
              <p:cNvPr id="18492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45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3" name="TextBox 16"/>
              <p:cNvSpPr txBox="1">
                <a:spLocks noChangeArrowheads="1"/>
              </p:cNvSpPr>
              <p:nvPr/>
            </p:nvSpPr>
            <p:spPr bwMode="auto">
              <a:xfrm>
                <a:off x="930320" y="4751570"/>
                <a:ext cx="838199" cy="113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C</a:t>
                </a:r>
              </a:p>
            </p:txBody>
          </p:sp>
        </p:grpSp>
        <p:grpSp>
          <p:nvGrpSpPr>
            <p:cNvPr id="18484" name="Group 7"/>
            <p:cNvGrpSpPr>
              <a:grpSpLocks/>
            </p:cNvGrpSpPr>
            <p:nvPr/>
          </p:nvGrpSpPr>
          <p:grpSpPr bwMode="auto">
            <a:xfrm>
              <a:off x="3581400" y="4607004"/>
              <a:ext cx="1447800" cy="1283219"/>
              <a:chOff x="3581400" y="4607004"/>
              <a:chExt cx="1447800" cy="1283219"/>
            </a:xfrm>
          </p:grpSpPr>
          <p:pic>
            <p:nvPicPr>
              <p:cNvPr id="18490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1" name="TextBox 14"/>
              <p:cNvSpPr txBox="1">
                <a:spLocks noChangeArrowheads="1"/>
              </p:cNvSpPr>
              <p:nvPr/>
            </p:nvSpPr>
            <p:spPr bwMode="auto">
              <a:xfrm>
                <a:off x="3816993" y="4759404"/>
                <a:ext cx="922021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D</a:t>
                </a:r>
              </a:p>
            </p:txBody>
          </p:sp>
        </p:grpSp>
        <p:cxnSp>
          <p:nvCxnSpPr>
            <p:cNvPr id="9" name="Straight Arrow Connector 8"/>
            <p:cNvCxnSpPr>
              <a:stCxn id="18496" idx="3"/>
              <a:endCxn id="18494" idx="1"/>
            </p:cNvCxnSpPr>
            <p:nvPr/>
          </p:nvCxnSpPr>
          <p:spPr>
            <a:xfrm>
              <a:off x="1904856" y="2348936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904856" y="5304689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468126" y="3784681"/>
              <a:ext cx="167449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418324" y="3850580"/>
              <a:ext cx="16766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08235" y="2910702"/>
              <a:ext cx="1948934" cy="169610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105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914400" y="5875338"/>
            <a:ext cx="911225" cy="803275"/>
            <a:chOff x="457200" y="1752600"/>
            <a:chExt cx="1447800" cy="1278056"/>
          </a:xfrm>
        </p:grpSpPr>
        <p:pic>
          <p:nvPicPr>
            <p:cNvPr id="1847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4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5625" y="5875338"/>
            <a:ext cx="909638" cy="803275"/>
            <a:chOff x="3581400" y="1752600"/>
            <a:chExt cx="1447800" cy="1278056"/>
          </a:xfrm>
        </p:grpSpPr>
        <p:pic>
          <p:nvPicPr>
            <p:cNvPr id="1847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TextBox 27"/>
            <p:cNvSpPr txBox="1">
              <a:spLocks noChangeArrowheads="1"/>
            </p:cNvSpPr>
            <p:nvPr/>
          </p:nvSpPr>
          <p:spPr bwMode="auto">
            <a:xfrm>
              <a:off x="3858905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B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65650" y="5875338"/>
            <a:ext cx="909638" cy="798512"/>
            <a:chOff x="565245" y="4607004"/>
            <a:chExt cx="1447800" cy="1270221"/>
          </a:xfrm>
        </p:grpSpPr>
        <p:pic>
          <p:nvPicPr>
            <p:cNvPr id="18475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TextBox 30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743200" y="5875338"/>
            <a:ext cx="911225" cy="803275"/>
            <a:chOff x="3581400" y="4607004"/>
            <a:chExt cx="1447800" cy="1278056"/>
          </a:xfrm>
        </p:grpSpPr>
        <p:pic>
          <p:nvPicPr>
            <p:cNvPr id="18473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TextBox 33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54425" y="5875338"/>
            <a:ext cx="909638" cy="803275"/>
            <a:chOff x="3581400" y="4607004"/>
            <a:chExt cx="1447800" cy="1278056"/>
          </a:xfrm>
        </p:grpSpPr>
        <p:pic>
          <p:nvPicPr>
            <p:cNvPr id="18471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TextBox 36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9906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846263" y="5867400"/>
            <a:ext cx="833437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92413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52838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486400" y="5875338"/>
            <a:ext cx="911225" cy="798512"/>
            <a:chOff x="565245" y="4607004"/>
            <a:chExt cx="1447800" cy="1270221"/>
          </a:xfrm>
        </p:grpSpPr>
        <p:pic>
          <p:nvPicPr>
            <p:cNvPr id="1846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TextBox 44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46101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440488" y="5875338"/>
            <a:ext cx="909637" cy="803275"/>
            <a:chOff x="457200" y="1752600"/>
            <a:chExt cx="1447800" cy="1278056"/>
          </a:xfrm>
        </p:grpSpPr>
        <p:pic>
          <p:nvPicPr>
            <p:cNvPr id="1846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TextBox 48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069975" y="5294313"/>
            <a:ext cx="406400" cy="762000"/>
            <a:chOff x="1070442" y="5297832"/>
            <a:chExt cx="405964" cy="762704"/>
          </a:xfrm>
        </p:grpSpPr>
        <p:sp>
          <p:nvSpPr>
            <p:cNvPr id="18465" name="TextBox 4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981200" y="5294313"/>
            <a:ext cx="406400" cy="762000"/>
            <a:chOff x="1070442" y="5297832"/>
            <a:chExt cx="405964" cy="762704"/>
          </a:xfrm>
        </p:grpSpPr>
        <p:sp>
          <p:nvSpPr>
            <p:cNvPr id="18463" name="TextBox 56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890838" y="5294313"/>
            <a:ext cx="406400" cy="762000"/>
            <a:chOff x="1070442" y="5297832"/>
            <a:chExt cx="405964" cy="762704"/>
          </a:xfrm>
        </p:grpSpPr>
        <p:sp>
          <p:nvSpPr>
            <p:cNvPr id="18461" name="TextBox 5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802063" y="5294313"/>
            <a:ext cx="406400" cy="762000"/>
            <a:chOff x="1070442" y="5297832"/>
            <a:chExt cx="405964" cy="762704"/>
          </a:xfrm>
        </p:grpSpPr>
        <p:sp>
          <p:nvSpPr>
            <p:cNvPr id="18459" name="TextBox 62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724400" y="5294313"/>
            <a:ext cx="406400" cy="762000"/>
            <a:chOff x="1070442" y="5297832"/>
            <a:chExt cx="405964" cy="762704"/>
          </a:xfrm>
        </p:grpSpPr>
        <p:sp>
          <p:nvSpPr>
            <p:cNvPr id="18457" name="TextBox 65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Line Callout 1 67"/>
          <p:cNvSpPr/>
          <p:nvPr/>
        </p:nvSpPr>
        <p:spPr>
          <a:xfrm>
            <a:off x="5716588" y="4324350"/>
            <a:ext cx="2895600" cy="1231900"/>
          </a:xfrm>
          <a:prstGeom prst="borderCallout1">
            <a:avLst>
              <a:gd name="adj1" fmla="val -2774"/>
              <a:gd name="adj2" fmla="val 7415"/>
              <a:gd name="adj3" fmla="val -233585"/>
              <a:gd name="adj4" fmla="val -245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3696</Words>
  <Application>Microsoft Office PowerPoint</Application>
  <PresentationFormat>On-screen Show (4:3)</PresentationFormat>
  <Paragraphs>1182</Paragraphs>
  <Slides>78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6" baseType="lpstr">
      <vt:lpstr>ＭＳ Ｐゴシック</vt:lpstr>
      <vt:lpstr>ＭＳ Ｐゴシック</vt:lpstr>
      <vt:lpstr>Arial</vt:lpstr>
      <vt:lpstr>Calibri</vt:lpstr>
      <vt:lpstr>Cambria</vt:lpstr>
      <vt:lpstr>Consolas</vt:lpstr>
      <vt:lpstr>Courier New</vt:lpstr>
      <vt:lpstr>Helvetica</vt:lpstr>
      <vt:lpstr>Impact</vt:lpstr>
      <vt:lpstr>Marker Felt</vt:lpstr>
      <vt:lpstr>Monaco</vt:lpstr>
      <vt:lpstr>Monotype Sorts</vt:lpstr>
      <vt:lpstr>Sand</vt:lpstr>
      <vt:lpstr>Textile</vt:lpstr>
      <vt:lpstr>Times</vt:lpstr>
      <vt:lpstr>Times New Roman</vt:lpstr>
      <vt:lpstr>Office Theme</vt:lpstr>
      <vt:lpstr>3_dbllinec.ppt - Double Lines</vt:lpstr>
      <vt:lpstr>CS  60</vt:lpstr>
      <vt:lpstr>Lecture 23 – Learning Goals</vt:lpstr>
      <vt:lpstr>PowerPoint Presentation</vt:lpstr>
      <vt:lpstr>PowerPoint Presentation</vt:lpstr>
      <vt:lpstr>DFS/BFS  </vt:lpstr>
      <vt:lpstr>PowerPoint Presentation</vt:lpstr>
      <vt:lpstr>Breadth First Search (BFS)</vt:lpstr>
      <vt:lpstr>Searching</vt:lpstr>
      <vt:lpstr>BFS Traversal Pseudocode (WRONG)</vt:lpstr>
      <vt:lpstr>BFS Traversal Pseudocode (Fixed)</vt:lpstr>
      <vt:lpstr>PowerPoint Presentation</vt:lpstr>
      <vt:lpstr>PowerPoint Presentation</vt:lpstr>
      <vt:lpstr>Demo Naming Conventions</vt:lpstr>
      <vt:lpstr>PowerPoint Presentation</vt:lpstr>
      <vt:lpstr>DFS Traversal (Stack) Solutions:</vt:lpstr>
      <vt:lpstr>Stack Based (DFS) vs. Queue Based (BFS)</vt:lpstr>
      <vt:lpstr>PowerPoint Presentation</vt:lpstr>
      <vt:lpstr>BFS Traversal (Queue) Solutions:</vt:lpstr>
      <vt:lpstr>BFS Traversal (Queue) Solutions (different order)</vt:lpstr>
      <vt:lpstr>Inheritance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Spampede Overview</vt:lpstr>
      <vt:lpstr>Spampede Files</vt:lpstr>
      <vt:lpstr>Spampede</vt:lpstr>
      <vt:lpstr>Full class structure</vt:lpstr>
      <vt:lpstr>Data Model</vt:lpstr>
      <vt:lpstr>Maze    has a     MazeCell[][]</vt:lpstr>
      <vt:lpstr>SpamMaze  extends  Maze </vt:lpstr>
      <vt:lpstr>getNextCell</vt:lpstr>
      <vt:lpstr>PowerPoint Presentation</vt:lpstr>
      <vt:lpstr>MazeCell </vt:lpstr>
      <vt:lpstr>PowerPoint Presentation</vt:lpstr>
      <vt:lpstr>PowerPoint Presentation</vt:lpstr>
      <vt:lpstr>PowerPoint Presentation</vt:lpstr>
      <vt:lpstr>Spampede Demo</vt:lpstr>
      <vt:lpstr>Keep track of spam and your pede</vt:lpstr>
      <vt:lpstr>cycle()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</vt:lpstr>
      <vt:lpstr>PowerPoint Presentation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391</cp:revision>
  <cp:lastPrinted>2014-11-24T16:04:17Z</cp:lastPrinted>
  <dcterms:created xsi:type="dcterms:W3CDTF">2012-10-29T16:10:05Z</dcterms:created>
  <dcterms:modified xsi:type="dcterms:W3CDTF">2014-11-25T14:50:43Z</dcterms:modified>
</cp:coreProperties>
</file>