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915" r:id="rId2"/>
    <p:sldId id="1055" r:id="rId3"/>
    <p:sldId id="1018" r:id="rId4"/>
    <p:sldId id="1019" r:id="rId5"/>
    <p:sldId id="1057" r:id="rId6"/>
    <p:sldId id="1021" r:id="rId7"/>
    <p:sldId id="1022" r:id="rId8"/>
    <p:sldId id="1023" r:id="rId9"/>
    <p:sldId id="1024" r:id="rId10"/>
    <p:sldId id="1025" r:id="rId11"/>
    <p:sldId id="1026" r:id="rId12"/>
    <p:sldId id="1027" r:id="rId13"/>
    <p:sldId id="1028" r:id="rId14"/>
    <p:sldId id="1029" r:id="rId15"/>
    <p:sldId id="1030" r:id="rId16"/>
    <p:sldId id="1031" r:id="rId17"/>
    <p:sldId id="1032" r:id="rId18"/>
    <p:sldId id="1033" r:id="rId19"/>
    <p:sldId id="1034" r:id="rId20"/>
    <p:sldId id="1035" r:id="rId21"/>
    <p:sldId id="1036" r:id="rId22"/>
    <p:sldId id="1038" r:id="rId23"/>
    <p:sldId id="1007" r:id="rId24"/>
    <p:sldId id="949" r:id="rId25"/>
    <p:sldId id="950" r:id="rId26"/>
    <p:sldId id="951" r:id="rId27"/>
    <p:sldId id="952" r:id="rId28"/>
    <p:sldId id="1054" r:id="rId29"/>
    <p:sldId id="1008" r:id="rId30"/>
    <p:sldId id="953" r:id="rId31"/>
    <p:sldId id="954" r:id="rId32"/>
    <p:sldId id="955" r:id="rId33"/>
    <p:sldId id="956" r:id="rId34"/>
    <p:sldId id="957" r:id="rId35"/>
    <p:sldId id="958" r:id="rId36"/>
    <p:sldId id="1060" r:id="rId37"/>
    <p:sldId id="1061" r:id="rId38"/>
    <p:sldId id="1062" r:id="rId39"/>
    <p:sldId id="1010" r:id="rId40"/>
    <p:sldId id="1011" r:id="rId41"/>
    <p:sldId id="1012" r:id="rId42"/>
    <p:sldId id="1017" r:id="rId43"/>
    <p:sldId id="1013" r:id="rId44"/>
    <p:sldId id="959" r:id="rId45"/>
    <p:sldId id="960" r:id="rId46"/>
    <p:sldId id="961" r:id="rId47"/>
    <p:sldId id="962" r:id="rId48"/>
    <p:sldId id="1014" r:id="rId49"/>
    <p:sldId id="963" r:id="rId50"/>
    <p:sldId id="1056" r:id="rId51"/>
    <p:sldId id="1058" r:id="rId52"/>
    <p:sldId id="1059" r:id="rId5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Frontmatter" id="{2DD9215A-663D-484D-A65B-81FA860B67E9}">
          <p14:sldIdLst>
            <p14:sldId id="915"/>
            <p14:sldId id="1055"/>
          </p14:sldIdLst>
        </p14:section>
        <p14:section name="Untitled Section" id="{EED0F974-ED97-4237-894E-54FC7F5ACFE8}">
          <p14:sldIdLst>
            <p14:sldId id="1018"/>
            <p14:sldId id="1019"/>
            <p14:sldId id="1057"/>
            <p14:sldId id="1021"/>
            <p14:sldId id="1022"/>
            <p14:sldId id="1023"/>
            <p14:sldId id="1024"/>
            <p14:sldId id="1025"/>
            <p14:sldId id="1026"/>
            <p14:sldId id="1027"/>
            <p14:sldId id="1028"/>
            <p14:sldId id="1029"/>
            <p14:sldId id="1030"/>
            <p14:sldId id="1031"/>
            <p14:sldId id="1032"/>
            <p14:sldId id="1033"/>
            <p14:sldId id="1034"/>
            <p14:sldId id="1035"/>
            <p14:sldId id="1036"/>
            <p14:sldId id="1038"/>
          </p14:sldIdLst>
        </p14:section>
        <p14:section name="Proofs" id="{53EF695C-BE9A-4BE1-BBAA-D4E7F179499F}">
          <p14:sldIdLst>
            <p14:sldId id="1007"/>
            <p14:sldId id="949"/>
            <p14:sldId id="950"/>
            <p14:sldId id="951"/>
            <p14:sldId id="952"/>
          </p14:sldIdLst>
        </p14:section>
        <p14:section name="Untitled Section" id="{62543F26-BC0A-4B29-997D-3B3EECC3BB83}">
          <p14:sldIdLst>
            <p14:sldId id="1054"/>
            <p14:sldId id="1008"/>
            <p14:sldId id="953"/>
            <p14:sldId id="954"/>
            <p14:sldId id="955"/>
            <p14:sldId id="956"/>
            <p14:sldId id="957"/>
            <p14:sldId id="958"/>
            <p14:sldId id="1060"/>
            <p14:sldId id="1061"/>
            <p14:sldId id="1062"/>
            <p14:sldId id="1010"/>
            <p14:sldId id="1011"/>
            <p14:sldId id="1012"/>
            <p14:sldId id="1017"/>
          </p14:sldIdLst>
        </p14:section>
        <p14:section name="Untitled Section" id="{113F2BA9-8E23-431F-A258-88DA4093C7F4}">
          <p14:sldIdLst>
            <p14:sldId id="1013"/>
            <p14:sldId id="959"/>
            <p14:sldId id="960"/>
            <p14:sldId id="961"/>
            <p14:sldId id="962"/>
            <p14:sldId id="1014"/>
            <p14:sldId id="963"/>
            <p14:sldId id="1056"/>
            <p14:sldId id="1058"/>
            <p14:sldId id="10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6" autoAdjust="0"/>
    <p:restoredTop sz="94639" autoAdjust="0"/>
  </p:normalViewPr>
  <p:slideViewPr>
    <p:cSldViewPr>
      <p:cViewPr varScale="1">
        <p:scale>
          <a:sx n="46" d="100"/>
          <a:sy n="46" d="100"/>
        </p:scale>
        <p:origin x="49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10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72" cy="464184"/>
          </a:xfrm>
          <a:prstGeom prst="rect">
            <a:avLst/>
          </a:prstGeom>
        </p:spPr>
        <p:txBody>
          <a:bodyPr vert="horz" lIns="91647" tIns="45824" rIns="91647" bIns="4582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437" y="0"/>
            <a:ext cx="3038372" cy="464184"/>
          </a:xfrm>
          <a:prstGeom prst="rect">
            <a:avLst/>
          </a:prstGeom>
        </p:spPr>
        <p:txBody>
          <a:bodyPr vert="horz" lIns="91647" tIns="45824" rIns="91647" bIns="45824" rtlCol="0"/>
          <a:lstStyle>
            <a:lvl1pPr algn="r">
              <a:defRPr sz="1200"/>
            </a:lvl1pPr>
          </a:lstStyle>
          <a:p>
            <a:fld id="{C370F4C2-E0C7-4449-B3C3-0AA87CDBF6FD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8"/>
            <a:ext cx="3038372" cy="464184"/>
          </a:xfrm>
          <a:prstGeom prst="rect">
            <a:avLst/>
          </a:prstGeom>
        </p:spPr>
        <p:txBody>
          <a:bodyPr vert="horz" lIns="91647" tIns="45824" rIns="91647" bIns="4582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437" y="8830628"/>
            <a:ext cx="3038372" cy="464184"/>
          </a:xfrm>
          <a:prstGeom prst="rect">
            <a:avLst/>
          </a:prstGeom>
        </p:spPr>
        <p:txBody>
          <a:bodyPr vert="horz" lIns="91647" tIns="45824" rIns="91647" bIns="45824" rtlCol="0" anchor="b"/>
          <a:lstStyle>
            <a:lvl1pPr algn="r">
              <a:defRPr sz="1200"/>
            </a:lvl1pPr>
          </a:lstStyle>
          <a:p>
            <a:fld id="{C9B93EFC-7EF6-4AC3-8B3D-D31E27E06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95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28.31858" units="1/cm"/>
          <inkml:channelProperty channel="Y" name="resolution" value="28.33948" units="1/cm"/>
        </inkml:channelProperties>
      </inkml:inkSource>
      <inkml:timestamp xml:id="ts0" timeString="2013-04-23T21:28:22.305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15748 6033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2-03T23:02:44.1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17899 13563 45 0,'0'0'32'16,"-2"-15"-2"-16,2 15-29 15,0 0 1-15,0 0 1 16,7 24 0-16,-7-5 1 15,6 12 0-15,-5 5-1 16,6 10 2-16,-5 6 0 16,4 13-2-16,-2-3 0 15,3 7-2-15,0-1 1 0,1 1-2 16,-2-5 2-16,1-2-2 15,0-11 0-15,0-6 1 16,-3-5-1-16,3-8 1 16,-6-9 0-16,1-7-1 15,0-4 1-15,-2-12-1 16,0 0 0-16,0 0 0 15,0 0 0-15,-7-11-2 16,7 11-1-16,-10-31-6 16,11 21-17-16,-9-15-10 15,2 2 1-15,1-6-1 16,4-1 32-16</inkml:trace>
  <inkml:trace contextRef="#ctx0" brushRef="#br0" timeOffset="920.4016">18968 13613 1 0,'0'0'0'0,"-9"-30"24"15,0 9-15-15,2 9 1 16,-5-9 1-16,3 11-1 15,-9-4-2-15,3 12 0 16,-6-3-2-16,-1 10-3 16,-3 2 0-16,0 8-1 0,-5 4 0 15,6 9 1-15,-3 4-1 16,4 5 0-16,-1 2 1 15,8 7 0-15,-1 3 0 16,7 3-2-16,4-4 2 16,9 3-2-16,4-6 2 15,7 0-2-15,8-2 1 16,6-1-1-16,4-11 1 15,5-4 1-15,3-8-1 16,1-5 1-16,-1-10-1 16,3-3 0-16,-7-12 1 15,1-6-2-15,-5-5 1 16,-2-1-1-16,-5-1 0 0,-3 0-1 15,-4-3 0-15,-5 0 1 16,-3 2-1-16,-2 2 2 16,-4-2-2-1,-1 2 2-15,-4-2-2 0,-3-1 3 16,-3 1-2-16,0-1-1 15,-3 2 1-15,-1 0 0 16,-1 0-1-16,-2 1 0 16,1 1 0-16,0 3 0 15,-3 1 0-15,2 4 0 16,-2 2 0-16,-1 1 0 15,1 2 0-15,0 2-1 16,-1 0 1-16,2 2 0 0,-3-1 0 16,3 4 0-1,0-4-1-15,0-2 1 16,1 4-2-16,-2 1 1 15,3 4-4-15,-5-7-3 0,18 6-15 16,-19 8-12-16,6-4 0 16,3 4 0-16,0-8 24 15</inkml:trace>
  <inkml:trace contextRef="#ctx0" brushRef="#br0" timeOffset="3478.8061">17770 14936 35 0,'-9'-23'12'15,"9"23"-2"-15,-7-19-2 16,7 19-1-16,-10-12-3 16,10 12 0-16,-12-4-1 15,12 4 0-15,-14 12-1 16,6 3-1-16,-1 4 0 15,1 8-1-15,-2 4 0 16,2 8 1-16,0 4 0 16,1 5 1-16,2 2-1 15,3 2 1-15,1 0 0 16,5 1 1-16,2-4-1 15,4 1 2-15,4-7 0 0,6-2-1 16,0-6 0-16,8 2 1 16,0-16 0-1,5 1-1-15,0-14 0 16,4-2-1-16,-6-14 0 0,2-3 0 15,-3-10 1-15,-3-7-2 16,-4-5 1-16,-1-5-2 16,-6-4 2-16,-1-3-1 15,-5 0 0-15,0 0-1 16,-4 0 0-16,-4 0 0 15,-1 4 1-15,-3 2-1 16,-2 5 0-16,-3 3 1 0,-3-1-1 16,-2 3 0-1,0 1 1-15,-5 4-1 16,-1 4 0-16,-2 1 0 15,-1-1 0-15,-2 7 0 0,0 1 0 16,-1 1 0-16,1 5-1 16,0 1 0-16,1 1 0 15,0 1 1-15,0 2 0 16,0-2-1-16,2 4 1 15,3 2 0-15,0-3 0 16,1 1 0-16,2-1 0 16,2 2 0-16,0 1 0 15,2 0-1-15,-1 1 1 16,1 1 0-16,0 1-1 15,2-2 0-15,-1 3 0 16,0-5 0-16,9-2 0 16,-15 11 0-16,15-11-1 0,-13 11 0 15,13-11-2-15,-10 12-1 16,10 1-3-16,0-13-12 15,-11 7-13-15,11-7 0 16,0 0 1-16,0 0 32 16</inkml:trace>
  <inkml:trace contextRef="#ctx0" brushRef="#br0" timeOffset="6525.8115">17882 16401 54 0,'0'0'32'16,"-11"-9"-1"-16,11 9-30 15,-14-10-2-15,7 5 1 16,-3 0-1-16,1 2 1 16,-4-3 0-16,2 4 2 15,-3 1-1-15,-1 2 0 0,-2-2 1 16,1 1 0-16,0 4 0 15,-3-1 0-15,0 0-2 16,0 5-1-16,-1 6 2 16,1 3-2-16,-1 5 2 15,1 2-2-15,1 4 1 16,1 3 0-16,1 11 1 15,4 5 0-15,1-2 0 16,7 3 0-16,2 3-1 16,8 4 2-16,7-6 0 15,10 3 0-15,7-6 1 16,8-5-1-16,4-8 0 15,2-2 2-15,0-11-3 0,3-6 0 16,-1-9 1-16,-5-6-1 16,-3-13 0-16,0-7 0 15,-5-3 0-15,-2-4 0 16,-5-10 0-16,-1-1 0 15,-6-4 0-15,-3-4-1 16,-4 2 1-16,-4 3 0 16,-4-7-1-16,-5-2-1 15,-4 8 2-15,-5-2-1 16,-4 6 1-16,-3 3 0 0,-6-1-2 15,-3 1 2 1,-4 5-2-16,1 5 2 0,-2 0-2 16,0 3 1-16,1-2-1 15,1 8 0-15,3 5 0 16,-1 1 0-16,2-2 0 15,2 10-2-15,1 3 0 16,-4-1 0-16,6 14-3 16,-6-12 0-16,8 8-2 15,-4-9-6-15,13 24-11 16,-4-17-9-16,5 3 1 0,8-10 11 15,0 0 22 1</inkml:trace>
  <inkml:trace contextRef="#ctx0" brushRef="#br0" timeOffset="7196.6127">18762 16349 12 0,'0'0'29'16,"-8"-14"2"-16,8 14-22 15,0 0-1-15,-9-10 0 16,9 10 0-16,0 0-1 16,3 11-2-16,-3-11 0 0,-4 24-2 15,2-7 0-15,2 13-1 16,-3 7 1-16,2 9-2 15,-2 6 1 1,3 5-1-16,0 2 0 0,4 4 2 16,-2-1-2-16,1-4 0 15,1-6 1-15,1-2-1 16,-2-7 0-16,1-6 2 15,0-2-3-15,-3-6 1 16,0-3-1-16,1-7 2 16,-2-19-2-16,1 23 1 15,-1-23-2-15,-1 14 1 16,1-14 0-16,0 0-3 0,0 0 3 15,0 0-4 1,0 0-2-16,-8-14-5 16,8 14-16-16,5-19-7 15,-2 4-1-15,-1-9 3 0,4 0 32 16</inkml:trace>
  <inkml:trace contextRef="#ctx0" brushRef="#br0" timeOffset="8101.4143">19152 16206 42 0,'1'-13'17'0,"-1"13"-4"15,0 0-2-15,0 0-3 16,0 0-1-16,-1 15 0 16,1-15-1-16,0 19-1 15,0-19 0-15,1 23-2 0,-2-8 1 16,4 9-1-16,-3-7 1 15,6 0-3-15,-5 3 2 16,3 9-2-16,-2 2 1 16,1 5 0-16,0 4 0 15,3 3-1-15,-5-9 0 16,3 9 0-16,-2 2-1 15,1-5 1-15,1-2 0 16,-1-4 1-16,0-7-2 16,0-3 1-16,0 6-1 15,-1-3 1-15,1-13 0 16,-1 2 1-16,0-1-3 15,-1 1 2-15,1-2-1 0,-2-2 0 16,0-12 1-16,1 18-1 16,0-3 0-1,1 0-1-15,-2-15 0 16,0 20 2-16,1-9-2 0,0 5 2 15,-1-4-1-15,1 1 1 16,-1-2-1-16,0 0 0 16,2 0 1-16,-2-11 0 15,0 17-1-15,0-17 0 16,1 14 0-16,-1-14 1 15,0 0-2-15,0 12 3 16,0-12-2-16,0 0-1 16,2 11 1-16,-2-11 2 15,0 0-3-15,-2 11 2 16,2-11-1-16,0 0-1 15,0 0 1-15,0 0 0 16,0 0 0-16,0 13 0 0,0-13-1 16,0 0 1-16,0 0 1 15,0 0-2-15,0 0 1 16,0 0 0-16,0 0 0 15,0 0-2-15,0 0 0 16,0 0-2-16,-3 14-5 16,3-14-8-16,0 0-19 15,0 0 0-15,0 0 1 16,0 0 15-16,9-14 20 15</inkml:trace>
  <inkml:trace contextRef="#ctx0" brushRef="#br0" timeOffset="9099.816">19893 16310 7 0,'0'0'27'0,"0"0"-1"16,0 0-20-16,0 0-3 15,0 0 1-15,0 0 0 0,0 0 2 16,0 0 0-16,0 0-1 16,0 0 0-16,-6 15 0 15,6-15-1-15,0 0 0 16,0 0-2-16,0 0 1 15,0 12-1-15,0-12 0 16,2 12-1-16,-2-12-1 16,1 12 1-16,-1-12 0 15,1 11 0-15,-1-11 0 16,0 0 1-16,2 14-2 15,-2-14 2-15,0 11-1 16,0-11 1-16,0 18-2 16,0-18 2-16,-2 14-1 0,2-14 0 15,0 21-1-15,0-5 1 16,0-3-1-16,0 3 1 15,0 7-1-15,-1-2 0 16,1 0 1-16,-1 11-1 16,1 2 0-16,0-7 0 15,1 7 1-15,-1 3 0 16,1-4-1-16,1 0 1 15,0 7 0-15,-1-7 0 16,3-4 0-16,-3 2 0 16,1 1 0-16,1-9-1 15,-1 0 2-15,0 1-2 16,1-2 0-16,-3-5 0 0,1-1 2 15,-1 1-2-15,0-17 2 16,2 22-2-16,-2-6 1 16,0-16-1-1,0 15 2-15,0-15-2 0,0 0-1 16,0 0 1-16,0 15 0 15,0-15-2-15,0 0 0 16,0 0-4-16,0 0-15 16,-10 1-13-16,10-1-2 15,-9-14 1-15,1-1 16 16,0-7 19-16</inkml:trace>
  <inkml:trace contextRef="#ctx0" brushRef="#br0" timeOffset="12679.7224">17907 17649 23 0,'0'0'11'16,"-9"4"-2"-16,9-4-1 15,-10-4-3-15,10 4-1 16,-12 8-1-16,12-8 0 15,-13 9 0-15,13-9 0 16,-15 0 1-16,6-5-1 0,-2-2-1 16,1 12 0-16,0-3 2 15,-2-2-2-15,12 0 0 16,0 0 1-16,-44 55 1 15,44-55-1-15,-32 69 0 16,32-69-3-16,-32 60 2 16,32-60 2-16,-22 71-2 15,22-71 0-15,-15 88-2 16,15-88 1-16,1 91 2 15,-1-91 1-15,16 91-3 16,-16-91-4-16,33 86 6 16,-33-86-2-16,50 79 2 15,-50-79-6-15,63 44 4 0,-63-44-3 16,71 38 3-16,-34-41 3 15,-37 3-4-15,72-21 2 16,-72 21-2-16,63-24 5 16,-63 24-4-16,58-24 1 15,-58 24 0-15,45-26-4 16,-45 26 3-16,0 0 0 15,50-50 1-15,-50 50-1 16,25-49-1-16,-25 49 3 16,17-59-3-16,-17 59 1 15,8-81-1-15,-8 81 1 16,-3-74-2-16,3 74-2 15,-19-80 3-15,6 37 0 0,-5 0-1 16,18 43 3-16,-43-65 1 16,19 29-5-1,-5 7 1-15,0-2 3 16,-2 10-5-16,-2 1 1 0,-1 4 0 15,-4 2 0-15,2 13-5 16,-7-2 3-16,7 7-2 16,-4 4-4-16,12 3-10 15,-3 1-13-15,31-12 0 16,-43 34 9-16,29-30 24 15</inkml:trace>
  <inkml:trace contextRef="#ctx0" brushRef="#br0" timeOffset="13444.1238">18727 17735 53 0,'0'0'31'15,"0"0"1"-15,0 0-32 0,0 0-3 16,0 0 4-16,0 0 4 16,0 0-2-1,-17 68 1-15,17-68-1 16,-11 70 2-16,11-70-1 0,-9 93 3 15,9-93-5-15,-5 96-1 16,4-40 1-16,1-56-1 16,5 97 1-16,-3-46-1 15,-2-51 0-15,6 76-2 16,-6-76 2-16,3 56 0 15,-3-56-1-15,0 0 1 16,0 0 1-16,-3 51-5 0,3-51 2 16,0 0 3-1,0 0-3-15,0 0-2 16,0 62 2-16,0-62-2 15,0 0-2-15,0 0 3 0,3 58-6 16,-3-58-7-16,0 0-16 16,0 0-1-16,0 0-2 15,0 0 13-15,0 0 21 16</inkml:trace>
  <inkml:trace contextRef="#ctx0" brushRef="#br0" timeOffset="13974.5247">19112 17671 52 0,'0'0'32'0,"2"15"1"15,-2-15-28-15,0 0-8 16,-11 53 7-16,11-53 0 0,-7 57-1 15,7-57-1-15,-7 101 2 16,6-43-2-16,-1 3 1 16,2-61 1-1,5 93-2-15,0-39 0 0,-1-1 0 16,1-4 1-16,-5-49-2 15,7 64 0-15,-7-64-1 16,4 51 2-16,-4-51-2 16,0 0-4-16,0 0 3 15,-2 52-1-15,2-52-3 16,0 0-1-16,0 0-10 15,-13 51-16-15,13-51-4 16,0 0 2-16,0 0 13 0,7-76 21 16</inkml:trace>
  <inkml:trace contextRef="#ctx0" brushRef="#br0" timeOffset="14616.6259">19407 17729 15 0,'0'0'27'0,"3"-18"2"16,-3 18-26-16,3-11 2 15,-3 11 4-15,0 0 0 16,6 16 3-16,-6-16-5 15,0 0 0-15,0 0-1 16,0 0-2-16,0 0-1 16,0 0 2-16,0 0-3 15,0 56-2-15,0-56 3 16,0 64-2-16,0-64 1 0,0 80 1 15,0-80-1-15,1 78 0 16,-1-78-2-16,3 79 1 16,-3-79-1-16,6 81 3 15,-6-81-1-15,6 71-1 16,-6-71-1-16,0 0 0 15,8 55 1-15,-8-55 1 16,0 0-1-16,0 0-1 16,5 64 0-16,-5-64 0 15,0 0 1-15,0 0-3 16,0 0 2-16,0 0 0 15,0 60-1-15,0-60-2 16,0 0 3-16,0 0-3 0,0 0 3 16,0 0-1-16,0 0 1 15,0 0-4 1,0 0 4-16,0 0-1 15,0 0-5-15,-6 51-2 0,6-51-13 16,0 0-16-16,0 0 1 16,0 0 1-16,0 0 26 15</inkml:trace>
  <inkml:trace contextRef="#ctx0" brushRef="#br0" timeOffset="15537.0275">19963 17763 27 0,'0'0'29'0,"0"0"-5"16,-20 0-19-16,14-12-3 16,6 12-2-16,0 0 7 15,-32 4-1-15,23-13-5 16,9 9-1-16,0 0 7 0,-31 54-5 15,31-54 2-15,-16 75-2 16,16-75-3-16,-3 74 0 16,5-25 1-16,-2-49 1 15,15 71 1-15,-15-71 0 16,30 65-4-16,-30-65 2 15,42 58-2-15,-42-58 4 16,47 35 1-16,-47-35-2 16,52 12-3-16,-52-12 2 15,49-3 4-15,-49 3-2 16,43-21-1-16,-43 21-1 15,38-33 1-15,-38 33 0 16,0 0 3-16,37-57-3 0,-37 57-4 16,0 0 4-16,21-72 2 15,-21 72-1 1,7-51-1-16,-7 51-1 15,5-64 1-15,-5 64-1 0,3-58 4 16,-3 58-3-16,0 0 0 16,-6-68 1-16,3 50 0 15,-5 4-2-15,0-4-2 16,-1 12 3-16,-3-2-3 15,0-2 0-15,-3-8 1 16,3 4-2-16,-1-3-2 16,-2 14 4-16,1 3 1 0,2-6-1 15,-1 1 0 1,0 8 1-16,3 0-1 15,-3 2 2-15,-1-2-2 16,3 1 2-16,-4-7-1 16,-1 3 0-16,2-6 0 0,-1 6 0 15,1 9-1-15,2-10 1 16,12 1-2-16,-22 36 2 15,12-33-1-15,10-3 0 16,0 0-2-16,-20 21 1 16,20-21 0-16,-9 2-1 15,0-38 2-15,9 36-6 16,0 0-5-16,-10 19-7 15,10-19-11-15,0 0-1 16,-16 15 16-16,16-15 15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2-03T23:42:47.25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3133 9157 65 0,'-23'-42'34'16,"-6"-12"0"-16,-17 1-35 0,-6 4 1 0,-8 14 0 16,-12 6 1-16,-10 17-2 0,-9 18 1 15,-6 21 1 1,-2 19-2-16,4 18 1 0,6 21 1 15,13 12 0-15,12 15 0 16,22 9 1-16,20 2 0 16,22 4-2-16,26 4 2 15,24 4 0-15,24-6-1 16,21-3 1-16,19-6-1 15,11-3 1-15,13-8 1 16,-3-8-2-16,-12-16 1 16,-13-11 1-16,-23-15-1 0,-17-8 0 15,-30-10 1-15,-22-8-1 16,-32-11 0-1,-18-1 0-15,-19-7-1 16,-13 1 0-16,-18-2 0 0,-10-3-1 16,-11-6 1-16,-4-4-1 15,1 0 0-15,-2-4 1 16,6-3 0-16,6-1-1 15,10-3 1-15,13-2-1 16,12 0 0-16,11 2 0 16,13 1-2-16,10-3-1 15,15 5-2-15,5-9-2 16,24 15-11-16,1-17-20 15,20-1 0-15,11-14 0 16,13-5 10-16,11-7 28 16</inkml:trace>
  <inkml:trace contextRef="#ctx0" brushRef="#br0" timeOffset="358.8006">3409 9637 70 0,'-8'13'35'0,"8"-13"-1"0,-10 11-34 16,10-11 0-16,17 11 1 16,3-9-1-16,9-3 1 15,9-4-1-15,10-7 0 16,6 0 0-16,3-4-1 15,0 2 0-15,1-3-1 16,-1 4-5-16,-12-6-9 16,-3 8-18-16,-8 5 0 15,-14 5 0-15,-9 0 23 16,-11 1 11-16</inkml:trace>
  <inkml:trace contextRef="#ctx0" brushRef="#br0" timeOffset="592.801">3476 10059 44 0,'-6'16'33'16,"6"-16"-1"-16,9 7-28 15,16-7 1-15,7-11-1 16,13-1 1-16,6-7-2 15,4-2-1-15,4-7-3 16,-1-3-6-16,8 5-20 16,-10-3-6-16,-5-3 0 15,-5 0 3-15,-4-10 30 0</inkml:trace>
  <inkml:trace contextRef="#ctx0" brushRef="#br0" timeOffset="1263.6022">5078 8484 67 0,'7'-14'34'16,"-7"14"0"-16,-28 3-37 15,-2 16 3-15,-9 8 1 16,-7 8-1-16,-7 10 1 16,-1 2-1-16,3 7 1 15,3 1-1-15,12 0 2 16,12-2-2-16,10-4 0 0,13-7 1 15,12-8 0-15,9-3-2 16,7-6 2-16,6-4-1 16,2-5 0-16,0-3 0 15,-3 0 0-15,-4 3-1 16,-5 2 1-16,-9 2 0 15,-9 3 0-15,-8 5 1 16,-10 7-1-16,-9 4 1 16,-5 5-1-16,-6 8 1 15,-4 0 0-15,-1 6 0 16,1 3 0-16,4-2-1 15,5-2 1-15,5 0-2 16,5-2 2-16,8-4-1 0,3-2 0 16,7-6-1-16,5-4 2 15,3-5-1-15,6 0 0 16,1-7 0-1,3-3 0-15,3-4 0 0,-2 3 0 16,0 5 0-16,0 6 0 16,-7 4 0-16,-3 10 1 15,-5 10-1-15,-3 5 0 16,-5 3 0-16,1-1 1 15,-2-3-1-15,3-4 2 16,3-4-1-16,5-9 0 16,5-10 0-16,7-1 0 15,4-10 0-15,3-2-1 0,6-5 0 16,-4-7-2-1,2-1-1-15,-5-10-6 16,5 0-28-16,-8-6 1 16,-6-4 0-16,-2-9 6 0,-2-5 30 15</inkml:trace>
  <inkml:trace contextRef="#ctx0" brushRef="#br0" timeOffset="1918.8033">5924 9662 69 0,'-10'-18'35'16,"-3"-5"0"-16,-16-1-36 15,7 5 0-15,-6 6 2 16,-3 5-1-16,-2 9 1 15,-4 8-1-15,2 16 1 0,-1 11-1 16,4 12 2-16,4 11-1 16,8 3-1-16,4 0 1 15,9-3-1-15,7-7 0 16,7-8 0-1,3-12 0-15,7-10-1 0,4-15 2 16,1-12-1-16,4-13 0 16,1-13 1-16,1-9-1 15,-2-8 0-15,-1-7 2 16,-1-5-1-16,-5 4 0 15,-2 4 0-15,-5 11 1 16,-7 16-1-16,-2 9 1 16,-3 16-1-16,1 18 0 0,-1 13 0 15,0 4 0-15,2 7 0 16,0 2 0-1,5 5 1-15,-2-2-2 16,4-5 0-16,1-3-1 0,3-6 0 16,-1-7 0-16,1-6-3 15,5 3-5-15,-18-23-17 16,21 8-11-16,-7-11 0 15,3-2 0-15,1-2 28 16</inkml:trace>
  <inkml:trace contextRef="#ctx0" brushRef="#br0" timeOffset="2137.2037">6269 10009 28 0,'3'15'33'15,"1"7"-1"-15,-6 7-19 0,-3 1-8 16,1 8-2-16,-6 2 0 15,-3 2-1-15,-3 3-2 16,-3-5-2-16,6 6-14 16,-7-12-16-16,-1-13-1 15,6-10-1-15,1-18 33 16</inkml:trace>
  <inkml:trace contextRef="#ctx0" brushRef="#br0" timeOffset="2683.2047">7346 9276 65 0,'0'0'35'0,"-22"-6"-1"15,-2 6-36-15,-7 4 0 16,-4 10 0-16,-5 8 1 15,-1 13 2-15,3 8-2 16,4 9 1-16,9 4 1 16,6 0 0-16,9 0 0 0,7-9 0 15,10-7 1-15,6-13-2 16,8-10 1-1,5-17 1-15,6-14-1 16,4-10-1-16,2-12 0 0,3-11 0 16,-3-10 0-16,-2-6-1 15,-5-1 2-15,-5 2 0 16,-4 11-1-16,-8 3 0 15,-2 15 1-15,-3 15 1 16,-9 18-1-16,9 21 2 16,-5 16-2-16,-3 13 2 15,1 7-2-15,-2 8 0 16,0 1 1-16,0-2-2 15,0-8 0-15,0-5-2 16,1-14 1-16,4-6-4 16,-5-15-4-16,16-4-24 15,-6-15-4-15,4-9 0 0,0-10 9 16,5-9 28-16</inkml:trace>
  <inkml:trace contextRef="#ctx0" brushRef="#br0" timeOffset="3166.8055">8091 9042 54 0,'-4'-12'36'0,"-8"-3"-1"15,-10 1-36-15,0 4 2 16,-7 9-1-16,-7 7 0 16,-2 13 1-16,-1 15-1 15,1 11 1-15,1 7 0 16,6 9 1-16,7 2-1 15,9 1 1-15,9-5 0 16,8-6-1-16,8-9 1 16,4-11-1-16,9-15-1 15,3-15 0-15,5-11 1 16,0-15-2-16,2-14 0 15,0-9 1-15,-1-10 0 16,-3-2 0-16,-4 0 0 0,-2 9 1 16,-7 4-1-16,-4 15 1 15,-2 11 0-15,-10 19 0 16,13 9 0-1,-8 22-1-15,-1 11 1 0,-1 7 0 16,4 9-1-16,-3 0 0 16,4 3-3-16,-1-9-5 15,12-1-23-15,-6-18-4 16,5-8-3-16,1-11 9 15,4-12 29-15</inkml:trace>
  <inkml:trace contextRef="#ctx0" brushRef="#br0" timeOffset="3354.0058">8613 9770 60 0,'-2'56'34'0,"-6"-6"0"16,-7 0-37-16,-4 3-2 15,-10-18-13-15,-1-2-17 16,-1-6 0-16,-1-18 4 16,4-7 31-16</inkml:trace>
  <inkml:trace contextRef="#ctx0" brushRef="#br0" timeOffset="3918.1069">9253 8877 64 0,'-25'6'36'0,"-7"5"-1"15,-6 8-37-15,-10 9 0 16,-2 11 0-16,-2 10 2 15,4 5-1-15,5 3 2 16,12 8 0-16,9-7 0 0,16-6 0 16,10-6 0-16,11-13 1 15,8-8 0-15,7-12-2 16,4-12 1-1,1-16-2-15,2-10 2 0,-4-13-2 16,1-13 0-16,-2-8 1 16,-2-11-1-16,-4-2 1 15,-5 2 0-15,-5 7 2 16,-3 6-2-16,-2 15 2 15,-5 17-1-15,-6 25 1 16,3 27 0-16,-3 17-1 16,0 15-1-16,0 15 1 15,0 9 1-15,3 3-1 0,1 2 0 16,3-11-2-1,0-10 0-15,4-9-1 16,-3-19-6-16,15-7-25 16,-8-20-4-16,10-15-1 0,-2-20 9 15,6-11 29-15</inkml:trace>
  <inkml:trace contextRef="#ctx0" brushRef="#br0" timeOffset="4401.7077">10001 8749 77 0,'-22'-9'35'0,"-4"-6"-13"15,-8 11-22-15,-4 6 1 16,-3 5 0-16,-6 11-1 15,0 16 1-15,2 10-1 16,4 7 2-16,8 7-2 16,9 5 1-16,9 3-2 15,11-2 1-15,7-7 1 16,10-13 0-16,9-15 0 15,3-10 0-15,8-11-1 16,0-11 0-16,1-14 1 0,-1-11 0 16,0-13 0-16,-1-8-1 15,-6-5 0-15,-1-2 0 16,-4 1 2-16,-4 4-1 15,-7 7 0-15,1 8 0 16,-6 14 0-16,-5 22 0 16,9 15 0-16,-7 19 0 15,-1 12-1-15,-1 11 0 16,2 10 1-16,2 3-1 15,0 6 0-15,3-8 0 16,1-10-3-16,0-12-1 16,10-7-7-16,-10-28-16 15,13-8-11-15,4-14 0 0,4-14 4 16,5-13 34-16</inkml:trace>
  <inkml:trace contextRef="#ctx0" brushRef="#br0" timeOffset="4932.1086">10622 8649 63 0,'-26'6'37'0,"-9"-3"0"16,4 7-35-16,-11 8-2 15,0 11 2-15,0 9-1 16,2 11 0-16,7 5 0 16,7 4 0-16,6 2-1 15,10-3 0-15,7-8 1 16,8-7 0-16,8-14-1 0,9-11 1 15,5-16-1-15,7-9 1 16,1-14 0-16,1-9 0 16,-2-10 0-16,-2-4-1 15,0-5 1-15,-7-4 0 16,-5 2 0-16,-4 7 0 15,-4 7 0-15,-3 8-1 16,-2 10 1-16,-7 20 0 16,9 9 0-16,-5 16-1 15,-1 11 0-15,1 8 0 16,1 10 0-16,-1 4 1 15,3 5-2-15,0-3 1 16,4-6 1-16,1-1 0 0,2-7-1 16,1-5 2-16,4-8-1 15,0-7-1-15,0-3 0 16,-2-10-1-16,2-4-2 15,-6-12-5-15,8 0-28 16,-10-10-4-16,1-4 2 16,-5-11 0-16,1-7 38 15</inkml:trace>
  <inkml:trace contextRef="#ctx0" brushRef="#br0" timeOffset="5774.5101">11041 7605 42 0,'-18'-10'35'16,"9"4"0"-16,9 6-30 15,0 0 1-15,18-5-1 0,3 6-1 16,13 7-1-16,5-1-1 15,7 5-1-15,2 5 0 16,-1 4-1-16,-5 3 2 16,-7 6-2-16,-10 4 0 15,-12 4 0-15,-13 4 1 16,-14 6-2-16,-9-3 2 15,-10 0 0-15,-5-2-1 16,-4 0 0-16,-2-4 0 16,6-3 0-16,3-3 0 15,11-5 1-15,8-2-1 16,11-1 1-16,10-4-1 15,10 0 2-15,6-3-2 0,4 1 1 16,4-4 0-16,2 0-1 16,-1-1 1-16,-3 1 0 15,-4 2-2-15,-4 2 1 16,-8 1 1-16,-5-1-2 15,-6 7 2-15,-6-1-1 16,-8 4 0-16,-4 2 0 16,-4 1 0-16,0 1 1 15,0 0-1-15,5 5 0 16,5-1 0-16,8 0 1 15,6-2-1-15,9 3 0 16,5 0 0-16,9 2 0 16,3 3 0-16,2-1 1 0,1-2 0 15,-1 5 0-15,-5 0 0 16,-4 3 0-16,-9-1 1 15,-7 2-2 1,-13 3 2-16,-10 4 0 0,-10-4 0 16,-8 2-1-16,-8 1 0 15,-3-3-1-15,-5-4-1 16,-3-7-1-16,4 2-17 15,0-21-20-15,1-7-1 16,-1-19 0-16,2-16 14 16,3-17 26-16</inkml:trace>
  <inkml:trace contextRef="#ctx0" brushRef="#br0" timeOffset="17376.3307">18305 6034 25 0,'-22'-18'30'16,"-9"-10"0"-16,-5 6-31 15,-1-1 2-15,-4 0 2 0,-5 2-1 16,-6 2 0-16,-6 3 0 15,-8 1 0-15,-6 8-1 16,-8 1 0 0,-2 6-1-16,-6 9 0 0,-3 8 0 15,-4 4 0-15,-3 12 0 16,-2 13 1-16,5 13 0 15,-1 16-1-15,4 17 1 16,3 17-1-16,6 18 1 16,12 10-1-16,13 11 0 15,17 5 0-15,21 2-1 16,20-4 1-16,20-6 0 15,23-7 2-15,21-6 0 0,24-13 1 16,18-6 0 0,17-15 0-16,14-13 1 15,7-24 1-15,12-16-2 16,2-28 0-16,4-22-1 0,-4-24 0 15,-9-24 0-15,-7-24-1 16,-11-16-1-16,-10-18 0 16,-12-14 0-16,-14-11-1 15,-15-13 1-15,-12-9-2 16,-11-4 1-16,-18-6 1 15,-17 1 1-15,-17 3-2 16,-17 7 1-16,-14 5 0 16,-16 12-1-16,-12 10 2 15,-13 15-2-15,-9 17 0 16,-7 14 1-16,-6 17 0 15,-4 19 0-15,-4 12-1 16,-2 18 1-16,2 17 0 0,-1 12-1 16,0 12 1-16,5 11-2 15,10 10-1-15,1 2-1 16,16 19-6-16,-2 0-22 15,15 3-2-15,12 0 0 16,8-3 26-16,10-4 8 16</inkml:trace>
  <inkml:trace contextRef="#ctx0" brushRef="#br0" timeOffset="18488.9327">21855 8850 39 0,'-17'-52'31'0,"-12"-8"0"16,-7 1-32-16,-10-2 0 16,-9 3 2-16,-11 1 0 15,-13 1-1-15,-11 4 0 16,-9 6 1-16,-6 11-1 15,-6 12 1-15,-11 14 0 16,-5 18 0-16,-2 16 0 0,-6 22 1 16,2 25-1-16,-1 25 0 15,7 21-1 1,3 21 0-16,13 14-1 15,14 17 0-15,18 10 0 0,25 4 0 16,23 5 0-16,25 1 1 16,27-3 1-16,28-7 1 15,22-7 0-15,26-11 2 16,24-9 0-16,20-23 0 15,14-16 0-15,11-37 1 16,12-20-1-16,1-36-1 16,6-26-1-16,-7-31-2 0,-5-27-1 15,-10-31 0 1,-10-19 0-16,-18-15 0 15,-15-17 0-15,-17-9-2 16,-17-12 2-16,-25-7 0 16,-24-3 1-16,-26 4-1 0,-24 2 1 15,-24-2 0-15,-21 5-1 16,-22 12 2-16,-18 14 0 15,-12 17-2-15,-12 21-1 16,-5 28-6-16,-17 20-25 16,1 25-1-16,2 22 0 15,1 10 17-15,11 16 17 16</inkml:trace>
  <inkml:trace contextRef="#ctx0" brushRef="#br0" timeOffset="21125.3373">14448 13702 59 0,'0'0'36'0,"0"0"0"15,-7-11-35-15,7 11 0 16,-9-20 0-16,5 5-2 15,-2-5 1-15,-3-4-1 16,1 0 0-16,-3-4 0 16,-2 0 1-16,-3-4-1 15,-2 4 1-15,-3 4-1 16,-7 6 1-16,-1 6 0 15,-3 8 0-15,-3 10 0 16,1 11 0-16,-4 14 0 16,3 11 0-16,2 11 0 15,5 11-1-15,2 5 1 0,6 1 0 16,6-1 0-16,5 1 0 15,8-9-1-15,4-5 2 16,9-11-1-16,7-13 1 16,7-12-1-16,7-11 1 15,4-10 0-15,5-15 0 16,2-11 0-16,0-14-2 15,2-9 2-15,-4-6-1 16,-3-3 1-16,-3-6-1 16,-6 1 0-16,-6 2 1 15,-5 6-1-15,-5 7 2 16,-4 6-2-16,-5 9 2 15,-2 12-1-15,-3 22 1 0,0 0-1 16,-12 23 1-16,5 11 0 16,1 11-1-16,4 12 2 15,0 5-2-15,5 5 0 16,3 1 1-16,3-2 0 15,3-7-1-15,3 0 0 16,0-6 0-16,0-6 0 16,0-4-1-16,-1-12 0 15,-3-3 0-15,1-6-1 16,1-4-2-16,-13-18-5 15,21 6-30-15,-21-6 0 16,15-25-1-16,-11 2 7 16,3-11 32-16</inkml:trace>
  <inkml:trace contextRef="#ctx0" brushRef="#br0" timeOffset="22045.739">16581 13646 59 0,'-8'-7'34'15,"-5"-10"-1"-15,-2-4-35 16,2 2 0-16,4-2 2 16,-4 3-1-16,-3 1 1 15,-2 7-1-15,-2 9 1 16,-3 13-1-16,-2 12 0 15,3 12 2-15,-4 8-2 16,3 9 1-16,2 6 1 0,5 2-2 16,4 2 2-16,4-2-1 15,6-7 1 1,3-4 0-16,5-12 0 15,2-8 0-15,5-13 1 0,1-11 0 16,5-16-1-16,3-10 1 16,2-17-1-16,-1-11 1 15,4-13-2-15,0-9 1 16,-1-6-2-16,-1-1 1 15,-4 5 0-15,-5 5 1 16,-2 11-1-16,-2 13 0 16,-4 12 1-16,-2 19 0 15,-6 12 0-15,2 15 0 16,-3 16-1-16,2 12 2 15,0 5-2-15,1 6 1 16,2 5-1-16,1 1 0 16,3-2 1-16,3-1-2 0,3-10 1 15,-2-6-1-15,4-7 1 16,-3-9-4-16,7 4-7 15,-8-17-23-15,5-7-1 16,1-5 0-16,-2-12 15 16,5-4 20-16</inkml:trace>
  <inkml:trace contextRef="#ctx0" brushRef="#br0" timeOffset="22576.1399">17171 13544 75 0,'-13'-10'35'16,"-5"-1"-1"-16,-4-7-37 15,1 7 2-15,-3 6-1 16,-6 3 1-16,-3 7 0 15,-6 13 0-15,2 12 2 16,-5 13-2-16,7 7 2 16,0 4-1-16,8 5 0 15,6-2 1-15,9-5-1 16,5-9 1-16,11-9-1 15,8-9 2-15,6-12-3 16,6-8 1-16,4-7 1 0,2-14-1 16,2-10 1-16,4-8-2 15,0-6 2 1,-1-4 0-16,-6 4 0 15,-3 2-1-15,-5 2 2 0,-5 10 0 16,-1 9-1-16,-15 17 0 16,13 3 1-16,-11 14-1 15,3 6 1-15,0 4-1 16,3 7 0-16,3 3 0 15,3-1-1-15,2-3 1 16,2-2-2-16,1-4 1 16,0-5-2-16,3-2-1 15,-5-13-8-15,6-3-25 16,-7-2 0-16,2-6-2 15,-5-7 8-15,4-5 30 16</inkml:trace>
  <inkml:trace contextRef="#ctx0" brushRef="#br0" timeOffset="24775.7438">17667 13326 67 0,'0'0'35'16,"3"24"1"-16,-5-5-35 15,2 23-2-15,0 15 1 16,-1 21 1-16,1 21-1 15,1 14-1-15,-1 9 1 16,0 2 0-16,2-5 0 16,-2-11-1-16,1-13 1 15,0-22-1-15,-1-18 2 16,-2-23-2-16,-2-16 1 15,4-16-1-15,-18-38 0 16,9-10 0-16,-2-22 0 0,-1-16 0 16,1-16 0-16,4-17 1 15,4-8 0 1,10-4 0-16,7 6 1 15,10 6-1-15,7 7 0 0,8 19 0 16,4 15 0-16,2 25 1 16,4 22-1-16,-4 20 0 15,-3 21 0-15,-11 17 0 16,-6 9 0-16,-14 14 1 15,-9 7-1-15,-10 1 0 16,-12 3 0-16,-8-3 1 16,-8-2-1-16,-3-4 0 15,-1-2 1-15,-2-10-2 16,3-5 2-16,0-8-1 15,6-4 0-15,5-6-1 16,5-3 1-16,8-5 1 16,6-1-1-16,9-8 1 0,10 15 1 15,9-5-1-15,7 2 0 16,5 5 2-16,8 4-2 15,2 5 1-15,1 5-2 16,-1 1 1-16,0 1-1 16,-6-1 0-16,-5-1 0 15,-6-4 0-15,-6-6-2 16,-4-3 0-16,-14-18-4 15,18 23-14-15,-18-23-15 16,0 0 0-16,5-23 0 16,-5 1 24-16</inkml:trace>
  <inkml:trace contextRef="#ctx0" brushRef="#br0" timeOffset="25384.1448">18092 13914 68 0,'15'6'36'15,"3"-8"-1"-15,-5-7-35 16,13-2 0-16,4-3-1 16,1-4 2-16,-2-9-2 15,-3-3 2-15,-4-2-2 16,-9 3 0-16,-6 1 1 15,-8 4 0-15,-8 4 0 16,-4 5 0-16,-7 10 1 0,-5 12-1 16,-2 10 0-16,-2 12 1 15,2 10 0 1,5 6-2-16,3 6 2 15,8 2-2-15,7 2 2 0,9-3-2 16,7-7 1-16,7-7-1 16,8-12 0-16,-1-7-1 15,7-11 0-15,-1-12-1 16,1-11 1-16,-2-13-2 15,-1-8 2-15,-5-7 2 16,0-3-2-16,-5-5 2 16,-4 0 1-16,-3 7 2 0,-6 5-1 15,-1 14 3 1,-4 6-2-16,-2 19 0 15,3 15 1-15,-2 21-2 16,-1 13 1-16,5 20-2 0,-3 16 0 16,6 17 0-16,0 13 0 15,2 9-1-15,1-5 2 16,-2 4-2-16,-3-10 2 15,-1-11-1-15,-6-20-1 16,-4-19-1-16,-6-19 1 16,-7-29-4-16,-1-15-2 15,-9-42-5-15,11-9-19 16,-8-24-6-16,4-22 0 15,2-18 6-15,5-19 30 16</inkml:trace>
  <inkml:trace contextRef="#ctx0" brushRef="#br0" timeOffset="25540.1451">18512 13380 75 0,'13'18'30'0,"-13"-18"-7"16,22 15-58-16,-8-4 0 15,0 3 0-15,-1 0 13 16,-2-3 22-16</inkml:trace>
  <inkml:trace contextRef="#ctx0" brushRef="#br0" timeOffset="25836.5456">18675 13726 43 0,'18'21'34'16,"1"-7"0"-16,2-10-26 16,11 0-1-16,-4-9-2 15,3-5-2 1,-2-7 0-16,-2-4-2 0,-7-5 0 15,-5-5-2-15,-10 2 1 16,-9 5 0-16,-6-2 0 16,-9 9 0-16,-9 7 1 15,-4 7 0-15,-6 10 0 16,0 15 1-16,2 7-1 15,2 13 1-15,6 7 0 16,8 8-2-16,6 3-1 16,10-4 0-16,11 2-1 0,6-9-3 15,13-6-3 1,1-25-12-16,15-9-16 15,5-14 2-15,6-16 0 16,4-8 28-16</inkml:trace>
  <inkml:trace contextRef="#ctx0" brushRef="#br0" timeOffset="26273.3464">19225 13472 58 0,'-25'11'35'0,"-7"14"-1"15,-6 7-31-15,1 17 2 16,-1 4-3-16,3 12-1 15,5 0 0-15,10 6-2 16,10-3 2-16,10-4-2 16,10-9 0-16,10-12 0 15,8-11 0-15,7-18-1 0,5-11 0 16,1-20-1-16,2-12 0 15,-3-17 1-15,0-11-1 16,-4-18 1-16,-2-5 0 16,-5-8 2-16,-5 2 1 15,-4 5 1-15,-10 7 1 16,2 15 0-16,-11 10 0 15,1 29 1-15,-2 20 0 16,-12 24-1-16,3 20-1 16,2 18 1-16,-1 14-3 15,3 9 0-15,-2 10 0 16,3-5-2-16,5-3 0 15,-2-11-3-15,8 0-10 0,1-24-21 16,0-21 1-16,1-12 1 16,-1-21 20-16,1-10 14 15</inkml:trace>
  <inkml:trace contextRef="#ctx0" brushRef="#br0" timeOffset="27069.9478">19248 13684 77 0,'14'23'36'0,"12"1"-1"16,12-2-36-16,10 0 0 0,7-8 1 16,2-4-1-16,7-4 0 15,-4-4 0 1,0-3-1-16,-7-4 0 15,-7-1 0-15,-10-2 1 0,-9 1-1 16,-8-4 0-16,-11 1 2 16,-8 10-1-16,-13-15 2 15,-6 10 0-15,-7 4 0 16,-2 6 0-16,-5 8-1 15,1 9 2-15,3 10-1 16,4 3-2-16,9 10 2 16,11 6-3-16,10 4 3 15,9-2-2-15,11-3 2 0,7-7-2 16,7-7 2-1,6-13-1-15,3-6 0 16,-2-10 1-16,2-12-1 16,-5 0 1-16,-3-12-1 0,-2-5 0 15,-6-1 0-15,-6 2 0 16,-5-6 0-16,-5 3-1 15,-8 0 1-15,-3-2 0 16,-8 6 0-16,-4 1 0 16,-3 4 0-16,-8 0 1 15,2 4-2-15,-4-1 2 16,1 5-2-16,-6 6 0 15,1 5 0-15,-1 9 0 0,-2 3 0 16,7 7-1 0,-1 7 1-16,5 3-1 15,3 2 1-15,9-2 0 16,6-1 0-16,6-9 1 0,8-4-1 15,5-9 1-15,4-11-1 16,2-10 1-16,5-15 0 16,-4-10 1-16,0-14-2 15,-1-8 2-15,-2-14-1 16,-2-8 0-16,-6-6 1 15,-3-3 0-15,-4 7-1 16,-1 7 1-16,-7 10 1 16,0 15 0-16,-6 14 0 15,-1 21 0-15,-5 24 1 16,0 29 0-16,-3 15-2 15,2 20 1-15,3 15-1 16,-1 10-1-16,6 10-1 0,3-3-3 16,12 3-11-16,-2-20-20 15,8-17 0-15,4-15-2 16,5-26 19-16,4-16 18 15</inkml:trace>
  <inkml:trace contextRef="#ctx0" brushRef="#br0" timeOffset="27553.5487">21365 13631 71 0,'0'0'36'0,"-4"-24"0"16,-10 16-37 0,-9-1 0-16,-7 9 1 0,-8 7 2 15,-7 13-2-15,-4 15 1 16,2 14 0-16,3 11 1 15,9 6-2-15,7-1 1 16,13-1-2-16,9-11 1 16,12-13-1-16,9-13 1 15,10-15-1-15,4-18 0 16,5-17 0-16,2-17 0 0,2-14 1 15,2-15-1-15,-3-6 1 16,-2-4 0 0,-7 5 1-16,-6 6-1 15,-6 14 2-15,-5 13 0 16,-6 23 0-16,-5 18-1 0,-13 30 1 15,0 12-1-15,1 13 0 16,-2 7 0-16,2 9-1 16,3 3 0-16,3-9-5 15,13 1-6-15,-3-19-25 16,15-13 0-16,2-17-1 15,7-14 9-15,5-17 28 16</inkml:trace>
  <inkml:trace contextRef="#ctx0" brushRef="#br0" timeOffset="28037.1495">21870 13436 67 0,'-22'2'37'16,"-4"6"0"-16,-8 0-24 15,-5 4-13-15,-2 17-1 16,-5 12 1-16,-3 8-1 16,4 8 0-16,3 10 1 15,7 1-1-15,10 4 1 16,8-7-1-16,11-9 1 15,8-10-1-15,11-14 3 16,7-8-2-16,7-19 0 16,3-15 0-16,3-12-1 0,0-13 2 15,1-11-1-15,1-11 0 16,-4-7-1-16,-4-6 1 15,-3 4-1-15,-3 5 2 16,-6 6 0-16,-3 9 0 16,-4 11 0-16,-3 12 0 15,-5 23 1-15,0 0-1 16,0 24 0-16,-3 15 0 15,-2 11-1-15,1 9 1 16,1 14 0-16,3 6-2 16,2-1 1-16,3-8-2 15,5-1-1-15,-1-20-9 16,11-9-23-16,3-16-2 0,3-16 0 15,-1-17 5-15,4-15 32 16</inkml:trace>
  <inkml:trace contextRef="#ctx0" brushRef="#br0" timeOffset="28520.7504">22354 13459 72 0,'-23'5'34'0,"-7"-1"1"15,-1 4-36-15,-9 15 0 16,-5 7 1-16,-3 12 0 16,-2 5 0-16,7 10 1 15,6 4-1-15,8 8 0 16,13-5-2-16,10-5 3 15,11-11-1-15,9-14 1 0,9-7-2 16,6-16 1-16,5-11 0 16,1-20 1-16,-2-9 0 15,0-13-2-15,-2-7 2 16,-4-4-1-16,-1-3 0 15,-9 0 0-15,-2 9 1 16,-6 4-1-16,-2 8 1 16,-4 10 0-16,-2 4 0 15,-1 21 0-15,0 0 1 16,0 0-1-16,-7 17 0 15,3 13 0-15,1 10-1 16,-2 10 0-16,3 11 1 16,0 1-1-16,2 3 0 0,3 0 1 15,4-1-1-15,4-5 0 16,-1-11-3-16,9-8-2 15,-7-23-19-15,11-6-12 16,0-16 1-16,2-7-2 16,-1-16 25-16</inkml:trace>
  <inkml:trace contextRef="#ctx0" brushRef="#br0" timeOffset="29006.8513">22848 14246 71 0,'-7'-11'36'0,"2"-11"0"15,-5-13-34-15,12-13 1 16,3-12-2-16,7-14 0 15,0-22-1-15,7-12 0 0,6-9 0 16,1-4 0 0,2 1-2-16,-3 9 2 15,2 13-1-15,-5 15 1 16,-2 24 0-16,-1 21 0 0,-5 21 0 15,-2 29 1-15,1 25 0 16,1 19-1-16,3 20 1 16,2 20 0-16,2 14 0 15,1 11-1-15,1 4 2 16,2-5-2-16,-1-11-1 15,-3-17-2-15,2-9-10 16,-8-32-23-16,-1-23 0 31,-14-28 0-31,9-15 8 0,-14-21 28 16</inkml:trace>
  <inkml:trace contextRef="#ctx0" brushRef="#br0" timeOffset="29225.2517">22736 13544 88 0,'22'32'37'15,"13"-9"-2"-15,10-9-40 16,18 2-3-16,-4-20-7 15,19 4-15-15,-4-14-6 0,2-3-1 16,-7-6 9-16,1-3 28 16</inkml:trace>
  <inkml:trace contextRef="#ctx0" brushRef="#br0" timeOffset="29428.052">23560 13385 55 0,'-19'-10'27'16,"0"18"-5"-16,-22-8-6 15,10 20-4-15,-15 6-5 16,5 16-1-16,-6 7-3 15,7 11-1-15,3 6-1 16,9 6-1-16,5 3 0 16,13-5-1-16,10-3 0 0,10-17-1 15,13-4-2 1,1-23-6-16,22-6-23 15,-2-16-2-15,6-13-2 16,4-9 10-16,0-15 27 0</inkml:trace>
  <inkml:trace contextRef="#ctx0" brushRef="#br0" timeOffset="30270.4535">23908 13437 75 0,'-31'11'35'0,"-9"5"-1"15,-17 9-34-15,3 6-1 16,-3 5 1-16,2 5 0 16,5 9 1-16,4 4 0 0,12 4 1 15,14 0-1-15,13-4 1 16,18-2-2-16,12-9 1 15,13-7 0-15,11-10 0 16,9-10-3-16,7-11 3 16,4-11-1-16,7-17-1 15,-4-11 2-15,-3-11-2 16,-7-4 1-16,-5-6 0 15,-15 0 1-15,-16 2-2 16,-11 5 2-16,-21 11 0 16,-14 13 0-16,-13 18-2 15,-3 14 1-15,-13 16-1 16,8 8 1-16,4 12 0 0,7 10-1 15,9 2 0-15,14 0 0 16,16-8 2-16,9-5 0 16,13-12 0-16,11-9-2 15,12-12-1-15,13-20 1 16,-7-7-2-16,-3-16 2 15,-5-8-2-15,-3-8 1 16,-9 1-2-16,-10-4 3 16,-16 4 1-16,-14 11 1 15,6 9 0-15,-4 28 2 16,-19-3-2-16,3 31 1 15,-3 15 2-15,1 20-3 16,2 13 1-16,-1 12-2 0,3 10 1 16,7 3-1-16,14-5 0 15,4-8 0 1,-7-11 0-16,-1-14-1 15,5-15 1-15,-1-16 0 0,-7-21-1 16,1-23 1-16,-2-16 0 16,-11-18-1-16,6-15 2 15,5-14-2-15,1-19 1 16,0-11 0-16,18-7 0 15,1 3 1-15,5 7 1 16,11 13-1-16,3 14 0 16,-1 18 2-16,-37 57-1 15,70-39 0-15,-70 39 0 16,0 0-2-16,8 84-1 15,-34-38 0-15,-6 3 0 16,-16 3-1-16,-6-7 1 16,-2-8-2-16,5-8-3 0,0-23-7 15,9-10-23-15,7-13 1 16,6-15-1-16,18-19 11 15,7-14 25-15</inkml:trace>
  <inkml:trace contextRef="#ctx0" brushRef="#br0" timeOffset="31128.455">24401 12948 82 0,'9'74'39'15,"2"12"1"-15,-4 2-38 16,-2 17-1-16,1 5 0 0,6-6 0 15,0-9-2-15,0-12-4 16,4-16 0-16,-6-10-4 16,-10-57-7-16,21 49-11 15,-21-49-6-15,0 0-2 16,6-63 1-16,-6 63 34 15,-24-102 0-15,1 41 0 16,-10 3 0-16,11-3 0 16,-15 15 26-16,17 9 7 15,-2 14 0-15,11 6-9 16,11 17-12-16,0 0-2 15,37 42-3-15,-37-42-2 16,70 40-1-16,-27-21-2 0,7-6-2 16,0-4-1-16,-50-9-2 15,74-5-1 1,-74 5-1-16,57-35 0 15,-57 35 0-15,34-49 2 0,-34 49 0 16,0 0 3-16,-1-64 0 16,1 64 2-16,0 0 0 15,-54 17 0-15,54-17 1 16,-41 64-1-16,41-64-1 15,-25 100 0-15,24-47-1 16,7-4-1-16,-6-49 1 16,37 85-1-16,-37-85 0 0,59 48 0 15,-59-48-1 1,66 4 0-16,-66-4 0 15,59-35 0-15,-59 35 0 16,43-66 1-16,-43 66-1 0,17-65 2 16,-17 65-1-16,-16-56 2 15,16 56 0-15,0 0 0 16,-53-40 0-16,53 40-1 15,0 0 1-15,-48-1-1 16,48 1 0-16,0 0-1 16,0 0 0-16,0 0-1 15,0 0 1-15,0 0 0 16,42-50 0-16,-42 50 0 15,37-95 0-15,-17 30-1 16,-1-8 1-16,-1-1 1 16,-2 5 1-16,-3 3 2 15,-5 14 0-15,-8 52 1 0,-1-63 2 16,1 63 0-16,0 0-1 15,-32 64 1-15,19-5-2 16,7 12-1-16,2 15-2 16,4 12-1-16,2 6-4 15,17 2-30-15,-4 5-4 16,-3-15-2-16,2-6-1 15,-5-14 41-15</inkml:trace>
  <inkml:trace contextRef="#ctx0" brushRef="#br0" timeOffset="43225.9764">6121 15377 49 0,'-13'12'36'16,"-3"-3"0"-16,0-1-36 15,0 4 1-15,3 4-1 16,1 6 0-16,-1 8 1 16,4 14-3-16,3 13 2 15,2 11 0-15,6 6-1 16,0 12 0-16,7 6 0 15,-1-4 1-15,1-11-1 16,1-11 1-16,-1-9 1 16,-2-18-1-16,-1-8-1 0,-1-9 1 15,-5-22 0-15,0 0 1 16,0 0-1-16,0-31 0 15,-4-18-2-15,3-10 2 16,0-21 1-16,2-22-1 16,2-10 0-16,5-6-1 15,5 0 2-15,3 12 0 16,4 9 0-16,4 14-1 15,5 21 0-15,0 22 0 16,1 17 0-16,-2 16 0 16,-3 12-1-16,-6 10 1 15,-7 16-2-15,-9 4 3 16,-9 0-1-16,-7 3 0 0,-6-1 0 15,-6 0-1 1,-2-2 2-16,-2-3-2 0,0-9 2 16,3-8-2-16,3-3 0 15,4-4 0-15,5-6 1 16,6-2 0-16,8 0 0 15,0-11 0-15,10 10-1 16,4 3 1-16,6 14-1 16,3 4 0-16,7 11 1 15,3 3 1-15,3 8-2 16,3-1 1-16,4 1 1 15,5-4-1-15,-1-11 0 16,0-9 2-16,-2-10-2 0,-3-10 1 16,-3-16 0-16,-5-11 0 15,-9-13 0 1,-5-5 0-16,-7-11 0 15,-7 3 1-15,-7-4-2 0,-8 2 1 16,-4 13-2-16,-7 11 2 16,-3 9-1-16,-3 13 0 15,1 13 0-15,2 10-1 0,3 15 2 16,8 7-2-1,3 6 1-15,12 1 0 16,8 3 0-16,8 1 0 16,9-4 1-16,4-9-2 0,4-11 2 15,3-8-1-15,-1-11 0 16,1-7 0-16,-1-8 0 15,-6-15 1-15,-4-6-1 16,-1-3 1-16,-6-6-1 16,-2-3 1-16,-7-4-1 15,-4 2 1-15,-4-2-1 16,-6 6-1-16,-1 4 2 15,-3 6-1-15,-1 5 0 16,1 7 0-16,-1 11 0 16,7 11 0-16,0 0 0 15,-6 28 0-15,13 5 0 16,1 14 0-16,3 10 0 0,2 16 0 15,5 6 1-15,1 7 0 16,3 5-1-16,-1 8 1 16,4-4-1-16,-3-4 2 15,-1-7-3-15,-4-10 2 16,-6-8 1-16,-6-8-1 15,-7-13 0-15,-2-15-1 16,-12-9 1-16,-6-13-2 16,-2-6-2-16,-5-27-3 15,6 0-10-15,-5-33-21 16,4-13 0-16,-3-8 1 15,5-18 36-15,4-11 0 16</inkml:trace>
  <inkml:trace contextRef="#ctx0" brushRef="#br0" timeOffset="43693.9772">7008 15246 57 0,'10'41'35'0,"0"-9"0"16,5-8-35-16,5-3 0 15,4-4 0-15,3-8 0 0,-1-6 1 16,2-8 1-1,-2-5-1-15,-1-6 0 16,-1-1 0-16,-5-7 1 16,-3 0-2-16,-5-3 1 0,-7 0-1 15,-5 3 0-15,-5 2 0 16,-6 3 0-16,-5 2 0 15,-6 8-1-15,0 7 1 16,-3 4 0-16,0 12 0 16,2 10 0-16,3 5 0 15,2 10 0-15,6 6 0 16,7 3 0-16,3 6 0 15,7 0 1-15,5-1-1 16,5-2 0-16,3-6-1 16,5-2 1-16,2-9-1 15,1-5 0-15,0-18-4 16,7 1-8-16,-7-24-21 0,8-12-2 15,-1-10 1-15,5-11 26 16,1-7 9-16</inkml:trace>
  <inkml:trace contextRef="#ctx0" brushRef="#br0" timeOffset="44161.978">7802 14999 37 0,'-19'13'32'0,"-2"8"0"15,-3 9-30-15,-3 5-1 16,3 8 0-16,-2 6 0 0,3 6 1 16,4-1 0-16,8 4 0 15,5-7 0-15,9 0 0 16,8-10-1-16,9-6 0 15,7-11-1-15,6-12-1 16,6-7-2-16,0-17-1 16,8 1-7-16,-9-23-4 15,11 4-7-15,-10-19 0 16,4 8 1-16,-12-19 5 15,3 8 14-15,-10-9 2 16,-3 4 0-16,-1 5 0 16,-14 0 15-16,3 12 4 0,-9 2-1 15,5 24-2-15,-10 2-4 16,7 33-1-1,-9 4-2-15,10 28-1 16,-6 2-3-16,6 20 2 0,-4 1-3 16,8 9-1-16,-3-1 0 15,5-6-3-15,0-8 0 16,-2-13-3-16,5-1-5 15,-12-30-16-15,9-7-11 16,-9-19 0-16,0 0 10 16,4-36 25-16</inkml:trace>
  <inkml:trace contextRef="#ctx0" brushRef="#br0" timeOffset="44317.9783">7993 15219 51 0,'38'13'33'0,"9"-6"-2"15,18-3-49-15,8 1-15 16,6-4 0-16,6-5 3 16,1-9 30-16</inkml:trace>
  <inkml:trace contextRef="#ctx0" brushRef="#br0" timeOffset="45019.9795">9811 16026 54 0,'-2'-35'32'0,"-4"-24"-2"16,6-9-32-16,-4-19-1 16,10-4 0-16,-4-11 1 15,1 3 0-15,-3 4 2 16,-3 1 2-16,0 16 0 15,-3 8 1-15,6 17-1 16,-6 8 1-16,6 16 0 16,-3 13-1-16,3 16 0 15,9 30 0-15,2 7-1 0,1 14-1 16,5 12 1-16,2 13 1 15,4 9-1-15,3 2 1 16,3 4-1-16,-2-5 0 16,3-1-1-16,-5-11 1 15,1-12-2-15,-4-8-1 16,-7-16-2-16,-2-4-5 15,-13-34-8-15,0 0-17 16,-15-11-1-16,-2-21 3 16,-8-10 32-16</inkml:trace>
  <inkml:trace contextRef="#ctx0" brushRef="#br0" timeOffset="45207.1798">9727 15401 58 0,'41'5'34'0,"3"-6"0"16,3-6-33-16,1-1-9 16,8 7-7-16,-5-7-20 15,-7-1 1-15,-2-2 0 16,-9-6 34-16</inkml:trace>
  <inkml:trace contextRef="#ctx0" brushRef="#br0" timeOffset="45534.7804">10325 15152 60 0,'-16'26'36'0,"-3"-9"-1"16,-4-5-31-16,-2 7-5 16,0 4 1-16,-3 4 0 15,3 5 0-15,1 2 0 0,4 5 0 16,2 2 1-1,10 0-1-15,7 2 1 16,8 1 0-16,6-5-1 16,5-7 0-16,5-1-1 0,-2-14-4 15,12 7-7-15,-11-18-23 16,8-10-1-16,-3-13 1 15,2-7 23-15,-1-9 12 16</inkml:trace>
  <inkml:trace contextRef="#ctx0" brushRef="#br0" timeOffset="46563.1826">10612 15064 63 0,'-21'22'35'15,"-2"4"0"-15,-3 10-36 16,-2 0 2-16,0 5-1 16,-2 7 1-16,1 1-1 15,3 3 1-15,2-4 1 16,6 0-1-16,7-8 2 15,8 3-3-15,9-5 2 16,9-9-1-16,6-9 1 16,6-9-1-16,9-5 0 15,2-7-1 1,0-10 1-16,7-5-1 15,-3-5 0-15,-2-5 2 0,1-3-3 16,-2-1 2-16,-4-2-2 16,-5-1 1-16,-2 2-1 15,-3-3 2-15,-9 2-2 16,-1 3-1-16,-7 0 3 15,-3 3-3-15,-4 1 3 0,-5 3-2 16,-2 1 1-16,-7 8 0 16,-4 6 0-16,-3 1-1 15,-2 11 1-15,-2 5 0 16,2 12-1-16,0 10 1 15,8 8-1-15,7 4 2 16,10 1 0-16,8 4-2 16,8-4 2-16,7-6-2 15,7-6 3-15,7-14-1 16,1-7 1-16,1-10-4 15,0-11 1-15,-5-12 3 16,2-8-3-16,-7-5 2 16,-5-6-2-16,-6 1-1 0,-5 1 1 15,-4 1 1-15,-5 4 1 16,-4 9-2-16,-3 8 1 15,0 16 0-15,0 0 1 16,0 0-2-16,-10 38 1 16,10 0-1-16,3 14 1 15,3 12-1-15,1 10 2 16,3 8-1-16,4 1 0 15,1 1 1-15,3-11-1 16,1-4 0-16,-2-11 0 16,-2-14 0-16,-5-12 1 15,-4-13-1-15,-6-19-1 0,0 0 1 16,-7-19 0-16,-2-18 0 15,-5-14 0-15,1-14-1 16,2-12 0 0,1-14 1-16,4-2 0 15,6-4 0-15,5 4-1 0,6 8 1 16,6 17-1-16,4 13 1 15,3 14 1-15,0 21-3 16,1 13 2-16,-4 15 0 16,-2 16 1-16,-7 9-1 15,-5 8 0-15,-5 6 0 16,-5 3 0-16,-10-1 1 15,-3 3-1-15,-6-3 0 0,-4-7 0 16,-4-2-1-16,2-7-1 16,-6-13-3-1,9 0-3-15,-4-25-9 16,13-4-19-16,2-14 1 0,9-13-1 15,5-11 36-15,6-14 0 16</inkml:trace>
  <inkml:trace contextRef="#ctx0" brushRef="#br0" timeOffset="46828.3831">11639 14917 55 0,'0'58'34'15,"-2"9"0"-15,-2 11-33 16,2 13-1-16,4 5 1 0,-1 3-1 16,2 1 0-16,0-8 0 15,2-13 0-15,0-9-2 16,1-16 0-16,-4-20-4 15,5-4-4-15,-7-30-11 16,1-21-13-16,-1-9 1 16,0-11 17-16,0-16 16 15</inkml:trace>
  <inkml:trace contextRef="#ctx0" brushRef="#br0" timeOffset="47015.5834">11548 15198 37 0,'-4'22'34'0,"11"1"-1"15,9 5-25-15,3-7-3 16,13 4-1 0,2-9 0-16,13 0-2 0,9-8-3 15,5-17-12-15,9-2-21 16,3-11-1-16,3-18-1 15,2-10 29-15,-2-19 7 16</inkml:trace>
  <inkml:trace contextRef="#ctx0" brushRef="#br0" timeOffset="50902.4903">14253 15215 15 0,'-19'-4'29'0,"8"-2"-12"16,0 7-9-16,0-9 1 15,11 8-2-15,-12-1-1 16,12 1 0-16,0 0 1 0,0 0-2 15,10-7 1-15,5 6-2 16,2-3-1-16,7 3-1 16,-1 0 0-16,9 2-1 15,0 4 0 1,3 7 0-16,-3 2-1 0,0 7 1 15,-3 7 0-15,-1 7 0 16,-5 7 0-16,2 8-1 16,-6 8 2-16,0 6-2 15,-3 5 2-15,3 8-1 16,0-3 0-16,2-2 0 15,0-1 0-15,4-7 0 16,0-8 0-16,1-5 1 0,2-11-2 16,-2-8 1-16,-1-8 0 15,-2-5-1 1,0-10 0-16,-3-6 0 15,-1-3 0-15,-3-4-2 0,-2-5 0 16,-5-7-2-16,3 7-4 16,-10-16-12-16,1 10-16 15,-2-2-1-15,-2 0 1 16,-5-4 35-16</inkml:trace>
  <inkml:trace contextRef="#ctx0" brushRef="#br0" timeOffset="51401.6912">14617 15541 30 0,'-10'6'31'16,"-5"-5"1"-16,-2-2-27 16,7 8-1-16,-9 0 1 15,3 7-2-15,-10-6 1 16,3 14 0-16,-8-1 0 15,0 15 0-15,-7 2-1 16,-2 9 0-16,-5-1-1 16,0 11 1-16,-4 3-2 15,1 3-1-15,-1 4-2 16,-4-9-4-16,9 0-29 15,-4-7-1-15,-2-8 0 16,-2-17 14-16,0-23 22 0</inkml:trace>
  <inkml:trace contextRef="#ctx0" brushRef="#br0" timeOffset="64671.7146">6943 17428 16 0,'30'16'29'16,"-1"-5"2"-16,8-12-29 16,10-2-1-16,7 5 1 0,9-17-1 15,4 16 1-15,5 9-1 16,1-16 0-16,1 7 1 15,-1 8-1-15,0 0 0 16,-4 2-1-16,0 9 1 16,-9-9 0-16,-2 4 0 15,-4 7-1-15,-6-21 1 16,-4 19-2-16,-4-7 3 15,-4-1-2-15,-5 4 0 16,-7-5 0-16,-3-17 1 16,-7 4 0-16,-1 15 0 15,-7-11 0-15,-6-2-1 16,0 0 2-16,9 12 1 0,-11-22-3 15,2 10 1-15,0 0-1 16,0 0 0-16,-9-15 0 16,9 15 1-16,-8-21-2 15,8 21-2-15,-10-11 4 16,10 11-2-16,-9 6-1 15,3-16-2-15,6 10-9 16,-2 10-20-16,2-10 2 16,1-10 13-16,-1 10 18 15</inkml:trace>
  <inkml:trace contextRef="#ctx0" brushRef="#br0" timeOffset="65810.5166">11973 17193 38 0,'-16'-6'31'16,"0"-14"-19"-16,2 3-8 15,-10 5 0-15,0-6-1 16,-9-1 0-16,-2-2-2 15,-8 6 0-15,-9-4-2 0,-5 4 1 16,-10 4 0-16,-9 1-1 16,-9 2 0-16,-9 8 1 15,-10 8-1-15,-6 0 1 16,-7 9 0-1,-2 18 0-15,0 14 1 0,2 3-1 16,5 24 2-16,4 12-1 16,6 14-2-16,12 13 3 15,8 21-3-15,14-16 3 16,11 9-1-16,14-11 1 15,14-5-5-15,16-19 4 16,17-4 3-16,19-15-4 16,17-21 0-16,20-5 1 0,16-19 1 15,18 7-1-15,20-21 4 16,16-7-3-1,16-11 0-15,13-11 0 16,7-4 2-16,1-15-3 0,3 7-1 16,-4-24 1-16,-10 1 0 15,-10-2-2-15,-12-6-2 16,-15-3 2-16,-12-1 2 15,-12-4-2-15,-18-5 3 16,-14-4 0-16,-15 2-3 16,-19 13 0-16,-13-21 3 15,-20-8-3-15,-16-8 0 16,-18 8 1-16,-15-9-3 15,-14 15 0-15,-13-6 1 16,-11-4 2-16,-9 21-2 16,-7 28 1-16,-5 6-2 15,4 24-3-15,-10 0-10 0,7 19-17 16,6 20 1-16,1 7 11 15,6 8 21-15</inkml:trace>
  <inkml:trace contextRef="#ctx0" brushRef="#br0" timeOffset="66559.3179">7894 17711 71 0,'-63'-4'35'0,"-4"-16"-2"16,-5-8-36-16,-9-15-7 15,-9-8 1-15,-8 3 1 16,1 1 4-16,-11 2 0 16,-5 7 1-16,-3 14 0 0,-1-3 1 15,2 21 2-15,4 33-1 16,9 20 3-1,6 0 1-15,13 35-5 16,10 9 5-16,17 8 0 0,17 9 1 16,20 11-2-16,23-12 3 15,23-12-4-15,25 12 1 16,31-20 1-16,25-11-2 15,24-12 1-15,25-16 0 16,18-16 0-16,19-9 0 16,11-18 1-16,7-27-1 15,-1-22 2-15,-8-9-2 16,-9-17-3-16,-24-12 1 15,-14-20 5-15,-29-19-5 16,-21-11-1-16,-31-6-1 16,-21 1 1-16,-28 0-1 15,-20 4 5-15,-24 6-4 0,-24 19-4 16,-23 22 3-16,-23 19 2 15,-17 28 0-15,-16 19 0 16,-6 18-1-16,-3 14-1 16,8 19 0-16,12 11-3 15,27 7-1-15,22 3-3 16,49 5-7-16,28-2-19 15,49-23 3-15,43-12 10 16,39-14 22-16,37-23 0 16</inkml:trace>
  <inkml:trace contextRef="#ctx0" brushRef="#br0" timeOffset="67401.7194">13977 17234 63 0,'12'10'37'0,"7"-8"-3"15,4-11-31-15,12 6-4 16,13-8 1-16,10 5 0 0,12 11 0 15,8 3 0-15,7 9 0 16,2 7 0-16,2 19 0 16,-4 2 0-16,-5 18 3 15,-7 8-1-15,-9 6 0 16,-9 16 1-16,-8 0 0 15,-11 2 1-15,-5-7-1 16,-5 1-1-16,-3-8 0 16,-5-9-1-16,-2-20 0 15,-16-52-1-15,28 74-4 16,-28-74 0-16,22 51-3 15,-22-51-14-15,0 0-16 16,0 0 0-16,0 0-2 0,17-61 27 16</inkml:trace>
  <inkml:trace contextRef="#ctx0" brushRef="#br0" timeOffset="67791.7201">14905 17568 54 0,'0'23'36'0,"-11"-16"-1"16,-12-8-25-16,-5 23-8 0,28-22 0 15,-78 42 0-15,29-28 0 16,-10 10-3-16,-4 9 2 15,-3 15 1-15,1 14-1 16,-4-1 1-16,2-4 0 16,1 23-3-16,7 14 2 15,7 0 0-15,6-4-11 16,8-12-26-16,11-18-1 15,27-60-1-15,-43 27 9 16,20-90 29-16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2-03T23:47:53.324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5223 15368 39 0,'-12'15'34'15,"-5"-8"-2"-15,2 5-33 16,-1-1 1-16,3 5 0 15,-3 1-1-15,-6 0 0 16,0 15 1-16,-3 5-1 16,2 14 1-16,-6 11-1 15,7 13 1-15,0 12-1 16,7 6 2-16,6 11-1 15,9 2 0-15,11-6 0 16,11-7 1-16,13-6-1 0,13-10 2 16,9-19-2-16,7-15 1 15,9-18 0-15,-1-22 1 16,-1-18-1-16,-2-12 1 15,-4-16 0-15,-10-16-1 16,-5-3 0-16,-9-15 1 16,-6-3 0-16,-7-7-2 15,-6 6 2-15,-10-11-2 16,-5-3 0-16,-6-2 2 15,-10 5-1-15,-7 8 0 16,-6 6-1-16,-8 9 1 16,-5 9 0-16,-5 10-1 15,-8 17 1-15,0 10-1 0,-3 7 0 16,-1 8-1-16,2 9 1 15,2 5-1-15,4 4 0 16,2 4-1 0,6 0 1-16,5 5-3 0,1-2-1 15,9 6-2-15,-1-12-2 16,10 12-3-16,-3-14-3 15,14 9-8-15,1-18-11 16,1 12 23-16,7-10 11 16,2-9 0-16</inkml:trace>
  <inkml:trace contextRef="#ctx0" brushRef="#br0" timeOffset="577.201">6407 15184 20 0,'-17'-12'35'0,"17"12"-2"0,-17 13-24 16,8-15-4-16,9 2-1 15,-12 22 0-15,7 4-1 16,-1 7 0-16,2 14-2 15,1 12 0-15,2 10 0 16,-1 11 1-16,2 11 0 16,0 2-2-16,0 3 1 15,2-3 0-15,-1-5 1 16,1-6-1-16,2-7 0 15,-3-12 1-15,2-4 0 16,-2-12-1-16,4-14 0 16,-1-2 0-16,-2-7-1 15,1-9 1-15,-3-15-1 0,4 17 1 16,-4-17-2-16,0 0 1 15,0 0 0-15,0 0-2 16,0 0-1 0,0 0 0-16,0 0-6 0,6-12-19 15,-6 12-10-15,-3-15 1 16,3 15 21-16,-7-22 16 15</inkml:trace>
  <inkml:trace contextRef="#ctx0" brushRef="#br0" timeOffset="2818.005">5351 17173 4 0,'0'0'29'15,"0"0"1"-15,-10-15-29 16,10 15 0-16,-3-15 1 15,3 15-1-15,-4-16 0 16,4 16 1-16,0 0 0 0,-6-12 1 16,6 12 0-1,0 0-1-15,-6-11 0 16,6 11 1-16,0 12-1 15,3 2 0-15,-1 6-1 0,3 17 1 16,-1 23 0-16,4 16 0 16,-2 3 1-16,1 12-1 15,1 1 2-15,1 9-1 16,-4 1 1-16,4 3-3 15,-5-17 3-15,1-8 0 16,-4 1-2-16,3-14 1 16,-4 2 0-16,0-69-2 15,0 89 0-15,0-89 2 16,-4 69-2-16,4-69 0 15,-4 50 1-15,4-50-2 16,0 0 0-16,-8 48-2 16,8-48 4-16,0 0-2 0,0 0 0 15,-10 49 0-15,10-49-1 16,0 0 0-16,0 0 0 15,0 0 1-15,-9 57-10 16,9-57-3-16,0 0-7 16,0 0-12-16,0 0-5 15,0 0 14-15,0 0 23 16</inkml:trace>
  <inkml:trace contextRef="#ctx0" brushRef="#br0" timeOffset="3754.0067">6290 17189 28 0,'-11'10'31'16,"0"-4"2"-16,-2 0-31 15,-5 4-2-15,-1 1-1 16,-2 3 1-16,-5 4 0 15,-2 10 1-15,-1 10-1 16,-2 6 2-16,1-12 1 16,1 28-1-16,5 1 2 15,2 2-1-15,2 11 0 16,5 14-3-16,2-6 3 15,8-7-1-15,5 18 0 16,3-23-1-16,5 5 0 16,7 5 1-16,8-11-1 0,-23-69 4 15,61 89-3-15,-20-37 0 16,3-24-1-16,5-1 1 15,0-14-1-15,3-8 1 16,-3 1 0-16,0-10-1 16,-2-4 0-16,0-14 1 15,-6 6-1-15,0-1-3 16,-5-5 4-16,-36 22-1 15,66-74-1-15,-66 74-2 16,58-67 3-16,-58 67-1 16,44-76 0-16,-28 27 4 15,-5 0-4-15,-2-2-3 0,-7-9 3 16,-1 2-3-16,-5-17 2 15,0 3-1-15,-5 2 0 16,-1-12 0-16,-2 1-1 16,-1 5 5-16,1 4-4 15,-4-11 6-15,3 28-5 16,-6 1 0-16,0-2 0 15,-3 16 1-15,-1 6 0 16,-5 4 0-16,-1 4-1 16,-6 12 1-16,1 7-2 15,-6-6 0-15,1 13-1 16,-2 7 0-16,0 10-2 15,-3-2-3-15,9 16-20 0,-6-8-9 16,-1 1 1-16,4-2 28 16,-2-5 8-1</inkml:trace>
  <inkml:trace contextRef="#ctx0" brushRef="#br0" timeOffset="10446.4184">8622 15467 25 0,'0'0'13'0,"-11"-8"-2"15,11 8 0 1,0 0-3-16,12-4-1 0,-2-1-1 15,14 4 0-15,-1-6-1 16,14 5-2-16,0-3 1 16,10 10-1-16,-6 0 0 15,5 11-2-15,-5 4 2 16,0 13-3-16,-7 12 2 15,2 12-1-15,-10 6 1 16,2 10-1-16,-6-1 1 16,1 4 0-16,-2 4-1 0,-1 3 2 15,-2-12-1 1,2-4 0-16,-5-5 1 15,2-6-2-15,-2-6 2 16,1-1-1-16,-3-11-1 0,0-10-2 16,-1-6 2-16,-2-9-3 15,0-2-1-15,-10-11-2 16,21 0-7-16,-21-22-14 15,6 3-9-15,-4-1 3 16,-2 1 11-16,-3-2 21 16</inkml:trace>
  <inkml:trace contextRef="#ctx0" brushRef="#br0" timeOffset="10836.4191">9231 15888 36 0,'0'0'31'16,"-20"7"0"-16,-2-2-32 16,3 0 1-16,-3 5-1 15,-6 4 1-15,-5 0 1 16,-2 6 0-16,-3 7-1 15,-3 6 1-15,3 9 0 0,-1 7 0 16,5 4 1-16,4 3 0 16,1 1-1-16,5 1-1 15,4 1-1 1,1-10-1-16,5-4-8 0,0-10-21 15,4-8-1-15,4-10 3 16,-2-6 29-16,8-11 0 16</inkml:trace>
  <inkml:trace contextRef="#ctx0" brushRef="#br0" timeOffset="11539.4204">8856 17457 38 0,'-7'11'33'16,"7"-11"-1"-16,-12 13-28 15,12-13 0-15,-3 15-1 16,3-15 0-16,14 5 0 15,-5 0 0-15,8 17 0 16,-1-11 0-16,4-8 0 16,-2 24-1-16,3-14 0 15,-21-13 0-15,39 68 2 16,-39-68-1-16,35 96-1 0,-20-23 3 15,3 13-5-15,-6-12 3 16,3 13 0-16,-4-4 0 16,2 2-5-16,-4-5 3 15,1-12 0-15,-1-8-1 16,0-10 4-16,-9-50-4 15,16 83 1-15,-16-83-1 16,16 65 4-16,-16-65-4 16,0 0 0-16,0 0-1 15,31 57-2-15,-31-57 1 16,0 0-4-16,0 0 0 15,0 0-4-15,0 0-12 16,27 51-17-16,-27-51 2 0,0 0 1 16,0 0 29-16</inkml:trace>
  <inkml:trace contextRef="#ctx0" brushRef="#br0" timeOffset="11945.0211">9139 18118 33 0,'0'0'31'0,"-37"24"-2"16,37-24-27-16,-60 13-1 0,60-13 0 15,-66 25 2-15,30-13-1 16,36-12 1-16,-72 35-1 15,72-35 1-15,-62 50-1 16,62-50 1-16,-47 47-1 16,47-47-5-16,-36 67 4 15,36-67 3-15,-27 62-2 16,27-62-6-16,-16 53 3 0,16-53-2 15,0 0-5 1,-13 65-15-16,13-65-11 16,0 0 0-16,0 0 21 15,0 0 13-15</inkml:trace>
  <inkml:trace contextRef="#ctx0" brushRef="#br0" timeOffset="17233.3307">9224 13154 1 0,'-13'-3'17'15,"13"3"9"-15,-11-10-22 16,3-6-2-16,2 5 4 0,-6-7-1 16,2 8 1-16,-8-4 0 15,2 9-1-15,-6-1 1 16,1 8-2-16,-8 9-1 15,2 9-1-15,-4 3 0 16,-3 8-1-16,1 6 1 16,-2 9-1-16,-1 8 0 15,4 11 0-15,1 2 0 16,4 4 0-16,1 7-1 15,6 3 0-15,3 4 0 16,2-2 0-16,7-6 0 16,2-1 1-16,5-6-1 15,6-4 1-15,5-4-1 0,8-5 0 16,4-6 1-16,10-4 1 15,4-8-1-15,7-4 0 16,4-8 0-16,5-9 1 0,0-15-1 16,4-10 0-16,-1-10 0 31,0-11-1-31,-5-12 1 15,0-3-1-15,-2-8 1 16,-3 0-1-16,-4-4 1 16,-3 5-2-16,-9-7 2 15,0 1 0-15,-4 0-1 16,-6-1 2-16,-3-5-2 15,-6-2 1-15,-4-3-1 0,-6-1 2 16,-2 5-1-16,-5 1-1 16,-6 5 1-1,0 4-2-15,-4 6 1 16,-1 5 0-16,-4 7-1 0,-1 4 2 15,-4 4-2-15,0 5 1 16,-2 3-2-16,-5 0 2 16,1 7 0-16,-6 3-1 15,2 1 1-15,-2 2-1 16,1 4 0-16,-1-4-1 15,3 6-3-15,-3-8-8 16,6 8-20-16,0 2-2 16,1-2 4-16,3 2 31 15,-3-7 0-15</inkml:trace>
  <inkml:trace contextRef="#ctx0" brushRef="#br0" timeOffset="71468.4263">2122 12354 46 0,'24'17'30'0,"-10"-17"1"16,15 4-32-16,8 0 1 0,13-2 0 15,8-4-1-15,12-1 1 16,4-4 0-16,2-5-2 16,4 1 2-1,-7-6 0-15,1 1 2 0,-9-1-2 16,-7 5 1-16,-12-5 0 15,-3 10 0-15,-11-1 0 16,-6 5-1-16,-9 0 1 16,-2 3-1-16,-15 0 1 15,0 0-1-15,0 0 0 16,-10 13 0-16,-7-9 0 15,-3 1 0-15,-8 0 0 16,-4-2 1-16,-6-1-2 0,-4-2 1 16,-7-4 1-1,-4 1-1-15,-1-1 1 16,-5 0-1-16,0 0 0 15,0-1-1-15,3 3 1 0,4 1-1 16,6 4 0-16,10 0 1 16,9 3-1-16,11 0 0 15,16-6 1-15,4 21 0 16,21-8-1-16,10-3-2 15,22 7-9-15,7-3-19 16,9-4 0-16,6 1 2 16,0-8 29-16,6 9 0 15</inkml:trace>
  <inkml:trace contextRef="#ctx0" brushRef="#br0" timeOffset="72092.4274">2324 14231 7 0,'-58'2'27'0,"20"9"0"0,7-5-24 16,10 1-1-16,21-7 0 15,1 17 0-15,21-7-1 16,11 3 0-16,14 2 2 16,13 5-1-16,13 2 1 15,10-3-1-15,10 3-1 16,-5-5 1-16,3-1 0 15,-6-4 0-15,-3-5-1 0,-14-4 0 16,-7-6 0-16,-14 1 1 16,-9-4-1-16,-7 1 1 15,-11 0-1 1,-7-2 0-16,-13 7 0 15,0 0-1-15,-32-13-1 0,-7 12 1 16,-15 2 0-16,-15 3 0 16,-15 5 0-16,-10 9-1 15,-6 5 1-15,5 1-1 16,8 3-1-16,19 6-4 15,13-9-6-15,31 4-16 16,22 0-3-16,23-5 14 16,23 2 17-16,9-5 0 0</inkml:trace>
  <inkml:trace contextRef="#ctx0" brushRef="#br0" timeOffset="72669.6285">2161 16412 27 0,'-28'21'30'0,"13"7"1"16,12-4-33-16,19 5 0 15,11-8 1-15,8-2-1 16,14 1 2-16,10-8-1 15,12-2 1-15,3-6-1 16,4 1 1-16,-1-10 0 16,-2 3 0-16,-5 1 0 15,-5 1 0-15,-14 1 0 16,-9 6 0-16,-11-1 1 15,-8 4-1-15,-12 0 1 0,-10 6 0 16,-14 4-1-16,-17 3 1 16,-17-6-1-1,-22 8 2-15,-18-2-2 16,-17-2 2-16,-12-5 0 0,-4-4-1 15,2-14 0-15,10-13-7 16,25 11-17-16,29-18-8 16,21-10 1-16,34 7 30 15,25-7 0-15</inkml:trace>
  <inkml:trace contextRef="#ctx0" brushRef="#br0" timeOffset="79362.0402">5672 12203 30 0,'-8'9'29'15,"-3"-12"0"-15,11 3-30 16,-9-4 0-16,9 4 1 16,0 0 0-16,14-11 0 15,-2 8 1-15,6 0 0 0,8 3 0 16,5-2 1-16,9 4 0 15,6 2-1-15,8 1 1 16,0 0-1-16,7 1 0 16,-4-3 0-16,0 1 0 15,-2-4 0-15,-5-3-1 16,-6-1 1-16,-5-5-2 15,-7 3 1-15,-7-2 0 16,-5 1-1-16,-4-1 1 16,-8 4-1-16,-8 4 1 15,0 0-1-15,-19-2 1 16,-5 7-1-16,-8 3 1 15,-9 4 0-15,-10 2-1 0,-9 3 1 16,-8 1 0-16,-3 3 0 16,-1-3 0-16,2 0 1 15,7-5-1-15,6 4 1 16,12-5-1-16,10 3 1 15,15 0-1-15,12-1 0 16,15 4 1-16,10-1-1 16,12 3-1-16,9-3-1 15,3-1-5-15,13-4-24 16,3 5 0-16,-7-12 4 15,2 3 27-15,-10-12 0 16</inkml:trace>
  <inkml:trace contextRef="#ctx0" brushRef="#br0" timeOffset="79861.2411">6291 14624 1 0,'-36'-19'0'16,"-15"-19"10"-16,3 8-12 15,-2-3 2-15,1 5 3 16,1 8 1-16,1 0 2 16,7 9 1-16,1-1 1 15,13 11 0-15,5 0-1 16,18 13 0-16,3-12-2 15,34 19 1-15,5-15-3 16,13 4-1-16,11-4 1 16,7-3-1-16,2-4-1 15,2-3-1-15,-5-3-2 16,-9-6-4-16,-5 8-16 15,-7-3-9-15,-17-10 12 0,-2 4 19 16,-14-19 0-16</inkml:trace>
  <inkml:trace contextRef="#ctx0" brushRef="#br0" timeOffset="87338.6543">8756 12458 1 0,'0'0'11'0,"10"-6"12"16,-10 6-22-16,19-10-4 16,-6 1 1-16,-2 6 0 15,2-6 1-15,-1 4 0 16,-1 3 0-16,0-2 2 15,1-1 0-15,-3 4 0 16,4 1 0-16,-3-1 0 0,5 1 1 16,1-1-1-1,3-3 1-15,4 3 1 16,6 1-1-16,4 0 1 15,8 1 0-15,4-2-1 0,9 2 1 16,6-1 0-16,5 3 0 16,4-3-1-16,1 3 1 15,-4-5-1-15,-3 3 1 16,-5-2 0-16,-8 3-1 15,-9-3-1-15,-5 2 0 16,-11-2-1-16,-4 1-1 16,-4 1-3-16,-7-3-9 15,-10 2-15-15,19 0 0 16,-14-15 28-16,9 7 0 15</inkml:trace>
  <inkml:trace contextRef="#ctx0" brushRef="#br0" timeOffset="94454.7668">14808 11949 28 0,'19'13'32'16,"1"-7"-2"-16,10 2-28 15,1 0-2-15,9 0 0 0,5-1 0 16,3-5 0-16,2-1 0 15,0-3 0 1,4-3 0-16,2-3 1 16,-2-1-1-16,-3-2 1 0,-1 2 0 15,-3 0 0-15,1 2-1 16,-7-2 1-16,0 0-1 15,-5 4 1-15,-3-1-1 16,-3 2 0-16,-5 3 0 16,-5 0 0-16,-4-2 0 15,-3 3-1-15,-4 1 1 16,-9-1-1-16,9 6 0 15,-9-6-2-15,0 0-1 16,0 13-2-16,-9-12-6 16,9-1-14-16,-8 13-5 15,-4-12 19-15,12-1 12 16</inkml:trace>
  <inkml:trace contextRef="#ctx0" brushRef="#br0" timeOffset="99087.975">17920 12233 23 0,'0'0'28'15,"22"1"0"-15,-8-2-28 16,0-1 1-16,0 0 0 16,1 0 0-16,0 0 1 15,-1-3 0-15,5 1 1 16,-2-3 0-16,5 2 0 15,2-5 0-15,7 3-1 16,2-3 1-16,8 2-1 16,2-3 0-16,5 1-1 15,2-1-1-15,4 1 1 16,-3-2-1-16,-1 1 0 0,-1 0 0 15,-7-2-1-15,-5 0 1 16,-4-1 0-16,-6 2 0 16,-7 3 0-16,-6-1 0 15,-3 1 1-15,-11 9-1 16,12-15 0-16,-12 15 0 15,0 0 0-15,0 0 0 16,0 0 0-16,5-11 0 16,-5 11 1-16,0 0-1 15,0 0 1-15,0 0-1 16,0 0 0-16,0 0 1 15,-8 7-1-15,8-7 0 16,0 0-1-16,0 0 0 0,0 0-1 16,0 0-5-16,0 0-14 15,0 0-10-15,-5-18-1 16,2-7 16-16,6 1 16 15</inkml:trace>
  <inkml:trace contextRef="#ctx0" brushRef="#br0" timeOffset="122599.1165">2026 14327 15 0,'17'1'27'0,"-2"-11"0"16,2 4-28-16,7-3 2 15,6 1-2-15,-1 4 2 16,3-3 0-16,4 7 1 16,0-4 0-16,3 7 1 15,5-6 0-15,7 6-1 0,0 1 1 16,7 2-1-16,2 1-1 15,2-2 0-15,-1 10-1 16,1-4 0-16,-8 6 0 16,-3 2 0-16,-6 3 0 15,-7-3 1-15,-7 2 0 16,-5 3 1-16,-2-7 0 15,-3 4 0-15,-5-4 0 16,-1-3-1-16,-2-3 0 16,-3 3 0-16,1-3-1 15,0 0 1-15,-1-2-1 16,-1 0-1-16,-9-9 1 0,13 17-1 15,-3-9 1-15,-10-8-2 16,15 16-2-16,-15-16-6 16,16 12-14-1,-6-1-8-15,-10-11 4 16,18 16 28-16,-18-16 0 0</inkml:trace>
  <inkml:trace contextRef="#ctx0" brushRef="#br0" timeOffset="124408.7197">8680 14776 30 0,'0'0'33'0,"0"-18"-1"16,-12 9-30-16,12 9-1 0,-7-18 0 16,7 18 1-1,0 0-1-15,0 0 0 16,0 0 0-16,0 0-1 15,0 0 0-15,16 5 1 0,5-4-1 16,7-3-1-16,12-1 1 16,8 0 1-16,12-6 0 15,8 0 0-15,8-2-2 16,6 0 3-16,7-1-3 15,4 1 2-15,-2-3-1 16,-1 2 0-16,-3 1-1 16,-5 1 1-16,-9 3 1 15,-6 2-1-15,-13 4 0 16,-9 0 1-16,-10 3-1 15,-4 3-1-15,-9 1 1 16,-7 0-1-16,1 5-2 16,-16-11-9-16,17 3-20 0,-10-6-2 15,0-10 9-15,1-9 25 16,-1-24 0-16</inkml:trace>
  <inkml:trace contextRef="#ctx0" brushRef="#br0" timeOffset="130009.1295">5144 16659 10 0,'0'0'29'0,"7"11"-21"16,2-15-5-16,6-1-1 15,8 0 0-15,6 7 1 16,10-1-2-16,10-2 0 16,10 7 0-16,10 1 0 15,11 4-1-15,7 2 2 16,8 2-1-16,5 4 0 0,1-8 1 15,4 6 0-15,-5-7 1 16,3 4-1-16,-5-11 1 16,-2 0-2-1,-8-1 1-15,-1 0 0 0,-12-2-1 16,-4 4 0-16,-13-3-1 15,-7 4-1-15,-11 7-1 16,-8-5-5-16,-6 11-10 16,-4-4-13-16,-11-3 4 15,3 3 26-15,-14-14 0 16</inkml:trace>
  <inkml:trace contextRef="#ctx0" brushRef="#br0" timeOffset="134971.9383">18986 4779 29 0,'-16'8'29'0,"6"9"1"0,-7-6-30 16,5 3 1-16,1-2 1 16,4-4 0-16,2 3 1 15,5-11 0-15,0 0 0 16,8 7 0-16,8-9-1 15,2-9 1-15,12-1-2 16,2-5 2-16,12-4-2 16,5-3 0-16,7-4 0 15,5-3-1-15,3-3 1 16,7-3-2-16,1-3 2 15,1-1-2-15,0 2 2 16,-1-2-2-16,-4 2 2 16,-6 1-1-16,-4 2 0 0,-8 6 0 15,-6 2 0-15,-6 1 0 16,-6-1 0-16,-2 3 1 15,-6 1-1 1,-5 5-1-16,-2 3 1 0,-3 3 0 16,-1 2 0-16,-7 4 0 15,-6 7 0-15,0 0 0 16,10-8 0-16,-10 8 0 15,0 0 0-15,0 0 0 16,0 0 0-16,0 0 0 16,0 0 0-16,0 0-1 15,0 0 1-15,-10-8 0 16,10 8 0-16,-9-10 0 0,9 10-1 15,-14-16 1 1,4 9 0-16,-1-5-1 16,-1-1 0-16,-5-1 1 15,2 1-1-15,-5-3 1 0,0-2-1 16,0 2 0-16,0 3 0 15,-1-1 0-15,2 2 0 16,1 3 0-16,4-1 1 16,2 3 0-16,4 3-1 15,8 4 1-15,-11-4 0 16,11 4 0-16,0 0 1 15,4 14-2-15,4-6 2 16,6 6-1-16,5-1 0 16,4 4 0-16,8 2 1 15,4-2-1-15,4-3-1 16,0-1 1-16,-2-2 0 15,-2 0 0-15,-6-3 0 0,-4 3 1 16,-7 0-1-16,-7 4 0 16,-5 9 2-16,-5 6-2 15,-2 7 0-15,-5 3 0 16,3 5 0-16,-3 2 0 15,0-1 0-15,2 2-1 16,1-7 2-16,0-5 0 16,1-5-1-16,1-6 1 15,1-5-1-15,0-5 0 16,0-15 1-16,3 17-1 15,-3-17 0-15,0 0 0 16,8 11-1-16,-8-11 0 16,8-11 0-16,-2-2-2 0,-3-4-2 15,8-1-2-15,-9-15-3 16,7 7-8-16,-5-3-13 15,-1-7 1 1,0 4 25-16,-3-6 5 0</inkml:trace>
  <inkml:trace contextRef="#ctx0" brushRef="#br0" timeOffset="135941.6401">20559 4048 38 0,'22'7'29'0,"6"-9"-1"15,14 2-32 1,7-6 4-16,11 1-1 15,9-3 2-15,8-2 0 0,5 3 0 16,7-6 1-16,4 6 0 16,9-3 0-16,6 7 1 15,8 0-1-15,7 6-1 16,5 0 1-16,8 5 0 15,4 3-1-15,6 2 0 16,-1 4 0-16,3 0-1 16,-3 0 1-16,-4 0-1 15,-3 1 0-15,-8 3 1 0,-5-4-1 16,-5 2 1-1,-8-3-2-15,-8-1 1 16,-7 0 1-16,-2-1 0 16,-11 0-1-16,-3-5 0 0,-11-2 0 15,-6-3 1-15,-14-1-1 16,-5-1 1-16,-10-5-1 15,-9-3-1-15,-14-10 1 16,-8-3-1-16,-9-1 0 16,-13-9 0-16,-7-3 1 15,-13-5-2-15,-10-2 0 16,-11-3-2-16,0 3 2 15,-15-2 0-15,1 4 1 16,-6 2 0-16,8 5-1 16,2 1 3-16,5 7-1 15,10 6 1-15,8 5 1 16,10 7-1-16,10 4 1 0,14 6-2 15,8 5 3-15,10 6-3 16,10 3 2-16,11 9 0 16,7-2-1-16,10 5 0 15,6 0-2-15,4 0 2 16,0 2-2-16,0-2 2 15,-7-1-1-15,-7-2 0 16,-8 0-1-16,-6-1 2 16,-12 2-1-16,-4 3 0 15,-8 0 0-15,-6 0 1 16,-4-1-1-16,-5 6 1 15,-5-2 0-15,-3 3 0 16,-6-2 0-16,0-1-1 0,-5 3 0 16,3 0 0-16,-1 2 0 15,3-2 0 1,5-2-1-16,2 0 0 15,8-2-1-15,1-7-2 0,11 2-3 16,-5-19-6-16,18-5-20 16,-2-7 1-16,1-15 7 15,9-7 25-15,-2-19 0 16</inkml:trace>
  <inkml:trace contextRef="#ctx0" brushRef="#br0" timeOffset="136690.4414">24925 2418 16 0,'23'-102'28'16,"-24"51"-2"-16,-1-17-21 16,-4-6-16-16,2-4 7 15,-2-7-3-15,-2-4 7 0,-7-6 3 16,-5 4 4-16,-10-11-3 15,-8 11 4-15,-14 5-2 16,-11 4-1-16,-13 8 1 16,-19 16-2-16,0 0 0 15,-19 12-4-15,4 12 2 16,-13 15-1-16,6 7-1 15,-16 18 0-15,11 13 1 16,-10 23 1-16,-1 22-2 16,-1 26 5-16,2 21-5 15,6 25 1-15,6 26 0 16,15 14-1-16,10 32 0 15,23 8 3-15,21 16-1 0,22 3-3 16,22 6 5-16,24-8-4 16,23-9 3-16,27-5 1 15,20-26-1 1,23-26-2-16,25-31 1 0,22-33 1 15,19-40-3-15,18-30 2 16,11-35 0-16,3-32-2 16,-6-31 1-16,-12-22-2 15,-19-23-1-15,-21-25-1 16,-28-7 0-16,-18-24 0 15,-28-6-1-15,-18-19 2 16,-17-4 1-16,-10-6-2 16,-18 4 4-16,-19 8 2 0,-13 2-1 15,-20 30 1 1,-21 15-4-16,-13 29-12 15,-39 35-21-15,-28 30 4 16,-18 26-5-16,-16 36 20 0,-16 27 15 16</inkml:trace>
  <inkml:trace contextRef="#ctx0" brushRef="#br0" timeOffset="139064.1456">2416 16031 4 0,'-28'18'28'0,"-7"-10"0"16,12-3-25-16,-6 2-4 16,9 5 0-16,-3-5 1 15,9 4-1-15,-3-4 3 16,17-7 0-16,-5 13 0 15,13-5 0-15,9 3-1 0,4 1 2 16,12 8-2-16,6-3 2 16,14 9-2-1,2-5 1-15,13 6-1 16,0-4 1-16,5 1 0 0,-2-8 0 15,5 1-1-15,-9-6 1 16,0 0-2-16,-8-4 0 16,-4 0 0-16,-7-2 1 15,-10 2-1-15,-6 1 0 16,-9-6 0-16,-4 9 1 15,-11-3-1-15,-11 6 1 16,-12-3 0-16,-8-4 0 16,-11 6 0-16,-11-2-1 15,-12 4 0-15,-10-3 1 16,-9 3 0-16,-12-3 0 15,1 1 0-15,-2 6-1 16,6-10 0-16,6-1 1 0,7 2 0 16,16-4-1-16,10-8-1 15,21 9-4-15,10-9-9 16,13 2-18-16,26-9 1 15,11-8 14-15,23-18 17 16</inkml:trace>
  <inkml:trace contextRef="#ctx0" brushRef="#br0" timeOffset="146068.5579">4520 17582 8 0,'13'26'31'0,"0"1"1"16,9-24-23-16,1 22-5 16,4 29 0-16,-27-54-2 15,59 57 0-15,-59-57 2 16,62 76-2-16,-62-76-1 15,53 86 0-15,-32-35 0 16,-21-51-2-16,32 68 2 16,-32-68-3-16,9 72-3 15,-9-72-13-15,-6 73-15 16,6-73 0-16,-45 44 24 0,7-25 9 31</inkml:trace>
  <inkml:trace contextRef="#ctx0" brushRef="#br0" timeOffset="147113.7597">4157 17538 36 0,'3'19'18'15,"-2"-6"-5"-15,19-7-5 16,-1 10-1-16,15-7-1 0,-1-8-1 16,13 1-2-16,5 8-1 15,3-17 0-15,-3-9-1 16,2 7 0-16,-2-1 0 15,-2 2-1-15,-6-3 1 16,-3 4 0-16,-7-12-2 16,-7 5 1-16,-5 8-3 15,-3 22 4-15,-6-17 0 16,-12 1-1-16,11-4-4 15,-11 4 3-15,-10 5 1 16,2-1-1-16,-3 2 0 16,-4-27-1-16,-2 10-3 15,-3 4 1-15,-3-6 1 0,-1-7 2 16,-1-2-3-16,-2 8 2 15,-1-7 0-15,-2-4 1 16,-1 4 1-16,0-5 0 16,-1-2 2-16,3 5-2 15,3 2 1-15,2-9-2 16,2 5 1-16,8 8 0 15,2 0 1-15,3-4-1 16,9 21 1-16,-5-17-1 16,5 17 0-16,0 0 2 15,15 0 0-15,0 8-1 16,1 4 1-16,7 11 0 15,2-3 0-15,7 8 1 0,-3 0 0 16,5 0 0-16,-4 0-1 16,2-1 2-1,-5-5-2-15,-1 3-1 16,-2-3 0-16,-1-4 0 0,-3-2 0 15,-1-1-2-15,-1-8 1 16,-5 5 0-16,1 9 0 16,-5-20 0-16,-9-1 4 15,12 1-4-15,-12-1 2 16,4 12-1-16,-4-12 2 15,-1 16-3-15,1-16 2 16,-6 12-3-16,6-12 1 16,-11 24 0-16,3-9 1 15,-2 7-1-15,-2 5 1 16,12-27-4-16,-29 34 1 15,9-7-20-15,20-27-12 16,-37 43-2-16,15-48 14 0,6-33 22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2-03T23:51:58.541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12174 11555 40 0,'0'0'33'0,"3"-13"0"16,-3 13-30-16,-18-20-2 0,5 12 2 0,-12-6-1 15,-4 1 0-15,-10-6-1 0,-7 2 1 0,-10-2-1 16,-6-3 1-16,-11 0-1 0,-7-1 0 0,-10-2 1 15,-6 3-1-15,-8 0 1 0,0 5-1 0,-2 4 0 16,-2 8 0-16,-2 5 0 0,1 11-1 16,5 12 1-16,3 12-2 15,5 9 1-15,8 10-1 16,2 13 1-16,6 18-1 15,8 13 1-15,7 12-1 16,8 10 0-16,9 4 1 16,7 8-1-16,10 7 2 15,12 2-2-15,13-2 2 16,17-8-1-16,14-1 2 0,14-9-1 15,21-6 1-15,9-7-1 16,18-11 1-16,19-13 0 16,10-6 0-16,9-21 0 15,9-12-1-15,4-20 0 16,1-11-1-16,1-17 1 15,-4-11 0-15,-5-17 0 16,-4-14-1-16,-2-6 0 16,-7-9 1-16,-9-9-1 15,-2-2 1-15,-5-9-1 16,-3-9 1-16,-9-4-1 15,-12-4 1-15,-8-5-1 0,-10-5 1 16,-11-6 0-16,-12-9-1 16,-16-5 1-16,-13 2-1 15,-14 0 1-15,-13 0 0 16,-16-1-1-16,-13 0 0 15,-11 6 0-15,-12 9 0 16,-12 10 0-16,-12 8 0 16,-11 13 0-16,-8 8 0 15,-7 16 0-15,-8 18 0 16,-6 15-1-16,-3 14 1 15,-1 13-1-15,4 15 1 16,-1 16-1-16,3 16 0 16,7 21 0-16,7 15 0 0,5 15 0 15,8 20 0-15,4 15 0 16,16 10 0-16,9 10 1 15,14 4 0 1,12 0-1-16,19 1 0 0,21-3 0 16,21-11 2-16,23-11-1 15,25-10 0-15,24-14 1 16,26-11 0-16,23-21-1 15,14-20 1-15,11-21 0 16,4-24-1-16,4-18 1 16,-6-20-1-16,-9-24 0 15,-9-20 1-15,-13-19-1 16,-15-12 1-16,-15-16 0 0,-10-12 0 15,-17-17 0 1,-13-15 0-16,-15-10 1 0,-20-5-1 16,-22-2-1-16,-15-1 1 15,-25 5-1-15,-19 10 0 16,-18 18 0-16,-18 21-1 15,-19 21 0-15,-14 21 0 16,-5 22 2-16,-7 24-3 16,0 26 1-16,0 28 1 15,0 30-1-15,9 29 1 16,7 36-2-16,12 31 1 15,12 29 0-15,18 22 1 16,21 18-1-16,24 8 0 0,35-1 1 16,30-6-1-16,37-21 2 15,32-25-1-15,26-26 1 16,23-24-1-16,15-36 2 15,5-30-1-15,-1-38 1 16,-3-34-2-16,-12-30 2 16,-10-29-1-16,-14-37 0 15,-16-27 0-15,-18-25 0 16,-16-27-1-16,-19-12 1 15,-24-14 0-15,-28-7-1 16,-27 6 0-16,-29 17 0 16,-26 19 0-16,-26 27 0 15,-22 35 0-15,-20 29-1 0,-16 32 0 16,-9 32 0-16,-4 26 1 15,-1 27-1-15,4 28 1 16,5 24-1 0,12 22 0-16,9 26 0 0,18 21 1 15,19 23-2-15,22 16 2 16,22 8-2-16,33 0 2 15,36-4-1-15,34-6 1 16,37-14 0-16,39-22 0 16,31-24 0-16,24-26 1 15,19-38 0-15,7-35 0 16,-3-36 0-16,-1-37 1 0,-14-41-1 15,-18-33 0-15,-28-32 0 16,-18-30 0 0,-29-15 0-16,-20-12-1 15,-30-11 1-15,-30 2-1 16,-29 13-1-16,-30 24 1 0,-27 30 0 15,-29 38 0-15,-22 36 0 16,-19 43-1-16,-18 41 0 16,-6 43 1-16,-3 42 0 15,6 26 0-15,3 31-2 16,16 20 1-16,18 15 0 15,22 2 1-15,26 8-1 16,30-8 1-16,35-9 0 16,32-13-1-16,41-21 1 15,38-19 1-15,31-23-1 16,30-19 0-16,20-29 0 15,17-27 1-15,7-30-1 0,0-28 1 16,-8-30-1-16,-17-26-1 16,-19-23 2-16,-21-16 0 15,-32-23 0-15,-27-11-1 16,-35-8 0-16,-35-9 0 15,-40 3 0-15,-35 9 1 16,-35 17-1-16,-34 24-1 16,-23 37 1-16,-22 32 0 15,-13 44-1-15,-2 39 1 16,5 43 0-16,8 37-1 15,20 36 0-15,22 26 0 16,28 21 0-16,30 20 1 16,38 8-1-16,41 3 1 0,43-10 0 15,44-16 1-15,44-27-2 16,34-34 2-16,31-37-2 15,20-51 1-15,7-50 0 16,-2-47 1-16,-8-51-1 16,-12-42 0-16,-25-43 2 15,-28-35-2-15,-34-26 1 16,-34-22 0-16,-36 1 0 15,-42 5-2-15,-43 28 0 16,-39 36 1-16,-40 50-2 16,-34 57 2-16,-30 62 0 15,-16 75-1-15,-9 63-1 16,1 58 1-16,11 45 1 0,22 28-3 15,36 36-20-15,30 2-16 16,43 2 0 0,39-15 0-16,38-15 32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54F49595-2182-412B-B883-5B4A96F72A40}" type="datetimeFigureOut">
              <a:rPr lang="en-US"/>
              <a:pPr>
                <a:defRPr/>
              </a:pPr>
              <a:t>12/3/2014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0" tIns="46585" rIns="93170" bIns="46585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0" tIns="46585" rIns="93170" bIns="46585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2086868C-E9AB-4C6E-B8A4-50D486B56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969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9663" y="681038"/>
            <a:ext cx="4475162" cy="33575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72738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EBE41-16C1-4BB0-96F2-215529970EE0}" type="datetimeFigureOut">
              <a:rPr lang="en-US"/>
              <a:pPr>
                <a:defRPr/>
              </a:pPr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04A89-887F-4ECC-92B9-8BA95438D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0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A55AD-467F-407E-A0A3-3B0114ED4476}" type="datetimeFigureOut">
              <a:rPr lang="en-US"/>
              <a:pPr>
                <a:defRPr/>
              </a:pPr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0B138-FBC2-4B44-922A-F4E55CDFF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62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AC242-63E9-4110-A842-308798419FE9}" type="datetimeFigureOut">
              <a:rPr lang="en-US"/>
              <a:pPr>
                <a:defRPr/>
              </a:pPr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D0DC4-06D9-47B7-850C-0B7392673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87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59535-0FBE-4922-B8AF-42114840BE5C}" type="datetimeFigureOut">
              <a:rPr lang="en-US"/>
              <a:pPr>
                <a:defRPr/>
              </a:pPr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FD20D-242D-46D0-B244-1A70E192F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41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10708-8E52-4ADD-BA0C-31D8A179E5F0}" type="datetimeFigureOut">
              <a:rPr lang="en-US"/>
              <a:pPr>
                <a:defRPr/>
              </a:pPr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7B609-C546-4B6F-8637-820AC6190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3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1798D-0F40-48D0-96B6-FDEC325CC5DB}" type="datetimeFigureOut">
              <a:rPr lang="en-US"/>
              <a:pPr>
                <a:defRPr/>
              </a:pPr>
              <a:t>12/3/2014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42578-AE14-4678-8587-E3A9F5F57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40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0AB8A-E207-45DA-A75A-6C32B6DF9C50}" type="datetimeFigureOut">
              <a:rPr lang="en-US"/>
              <a:pPr>
                <a:defRPr/>
              </a:pPr>
              <a:t>12/3/2014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A89C0-3958-4F93-8276-F7489425B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84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1BAC7-C2A7-49E1-825F-727B8F8D0936}" type="datetimeFigureOut">
              <a:rPr lang="en-US"/>
              <a:pPr>
                <a:defRPr/>
              </a:pPr>
              <a:t>12/3/2014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2A092-23AA-4C28-B5EF-5C845E8CA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1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4DE5D-5393-4DF3-A47A-87999DFD210B}" type="datetimeFigureOut">
              <a:rPr lang="en-US"/>
              <a:pPr>
                <a:defRPr/>
              </a:pPr>
              <a:t>12/3/2014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07121-B5E2-4CAF-881B-8F55E22E3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66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7EF2A-3A12-4A31-BA89-78C452CCB5EF}" type="datetimeFigureOut">
              <a:rPr lang="en-US"/>
              <a:pPr>
                <a:defRPr/>
              </a:pPr>
              <a:t>12/3/2014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05B7E-D79C-4377-AFD0-97279E9E4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35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FA235-CB13-41C1-B77E-19C0113CBE56}" type="datetimeFigureOut">
              <a:rPr lang="en-US"/>
              <a:pPr>
                <a:defRPr/>
              </a:pPr>
              <a:t>12/3/2014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1C91C-9994-4CB1-8BCB-956AD4208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72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9E359D-65B4-471F-8A41-4846A69CE30C}" type="datetimeFigureOut">
              <a:rPr lang="en-US"/>
              <a:pPr>
                <a:defRPr/>
              </a:pPr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4A3592-6745-4EC2-AF85-4AB69F70E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customXml" Target="../ink/ink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emf"/><Relationship Id="rId4" Type="http://schemas.openxmlformats.org/officeDocument/2006/relationships/customXml" Target="../ink/ink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earnyousomeerlang.com/finite-state-machine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customXml" Target="../ink/ink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pPr eaLnBrk="1" hangingPunct="1"/>
            <a:r>
              <a:rPr lang="en-US" sz="9600" b="1" dirty="0" smtClean="0"/>
              <a:t>CS  60</a:t>
            </a:r>
          </a:p>
        </p:txBody>
      </p:sp>
      <p:sp>
        <p:nvSpPr>
          <p:cNvPr id="2051" name="Title 3"/>
          <p:cNvSpPr txBox="1">
            <a:spLocks/>
          </p:cNvSpPr>
          <p:nvPr/>
        </p:nvSpPr>
        <p:spPr bwMode="auto">
          <a:xfrm>
            <a:off x="115888" y="2057400"/>
            <a:ext cx="8991600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6600" b="1" dirty="0" smtClean="0"/>
              <a:t>Finite Automata</a:t>
            </a:r>
          </a:p>
        </p:txBody>
      </p:sp>
      <p:sp>
        <p:nvSpPr>
          <p:cNvPr id="2052" name="Subtitle 4"/>
          <p:cNvSpPr txBox="1">
            <a:spLocks/>
          </p:cNvSpPr>
          <p:nvPr/>
        </p:nvSpPr>
        <p:spPr bwMode="auto">
          <a:xfrm>
            <a:off x="1371600" y="49530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 smtClean="0">
                <a:solidFill>
                  <a:srgbClr val="898989"/>
                </a:solidFill>
              </a:rPr>
              <a:t>2014-12-03</a:t>
            </a: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 smtClean="0">
                <a:solidFill>
                  <a:srgbClr val="898989"/>
                </a:solidFill>
              </a:rPr>
              <a:t>Wednesday – Week 13</a:t>
            </a: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 smtClean="0">
                <a:solidFill>
                  <a:srgbClr val="898989"/>
                </a:solidFill>
              </a:rPr>
              <a:t>Lecture 24</a:t>
            </a:r>
            <a:endParaRPr lang="en-US" sz="3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92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Identifying the accepting </a:t>
            </a:r>
            <a:r>
              <a:rPr lang="en-US" b="1" smtClean="0"/>
              <a:t>state(s)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63675"/>
            <a:ext cx="68580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800600"/>
            <a:ext cx="2286000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Line Callout 1 6"/>
          <p:cNvSpPr/>
          <p:nvPr/>
        </p:nvSpPr>
        <p:spPr>
          <a:xfrm>
            <a:off x="5715000" y="5035550"/>
            <a:ext cx="3276600" cy="1611313"/>
          </a:xfrm>
          <a:prstGeom prst="borderCallout1">
            <a:avLst>
              <a:gd name="adj1" fmla="val -52516"/>
              <a:gd name="adj2" fmla="val 49478"/>
              <a:gd name="adj3" fmla="val -2428"/>
              <a:gd name="adj4" fmla="val 6317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This shows what state we want the sequence to end in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(if it ends here – accept)</a:t>
            </a:r>
            <a:endParaRPr lang="en-US" sz="2800" b="1" dirty="0"/>
          </a:p>
        </p:txBody>
      </p:sp>
      <p:sp>
        <p:nvSpPr>
          <p:cNvPr id="8" name="Line Callout 1 7"/>
          <p:cNvSpPr/>
          <p:nvPr/>
        </p:nvSpPr>
        <p:spPr>
          <a:xfrm>
            <a:off x="3200400" y="1328738"/>
            <a:ext cx="3276600" cy="1000125"/>
          </a:xfrm>
          <a:prstGeom prst="borderCallout1">
            <a:avLst>
              <a:gd name="adj1" fmla="val 137226"/>
              <a:gd name="adj2" fmla="val 66005"/>
              <a:gd name="adj3" fmla="val 96876"/>
              <a:gd name="adj4" fmla="val 66969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This accepts strings that: ____________________</a:t>
            </a:r>
            <a:endParaRPr lang="en-US" sz="2800" b="1" dirty="0"/>
          </a:p>
        </p:txBody>
      </p:sp>
      <p:sp>
        <p:nvSpPr>
          <p:cNvPr id="9" name="Line Callout 1 8"/>
          <p:cNvSpPr/>
          <p:nvPr/>
        </p:nvSpPr>
        <p:spPr>
          <a:xfrm>
            <a:off x="6705600" y="1213643"/>
            <a:ext cx="1447800" cy="500063"/>
          </a:xfrm>
          <a:prstGeom prst="borderCallout1">
            <a:avLst>
              <a:gd name="adj1" fmla="val 50877"/>
              <a:gd name="adj2" fmla="val -662"/>
              <a:gd name="adj3" fmla="val 79098"/>
              <a:gd name="adj4" fmla="val -1899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A) Got it!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7898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JFLAP’s Creator – Dr. Susan Roger (Duke)</a:t>
            </a:r>
            <a:endParaRPr lang="en-US" dirty="0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810" name="Picture 2" descr="No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86000"/>
            <a:ext cx="1885950" cy="40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2" name="Picture 4" descr="http://www.cs.duke.edu/~rodger/motorcycles/newSuzuki250-198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00" y="2039938"/>
            <a:ext cx="2927350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6" descr="NoPic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485900"/>
            <a:ext cx="23114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Callout 1 7"/>
          <p:cNvSpPr/>
          <p:nvPr/>
        </p:nvSpPr>
        <p:spPr>
          <a:xfrm>
            <a:off x="5553075" y="5334000"/>
            <a:ext cx="3276600" cy="1236663"/>
          </a:xfrm>
          <a:prstGeom prst="borderCallout1">
            <a:avLst>
              <a:gd name="adj1" fmla="val -52516"/>
              <a:gd name="adj2" fmla="val 49478"/>
              <a:gd name="adj3" fmla="val -2428"/>
              <a:gd name="adj4" fmla="val 63176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Colleen shares </a:t>
            </a:r>
            <a:r>
              <a:rPr lang="en-US" sz="2400" dirty="0"/>
              <a:t>Susan’s interest in edible arts, but not motorcycles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7049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066800"/>
            <a:ext cx="8039100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DFAs describe a </a:t>
            </a:r>
            <a:r>
              <a:rPr lang="en-US" b="1" smtClean="0"/>
              <a:t>Language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57713"/>
            <a:ext cx="3022600" cy="2300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ne Callout 1 5"/>
          <p:cNvSpPr/>
          <p:nvPr/>
        </p:nvSpPr>
        <p:spPr>
          <a:xfrm>
            <a:off x="1524000" y="4902200"/>
            <a:ext cx="4114800" cy="1611313"/>
          </a:xfrm>
          <a:prstGeom prst="borderCallout1">
            <a:avLst>
              <a:gd name="adj1" fmla="val -14673"/>
              <a:gd name="adj2" fmla="val 111867"/>
              <a:gd name="adj3" fmla="val 33838"/>
              <a:gd name="adj4" fmla="val 101139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Fill in with sequences that would be accepted or rejected.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How would you describe what sequences this accepts?</a:t>
            </a:r>
            <a:endParaRPr lang="en-US" sz="2800" b="1" dirty="0"/>
          </a:p>
        </p:txBody>
      </p:sp>
      <p:sp>
        <p:nvSpPr>
          <p:cNvPr id="7" name="Line Callout 1 6"/>
          <p:cNvSpPr/>
          <p:nvPr/>
        </p:nvSpPr>
        <p:spPr>
          <a:xfrm>
            <a:off x="7924800" y="0"/>
            <a:ext cx="1219200" cy="2209800"/>
          </a:xfrm>
          <a:prstGeom prst="borderCallout1">
            <a:avLst>
              <a:gd name="adj1" fmla="val 66936"/>
              <a:gd name="adj2" fmla="val -19383"/>
              <a:gd name="adj3" fmla="val 49930"/>
              <a:gd name="adj4" fmla="val -94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For both 1 and 0, stay in this state.</a:t>
            </a:r>
            <a:endParaRPr lang="en-US" sz="2800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6305040" y="4859280"/>
              <a:ext cx="980640" cy="18259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95320" y="4852080"/>
                <a:ext cx="1000800" cy="184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13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DFA Rules &amp; Generation Tips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Rules about DFAs</a:t>
            </a:r>
          </a:p>
        </p:txBody>
      </p:sp>
      <p:sp>
        <p:nvSpPr>
          <p:cNvPr id="14340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Indicate the starting state </a:t>
            </a:r>
            <a:r>
              <a:rPr lang="en-US" i="1" smtClean="0"/>
              <a:t>(aka initial state) </a:t>
            </a:r>
            <a:r>
              <a:rPr lang="en-US" smtClean="0"/>
              <a:t>with a triangle or arrow.</a:t>
            </a:r>
          </a:p>
          <a:p>
            <a:pPr eaLnBrk="1" hangingPunct="1"/>
            <a:r>
              <a:rPr lang="en-US" smtClean="0"/>
              <a:t>Indicate the accepting state(s) </a:t>
            </a:r>
            <a:r>
              <a:rPr lang="en-US" i="1" smtClean="0"/>
              <a:t>(aka final states) </a:t>
            </a:r>
            <a:r>
              <a:rPr lang="en-US" smtClean="0"/>
              <a:t>with concentric circles.</a:t>
            </a:r>
          </a:p>
          <a:p>
            <a:pPr eaLnBrk="1" hangingPunct="1"/>
            <a:r>
              <a:rPr lang="en-US" smtClean="0"/>
              <a:t>Every state must have a transition for every possible symbol.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2225" y="1535113"/>
            <a:ext cx="4041775" cy="639762"/>
          </a:xfrm>
        </p:spPr>
        <p:txBody>
          <a:bodyPr/>
          <a:lstStyle/>
          <a:p>
            <a:pPr algn="ctr" eaLnBrk="1" hangingPunct="1"/>
            <a:r>
              <a:rPr lang="en-US" smtClean="0"/>
              <a:t>Tips for writing DFAs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2225" y="2174875"/>
            <a:ext cx="4041775" cy="4530725"/>
          </a:xfrm>
        </p:spPr>
        <p:txBody>
          <a:bodyPr/>
          <a:lstStyle/>
          <a:p>
            <a:pPr eaLnBrk="1" hangingPunct="1"/>
            <a:r>
              <a:rPr lang="en-US" smtClean="0"/>
              <a:t>Write out sequences </a:t>
            </a:r>
            <a:r>
              <a:rPr lang="en-US" i="1" smtClean="0"/>
              <a:t>(aka strings) </a:t>
            </a:r>
            <a:r>
              <a:rPr lang="en-US" smtClean="0"/>
              <a:t>that are accepted.</a:t>
            </a:r>
          </a:p>
          <a:p>
            <a:pPr eaLnBrk="1" hangingPunct="1"/>
            <a:r>
              <a:rPr lang="en-US" smtClean="0"/>
              <a:t>Write out sequences that are not accepted.</a:t>
            </a:r>
          </a:p>
          <a:p>
            <a:pPr eaLnBrk="1" hangingPunct="1"/>
            <a:r>
              <a:rPr lang="en-US" smtClean="0"/>
              <a:t>Identify what states might be important and what they will “mean”</a:t>
            </a:r>
          </a:p>
          <a:p>
            <a:pPr eaLnBrk="1" hangingPunct="1"/>
            <a:r>
              <a:rPr lang="en-US" smtClean="0"/>
              <a:t>Draw the DFA for a simple sequence that is accepted, then fill in other transitions.</a:t>
            </a:r>
          </a:p>
          <a:p>
            <a:pPr eaLnBrk="1" hangingPunct="1"/>
            <a:r>
              <a:rPr lang="en-US" smtClean="0"/>
              <a:t>Add a failing state</a:t>
            </a:r>
          </a:p>
          <a:p>
            <a:pPr eaLnBrk="1" hangingPunct="1"/>
            <a:endParaRPr lang="en-US" smtClean="0"/>
          </a:p>
        </p:txBody>
      </p:sp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1524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414338" cy="75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60325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8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3455988"/>
            <a:ext cx="962025" cy="32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83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49525"/>
            <a:ext cx="990600" cy="344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83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4267200"/>
            <a:ext cx="4953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349" name="Group 6"/>
          <p:cNvGrpSpPr>
            <a:grpSpLocks/>
          </p:cNvGrpSpPr>
          <p:nvPr/>
        </p:nvGrpSpPr>
        <p:grpSpPr bwMode="auto">
          <a:xfrm>
            <a:off x="68263" y="4759325"/>
            <a:ext cx="771525" cy="787400"/>
            <a:chOff x="3457168" y="5664446"/>
            <a:chExt cx="771525" cy="787166"/>
          </a:xfrm>
        </p:grpSpPr>
        <p:pic>
          <p:nvPicPr>
            <p:cNvPr id="14351" name="Picture 7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552240">
              <a:off x="3457168" y="5664446"/>
              <a:ext cx="771525" cy="495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52" name="Picture 8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266281">
              <a:off x="3473835" y="6051562"/>
              <a:ext cx="738188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0841" name="Picture 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25" y="5538788"/>
            <a:ext cx="976313" cy="129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672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9"/>
          <p:cNvSpPr txBox="1">
            <a:spLocks noChangeArrowheads="1"/>
          </p:cNvSpPr>
          <p:nvPr/>
        </p:nvSpPr>
        <p:spPr bwMode="auto">
          <a:xfrm>
            <a:off x="152400" y="3228975"/>
            <a:ext cx="3990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cs typeface="Times New Roman" pitchFamily="18" charset="0"/>
              </a:rPr>
              <a:t>(3)</a:t>
            </a:r>
            <a:r>
              <a:rPr lang="en-US" sz="1600">
                <a:cs typeface="Times New Roman" pitchFamily="18" charset="0"/>
              </a:rPr>
              <a:t> Draw a DFA accepting</a:t>
            </a:r>
          </a:p>
        </p:txBody>
      </p:sp>
      <p:sp>
        <p:nvSpPr>
          <p:cNvPr id="15364" name="Line 16"/>
          <p:cNvSpPr>
            <a:spLocks noChangeShapeType="1"/>
          </p:cNvSpPr>
          <p:nvPr/>
        </p:nvSpPr>
        <p:spPr bwMode="auto">
          <a:xfrm>
            <a:off x="4762500" y="273050"/>
            <a:ext cx="0" cy="6203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Line 17"/>
          <p:cNvSpPr>
            <a:spLocks noChangeShapeType="1"/>
          </p:cNvSpPr>
          <p:nvPr/>
        </p:nvSpPr>
        <p:spPr bwMode="auto">
          <a:xfrm rot="5400000">
            <a:off x="2380457" y="924718"/>
            <a:ext cx="0" cy="4456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Text Box 18"/>
          <p:cNvSpPr txBox="1">
            <a:spLocks noChangeArrowheads="1"/>
          </p:cNvSpPr>
          <p:nvPr/>
        </p:nvSpPr>
        <p:spPr bwMode="auto">
          <a:xfrm>
            <a:off x="4832350" y="112713"/>
            <a:ext cx="3990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cs typeface="Times New Roman" pitchFamily="18" charset="0"/>
              </a:rPr>
              <a:t>(2)</a:t>
            </a:r>
            <a:r>
              <a:rPr lang="en-US" sz="1600">
                <a:cs typeface="Times New Roman" pitchFamily="18" charset="0"/>
              </a:rPr>
              <a:t> Draw a DFA accepting the language</a:t>
            </a:r>
          </a:p>
        </p:txBody>
      </p:sp>
      <p:sp>
        <p:nvSpPr>
          <p:cNvPr id="15367" name="Rectangle 19"/>
          <p:cNvSpPr>
            <a:spLocks noChangeArrowheads="1"/>
          </p:cNvSpPr>
          <p:nvPr/>
        </p:nvSpPr>
        <p:spPr bwMode="auto">
          <a:xfrm>
            <a:off x="5054600" y="3444875"/>
            <a:ext cx="37036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solidFill>
                  <a:srgbClr val="0000FF"/>
                </a:solidFill>
                <a:latin typeface="Arial" pitchFamily="34" charset="0"/>
              </a:rPr>
              <a:t> L = { w | w is a binary # that’s divisible by 4 }</a:t>
            </a:r>
          </a:p>
        </p:txBody>
      </p:sp>
      <p:sp>
        <p:nvSpPr>
          <p:cNvPr id="15368" name="Rectangle 20"/>
          <p:cNvSpPr>
            <a:spLocks noChangeArrowheads="1"/>
          </p:cNvSpPr>
          <p:nvPr/>
        </p:nvSpPr>
        <p:spPr bwMode="auto">
          <a:xfrm>
            <a:off x="5064125" y="420688"/>
            <a:ext cx="3787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rgbClr val="0000FF"/>
                </a:solidFill>
                <a:latin typeface="Arial" pitchFamily="34" charset="0"/>
              </a:rPr>
              <a:t>L = { w | w is a binary # that's a power of two }</a:t>
            </a:r>
          </a:p>
        </p:txBody>
      </p:sp>
      <p:sp>
        <p:nvSpPr>
          <p:cNvPr id="15369" name="Text Box 21"/>
          <p:cNvSpPr txBox="1">
            <a:spLocks noChangeArrowheads="1"/>
          </p:cNvSpPr>
          <p:nvPr/>
        </p:nvSpPr>
        <p:spPr bwMode="auto">
          <a:xfrm>
            <a:off x="152400" y="112713"/>
            <a:ext cx="3990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cs typeface="Times New Roman" pitchFamily="18" charset="0"/>
              </a:rPr>
              <a:t>(1)</a:t>
            </a:r>
            <a:r>
              <a:rPr lang="en-US" sz="1600">
                <a:cs typeface="Times New Roman" pitchFamily="18" charset="0"/>
              </a:rPr>
              <a:t> Draw a DFA accepting</a:t>
            </a:r>
          </a:p>
        </p:txBody>
      </p:sp>
      <p:sp>
        <p:nvSpPr>
          <p:cNvPr id="15370" name="Rectangle 22"/>
          <p:cNvSpPr>
            <a:spLocks noChangeArrowheads="1"/>
          </p:cNvSpPr>
          <p:nvPr/>
        </p:nvSpPr>
        <p:spPr bwMode="auto">
          <a:xfrm>
            <a:off x="454025" y="415926"/>
            <a:ext cx="2317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000FF"/>
                </a:solidFill>
                <a:latin typeface="Arial" pitchFamily="34" charset="0"/>
              </a:rPr>
              <a:t>L = { w | w is the string 01 }</a:t>
            </a:r>
          </a:p>
        </p:txBody>
      </p:sp>
      <p:sp>
        <p:nvSpPr>
          <p:cNvPr id="15371" name="Text Box 23"/>
          <p:cNvSpPr txBox="1">
            <a:spLocks noChangeArrowheads="1"/>
          </p:cNvSpPr>
          <p:nvPr/>
        </p:nvSpPr>
        <p:spPr bwMode="auto">
          <a:xfrm>
            <a:off x="4876800" y="3114675"/>
            <a:ext cx="3990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cs typeface="Times New Roman" pitchFamily="18" charset="0"/>
              </a:rPr>
              <a:t>(4)</a:t>
            </a:r>
            <a:r>
              <a:rPr lang="en-US" sz="1600">
                <a:cs typeface="Times New Roman" pitchFamily="18" charset="0"/>
              </a:rPr>
              <a:t> Draw a DFA accepting</a:t>
            </a:r>
          </a:p>
        </p:txBody>
      </p:sp>
      <p:sp>
        <p:nvSpPr>
          <p:cNvPr id="15372" name="Rectangle 24"/>
          <p:cNvSpPr>
            <a:spLocks noChangeArrowheads="1"/>
          </p:cNvSpPr>
          <p:nvPr/>
        </p:nvSpPr>
        <p:spPr bwMode="auto">
          <a:xfrm>
            <a:off x="485775" y="3589338"/>
            <a:ext cx="39322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000FF"/>
                </a:solidFill>
                <a:latin typeface="Arial" pitchFamily="34" charset="0"/>
              </a:rPr>
              <a:t>L = { w | the first and last bit of w are the same }</a:t>
            </a:r>
          </a:p>
        </p:txBody>
      </p:sp>
      <p:sp>
        <p:nvSpPr>
          <p:cNvPr id="15373" name="Line 25"/>
          <p:cNvSpPr>
            <a:spLocks noChangeShapeType="1"/>
          </p:cNvSpPr>
          <p:nvPr/>
        </p:nvSpPr>
        <p:spPr bwMode="auto">
          <a:xfrm rot="5400000">
            <a:off x="6932613" y="915987"/>
            <a:ext cx="0" cy="4111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4" name="Text Box 26"/>
          <p:cNvSpPr txBox="1">
            <a:spLocks noChangeArrowheads="1"/>
          </p:cNvSpPr>
          <p:nvPr/>
        </p:nvSpPr>
        <p:spPr bwMode="auto">
          <a:xfrm>
            <a:off x="2128838" y="6537325"/>
            <a:ext cx="50784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solidFill>
                  <a:srgbClr val="C00000"/>
                </a:solidFill>
                <a:latin typeface="Cambria" pitchFamily="18" charset="0"/>
              </a:rPr>
              <a:t>Extra!    </a:t>
            </a:r>
            <a:r>
              <a:rPr lang="en-US" sz="1200">
                <a:solidFill>
                  <a:srgbClr val="C00000"/>
                </a:solidFill>
                <a:latin typeface="Cambria" pitchFamily="18" charset="0"/>
              </a:rPr>
              <a:t>use the </a:t>
            </a:r>
            <a:r>
              <a:rPr lang="en-US" sz="1200" i="1">
                <a:solidFill>
                  <a:srgbClr val="C00000"/>
                </a:solidFill>
                <a:latin typeface="Cambria" pitchFamily="18" charset="0"/>
              </a:rPr>
              <a:t>minimum possible</a:t>
            </a:r>
            <a:r>
              <a:rPr lang="en-US" sz="1200">
                <a:solidFill>
                  <a:srgbClr val="C00000"/>
                </a:solidFill>
                <a:latin typeface="Cambria" pitchFamily="18" charset="0"/>
              </a:rPr>
              <a:t> number of states in your four solutions…</a:t>
            </a:r>
          </a:p>
        </p:txBody>
      </p:sp>
      <p:sp>
        <p:nvSpPr>
          <p:cNvPr id="15376" name="Text Box 28"/>
          <p:cNvSpPr txBox="1">
            <a:spLocks noChangeArrowheads="1"/>
          </p:cNvSpPr>
          <p:nvPr/>
        </p:nvSpPr>
        <p:spPr bwMode="auto">
          <a:xfrm>
            <a:off x="8142288" y="3705225"/>
            <a:ext cx="9429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>
                <a:solidFill>
                  <a:srgbClr val="333399"/>
                </a:solidFill>
                <a:latin typeface="Times" pitchFamily="18" charset="0"/>
              </a:rPr>
              <a:t>initial 0s are OK</a:t>
            </a:r>
          </a:p>
        </p:txBody>
      </p:sp>
      <p:sp>
        <p:nvSpPr>
          <p:cNvPr id="15378" name="Text Box 31"/>
          <p:cNvSpPr txBox="1">
            <a:spLocks noChangeArrowheads="1"/>
          </p:cNvSpPr>
          <p:nvPr/>
        </p:nvSpPr>
        <p:spPr bwMode="auto">
          <a:xfrm>
            <a:off x="7769225" y="3886200"/>
            <a:ext cx="13160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>
                <a:solidFill>
                  <a:srgbClr val="333399"/>
                </a:solidFill>
                <a:latin typeface="Times" pitchFamily="18" charset="0"/>
              </a:rPr>
              <a:t>the empty string </a:t>
            </a:r>
            <a:r>
              <a:rPr lang="en-US">
                <a:solidFill>
                  <a:srgbClr val="333399"/>
                </a:solidFill>
                <a:latin typeface="Symbol" pitchFamily="18" charset="2"/>
                <a:sym typeface="Symbol" pitchFamily="18" charset="2"/>
              </a:rPr>
              <a:t></a:t>
            </a:r>
            <a:r>
              <a:rPr lang="en-US">
                <a:solidFill>
                  <a:srgbClr val="333399"/>
                </a:solidFill>
                <a:latin typeface="Times" pitchFamily="18" charset="0"/>
              </a:rPr>
              <a:t> </a:t>
            </a:r>
            <a:r>
              <a:rPr lang="en-US" b="1">
                <a:solidFill>
                  <a:srgbClr val="333399"/>
                </a:solidFill>
                <a:latin typeface="Times" pitchFamily="18" charset="0"/>
              </a:rPr>
              <a:t>is</a:t>
            </a:r>
            <a:r>
              <a:rPr lang="en-US">
                <a:solidFill>
                  <a:srgbClr val="333399"/>
                </a:solidFill>
                <a:latin typeface="Times" pitchFamily="18" charset="0"/>
              </a:rPr>
              <a:t> OK</a:t>
            </a:r>
          </a:p>
        </p:txBody>
      </p:sp>
      <p:sp>
        <p:nvSpPr>
          <p:cNvPr id="15379" name="Text Box 32"/>
          <p:cNvSpPr txBox="1">
            <a:spLocks noChangeArrowheads="1"/>
          </p:cNvSpPr>
          <p:nvPr/>
        </p:nvSpPr>
        <p:spPr bwMode="auto">
          <a:xfrm>
            <a:off x="2930525" y="3810000"/>
            <a:ext cx="13160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333399"/>
                </a:solidFill>
                <a:latin typeface="Times" pitchFamily="18" charset="0"/>
              </a:rPr>
              <a:t>the empty string </a:t>
            </a:r>
            <a:r>
              <a:rPr lang="en-US">
                <a:solidFill>
                  <a:srgbClr val="333399"/>
                </a:solidFill>
                <a:latin typeface="Symbol" pitchFamily="18" charset="2"/>
                <a:sym typeface="Symbol" pitchFamily="18" charset="2"/>
              </a:rPr>
              <a:t></a:t>
            </a:r>
            <a:r>
              <a:rPr lang="en-US">
                <a:solidFill>
                  <a:srgbClr val="333399"/>
                </a:solidFill>
                <a:latin typeface="Times" pitchFamily="18" charset="0"/>
              </a:rPr>
              <a:t> </a:t>
            </a:r>
            <a:r>
              <a:rPr lang="en-US" b="1">
                <a:solidFill>
                  <a:srgbClr val="333399"/>
                </a:solidFill>
                <a:latin typeface="Times" pitchFamily="18" charset="0"/>
              </a:rPr>
              <a:t>is</a:t>
            </a:r>
            <a:r>
              <a:rPr lang="en-US">
                <a:solidFill>
                  <a:srgbClr val="333399"/>
                </a:solidFill>
                <a:latin typeface="Times" pitchFamily="18" charset="0"/>
              </a:rPr>
              <a:t> OK</a:t>
            </a:r>
          </a:p>
        </p:txBody>
      </p:sp>
      <p:sp>
        <p:nvSpPr>
          <p:cNvPr id="15381" name="Rectangle 21"/>
          <p:cNvSpPr>
            <a:spLocks noChangeArrowheads="1"/>
          </p:cNvSpPr>
          <p:nvPr/>
        </p:nvSpPr>
        <p:spPr bwMode="auto">
          <a:xfrm>
            <a:off x="76200" y="923926"/>
            <a:ext cx="32573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b="1" dirty="0" smtClean="0">
                <a:solidFill>
                  <a:srgbClr val="0000FF"/>
                </a:solidFill>
                <a:latin typeface="Arial" pitchFamily="34" charset="0"/>
              </a:rPr>
              <a:t>01</a:t>
            </a:r>
            <a:endParaRPr lang="en-US" sz="1000" b="1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15382" name="Rectangle 22"/>
          <p:cNvSpPr>
            <a:spLocks noChangeArrowheads="1"/>
          </p:cNvSpPr>
          <p:nvPr/>
        </p:nvSpPr>
        <p:spPr bwMode="auto">
          <a:xfrm>
            <a:off x="152400" y="4164013"/>
            <a:ext cx="466725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0000FF"/>
                </a:solidFill>
                <a:latin typeface="Arial" pitchFamily="34" charset="0"/>
              </a:rPr>
              <a:t>101</a:t>
            </a:r>
          </a:p>
          <a:p>
            <a:r>
              <a:rPr lang="en-US" sz="1000" b="1">
                <a:solidFill>
                  <a:srgbClr val="0000FF"/>
                </a:solidFill>
                <a:latin typeface="Arial" pitchFamily="34" charset="0"/>
              </a:rPr>
              <a:t>00</a:t>
            </a:r>
          </a:p>
          <a:p>
            <a:r>
              <a:rPr lang="en-US" sz="1000" b="1">
                <a:solidFill>
                  <a:srgbClr val="0000FF"/>
                </a:solidFill>
                <a:latin typeface="Arial" pitchFamily="34" charset="0"/>
              </a:rPr>
              <a:t>0010</a:t>
            </a:r>
          </a:p>
          <a:p>
            <a:r>
              <a:rPr lang="en-US" sz="1000" b="1">
                <a:solidFill>
                  <a:srgbClr val="0000FF"/>
                </a:solidFill>
                <a:latin typeface="Arial" pitchFamily="34" charset="0"/>
              </a:rPr>
              <a:t>0</a:t>
            </a:r>
          </a:p>
          <a:p>
            <a:r>
              <a:rPr lang="en-US" sz="1000" b="1">
                <a:solidFill>
                  <a:srgbClr val="0000FF"/>
                </a:solidFill>
                <a:latin typeface="Arial" pitchFamily="34" charset="0"/>
              </a:rPr>
              <a:t>1</a:t>
            </a:r>
          </a:p>
          <a:p>
            <a:r>
              <a:rPr lang="en-US" sz="1000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</a:t>
            </a:r>
            <a:endParaRPr lang="en-US" sz="1000" b="1">
              <a:solidFill>
                <a:srgbClr val="0000FF"/>
              </a:solidFill>
              <a:latin typeface="Arial" pitchFamily="34" charset="0"/>
            </a:endParaRPr>
          </a:p>
          <a:p>
            <a:r>
              <a:rPr lang="en-US" sz="1000" b="1">
                <a:solidFill>
                  <a:srgbClr val="0000FF"/>
                </a:solidFill>
                <a:latin typeface="Arial" pitchFamily="34" charset="0"/>
              </a:rPr>
              <a:t>… </a:t>
            </a:r>
          </a:p>
        </p:txBody>
      </p:sp>
      <p:sp>
        <p:nvSpPr>
          <p:cNvPr id="15383" name="Rectangle 23"/>
          <p:cNvSpPr>
            <a:spLocks noChangeArrowheads="1"/>
          </p:cNvSpPr>
          <p:nvPr/>
        </p:nvSpPr>
        <p:spPr bwMode="auto">
          <a:xfrm>
            <a:off x="8390313" y="1672851"/>
            <a:ext cx="5381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000" b="1" dirty="0">
                <a:solidFill>
                  <a:srgbClr val="0000FF"/>
                </a:solidFill>
                <a:latin typeface="Arial" pitchFamily="34" charset="0"/>
              </a:rPr>
              <a:t>0010</a:t>
            </a:r>
          </a:p>
          <a:p>
            <a:pPr algn="r"/>
            <a:r>
              <a:rPr lang="en-US" sz="1000" b="1" dirty="0" smtClean="0">
                <a:solidFill>
                  <a:srgbClr val="0000FF"/>
                </a:solidFill>
                <a:latin typeface="Arial" pitchFamily="34" charset="0"/>
              </a:rPr>
              <a:t>100</a:t>
            </a:r>
            <a:endParaRPr lang="en-US" sz="1000" b="1" dirty="0">
              <a:solidFill>
                <a:srgbClr val="0000FF"/>
              </a:solidFill>
              <a:latin typeface="Arial" pitchFamily="34" charset="0"/>
            </a:endParaRPr>
          </a:p>
          <a:p>
            <a:pPr algn="r"/>
            <a:r>
              <a:rPr lang="en-US" sz="1000" b="1" dirty="0">
                <a:solidFill>
                  <a:srgbClr val="0000FF"/>
                </a:solidFill>
                <a:latin typeface="Arial" pitchFamily="34" charset="0"/>
              </a:rPr>
              <a:t>10000</a:t>
            </a:r>
          </a:p>
          <a:p>
            <a:pPr algn="r"/>
            <a:r>
              <a:rPr lang="en-US" sz="1000" b="1" dirty="0">
                <a:solidFill>
                  <a:srgbClr val="0000FF"/>
                </a:solidFill>
                <a:latin typeface="Arial" pitchFamily="34" charset="0"/>
              </a:rPr>
              <a:t>…</a:t>
            </a:r>
          </a:p>
        </p:txBody>
      </p:sp>
      <p:sp>
        <p:nvSpPr>
          <p:cNvPr id="15384" name="Rectangle 24"/>
          <p:cNvSpPr>
            <a:spLocks noChangeArrowheads="1"/>
          </p:cNvSpPr>
          <p:nvPr/>
        </p:nvSpPr>
        <p:spPr bwMode="auto">
          <a:xfrm>
            <a:off x="8424863" y="4267200"/>
            <a:ext cx="538162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000" b="1">
                <a:solidFill>
                  <a:srgbClr val="0000FF"/>
                </a:solidFill>
                <a:latin typeface="Arial" pitchFamily="34" charset="0"/>
              </a:rPr>
              <a:t>01000</a:t>
            </a:r>
          </a:p>
          <a:p>
            <a:pPr algn="r"/>
            <a:r>
              <a:rPr lang="en-US" sz="1000" b="1">
                <a:solidFill>
                  <a:srgbClr val="0000FF"/>
                </a:solidFill>
                <a:latin typeface="Arial" pitchFamily="34" charset="0"/>
              </a:rPr>
              <a:t>0</a:t>
            </a:r>
            <a:r>
              <a:rPr lang="en-US" sz="1000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 </a:t>
            </a:r>
          </a:p>
          <a:p>
            <a:pPr algn="r"/>
            <a:r>
              <a:rPr lang="en-US" sz="1000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</a:t>
            </a:r>
            <a:endParaRPr lang="en-US" sz="1000" b="1">
              <a:solidFill>
                <a:srgbClr val="0000FF"/>
              </a:solidFill>
              <a:latin typeface="Arial" pitchFamily="34" charset="0"/>
            </a:endParaRPr>
          </a:p>
          <a:p>
            <a:pPr algn="r"/>
            <a:r>
              <a:rPr lang="en-US" sz="1000" b="1">
                <a:solidFill>
                  <a:srgbClr val="0000FF"/>
                </a:solidFill>
                <a:latin typeface="Arial" pitchFamily="34" charset="0"/>
              </a:rPr>
              <a:t>10100</a:t>
            </a:r>
          </a:p>
          <a:p>
            <a:pPr algn="r"/>
            <a:r>
              <a:rPr lang="en-US" sz="1000" b="1">
                <a:solidFill>
                  <a:srgbClr val="0000FF"/>
                </a:solidFill>
                <a:latin typeface="Arial" pitchFamily="34" charset="0"/>
              </a:rPr>
              <a:t>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81549" y="683944"/>
            <a:ext cx="4303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The empty string </a:t>
            </a:r>
            <a:r>
              <a:rPr lang="en-US" sz="1400" dirty="0">
                <a:solidFill>
                  <a:srgbClr val="333399"/>
                </a:solidFill>
                <a:latin typeface="Symbol" pitchFamily="18" charset="2"/>
                <a:sym typeface="Symbol" pitchFamily="18" charset="2"/>
              </a:rPr>
              <a:t></a:t>
            </a:r>
            <a:r>
              <a:rPr lang="en-US" sz="1400" dirty="0"/>
              <a:t> should be </a:t>
            </a:r>
            <a:r>
              <a:rPr lang="en-US" sz="1400" dirty="0" smtClean="0"/>
              <a:t>rejected</a:t>
            </a:r>
          </a:p>
          <a:p>
            <a:pPr algn="r"/>
            <a:r>
              <a:rPr lang="en-US" sz="1400" dirty="0" smtClean="0"/>
              <a:t>Only 0s should be rejected</a:t>
            </a:r>
          </a:p>
          <a:p>
            <a:pPr algn="r"/>
            <a:r>
              <a:rPr lang="en-US" sz="1400" dirty="0" smtClean="0"/>
              <a:t>2</a:t>
            </a:r>
            <a:r>
              <a:rPr lang="en-US" sz="1400" baseline="30000" dirty="0" smtClean="0"/>
              <a:t>0</a:t>
            </a:r>
            <a:r>
              <a:rPr lang="en-US" sz="1400" dirty="0" smtClean="0"/>
              <a:t> should be rejected</a:t>
            </a:r>
          </a:p>
          <a:p>
            <a:pPr algn="r"/>
            <a:r>
              <a:rPr lang="en-US" sz="1400" dirty="0"/>
              <a:t>Initial 0s are </a:t>
            </a:r>
            <a:r>
              <a:rPr lang="en-US" sz="1400" dirty="0" smtClean="0"/>
              <a:t>OK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8371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704850"/>
            <a:ext cx="68961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3175" y="-228600"/>
            <a:ext cx="2130425" cy="1143000"/>
          </a:xfrm>
        </p:spPr>
        <p:txBody>
          <a:bodyPr/>
          <a:lstStyle/>
          <a:p>
            <a:pPr algn="l" eaLnBrk="1" hangingPunct="1"/>
            <a:r>
              <a:rPr lang="en-US" smtClean="0">
                <a:solidFill>
                  <a:srgbClr val="FF0000"/>
                </a:solidFill>
              </a:rPr>
              <a:t>Solution 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524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TextBox 3"/>
          <p:cNvSpPr txBox="1">
            <a:spLocks noChangeArrowheads="1"/>
          </p:cNvSpPr>
          <p:nvPr/>
        </p:nvSpPr>
        <p:spPr bwMode="auto">
          <a:xfrm>
            <a:off x="152400" y="914400"/>
            <a:ext cx="419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/>
              <a:t>{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/>
              <a:t> ∈ {0,1}*  |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/>
              <a:t> is the string 01}</a:t>
            </a:r>
          </a:p>
        </p:txBody>
      </p:sp>
    </p:spTree>
    <p:extLst>
      <p:ext uri="{BB962C8B-B14F-4D97-AF65-F5344CB8AC3E}">
        <p14:creationId xmlns:p14="http://schemas.microsoft.com/office/powerpoint/2010/main" val="351446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1330325"/>
            <a:ext cx="6972300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Title 1"/>
          <p:cNvSpPr txBox="1">
            <a:spLocks/>
          </p:cNvSpPr>
          <p:nvPr/>
        </p:nvSpPr>
        <p:spPr bwMode="auto">
          <a:xfrm>
            <a:off x="3175" y="-19050"/>
            <a:ext cx="2130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400">
                <a:solidFill>
                  <a:srgbClr val="FF0000"/>
                </a:solidFill>
              </a:rPr>
              <a:t>Solution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524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152400" y="914400"/>
            <a:ext cx="647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/>
              <a:t>{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/>
              <a:t>  ∈ {0,1}* |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/>
              <a:t> is a binary # that’s a power of 2}</a:t>
            </a:r>
          </a:p>
        </p:txBody>
      </p:sp>
    </p:spTree>
    <p:extLst>
      <p:ext uri="{BB962C8B-B14F-4D97-AF65-F5344CB8AC3E}">
        <p14:creationId xmlns:p14="http://schemas.microsoft.com/office/powerpoint/2010/main" val="367696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 txBox="1">
            <a:spLocks/>
          </p:cNvSpPr>
          <p:nvPr/>
        </p:nvSpPr>
        <p:spPr bwMode="auto">
          <a:xfrm>
            <a:off x="3175" y="-19050"/>
            <a:ext cx="2130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400">
                <a:solidFill>
                  <a:srgbClr val="FF0000"/>
                </a:solidFill>
              </a:rPr>
              <a:t>Solution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524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152400" y="914400"/>
            <a:ext cx="731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/>
              <a:t>{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/>
              <a:t>  ∈ {0,1}* | first and last bit of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en-US" sz="2400"/>
              <a:t>are the same}</a:t>
            </a:r>
          </a:p>
        </p:txBody>
      </p:sp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493838"/>
            <a:ext cx="6057900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384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 txBox="1">
            <a:spLocks/>
          </p:cNvSpPr>
          <p:nvPr/>
        </p:nvSpPr>
        <p:spPr bwMode="auto">
          <a:xfrm>
            <a:off x="3175" y="-19050"/>
            <a:ext cx="2130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400">
                <a:solidFill>
                  <a:srgbClr val="FF0000"/>
                </a:solidFill>
              </a:rPr>
              <a:t>Solution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524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152400" y="914400"/>
            <a:ext cx="716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/>
              <a:t>{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/>
              <a:t> ∈ {0,1}*  |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/>
              <a:t> is a binary number that’s divisible by 4}</a:t>
            </a: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38" y="2043113"/>
            <a:ext cx="3857625" cy="383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Line Callout 1 6"/>
          <p:cNvSpPr/>
          <p:nvPr/>
        </p:nvSpPr>
        <p:spPr>
          <a:xfrm>
            <a:off x="7315200" y="5715000"/>
            <a:ext cx="1828800" cy="1143000"/>
          </a:xfrm>
          <a:prstGeom prst="borderCallout1">
            <a:avLst>
              <a:gd name="adj1" fmla="val -138014"/>
              <a:gd name="adj2" fmla="val 36415"/>
              <a:gd name="adj3" fmla="val -3403"/>
              <a:gd name="adj4" fmla="val 4978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R means </a:t>
            </a:r>
            <a:r>
              <a:rPr lang="en-US" sz="2400" b="1" u="sng" dirty="0"/>
              <a:t>R</a:t>
            </a:r>
            <a:r>
              <a:rPr lang="en-US" sz="2400" dirty="0"/>
              <a:t>emainder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divided by 4</a:t>
            </a:r>
            <a:endParaRPr lang="en-US" sz="2800" dirty="0"/>
          </a:p>
        </p:txBody>
      </p:sp>
      <p:pic>
        <p:nvPicPr>
          <p:cNvPr id="1946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05050"/>
            <a:ext cx="3609975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Line Callout 1 9"/>
          <p:cNvSpPr/>
          <p:nvPr/>
        </p:nvSpPr>
        <p:spPr>
          <a:xfrm>
            <a:off x="304800" y="5665788"/>
            <a:ext cx="2133600" cy="1143000"/>
          </a:xfrm>
          <a:prstGeom prst="borderCallout1">
            <a:avLst>
              <a:gd name="adj1" fmla="val -31588"/>
              <a:gd name="adj2" fmla="val 102729"/>
              <a:gd name="adj3" fmla="val -2244"/>
              <a:gd name="adj4" fmla="val 5537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These are the last two digits we saw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9591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900" dirty="0" smtClean="0"/>
              <a:t>Extra DFA Practice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(Which one is this most similar to?)</a:t>
            </a:r>
            <a:endParaRPr lang="en-US" dirty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4" name="TextBox 6"/>
          <p:cNvSpPr txBox="1">
            <a:spLocks noChangeArrowheads="1"/>
          </p:cNvSpPr>
          <p:nvPr/>
        </p:nvSpPr>
        <p:spPr bwMode="auto">
          <a:xfrm>
            <a:off x="914400" y="1739900"/>
            <a:ext cx="7391400" cy="52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800" i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/>
              <a:t> = {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800"/>
              <a:t> ∈ {0,1}*| 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800"/>
              <a:t>’s third-to-last character is a 1}</a:t>
            </a:r>
          </a:p>
        </p:txBody>
      </p:sp>
      <p:sp>
        <p:nvSpPr>
          <p:cNvPr id="20485" name="TextBox 7"/>
          <p:cNvSpPr txBox="1">
            <a:spLocks noChangeArrowheads="1"/>
          </p:cNvSpPr>
          <p:nvPr/>
        </p:nvSpPr>
        <p:spPr bwMode="auto">
          <a:xfrm>
            <a:off x="1524000" y="3886200"/>
            <a:ext cx="731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dirty="0"/>
              <a:t>{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en-US" sz="2400" dirty="0"/>
              <a:t>∈ {0,1}* | first and last bit of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en-US" sz="2400" dirty="0"/>
              <a:t>are the same}</a:t>
            </a:r>
          </a:p>
        </p:txBody>
      </p:sp>
      <p:sp>
        <p:nvSpPr>
          <p:cNvPr id="20486" name="TextBox 8"/>
          <p:cNvSpPr txBox="1">
            <a:spLocks noChangeArrowheads="1"/>
          </p:cNvSpPr>
          <p:nvPr/>
        </p:nvSpPr>
        <p:spPr bwMode="auto">
          <a:xfrm>
            <a:off x="1219200" y="4572000"/>
            <a:ext cx="72501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/>
              <a:t>{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en-US" sz="2400"/>
              <a:t>∈ {0,1}* |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/>
              <a:t> is a binary number that’s divisible by 4}</a:t>
            </a:r>
          </a:p>
        </p:txBody>
      </p:sp>
      <p:sp>
        <p:nvSpPr>
          <p:cNvPr id="20487" name="TextBox 9"/>
          <p:cNvSpPr txBox="1">
            <a:spLocks noChangeArrowheads="1"/>
          </p:cNvSpPr>
          <p:nvPr/>
        </p:nvSpPr>
        <p:spPr bwMode="auto">
          <a:xfrm>
            <a:off x="1563688" y="3200400"/>
            <a:ext cx="61309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/>
              <a:t>{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/>
              <a:t> ∈ {0,1}* |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/>
              <a:t> is a binary # that’s a power of 2}</a:t>
            </a:r>
          </a:p>
        </p:txBody>
      </p:sp>
      <p:sp>
        <p:nvSpPr>
          <p:cNvPr id="20488" name="TextBox 10"/>
          <p:cNvSpPr txBox="1">
            <a:spLocks noChangeArrowheads="1"/>
          </p:cNvSpPr>
          <p:nvPr/>
        </p:nvSpPr>
        <p:spPr bwMode="auto">
          <a:xfrm>
            <a:off x="2411413" y="2590800"/>
            <a:ext cx="5360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/>
              <a:t>{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/>
              <a:t> ∈ {0,1}* |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/>
              <a:t> is the string 01}</a:t>
            </a:r>
          </a:p>
        </p:txBody>
      </p:sp>
      <p:sp>
        <p:nvSpPr>
          <p:cNvPr id="10" name="Line Callout 1 9"/>
          <p:cNvSpPr/>
          <p:nvPr/>
        </p:nvSpPr>
        <p:spPr>
          <a:xfrm>
            <a:off x="488950" y="2481263"/>
            <a:ext cx="533400" cy="571500"/>
          </a:xfrm>
          <a:prstGeom prst="borderCallout1">
            <a:avLst>
              <a:gd name="adj1" fmla="val 70634"/>
              <a:gd name="adj2" fmla="val 355110"/>
              <a:gd name="adj3" fmla="val 48867"/>
              <a:gd name="adj4" fmla="val 11013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A</a:t>
            </a:r>
            <a:endParaRPr lang="en-US" sz="2800" dirty="0"/>
          </a:p>
        </p:txBody>
      </p:sp>
      <p:sp>
        <p:nvSpPr>
          <p:cNvPr id="11" name="Line Callout 1 10"/>
          <p:cNvSpPr/>
          <p:nvPr/>
        </p:nvSpPr>
        <p:spPr>
          <a:xfrm>
            <a:off x="488950" y="3159126"/>
            <a:ext cx="533400" cy="571500"/>
          </a:xfrm>
          <a:prstGeom prst="borderCallout1">
            <a:avLst>
              <a:gd name="adj1" fmla="val 61745"/>
              <a:gd name="adj2" fmla="val 207491"/>
              <a:gd name="adj3" fmla="val 48867"/>
              <a:gd name="adj4" fmla="val 11013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B</a:t>
            </a:r>
            <a:endParaRPr lang="en-US" sz="2800" dirty="0"/>
          </a:p>
        </p:txBody>
      </p:sp>
      <p:sp>
        <p:nvSpPr>
          <p:cNvPr id="12" name="Line Callout 1 11"/>
          <p:cNvSpPr/>
          <p:nvPr/>
        </p:nvSpPr>
        <p:spPr>
          <a:xfrm>
            <a:off x="488950" y="3831431"/>
            <a:ext cx="533400" cy="571500"/>
          </a:xfrm>
          <a:prstGeom prst="borderCallout1">
            <a:avLst>
              <a:gd name="adj1" fmla="val 50634"/>
              <a:gd name="adj2" fmla="val 195586"/>
              <a:gd name="adj3" fmla="val 48867"/>
              <a:gd name="adj4" fmla="val 11013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C</a:t>
            </a:r>
            <a:endParaRPr lang="en-US" sz="2800" dirty="0"/>
          </a:p>
        </p:txBody>
      </p:sp>
      <p:sp>
        <p:nvSpPr>
          <p:cNvPr id="13" name="Line Callout 1 12"/>
          <p:cNvSpPr/>
          <p:nvPr/>
        </p:nvSpPr>
        <p:spPr>
          <a:xfrm>
            <a:off x="482600" y="4572000"/>
            <a:ext cx="533400" cy="571500"/>
          </a:xfrm>
          <a:prstGeom prst="borderCallout1">
            <a:avLst>
              <a:gd name="adj1" fmla="val 41745"/>
              <a:gd name="adj2" fmla="val 145586"/>
              <a:gd name="adj3" fmla="val 48867"/>
              <a:gd name="adj4" fmla="val 11013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6540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24 – Learning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DFAs to accept a particular language</a:t>
            </a:r>
          </a:p>
          <a:p>
            <a:r>
              <a:rPr lang="en-US" dirty="0" smtClean="0"/>
              <a:t>Prove the lower and </a:t>
            </a:r>
            <a:r>
              <a:rPr lang="en-US" smtClean="0"/>
              <a:t>upper bound of the number of states in a DFA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98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380038"/>
            <a:ext cx="153670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5418138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1295400" y="6307138"/>
            <a:ext cx="6248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/>
              <a:t>{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/>
              <a:t> ∈ {0,1}* |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/>
              <a:t> is a binary number that’s even}</a:t>
            </a:r>
          </a:p>
        </p:txBody>
      </p:sp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908050" y="228600"/>
            <a:ext cx="7391400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800" i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/>
              <a:t> = {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800"/>
              <a:t> ∈ {0,1}*| 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800"/>
              <a:t>’s third-to-last character is a 1}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7696200" y="990600"/>
            <a:ext cx="1219200" cy="1600200"/>
          </a:xfrm>
          <a:prstGeom prst="borderCallout1">
            <a:avLst>
              <a:gd name="adj1" fmla="val -15052"/>
              <a:gd name="adj2" fmla="val -53078"/>
              <a:gd name="adj3" fmla="val 49930"/>
              <a:gd name="adj4" fmla="val -94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What states do we need?</a:t>
            </a:r>
            <a:endParaRPr lang="en-US" sz="2800" b="1" dirty="0"/>
          </a:p>
        </p:txBody>
      </p:sp>
      <p:sp>
        <p:nvSpPr>
          <p:cNvPr id="8" name="Line Callout 1 7"/>
          <p:cNvSpPr/>
          <p:nvPr/>
        </p:nvSpPr>
        <p:spPr>
          <a:xfrm>
            <a:off x="4495800" y="5257800"/>
            <a:ext cx="2943225" cy="1049338"/>
          </a:xfrm>
          <a:prstGeom prst="borderCallout1">
            <a:avLst>
              <a:gd name="adj1" fmla="val 114666"/>
              <a:gd name="adj2" fmla="val 98859"/>
              <a:gd name="adj3" fmla="val 76607"/>
              <a:gd name="adj4" fmla="val 79908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Thinking about this problem might be helpful!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578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380038"/>
            <a:ext cx="153670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5418138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1295400" y="6307138"/>
            <a:ext cx="6248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/>
              <a:t>{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/>
              <a:t> ∈ {0,1}* |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/>
              <a:t> is a binary number that’s even}</a:t>
            </a:r>
          </a:p>
        </p:txBody>
      </p:sp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908050" y="228600"/>
            <a:ext cx="7391400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800" i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/>
              <a:t> = {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800"/>
              <a:t> ∈ {0,1}*| 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800"/>
              <a:t>’s third-to-last character is a 1}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7696200" y="990600"/>
            <a:ext cx="1219200" cy="1600200"/>
          </a:xfrm>
          <a:prstGeom prst="borderCallout1">
            <a:avLst>
              <a:gd name="adj1" fmla="val -15052"/>
              <a:gd name="adj2" fmla="val -53078"/>
              <a:gd name="adj3" fmla="val 49930"/>
              <a:gd name="adj4" fmla="val -94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What states do we need?</a:t>
            </a:r>
            <a:endParaRPr lang="en-US" sz="2800" b="1" dirty="0"/>
          </a:p>
        </p:txBody>
      </p:sp>
      <p:sp>
        <p:nvSpPr>
          <p:cNvPr id="8" name="Line Callout 1 7"/>
          <p:cNvSpPr/>
          <p:nvPr/>
        </p:nvSpPr>
        <p:spPr>
          <a:xfrm>
            <a:off x="4495800" y="5257800"/>
            <a:ext cx="2943225" cy="1049338"/>
          </a:xfrm>
          <a:prstGeom prst="borderCallout1">
            <a:avLst>
              <a:gd name="adj1" fmla="val 114666"/>
              <a:gd name="adj2" fmla="val 98859"/>
              <a:gd name="adj3" fmla="val 76607"/>
              <a:gd name="adj4" fmla="val 79908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Thinking about this problem might be helpful!</a:t>
            </a:r>
            <a:endParaRPr lang="en-US" sz="2800" b="1" dirty="0"/>
          </a:p>
        </p:txBody>
      </p:sp>
      <p:sp>
        <p:nvSpPr>
          <p:cNvPr id="22536" name="Title 1"/>
          <p:cNvSpPr txBox="1">
            <a:spLocks/>
          </p:cNvSpPr>
          <p:nvPr/>
        </p:nvSpPr>
        <p:spPr bwMode="auto">
          <a:xfrm>
            <a:off x="122238" y="798513"/>
            <a:ext cx="2130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400">
                <a:solidFill>
                  <a:srgbClr val="FF0000"/>
                </a:solidFill>
              </a:rPr>
              <a:t>Solution</a:t>
            </a:r>
          </a:p>
        </p:txBody>
      </p:sp>
      <p:pic>
        <p:nvPicPr>
          <p:cNvPr id="22537" name="Picture 2" descr="C:\Users\Colleen\Documents\Teaching\HMC\CS60\2012_fall_CS60\Stone_Sp_2012\Lec23_S12_State_Page_17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2FFFF"/>
              </a:clrFrom>
              <a:clrTo>
                <a:srgbClr val="F2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3" b="27634"/>
          <a:stretch>
            <a:fillRect/>
          </a:stretch>
        </p:blipFill>
        <p:spPr bwMode="auto">
          <a:xfrm>
            <a:off x="76200" y="2398713"/>
            <a:ext cx="9144000" cy="271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69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0"/>
            <a:ext cx="7991475" cy="633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1533525" y="6172200"/>
            <a:ext cx="66103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/>
              <a:t>{w ∈ {0,1}*| w’s third character is a 1}</a:t>
            </a:r>
          </a:p>
        </p:txBody>
      </p:sp>
      <p:pic>
        <p:nvPicPr>
          <p:cNvPr id="12697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838200"/>
            <a:ext cx="7839075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98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" y="2474913"/>
            <a:ext cx="6962775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981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213" y="3709988"/>
            <a:ext cx="5133975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Line Callout 1 8"/>
          <p:cNvSpPr/>
          <p:nvPr/>
        </p:nvSpPr>
        <p:spPr>
          <a:xfrm>
            <a:off x="7620000" y="4064000"/>
            <a:ext cx="1219200" cy="2209800"/>
          </a:xfrm>
          <a:prstGeom prst="borderCallout1">
            <a:avLst>
              <a:gd name="adj1" fmla="val 102246"/>
              <a:gd name="adj2" fmla="val -142383"/>
              <a:gd name="adj3" fmla="val 49930"/>
              <a:gd name="adj4" fmla="val -94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Could I do this with fewer states?</a:t>
            </a:r>
            <a:endParaRPr lang="en-US" sz="2800" b="1" dirty="0"/>
          </a:p>
        </p:txBody>
      </p:sp>
      <p:pic>
        <p:nvPicPr>
          <p:cNvPr id="2458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544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0" y="2514600"/>
            <a:ext cx="9144000" cy="1470025"/>
          </a:xfrm>
        </p:spPr>
        <p:txBody>
          <a:bodyPr/>
          <a:lstStyle/>
          <a:p>
            <a:pPr eaLnBrk="1" hangingPunct="1"/>
            <a:r>
              <a:rPr lang="en-US" sz="9600" dirty="0" smtClean="0"/>
              <a:t>Indistinguishable States</a:t>
            </a:r>
            <a:endParaRPr lang="en-US" sz="5400" dirty="0" smtClean="0"/>
          </a:p>
        </p:txBody>
      </p:sp>
    </p:spTree>
    <p:extLst>
      <p:ext uri="{BB962C8B-B14F-4D97-AF65-F5344CB8AC3E}">
        <p14:creationId xmlns:p14="http://schemas.microsoft.com/office/powerpoint/2010/main" val="375450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9"/>
          <p:cNvGrpSpPr>
            <a:grpSpLocks/>
          </p:cNvGrpSpPr>
          <p:nvPr/>
        </p:nvGrpSpPr>
        <p:grpSpPr bwMode="auto">
          <a:xfrm>
            <a:off x="2220913" y="1211263"/>
            <a:ext cx="4637087" cy="4656137"/>
            <a:chOff x="2982943" y="2057400"/>
            <a:chExt cx="3187700" cy="3200400"/>
          </a:xfrm>
        </p:grpSpPr>
        <p:sp>
          <p:nvSpPr>
            <p:cNvPr id="5" name="Oval 4"/>
            <p:cNvSpPr/>
            <p:nvPr/>
          </p:nvSpPr>
          <p:spPr>
            <a:xfrm>
              <a:off x="3657369" y="3429000"/>
              <a:ext cx="1829026" cy="1828800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/>
                <a:t>Proof</a:t>
              </a:r>
              <a:endParaRPr lang="en-US" sz="3200" b="1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/>
                <a:t>3, 7, 8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982943" y="2057400"/>
              <a:ext cx="1829026" cy="18288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600" b="1" dirty="0"/>
                <a:t>DFA</a:t>
              </a:r>
              <a:endParaRPr lang="en-US" sz="3200" b="1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/>
                <a:t>1, 2, 6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4341617" y="2057400"/>
              <a:ext cx="1829026" cy="18288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600" b="1" dirty="0"/>
                <a:t>NFA</a:t>
              </a:r>
              <a:endParaRPr lang="en-US" sz="3200" b="1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/>
                <a:t>5</a:t>
              </a:r>
              <a:endParaRPr lang="en-US" sz="3200" dirty="0"/>
            </a:p>
          </p:txBody>
        </p:sp>
        <p:sp>
          <p:nvSpPr>
            <p:cNvPr id="25606" name="Rectangle 7"/>
            <p:cNvSpPr>
              <a:spLocks noChangeArrowheads="1"/>
            </p:cNvSpPr>
            <p:nvPr/>
          </p:nvSpPr>
          <p:spPr bwMode="auto">
            <a:xfrm>
              <a:off x="4425988" y="2601538"/>
              <a:ext cx="340729" cy="571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/>
                <a:t>4</a:t>
              </a:r>
              <a:br>
                <a:rPr lang="en-US" sz="2400"/>
              </a:br>
              <a:r>
                <a:rPr lang="en-US" sz="2400"/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854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Indistinguishable States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5400"/>
            <a:ext cx="5870575" cy="465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6019800" y="1524000"/>
            <a:ext cx="2693988" cy="1676400"/>
          </a:xfrm>
          <a:prstGeom prst="borderCallout1">
            <a:avLst>
              <a:gd name="adj1" fmla="val -153"/>
              <a:gd name="adj2" fmla="val 31565"/>
              <a:gd name="adj3" fmla="val -202"/>
              <a:gd name="adj4" fmla="val 4119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States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s100</a:t>
            </a:r>
            <a:r>
              <a:rPr lang="en-US" sz="2400" dirty="0"/>
              <a:t> and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s110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are indistinguishable!</a:t>
            </a:r>
          </a:p>
        </p:txBody>
      </p:sp>
      <p:sp>
        <p:nvSpPr>
          <p:cNvPr id="6" name="Line Callout 1 5"/>
          <p:cNvSpPr/>
          <p:nvPr/>
        </p:nvSpPr>
        <p:spPr>
          <a:xfrm>
            <a:off x="4141788" y="5181600"/>
            <a:ext cx="4724400" cy="1333500"/>
          </a:xfrm>
          <a:prstGeom prst="borderCallout1">
            <a:avLst>
              <a:gd name="adj1" fmla="val -1982"/>
              <a:gd name="adj2" fmla="val 39144"/>
              <a:gd name="adj3" fmla="val -1932"/>
              <a:gd name="adj4" fmla="val 4074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Indistinguishable</a:t>
            </a:r>
            <a:r>
              <a:rPr lang="en-US" sz="2400" dirty="0"/>
              <a:t> (Definition):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No matter what symbols come later, their fates are the same!</a:t>
            </a:r>
            <a:endParaRPr lang="en-US" sz="2800" dirty="0"/>
          </a:p>
        </p:txBody>
      </p:sp>
      <p:sp>
        <p:nvSpPr>
          <p:cNvPr id="8" name="Line Callout 1 7"/>
          <p:cNvSpPr/>
          <p:nvPr/>
        </p:nvSpPr>
        <p:spPr>
          <a:xfrm>
            <a:off x="5946775" y="3365500"/>
            <a:ext cx="2695575" cy="1676400"/>
          </a:xfrm>
          <a:prstGeom prst="borderCallout1">
            <a:avLst>
              <a:gd name="adj1" fmla="val -153"/>
              <a:gd name="adj2" fmla="val 31565"/>
              <a:gd name="adj3" fmla="val -202"/>
              <a:gd name="adj4" fmla="val 4119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The Strings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100</a:t>
            </a:r>
            <a:r>
              <a:rPr lang="en-US" sz="2400" dirty="0"/>
              <a:t> and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110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are indistinguishable!</a:t>
            </a:r>
          </a:p>
        </p:txBody>
      </p:sp>
    </p:spTree>
    <p:extLst>
      <p:ext uri="{BB962C8B-B14F-4D97-AF65-F5344CB8AC3E}">
        <p14:creationId xmlns:p14="http://schemas.microsoft.com/office/powerpoint/2010/main" val="371476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509587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Distinguishable States/Minimal DFAs</a:t>
            </a:r>
            <a:endParaRPr lang="en-US" dirty="0"/>
          </a:p>
        </p:txBody>
      </p:sp>
      <p:sp>
        <p:nvSpPr>
          <p:cNvPr id="27653" name="TextBox 11"/>
          <p:cNvSpPr txBox="1">
            <a:spLocks noChangeArrowheads="1"/>
          </p:cNvSpPr>
          <p:nvPr/>
        </p:nvSpPr>
        <p:spPr bwMode="auto">
          <a:xfrm>
            <a:off x="2209800" y="6365875"/>
            <a:ext cx="5257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/>
              <a:t>{w ∈ {0,1}*| w’s third character is a 1}</a:t>
            </a:r>
          </a:p>
        </p:txBody>
      </p:sp>
      <p:sp>
        <p:nvSpPr>
          <p:cNvPr id="13" name="Line Callout 1 12"/>
          <p:cNvSpPr/>
          <p:nvPr/>
        </p:nvSpPr>
        <p:spPr>
          <a:xfrm>
            <a:off x="5588000" y="1320800"/>
            <a:ext cx="3151188" cy="2362200"/>
          </a:xfrm>
          <a:prstGeom prst="borderCallout1">
            <a:avLst>
              <a:gd name="adj1" fmla="val -153"/>
              <a:gd name="adj2" fmla="val 31565"/>
              <a:gd name="adj3" fmla="val -202"/>
              <a:gd name="adj4" fmla="val 4119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Write the </a:t>
            </a:r>
            <a:r>
              <a:rPr lang="en-US" sz="2400" b="1" dirty="0"/>
              <a:t>Minimal DFA</a:t>
            </a:r>
            <a:r>
              <a:rPr lang="en-US" sz="2400" dirty="0"/>
              <a:t>, which has only distinguishable (necessary) states</a:t>
            </a:r>
            <a:r>
              <a:rPr lang="en-US" sz="2400" dirty="0" smtClean="0"/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States necessary?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A) 4 B) 5 C) 6 D) &gt;6 E)??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3992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509587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Distinguishable States/Minimal DFAs</a:t>
            </a:r>
            <a:endParaRPr lang="en-US" dirty="0"/>
          </a:p>
        </p:txBody>
      </p:sp>
      <p:sp>
        <p:nvSpPr>
          <p:cNvPr id="28677" name="TextBox 11"/>
          <p:cNvSpPr txBox="1">
            <a:spLocks noChangeArrowheads="1"/>
          </p:cNvSpPr>
          <p:nvPr/>
        </p:nvSpPr>
        <p:spPr bwMode="auto">
          <a:xfrm>
            <a:off x="2209800" y="6365875"/>
            <a:ext cx="5257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/>
              <a:t>{w ∈ {0,1}*| w’s third character is a 1}</a:t>
            </a:r>
          </a:p>
        </p:txBody>
      </p:sp>
      <p:sp>
        <p:nvSpPr>
          <p:cNvPr id="28678" name="Title 1"/>
          <p:cNvSpPr txBox="1">
            <a:spLocks/>
          </p:cNvSpPr>
          <p:nvPr/>
        </p:nvSpPr>
        <p:spPr bwMode="auto">
          <a:xfrm>
            <a:off x="3175" y="-228600"/>
            <a:ext cx="2130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400">
                <a:solidFill>
                  <a:srgbClr val="FF0000"/>
                </a:solidFill>
              </a:rPr>
              <a:t>Solution </a:t>
            </a:r>
          </a:p>
        </p:txBody>
      </p:sp>
      <p:pic>
        <p:nvPicPr>
          <p:cNvPr id="2867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37" y="3581400"/>
            <a:ext cx="3694113" cy="2590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Line Callout 1 13"/>
          <p:cNvSpPr/>
          <p:nvPr/>
        </p:nvSpPr>
        <p:spPr>
          <a:xfrm>
            <a:off x="5562600" y="1524000"/>
            <a:ext cx="3151188" cy="1676400"/>
          </a:xfrm>
          <a:prstGeom prst="borderCallout1">
            <a:avLst>
              <a:gd name="adj1" fmla="val -153"/>
              <a:gd name="adj2" fmla="val 31565"/>
              <a:gd name="adj3" fmla="val -202"/>
              <a:gd name="adj4" fmla="val 4119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Write the </a:t>
            </a:r>
            <a:r>
              <a:rPr lang="en-US" sz="2400" b="1" dirty="0"/>
              <a:t>Minimal DFA</a:t>
            </a:r>
            <a:r>
              <a:rPr lang="en-US" sz="2400" dirty="0"/>
              <a:t>, which has only distinguishable (necessary) states.</a:t>
            </a:r>
          </a:p>
        </p:txBody>
      </p:sp>
      <p:sp>
        <p:nvSpPr>
          <p:cNvPr id="9" name="Line Callout 1 8"/>
          <p:cNvSpPr/>
          <p:nvPr/>
        </p:nvSpPr>
        <p:spPr>
          <a:xfrm>
            <a:off x="3171824" y="4648199"/>
            <a:ext cx="2041525" cy="1717675"/>
          </a:xfrm>
          <a:prstGeom prst="borderCallout1">
            <a:avLst>
              <a:gd name="adj1" fmla="val -153"/>
              <a:gd name="adj2" fmla="val 31565"/>
              <a:gd name="adj3" fmla="val -202"/>
              <a:gd name="adj4" fmla="val 41193"/>
            </a:avLst>
          </a:prstGeom>
          <a:ln w="57150"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If I can create a DFA with X states, that proves you don’t need more than X states!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78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36576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3657600"/>
            <a:ext cx="900112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dirty="0" smtClean="0"/>
              <a:t>(Lower-bound on Necessary states!)</a:t>
            </a:r>
            <a:endParaRPr lang="en-US" sz="3600" dirty="0"/>
          </a:p>
        </p:txBody>
      </p:sp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466725" y="5105400"/>
            <a:ext cx="85471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600"/>
              <a:t>If there is a pairwise distinguishable set of </a:t>
            </a:r>
            <a:r>
              <a:rPr lang="en-US" sz="3600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/>
              <a:t> strings for a language </a:t>
            </a:r>
            <a:r>
              <a:rPr lang="en-US" sz="3600" i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/>
              <a:t>, then a DFA accepting </a:t>
            </a:r>
            <a:r>
              <a:rPr lang="en-US" sz="3600" i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/>
              <a:t> must have </a:t>
            </a:r>
            <a:r>
              <a:rPr lang="en-US" sz="3600" i="1">
                <a:latin typeface="Times New Roman" pitchFamily="18" charset="0"/>
                <a:cs typeface="Times New Roman" pitchFamily="18" charset="0"/>
              </a:rPr>
              <a:t>≥ N</a:t>
            </a:r>
            <a:r>
              <a:rPr lang="en-US" sz="3600"/>
              <a:t> states.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76200" y="1425575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9600" u="sng" dirty="0" smtClean="0"/>
              <a:t>Next Topic: </a:t>
            </a:r>
            <a:r>
              <a:rPr lang="en-US" sz="9600" dirty="0" smtClean="0"/>
              <a:t>Distinguishability Theorem</a:t>
            </a:r>
            <a:endParaRPr lang="en-US" sz="5400" dirty="0" smtClean="0"/>
          </a:p>
        </p:txBody>
      </p:sp>
    </p:spTree>
    <p:extLst>
      <p:ext uri="{BB962C8B-B14F-4D97-AF65-F5344CB8AC3E}">
        <p14:creationId xmlns:p14="http://schemas.microsoft.com/office/powerpoint/2010/main" val="44269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0" y="2514600"/>
            <a:ext cx="9144000" cy="1470025"/>
          </a:xfrm>
        </p:spPr>
        <p:txBody>
          <a:bodyPr/>
          <a:lstStyle/>
          <a:p>
            <a:pPr eaLnBrk="1" hangingPunct="1"/>
            <a:r>
              <a:rPr lang="en-US" sz="9600" dirty="0"/>
              <a:t>D</a:t>
            </a:r>
            <a:r>
              <a:rPr lang="en-US" sz="9600" dirty="0" smtClean="0"/>
              <a:t>istinguishable States</a:t>
            </a:r>
            <a:endParaRPr lang="en-US" sz="5400" dirty="0" smtClean="0"/>
          </a:p>
        </p:txBody>
      </p:sp>
    </p:spTree>
    <p:extLst>
      <p:ext uri="{BB962C8B-B14F-4D97-AF65-F5344CB8AC3E}">
        <p14:creationId xmlns:p14="http://schemas.microsoft.com/office/powerpoint/2010/main" val="197120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0" y="2514600"/>
            <a:ext cx="9144000" cy="1470025"/>
          </a:xfrm>
        </p:spPr>
        <p:txBody>
          <a:bodyPr/>
          <a:lstStyle/>
          <a:p>
            <a:pPr eaLnBrk="1" hangingPunct="1"/>
            <a:r>
              <a:rPr lang="en-US" sz="13800" dirty="0" smtClean="0"/>
              <a:t>Finite Automata</a:t>
            </a:r>
            <a:br>
              <a:rPr lang="en-US" sz="13800" dirty="0" smtClean="0"/>
            </a:br>
            <a:r>
              <a:rPr lang="en-US" sz="6600" dirty="0" smtClean="0"/>
              <a:t>(Models of Computation)</a:t>
            </a:r>
          </a:p>
        </p:txBody>
      </p:sp>
    </p:spTree>
    <p:extLst>
      <p:ext uri="{BB962C8B-B14F-4D97-AF65-F5344CB8AC3E}">
        <p14:creationId xmlns:p14="http://schemas.microsoft.com/office/powerpoint/2010/main" val="65631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95613"/>
            <a:ext cx="4044950" cy="32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ne Callout 1 5"/>
          <p:cNvSpPr/>
          <p:nvPr/>
        </p:nvSpPr>
        <p:spPr>
          <a:xfrm>
            <a:off x="642938" y="1712913"/>
            <a:ext cx="3368675" cy="1243012"/>
          </a:xfrm>
          <a:prstGeom prst="borderCallout1">
            <a:avLst>
              <a:gd name="adj1" fmla="val -153"/>
              <a:gd name="adj2" fmla="val 31565"/>
              <a:gd name="adj3" fmla="val -202"/>
              <a:gd name="adj4" fmla="val 41193"/>
            </a:avLst>
          </a:prstGeom>
          <a:ln w="5715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The Strings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100</a:t>
            </a:r>
            <a:r>
              <a:rPr lang="en-US" sz="2400" dirty="0"/>
              <a:t> and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110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are indistinguishable!</a:t>
            </a:r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995613"/>
            <a:ext cx="3341688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Callout 1 7"/>
          <p:cNvSpPr/>
          <p:nvPr/>
        </p:nvSpPr>
        <p:spPr>
          <a:xfrm>
            <a:off x="5181600" y="1712913"/>
            <a:ext cx="3368675" cy="1243012"/>
          </a:xfrm>
          <a:prstGeom prst="borderCallout1">
            <a:avLst>
              <a:gd name="adj1" fmla="val -153"/>
              <a:gd name="adj2" fmla="val 31565"/>
              <a:gd name="adj3" fmla="val -202"/>
              <a:gd name="adj4" fmla="val 41193"/>
            </a:avLst>
          </a:prstGeom>
          <a:ln w="5715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The Strings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00</a:t>
            </a:r>
            <a:r>
              <a:rPr lang="en-US" sz="2400" dirty="0"/>
              <a:t> and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01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are distinguishable!</a:t>
            </a:r>
          </a:p>
        </p:txBody>
      </p:sp>
      <p:sp>
        <p:nvSpPr>
          <p:cNvPr id="10" name="Line Callout 1 9"/>
          <p:cNvSpPr/>
          <p:nvPr/>
        </p:nvSpPr>
        <p:spPr>
          <a:xfrm>
            <a:off x="4876800" y="176213"/>
            <a:ext cx="4141788" cy="1333500"/>
          </a:xfrm>
          <a:prstGeom prst="borderCallout1">
            <a:avLst>
              <a:gd name="adj1" fmla="val -1982"/>
              <a:gd name="adj2" fmla="val 39144"/>
              <a:gd name="adj3" fmla="val -1932"/>
              <a:gd name="adj4" fmla="val 4074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Distinguishable</a:t>
            </a:r>
            <a:r>
              <a:rPr lang="en-US" sz="2400" dirty="0"/>
              <a:t> (≈Definition):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For some following sequence,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their fates are </a:t>
            </a:r>
            <a:r>
              <a:rPr lang="en-US" sz="2400" b="1" dirty="0"/>
              <a:t>DIFFERENT</a:t>
            </a:r>
            <a:r>
              <a:rPr lang="en-US" sz="2400" dirty="0"/>
              <a:t>!</a:t>
            </a:r>
            <a:endParaRPr lang="en-US" sz="2800" dirty="0"/>
          </a:p>
        </p:txBody>
      </p:sp>
      <p:sp>
        <p:nvSpPr>
          <p:cNvPr id="12" name="Line Callout 1 11"/>
          <p:cNvSpPr/>
          <p:nvPr/>
        </p:nvSpPr>
        <p:spPr>
          <a:xfrm>
            <a:off x="80963" y="152400"/>
            <a:ext cx="4719637" cy="1333500"/>
          </a:xfrm>
          <a:prstGeom prst="borderCallout1">
            <a:avLst>
              <a:gd name="adj1" fmla="val -1982"/>
              <a:gd name="adj2" fmla="val 39144"/>
              <a:gd name="adj3" fmla="val -1932"/>
              <a:gd name="adj4" fmla="val 40740"/>
            </a:avLst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Indistinguishable</a:t>
            </a:r>
            <a:r>
              <a:rPr lang="en-US" sz="2400" dirty="0"/>
              <a:t> (Definition):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No matter what symbols come later, their fates are the </a:t>
            </a:r>
            <a:r>
              <a:rPr lang="en-US" sz="2400" b="1" dirty="0"/>
              <a:t>SAME</a:t>
            </a:r>
            <a:r>
              <a:rPr lang="en-US" sz="2400" dirty="0"/>
              <a:t>!</a:t>
            </a:r>
            <a:endParaRPr lang="en-US" sz="2800" dirty="0"/>
          </a:p>
        </p:txBody>
      </p:sp>
      <p:sp>
        <p:nvSpPr>
          <p:cNvPr id="13" name="Line Callout 1 12"/>
          <p:cNvSpPr/>
          <p:nvPr/>
        </p:nvSpPr>
        <p:spPr>
          <a:xfrm>
            <a:off x="4421188" y="4824413"/>
            <a:ext cx="4572000" cy="738187"/>
          </a:xfrm>
          <a:prstGeom prst="borderCallout1">
            <a:avLst>
              <a:gd name="adj1" fmla="val -153"/>
              <a:gd name="adj2" fmla="val 31565"/>
              <a:gd name="adj3" fmla="val -202"/>
              <a:gd name="adj4" fmla="val 41193"/>
            </a:avLst>
          </a:prstGeom>
          <a:ln w="5715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What happens If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00</a:t>
            </a:r>
            <a:r>
              <a:rPr lang="en-US" sz="2400" dirty="0"/>
              <a:t> and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01</a:t>
            </a:r>
            <a:r>
              <a:rPr lang="en-US" sz="2400" dirty="0"/>
              <a:t> are followed by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0000</a:t>
            </a:r>
            <a:r>
              <a:rPr lang="en-US" sz="2400" dirty="0"/>
              <a:t>? </a:t>
            </a:r>
            <a:r>
              <a:rPr lang="en-US" sz="1400" dirty="0" smtClean="0"/>
              <a:t>Both accepted?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30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5676900"/>
            <a:ext cx="2838450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496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3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Formal Distinguishable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81200"/>
            <a:ext cx="7951788" cy="3382963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n-US" dirty="0" smtClean="0"/>
              <a:t>Given a language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/>
              <a:t>, </a:t>
            </a:r>
          </a:p>
          <a:p>
            <a:pPr marL="0" indent="0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n-US" dirty="0" smtClean="0"/>
              <a:t>Strings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/>
              <a:t> and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/>
              <a:t> are distinguishable if</a:t>
            </a:r>
          </a:p>
          <a:p>
            <a:pPr marL="0" indent="0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n-US" dirty="0" smtClean="0"/>
              <a:t>there exists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 ∈ ∑</a:t>
            </a:r>
            <a:r>
              <a:rPr lang="en-US" i="1" dirty="0" smtClean="0">
                <a:cs typeface="Times New Roman" pitchFamily="18" charset="0"/>
              </a:rPr>
              <a:t>*</a:t>
            </a:r>
            <a:r>
              <a:rPr lang="en-US" dirty="0" smtClean="0"/>
              <a:t> </a:t>
            </a:r>
          </a:p>
          <a:p>
            <a:pPr marL="0" indent="0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n-US" dirty="0" smtClean="0"/>
              <a:t>such that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 ∈ L </a:t>
            </a:r>
            <a:r>
              <a:rPr lang="en-US" dirty="0" smtClean="0"/>
              <a:t>and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z∉ L </a:t>
            </a:r>
            <a:r>
              <a:rPr lang="en-US" dirty="0" smtClean="0"/>
              <a:t>(or vice versa)</a:t>
            </a:r>
          </a:p>
        </p:txBody>
      </p:sp>
      <p:sp>
        <p:nvSpPr>
          <p:cNvPr id="6" name="Line Callout 1 5"/>
          <p:cNvSpPr/>
          <p:nvPr/>
        </p:nvSpPr>
        <p:spPr>
          <a:xfrm>
            <a:off x="4572000" y="1295400"/>
            <a:ext cx="4370388" cy="1676400"/>
          </a:xfrm>
          <a:prstGeom prst="borderCallout1">
            <a:avLst>
              <a:gd name="adj1" fmla="val 63848"/>
              <a:gd name="adj2" fmla="val -7745"/>
              <a:gd name="adj3" fmla="val 47798"/>
              <a:gd name="adj4" fmla="val -75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A language is what is specified by something like a DFA: what sequences of symbols are </a:t>
            </a:r>
            <a:br>
              <a:rPr lang="en-US" sz="2400" dirty="0"/>
            </a:br>
            <a:r>
              <a:rPr lang="en-US" sz="2400" dirty="0"/>
              <a:t>in (accepted) and out (rejected)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265113" y="1295400"/>
            <a:ext cx="3460750" cy="571500"/>
          </a:xfrm>
          <a:prstGeom prst="borderCallout1">
            <a:avLst>
              <a:gd name="adj1" fmla="val 95847"/>
              <a:gd name="adj2" fmla="val 7251"/>
              <a:gd name="adj3" fmla="val 349665"/>
              <a:gd name="adj4" fmla="val 22518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>
                <a:cs typeface="Times New Roman" pitchFamily="18" charset="0"/>
              </a:rPr>
              <a:t>e.g.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/>
              <a:t> =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01</a:t>
            </a:r>
            <a:r>
              <a:rPr lang="en-US" sz="2400" dirty="0"/>
              <a:t> and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/>
              <a:t> =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00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685800" y="5446713"/>
            <a:ext cx="3460750" cy="571500"/>
          </a:xfrm>
          <a:prstGeom prst="borderCallout1">
            <a:avLst>
              <a:gd name="adj1" fmla="val -6553"/>
              <a:gd name="adj2" fmla="val 80897"/>
              <a:gd name="adj3" fmla="val -51401"/>
              <a:gd name="adj4" fmla="val 82068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>
                <a:cs typeface="Times New Roman" pitchFamily="18" charset="0"/>
              </a:rPr>
              <a:t>e.g.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010000</a:t>
            </a:r>
            <a:r>
              <a:rPr lang="en-US" sz="2400" dirty="0"/>
              <a:t> is accepted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Line Callout 1 9"/>
          <p:cNvSpPr/>
          <p:nvPr/>
        </p:nvSpPr>
        <p:spPr>
          <a:xfrm>
            <a:off x="5541963" y="3505200"/>
            <a:ext cx="3429000" cy="1104900"/>
          </a:xfrm>
          <a:prstGeom prst="borderCallout1">
            <a:avLst>
              <a:gd name="adj1" fmla="val 47627"/>
              <a:gd name="adj2" fmla="val -521"/>
              <a:gd name="adj3" fmla="val 56643"/>
              <a:gd name="adj4" fmla="val -3542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>
                <a:cs typeface="Times New Roman" pitchFamily="18" charset="0"/>
              </a:rPr>
              <a:t>e.g.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400" dirty="0"/>
              <a:t> =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0000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∑ </a:t>
            </a:r>
            <a:r>
              <a:rPr lang="en-US" sz="2400" i="1" dirty="0">
                <a:latin typeface="+mj-lt"/>
                <a:cs typeface="Times New Roman" pitchFamily="18" charset="0"/>
              </a:rPr>
              <a:t>is the set of symbols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>
                <a:latin typeface="+mj-lt"/>
                <a:cs typeface="Times New Roman" pitchFamily="18" charset="0"/>
              </a:rPr>
              <a:t>* means some # of them</a:t>
            </a:r>
            <a:endParaRPr lang="en-US" sz="2400" dirty="0">
              <a:latin typeface="+mj-lt"/>
              <a:cs typeface="Courier New" pitchFamily="49" charset="0"/>
            </a:endParaRPr>
          </a:p>
        </p:txBody>
      </p:sp>
      <p:pic>
        <p:nvPicPr>
          <p:cNvPr id="307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24"/>
          <a:stretch>
            <a:fillRect/>
          </a:stretch>
        </p:blipFill>
        <p:spPr bwMode="auto">
          <a:xfrm>
            <a:off x="3725863" y="6067425"/>
            <a:ext cx="1543050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Line Callout 1 8"/>
          <p:cNvSpPr/>
          <p:nvPr/>
        </p:nvSpPr>
        <p:spPr>
          <a:xfrm>
            <a:off x="4419600" y="5446713"/>
            <a:ext cx="3460750" cy="571500"/>
          </a:xfrm>
          <a:prstGeom prst="borderCallout1">
            <a:avLst>
              <a:gd name="adj1" fmla="val -6553"/>
              <a:gd name="adj2" fmla="val 29098"/>
              <a:gd name="adj3" fmla="val -49269"/>
              <a:gd name="adj4" fmla="val 2815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>
                <a:cs typeface="Times New Roman" pitchFamily="18" charset="0"/>
              </a:rPr>
              <a:t>e.g.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000000</a:t>
            </a:r>
            <a:r>
              <a:rPr lang="en-US" sz="2400" dirty="0"/>
              <a:t> is rejected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073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76200"/>
            <a:ext cx="99218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820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1438" y="152400"/>
            <a:ext cx="900112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Formal Pairwise Distinguishable Definition</a:t>
            </a:r>
            <a:endParaRPr lang="en-US" dirty="0"/>
          </a:p>
        </p:txBody>
      </p:sp>
      <p:sp>
        <p:nvSpPr>
          <p:cNvPr id="31749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7848600" cy="24384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dirty="0" smtClean="0"/>
              <a:t>Given a language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/>
              <a:t>, 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n-US" dirty="0" smtClean="0"/>
              <a:t>Strings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/>
              <a:t> and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/>
              <a:t> are distinguishable if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n-US" dirty="0" smtClean="0"/>
              <a:t>there exists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 ∈ ∑</a:t>
            </a:r>
            <a:r>
              <a:rPr lang="en-US" i="1" dirty="0" smtClean="0">
                <a:latin typeface="+mj-lt"/>
                <a:cs typeface="Times New Roman" pitchFamily="18" charset="0"/>
              </a:rPr>
              <a:t>*</a:t>
            </a:r>
            <a:r>
              <a:rPr lang="en-US" dirty="0" smtClean="0"/>
              <a:t> 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n-US" dirty="0" smtClean="0"/>
              <a:t>such that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 ∈ L </a:t>
            </a:r>
            <a:r>
              <a:rPr lang="en-US" dirty="0" smtClean="0"/>
              <a:t>and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z∉ L </a:t>
            </a:r>
            <a:r>
              <a:rPr lang="en-US" dirty="0" smtClean="0"/>
              <a:t>(or vice versa)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981200" y="3962400"/>
            <a:ext cx="6781800" cy="24384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A set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 = {w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w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….} 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is </a:t>
            </a:r>
            <a:r>
              <a:rPr lang="en-US" b="1" dirty="0" smtClean="0"/>
              <a:t>pairwise distinguishable 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if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i="1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/>
              <a:t> and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i="1" baseline="-25000" dirty="0" err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 smtClean="0"/>
              <a:t> are distinguishable for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≠ j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5" name="Line Callout 1 14"/>
          <p:cNvSpPr/>
          <p:nvPr/>
        </p:nvSpPr>
        <p:spPr>
          <a:xfrm>
            <a:off x="6477000" y="3810000"/>
            <a:ext cx="2438400" cy="571500"/>
          </a:xfrm>
          <a:prstGeom prst="borderCallout1">
            <a:avLst>
              <a:gd name="adj1" fmla="val 44462"/>
              <a:gd name="adj2" fmla="val 294"/>
              <a:gd name="adj3" fmla="val 85224"/>
              <a:gd name="adj4" fmla="val -6206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cs typeface="Times New Roman" pitchFamily="18" charset="0"/>
              </a:rPr>
              <a:t>These are strings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49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52475" y="76200"/>
            <a:ext cx="900112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***Distinguishability Theorem***</a:t>
            </a:r>
            <a:br>
              <a:rPr lang="en-US" b="1" dirty="0" smtClean="0"/>
            </a:br>
            <a:r>
              <a:rPr lang="en-US" sz="3600" dirty="0" smtClean="0"/>
              <a:t>(Lower-bound on Necessary states!)</a:t>
            </a:r>
            <a:endParaRPr lang="en-US" sz="3600" dirty="0"/>
          </a:p>
        </p:txBody>
      </p:sp>
      <p:sp>
        <p:nvSpPr>
          <p:cNvPr id="32773" name="Content Placeholder 2"/>
          <p:cNvSpPr>
            <a:spLocks noGrp="1"/>
          </p:cNvSpPr>
          <p:nvPr>
            <p:ph idx="1"/>
          </p:nvPr>
        </p:nvSpPr>
        <p:spPr>
          <a:xfrm>
            <a:off x="3048000" y="3352800"/>
            <a:ext cx="5880100" cy="18288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sz="2400" dirty="0" smtClean="0"/>
              <a:t>Given a language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dirty="0" smtClean="0"/>
              <a:t>, 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n-US" sz="2400" dirty="0" smtClean="0"/>
              <a:t>Strings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/>
              <a:t> and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/>
              <a:t> are </a:t>
            </a:r>
            <a:r>
              <a:rPr lang="en-US" sz="2400" b="1" dirty="0" smtClean="0"/>
              <a:t>distinguishable</a:t>
            </a:r>
            <a:r>
              <a:rPr lang="en-US" sz="2400" dirty="0" smtClean="0"/>
              <a:t> if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n-US" sz="2400" dirty="0" smtClean="0"/>
              <a:t>there exists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z ∈ ∑</a:t>
            </a:r>
            <a:r>
              <a:rPr lang="en-US" sz="2400" i="1" dirty="0" smtClean="0">
                <a:latin typeface="+mj-lt"/>
                <a:cs typeface="Times New Roman" pitchFamily="18" charset="0"/>
              </a:rPr>
              <a:t>*</a:t>
            </a:r>
            <a:r>
              <a:rPr lang="en-US" sz="2400" dirty="0" smtClean="0"/>
              <a:t> 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n-US" sz="2400" dirty="0" smtClean="0"/>
              <a:t>such that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z ∈ L </a:t>
            </a:r>
            <a:r>
              <a:rPr lang="en-US" sz="2400" dirty="0" smtClean="0"/>
              <a:t>and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z∉ L </a:t>
            </a:r>
            <a:r>
              <a:rPr lang="en-US" sz="2400" dirty="0" smtClean="0"/>
              <a:t>(or vice versa)</a:t>
            </a:r>
          </a:p>
        </p:txBody>
      </p:sp>
      <p:sp>
        <p:nvSpPr>
          <p:cNvPr id="32774" name="Content Placeholder 2"/>
          <p:cNvSpPr txBox="1">
            <a:spLocks/>
          </p:cNvSpPr>
          <p:nvPr/>
        </p:nvSpPr>
        <p:spPr bwMode="auto">
          <a:xfrm>
            <a:off x="3048000" y="5334000"/>
            <a:ext cx="556260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2400"/>
              <a:t>A set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S = {w</a:t>
            </a:r>
            <a:r>
              <a:rPr lang="en-US" sz="2400" i="1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, w</a:t>
            </a:r>
            <a:r>
              <a:rPr lang="en-US" sz="2400" i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, ….} 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2400"/>
              <a:t>is </a:t>
            </a:r>
            <a:r>
              <a:rPr lang="en-US" sz="2400" b="1"/>
              <a:t>pairwise distinguishable 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2400"/>
              <a:t>if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i="1" baseline="-25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/>
              <a:t> and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i="1" baseline="-2500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400"/>
              <a:t> are distinguishable for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i ≠ j</a:t>
            </a:r>
            <a:r>
              <a:rPr lang="en-US" sz="2400"/>
              <a:t>.</a:t>
            </a:r>
          </a:p>
        </p:txBody>
      </p:sp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381000" y="1524000"/>
            <a:ext cx="85471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600"/>
              <a:t>If there is a pairwise distinguishable set of </a:t>
            </a:r>
            <a:r>
              <a:rPr lang="en-US" sz="3600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/>
              <a:t> strings for a language </a:t>
            </a:r>
            <a:r>
              <a:rPr lang="en-US" sz="3600" i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/>
              <a:t>, then a DFA accepting </a:t>
            </a:r>
            <a:r>
              <a:rPr lang="en-US" sz="3600" i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/>
              <a:t> must have </a:t>
            </a:r>
            <a:r>
              <a:rPr lang="en-US" sz="3600" i="1">
                <a:latin typeface="Times New Roman" pitchFamily="18" charset="0"/>
                <a:cs typeface="Times New Roman" pitchFamily="18" charset="0"/>
              </a:rPr>
              <a:t>≥ N</a:t>
            </a:r>
            <a:r>
              <a:rPr lang="en-US" sz="3600"/>
              <a:t> states.</a:t>
            </a:r>
          </a:p>
        </p:txBody>
      </p:sp>
      <p:sp>
        <p:nvSpPr>
          <p:cNvPr id="12" name="Line Callout 1 11"/>
          <p:cNvSpPr/>
          <p:nvPr/>
        </p:nvSpPr>
        <p:spPr>
          <a:xfrm>
            <a:off x="676275" y="3733800"/>
            <a:ext cx="2286000" cy="900113"/>
          </a:xfrm>
          <a:prstGeom prst="borderCallout1">
            <a:avLst>
              <a:gd name="adj1" fmla="val -1982"/>
              <a:gd name="adj2" fmla="val 39144"/>
              <a:gd name="adj3" fmla="val -1932"/>
              <a:gd name="adj4" fmla="val 4074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Definition of </a:t>
            </a:r>
            <a:r>
              <a:rPr lang="en-US" sz="2400" b="1" dirty="0"/>
              <a:t>distinguishable</a:t>
            </a:r>
            <a:endParaRPr lang="en-US" sz="2800" dirty="0"/>
          </a:p>
        </p:txBody>
      </p:sp>
      <p:sp>
        <p:nvSpPr>
          <p:cNvPr id="13" name="Line Callout 1 12"/>
          <p:cNvSpPr/>
          <p:nvPr/>
        </p:nvSpPr>
        <p:spPr>
          <a:xfrm>
            <a:off x="682625" y="5486400"/>
            <a:ext cx="2286000" cy="1174750"/>
          </a:xfrm>
          <a:prstGeom prst="borderCallout1">
            <a:avLst>
              <a:gd name="adj1" fmla="val -1982"/>
              <a:gd name="adj2" fmla="val 39144"/>
              <a:gd name="adj3" fmla="val -1932"/>
              <a:gd name="adj4" fmla="val 4074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Definition of </a:t>
            </a:r>
            <a:r>
              <a:rPr lang="en-US" sz="2400" b="1" dirty="0"/>
              <a:t>pairwise</a:t>
            </a:r>
            <a:r>
              <a:rPr lang="en-US" sz="2400" dirty="0"/>
              <a:t> </a:t>
            </a:r>
            <a:r>
              <a:rPr lang="en-US" sz="2400" b="1" dirty="0"/>
              <a:t>distinguishable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4940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828800"/>
            <a:ext cx="3886200" cy="220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038" y="152400"/>
            <a:ext cx="9051925" cy="10398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Prove that at least 3 states are required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dirty="0" smtClean="0"/>
              <a:t>Assume we have a state machine that accepts a multiple of three a’s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n-US" dirty="0" smtClean="0">
                <a:latin typeface="+mj-lt"/>
                <a:cs typeface="Times New Roman" pitchFamily="18" charset="0"/>
              </a:rPr>
              <a:t>=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+mj-lt"/>
                <a:cs typeface="Times New Roman" pitchFamily="18" charset="0"/>
              </a:rPr>
              <a:t>{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3n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+mj-lt"/>
                <a:cs typeface="Times New Roman" pitchFamily="18" charset="0"/>
              </a:rPr>
              <a:t>|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dirty="0" smtClean="0">
                <a:latin typeface="+mj-lt"/>
                <a:cs typeface="Times New Roman" pitchFamily="18" charset="0"/>
              </a:rPr>
              <a:t>≥ 0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+mj-lt"/>
                <a:cs typeface="Times New Roman" pitchFamily="18" charset="0"/>
              </a:rPr>
              <a:t>}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057400" y="3962400"/>
          <a:ext cx="6553200" cy="28463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8725"/>
                <a:gridCol w="1392555"/>
                <a:gridCol w="1064895"/>
                <a:gridCol w="2867025"/>
              </a:tblGrid>
              <a:tr h="701004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lang="en-US" sz="2800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80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lang="en-US" sz="2800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endParaRPr lang="en-US" sz="280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z</a:t>
                      </a:r>
                      <a:endParaRPr lang="en-US" sz="2800" dirty="0"/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Is</a:t>
                      </a:r>
                      <a:r>
                        <a:rPr lang="en-US" sz="2000" baseline="0" dirty="0" smtClean="0"/>
                        <a:t> one accepted and on rejected?</a:t>
                      </a:r>
                      <a:endParaRPr lang="en-US" sz="2000" dirty="0"/>
                    </a:p>
                  </a:txBody>
                  <a:tcPr marT="45705" marB="45705" anchor="ctr"/>
                </a:tc>
              </a:tr>
              <a:tr h="665684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28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aa</a:t>
                      </a:r>
                      <a:endParaRPr lang="en-US" sz="28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T="45705" marB="45705" anchor="ctr"/>
                </a:tc>
              </a:tr>
              <a:tr h="665684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28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aaa</a:t>
                      </a:r>
                      <a:endParaRPr lang="en-US" sz="28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T="45705" marB="45705" anchor="ctr"/>
                </a:tc>
              </a:tr>
              <a:tr h="814016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aa</a:t>
                      </a:r>
                      <a:endParaRPr lang="en-US" sz="28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aaa</a:t>
                      </a:r>
                      <a:endParaRPr lang="en-US" sz="28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T="45705" marB="45705" anchor="ctr"/>
                </a:tc>
              </a:tr>
            </a:tbl>
          </a:graphicData>
        </a:graphic>
      </p:graphicFrame>
      <p:sp>
        <p:nvSpPr>
          <p:cNvPr id="8" name="Line Callout 1 7"/>
          <p:cNvSpPr/>
          <p:nvPr/>
        </p:nvSpPr>
        <p:spPr>
          <a:xfrm>
            <a:off x="76200" y="3048000"/>
            <a:ext cx="1993900" cy="2273300"/>
          </a:xfrm>
          <a:prstGeom prst="borderCallout1">
            <a:avLst>
              <a:gd name="adj1" fmla="val 15507"/>
              <a:gd name="adj2" fmla="val 106272"/>
              <a:gd name="adj3" fmla="val 49953"/>
              <a:gd name="adj4" fmla="val 24345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What can you put at the end of both to make one of them accepted and one of them rejected</a:t>
            </a:r>
            <a:endParaRPr lang="en-US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716040" y="1972080"/>
              <a:ext cx="8279640" cy="47322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4520" y="1962360"/>
                <a:ext cx="8295840" cy="475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435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828800"/>
            <a:ext cx="3886200" cy="220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038" y="152400"/>
            <a:ext cx="9051925" cy="10398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Prove that at least 3 states are required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dirty="0" smtClean="0"/>
              <a:t>Assume we have a state machine that accepts a multiple of three a’s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n-US" dirty="0" smtClean="0">
                <a:latin typeface="+mj-lt"/>
                <a:cs typeface="Times New Roman" pitchFamily="18" charset="0"/>
              </a:rPr>
              <a:t>=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+mj-lt"/>
                <a:cs typeface="Times New Roman" pitchFamily="18" charset="0"/>
              </a:rPr>
              <a:t>{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3n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+mj-lt"/>
                <a:cs typeface="Times New Roman" pitchFamily="18" charset="0"/>
              </a:rPr>
              <a:t>|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dirty="0" smtClean="0">
                <a:latin typeface="+mj-lt"/>
                <a:cs typeface="Times New Roman" pitchFamily="18" charset="0"/>
              </a:rPr>
              <a:t>≥ 0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+mj-lt"/>
                <a:cs typeface="Times New Roman" pitchFamily="18" charset="0"/>
              </a:rPr>
              <a:t>}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057400" y="3962400"/>
          <a:ext cx="6553200" cy="29178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8725"/>
                <a:gridCol w="1392555"/>
                <a:gridCol w="1064895"/>
                <a:gridCol w="2867025"/>
              </a:tblGrid>
              <a:tr h="701144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lang="en-US" sz="2800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80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lang="en-US" sz="2800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endParaRPr lang="en-US" sz="280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z</a:t>
                      </a:r>
                      <a:endParaRPr lang="en-US" sz="2800" dirty="0"/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Is</a:t>
                      </a:r>
                      <a:r>
                        <a:rPr lang="en-US" sz="2000" baseline="0" dirty="0" smtClean="0"/>
                        <a:t> one accepted and on rejected?</a:t>
                      </a:r>
                      <a:endParaRPr lang="en-US" sz="2000" dirty="0"/>
                    </a:p>
                  </a:txBody>
                  <a:tcPr marT="45727" marB="45727" anchor="ctr"/>
                </a:tc>
              </a:tr>
              <a:tr h="701144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28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aa</a:t>
                      </a:r>
                      <a:endParaRPr lang="en-US" sz="28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</a:t>
                      </a:r>
                      <a:endParaRPr lang="en-US" sz="2800" dirty="0"/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aa</a:t>
                      </a:r>
                      <a:r>
                        <a:rPr lang="en-US" sz="2000" dirty="0" smtClean="0"/>
                        <a:t> reject</a:t>
                      </a:r>
                    </a:p>
                    <a:p>
                      <a:pPr algn="ctr"/>
                      <a:r>
                        <a:rPr lang="en-US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aaa</a:t>
                      </a:r>
                      <a:r>
                        <a:rPr lang="en-US" sz="2000" dirty="0" smtClean="0"/>
                        <a:t> accept</a:t>
                      </a:r>
                      <a:endParaRPr lang="en-US" sz="2000" dirty="0"/>
                    </a:p>
                  </a:txBody>
                  <a:tcPr marT="45727" marB="45727" anchor="ctr"/>
                </a:tc>
              </a:tr>
              <a:tr h="701144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28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aaa</a:t>
                      </a:r>
                      <a:endParaRPr lang="en-US" sz="28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aa</a:t>
                      </a:r>
                      <a:endParaRPr lang="en-US" sz="2800" dirty="0"/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aaa</a:t>
                      </a:r>
                      <a:r>
                        <a:rPr lang="en-US" sz="2000" dirty="0" smtClean="0"/>
                        <a:t> accept</a:t>
                      </a:r>
                    </a:p>
                    <a:p>
                      <a:pPr algn="ctr"/>
                      <a:r>
                        <a:rPr lang="en-US" sz="2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aaaaa</a:t>
                      </a:r>
                      <a:r>
                        <a:rPr lang="en-US" sz="2000" dirty="0" smtClean="0"/>
                        <a:t> reject</a:t>
                      </a:r>
                      <a:endParaRPr lang="en-US" sz="2000" dirty="0"/>
                    </a:p>
                  </a:txBody>
                  <a:tcPr marT="45727" marB="45727" anchor="ctr"/>
                </a:tc>
              </a:tr>
              <a:tr h="814394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aa</a:t>
                      </a:r>
                      <a:endParaRPr lang="en-US" sz="28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aaa</a:t>
                      </a:r>
                      <a:endParaRPr lang="en-US" sz="28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2800" dirty="0"/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aaa</a:t>
                      </a:r>
                      <a:r>
                        <a:rPr lang="en-US" sz="2000" dirty="0" smtClean="0"/>
                        <a:t> accept</a:t>
                      </a:r>
                    </a:p>
                    <a:p>
                      <a:pPr algn="ctr"/>
                      <a:r>
                        <a:rPr lang="en-US" sz="2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aaaa</a:t>
                      </a:r>
                      <a:r>
                        <a:rPr lang="en-US" sz="2000" dirty="0" smtClean="0"/>
                        <a:t> reject</a:t>
                      </a:r>
                      <a:endParaRPr lang="en-US" sz="2000" dirty="0"/>
                    </a:p>
                  </a:txBody>
                  <a:tcPr marT="45727" marB="45727" anchor="ctr"/>
                </a:tc>
              </a:tr>
            </a:tbl>
          </a:graphicData>
        </a:graphic>
      </p:graphicFrame>
      <p:sp>
        <p:nvSpPr>
          <p:cNvPr id="34849" name="Title 1"/>
          <p:cNvSpPr txBox="1">
            <a:spLocks/>
          </p:cNvSpPr>
          <p:nvPr/>
        </p:nvSpPr>
        <p:spPr bwMode="auto">
          <a:xfrm>
            <a:off x="3175" y="-304800"/>
            <a:ext cx="2130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400" dirty="0">
                <a:solidFill>
                  <a:srgbClr val="FF0000"/>
                </a:solidFill>
              </a:rPr>
              <a:t>Solution </a:t>
            </a:r>
          </a:p>
        </p:txBody>
      </p:sp>
      <p:sp>
        <p:nvSpPr>
          <p:cNvPr id="8" name="Line Callout 1 7"/>
          <p:cNvSpPr/>
          <p:nvPr/>
        </p:nvSpPr>
        <p:spPr>
          <a:xfrm>
            <a:off x="76200" y="3048000"/>
            <a:ext cx="1993900" cy="2273300"/>
          </a:xfrm>
          <a:prstGeom prst="borderCallout1">
            <a:avLst>
              <a:gd name="adj1" fmla="val 15507"/>
              <a:gd name="adj2" fmla="val 106272"/>
              <a:gd name="adj3" fmla="val 49953"/>
              <a:gd name="adj4" fmla="val 24345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What can you put at the end of both to make one of them accepted and one of them rejected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352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– DFA Proofs (Phrasing 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many states </a:t>
            </a:r>
            <a:r>
              <a:rPr lang="en-US" dirty="0" smtClean="0"/>
              <a:t>do </a:t>
            </a:r>
            <a:r>
              <a:rPr lang="en-US" dirty="0"/>
              <a:t>I need in my DFA? </a:t>
            </a:r>
            <a:endParaRPr lang="en-US" dirty="0" smtClean="0"/>
          </a:p>
          <a:p>
            <a:r>
              <a:rPr lang="en-US" dirty="0" smtClean="0"/>
              <a:t>Upper bound: </a:t>
            </a:r>
          </a:p>
          <a:p>
            <a:pPr lvl="1"/>
            <a:r>
              <a:rPr lang="en-US" dirty="0" smtClean="0"/>
              <a:t>To prove that you don’t need more than X states:</a:t>
            </a:r>
          </a:p>
          <a:p>
            <a:pPr lvl="2"/>
            <a:r>
              <a:rPr lang="en-US" dirty="0" smtClean="0"/>
              <a:t>Make a DFA with X states.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Lower bound: </a:t>
            </a:r>
          </a:p>
          <a:p>
            <a:pPr lvl="1"/>
            <a:r>
              <a:rPr lang="en-US" dirty="0" smtClean="0"/>
              <a:t>To prove that you need at least Y states:</a:t>
            </a:r>
          </a:p>
          <a:p>
            <a:pPr lvl="2"/>
            <a:r>
              <a:rPr lang="en-US" dirty="0" smtClean="0"/>
              <a:t>Find Y pairwise distinguishable strings.</a:t>
            </a:r>
          </a:p>
        </p:txBody>
      </p:sp>
    </p:spTree>
    <p:extLst>
      <p:ext uri="{BB962C8B-B14F-4D97-AF65-F5344CB8AC3E}">
        <p14:creationId xmlns:p14="http://schemas.microsoft.com/office/powerpoint/2010/main" val="137333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– DFA Proofs (Phrasing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many states </a:t>
            </a:r>
            <a:r>
              <a:rPr lang="en-US" dirty="0" smtClean="0"/>
              <a:t>do </a:t>
            </a:r>
            <a:r>
              <a:rPr lang="en-US" dirty="0"/>
              <a:t>I need in my DFA? </a:t>
            </a:r>
            <a:endParaRPr lang="en-US" dirty="0" smtClean="0"/>
          </a:p>
          <a:p>
            <a:r>
              <a:rPr lang="en-US" dirty="0" smtClean="0"/>
              <a:t>Upper bound: </a:t>
            </a:r>
          </a:p>
          <a:p>
            <a:pPr lvl="1"/>
            <a:r>
              <a:rPr lang="en-US" dirty="0" smtClean="0"/>
              <a:t>If you can make a DFA with X states,</a:t>
            </a:r>
          </a:p>
          <a:p>
            <a:pPr lvl="2"/>
            <a:r>
              <a:rPr lang="en-US" dirty="0" smtClean="0"/>
              <a:t> that proves you don’t need more than X states.</a:t>
            </a:r>
          </a:p>
          <a:p>
            <a:endParaRPr lang="en-US" dirty="0" smtClean="0"/>
          </a:p>
          <a:p>
            <a:r>
              <a:rPr lang="en-US" dirty="0" smtClean="0"/>
              <a:t>Lower bound: </a:t>
            </a:r>
          </a:p>
          <a:p>
            <a:pPr lvl="1"/>
            <a:r>
              <a:rPr lang="en-US" dirty="0" smtClean="0"/>
              <a:t>If you have Y pairwise distinguishable strings, </a:t>
            </a:r>
          </a:p>
          <a:p>
            <a:pPr lvl="2"/>
            <a:r>
              <a:rPr lang="en-US" dirty="0" smtClean="0"/>
              <a:t>that proves you need at least Y states.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42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Proof for 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n-US" dirty="0">
                <a:cs typeface="Times New Roman" pitchFamily="18" charset="0"/>
              </a:rPr>
              <a:t>=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cs typeface="Times New Roman" pitchFamily="18" charset="0"/>
              </a:rPr>
              <a:t>{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3n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cs typeface="Times New Roman" pitchFamily="18" charset="0"/>
              </a:rPr>
              <a:t>|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dirty="0">
                <a:cs typeface="Times New Roman" pitchFamily="18" charset="0"/>
              </a:rPr>
              <a:t>≥ 0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cs typeface="Times New Roman" pitchFamily="18" charset="0"/>
              </a:rPr>
              <a:t>}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Upper bound: </a:t>
            </a:r>
          </a:p>
          <a:p>
            <a:pPr lvl="1"/>
            <a:r>
              <a:rPr lang="en-US" dirty="0" smtClean="0"/>
              <a:t>To prove that you don’t need more than X states:</a:t>
            </a:r>
          </a:p>
          <a:p>
            <a:pPr lvl="2"/>
            <a:r>
              <a:rPr lang="en-US" dirty="0" smtClean="0"/>
              <a:t>Make a DFA with X states.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dirty="0" smtClean="0"/>
              <a:t>Lower bound: </a:t>
            </a:r>
          </a:p>
          <a:p>
            <a:pPr lvl="1"/>
            <a:r>
              <a:rPr lang="en-US" dirty="0" smtClean="0"/>
              <a:t>To prove that you need at least Y states:</a:t>
            </a:r>
          </a:p>
          <a:p>
            <a:pPr lvl="2"/>
            <a:r>
              <a:rPr lang="en-US" dirty="0" smtClean="0"/>
              <a:t>Find Y pairwise distinguishable strings.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49799"/>
            <a:ext cx="2311400" cy="1313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6536305" y="1301750"/>
            <a:ext cx="2374900" cy="596900"/>
          </a:xfrm>
          <a:prstGeom prst="borderCallout1">
            <a:avLst>
              <a:gd name="adj1" fmla="val 47422"/>
              <a:gd name="adj2" fmla="val 924"/>
              <a:gd name="adj3" fmla="val -47919"/>
              <a:gd name="adj4" fmla="val -1162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A multiple of 3 a’s.</a:t>
            </a:r>
            <a:endParaRPr lang="en-US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13795" y="5029200"/>
          <a:ext cx="8073005" cy="15850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8200"/>
                <a:gridCol w="914400"/>
                <a:gridCol w="914400"/>
                <a:gridCol w="5406005"/>
              </a:tblGrid>
              <a:tr h="386557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lang="en-US" sz="2000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00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lang="en-US" sz="2000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endParaRPr lang="en-US" sz="200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z</a:t>
                      </a:r>
                      <a:endParaRPr lang="en-US" sz="2000" dirty="0"/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Is</a:t>
                      </a:r>
                      <a:r>
                        <a:rPr lang="en-US" sz="2000" baseline="0" dirty="0" smtClean="0"/>
                        <a:t> one accepted and on rejected?</a:t>
                      </a:r>
                      <a:endParaRPr lang="en-US" sz="2000" dirty="0"/>
                    </a:p>
                  </a:txBody>
                  <a:tcPr marT="45727" marB="45727" anchor="ctr"/>
                </a:tc>
              </a:tr>
              <a:tr h="386557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aa</a:t>
                      </a:r>
                      <a:endParaRPr lang="en-US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</a:t>
                      </a:r>
                      <a:endParaRPr lang="en-US" sz="2000" dirty="0"/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aa</a:t>
                      </a:r>
                      <a:r>
                        <a:rPr lang="en-US" sz="2000" dirty="0" smtClean="0"/>
                        <a:t> reject                               </a:t>
                      </a:r>
                      <a:r>
                        <a:rPr lang="en-US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aaa</a:t>
                      </a:r>
                      <a:r>
                        <a:rPr lang="en-US" sz="2000" dirty="0" smtClean="0"/>
                        <a:t> accept</a:t>
                      </a:r>
                      <a:endParaRPr lang="en-US" sz="2000" dirty="0"/>
                    </a:p>
                  </a:txBody>
                  <a:tcPr marT="45727" marB="45727" anchor="ctr"/>
                </a:tc>
              </a:tr>
              <a:tr h="386557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aaa</a:t>
                      </a:r>
                      <a:endParaRPr lang="en-US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aa</a:t>
                      </a:r>
                      <a:endParaRPr lang="en-US" sz="2000" dirty="0"/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aaa</a:t>
                      </a:r>
                      <a:r>
                        <a:rPr lang="en-US" sz="2000" dirty="0" smtClean="0"/>
                        <a:t> accept                               </a:t>
                      </a:r>
                      <a:r>
                        <a:rPr lang="en-US" sz="2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aaaaa</a:t>
                      </a:r>
                      <a:r>
                        <a:rPr lang="en-US" sz="2000" dirty="0" smtClean="0"/>
                        <a:t> reject</a:t>
                      </a:r>
                      <a:endParaRPr lang="en-US" sz="2000" dirty="0"/>
                    </a:p>
                  </a:txBody>
                  <a:tcPr marT="45727" marB="45727" anchor="ctr"/>
                </a:tc>
              </a:tr>
              <a:tr h="386557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aa</a:t>
                      </a:r>
                      <a:endParaRPr lang="en-US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aaa</a:t>
                      </a:r>
                      <a:endParaRPr lang="en-US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2000" dirty="0"/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aaa</a:t>
                      </a:r>
                      <a:r>
                        <a:rPr lang="en-US" sz="2000" dirty="0" smtClean="0"/>
                        <a:t> accept                              </a:t>
                      </a:r>
                      <a:r>
                        <a:rPr lang="en-US" sz="2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aaaa</a:t>
                      </a:r>
                      <a:r>
                        <a:rPr lang="en-US" sz="2000" dirty="0" smtClean="0"/>
                        <a:t> reject</a:t>
                      </a:r>
                      <a:endParaRPr lang="en-US" sz="2000" dirty="0"/>
                    </a:p>
                  </a:txBody>
                  <a:tcPr marT="45727" marB="45727" anchor="ctr"/>
                </a:tc>
              </a:tr>
            </a:tbl>
          </a:graphicData>
        </a:graphic>
      </p:graphicFrame>
      <p:sp>
        <p:nvSpPr>
          <p:cNvPr id="7" name="Line Callout 1 6"/>
          <p:cNvSpPr/>
          <p:nvPr/>
        </p:nvSpPr>
        <p:spPr>
          <a:xfrm>
            <a:off x="7395710" y="2667000"/>
            <a:ext cx="1528195" cy="662521"/>
          </a:xfrm>
          <a:prstGeom prst="borderCallout1">
            <a:avLst>
              <a:gd name="adj1" fmla="val 47422"/>
              <a:gd name="adj2" fmla="val 924"/>
              <a:gd name="adj3" fmla="val 63262"/>
              <a:gd name="adj4" fmla="val -3074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Need no more than 3</a:t>
            </a:r>
            <a:endParaRPr lang="en-US" sz="2400" dirty="0"/>
          </a:p>
        </p:txBody>
      </p:sp>
      <p:sp>
        <p:nvSpPr>
          <p:cNvPr id="8" name="Line Callout 1 7"/>
          <p:cNvSpPr/>
          <p:nvPr/>
        </p:nvSpPr>
        <p:spPr>
          <a:xfrm>
            <a:off x="7395710" y="4191000"/>
            <a:ext cx="1528195" cy="662521"/>
          </a:xfrm>
          <a:prstGeom prst="borderCallout1">
            <a:avLst>
              <a:gd name="adj1" fmla="val 47422"/>
              <a:gd name="adj2" fmla="val 924"/>
              <a:gd name="adj3" fmla="val 120770"/>
              <a:gd name="adj4" fmla="val -3323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Need at least 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4695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103187"/>
            <a:ext cx="9051925" cy="1039813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Prove that the start state is pairwise distinguishable from all other states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6850" y="1366837"/>
            <a:ext cx="5746750" cy="1604963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dirty="0" smtClean="0"/>
              <a:t>Assume we have a state machine that accepts when the first and last bit of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dirty="0" smtClean="0"/>
              <a:t> are the same.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03975"/>
              </p:ext>
            </p:extLst>
          </p:nvPr>
        </p:nvGraphicFramePr>
        <p:xfrm>
          <a:off x="380998" y="2971800"/>
          <a:ext cx="8610602" cy="38496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2"/>
                <a:gridCol w="1143000"/>
                <a:gridCol w="1066800"/>
                <a:gridCol w="5181600"/>
              </a:tblGrid>
              <a:tr h="819273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lang="en-US" sz="2800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80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lang="en-US" sz="2800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endParaRPr lang="en-US" sz="280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z</a:t>
                      </a:r>
                      <a:endParaRPr lang="en-US" sz="2800" dirty="0"/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Is</a:t>
                      </a:r>
                      <a:r>
                        <a:rPr lang="en-US" sz="2000" baseline="0" dirty="0" smtClean="0"/>
                        <a:t> one accepted and on rejected?</a:t>
                      </a:r>
                      <a:endParaRPr lang="en-US" sz="2000" dirty="0"/>
                    </a:p>
                  </a:txBody>
                  <a:tcPr marT="45705" marB="45705" anchor="ctr"/>
                </a:tc>
              </a:tr>
              <a:tr h="743713">
                <a:tc>
                  <a:txBody>
                    <a:bodyPr/>
                    <a:lstStyle/>
                    <a:p>
                      <a:pPr algn="ctr"/>
                      <a:r>
                        <a:rPr lang="el-GR" sz="2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λ</a:t>
                      </a:r>
                      <a:endParaRPr lang="en-US" sz="2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 accept</a:t>
                      </a:r>
                      <a:r>
                        <a:rPr lang="en-US" sz="2000" baseline="0" dirty="0" smtClean="0"/>
                        <a:t>; 01 reject</a:t>
                      </a:r>
                      <a:endParaRPr lang="en-US" sz="2000" dirty="0"/>
                    </a:p>
                  </a:txBody>
                  <a:tcPr marT="45705" marB="45705" anchor="ctr"/>
                </a:tc>
              </a:tr>
              <a:tr h="799214">
                <a:tc>
                  <a:txBody>
                    <a:bodyPr/>
                    <a:lstStyle/>
                    <a:p>
                      <a:pPr algn="ctr"/>
                      <a:r>
                        <a:rPr lang="el-GR" sz="2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λ</a:t>
                      </a:r>
                      <a:endParaRPr lang="en-US" sz="2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T="45705" marB="45705" anchor="ctr"/>
                </a:tc>
              </a:tr>
              <a:tr h="7437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λ</a:t>
                      </a:r>
                      <a:endParaRPr lang="en-US" sz="28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T="45705" marB="45705" anchor="ctr"/>
                </a:tc>
              </a:tr>
              <a:tr h="7437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λ</a:t>
                      </a:r>
                      <a:endParaRPr lang="en-US" sz="28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T="45705" marB="45705" anchor="ctr"/>
                </a:tc>
              </a:tr>
            </a:tbl>
          </a:graphicData>
        </a:graphic>
      </p:graphicFrame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5657"/>
            <a:ext cx="2876550" cy="250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715680" y="368280"/>
              <a:ext cx="8333640" cy="63813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3160" y="360000"/>
                <a:ext cx="8345160" cy="639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709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3" name="Group 9"/>
          <p:cNvGrpSpPr>
            <a:grpSpLocks/>
          </p:cNvGrpSpPr>
          <p:nvPr/>
        </p:nvGrpSpPr>
        <p:grpSpPr bwMode="auto">
          <a:xfrm>
            <a:off x="2286000" y="1668463"/>
            <a:ext cx="4637088" cy="4656137"/>
            <a:chOff x="2982943" y="2057400"/>
            <a:chExt cx="3187700" cy="3200400"/>
          </a:xfrm>
        </p:grpSpPr>
        <p:sp>
          <p:nvSpPr>
            <p:cNvPr id="5" name="Oval 4"/>
            <p:cNvSpPr/>
            <p:nvPr/>
          </p:nvSpPr>
          <p:spPr>
            <a:xfrm>
              <a:off x="3657369" y="3429000"/>
              <a:ext cx="1829026" cy="18288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/>
                <a:t>Proof</a:t>
              </a:r>
              <a:endParaRPr lang="en-US" sz="3200" b="1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2982943" y="2057400"/>
              <a:ext cx="1829026" cy="18288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600" b="1" dirty="0"/>
                <a:t>DFA</a:t>
              </a:r>
              <a:endParaRPr lang="en-US" sz="3200" b="1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4341617" y="2057400"/>
              <a:ext cx="1829026" cy="18288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600" b="1" dirty="0" smtClean="0"/>
                <a:t>NFA</a:t>
              </a:r>
              <a:endParaRPr lang="en-US" sz="3200" b="1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/>
            </a:p>
          </p:txBody>
        </p:sp>
        <p:sp>
          <p:nvSpPr>
            <p:cNvPr id="5129" name="Rectangle 7"/>
            <p:cNvSpPr>
              <a:spLocks noChangeArrowheads="1"/>
            </p:cNvSpPr>
            <p:nvPr/>
          </p:nvSpPr>
          <p:spPr bwMode="auto">
            <a:xfrm>
              <a:off x="4532857" y="2601538"/>
              <a:ext cx="126991" cy="317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endParaRPr lang="en-US" sz="2400" dirty="0"/>
            </a:p>
          </p:txBody>
        </p:sp>
      </p:grp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838200" y="1466850"/>
            <a:ext cx="1962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 u="sng">
                <a:solidFill>
                  <a:srgbClr val="0000FF"/>
                </a:solidFill>
                <a:latin typeface="Times New Roman" pitchFamily="18" charset="0"/>
              </a:rPr>
              <a:t>D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eterministic  </a:t>
            </a:r>
            <a:r>
              <a:rPr lang="en-US" sz="2400" b="1" u="sng">
                <a:solidFill>
                  <a:srgbClr val="0000FF"/>
                </a:solidFill>
                <a:latin typeface="Times New Roman" pitchFamily="18" charset="0"/>
              </a:rPr>
              <a:t>F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inite  </a:t>
            </a:r>
            <a:r>
              <a:rPr lang="en-US" sz="2400" b="1" u="sng">
                <a:solidFill>
                  <a:srgbClr val="0000FF"/>
                </a:solidFill>
                <a:latin typeface="Times New Roman" pitchFamily="18" charset="0"/>
              </a:rPr>
              <a:t>A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utomata</a:t>
            </a:r>
          </a:p>
        </p:txBody>
      </p:sp>
      <p:sp>
        <p:nvSpPr>
          <p:cNvPr id="5125" name="Text Box 9"/>
          <p:cNvSpPr txBox="1">
            <a:spLocks noChangeArrowheads="1"/>
          </p:cNvSpPr>
          <p:nvPr/>
        </p:nvSpPr>
        <p:spPr bwMode="auto">
          <a:xfrm>
            <a:off x="6781800" y="1266825"/>
            <a:ext cx="2362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 u="sng">
                <a:solidFill>
                  <a:srgbClr val="008000"/>
                </a:solidFill>
                <a:latin typeface="Times New Roman" pitchFamily="18" charset="0"/>
              </a:rPr>
              <a:t>N</a:t>
            </a:r>
            <a:r>
              <a:rPr lang="en-US" sz="2400">
                <a:solidFill>
                  <a:srgbClr val="008000"/>
                </a:solidFill>
                <a:latin typeface="Times New Roman" pitchFamily="18" charset="0"/>
              </a:rPr>
              <a:t>ondeterministic  </a:t>
            </a:r>
            <a:r>
              <a:rPr lang="en-US" sz="2400" b="1" u="sng">
                <a:solidFill>
                  <a:srgbClr val="008000"/>
                </a:solidFill>
                <a:latin typeface="Times New Roman" pitchFamily="18" charset="0"/>
              </a:rPr>
              <a:t>F</a:t>
            </a:r>
            <a:r>
              <a:rPr lang="en-US" sz="2400">
                <a:solidFill>
                  <a:srgbClr val="008000"/>
                </a:solidFill>
                <a:latin typeface="Times New Roman" pitchFamily="18" charset="0"/>
              </a:rPr>
              <a:t>inite  </a:t>
            </a:r>
          </a:p>
          <a:p>
            <a:pPr eaLnBrk="1" hangingPunct="1"/>
            <a:r>
              <a:rPr lang="en-US" sz="2400" b="1" u="sng">
                <a:solidFill>
                  <a:srgbClr val="008000"/>
                </a:solidFill>
                <a:latin typeface="Times New Roman" pitchFamily="18" charset="0"/>
              </a:rPr>
              <a:t>A</a:t>
            </a:r>
            <a:r>
              <a:rPr lang="en-US" sz="2400">
                <a:solidFill>
                  <a:srgbClr val="008000"/>
                </a:solidFill>
                <a:latin typeface="Times New Roman" pitchFamily="18" charset="0"/>
              </a:rPr>
              <a:t>utomata</a:t>
            </a:r>
          </a:p>
        </p:txBody>
      </p:sp>
    </p:spTree>
    <p:extLst>
      <p:ext uri="{BB962C8B-B14F-4D97-AF65-F5344CB8AC3E}">
        <p14:creationId xmlns:p14="http://schemas.microsoft.com/office/powerpoint/2010/main" val="88575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103187"/>
            <a:ext cx="9051925" cy="1039813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Prove that the start state is pairwise distinguishable from all other states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6850" y="1366837"/>
            <a:ext cx="5746750" cy="1604963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dirty="0" smtClean="0"/>
              <a:t>Assume we have a state machine that accepts when the first and last bit of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dirty="0" smtClean="0"/>
              <a:t> are the same.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050297"/>
              </p:ext>
            </p:extLst>
          </p:nvPr>
        </p:nvGraphicFramePr>
        <p:xfrm>
          <a:off x="380998" y="2971800"/>
          <a:ext cx="8610602" cy="37941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2"/>
                <a:gridCol w="1143000"/>
                <a:gridCol w="1066800"/>
                <a:gridCol w="5181600"/>
              </a:tblGrid>
              <a:tr h="819273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lang="en-US" sz="2800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80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lang="en-US" sz="2800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endParaRPr lang="en-US" sz="280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z</a:t>
                      </a:r>
                      <a:endParaRPr lang="en-US" sz="2800" dirty="0"/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Is</a:t>
                      </a:r>
                      <a:r>
                        <a:rPr lang="en-US" sz="2000" baseline="0" dirty="0" smtClean="0"/>
                        <a:t> one accepted and on rejected?</a:t>
                      </a:r>
                      <a:endParaRPr lang="en-US" sz="2000" dirty="0"/>
                    </a:p>
                  </a:txBody>
                  <a:tcPr marT="45705" marB="45705" anchor="ctr"/>
                </a:tc>
              </a:tr>
              <a:tr h="743713">
                <a:tc>
                  <a:txBody>
                    <a:bodyPr/>
                    <a:lstStyle/>
                    <a:p>
                      <a:pPr algn="ctr"/>
                      <a:r>
                        <a:rPr lang="el-GR" sz="2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λ</a:t>
                      </a:r>
                      <a:endParaRPr lang="en-US" sz="2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 accept</a:t>
                      </a:r>
                      <a:r>
                        <a:rPr lang="en-US" sz="2000" baseline="0" dirty="0" smtClean="0"/>
                        <a:t>; 01 reject</a:t>
                      </a:r>
                      <a:endParaRPr lang="en-US" sz="2000" dirty="0"/>
                    </a:p>
                  </a:txBody>
                  <a:tcPr marT="45705" marB="45705" anchor="ctr"/>
                </a:tc>
              </a:tr>
              <a:tr h="743713">
                <a:tc>
                  <a:txBody>
                    <a:bodyPr/>
                    <a:lstStyle/>
                    <a:p>
                      <a:pPr algn="ctr"/>
                      <a:r>
                        <a:rPr lang="el-GR" sz="2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λ</a:t>
                      </a:r>
                      <a:endParaRPr lang="en-US" sz="2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 accept;</a:t>
                      </a:r>
                      <a:r>
                        <a:rPr lang="en-US" sz="2000" baseline="0" dirty="0" smtClean="0"/>
                        <a:t> 10 reject</a:t>
                      </a:r>
                      <a:endParaRPr lang="en-US" sz="2000" dirty="0"/>
                    </a:p>
                  </a:txBody>
                  <a:tcPr marT="45705" marB="45705" anchor="ctr"/>
                </a:tc>
              </a:tr>
              <a:tr h="7437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λ</a:t>
                      </a:r>
                      <a:endParaRPr lang="en-US" sz="28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en-US" sz="2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 accept; 011 reject</a:t>
                      </a:r>
                      <a:endParaRPr lang="en-US" sz="2000" dirty="0"/>
                    </a:p>
                  </a:txBody>
                  <a:tcPr marT="45705" marB="45705" anchor="ctr"/>
                </a:tc>
              </a:tr>
              <a:tr h="7437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λ</a:t>
                      </a:r>
                      <a:endParaRPr lang="en-US" sz="28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 accept;</a:t>
                      </a:r>
                      <a:r>
                        <a:rPr lang="en-US" sz="2000" baseline="0" dirty="0" smtClean="0"/>
                        <a:t> 100 reject</a:t>
                      </a:r>
                      <a:endParaRPr lang="en-US" sz="2000" dirty="0"/>
                    </a:p>
                  </a:txBody>
                  <a:tcPr marT="45705" marB="45705" anchor="ctr"/>
                </a:tc>
              </a:tr>
            </a:tbl>
          </a:graphicData>
        </a:graphic>
      </p:graphicFrame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5657"/>
            <a:ext cx="2876550" cy="250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575175" y="2057400"/>
            <a:ext cx="2130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400" dirty="0">
                <a:solidFill>
                  <a:srgbClr val="FF0000"/>
                </a:solidFill>
              </a:rPr>
              <a:t>Solution </a:t>
            </a:r>
          </a:p>
        </p:txBody>
      </p:sp>
    </p:spTree>
    <p:extLst>
      <p:ext uri="{BB962C8B-B14F-4D97-AF65-F5344CB8AC3E}">
        <p14:creationId xmlns:p14="http://schemas.microsoft.com/office/powerpoint/2010/main" val="15794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103187"/>
            <a:ext cx="9051925" cy="1039813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How could you prove </a:t>
            </a:r>
            <a:r>
              <a:rPr lang="en-US" sz="3600" dirty="0"/>
              <a:t>that at least 5</a:t>
            </a:r>
            <a:r>
              <a:rPr lang="en-US" sz="3600" dirty="0" smtClean="0"/>
              <a:t> </a:t>
            </a:r>
            <a:r>
              <a:rPr lang="en-US" sz="3600" dirty="0"/>
              <a:t>states are </a:t>
            </a:r>
            <a:r>
              <a:rPr lang="en-US" sz="3600" dirty="0" smtClean="0"/>
              <a:t>required???? 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" y="1066800"/>
            <a:ext cx="5746750" cy="1604963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dirty="0" smtClean="0"/>
              <a:t>Assume we have a state machine that accepts when the first and last bit of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dirty="0" smtClean="0"/>
              <a:t> are the same.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62000"/>
            <a:ext cx="2876550" cy="250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830110"/>
              </p:ext>
            </p:extLst>
          </p:nvPr>
        </p:nvGraphicFramePr>
        <p:xfrm>
          <a:off x="387348" y="4876800"/>
          <a:ext cx="8610602" cy="15629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2"/>
                <a:gridCol w="1143000"/>
                <a:gridCol w="1066800"/>
                <a:gridCol w="5181600"/>
              </a:tblGrid>
              <a:tr h="819273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lang="en-US" sz="2800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80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lang="en-US" sz="2800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endParaRPr lang="en-US" sz="280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z</a:t>
                      </a:r>
                      <a:endParaRPr lang="en-US" sz="2800" dirty="0"/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Is</a:t>
                      </a:r>
                      <a:r>
                        <a:rPr lang="en-US" sz="2000" baseline="0" dirty="0" smtClean="0"/>
                        <a:t> one accepted and on rejected?</a:t>
                      </a:r>
                      <a:endParaRPr lang="en-US" sz="2000" dirty="0"/>
                    </a:p>
                  </a:txBody>
                  <a:tcPr marT="45705" marB="45705" anchor="ctr"/>
                </a:tc>
              </a:tr>
              <a:tr h="743713">
                <a:tc>
                  <a:txBody>
                    <a:bodyPr/>
                    <a:lstStyle/>
                    <a:p>
                      <a:pPr algn="ctr"/>
                      <a:endParaRPr lang="en-US" sz="2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T="45705" marB="45705" anchor="ctr"/>
                </a:tc>
              </a:tr>
            </a:tbl>
          </a:graphicData>
        </a:graphic>
      </p:graphicFrame>
      <p:sp>
        <p:nvSpPr>
          <p:cNvPr id="7" name="Line Callout 1 6"/>
          <p:cNvSpPr/>
          <p:nvPr/>
        </p:nvSpPr>
        <p:spPr>
          <a:xfrm>
            <a:off x="1981200" y="3428999"/>
            <a:ext cx="4419600" cy="1123951"/>
          </a:xfrm>
          <a:prstGeom prst="borderCallout1">
            <a:avLst>
              <a:gd name="adj1" fmla="val 158712"/>
              <a:gd name="adj2" fmla="val -16900"/>
              <a:gd name="adj3" fmla="val 75537"/>
              <a:gd name="adj4" fmla="val 96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cs typeface="Times New Roman" pitchFamily="18" charset="0"/>
              </a:rPr>
              <a:t>How many rows would be necessary?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cs typeface="Times New Roman" pitchFamily="18" charset="0"/>
              </a:rPr>
              <a:t>A) 5!  B) 5 C) 10 D) Other E)?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583080" y="3913560"/>
              <a:ext cx="978840" cy="9784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75880" y="3902400"/>
                <a:ext cx="997200" cy="100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136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52475" y="76200"/>
            <a:ext cx="900112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***Distinguishability Theorem***</a:t>
            </a:r>
            <a:br>
              <a:rPr lang="en-US" b="1" dirty="0" smtClean="0"/>
            </a:br>
            <a:r>
              <a:rPr lang="en-US" sz="3600" dirty="0" smtClean="0"/>
              <a:t>(Lower-bound on Necessary states!)</a:t>
            </a:r>
            <a:endParaRPr lang="en-US" sz="3600" dirty="0"/>
          </a:p>
        </p:txBody>
      </p:sp>
      <p:sp>
        <p:nvSpPr>
          <p:cNvPr id="32773" name="Content Placeholder 2"/>
          <p:cNvSpPr>
            <a:spLocks noGrp="1"/>
          </p:cNvSpPr>
          <p:nvPr>
            <p:ph idx="1"/>
          </p:nvPr>
        </p:nvSpPr>
        <p:spPr>
          <a:xfrm>
            <a:off x="3048000" y="3352800"/>
            <a:ext cx="5880100" cy="18288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sz="2400" dirty="0" smtClean="0"/>
              <a:t>Given a language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dirty="0" smtClean="0"/>
              <a:t>, 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n-US" sz="2400" dirty="0" smtClean="0"/>
              <a:t>Strings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/>
              <a:t> and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/>
              <a:t> are </a:t>
            </a:r>
            <a:r>
              <a:rPr lang="en-US" sz="2400" b="1" dirty="0" smtClean="0"/>
              <a:t>distinguishable</a:t>
            </a:r>
            <a:r>
              <a:rPr lang="en-US" sz="2400" dirty="0" smtClean="0"/>
              <a:t> if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n-US" sz="2400" dirty="0" smtClean="0"/>
              <a:t>there exists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z ∈ ∑*</a:t>
            </a:r>
            <a:r>
              <a:rPr lang="en-US" sz="2400" dirty="0" smtClean="0"/>
              <a:t> 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n-US" sz="2400" dirty="0" smtClean="0"/>
              <a:t>such that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z ∈ L </a:t>
            </a:r>
            <a:r>
              <a:rPr lang="en-US" sz="2400" dirty="0" smtClean="0"/>
              <a:t>and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z∉ L </a:t>
            </a:r>
            <a:r>
              <a:rPr lang="en-US" sz="2400" dirty="0" smtClean="0"/>
              <a:t>(or vice versa)</a:t>
            </a:r>
          </a:p>
        </p:txBody>
      </p:sp>
      <p:sp>
        <p:nvSpPr>
          <p:cNvPr id="32774" name="Content Placeholder 2"/>
          <p:cNvSpPr txBox="1">
            <a:spLocks/>
          </p:cNvSpPr>
          <p:nvPr/>
        </p:nvSpPr>
        <p:spPr bwMode="auto">
          <a:xfrm>
            <a:off x="3048000" y="5334000"/>
            <a:ext cx="556260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2400" dirty="0"/>
              <a:t>A set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S = {w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w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….} 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2400" dirty="0"/>
              <a:t>is </a:t>
            </a:r>
            <a:r>
              <a:rPr lang="en-US" sz="3200" b="1" dirty="0"/>
              <a:t>pairwise distinguishable </a:t>
            </a:r>
            <a:endParaRPr lang="en-US" sz="2400" b="1" dirty="0"/>
          </a:p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2400" dirty="0"/>
              <a:t>if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i="1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/>
              <a:t> and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i="1" baseline="-25000" dirty="0" err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400" dirty="0"/>
              <a:t> are distinguishable for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≠ j</a:t>
            </a:r>
            <a:r>
              <a:rPr lang="en-US" sz="2400" dirty="0"/>
              <a:t>.</a:t>
            </a:r>
          </a:p>
        </p:txBody>
      </p:sp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381000" y="1524000"/>
            <a:ext cx="85471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600" b="1" dirty="0"/>
              <a:t>If there is a pairwise distinguishable set of 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/>
              <a:t> strings for a language 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/>
              <a:t>, then a DFA accepting 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/>
              <a:t> must have 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≥ N</a:t>
            </a:r>
            <a:r>
              <a:rPr lang="en-US" sz="3600" b="1" dirty="0"/>
              <a:t> states.</a:t>
            </a:r>
          </a:p>
        </p:txBody>
      </p:sp>
      <p:sp>
        <p:nvSpPr>
          <p:cNvPr id="12" name="Line Callout 1 11"/>
          <p:cNvSpPr/>
          <p:nvPr/>
        </p:nvSpPr>
        <p:spPr>
          <a:xfrm>
            <a:off x="676275" y="3733800"/>
            <a:ext cx="2286000" cy="900113"/>
          </a:xfrm>
          <a:prstGeom prst="borderCallout1">
            <a:avLst>
              <a:gd name="adj1" fmla="val -1982"/>
              <a:gd name="adj2" fmla="val 39144"/>
              <a:gd name="adj3" fmla="val -1932"/>
              <a:gd name="adj4" fmla="val 4074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Definition of </a:t>
            </a:r>
            <a:r>
              <a:rPr lang="en-US" sz="2400" b="1" dirty="0"/>
              <a:t>distinguishable</a:t>
            </a:r>
            <a:endParaRPr lang="en-US" sz="2800" dirty="0"/>
          </a:p>
        </p:txBody>
      </p:sp>
      <p:sp>
        <p:nvSpPr>
          <p:cNvPr id="13" name="Line Callout 1 12"/>
          <p:cNvSpPr/>
          <p:nvPr/>
        </p:nvSpPr>
        <p:spPr>
          <a:xfrm>
            <a:off x="682625" y="5486400"/>
            <a:ext cx="2286000" cy="1174750"/>
          </a:xfrm>
          <a:prstGeom prst="borderCallout1">
            <a:avLst>
              <a:gd name="adj1" fmla="val -1982"/>
              <a:gd name="adj2" fmla="val 39144"/>
              <a:gd name="adj3" fmla="val -1932"/>
              <a:gd name="adj4" fmla="val 4074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Definition of </a:t>
            </a:r>
            <a:r>
              <a:rPr lang="en-US" sz="2400" b="1" dirty="0"/>
              <a:t>pairwise</a:t>
            </a:r>
            <a:r>
              <a:rPr lang="en-US" sz="2400" dirty="0"/>
              <a:t> </a:t>
            </a:r>
            <a:r>
              <a:rPr lang="en-US" sz="2400" b="1" dirty="0"/>
              <a:t>distinguishable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7062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0" y="2514600"/>
            <a:ext cx="9144000" cy="1470025"/>
          </a:xfrm>
        </p:spPr>
        <p:txBody>
          <a:bodyPr/>
          <a:lstStyle/>
          <a:p>
            <a:pPr eaLnBrk="1" hangingPunct="1"/>
            <a:r>
              <a:rPr lang="en-US" sz="9600" dirty="0" smtClean="0"/>
              <a:t>Regular/</a:t>
            </a:r>
            <a:br>
              <a:rPr lang="en-US" sz="9600" dirty="0" smtClean="0"/>
            </a:br>
            <a:r>
              <a:rPr lang="en-US" sz="9600" dirty="0" smtClean="0"/>
              <a:t>Non-Regular Languages</a:t>
            </a:r>
            <a:endParaRPr lang="en-US" sz="5400" dirty="0" smtClean="0"/>
          </a:p>
        </p:txBody>
      </p:sp>
    </p:spTree>
    <p:extLst>
      <p:ext uri="{BB962C8B-B14F-4D97-AF65-F5344CB8AC3E}">
        <p14:creationId xmlns:p14="http://schemas.microsoft.com/office/powerpoint/2010/main" val="190105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Regular Language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143000"/>
            <a:ext cx="9220200" cy="5029200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dirty="0" smtClean="0"/>
              <a:t>A language is </a:t>
            </a:r>
            <a:r>
              <a:rPr lang="en-US" b="1" dirty="0" smtClean="0"/>
              <a:t>regular</a:t>
            </a:r>
            <a:r>
              <a:rPr lang="en-US" dirty="0" smtClean="0"/>
              <a:t> if it can be recognized by a DFA.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en-US" dirty="0" smtClean="0"/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dirty="0" smtClean="0"/>
              <a:t>The following are equivalent</a:t>
            </a:r>
          </a:p>
          <a:p>
            <a:pPr eaLnBrk="1" hangingPunct="1">
              <a:defRPr/>
            </a:pPr>
            <a:r>
              <a:rPr lang="en-US" dirty="0" smtClean="0"/>
              <a:t>There is a DFA accepting the set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L</a:t>
            </a:r>
          </a:p>
          <a:p>
            <a:pPr eaLnBrk="1" hangingPunct="1">
              <a:defRPr/>
            </a:pPr>
            <a:r>
              <a:rPr lang="en-US" dirty="0" smtClean="0"/>
              <a:t>There is a NFA accepting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/>
              <a:t> [Rabin and Scott]</a:t>
            </a:r>
          </a:p>
          <a:p>
            <a:pPr lvl="1" eaLnBrk="1" hangingPunct="1">
              <a:defRPr/>
            </a:pPr>
            <a:r>
              <a:rPr lang="en-US" sz="2000" dirty="0" smtClean="0"/>
              <a:t>We’ll talk about this next!</a:t>
            </a:r>
            <a:endParaRPr lang="en-US" dirty="0" smtClean="0"/>
          </a:p>
          <a:p>
            <a:pPr eaLnBrk="1" hangingPunct="1">
              <a:defRPr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n-US" dirty="0" smtClean="0"/>
              <a:t>can be described by a regular expression [</a:t>
            </a:r>
            <a:r>
              <a:rPr lang="en-US" dirty="0" err="1" smtClean="0"/>
              <a:t>Kleene</a:t>
            </a:r>
            <a:r>
              <a:rPr lang="en-US" dirty="0" smtClean="0"/>
              <a:t>]</a:t>
            </a:r>
          </a:p>
          <a:p>
            <a:pPr lvl="3" eaLnBrk="1" hangingPunct="1">
              <a:defRPr/>
            </a:pPr>
            <a:r>
              <a:rPr lang="en-US" dirty="0" smtClean="0"/>
              <a:t>You’ll see these in CS81.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228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65088" y="274638"/>
            <a:ext cx="9274176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***The </a:t>
            </a:r>
            <a:r>
              <a:rPr lang="en-US" dirty="0" err="1" smtClean="0"/>
              <a:t>Nonregular</a:t>
            </a:r>
            <a:r>
              <a:rPr lang="en-US" dirty="0" smtClean="0"/>
              <a:t> Language Theorem***</a:t>
            </a:r>
            <a:endParaRPr lang="en-US" dirty="0"/>
          </a:p>
        </p:txBody>
      </p:sp>
      <p:sp>
        <p:nvSpPr>
          <p:cNvPr id="36868" name="Text Box 16"/>
          <p:cNvSpPr txBox="1">
            <a:spLocks noChangeArrowheads="1"/>
          </p:cNvSpPr>
          <p:nvPr/>
        </p:nvSpPr>
        <p:spPr bwMode="auto">
          <a:xfrm>
            <a:off x="566738" y="1828800"/>
            <a:ext cx="8153400" cy="255428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000" dirty="0">
                <a:latin typeface="+mn-lt"/>
                <a:cs typeface="Times New Roman" pitchFamily="18" charset="0"/>
              </a:rPr>
              <a:t>If there is an </a:t>
            </a:r>
            <a:r>
              <a:rPr lang="en-US" sz="4000" b="1" i="1" dirty="0">
                <a:latin typeface="+mn-lt"/>
                <a:cs typeface="Times New Roman" pitchFamily="18" charset="0"/>
              </a:rPr>
              <a:t>infinite</a:t>
            </a:r>
            <a:r>
              <a:rPr lang="en-US" sz="4000" dirty="0">
                <a:latin typeface="+mn-lt"/>
                <a:cs typeface="Times New Roman" pitchFamily="18" charset="0"/>
              </a:rPr>
              <a:t> </a:t>
            </a:r>
          </a:p>
          <a:p>
            <a:pPr algn="ctr" eaLnBrk="1" hangingPunct="1"/>
            <a:r>
              <a:rPr lang="en-US" sz="4000" dirty="0">
                <a:latin typeface="+mn-lt"/>
                <a:cs typeface="Times New Roman" pitchFamily="18" charset="0"/>
              </a:rPr>
              <a:t>pairwise distinguishable </a:t>
            </a:r>
          </a:p>
          <a:p>
            <a:pPr algn="ctr" eaLnBrk="1" hangingPunct="1"/>
            <a:r>
              <a:rPr lang="en-US" sz="4000" dirty="0">
                <a:latin typeface="+mn-lt"/>
                <a:cs typeface="Times New Roman" pitchFamily="18" charset="0"/>
              </a:rPr>
              <a:t>set of strings (w.r.t. </a:t>
            </a:r>
            <a:r>
              <a:rPr lang="en-US" sz="3600" dirty="0">
                <a:solidFill>
                  <a:srgbClr val="333399"/>
                </a:solidFill>
                <a:latin typeface="+mn-lt"/>
                <a:cs typeface="Times New Roman" pitchFamily="18" charset="0"/>
              </a:rPr>
              <a:t>L</a:t>
            </a:r>
            <a:r>
              <a:rPr lang="en-US" sz="4000" dirty="0">
                <a:latin typeface="+mn-lt"/>
                <a:cs typeface="Times New Roman" pitchFamily="18" charset="0"/>
              </a:rPr>
              <a:t>), </a:t>
            </a:r>
          </a:p>
          <a:p>
            <a:pPr algn="ctr" eaLnBrk="1" hangingPunct="1"/>
            <a:r>
              <a:rPr lang="en-US" sz="4000" dirty="0">
                <a:latin typeface="+mn-lt"/>
                <a:cs typeface="Times New Roman" pitchFamily="18" charset="0"/>
              </a:rPr>
              <a:t>it must be that </a:t>
            </a:r>
            <a:r>
              <a:rPr lang="en-US" sz="3600" dirty="0">
                <a:solidFill>
                  <a:srgbClr val="333399"/>
                </a:solidFill>
                <a:latin typeface="+mn-lt"/>
                <a:cs typeface="Times New Roman" pitchFamily="18" charset="0"/>
              </a:rPr>
              <a:t>L </a:t>
            </a:r>
            <a:r>
              <a:rPr lang="en-US" sz="4000" dirty="0">
                <a:latin typeface="+mn-lt"/>
                <a:cs typeface="Times New Roman" pitchFamily="18" charset="0"/>
              </a:rPr>
              <a:t>is not regular!</a:t>
            </a:r>
          </a:p>
        </p:txBody>
      </p:sp>
      <p:sp>
        <p:nvSpPr>
          <p:cNvPr id="36869" name="Text Box 20"/>
          <p:cNvSpPr txBox="1">
            <a:spLocks noChangeArrowheads="1"/>
          </p:cNvSpPr>
          <p:nvPr/>
        </p:nvSpPr>
        <p:spPr bwMode="auto">
          <a:xfrm>
            <a:off x="6607175" y="1077913"/>
            <a:ext cx="2384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latin typeface="Times" pitchFamily="18" charset="0"/>
              </a:rPr>
              <a:t>Myhill-Nerode theorem</a:t>
            </a:r>
          </a:p>
        </p:txBody>
      </p:sp>
      <p:sp>
        <p:nvSpPr>
          <p:cNvPr id="8" name="Line Callout 1 7"/>
          <p:cNvSpPr/>
          <p:nvPr/>
        </p:nvSpPr>
        <p:spPr>
          <a:xfrm>
            <a:off x="5348288" y="4876800"/>
            <a:ext cx="2438400" cy="1447800"/>
          </a:xfrm>
          <a:prstGeom prst="borderCallout1">
            <a:avLst>
              <a:gd name="adj1" fmla="val -6553"/>
              <a:gd name="adj2" fmla="val 29098"/>
              <a:gd name="adj3" fmla="val -49269"/>
              <a:gd name="adj4" fmla="val 2815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cs typeface="Times New Roman" pitchFamily="18" charset="0"/>
              </a:rPr>
              <a:t>You can’t represent it with a DFA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90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Nonregular Language Proof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650288" cy="4525963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dirty="0" smtClean="0"/>
              <a:t>Show that this is not regular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dirty="0" smtClean="0"/>
              <a:t> = { 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sz="3600" i="1" baseline="300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3600" i="1" baseline="30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dirty="0" smtClean="0"/>
              <a:t> | 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dirty="0" smtClean="0"/>
              <a:t> ≥ 0 }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3600" dirty="0"/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en-US" sz="3600" dirty="0">
              <a:latin typeface="+mj-lt"/>
            </a:endParaRPr>
          </a:p>
        </p:txBody>
      </p:sp>
      <p:sp>
        <p:nvSpPr>
          <p:cNvPr id="37893" name="Text Box 16"/>
          <p:cNvSpPr txBox="1">
            <a:spLocks noChangeArrowheads="1"/>
          </p:cNvSpPr>
          <p:nvPr/>
        </p:nvSpPr>
        <p:spPr bwMode="auto">
          <a:xfrm>
            <a:off x="5807075" y="1219200"/>
            <a:ext cx="33004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>
                <a:latin typeface="Times New Roman" pitchFamily="18" charset="0"/>
                <a:cs typeface="Times New Roman" pitchFamily="18" charset="0"/>
              </a:rPr>
              <a:t>If there is an 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infinite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/>
            <a:r>
              <a:rPr lang="en-US" sz="2000">
                <a:latin typeface="Times New Roman" pitchFamily="18" charset="0"/>
                <a:cs typeface="Times New Roman" pitchFamily="18" charset="0"/>
              </a:rPr>
              <a:t>pairwise distinguishable </a:t>
            </a:r>
          </a:p>
          <a:p>
            <a:pPr algn="ctr" eaLnBrk="1" hangingPunct="1"/>
            <a:r>
              <a:rPr lang="en-US" sz="2000">
                <a:latin typeface="Times New Roman" pitchFamily="18" charset="0"/>
                <a:cs typeface="Times New Roman" pitchFamily="18" charset="0"/>
              </a:rPr>
              <a:t>set of strings (w.r.t. </a:t>
            </a:r>
            <a:r>
              <a:rPr lang="en-US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pPr algn="ctr" eaLnBrk="1" hangingPunct="1"/>
            <a:r>
              <a:rPr lang="en-US" sz="2000">
                <a:latin typeface="Times New Roman" pitchFamily="18" charset="0"/>
                <a:cs typeface="Times New Roman" pitchFamily="18" charset="0"/>
              </a:rPr>
              <a:t>it must be that </a:t>
            </a:r>
            <a:r>
              <a:rPr lang="en-US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is not regular!</a:t>
            </a:r>
          </a:p>
        </p:txBody>
      </p:sp>
    </p:spTree>
    <p:extLst>
      <p:ext uri="{BB962C8B-B14F-4D97-AF65-F5344CB8AC3E}">
        <p14:creationId xmlns:p14="http://schemas.microsoft.com/office/powerpoint/2010/main" val="386621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Nonregular Language Proof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650288" cy="4525963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dirty="0" smtClean="0"/>
              <a:t>Show that this is not regular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dirty="0" smtClean="0"/>
              <a:t> = { 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sz="3600" i="1" baseline="300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3600" i="1" baseline="30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dirty="0" smtClean="0"/>
              <a:t> | 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dirty="0" smtClean="0"/>
              <a:t> ≥ 0 }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3600" dirty="0" smtClean="0"/>
              <a:t>Consider the infinite set: 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sz="3600" dirty="0" smtClean="0"/>
              <a:t>{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sz="3600" i="1" baseline="300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3600" dirty="0" smtClean="0">
                <a:latin typeface="+mj-lt"/>
                <a:cs typeface="Times New Roman" pitchFamily="18" charset="0"/>
              </a:rPr>
              <a:t>|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sz="3600" dirty="0" smtClean="0">
                <a:latin typeface="+mj-lt"/>
                <a:cs typeface="Times New Roman" pitchFamily="18" charset="0"/>
              </a:rPr>
              <a:t>is a pos. integer}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sz="3600" dirty="0" smtClean="0">
                <a:latin typeface="+mj-lt"/>
                <a:cs typeface="Times New Roman" pitchFamily="18" charset="0"/>
              </a:rPr>
              <a:t>             {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0, 00, 000, 0000, … </a:t>
            </a:r>
            <a:r>
              <a:rPr lang="en-US" sz="3600" dirty="0" smtClean="0">
                <a:latin typeface="+mj-lt"/>
                <a:cs typeface="Times New Roman" pitchFamily="18" charset="0"/>
              </a:rPr>
              <a:t>}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sz="3600" dirty="0">
                <a:latin typeface="+mj-lt"/>
                <a:cs typeface="Times New Roman" pitchFamily="18" charset="0"/>
              </a:rPr>
              <a:t>	</a:t>
            </a:r>
            <a:r>
              <a:rPr lang="en-US" sz="3600" dirty="0" smtClean="0">
                <a:latin typeface="+mj-lt"/>
                <a:cs typeface="Times New Roman" pitchFamily="18" charset="0"/>
              </a:rPr>
              <a:t>	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3600" i="1" baseline="-25000" dirty="0" err="1" smtClean="0">
                <a:latin typeface="+mj-lt"/>
                <a:cs typeface="Times New Roman" pitchFamily="18" charset="0"/>
              </a:rPr>
              <a:t>i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sz="3600" i="1" baseline="30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3600" i="1" baseline="-25000" dirty="0" err="1" smtClean="0">
                <a:cs typeface="Times New Roman" pitchFamily="18" charset="0"/>
              </a:rPr>
              <a:t>j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sz="3600" i="1" baseline="30000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i="1" dirty="0" smtClean="0">
                <a:latin typeface="+mj-lt"/>
                <a:cs typeface="Times New Roman" pitchFamily="18" charset="0"/>
              </a:rPr>
              <a:t>Note: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≠ j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		z = 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3600" i="1" baseline="30000" dirty="0" smtClean="0">
                <a:latin typeface="Times New Roman" pitchFamily="18" charset="0"/>
                <a:cs typeface="Times New Roman" pitchFamily="18" charset="0"/>
              </a:rPr>
              <a:t>i   	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3600" i="1" baseline="-25000" dirty="0" err="1" smtClean="0">
                <a:cs typeface="Times New Roman" pitchFamily="18" charset="0"/>
              </a:rPr>
              <a:t>i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z = 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sz="3600" i="1" baseline="30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3600" i="1" baseline="30000" dirty="0" smtClean="0">
                <a:latin typeface="Times New Roman" pitchFamily="18" charset="0"/>
                <a:cs typeface="Times New Roman" pitchFamily="18" charset="0"/>
              </a:rPr>
              <a:t>i	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3600" i="1" baseline="-25000" dirty="0" err="1" smtClean="0">
                <a:cs typeface="Times New Roman" pitchFamily="18" charset="0"/>
              </a:rPr>
              <a:t>j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z = 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sz="3600" i="1" baseline="30000" dirty="0" smtClean="0">
                <a:latin typeface="Times New Roman" pitchFamily="18" charset="0"/>
                <a:cs typeface="Times New Roman" pitchFamily="18" charset="0"/>
              </a:rPr>
              <a:t>j 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3600" i="1" baseline="300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3600" dirty="0" smtClean="0"/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en-US" sz="3600" dirty="0"/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en-US" sz="3600" dirty="0">
              <a:latin typeface="+mj-lt"/>
            </a:endParaRPr>
          </a:p>
        </p:txBody>
      </p:sp>
      <p:sp>
        <p:nvSpPr>
          <p:cNvPr id="38917" name="Text Box 16"/>
          <p:cNvSpPr txBox="1">
            <a:spLocks noChangeArrowheads="1"/>
          </p:cNvSpPr>
          <p:nvPr/>
        </p:nvSpPr>
        <p:spPr bwMode="auto">
          <a:xfrm>
            <a:off x="5807075" y="1219200"/>
            <a:ext cx="33004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>
                <a:latin typeface="Times New Roman" pitchFamily="18" charset="0"/>
                <a:cs typeface="Times New Roman" pitchFamily="18" charset="0"/>
              </a:rPr>
              <a:t>If there is an 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infinite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/>
            <a:r>
              <a:rPr lang="en-US" sz="2000">
                <a:latin typeface="Times New Roman" pitchFamily="18" charset="0"/>
                <a:cs typeface="Times New Roman" pitchFamily="18" charset="0"/>
              </a:rPr>
              <a:t>pairwise distinguishable </a:t>
            </a:r>
          </a:p>
          <a:p>
            <a:pPr algn="ctr" eaLnBrk="1" hangingPunct="1"/>
            <a:r>
              <a:rPr lang="en-US" sz="2000">
                <a:latin typeface="Times New Roman" pitchFamily="18" charset="0"/>
                <a:cs typeface="Times New Roman" pitchFamily="18" charset="0"/>
              </a:rPr>
              <a:t>set of strings (w.r.t. </a:t>
            </a:r>
            <a:r>
              <a:rPr lang="en-US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pPr algn="ctr" eaLnBrk="1" hangingPunct="1"/>
            <a:r>
              <a:rPr lang="en-US" sz="2000">
                <a:latin typeface="Times New Roman" pitchFamily="18" charset="0"/>
                <a:cs typeface="Times New Roman" pitchFamily="18" charset="0"/>
              </a:rPr>
              <a:t>it must be that </a:t>
            </a:r>
            <a:r>
              <a:rPr lang="en-US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is not regular!</a:t>
            </a:r>
          </a:p>
        </p:txBody>
      </p:sp>
      <p:sp>
        <p:nvSpPr>
          <p:cNvPr id="38918" name="Title 1"/>
          <p:cNvSpPr txBox="1">
            <a:spLocks/>
          </p:cNvSpPr>
          <p:nvPr/>
        </p:nvSpPr>
        <p:spPr bwMode="auto">
          <a:xfrm>
            <a:off x="3175" y="-228600"/>
            <a:ext cx="2130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400">
                <a:solidFill>
                  <a:srgbClr val="FF0000"/>
                </a:solidFill>
              </a:rPr>
              <a:t>Solution 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5576888" y="6400800"/>
            <a:ext cx="1509712" cy="457200"/>
          </a:xfrm>
          <a:prstGeom prst="borderCallout1">
            <a:avLst>
              <a:gd name="adj1" fmla="val -6553"/>
              <a:gd name="adj2" fmla="val 29098"/>
              <a:gd name="adj3" fmla="val -49269"/>
              <a:gd name="adj4" fmla="val 2815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cs typeface="Times New Roman" pitchFamily="18" charset="0"/>
              </a:rPr>
              <a:t>Accepted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7597775" y="6400800"/>
            <a:ext cx="1509713" cy="457200"/>
          </a:xfrm>
          <a:prstGeom prst="borderCallout1">
            <a:avLst>
              <a:gd name="adj1" fmla="val -3654"/>
              <a:gd name="adj2" fmla="val 63334"/>
              <a:gd name="adj3" fmla="val -46370"/>
              <a:gd name="adj4" fmla="val 64148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cs typeface="Times New Roman" pitchFamily="18" charset="0"/>
              </a:rPr>
              <a:t>Rejected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88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Non-regular Language Proofs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you feel about them?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Not great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Okay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Great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1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Homework Due Friday</a:t>
            </a:r>
          </a:p>
        </p:txBody>
      </p:sp>
      <p:sp>
        <p:nvSpPr>
          <p:cNvPr id="39939" name="Content Placeholder 4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5257800"/>
          </a:xfrm>
        </p:spPr>
        <p:txBody>
          <a:bodyPr/>
          <a:lstStyle/>
          <a:p>
            <a:pPr marL="514350" indent="-514350" eaLnBrk="1" hangingPunct="1">
              <a:buFont typeface="Arial" pitchFamily="34" charset="0"/>
              <a:buAutoNum type="arabicPeriod" startAt="3"/>
            </a:pPr>
            <a:r>
              <a:rPr lang="en-US" smtClean="0">
                <a:solidFill>
                  <a:schemeClr val="accent1"/>
                </a:solidFill>
              </a:rPr>
              <a:t>Prove that you need at least 6 states (for #2)</a:t>
            </a:r>
          </a:p>
          <a:p>
            <a:pPr marL="514350" indent="-514350" eaLnBrk="1" hangingPunct="1">
              <a:buFont typeface="Arial" pitchFamily="34" charset="0"/>
              <a:buAutoNum type="arabicPeriod" startAt="7"/>
            </a:pPr>
            <a:r>
              <a:rPr lang="en-US" smtClean="0">
                <a:solidFill>
                  <a:schemeClr val="accent1"/>
                </a:solidFill>
              </a:rPr>
              <a:t>Prove that palindrome checking is not regular</a:t>
            </a:r>
          </a:p>
          <a:p>
            <a:pPr marL="514350" indent="-514350" eaLnBrk="1" hangingPunct="1">
              <a:buFont typeface="Arial" pitchFamily="34" charset="0"/>
              <a:buAutoNum type="arabicPeriod" startAt="7"/>
            </a:pPr>
            <a:r>
              <a:rPr lang="en-US" smtClean="0">
                <a:solidFill>
                  <a:schemeClr val="accent1"/>
                </a:solidFill>
              </a:rPr>
              <a:t>Prove that power of two occurrences of 0’s is not regular</a:t>
            </a:r>
          </a:p>
        </p:txBody>
      </p:sp>
    </p:spTree>
    <p:extLst>
      <p:ext uri="{BB962C8B-B14F-4D97-AF65-F5344CB8AC3E}">
        <p14:creationId xmlns:p14="http://schemas.microsoft.com/office/powerpoint/2010/main" val="147700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3" name="Group 9"/>
          <p:cNvGrpSpPr>
            <a:grpSpLocks/>
          </p:cNvGrpSpPr>
          <p:nvPr/>
        </p:nvGrpSpPr>
        <p:grpSpPr bwMode="auto">
          <a:xfrm>
            <a:off x="2286000" y="1668463"/>
            <a:ext cx="4637088" cy="4656137"/>
            <a:chOff x="2982943" y="2057400"/>
            <a:chExt cx="3187700" cy="3200400"/>
          </a:xfrm>
        </p:grpSpPr>
        <p:sp>
          <p:nvSpPr>
            <p:cNvPr id="5" name="Oval 4"/>
            <p:cNvSpPr/>
            <p:nvPr/>
          </p:nvSpPr>
          <p:spPr>
            <a:xfrm>
              <a:off x="3657369" y="3429000"/>
              <a:ext cx="1829026" cy="18288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/>
                <a:t>Proof</a:t>
              </a:r>
              <a:endParaRPr lang="en-US" sz="3200" b="1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2982943" y="2057400"/>
              <a:ext cx="1829026" cy="18288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600" b="1" dirty="0"/>
                <a:t>DFA</a:t>
              </a:r>
              <a:endParaRPr lang="en-US" sz="3200" b="1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4341617" y="2057400"/>
              <a:ext cx="1829026" cy="18288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600" b="1" dirty="0" smtClean="0"/>
                <a:t>NFA</a:t>
              </a:r>
              <a:endParaRPr lang="en-US" sz="3200" b="1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/>
            </a:p>
          </p:txBody>
        </p:sp>
        <p:sp>
          <p:nvSpPr>
            <p:cNvPr id="5129" name="Rectangle 7"/>
            <p:cNvSpPr>
              <a:spLocks noChangeArrowheads="1"/>
            </p:cNvSpPr>
            <p:nvPr/>
          </p:nvSpPr>
          <p:spPr bwMode="auto">
            <a:xfrm>
              <a:off x="4532857" y="2601538"/>
              <a:ext cx="126991" cy="317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endParaRPr lang="en-US" sz="2400" dirty="0"/>
            </a:p>
          </p:txBody>
        </p:sp>
      </p:grp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838200" y="1466850"/>
            <a:ext cx="1962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</a:rPr>
              <a:t>D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eterministic  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</a:rPr>
              <a:t>F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inite  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</a:rPr>
              <a:t>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utomata</a:t>
            </a:r>
          </a:p>
        </p:txBody>
      </p:sp>
      <p:sp>
        <p:nvSpPr>
          <p:cNvPr id="5125" name="Text Box 9"/>
          <p:cNvSpPr txBox="1">
            <a:spLocks noChangeArrowheads="1"/>
          </p:cNvSpPr>
          <p:nvPr/>
        </p:nvSpPr>
        <p:spPr bwMode="auto">
          <a:xfrm>
            <a:off x="6781800" y="1266825"/>
            <a:ext cx="2362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 u="sng">
                <a:solidFill>
                  <a:srgbClr val="008000"/>
                </a:solidFill>
                <a:latin typeface="Times New Roman" pitchFamily="18" charset="0"/>
              </a:rPr>
              <a:t>N</a:t>
            </a:r>
            <a:r>
              <a:rPr lang="en-US" sz="2400">
                <a:solidFill>
                  <a:srgbClr val="008000"/>
                </a:solidFill>
                <a:latin typeface="Times New Roman" pitchFamily="18" charset="0"/>
              </a:rPr>
              <a:t>ondeterministic  </a:t>
            </a:r>
            <a:r>
              <a:rPr lang="en-US" sz="2400" b="1" u="sng">
                <a:solidFill>
                  <a:srgbClr val="008000"/>
                </a:solidFill>
                <a:latin typeface="Times New Roman" pitchFamily="18" charset="0"/>
              </a:rPr>
              <a:t>F</a:t>
            </a:r>
            <a:r>
              <a:rPr lang="en-US" sz="2400">
                <a:solidFill>
                  <a:srgbClr val="008000"/>
                </a:solidFill>
                <a:latin typeface="Times New Roman" pitchFamily="18" charset="0"/>
              </a:rPr>
              <a:t>inite  </a:t>
            </a:r>
          </a:p>
          <a:p>
            <a:pPr eaLnBrk="1" hangingPunct="1"/>
            <a:r>
              <a:rPr lang="en-US" sz="2400" b="1" u="sng">
                <a:solidFill>
                  <a:srgbClr val="008000"/>
                </a:solidFill>
                <a:latin typeface="Times New Roman" pitchFamily="18" charset="0"/>
              </a:rPr>
              <a:t>A</a:t>
            </a:r>
            <a:r>
              <a:rPr lang="en-US" sz="2400">
                <a:solidFill>
                  <a:srgbClr val="008000"/>
                </a:solidFill>
                <a:latin typeface="Times New Roman" pitchFamily="18" charset="0"/>
              </a:rPr>
              <a:t>utomata</a:t>
            </a:r>
          </a:p>
        </p:txBody>
      </p:sp>
    </p:spTree>
    <p:extLst>
      <p:ext uri="{BB962C8B-B14F-4D97-AF65-F5344CB8AC3E}">
        <p14:creationId xmlns:p14="http://schemas.microsoft.com/office/powerpoint/2010/main" val="91113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3" name="Group 9"/>
          <p:cNvGrpSpPr>
            <a:grpSpLocks/>
          </p:cNvGrpSpPr>
          <p:nvPr/>
        </p:nvGrpSpPr>
        <p:grpSpPr bwMode="auto">
          <a:xfrm>
            <a:off x="2286000" y="1668463"/>
            <a:ext cx="4637088" cy="4656137"/>
            <a:chOff x="2982943" y="2057400"/>
            <a:chExt cx="3187700" cy="3200400"/>
          </a:xfrm>
        </p:grpSpPr>
        <p:sp>
          <p:nvSpPr>
            <p:cNvPr id="5" name="Oval 4"/>
            <p:cNvSpPr/>
            <p:nvPr/>
          </p:nvSpPr>
          <p:spPr>
            <a:xfrm>
              <a:off x="3657369" y="3429000"/>
              <a:ext cx="1829026" cy="18288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/>
                <a:t>Proof</a:t>
              </a:r>
              <a:endParaRPr lang="en-US" sz="3200" b="1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/>
                <a:t>3, 7, 8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982943" y="2057400"/>
              <a:ext cx="1829026" cy="18288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600" b="1" dirty="0"/>
                <a:t>DFA</a:t>
              </a:r>
              <a:endParaRPr lang="en-US" sz="3200" b="1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/>
                <a:t>1, 2, 6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4341617" y="2057400"/>
              <a:ext cx="1829026" cy="18288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600" b="1" dirty="0"/>
                <a:t>NFA</a:t>
              </a:r>
              <a:endParaRPr lang="en-US" sz="3200" b="1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/>
                <a:t>5</a:t>
              </a:r>
              <a:endParaRPr lang="en-US" sz="3200" dirty="0"/>
            </a:p>
          </p:txBody>
        </p:sp>
        <p:sp>
          <p:nvSpPr>
            <p:cNvPr id="5129" name="Rectangle 7"/>
            <p:cNvSpPr>
              <a:spLocks noChangeArrowheads="1"/>
            </p:cNvSpPr>
            <p:nvPr/>
          </p:nvSpPr>
          <p:spPr bwMode="auto">
            <a:xfrm>
              <a:off x="4425988" y="2601538"/>
              <a:ext cx="340729" cy="571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/>
                <a:t>4</a:t>
              </a:r>
              <a:br>
                <a:rPr lang="en-US" sz="2400" dirty="0"/>
              </a:br>
              <a:r>
                <a:rPr lang="en-US" sz="2400" dirty="0"/>
                <a:t>10</a:t>
              </a:r>
            </a:p>
          </p:txBody>
        </p:sp>
      </p:grp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838200" y="1466850"/>
            <a:ext cx="1962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 u="sng">
                <a:solidFill>
                  <a:srgbClr val="0000FF"/>
                </a:solidFill>
                <a:latin typeface="Times New Roman" pitchFamily="18" charset="0"/>
              </a:rPr>
              <a:t>D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eterministic  </a:t>
            </a:r>
            <a:r>
              <a:rPr lang="en-US" sz="2400" b="1" u="sng">
                <a:solidFill>
                  <a:srgbClr val="0000FF"/>
                </a:solidFill>
                <a:latin typeface="Times New Roman" pitchFamily="18" charset="0"/>
              </a:rPr>
              <a:t>F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inite  </a:t>
            </a:r>
            <a:r>
              <a:rPr lang="en-US" sz="2400" b="1" u="sng">
                <a:solidFill>
                  <a:srgbClr val="0000FF"/>
                </a:solidFill>
                <a:latin typeface="Times New Roman" pitchFamily="18" charset="0"/>
              </a:rPr>
              <a:t>A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utomata</a:t>
            </a:r>
          </a:p>
        </p:txBody>
      </p:sp>
      <p:sp>
        <p:nvSpPr>
          <p:cNvPr id="5125" name="Text Box 9"/>
          <p:cNvSpPr txBox="1">
            <a:spLocks noChangeArrowheads="1"/>
          </p:cNvSpPr>
          <p:nvPr/>
        </p:nvSpPr>
        <p:spPr bwMode="auto">
          <a:xfrm>
            <a:off x="6781800" y="1266825"/>
            <a:ext cx="2362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 u="sng">
                <a:solidFill>
                  <a:srgbClr val="008000"/>
                </a:solidFill>
                <a:latin typeface="Times New Roman" pitchFamily="18" charset="0"/>
              </a:rPr>
              <a:t>N</a:t>
            </a:r>
            <a:r>
              <a:rPr lang="en-US" sz="2400">
                <a:solidFill>
                  <a:srgbClr val="008000"/>
                </a:solidFill>
                <a:latin typeface="Times New Roman" pitchFamily="18" charset="0"/>
              </a:rPr>
              <a:t>ondeterministic  </a:t>
            </a:r>
            <a:r>
              <a:rPr lang="en-US" sz="2400" b="1" u="sng">
                <a:solidFill>
                  <a:srgbClr val="008000"/>
                </a:solidFill>
                <a:latin typeface="Times New Roman" pitchFamily="18" charset="0"/>
              </a:rPr>
              <a:t>F</a:t>
            </a:r>
            <a:r>
              <a:rPr lang="en-US" sz="2400">
                <a:solidFill>
                  <a:srgbClr val="008000"/>
                </a:solidFill>
                <a:latin typeface="Times New Roman" pitchFamily="18" charset="0"/>
              </a:rPr>
              <a:t>inite  </a:t>
            </a:r>
          </a:p>
          <a:p>
            <a:pPr eaLnBrk="1" hangingPunct="1"/>
            <a:r>
              <a:rPr lang="en-US" sz="2400" b="1" u="sng">
                <a:solidFill>
                  <a:srgbClr val="008000"/>
                </a:solidFill>
                <a:latin typeface="Times New Roman" pitchFamily="18" charset="0"/>
              </a:rPr>
              <a:t>A</a:t>
            </a:r>
            <a:r>
              <a:rPr lang="en-US" sz="2400">
                <a:solidFill>
                  <a:srgbClr val="008000"/>
                </a:solidFill>
                <a:latin typeface="Times New Roman" pitchFamily="18" charset="0"/>
              </a:rPr>
              <a:t>utomata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Hw</a:t>
            </a:r>
            <a:r>
              <a:rPr lang="en-US" dirty="0" smtClean="0"/>
              <a:t>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79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9"/>
          <p:cNvGrpSpPr>
            <a:grpSpLocks/>
          </p:cNvGrpSpPr>
          <p:nvPr/>
        </p:nvGrpSpPr>
        <p:grpSpPr bwMode="auto">
          <a:xfrm>
            <a:off x="2220913" y="1211263"/>
            <a:ext cx="4637087" cy="4656137"/>
            <a:chOff x="2982943" y="2057400"/>
            <a:chExt cx="3187700" cy="3200400"/>
          </a:xfrm>
        </p:grpSpPr>
        <p:sp>
          <p:nvSpPr>
            <p:cNvPr id="5" name="Oval 4"/>
            <p:cNvSpPr/>
            <p:nvPr/>
          </p:nvSpPr>
          <p:spPr>
            <a:xfrm>
              <a:off x="3657369" y="3429000"/>
              <a:ext cx="1829026" cy="18288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/>
                <a:t>Proof</a:t>
              </a:r>
              <a:endParaRPr lang="en-US" sz="3200" b="1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/>
                <a:t>3, 7, 8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982943" y="2057400"/>
              <a:ext cx="1829026" cy="18288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600" b="1" dirty="0"/>
                <a:t>DFA</a:t>
              </a:r>
              <a:endParaRPr lang="en-US" sz="3200" b="1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/>
                <a:t>1, 2, 6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4341617" y="2057400"/>
              <a:ext cx="1829026" cy="18288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600" b="1" dirty="0"/>
                <a:t>NFA</a:t>
              </a:r>
              <a:endParaRPr lang="en-US" sz="3200" b="1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/>
                <a:t>5</a:t>
              </a:r>
              <a:endParaRPr lang="en-US" sz="3200" dirty="0"/>
            </a:p>
          </p:txBody>
        </p:sp>
        <p:sp>
          <p:nvSpPr>
            <p:cNvPr id="6150" name="Rectangle 7"/>
            <p:cNvSpPr>
              <a:spLocks noChangeArrowheads="1"/>
            </p:cNvSpPr>
            <p:nvPr/>
          </p:nvSpPr>
          <p:spPr bwMode="auto">
            <a:xfrm>
              <a:off x="4425988" y="2601538"/>
              <a:ext cx="340729" cy="571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/>
                <a:t>4</a:t>
              </a:r>
              <a:br>
                <a:rPr lang="en-US" sz="2400"/>
              </a:br>
              <a:r>
                <a:rPr lang="en-US" sz="2400"/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374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Homework Due Tuesday Nov 26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52578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0.  Do the JFLAP tutorial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DFA: at least two 0’s and at most one 1.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DFA: multiple of two or three 0’s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 startAt="4"/>
              <a:defRPr/>
            </a:pPr>
            <a:r>
              <a:rPr lang="en-US" dirty="0" smtClean="0"/>
              <a:t>DFA/NFA: first two characters equal the last two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6.  DFA: binary representation of multiples of 7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10.DFA/NFA equal occurrences of 01 and 10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dirty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647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ne Callout 1 5"/>
          <p:cNvSpPr/>
          <p:nvPr/>
        </p:nvSpPr>
        <p:spPr>
          <a:xfrm>
            <a:off x="1524000" y="5181600"/>
            <a:ext cx="7603508" cy="1447800"/>
          </a:xfrm>
          <a:prstGeom prst="borderCallout1">
            <a:avLst>
              <a:gd name="adj1" fmla="val 34974"/>
              <a:gd name="adj2" fmla="val 400"/>
              <a:gd name="adj3" fmla="val 14202"/>
              <a:gd name="adj4" fmla="val 125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/>
              <a:t>Assume the dog starts out in the sits state - then: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Sees squirrels, gets petted, waits, gets petted, gets petted, sees squirrels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Which state is the dog in A) sits B) barks C) wag tail 	D) ??</a:t>
            </a:r>
            <a:endParaRPr lang="en-US" sz="2800" dirty="0"/>
          </a:p>
        </p:txBody>
      </p:sp>
      <p:pic>
        <p:nvPicPr>
          <p:cNvPr id="1026" name="Picture 2" descr="A dog supports 3 states: barks, wag tail and sits. A barking dog can have the action 'gets petted' applied to it, prompting a transition to 'wag tail'. If the dog waits for too long, it goes back to barks state. If it gets petted more, it will sit until it sees a squirrel and starts barking ag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92"/>
            <a:ext cx="8166100" cy="462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67000" y="4812268"/>
            <a:ext cx="563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http://learnyousomeerlang.com/finite-state-machines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26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3013075"/>
            <a:ext cx="5848350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/>
              <a:t>D</a:t>
            </a:r>
            <a:r>
              <a:rPr lang="en-US" dirty="0" smtClean="0"/>
              <a:t>eterministic </a:t>
            </a:r>
            <a:r>
              <a:rPr lang="en-US" b="1" u="sng" dirty="0" smtClean="0"/>
              <a:t>F</a:t>
            </a:r>
            <a:r>
              <a:rPr lang="en-US" dirty="0" smtClean="0"/>
              <a:t>inite </a:t>
            </a:r>
            <a:r>
              <a:rPr lang="en-US" b="1" u="sng" dirty="0" smtClean="0"/>
              <a:t>A</a:t>
            </a:r>
            <a:r>
              <a:rPr lang="en-US" dirty="0" smtClean="0"/>
              <a:t>utomata (DFAs) </a:t>
            </a:r>
            <a:endParaRPr lang="en-US" dirty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Line Callout 1 11"/>
          <p:cNvSpPr/>
          <p:nvPr/>
        </p:nvSpPr>
        <p:spPr>
          <a:xfrm>
            <a:off x="168275" y="1811338"/>
            <a:ext cx="3429000" cy="1350962"/>
          </a:xfrm>
          <a:prstGeom prst="borderCallout1">
            <a:avLst>
              <a:gd name="adj1" fmla="val 97569"/>
              <a:gd name="adj2" fmla="val 45467"/>
              <a:gd name="adj3" fmla="val 173738"/>
              <a:gd name="adj4" fmla="val 65725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What symbol did we see?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Cool – stay in this state.</a:t>
            </a:r>
            <a:endParaRPr lang="en-US" sz="2800" dirty="0"/>
          </a:p>
        </p:txBody>
      </p:sp>
      <p:sp>
        <p:nvSpPr>
          <p:cNvPr id="13" name="Line Callout 1 12"/>
          <p:cNvSpPr/>
          <p:nvPr/>
        </p:nvSpPr>
        <p:spPr>
          <a:xfrm>
            <a:off x="4800600" y="1295400"/>
            <a:ext cx="3429000" cy="2133600"/>
          </a:xfrm>
          <a:prstGeom prst="borderCallout1">
            <a:avLst>
              <a:gd name="adj1" fmla="val 97569"/>
              <a:gd name="adj2" fmla="val 45467"/>
              <a:gd name="adj3" fmla="val 170090"/>
              <a:gd name="adj4" fmla="val 5427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What symbol did we see?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Cool – follow this arrow (“Transition”)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to the other state.</a:t>
            </a:r>
            <a:endParaRPr lang="en-US" sz="2800" dirty="0"/>
          </a:p>
        </p:txBody>
      </p:sp>
      <p:sp>
        <p:nvSpPr>
          <p:cNvPr id="14" name="Line Callout 1 13"/>
          <p:cNvSpPr/>
          <p:nvPr/>
        </p:nvSpPr>
        <p:spPr>
          <a:xfrm>
            <a:off x="7691438" y="4419600"/>
            <a:ext cx="1295400" cy="1350963"/>
          </a:xfrm>
          <a:prstGeom prst="borderCallout1">
            <a:avLst>
              <a:gd name="adj1" fmla="val 48811"/>
              <a:gd name="adj2" fmla="val -1121"/>
              <a:gd name="adj3" fmla="val 97214"/>
              <a:gd name="adj4" fmla="val -43687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These are states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336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700" dirty="0" smtClean="0"/>
              <a:t>Identifying the Start State</a:t>
            </a:r>
            <a:br>
              <a:rPr lang="en-US" sz="6700" dirty="0" smtClean="0"/>
            </a:br>
            <a:r>
              <a:rPr lang="en-US" dirty="0" smtClean="0"/>
              <a:t>(sometimes we just use an arrow)</a:t>
            </a:r>
            <a:endParaRPr lang="en-US" sz="6700" dirty="0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0200"/>
            <a:ext cx="13589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524000"/>
            <a:ext cx="6715125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381000" y="1639888"/>
            <a:ext cx="1828800" cy="1350962"/>
          </a:xfrm>
          <a:prstGeom prst="borderCallout1">
            <a:avLst>
              <a:gd name="adj1" fmla="val 156047"/>
              <a:gd name="adj2" fmla="val 73838"/>
              <a:gd name="adj3" fmla="val 95333"/>
              <a:gd name="adj4" fmla="val 66117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This shows what state we start in </a:t>
            </a:r>
            <a:endParaRPr lang="en-US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0" y="5410200"/>
            <a:ext cx="8229600" cy="1143000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 state do we end up in if we see:</a:t>
            </a:r>
            <a:br>
              <a:rPr lang="en-US" dirty="0" smtClean="0"/>
            </a:br>
            <a:r>
              <a:rPr lang="en-US" sz="6700" dirty="0" smtClean="0"/>
              <a:t>00000000001</a:t>
            </a:r>
            <a:endParaRPr lang="en-US" sz="6700" dirty="0"/>
          </a:p>
        </p:txBody>
      </p:sp>
      <p:sp>
        <p:nvSpPr>
          <p:cNvPr id="7" name="Line Callout 1 6"/>
          <p:cNvSpPr/>
          <p:nvPr/>
        </p:nvSpPr>
        <p:spPr>
          <a:xfrm>
            <a:off x="7073900" y="5888038"/>
            <a:ext cx="2057400" cy="969962"/>
          </a:xfrm>
          <a:prstGeom prst="borderCallout1">
            <a:avLst>
              <a:gd name="adj1" fmla="val 98941"/>
              <a:gd name="adj2" fmla="val 90273"/>
              <a:gd name="adj3" fmla="val 101880"/>
              <a:gd name="adj4" fmla="val 66117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AutoNum type="alphaUcParenR"/>
              <a:defRPr/>
            </a:pPr>
            <a:r>
              <a:rPr lang="en-US" sz="2400" dirty="0" smtClean="0"/>
              <a:t>Left state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AutoNum type="alphaUcParenR"/>
              <a:defRPr/>
            </a:pPr>
            <a:r>
              <a:rPr lang="en-US" sz="2400" dirty="0" smtClean="0"/>
              <a:t>Right state</a:t>
            </a:r>
            <a:endParaRPr lang="en-US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5669280" y="2171880"/>
              <a:ext cx="360" cy="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59920" y="216252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457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Goal – To make decisions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We want to decide if the sequence of symbols we see matches the pattern we’re expecting.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3108325"/>
            <a:ext cx="39624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6553200" y="4648200"/>
            <a:ext cx="2281238" cy="2019300"/>
          </a:xfrm>
          <a:prstGeom prst="borderCallout1">
            <a:avLst>
              <a:gd name="adj1" fmla="val 95850"/>
              <a:gd name="adj2" fmla="val 0"/>
              <a:gd name="adj3" fmla="val 61935"/>
              <a:gd name="adj4" fmla="val -21554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∑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+mj-lt"/>
                <a:cs typeface="Times New Roman" pitchFamily="18" charset="0"/>
              </a:rPr>
              <a:t>is the set of symbols we’re using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j-lt"/>
                <a:cs typeface="Times New Roman" pitchFamily="18" charset="0"/>
              </a:rPr>
              <a:t>(</a:t>
            </a:r>
            <a:r>
              <a:rPr lang="en-US" sz="2400" dirty="0">
                <a:cs typeface="Times New Roman" pitchFamily="18" charset="0"/>
              </a:rPr>
              <a:t>which here has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sz="2400" dirty="0">
                <a:cs typeface="Times New Roman" pitchFamily="18" charset="0"/>
              </a:rPr>
              <a:t>’s and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400" dirty="0">
                <a:cs typeface="Times New Roman" pitchFamily="18" charset="0"/>
              </a:rPr>
              <a:t>’s)</a:t>
            </a:r>
            <a:r>
              <a:rPr lang="en-US" sz="2400" dirty="0">
                <a:latin typeface="+mj-lt"/>
                <a:cs typeface="Times New Roman" pitchFamily="18" charset="0"/>
              </a:rPr>
              <a:t>. </a:t>
            </a:r>
          </a:p>
        </p:txBody>
      </p:sp>
      <p:sp>
        <p:nvSpPr>
          <p:cNvPr id="6" name="Line Callout 1 5"/>
          <p:cNvSpPr/>
          <p:nvPr/>
        </p:nvSpPr>
        <p:spPr>
          <a:xfrm>
            <a:off x="4762500" y="2590800"/>
            <a:ext cx="2281238" cy="1817688"/>
          </a:xfrm>
          <a:prstGeom prst="borderCallout1">
            <a:avLst>
              <a:gd name="adj1" fmla="val -10519"/>
              <a:gd name="adj2" fmla="val 122333"/>
              <a:gd name="adj3" fmla="val 41616"/>
              <a:gd name="adj4" fmla="val 9940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j-lt"/>
                <a:cs typeface="Times New Roman" pitchFamily="18" charset="0"/>
              </a:rPr>
              <a:t>What we’re expecting is referred to as the “</a:t>
            </a:r>
            <a:r>
              <a:rPr lang="en-US" sz="2400" b="1" dirty="0">
                <a:latin typeface="+mj-lt"/>
                <a:cs typeface="Times New Roman" pitchFamily="18" charset="0"/>
              </a:rPr>
              <a:t>Language</a:t>
            </a:r>
            <a:r>
              <a:rPr lang="en-US" sz="2400" dirty="0">
                <a:latin typeface="+mj-lt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522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11097</TotalTime>
  <Words>2330</Words>
  <Application>Microsoft Office PowerPoint</Application>
  <PresentationFormat>On-screen Show (4:3)</PresentationFormat>
  <Paragraphs>419</Paragraphs>
  <Slides>52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0" baseType="lpstr">
      <vt:lpstr>Arial</vt:lpstr>
      <vt:lpstr>Calibri</vt:lpstr>
      <vt:lpstr>Cambria</vt:lpstr>
      <vt:lpstr>Courier New</vt:lpstr>
      <vt:lpstr>Symbol</vt:lpstr>
      <vt:lpstr>Times</vt:lpstr>
      <vt:lpstr>Times New Roman</vt:lpstr>
      <vt:lpstr>Office Theme</vt:lpstr>
      <vt:lpstr>CS  60</vt:lpstr>
      <vt:lpstr>Lecture 24 – Learning Goals</vt:lpstr>
      <vt:lpstr>Finite Automata (Models of Computation)</vt:lpstr>
      <vt:lpstr>PowerPoint Presentation</vt:lpstr>
      <vt:lpstr>PowerPoint Presentation</vt:lpstr>
      <vt:lpstr>PowerPoint Presentation</vt:lpstr>
      <vt:lpstr>Deterministic Finite Automata (DFAs) </vt:lpstr>
      <vt:lpstr>Identifying the Start State (sometimes we just use an arrow)</vt:lpstr>
      <vt:lpstr>The Goal – To make decisions</vt:lpstr>
      <vt:lpstr>Identifying the accepting state(s)</vt:lpstr>
      <vt:lpstr>JFLAP’s Creator – Dr. Susan Roger (Duke)</vt:lpstr>
      <vt:lpstr>DFAs describe a Language</vt:lpstr>
      <vt:lpstr>DFA Rules &amp; Generation Tips</vt:lpstr>
      <vt:lpstr>PowerPoint Presentation</vt:lpstr>
      <vt:lpstr>Solution </vt:lpstr>
      <vt:lpstr>PowerPoint Presentation</vt:lpstr>
      <vt:lpstr>PowerPoint Presentation</vt:lpstr>
      <vt:lpstr>PowerPoint Presentation</vt:lpstr>
      <vt:lpstr>Extra DFA Practice (Which one is this most similar to?)</vt:lpstr>
      <vt:lpstr>PowerPoint Presentation</vt:lpstr>
      <vt:lpstr>PowerPoint Presentation</vt:lpstr>
      <vt:lpstr>PowerPoint Presentation</vt:lpstr>
      <vt:lpstr>Indistinguishable States</vt:lpstr>
      <vt:lpstr>PowerPoint Presentation</vt:lpstr>
      <vt:lpstr>Indistinguishable States</vt:lpstr>
      <vt:lpstr>Distinguishable States/Minimal DFAs</vt:lpstr>
      <vt:lpstr>Distinguishable States/Minimal DFAs</vt:lpstr>
      <vt:lpstr> (Lower-bound on Necessary states!)</vt:lpstr>
      <vt:lpstr>Distinguishable States</vt:lpstr>
      <vt:lpstr>PowerPoint Presentation</vt:lpstr>
      <vt:lpstr>Formal Distinguishable Definition</vt:lpstr>
      <vt:lpstr>Formal Pairwise Distinguishable Definition</vt:lpstr>
      <vt:lpstr>***Distinguishability Theorem*** (Lower-bound on Necessary states!)</vt:lpstr>
      <vt:lpstr>Prove that at least 3 states are required</vt:lpstr>
      <vt:lpstr>Prove that at least 3 states are required</vt:lpstr>
      <vt:lpstr>Summary – DFA Proofs (Phrasing 1)</vt:lpstr>
      <vt:lpstr>Summary – DFA Proofs (Phrasing 2)</vt:lpstr>
      <vt:lpstr>Example Proof for  L = {a3n | n ≥ 0 }  </vt:lpstr>
      <vt:lpstr>Prove that the start state is pairwise distinguishable from all other states</vt:lpstr>
      <vt:lpstr>Prove that the start state is pairwise distinguishable from all other states</vt:lpstr>
      <vt:lpstr>How could you prove that at least 5 states are required???? </vt:lpstr>
      <vt:lpstr>***Distinguishability Theorem*** (Lower-bound on Necessary states!)</vt:lpstr>
      <vt:lpstr>Regular/ Non-Regular Languages</vt:lpstr>
      <vt:lpstr>Regular Language</vt:lpstr>
      <vt:lpstr>***The Nonregular Language Theorem***</vt:lpstr>
      <vt:lpstr>Nonregular Language Proof</vt:lpstr>
      <vt:lpstr>Nonregular Language Proof</vt:lpstr>
      <vt:lpstr>Non-regular Language Proofs</vt:lpstr>
      <vt:lpstr>Homework Due Friday</vt:lpstr>
      <vt:lpstr>Hw 11</vt:lpstr>
      <vt:lpstr>PowerPoint Presentation</vt:lpstr>
      <vt:lpstr>Homework Due Tuesday Nov 26th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</dc:creator>
  <cp:lastModifiedBy>ColleenLewis</cp:lastModifiedBy>
  <cp:revision>651</cp:revision>
  <cp:lastPrinted>2014-12-03T16:38:05Z</cp:lastPrinted>
  <dcterms:created xsi:type="dcterms:W3CDTF">2012-10-29T16:10:05Z</dcterms:created>
  <dcterms:modified xsi:type="dcterms:W3CDTF">2014-12-04T00:40:06Z</dcterms:modified>
</cp:coreProperties>
</file>