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ink/ink2.xml" ContentType="application/inkml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4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84" r:id="rId1"/>
  </p:sldMasterIdLst>
  <p:notesMasterIdLst>
    <p:notesMasterId r:id="rId56"/>
  </p:notesMasterIdLst>
  <p:handoutMasterIdLst>
    <p:handoutMasterId r:id="rId57"/>
  </p:handoutMasterIdLst>
  <p:sldIdLst>
    <p:sldId id="1203" r:id="rId2"/>
    <p:sldId id="1283" r:id="rId3"/>
    <p:sldId id="1198" r:id="rId4"/>
    <p:sldId id="1250" r:id="rId5"/>
    <p:sldId id="1284" r:id="rId6"/>
    <p:sldId id="1251" r:id="rId7"/>
    <p:sldId id="1252" r:id="rId8"/>
    <p:sldId id="1253" r:id="rId9"/>
    <p:sldId id="1254" r:id="rId10"/>
    <p:sldId id="1285" r:id="rId11"/>
    <p:sldId id="1264" r:id="rId12"/>
    <p:sldId id="1265" r:id="rId13"/>
    <p:sldId id="1294" r:id="rId14"/>
    <p:sldId id="1262" r:id="rId15"/>
    <p:sldId id="1255" r:id="rId16"/>
    <p:sldId id="1256" r:id="rId17"/>
    <p:sldId id="1295" r:id="rId18"/>
    <p:sldId id="1257" r:id="rId19"/>
    <p:sldId id="1291" r:id="rId20"/>
    <p:sldId id="1290" r:id="rId21"/>
    <p:sldId id="1292" r:id="rId22"/>
    <p:sldId id="1289" r:id="rId23"/>
    <p:sldId id="1286" r:id="rId24"/>
    <p:sldId id="1287" r:id="rId25"/>
    <p:sldId id="1268" r:id="rId26"/>
    <p:sldId id="1269" r:id="rId27"/>
    <p:sldId id="1299" r:id="rId28"/>
    <p:sldId id="1300" r:id="rId29"/>
    <p:sldId id="1271" r:id="rId30"/>
    <p:sldId id="1273" r:id="rId31"/>
    <p:sldId id="1272" r:id="rId32"/>
    <p:sldId id="1274" r:id="rId33"/>
    <p:sldId id="1275" r:id="rId34"/>
    <p:sldId id="1282" r:id="rId35"/>
    <p:sldId id="1276" r:id="rId36"/>
    <p:sldId id="1277" r:id="rId37"/>
    <p:sldId id="1278" r:id="rId38"/>
    <p:sldId id="1281" r:id="rId39"/>
    <p:sldId id="1280" r:id="rId40"/>
    <p:sldId id="1261" r:id="rId41"/>
    <p:sldId id="1279" r:id="rId42"/>
    <p:sldId id="1296" r:id="rId43"/>
    <p:sldId id="1297" r:id="rId44"/>
    <p:sldId id="1298" r:id="rId45"/>
    <p:sldId id="1204" r:id="rId46"/>
    <p:sldId id="1240" r:id="rId47"/>
    <p:sldId id="1199" r:id="rId48"/>
    <p:sldId id="1200" r:id="rId49"/>
    <p:sldId id="1065" r:id="rId50"/>
    <p:sldId id="1243" r:id="rId51"/>
    <p:sldId id="1244" r:id="rId52"/>
    <p:sldId id="1245" r:id="rId53"/>
    <p:sldId id="1246" r:id="rId54"/>
    <p:sldId id="1197" r:id="rId5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009200"/>
    <a:srgbClr val="CCECFF"/>
    <a:srgbClr val="0333FF"/>
    <a:srgbClr val="FFCCFF"/>
    <a:srgbClr val="FFCCCC"/>
    <a:srgbClr val="990099"/>
    <a:srgbClr val="E7F6FF"/>
    <a:srgbClr val="CEC8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 autoAdjust="0"/>
    <p:restoredTop sz="94637" autoAdjust="0"/>
  </p:normalViewPr>
  <p:slideViewPr>
    <p:cSldViewPr>
      <p:cViewPr>
        <p:scale>
          <a:sx n="75" d="100"/>
          <a:sy n="75" d="100"/>
        </p:scale>
        <p:origin x="-85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0"/>
    </p:cViewPr>
  </p:sorterViewPr>
  <p:notesViewPr>
    <p:cSldViewPr>
      <p:cViewPr varScale="1">
        <p:scale>
          <a:sx n="98" d="100"/>
          <a:sy n="98" d="100"/>
        </p:scale>
        <p:origin x="-1976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27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1T20:31:56.10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 0 71,'-13'17'35,"5"8"-9,-4-12-18,6-3-38,6-10-5,0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4T22:17:47.166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17648 4339,'0'27,"-26"-27,-1 0,27 26,-26 1,26-1,-27-26,1 26,-1-26,27 27,0-27,27 0,-1 0,1 0,26 0,52-27,1 27,27-26,25 0,28-27,-1 53,0-27,27 1,-54 26,28 0,-54 0,-26 0,-27 0,-26 0,0 0,-27 26,-26-26,0 0,0 0,0 0,0 0,0 0,-26-26,-1 26,1 0,-53-27,-27 27,-106-53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1T20:58:25.6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-6 255 56,'-2'15'37,"13"-18"0,11-8-3,21-4-22,15-11-12,18-8-33,25-16 0,20-8-3,14-15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1T20:58:29.4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18 30,'0'0'26,"0"0"-4,0 0-5,0 0-3,18-11-3,12 12-2,2-6 0,14 6-1,3-6 0,13 8 0,-2-3 0,6 4-3,-9-1-1,1 2 0,-12-2-1,-4 2-1,-13-2 0,-6 0 0,-8-3-1,-15 0 0,14 0 0,-14 0-1,0 0-2,0 0-10,-9 2-26,9-2 0,-20-3-2,1-1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4T21:25:33.706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11086 3387,'-26'-27,"-1"-26,1 27,0 26,-1-27,1 54,-27-27,-27 53,27 0,-26 26,26 27,-26 26,26 0,26-26,1 53,52-53,-26 26,53-26,0-27</inkml:trace>
  <inkml:trace contextRef="#ctx0" brushRef="#br0" timeOffset="606.0347">21828 2699,'27'0,"-1"0,1 0,52 26,-26 1,53-1,-27 54,27-1,-26 0,25 1,1 25,-26-25</inkml:trace>
  <inkml:trace contextRef="#ctx0" brushRef="#br0" timeOffset="1129.0646">21537 11986,'0'26,"27"-26,-27 27,26 25,27-25,27 26,-1-27,27 27,53-53,-1 27,28-54,25 1,1-27,-53 0,26-26</inkml:trace>
  <inkml:trace contextRef="#ctx0" brushRef="#br0" timeOffset="2090.1195">10690 8705,'0'0,"-27"0,1 0,-1 26,1 1,-1-1,1 1,-1 26,27-1,0 1,0 27,0-1,27 27,-1-27,1 1,-1-27</inkml:trace>
  <inkml:trace contextRef="#ctx0" brushRef="#br0" timeOffset="14578.8339">21088 4445,'0'0,"-27"0,27 0,0 0,0 0,27-26,-1 26,27-27,0 27,26-26,-26 26,27-27,-27 27,-1 0,1-26,-26 26,-1 0,-26 26,-26 1,-1-1,-26 27,-26-27,26 27,-26 0,26 0,0-26,26-1,27-26,27 27,26-27,0 0,0 0,26 26,-52-26,25 53,-25 0,-1 0,-26 0,0 0,27 0,-27-1,26-25,1-1,-1 1,27-27,-26 26,25-26,-25 27,-1-27</inkml:trace>
  <inkml:trace contextRef="#ctx0" brushRef="#br0" timeOffset="18094.0349">10848 4789,'0'26,"0"-26,27 27,-1-54,27 27,26-26,1 0,-1 26,1-27,-27 27,26-26,-53 26,1 0,-54 26,1-26,-1 27,-25-1,-1 27,0-53,26 26,1 1,26-27,0 0,26-27,27 1,0 26,26 0,-26 0,-26 0,26 0,-53 26,0 27,-27 0,1-26,26 26,-27-1,1-25,-1-1,27 1,0-27,27 0</inkml:trace>
  <inkml:trace contextRef="#ctx0" brushRef="#br0" timeOffset="22131.2658">9922 4815,'27'-26,"-1"0,1-1,-27 1,0-27,0-27,-53 1,26-53,-26-1,-26 1,0-53,-27 0,26-1,1 1,-27 0,27 0,-1 26,27 27,1-1,25 54,1 0,26 26,0 26,0 27,0 53,0 27,0 25,0-25,-27-1,27 1,0-27,-26-27,26-52,-27-54,1-26,-1-26,-26 0,27-1,0 1,-1 26,27 27,0 52,53 1,0 52,0 27,53 0,-27 27,27-27,0 0,26-1,0-52,1-26,-1-27</inkml:trace>
  <inkml:trace contextRef="#ctx0" brushRef="#br0" timeOffset="22975.3141">22358 2355,'-53'53,"26"-27,1 27,-1-53,27 27,0-27,27 0,-1-27,54 1,-1-54,27 27,0-26,26 0,27-54,-1 54,-25-53,-1-1,27 28,-53-1,-1 0,-25 26,-27 28,-53 52,26-53,-26 53,-79 26,26 1,0-27,0 52,53-52,0 0,0 0,0 0,106 0,-27-26,1 0,26 26,-27 26,-26 27,-27 0,-26 26,0 1,-26 25,-1 28,-26-27</inkml:trace>
  <inkml:trace contextRef="#ctx0" brushRef="#br0" timeOffset="23430.3401">22702 8996,'0'0,"0"0,53 26,-1 1,28 52,26 1,26 25,27 1,-1 26,1 1,-27-27,1-27,-1 0,-26 1,-53-54,0 1,-27-27,-26-27</inkml:trace>
  <inkml:trace contextRef="#ctx0" brushRef="#br0" timeOffset="23677.3543">23681 10319,'52'26,"1"27,0 0,27-26,-1 25,0-25,-26-27,27-27,-27 1,-27-53,1-1,-1-26,0 1,1-1,-1 0,27 27,-26 26</inkml:trace>
  <inkml:trace contextRef="#ctx0" brushRef="#br0" timeOffset="24426.3971">12859 11351,'-26'0,"26"0,-53 53,26-1,-26 28,0 26,1 26,-1 27,0 26,0-26,0-1,0-25,26-1,1-26,0-27,-1-26,1-26,26-27</inkml:trace>
  <inkml:trace contextRef="#ctx0" brushRef="#br0" timeOffset="24634.409">12145 12488,'-27'106,"1"26,-1 1,1-1,-1-26,27 0,0-53,53-27,0-26,0-26,27-27,-1-27,0 1,1-27</inkml:trace>
  <inkml:trace contextRef="#ctx0" brushRef="#br0" timeOffset="25331.4489">8255 9366,'-53'27,"1"-1,-28-26,-26 27,-26-1,0 1,-1-27,-25 26,-1 0,0 1,27-1,0-26,26 27,0-1,27 1,26-27,0 26,0 1,26-1,27 1,0-27,0 0,27 26,-27-26,26 0,1 0,-27 0,26 0,-26 0,0 0,-26 0,-1 0,1 0,-27 0,26 0,-25 0,-1 0,0 0,26 0,1 0,26 0,53 0,-27 0,54 0,25 0,-25-26,26 26,-1 0,-25 0,-1 0,-26-27</inkml:trace>
  <inkml:trace contextRef="#ctx0" brushRef="#br0" timeOffset="25883.4804">18759 11271,'0'-53,"0"53,0 0,27 27,-1 26,27 26,27 27,-28 53,54-27,-26 53,-1-26,0 26,1-53,-27 1,0-1,-53-53,26 1</inkml:trace>
  <inkml:trace contextRef="#ctx0" brushRef="#br0" timeOffset="26080.4917">18997 12726,'-26'0,"0"0,26 53,0 0,52 27,-25-27,26 26,26-26,1 0,-1-27,0-26,-26-53,27-26,-27-53,-1-1,28-52</inkml:trace>
  <inkml:trace contextRef="#ctx0" brushRef="#br0" timeOffset="26578.5202">23284 7144,'0'0,"0"0,26 26,1-26,52 0,27 0,0 0,-1 0,28-26,-1-1,-26 1,0-1,0 1,-80-1,27 1,-80 0,1-1,-27 1,-26 26,-1-27,27 27,-26 0,53 0,26 0,53 27,26-1,0 1,1-27,-27 26,-1 27,1-27,-53 27,-53 0,1-26,-54-1,-53-26</inkml:trace>
  <inkml:trace contextRef="#ctx0" brushRef="#br0" timeOffset="27279.5603">9578 6535,'0'0,"0"27,0-27,-26 0,-27-27,0 1,0-27,-53-27,0-25,-52-1,25 0,-25 0,25 0,-25 0,25 27,1 53,26-27,27 53,26 26,26 27,27 0,27 0,-1 0,-26 26,27-52,-1-1,-26-26,0-26,-26-27,-1-27,1 27,-27-52,26 25,1 27,0 0,52 27,0 26,27 26,53 1,-26-1,52 27,0-53,27 27,-27-1,1-26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4T21:26:58.759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13573 8493,'-26'0,"26"-26,-26-1,-1 1,27-1,-26-26,26 53,-27-53,27 27,0 0,0 26,27-27,-27 1,26 26,1-27,25 27,-25 0,26 0,26 0,-26 0,27 0,-1 0,27 0,0 0,26 0,-53 0,54-26,-28-1,1 27,-26-26,25 26,-25-27,26 1,-53-1,26 1,-26 26,-27-26,27 26,-26 0,-1 26,-26-26,0 53,0 0,0 26,-26-26,26 26,-27 1,1-27,26 0</inkml:trace>
  <inkml:trace contextRef="#ctx0" brushRef="#br0" timeOffset="7309.4181">17410 12912,'-53'0,"27"26,-1-26,1 27,-1-1,27 1,0-27,27 26,26 0,-1 1,54-27,0 26,53-26,26 0,0 0,53 0,1 0,52 27,-27-27,1 0,-27 0,26 0,-52 26,-27-26,-52 0,-1 0,-53-26</inkml:trace>
  <inkml:trace contextRef="#ctx0" brushRef="#br0" timeOffset="21250.2154">16405 5768,'-53'0,"26"0,27 0,-26-27,26 27,0 0,26 0,1 0,-1-26,27 26,0-26,26-1,1 1,-1 26,27-27,26 27,27-26,-27-1,27 27,-27 0,27 0,0 0,-27 27,0-27,1 26,-1-26,0 0,-52 0,25 0,1 0,-26 0,-1 0,-26 0,0 0,-27 0,27 0,-53-26,0 26,27 0,-27 0,-27-27,1 27,-1-26,1-1,-27 1,26-1,-25 27,-1-26,0 0,0-1,0 27,0-26,26 26,1-27,26 27,26 0,1 0,26 0,26 0,1 27,25-27,-25 26,-1-26,1 27,-1-1,-53 0,1 27,-54-26,1-1,-53 27,26-26,-27 26,-26-1,54-25,-28-1,27 1,0-1,27 1,-27-1,53-26,-27 27,27-27,0 0</inkml:trace>
  <inkml:trace contextRef="#ctx0" brushRef="#br0" timeOffset="33017.8886">12303 5106,'-26'0,"-27"-26,0 26,-26-26,-1 26,1 0,-27-27,-26 27,0 0,-27 27,-26-27,-1 26,-25-26,-27 26,-27 1,1-1,-28 1,1-1,-26 27,-1-26,1 52,-27-26,0 26,0 1,0 26,0-1,0 1,27 27,-27 25,26 1,1 26,-1-26,27 53,27-1,-1 27,0 1,54 25,-1 1,27-1,26 1,53 26,0-26,27 26,0-27,52 27,1-26,26 26,26-53,1 27,52-27,0-27,1 1,26 0,0-27,52-26,-25-1,25 1,28 0,-1-27,0 27,27-27,-1 0,1-26,26 0,0 0,0-27,27 1,-1-1,1-26,26-27,0-26,53 0,-26 0,-1-52,27-1,26-27,-26 1,0-53,0-1,27 1,-27-27,-27-26,1 0,-27-27,0 1,-27-28,-25 1,-1-26,-27-1,1-26,0 0,-27-26,-26-1,-1 1,-25-27,-1-27,-26 27,-53-26,-27 26,1-27,-54 27,-26 27,-53-1,-52 1,-28 52,-52 27,-26 0,-27 53,0 53,-27 26,-26 53</inkml:trace>
  <inkml:trace contextRef="#ctx0" brushRef="#br0" timeOffset="54056.0918">5054 10319,'0'26,"26"1,-26-1,0 1,0 26,0-27,27 27,-27-27,53 1,-27-27,54 0,-1-27,27 1,0-27,-1 0,1 0,27 0,-28 27,-25-27,-27 26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4T21:29:33.7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11219 13520,'0'-26,"0"26,0 0,0 0,0 0,0 0,0 26,-27 1,27-1,0 27,0 0,0 26,0-26,0 53,0-53,0 26,-26-26,26 0,0 0,0 0,0-53,0 0,0 0</inkml:trace>
  <inkml:trace contextRef="#ctx0" brushRef="#br0" timeOffset="520.0297">10928 13891,'-27'-27,"1"27,26 27,0-1,26-26,1 27,-1-1,53 0,1 1,-1-27,1 0,-1 0,-26-27,0 27,0-52,-27 25,1 1,-1-1,-52-26,26 53,-27-26,-26 26,27 0,-1 26,-26 1,27-1,0 27,-1 0,27-27,27 27,-1-26,0-1,1 1,26-27,-53 0,53-27,-27 27,-26 0,27 0,-1 0,-26 0,27 0,-27 27,26-27,-26 26,26-26,-26 0,27-26,-27-1,26 1,-26-1,27 1,-27-1,26-25,-26 25,27 1,26 26,-27-27,1 27,-1-26</inkml:trace>
  <inkml:trace contextRef="#ctx0" brushRef="#br0" timeOffset="929.0531">12039 14155,'0'0,"26"0,-26-26,0-1,0 1,27-27,-27 0,26 0,-26 27,0-27,27 26,-27 27,0 0,26 27,-26-1,0 27,27-26,-27 25,0 1,26-26,-26 26,0-27,27-26,-27 0,0 0,26-26,-26-1,26 1,-26-27,27 0,-27 0</inkml:trace>
  <inkml:trace contextRef="#ctx0" brushRef="#br0" timeOffset="1254.0717">12568 14182,'0'26,"27"-26,-1 0,0-26,1-1,-1-26,1 0,-1 0,1 27,-1-27,-26 27,27-1,-1 1,-26 52,27 1,-27-1,26 1,0 25,-26-25,27 26,-27-27,0 1,0-1,-27-26,27 0,-52 0,52 0,-53-26,0-1,0 1,26 26,1-27</inkml:trace>
  <inkml:trace contextRef="#ctx0" brushRef="#br0" timeOffset="1896.1084">13018 13996,'26'27,"1"26,-1 0,-26 0,0 0,27-27,-27 1,0-1,0-26,-27-26,27-1,0-52,0 26,27 0,-27-27,0 1,26 26,-26 0,0 27,27-1,-27 27,0 53,0-26,26 26,-26 0,0-1,0 28,27-27,-27-27,26 1,27-27,-53 0,53 0,-27-27,-26 27,27-53,-1 27,-26 26,0-27,0 27,0-26,0 26,0 0,27-27,-27 27,26-26,1 0,-1-1,0 27,1 27,-1-27,1 52,-1 1,1 27,-1 26,1-1,-1 1,1 0,-27 0,0 0,0-27,0 1,-27-1,1-26,-27-27,0 1,0-27,0 0,-26-27,26 1,0-54,26 28</inkml:trace>
  <inkml:trace contextRef="#ctx0" brushRef="#br0" timeOffset="2516.1439">14076 13256,'-53'0,"0"-27,-52 1,25-1,-52 1,0-1,-54 1,28-1,-28 1,1 0,-26-1,25 1,-25-1,-1 1,27 26,0-27,-1 27,28 0,-1 0,27 27,-1-1,27 27,1 0,25 26,1 1,26 26,0 26,0-26,27 26,-1 0,1-26,26 0,0 0,0 0,26-27,1 0,-1-26,27 27,26-54,1 27,52 0,0-27,1 1,52 26,27-27,-27 1,53 26,0-27,-26 1,26-1,0 0,-26 1,26-1,-27 1,-25-27,-1 0,-26 26</inkml:trace>
  <inkml:trace contextRef="#ctx0" brushRef="#br0" timeOffset="2851.163">14023 13309,'0'52,"27"1,-27 27,26 26,-26-1,27 28,-1-1,-26 0,27 1,-27-28,0-25,0-1,0 1,26-28,-26-25,0-27,0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4T21:33:02.34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3149 1191,'-53'26,"53"-26,0 0,0 0,0 0,0 0,0 0,0 0,0 0,0 0,0 0,0 0,0 0,0 0,0 0,0 0,0 0,79-26,-79 26,80 26,-27-26,26 0,0 0,1-26,26 26,-1 0,1 0,0-27,0 27,0 0,-27-26,-26 26,26 0,-79 0,80 0,-80 0,0 0,0 0,0 0,0 0,0 0,0 0,0 0,0 0,0 0</inkml:trace>
  <inkml:trace contextRef="#ctx0" brushRef="#br0" timeOffset="424.0243">3175 1296,'0'0,"0"0,0 0,0 0,0 0,0 0,80 27,-80-27,106 0,-27 0,0 0,27 0,0 0,-27-27,27 27,-26 0,25 0,-52-26,27 26,-80 0,53 0,-53 0,0 0,0 0,0 0,0 0,0 0,0 0,0 0</inkml:trace>
  <inkml:trace contextRef="#ctx0" brushRef="#br0" timeOffset="1093.0626">5583 661,'0'0,"0"0,53-52,-53 52,53-27,-53 27,53-53,-53 53,79 0,-79 0,80 0,-80 0,0 0,52 27,-52-27,-26 79,0-26,-27 0,0 0,0 0,26 0,-26 0,53-53,-52 79,52-79,-27 53,27-53,0 0,79 53,-79-53,80 0,-80 0,79 0,-79 0,53-27,-53 27,79-26,-79 26</inkml:trace>
  <inkml:trace contextRef="#ctx0" brushRef="#br0" timeOffset="1592.0909">6456 503,'0'0,"27"-53,-27 53,0 0,0 0,0 0,0 0,-53 79,53-26,-27 26,27-26,0 27,-26-1,26-26,0 0,0-53,0 79,0-79,0 0,0 53,0-53,0 0,0 0,0-53,0 53,-27-79,27 79,-53-53,53 53,-79-26,79 26,-53 0,53 0,-79 53,79-53,-53 52,53-52,-27 80,27-80,53 53,-53-53,80 0,-27 0,0 0,26-27,-26 1,26-1</inkml:trace>
  <inkml:trace contextRef="#ctx0" brushRef="#br0" timeOffset="7529.4306">9287 1561,'-26'0,"26"-26,0 26,0-27,0 27,26-26,1 26,-1-27,27 27,0-26,0 26,0 0,26 26,1 1,-28-1,1 27,0 26,-26 1,-1-1,1 27,-27 0,26 26,-26 0,0-26,0 0,0 26,27-26,-27-26,0-1,0-26,0 0,0 0,0-53,-27 26,1-26,-1 0,-26 0,0 0,0 0,-26 0,26 0,-26 0,26 27,26-27,-25 0,25 0,27 0,0-53,27 26</inkml:trace>
  <inkml:trace contextRef="#ctx0" brushRef="#br0" timeOffset="8052.4606">11325 1323,'0'0,"0"0,0 26,0 27,-27 0,27 27,-26-1,26 27,-27 0,1 26,26-53,0 27,-27-26,27-28,0 1,0-26,0-1,0-26,0 0,0-26,0-1,-26 1,-1-27,-26 0,27 0,-27 27,0-27,0 53,-26 26,26 1,26 26,-25 0,25 26,1 0,26 1,26-1,1-26,25 0,1-27,27-26,-27 0,26-26,0-27,1 0,-1 0,-26-26</inkml:trace>
  <inkml:trace contextRef="#ctx0" brushRef="#br0" timeOffset="8418.4815">11457 2064,'0'0,"0"0,26 0,1 0,26 26,-27 1,1-1,25 27,-25-26,-1-1,1 27,-27-27,0-26,26 27,-26-27,-26 0,-1 0,1-27,-1 27,-25 0,25-26,-26 52,27-26,-27 27,53-1,0 1,0 26,0-27,26 1,27-1,-26 0,52-26,-26-26,26 0,-26-27,0 0</inkml:trace>
  <inkml:trace contextRef="#ctx0" brushRef="#br0" timeOffset="8616.4929">12277 1349,'0'27,"26"26,-26 0,0 0,0 52,0-25,0 26,0-1,0 1,0 0,0-26,0-28,27 1,-27-53</inkml:trace>
  <inkml:trace contextRef="#ctx0" brushRef="#br0" timeOffset="8867.5072">12012 1931,'0'0,"0"0,53 0,-26 0,26 0,0-26,0 26,26 0,-53 0,27 0,0 0,-26 26,-1-26,27 0,-26 27,-1-27,0 0,1 0,-1 26,-26-26,27 0,-1 0</inkml:trace>
  <inkml:trace contextRef="#ctx0" brushRef="#br0" timeOffset="9454.5408">13071 1905,'0'0,"26"0,-26 0,0 0,0 26,0-26,0 0,0 0,0-26,0 26,27 0,-1-26,1 26,-1 0,27 0,-27 0,1 0,26 26,-27 0,27 1,-26-1,-1 1,1 26,-27-27,26 27,-26-26,0-1,0 1,0-27,-26 26,26-26,0 0,-27 0,1 0,-1 0,1 0,-27 0,0 0,26 0,-52 0,26 0,0 26,0 1,0-1,27 1,-27-1,53 27,0-26,0-1,26 27,27-27,0-26,0 27,27-27,-27-27,-1 27,1 0,-26 0,-1-26,1 0,-27-1,26 27,-26 0,0-26</inkml:trace>
  <inkml:trace contextRef="#ctx0" brushRef="#br0" timeOffset="29031.6606">6112 1667,'0'26,"0"-26,0 0,-26 0,26 0,0 0,0 27,0-27,0 0,0 0,26-27,-26 27,27-26,-27 26,26 0,-26-27,27 1,-27 0,26 26,1-53,25 26,-25 1,-27 26,79-53,-79 53,106-80,-27 54,-52-1,52-25,-26 52,27-27,-27 1,-1-1,28 1,-27 26,-53 0,79-27,-79 27,53 0,-53 0,0 0,79 27,-79-27,0 0,53 26,-53-26,0 0,53 80,-53-54,27 0,-27 1,0-1,26 27,-26-26,0-1,0 1,0-1,27 1,-27-1,0 1,0-1,0-26,0 26,0-26,0 0,0 27,0-27,0 0,0 0,0 0,0 26,0-26,0 0,0 0,0 27,0-27,0 26,0-26,0 0,0 0,0 27,0-27,0 0,0 0,0 0,-27 0,27 0,0 0,0 0,0 0,0 0,0 0,0 0,0 0,0-27,0 27,-26-26,26-1,-27 1,27 26,-26-27,-1 1,1 0,-1-1,27 1,-26 26,-1-27,27 27,-26-26,26 26,0 0,0-27,0 27,0 0,0 0,0 0,0 27,26-27,-26 26,27-26,-27 27,26-1,-26 1,27-1,-27 0,0 1,26-1,-26 1,27-1,-27 1,0-27,26 26,-26 1,0-1,0-26,27 0,-27 0,0 27,0-27,0-27,26 27,-26-26,27-1,-1 1,1-1,-1-26,0 27,1-1,-27-25,26 25,1 1,-1-1,1 27,-27-26,0 26,26 0,-26 0,0 0,0 0,0 0,0 0,0 0,0 0,0 0,0 0,0 0,0 0</inkml:trace>
  <inkml:trace contextRef="#ctx0" brushRef="#br0" timeOffset="35196.013">6059 3572,'0'0,"0"0,0 26,0-26,0 0,0 0,0 0,0 0,27 27,-27-27,26 26,-26-26,27 0,-27 27,0-1,26 1,-26-1,0-26,27 27,-1-1,1 0,-1-26,0 27,27-1,-26-26,26 27,0-27,0 0,-1 0,-25 0,26-27,0 1,26-1,-26 27,0-52,0 25,0 1,0-1,0 1,-27-1,1 1,-1-1,0 1,-26 26,27-27,-27 27,0 0,0-26,0 26,0 0,0 0,0 0,0 0,0 0,0 0,-27 0,27 0,-26 0,0 26,-1-26,1 27,-1-27,1 0,-1 0,1 26,-1-26,27 0,0 0,0 0,27-26,-1 26,1 0,-1-27,27 1,-26 26,-1-26,0-1,1 27,-1 0,-26 0,27 0,-27 0,0 27,26-1,-26 0,0 1,0-1,0 1,0-1,0 1,0-1,0 1,0-1,0-26,0 27,0-27,0 26,0-26,0 0,0 0,0 0,0 26,0-26,0 0,0 0,0 0,-26-26</inkml:trace>
  <inkml:trace contextRef="#ctx0" brushRef="#br0" timeOffset="36351.0792">1747 3572,'79'0,"-26"0,26-27,27 1,0 0,0-1</inkml:trace>
  <inkml:trace contextRef="#ctx0" brushRef="#br0" timeOffset="46684.6703">3149 4207,'-27'0,"27"-27,-26 27,0 0,26 0,-27-52,1 52,26-27,-27 27,1-26,26-1,-53 1,26 26,1-27,-27 1,0 26,0-27,0 27,-26 0,26 0,-26-26,-1 26,27 0,-26 0,-1 0,1 26,0-26,-1 0,1 27,0-1,-1 1,1-1,-1 1,28-1,-28 27,27-27,-26 27,26 0,27 0,-1-26,1 52,-1-53,27 54,27-27,-1 0,27 0,0-27,0 27,26 0,1-27,25 1,1-1,0 27,0-26,0-1,0 1,26-1,-26 0,26-26,0 27,27-27,-27 0,1-27,25 1,-25 0,-1-27,0 0,-26-27,0 27,-27-26,-26 0,0-27,0 26,-27 1,-26 26,0-26,0-1,-52 28,-1 25,-27-26,1 27,0 26,-54 0,27 0,1 0,-1 0</inkml:trace>
  <inkml:trace contextRef="#ctx0" brushRef="#br0" timeOffset="47623.7238">2487 8520,'-52'0,"-1"-27,0 27,-27-26,1 26,0 0,-27 26,0-26,27 27,-27-1,0 1,0-1,0 27,27 0,-1-27,1 27,0 27,26-28,26 28,27-27,0 26,27-26,26 0,26 0,27-27,26 27,-26-26,53-1,0-26,-1 27,1-27,26 0,-52 0,25 0,1-27,-27 27,-26-26,-26-1,25-26,-52 27,0-27,0-26,-26-1,-1 1,-26-1,0-25,0 25,-26-26,-1 27,-26 26,0-26,-26 26,-27 26,0 27,0 0,-26 0,0 27,0 26,-1 0</inkml:trace>
  <inkml:trace contextRef="#ctx0" brushRef="#br0" timeOffset="51043.9196">15955 3387,'0'-27,"0"27,0-26,0-1,0 1,0-1,0 1,-27 26,1-27,-1 1,1 26,-1-26,-25 52,25 0,-26 1,0 26,27 0,-27 0,26 26,1 27,26-53,0 26,0-26,26 0,27-27,0 1,0-27,0-27,26 27,27-52,-26-1</inkml:trace>
  <inkml:trace contextRef="#ctx0" brushRef="#br0" timeOffset="51560.9492">16378 3466,'0'0,"0"27,-53 25,27 1,-27 0,0 27,26-1,1 0,26-26,0 27,0-54,53-26,-27 0,54-26,-27-27,0 26,-27-52,0 0,-26-1,0 27,0-26,-26 0,0-1,-1 27,1 0,26 27,-27-1,27 1,0 26,27 26,-1 1,1 26,-1 0,0 0,1 26,-1-26,-26 26,27-52,-1 26,-26-27,27-26,-1 0,1-26,-1-1,-26-26,53 0,-27 27,1-1,-1-25,1 52,-27 0,26 26,-26 27,27-27,-27 27,0-26,26 26,-26-27,27 1,-1-27,1-27,-1 1</inkml:trace>
  <inkml:trace contextRef="#ctx0" brushRef="#br0" timeOffset="51796.9626">17278 3281,'0'-27,"0"1,-27-1,1 1,-27 52,26 1,1-1,-1 1,1 26,26 0,26 0,1 0,-1-1,1-25,-1-1,1 27,-1-26,-26-1,-26 1,-1-1,-26-26,0 0,1 0,-1-26,0-1</inkml:trace>
  <inkml:trace contextRef="#ctx0" brushRef="#br0" timeOffset="52016.9752">17436 2619,'0'0,"27"0,-54 53,27 0,0 27,-26 25,26 28,0-27,0 26,-27 0,27 0,0-26,27-26</inkml:trace>
  <inkml:trace contextRef="#ctx0" brushRef="#br0" timeOffset="52610.0092">17278 3387,'0'-53,"0"26,0 27,0 0,26 53,1-26,-27 52,26-26,0 0,-26 26,27-26,-27-26,0-1,0-26,26 0,-26-26,0-27,27-27,-27 27,26-26,-26 0,27-1,-27 1,0 52,26 1,-26 26,0 26,0 1,27 26,-27 26,0-26,0 27,26-1,-26-53,27 27,-1-26,1-1,-1-26,0-26,1-1,-1 27,-26-53,27 27,-27-1,26 27,-26 0,0-26,27 52,-27 1,26-27,1 26,-1 1,1-1,25-26,-25 0,-1 0,1-26,-1-1,1 1,-27-27,0 0,0 27,-27-27,27 0,0 0,0 26,0 1</inkml:trace>
  <inkml:trace contextRef="#ctx0" brushRef="#br0" timeOffset="52829.0215">18548 3228,'0'26,"-27"1,1-27,-27 26,0 1,0-1,27 1,-27 26,26-27,27 27,27-27,-27 1,53-1,-1 1,28-27,-27-27,26 1</inkml:trace>
  <inkml:trace contextRef="#ctx0" brushRef="#br0" timeOffset="53042.0338">18706 2593,'0'-27,"-26"27,26 53,0 0,0 27,-27 26,27 26,0 0,-26-26,26 26,0-26,-26 0,26-27,0-52,0-1,0-26</inkml:trace>
  <inkml:trace contextRef="#ctx0" brushRef="#br0" timeOffset="53528.0615">18574 3651,'0'-79,"0"26,0 0,0-26,27 26,-1 0,0 26,27 1,0 26,-26 0,26 53,-27-27,1 27,-1 0,1 0,-1 26,0-52,1 26,26-27,0-26,0 27,0-27,-1-27,-25 1,-1-27,-26 0,-26 0,-1-26,1 26,0 0,-27 0,26 0,1 27,-1-1,27 27,0 53,0-27,27 27,26 0,-27 0,27 27,0-54,0 27,0-27,0 1,-27-54,1 1,-1-27,-26 0,0 0,27 0,-27 0,0 0,26 1,0 25,1 27,-1 0,27 0,0 0,0-26,26 26,-26-27</inkml:trace>
  <inkml:trace contextRef="#ctx0" brushRef="#br0" timeOffset="54507.1177">8917 9208,'0'0,"-27"0,27 0,0 0,0 0,0 0,0 0,27 0,-1 0,1 0,-1 26,27-26,0 0,26 0,-26 0,27 0,-27 0,0 0,-27 0,0 0,-26 0,0 0,0 0</inkml:trace>
  <inkml:trace contextRef="#ctx0" brushRef="#br0" timeOffset="54801.1345">8943 9366,'0'0,"-26"0,52 0,-26 0,53 27,-26-27,-1 0,27 0,26 26,-26-26,27 0,-27 0,0 0,-27 0,0 0,1 0,-1 0,1 0,-27 0</inkml:trace>
  <inkml:trace contextRef="#ctx0" brushRef="#br1" timeOffset="81161.6421">7964 10636,'0'0,"0"27,0-27,0 0,0 0,27 0,-27 0,0 0,0 0,0 0,0 0,0 0,0 0,0 0,0 0,0 0,0 0,26 0,-26 0,0 0,0 0,0 0,0 0,27 0,-27 0,0 26,0-26,26 0,-26 0,27 0,-27 0,26 0,1 0,-1 0,0 0,1 0,-1 0,-26 0,27 0,-1 0,-26 0,27 0,-1 0,1 0,-27 0,26 0,1 0,-1 0,0 0,1 0,-27 0,26 0,1 0,-1 0,-26 0,0 0,27 0,-1 0,-26 0,27 0,-1 0,1 0,-27 0,26 0,1 0,-1 0,-26 0,26 0,1 0,-27 0,26 0,-26 0,27 0,-1 0,-26 0,27 0,-27 0,26 0,1 0,-27 0,0 0,26 0,-26 0,0 0,27 0,-27 0,26 0,-26 0,26 0,1 0,-27 0,26 0,1 0,-1 0,1 0,-27 0,26 0,1-26,-1 26,1 0,-1 0,1 0,-27 0,26 0,0 0,1 0,-27 0,0 0,26 26,-26-26,27 0,-27 0,26 0,-26 0,0 0,27 0,-27 0,26 0,-26 0,27 0,-27 0,26 0,1 0,-1 0,-26 0,26 0,1 0,-1 0,1 0,-27 0,26 0,1 0,-1 0,1-26,-1 26,-26 0,27 0,-1 0,1 0,-1 0,0 0,1 0,-1 26,-26-26,27 0,-1 0,1 0,-1 0,1 0,-1 0,-26 0,27 0,-1 0,-26 0,26 0,-26 0,27 0,-1 0,-26 0,0 0,27 0,-1 27,-26-27,27 0,-1 0,1 0,-1 0,-26 0,27 0,-1 0,-26 0,27 26,-1-26,-26 0,26 0,1 0,-27 0,26 0,1 0,-1 0,-26 0,27 0,-1 0,-26 0,27 27,-27-27,26 0,1 0,-1-27,0 27,1 0,-1 0,1 0,-1 0,1 0,-1 0,1 0,-1 0,1 0,-27 0,26 0,1 0,-1 0,0 0,1 0,-1 0,-26 0,27 0,-1 0,1 0,-1 0,1 0,-1 0,1 0,-27 0,26 0,0 0,1 0,-27 0,26 0,-26 0,0 0,27 0,-27 0,26 0,-26 0,0 0,0 0,0 0,0 0,0 0,0 0,0 0,0 0,0 0,0 0,0 0,0 0,0 0,0 0,27 0,-27 0,0 0,26 0</inkml:trace>
  <inkml:trace contextRef="#ctx0" brushRef="#br1" timeOffset="89609.1254">8097 11589,'0'0,"0"0,-27 0,27 0,0 0,0 0,0 0,0 0,0 0,0 0,0 0,0 0,27 0,-27 0,0 0,0 0,26 0,-26 0,0 0,0 0,27 0,-1 0,-26 0,26-27,1 27,-1 0,1 0,-1 0,1 0,-1 0,1-26,-1 26,1 0,-1 0,0 0,1 0,26 0,-27 0,-26 0,53 0,-26 0,-1 0,27 0,-26 0,-1 0,27 0,-27 0,27 0,0 0,-26 0,26 0,-27 0,27 0,0 0,0 0,0 0,0 0,0 0,26 0,-53 0,27 0,27 0,-27 0,-1 0,1 0,-26 0,26 0,0 0,-27 0,27 0,-26 0,-1 0,0 0,27 0,-26 0,-1 0,1 0,26 0,-27 0,27 0,-27 0,1 26,-1-26,27 0,0 0,-26 0,26 0,0 27,-27-27,27 0,0 0,-27 0,27 26,-26-26,26 0,-1 0,1 0,0 0,0 0,0 0,0 0,0 0,0 0,0 0,0 0,26-26,-26 26,0 0,0 0,0 0,-27 0,1 0,-1 0,1 0,-27 0,26 0,-26 0,27 0,-27 0,0 0,0 0,0 0,0 0,0 0,0 0,0 0,0 0,0 0,0 0,-27 0,27-27</inkml:trace>
  <inkml:trace contextRef="#ctx0" brushRef="#br1" timeOffset="107542.1511">8732 4921,'-27'0,"1"27,26-27,0 26,0-26,0 0,0 27,26-27,1 0,26 0,-27 0,27 0,0 0,0 0,0 26,0-26,26 0,0 0,27 0,-26 0,25 0,1 0,0 0,0-26,26 26,-52 0,25 0,1 0,-26 0,-1 0,-26 0,-27 0,1 0,-1 0,1 0,-27 0,0 0,-27 0,27 0,-26 0</inkml:trace>
  <inkml:trace contextRef="#ctx0" brushRef="#br1" timeOffset="107938.1738">8837 5239,'0'0,"0"0,0 0,0 0,53 0,0 0,0 0,53 0,0 0,53-27,-27 27,53 0,0 0,-26 0,0 0,-27 0,0 0,-52 0,-1 0,-52 0,-27 0,0 0,0 0,-27-26,-26 26</inkml:trace>
  <inkml:trace contextRef="#ctx0" brushRef="#br1" timeOffset="108562.2094">13838 4974,'0'0,"27"27,-27-27,0 0,0 0,26 0,0 0,1 0,-1 0,27 0,0 0,27 0,-1 0,0 0,1 0,26 0,-1 0,-25 26,-1-26,0 0,-26 0,0 0,-26 0,-1 0,-26 0,-26-26,26 52,-27-52,-26 52,27-26,-27 0</inkml:trace>
  <inkml:trace contextRef="#ctx0" brushRef="#br1" timeOffset="108900.2288">13812 5239,'-27'0,"27"0,0 0,27 0,-1 26,1-26,25 0,28 0,-27 0,53 27,-27-27,27 0,0 26,-1-26,-25 0,-1 0,1 0,-28 0,1 0,-26 0,-1 0,-26 0,0 0,0 0,0 0,0 0,-26 0,26 27,0-27,0 26</inkml:trace>
  <inkml:trace contextRef="#ctx0" brushRef="#br1" timeOffset="125375.1711">4948 10081,'0'0,"0"0,0 0,0 0,0 0,0 0,0 0,-26-27,26 27,0 0,0-26,0 26,-27 0,1 0,-1 0,-26 0,27 0,-27 26,26-26,-25 0,-1 27,0-27,0 26,26-26,1 0,-1 27,27-27,-26 0,0 0,26 26,-27 0,27 1,-26-27,-1 53,1-27,-1 1,27-1,-26 27,26-26,-27-1,27 1,0-1,0 0,0 1,0-1,0-26,0 27,0-27,0 26,27 1,-27-27,26 0,1 26,-1-26,1 0,26 0,-1 0,1 0,0 0,0 0,0 0,0 0,0 0,-27 0,1 0,26 0,-27 0,27 0,-26 0,26 0,-27 0,27-26,-27-1,27 27,-26-26,-1-1,1-26,-1 27,1-27,-27 0,26 0,-26 0,-26 0,26 27,0-27,-27 27,1-1,26 27,-27-26,27 26,-26 26,26-26,0 27,0-1</inkml:trace>
  <inkml:trace contextRef="#ctx0" brushRef="#br1" timeOffset="126384.2288">4181 10795,'0'0,"0"0,0 0,0 0,0 26,0 1,0-27,0 26,0 27,0-26,-27 26,27 0,-26 0,-1-1,1 1,26 0,-27 0,1 0,26-26,0-1,0 0,26 1,-26-27,27 0,-1 0,27 0,-26 0,26 26,0-26,0 0,26 0,-26 0,26 0,27 27,-27-27,1 0,-1 0,1 0,-28 0,28 0,-27-27,-27 54,1-27,-1 0,1 0,-27 0,0 0,26 0,-26 0,0 0,0-27,26 27,-26-26,0-1,27-25,-27-28,26 1,-26-1,27 1,-27-27,0 0,0 27,0 26,0-26,0 26,0 26,-27 1,27 26,-26 0,26 0,-27 26,27-26,-26 27,26-27,-26 26,26 1,0-27,-27 26,27-26,0-26</inkml:trace>
  <inkml:trace contextRef="#ctx0" brushRef="#br1" timeOffset="134293.6812">794 11007,'0'-27,"0"-26,-26 27,26-27,-27 26,27 1,-26-27,26 53,0-26,0-1,-27 27,27-26,0-1,0 27,0-26,0 26,0 0,0 0,27-27,-1 27,1 0,-1 0,27-26,0 26,26-27,1 27,-1-26,0 26,1-26,-1 26,-26-27,0 27,-27 0,27 0,-26 0,-27 0,26-26,-26 26,0 0,0 0,0 0,0 0,0-27,0 27,0-26,0 26,-26-27,-1 1,27 26,-26-27,-1 1,1 26,0-27,-1 1,1 26,26 0,-27 0,1 0,26 0,0 0,0 0,0 0,26 0,1 0,-1 0,1 0,-1 0,27 26,-27-26,1 0,-1 0,1 27,-27-27,26 26,-52 1,26-1,-27 1,1-1,-1 1,-26 26,27-27,0 0,26 1,-27-1,1-26,26 27,0-27,0 0,0 0,0 0,0 0</inkml:trace>
  <inkml:trace contextRef="#ctx0" brushRef="#br1" timeOffset="135440.7468">1217 12171,'-26'26,"26"-26,0 0,0 27,0-27,0 0,-26-27,26 27,0-26,0-27,-27 26,27-25,-26-1,-1 0,1 0,-1 0,1-26,-1 26,1 0,26 26,-27-26,1 53,26-26,0-1,0 27,0 0,0 0,0-26,26 26,27 0,0 0,0 0,0 0,26-27,1 27,-1 0,-26-26,0 0,0 26,0 0,-27 0,1-27,-27 27,0 0,26 0,-26 0,-26-26,26-1,0 27,-27-26,1 26,-1-27,27 1,-26 26,-1-27,1 27,0 0,26 0,0 0,-27 0,27 0,27 27,-27-27,26 0,27 0,-27 0,27-27,-26 27,-1 0,1 0,-1 0,-26 27,0-27,0 26,0 1,0-1,0 1,0-1,-26 1,26-1,-27 0,27 1,0-1,-26 1,26-27,0 26,-27-26,27 27,0-27,0 0,0 0,0 0,0 0,0 0,0 26,0-26,0 27,0-27,0 0,0 0,0 26</inkml:trace>
  <inkml:trace contextRef="#ctx0" brushRef="#br1" timeOffset="145348.3135">19183 9737,'-27'0,"27"0,-26-27,-1 54,1-27,26 0,-27 0,1 0,-1 0,1 0,-27 0,27 0,-27-27,0 27,0 0,0 0,-26 0,26 0,0 0,0 27,0-27,0 26,0-26,27 0,-1 27,1-27,26 0,0 26,0-26,26 27,-26-1,27 27,-27-27,26 27,-26-26,27 26,-27 0,0-1,0 1,0 0,0-26,0 26,0-27,0 1,0 26,0-27,0-26,0 0,0 26,0-26,0 0,26 27,0-27,1 0,-1 0,27 0,0 0,27 0,-28 0,28-27,26 27,-27-26,0 26,-26 0,27 0,-27-26,-27 26,27 0,-53 0,26-27,-26 27,0-26,0-1,0 1,0-27,0 0,0-27,0 28,27-28,-27 27,0-26,0 26,0 27,-27-27,27 53,-26-27,26 1,-26-1,26 27,0-26</inkml:trace>
  <inkml:trace contextRef="#ctx0" brushRef="#br1" timeOffset="146468.3776">23654 9604,'-26'0,"-1"0,1 0,-27 0,26 0,-26-26,-26 26,26 0,0-27,0 27,-26 0,26 0,0 0,27 27,-27-27,26 26,1-26,-1 27,1-1,26 1,-27-1,1 27,26 0,-26 0,-1 26,1 1,-1-27,27 26,-26-26,-1 0,27 0,0 0,0 0,0-27,0 27,27-27,-27 1,26-1,1-26,-1 27,1-1,25-26,-25 27,26-1,-27-26,27 27,0-27,-26 26,25-26,1 0,-26 0,26 0,-27 0,1 0,26 0,-27-26,27 26,-27-27,27 1,-26-1,26-26,-27 27,27-27,-26-26,-1-1,0 1,-26-1,27-25,-27-1,0 26,0 1,0 26,-27-26,27 52,-26 1,26-1,0 27,-26 0,26 0,0 0,-27 27,27-27,0 0</inkml:trace>
  <inkml:trace contextRef="#ctx0" brushRef="#br1" timeOffset="153687.7905">17966 5583,'0'-27,"0"1,0-1,0 1,-27-1,27 1,-26-27,-1 27,-26-1,0-26,-26 27,-27 26,0 0,-26 26,-27 54,-26-1,0 53,0 27,26 26,0 0,53 1,27-1,52 0,27-26,53-27,27 0,26-26,26-26,27-1,-27-53,27 1,-27-27,0-27</inkml:trace>
  <inkml:trace contextRef="#ctx0" brushRef="#br1" timeOffset="154234.8216">18177 5556,'-26'0,"-1"0,1 27,-1-27,27 26,27 1,-27-27,26 26,54 27,-27 0,52 0,-25 26,-1 1,1 25,-1 1,0 0,-26 26,-26-26,-1 27,-26-1,-26-53,26 27,-27 0,-26-27,27 1,-1-1,-26-53,27 27,0-26,26-54,-27 1</inkml:trace>
  <inkml:trace contextRef="#ctx0" brushRef="#br1" timeOffset="155570.8982">18680 6165,'-27'0,"27"0,0 0,-26 0,52-27,-26 1,0-1,27 1,-1-27,27 27,-26-27,-1 26,27 1,-26-27,-1 26,1 1,-1 26,-26-27,0 27,0-26,0 0,-26-1,26 1,-27 26,27-53,0 26,0 27,27-26,-27-1,26 27,0 0,-26 27,27-1,-1 27,-26-26,27 26,-27-1,26 1,-26-26,0 26,0-27,27-26,-27 27,0-1,0-26,0 0,0 0,0 0,0 0,0 0,26 0,-26 0,0 0,0 0,0 0,0 0,0 0,0 0,0 0,27-26,-27 26,0 0,26-27,-26 27,27-26,-1-1,0-26,-26 53,27-53,-1 27,1 0,-27-1,26 27,1-26,-27 26,26 0,-26 0,27 0,-1 0,1 0,-27 26,26-26,1 27,-1-27,-26 26,26 0,-26-26,0 27,0-1,-26 1,0-1,-1 1,1-1,-1 1,1-1,-1 1,1-27,26 26,0-26,0 27,26-27,1 0,-1 26,1-26,-1 0,1 26,-27-26,0 0,0 27,0-1,-27 1,1-1,26 1,-27-1,1-26,-1 27,27-27,27 0,-1 0,1 0,26 0,-1 0,28 0,-1 0,-26 26,0-26,-27 27,1-1,-1-26,-26 26,-26 1,-1-1,-25 1,-1-1,0 1,0-1,0-26,0 27,27-1,-1-26,1 0</inkml:trace>
  <inkml:trace contextRef="#ctx0" brushRef="#br1" timeOffset="157132.9875">16325 5821,'0'0,"0"0,0 0,0 0,27-27,-27 27,0 0,0 0,26 0,-26-26,27-1,-1 1,-26 0,26-27,1 26,-27-26,0 27,0-1,0-26,-27 27,1-27,0 53,-27-26,0 26,0 0,0 26,0 1,0-1,0 0,27 1,-27 26,26-27,27 1,0-1,0-26,0 27,0-27,27 0,-27 0,0 0,0 0,0 0,0 0,26 0,-26 0,-26-27,26 1,0-1,-27 27,27-26,-26-27,26 26,-27 1,1 0,26 26,-27 0,-25 0,25 0,1 26,-27 0,0 1,0-1,26 27,-26-53,27 27,0-27,26 0,0 0,0 0,26 26,0-52,1 26,-1 0,1 0,-27 0,0 0,0 26,-27 1,1-27,-1 0,-25 26,25 1,-26-1,27-26,26 26,0 1,0-27,26 26,1-26,-1 27,1-1,25 1,-52-27,27 26,-27-26,0 27,-27-1,1 1,0-1,-27-26,26 27,1-1,26-26,0 0,0 0,26 0,1 0,26 0,-27 0,27 0,-27 0,-26 0,27 26,-54 1,27-1,-26 1,-1-1,1 27,0-26,26-27,0 26,26 1,0-27,1 0,-1-27,1 27,-1 0,27-26,-53 26,27 0</inkml:trace>
  <inkml:trace contextRef="#ctx0" brushRef="#br1" timeOffset="157499.0085">15717 6350,'0'-26,"0"-1,0 27,0 0,0-26,0 26,26 26,-26-26,27 0,25 27,-25-27,26 26,0-26,0 0,-27 26,1-26,-1 27,0-27,-26 0</inkml:trace>
  <inkml:trace contextRef="#ctx0" brushRef="#br1" timeOffset="158371.0583">16907 7303,'27'-27,"-27"1,0 26,26 0,-26 0,0 0,27 26,-27 27,0 0,0 0,-27 26,27 1,0-1,-26 0,26-26,0 0,-27-26,27-1,0-26,-26 0,-1-26,1-1,-27 1,-26-27,26 53,-27-27,-26 1,1 26,-1 26,0 1,0 26,53 26,0-26,27 26,26-26,26 0,54 0,-1-26,27-27,0 0,26 0,0-27,-26 27,0-53,0 27,0-1</inkml:trace>
  <inkml:trace contextRef="#ctx0" brushRef="#br1" timeOffset="158933.0905">17542 8017,'0'26,"27"1,-27-27,53 26,0-26,-1 27,28-27,-1 26,1-26,-1 0,0 0,1 0,-1 0,0 0,-26 0,0 0,27 0,-54 0,1 0,-1 0,-26-26,26-1</inkml:trace>
  <inkml:trace contextRef="#ctx0" brushRef="#br1" timeOffset="159478.1217">17595 7329,'27'0,"-1"0,-26 0,27 0,-27 0,0 26,26-26,-26 27,0-1,26 1,-26 26,0 0,0 0,27-1,-27 1,0 0,0 0,0 0,0-26,0-27,0 26,0-26,0 0,-27-26,27 26,0-27,0 1</inkml:trace>
  <inkml:trace contextRef="#ctx0" brushRef="#br1" timeOffset="159823.1414">17727 7699,'27'0,"-1"0,1-26,-1 26,27-27,0 1,0 0,26-1,-26 27,53-26,-26 26,-1 0,27 26,0-26,-54 27,28-1,-27 27,0-27,-27 27,-26 0,-26 0,-27 0,26 0,-26-27,-26 27,53-26,-1 26,-26-53,53 26,-26-26,26 0,26 0,1-26</inkml:trace>
  <inkml:trace contextRef="#ctx0" brushRef="#br1" timeOffset="161153.2175">16510 6271,'0'0,"0"0,0 0,0 0,0 0,0 0,0 0,0 0,-26 26,26 1,0-1,-27 0,27 27,0 0,0 0,-26-26,26 26,0 0,0-27,0 0,0 1,0-1,0-26,0 0,26 27,1-27,-1 0,1 0,-1 0,27 0,0 0,26 0,1 0,-27 0,26 0,1 0,-28 0,1 0,0 0,-26-27,-1 27,1 0,-27 0,26 0,-26 0,0 0,27-26,-1-1,-26 1,26 0,1-27,-1 26,1-26,-27 0,26 0,-26-26,-26 26,-1 0,1 0,-1 27,-52-1,26 1,-26 26,-1 0,1 0,0 26,-1 1,27-27,0 26,1-26,52 27,0-27,26 0,0 0,27 0,0 0</inkml:trace>
  <inkml:trace contextRef="#ctx0" brushRef="#br1" timeOffset="161502.2374">17516 6218,'0'-27,"0"27,26-26,-26 26,0 0,0 0,0 0,0 26,0 1,0-1,-26 27,26-26,0 25,0 1,0 0,-27-26,27 26,0-27,0 1,0-1,0 1,0-27,0 0,27-27,-1 1</inkml:trace>
  <inkml:trace contextRef="#ctx0" brushRef="#br1" timeOffset="161980.2648">17595 6271,'0'-53,"-26"0,52 53,-52-27,52 27,1-26,-1-1,27 27,-27 0,54 0,-27-26,0 26,26 0,-26 26,0-26,0 0,26 27,-26 26,-26-27,25 27,-25 0,-1 0,-26 0,27 0,-27 0,0 0,-27 0,27-27,0 1,-26-1,26-26,-27 26,27-26,0 27,-26-27,0 0,-1 0,1 0,-27 0,0 0,0 0,0 0,-26 0,-1 0,1 0,26 0,-26 26,52-26,-26 0,27 0,-1 0,27 0,0 0,0 0,0 0</inkml:trace>
  <inkml:trace contextRef="#ctx0" brushRef="#br1" timeOffset="162492.2941">16696 6985,'0'0,"0"0,0-26,0 26,0 0,0 0,0 0,0 0,26 0,-26 0,26 26,-26-26,27 26,-1 1,1-27,-1 26,1-26,-27 0,26 0,-26 0,27 0,-27 0</inkml:trace>
  <inkml:trace contextRef="#ctx0" brushRef="#br1" timeOffset="162703.3059">16854 6932,'0'27,"-26"-1,-1-26,1 53,-1-27,1-26,0 27,-1-1,27 1,-26-1,26-26,0 0,26 0,-26 0</inkml:trace>
  <inkml:trace contextRef="#ctx0" brushRef="#br1" timeOffset="163171.3329">17727 7038,'0'0,"0"-27,0 27,0 0,0 0,0 0,0 0,27 27,-27-27,26 26,-26-26,27 27,-1-1,1 1,-1-1,-26-26,27 0,-1 0,-26 0,27 0</inkml:trace>
  <inkml:trace contextRef="#ctx0" brushRef="#br1" timeOffset="163413.3467">18071 6906,'0'0,"-26"26,26 1,-27-1,1-26,26 26,-26 27,-1-26,1 26,26-27,-27 27,27-26,0 26,-26-27,26 0,0 1,0-1,0 1,0-27,0 0</inkml:trace>
  <inkml:trace contextRef="#ctx0" brushRef="#br1" timeOffset="166186.5054">16669 6482,'0'0,"0"0,0 0,0 0,0 0,0-26,0 26,0 0,0 0,0 0,0 0,0 0,0 0,0 0,0 0,0 0,0 0,-26 26,-1 1,27-27,-26 26,-1-26,27 27,-26-27,26 0,-27 26,27-26,27 0,-1 0,1 0,-1 0,1 0,-1-26,1 26,-1 0,0 0,-26 0,27 0,-1-27,1 27,-27 0,26 0</inkml:trace>
  <inkml:trace contextRef="#ctx0" brushRef="#br1" timeOffset="166553.5263">16960 6324,'0'0,"0"0,0 0,0 0,0 0,0 0,0 0,-26 26,26-26,0 26,0 1,-27-1,27 1,-26-1,26 27,-27-26,27-1,0 1,-26-1,26 1,0-1,0-26,0 26,0 1,0-27,0 0,26 0,1-27,-27 1,26 26</inkml:trace>
  <inkml:trace contextRef="#ctx0" brushRef="#br1" timeOffset="167674.5905">17754 6324,'0'0,"0"-27,0 27,0 0,0 0,0 0,0 0,0 0,0 0,-27 0,27 0,0 0,0 0,0 0,27 0,-1-26,1 26,-27 0,26 0,1 0,-1 0,1-27,-1 27,1 27,-1-27,-26 0,26 0,-26 0,0 26,0 1,-26-27,26 26,-26 0,-1 1,1-1,-1 1,1-27,-1 26,1 1,-27-1,26-26,27 27,0-27,-26 0,26 0,26 0,1 0,-1-27,1 27,26 0,-27-26,27-1,-26 27,25 0,-25 0,-1 0,-26 0,27 0,-27 0,0 0,0 0,0 27,0-27,0 26,0-26,26 27,-26-27,0 0</inkml:trace>
  <inkml:trace contextRef="#ctx0" brushRef="#br1" timeOffset="170024.7249">22384 4154,'-79'-53,"-27"-26,0 52,-26 1,-1-1,-25 54,-1 26,0 26,-26 0,26 54,1 25,-1 28,53 25,0 1,27 26,52 0,1-53,52 27,27-53,0 0,53-27,0-26,26-53,27 0</inkml:trace>
  <inkml:trace contextRef="#ctx0" brushRef="#br1" timeOffset="170393.746">22305 3942,'53'-53,"0"0,52 1,1 25,27 27,-1 27,27-1,26 53,-26 27,26 27,-27 25,1 27,-26 27,-1 26,-53 0,1-26,-28 26,-25-26,-27 0,0-27,0-27,-27-25,1-27,-27-27</inkml:trace>
  <inkml:trace contextRef="#ctx0" brushRef="#br1" timeOffset="171111.7871">21061 5027,'0'27,"-26"-1,26 27,-27 0,27 26,-26 1,26 25,-27 1,27-26,-26 25,26 1,0-26,26-1,-26 0,53-26,0-26,0 26,26-27,27 1,-26-27,26 0,-1 0,-25 0,-1-27,27 1,-53-1,0 1,0-27,0 0,-27 0,1 0,-1 0,-26-26,0 26,0-26,0 26,0 0,-26 0,-1 0,-26 26,0 1,0-27,-26 27,0-1,-1 1,-26-1,1 1,25-1,1 1,-27 26,53 0,0 0,-26-27,52 27,27 0,0 0,27 0</inkml:trace>
  <inkml:trace contextRef="#ctx0" brushRef="#br1" timeOffset="171789.8259">22172 5371,'0'0,"0"27,0-1,0 27,0 0,0 0,-26 26,26 0,0 1,-26 26,26-27,0 0,0-26,0 0,0 0,0-26,26-27,0 26,27-26,0-26,0 26,0-27,0 1,26-1,-26 1,27 26,-27-27,26 1,-26 26,-27 0,1 0,26 0,-27 0,1 0,-1 26,1-26,-27-26,26-1,0 1,1-27,-1 0,1 0,-1-53,1 27,-27-27,0 0,-27 1,1 25,-27 1,0-1,0 1,0 53,-26-1,-1 27,1 0,-27 27,27-1,-27 27,27 0,-1 0,27-27,0 27,27-26,0-1,26-26,0 0</inkml:trace>
  <inkml:trace contextRef="#ctx0" brushRef="#br1" timeOffset="172156.8468">21564 6165,'-27'26,"27"27,0-26,0-1,0 27,0-27,27 27,-1 0,1 0,-1-26,1-1,-1 1,1-1,-1-26,-26 0,0 0</inkml:trace>
  <inkml:trace contextRef="#ctx0" brushRef="#br1" timeOffset="172341.8573">21749 6403,'-26'26,"-1"1,1-1,-1 27,1-26,-1-1,1 27,-1-26,1-27,26 0,0 0</inkml:trace>
  <inkml:trace contextRef="#ctx0" brushRef="#br1" timeOffset="172744.8803">22278 6456,'0'0,"27"53,-27-27,0-26,26 27,-26-1,27-26,-1 0,1 0,25-26,-25-1,26 1,0-1,-27 1,1-1,-1 1,-26 26,0 0,27 0,-27 0,26 26,-26 27,27 0,-27 0,26 0,0 26,-26 1,27-27,-1 0,-26 0,0-27,-26 0,26 1,-27-27,1 0,26-27,-53 1,27 0,-1-27,-26 0</inkml:trace>
  <inkml:trace contextRef="#ctx0" brushRef="#br1" timeOffset="174037.9542">21405 5636,'0'-27,"0"27,0 0,0 0,-26-26,26 26,0-27,0 27,-27 0,1 0,26 0,-27 0,27 0,-26 0,-1 0,27 0,-26 27,26-1,0 1,-27-1,27 27,0-27,0 27,0-26,27 26,-27-27,0 27,26-26,1-1,-27 27,26-27,1-26,-1 27,-26-27,27 26,-1-52,1 26,-1 0,1-27,-1 1,0 0,27-1,-26 1,-1-27,-26 26,27 1,-27-27,0 26,0-26,-27 27,27 0,-26-27,-1 53,1-27,-27 27,27-26,-1 52,27-26,-26 27,-1-27,27 0</inkml:trace>
  <inkml:trace contextRef="#ctx0" brushRef="#br1" timeOffset="174813.9988">22331 5530,'0'0,"0"0,0 0,0 0,-26 26,26-26,0 0,0 27,0-1,0 1,0-27,26 26,-26-26,27 0,-1 0,1 0,-1 0,0-26,1 26,-1-27,1 1</inkml:trace>
  <inkml:trace contextRef="#ctx0" brushRef="#br1" timeOffset="175058.0128">22569 5477,'0'0,"-26"26,26-26,0 27,-27-1,27-26,0 27,0 26,-26-27,52 1,-26 25,0-52,0 53,27-53,-27 53,0-53,26 27,-26-1,0-26</inkml:trace>
  <inkml:trace contextRef="#ctx0" brushRef="#br1" timeOffset="175446.035">22728 5530,'0'-27,"27"27,-27 0,0 0,26 0,0 0,1 0,-27-26,26 52,1-26,-27 27,0-27,0 26,0 1,0-1,0 1,-27-1,1 27,26-27,0 1,-27-1,54-26,-27 27,0-1,26-26,1 27,-1-27,27 0,0 0,0-27,0 27</inkml:trace>
  <inkml:trace contextRef="#ctx0" brushRef="#br1" timeOffset="176897.118">17807 11562,'0'0,"0"0,0 0,-27 0,1 0,26 0,-27 27,1-1,26 1,-26-27,26 26,-27 1,27-1,27 1,-27-27,26 0,0 0,-26 0,27-27,-1 1,-26-1,27 1,-27-1,0 1,0-1,0 27,-27 0,27-26,-26 26,-1 26,27-26,0 27,-26-1,26 1,26-27,-26 26,27-26,-1 0,1-26,-1 26,-26 0,27-27,-1 1,-26-1,0 27,-26-26,26 26,-27-27,1 54,26-27,-27 26,1-26,26 27,0-1,0-26,0 27,0-27,26 0,-26 0,0 0,0 0,0 0,0-27,0 27</inkml:trace>
  <inkml:trace contextRef="#ctx0" brushRef="#br1" timeOffset="178151.1897">17807 11615,'0'0,"0"0,0 0,0 0,-27-26,27 26,0 0,0 0,0 0,-26-27,26 27,-27 0,1 0,26 0,-53 0,27 0,-1 0,-26 0,0-26,0 26,0-27,-26 27,0-26,-1 26,-25-27,25 1,-26 0,-26-27,53 0,-27 26,-26-26,26 0,26 1,1-28,-27 27,53-26,-26-1,26 1,26 0,1-1,26 1,0-27,26 27,1-1,26 1,0 0,0-1,0 1,26 0,-26-27,26 26,1-26,-1 1,27-1,-27 26,1-25,-1-1,27 0,-27 27,1-1,-28 1,28-1,-54 28,1-1,26 26,-27-26,-26 27,0 26,27-27,-27 27,0 0,-27 0,27 0,0 0,0 0,-26 0,-1 27,1-27,-1 0,1 0,-27 26,0-26,0 27,-26-1,26 1,-27-27,27 26,1 1,25-1,1-26,26 0,0 0,26 0,1 0,25 0,1-26,0-1,27 1,-1-1,-26 1,26-27,-52 26,26 1,0-1,-27 27,1-26,-1 26,0 0,-26 26,27 1,-27-1,0 27,-27 0,27 0,0 0,-26 26,26-26,-26 0,26 0,0-26,-27-1,27 0,0-26,0 0,0 27,0-27,0 0,0 0,0 0,27-27,-27 27,26 0</inkml:trace>
  <inkml:trace contextRef="#ctx0" brushRef="#br1" timeOffset="179208.2502">22463 11562,'0'0,"-26"27,26-27,-26 0,26 0,0 26,0-26,-27 27,27-27,0 0,0 0,27 0,-1 0,-26 0,26-27,1 27,-27-26,26 26,-26 0,0 0,-26-27,-1 27,1 0,0 27,-1-27,1 26,-1 1,27-27,0 26,0-26,0 27,27-27,-1-27,-26 27,27-26,-1 26,0 0,-26-27,0 1,0 26,0 0,-26 0,0 0,26 0,-27 0,27 0,0 26,0-26,27 0,-1 0,0 0,1 0,-27-26,26 26,-26-27,0 27,0 0,-26 0,-1 0,1 0,0 0,26 27,-27-27,27 26,0-26,0 27,0-27,0 0,0 0,0 0,0 0</inkml:trace>
  <inkml:trace contextRef="#ctx0" brushRef="#br1" timeOffset="180272.3109">22384 11562,'0'27,"0"-27,0 0,0 0,0 0,-26 0,-1 0,1 0,-1-27,-26 27,0 0,1-26,-1-1,-27 1,27-1,-26 1,26-27,-26 0,-1 0,1 0,0-26,26 0,-53-1,26-26,-25 27,25-27,1 27,-1-27,1 0,0 27,26-27,0 0,26 0,1-26,26 26,26 0,1-26,26 0,0-1,26 1,0 0,1 0,-1-27,27 27,0-1,-27 27,27-26,-53 0,26 26,1 0,-1 27,-26-27,-27 27,1 26,-1 0,1 0,-27 0,0 26,0 1,-27 26,27-26,-26 26,-1 0,-25 0,25 26,-26-26,0 26,-26 1,26-1,0 1,27-1,-27 1,0-1,26-26,1 27,-1-27,27 0,27 26,-1-26,1-26,-1 26,27-27,0 1,0-1,0 1,0-1,0 1,0-1,-27 1,1 26,-1-26,-26 26,0 0,26 26,-26 0,0 1,0 26,0-27,0 27,27 0,-27 0,26 0,1-27,-1 27,1-26,-1-1,1 1,-1-27,-26 26,0-26,27 0,-27 0,0 27,0-27,0 26,-27-26</inkml:trace>
  <inkml:trace contextRef="#ctx0" brushRef="#br1" timeOffset="195252.1678">16881 12250,'0'0,"-27"0,27-26,0 26,0 0,0 0,0 0,0 0,0 0,0 26,0-26,-26 27,-1-27,27 26,0 1,-26-1,26-26,26 27,1-27,-27 26,53 0,-27-26,27 0,-26 0,-1 0,1-26,-1 26,0 0</inkml:trace>
  <inkml:trace contextRef="#ctx0" brushRef="#br1" timeOffset="195516.1829">17119 12144,'0'0,"0"0,0 27,0-1,0-26,0 53,0 0,0 0,0-26,0 52,-27-53,27 27,0 0,-26-26,52-1,-52-26,26 0,26 0,1 0</inkml:trace>
  <inkml:trace contextRef="#ctx0" brushRef="#br1" timeOffset="195820.2003">17410 12303,'-27'27,"1"-1,0 1,-1-1,1 27,26-53,0 53,0-27,0-26,26 0,1 27,-1-54,27 27,-27 0,1-26,-1-1,1 1,-27-1,0 1,-27 0,1-1,-1 1,1 26,26-27,-27 27,27 0,0 0</inkml:trace>
  <inkml:trace contextRef="#ctx0" brushRef="#br1" timeOffset="196105.2166">17701 12303,'-26'27,"-1"-27,1 26,-1 1,1-1,26 0,0 1,0-1,26-26,1 0,-1 0,27 0,0-26,-27 26,27-27,-53 1,27 0,-27-1,-27 1,27-1,-26 27,-1 0,-26 0,53 0,-26 0,26 0</inkml:trace>
  <inkml:trace contextRef="#ctx0" brushRef="#br1" timeOffset="196297.2276">17966 12435,'0'27,"0"-1,0 1,0-27,0 26,0 1,0-1,0 1,-27-1,27-26,0 0,0 0</inkml:trace>
  <inkml:trace contextRef="#ctx0" brushRef="#br1" timeOffset="196750.2535">18257 12224,'0'0,"-27"26,27-26,-26 0,-1 27,1-1,-1-26,27 27,-26-1,26 1,0-1,26 0,-26 1,53-27,-26 0,26 0,-27 0,1 0,-1-27,0 1,-26 0,0 26,0-27,-26 1,0 26,-27-27,26 27,-26 0,53 0</inkml:trace>
  <inkml:trace contextRef="#ctx0" brushRef="#br1" timeOffset="197074.272">18521 12356,'0'0,"-26"0,26 0,-27 0,1 0,-1 27,27-1,0 0,0 1,27-27,-27 26,53 1,-27-27,1 0,26 0,-53 0,26 0,0-27,-26 27,0-26,0-1,-26 1,0 0,-1-1,1 1,-1-1,1 27,-1-26</inkml:trace>
  <inkml:trace contextRef="#ctx0" brushRef="#br1" timeOffset="198408.3483">18759 12197,'0'0,"0"0,0 0,-26 0,26 0,0 0,0 0,0 0,0 0,0 0,0 0,26 0,1 0,-1 0,1 0,-1 0,1 0,-27 27,26-27,-26 0,0 26,0 1,-26-27,26 26,-27-26,1 0,-1 27,27-27,0 0,-26 26,26-26,26 0,1 0,-1 0,1 27,-1-27,1 26,-1-26,0 26,-26-26,0 27,27-27,-27 26,-27-26,27 27,0-27,-26 26,-27-26,27 0,-1 0,-26 27,27-27,-1 0,1 0,-1 0,27 0,0 0,-26 0,26 0</inkml:trace>
  <inkml:trace contextRef="#ctx0" brushRef="#br1" timeOffset="214811.2865">17833 11536,'0'0,"-26"0,26 0,0 0,-27 0,27 0,0-27,0 27,-26 0,-1 0,27 27,-26-1,26-26,-26 27,26-1,0 1,0-1,0 1,26-1,0-26,1 0,-1 0,1 0,-1-26,1-1,-1 1,1-1,-27 1,0-1,0 1,0-1,-27 1,1 26,-1-27,-26 54,27-27,-27 26,27 1,-27-1,26 27,27-26,-26 26,52-27,1 1,-1-27,1 0,25 0,-25 0,-1-27,27 1,-53-1,27 1,-27-1,-27 1,1 26,-1-27,1 27,-27 0,27 27,-27-1,26 1,1 26,26-27,26 1,-26-1,53 0,-26-26,25 0,-25-26,26 0,-27 26,1-27,-1-26,-26 27,0-1,-26 27,-1-26,1 26,-1 0,-26 0,27 26,0 1,26-1,-27 1,54-1,-27 1,26-27,0 0,27 0,-26 0,-1-27,27 1,-53-1,27 1,-27 26,-27-27,1 27,-1-26,1 26,-27 0,26 26,-25-26,25 27,1-27,-1 0,27 26,0-26</inkml:trace>
  <inkml:trace contextRef="#ctx0" brushRef="#br1" timeOffset="217168.4213">17727 11642,'0'0,"0"0,0 0,0 0,0 0,0 0,0 0,0 0,0 0,0 0,0 0,0 0,0 0,0 0,0 0,0 0,0 0,0 0,0 0,0 0,0 0,-26 0,26 0,0-27,0 27,-26 0,26 0,-27 0,27 0,0 0,0 0,-26 0,26 0,0 0,0 0,-27 0,1 0,26 0,0 0,-27 0,1 0,-1 0,27 0,-26 0,-1 0,1 0,26 0,-27 0,1 0,26 0,-26-26,26 26,-27 0,27 0,-26-27,26 27,-27 0,27 0,-26 0,-1 0,27 0,-26 0,26-26,-27 26,27 0,-26-27,-1 27,27 0,-26-26,0 26,26 0,-27 0,27 0,-26-27,26 27,0 0,0 0,-27 0,27 0,-26 0,26 0,0-26,-27 26,27 0,-26-26,-1 26,1 0,-1 0,1-27,-1 1,1 26,-27-27,27 27,-1-26,1 26,-27-27,26 1,1 26,-27-27,27 1,-1 26,1-27,-1 1,1 0,-1 26,1-27,-1 27,1-26,-27-1,53 27,-53-26,27-1,-1 1,-26-1,27 27,-27-26,26-1,1 27,-1-26,1 26,0-27,-1 1,27 26,-26-26,26 26,-27-27,27 27,-26-26,26-1,-27 27,27-26,0-1,0 1,0-1,27 27,-27-53,26 27,1 0,-1-27,-26 26,27-26,-1 27,0-27,1 26,-27 1,26-27,-26 27,27-1,-27 1,0-1,26 1,-26-1,27 1,-1-1,1-26,-27 27,26 0,1-27,-1 26,0 1,1-27,-27 26,26-26,1 27,26-1,-27-25,1 25,-1 1,27-1,-26-26,-1 27,0-1,1-26,-1 27,1-27,-1 27,1-27,26 0,-27 26,1-26,25 27,1-27,-26 27,26-27,-27 26,27 1,-26-1,-1 1,1-1,-1 1,0-1,1 1,-1 26,1-26,-27-1,26 1,-26 26,0 0,27 0,-27 0,0 0,0-27,0 27,0 0,0 0,0 0,-27-26,1 26,26 0,-27 0,1 0,-27 0,27 0,-27 0,0 0,-27 0,27 0,-26 0,26 0,27 26,-27-26,26 0,1 27,26-27,0 0,26 0,1 0,26 0,0 0,-1 0,28 0,-1-27,1 1,-1 26,0-27,-26 1,0 26,-26-27,-1 27,1 0,-27 0,0 0,0 0,0 0,0 0,0 27,0-27,0 26,0 1,-27-1,27 1,27 26,-27-1,0 1,0-26,0 26,0 0,0 0,0-27,0 27,0-27,0 1,0-1,0-26,0 0,0 0,0 27,0-54,0 1,0-1,-27 27,1-26</inkml:trace>
  <inkml:trace contextRef="#ctx0" brushRef="#br1" timeOffset="217913.464">13203 11404,'0'26,"0"27,0-27,27 27,-27 0,26 0,0 27,1-28,-1 1,1 0,-1 0,-26-26,27-1,-27-26,0 0,0-26,0-27,-27 0,1 0,26-26,-27-1,1 27,-1-26,27-1,0 28,27-1,-27 0,53 26,-27-26,27 27,0-1,0 27</inkml:trace>
  <inkml:trace contextRef="#ctx0" brushRef="#br1" timeOffset="218237.4825">13626 11589,'0'53,"0"-53,0 0,27 0,-1-27,1 1,-1-1,1-26,-1 0,-26 1,27-1,-27 26,-27 1,27 26,-26 0,-1 0,1 26,-1 27,1 0,-1 0,27 0,27 0,-1 0,1-27,-1 1,1-1,-1-26,27-26,0-1,-27-26</inkml:trace>
  <inkml:trace contextRef="#ctx0" brushRef="#br1" timeOffset="218558.5009">14076 10345,'-53'-53,"27"-26,-27 52,26 1,-25 26,25 0,1 0,-1 53,27 0,0 0,0 53,0-1,0 28,27-1,-1 0,27 27,-27-27,27 27,0-27,0 1,0-1,0 0,0-26,0 0,0-27,0 27,-27-53,1 0,-1 0,1-27,-27-26</inkml:trace>
  <inkml:trace contextRef="#ctx0" brushRef="#br1" timeOffset="218779.5135">13891 11536,'0'-53,"26"26,1 1,-1 0,1-27,26 0,0 26,-27 1,27-1,-27 1,27-1,-26 1,-27 26,26-26</inkml:trace>
  <inkml:trace contextRef="#ctx0" brushRef="#br1" timeOffset="219295.543">14605 11165,'0'27,"0"-27,0 26,-26-26,26 0,-27 27,27-27,0 0,-26 26,26-26,0 0,0-26,0 26,26-27,-26 27,0 0,0 0,0 27,0-27,-26 26,26 1,0-27,0 26,26-26,-26 0,27-26,-1 26,1-27,-1 1,-26 26,0 0,0 0,-26 0,-1 26,1-26,-1 27,1-1,0 1,26-27,-27 26</inkml:trace>
  <inkml:trace contextRef="#ctx0" brushRef="#br1" timeOffset="226819.9734">21167 12250,'0'0,"0"0,0 0,0 27,0-27,0 0,-26 26,26-26,0 27,-27-1,27 1,0 25,0-25,0-1,0-26,27 27,25-27,-25 0,26 0,-27-27,1 1,26 26,-27-27</inkml:trace>
  <inkml:trace contextRef="#ctx0" brushRef="#br1" timeOffset="227028.9853">21458 12250,'0'0,"0"0,0 0,-26 27,26-1,0-26,0 53,0-26,0 25,0-25,-27 26,27-27,0 27,0-26,0-1,0-26,27 0</inkml:trace>
  <inkml:trace contextRef="#ctx0" brushRef="#br1" timeOffset="227299.0008">21643 12383,'0'0,"-26"26,26 0,-27 1,1-1,26 27,0-26,26-1,1 1,-1-27,27 0,-26 0,26-27,-27 1,0-1,-26 1,0-1,0 1,-26-27,0 27,-1-1,1 27,-1-26,1 26,-1 0,27 0</inkml:trace>
  <inkml:trace contextRef="#ctx0" brushRef="#br1" timeOffset="227569.0162">21881 12435,'0'27,"27"-1,-27 1,0-1,0 1,26-27,1 26,-1-26,1 0,-1-26,27 26,-26-27,-1 1,-26-1,0 1,0-1,-26-25,-1 25,1 27,-1-26,-26-1,53 54,-26-27,26 0,0 26,26-26</inkml:trace>
  <inkml:trace contextRef="#ctx0" brushRef="#br1" timeOffset="228689.0803">22278 12303,'-26'0,"-1"0,1 0,-1 27,1-27,26 26,-26-26,-1 27,1-1,26 27,0-53,0 26,0 1,0-1,26-26,-26 27,0-27,0 0,27 0,-27 0,0 0,0 0,0 0,0 0,0 0,0 0,0 0,0 0,0 0,0 0,0 0,0 0,0 0,0 0,0-27,0 27</inkml:trace>
  <inkml:trace contextRef="#ctx0" brushRef="#br1" timeOffset="229164.1075">22225 12541,'0'0,"0"0,0 0,0 0,0 0,0 0,0 0,0 0,0 27,0-27,0 26,0 1,27-1,-27 27,0-27,-27 27,27 0,0-26,-26 26,-1-53,27 0</inkml:trace>
  <inkml:trace contextRef="#ctx0" brushRef="#br1" timeOffset="229843.1463">22490 12330,'0'0,"0"0,0 0,0 0,-27 0,27 0,0 0,0 0,-26 26,0-26,26 27,-27-1,27 27,0-53,0 53,0-27,27-26,-27 27,26-1,0-26,1 27,-1-54,-26 27,27 0,-1-26,1-1,-1 27,-26-53,0 27,0-1,0 1,0 0,-26-1,-1 27,1 0,-1-26,1 26,26 26,-27-26</inkml:trace>
  <inkml:trace contextRef="#ctx0" brushRef="#br1" timeOffset="230344.175">22755 12383,'0'0,"0"0,0 0,-27 0,27 0,-26 0,26 0,0 26,-27 0,27-26,-26 27,26-1,0 1,26-1,-26-26,27 27,-1-27,1 26,-1-26,0 0,1 0,-1-26,-26 26,27-27,-27 1,-27-1,27 1,-26-1,26 1,-27 0,1-1,0 27,-1 0,27 0,0 0,0 0,0 27</inkml:trace>
  <inkml:trace contextRef="#ctx0" brushRef="#br1" timeOffset="231291.2291">22993 12330,'0'0,"-27"0,27-27,0 27,-26 0,26 0,-27 0,27 0,0 0,27 0,-1 0,1 0,-1 0,1 0,-1-26,27 26,-27 0,1 0,-1-27,-26 27,27 0,-27 0,0 0,0 0,0 0,0 27,0-27,0 26,0-26,-27 27,27-1,0 1,0 25,-26-25,26-1,0 27,0-26,-27-1,27 1,0-1,0-26,-26 27</inkml:trace>
  <inkml:trace contextRef="#ctx0" brushRef="#br1" timeOffset="231566.2449">23019 12462,'0'-27,"0"27,27 0,-27 0,26 0,0 0,-26 0,27 0,-1 0,-26 0,27 0,-1 0,-26 0,27 0,-1 27,1-27</inkml:trace>
  <inkml:trace contextRef="#ctx0" brushRef="#br1" timeOffset="239103.676">2487 16801,'0'27,"0"-27,27 26,-27-26,0 0,0-26,26 26,-26 0,27 0,-1 0,-26-27,27 27,-1 0,1-26,-1 26,27 0,-27 0,27 0,0-27,-26 27,26 0,0 0,26 0,-26 0,26 0,1-26,-27 26,52 0,-25 0,-1 0,27 0,-27 0,27 0,0 0,-27 0,27 26,0-26,0 0,0 0,0 0,-1 0,1 27,27-27,-28 0,1 26,0 1,26-27,1 26,-1-26,0 26,0 1,27-27,0 26,0-26,-1 27,1-27,0 0,26 26,-26-26,26 27,-26-1,0-26,26 0,-26 27,26-1,0 1,-26-27,26 26,0-26,0 0,27 26,0-26,-1 0,1 0,0 0,-1-26,28 26,-28 0,27 0,-26 0,0 0,-1 0,-25-26,-28 26,27 26,-26-26,-26 0,-1 0,0 0,-26 26,0-26,0 0,-1 0,-25 0,-1 0,1 0,-28 0,28 0,-54 0,27 0,-26 0,-1 0,1 0,-27 0,0 0,26 0,-26 0,0 0,0 0,0 0,0-26,0 26,0 0,0-26,0 26,0-27,0 27,0-26,0 26,0-27,0 27,27-26,-27-1,26 1,-26 26,0-53</inkml:trace>
  <inkml:trace contextRef="#ctx0" brushRef="#br1" timeOffset="239479.6975">14394 15240,'0'53,"26"26,-26-26,0 53,27-27,-27 27,0 27,0-28,0 28,-27-1,1-26,-1-27,27 1,-26-28,26 1,-27-26,27-27,-26-27</inkml:trace>
  <inkml:trace contextRef="#ctx0" brushRef="#br1" timeOffset="239757.7134">14341 14949,'-27'0,"-26"26,-26-26,0 27,-1-27,-26 0,-26 26,0-26,-27 0,-26-26,0 26,-27 0,0-27,-26 27,27 0,-80 0,26 0</inkml:trace>
  <inkml:trace contextRef="#ctx0" brushRef="#br1" timeOffset="240125.7344">9711 15108,'-371'53,"27"-53,-26 26,-1 1,27-27,0 0,0 0,1-27,25 27,-26-26,53-1,0-26,-27 27,54-1,-27 1,26-1,27 1,0 0,0 26,26 0,1 26,25-26,1 26,26 1,1 26,25-27,-25 27,52 0,-27 0,1 0,0 26,53-26,-27 53,0-27,53 1,0 26,27 26,-1 0,27 1,0-1,0 0,27 0,-27-52,-27-1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98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96618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I don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</a:rPr>
              <a:t>t know if this really works...</a:t>
            </a: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I don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</a:rPr>
              <a:t>t know if this really works...</a:t>
            </a: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I don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</a:rPr>
              <a:t>t know if this really works...</a:t>
            </a: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5001AFD-825E-455F-B4CC-64A68B52C86D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54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7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2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90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5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6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0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27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68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customXml" Target="../ink/ink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11.png"/><Relationship Id="rId2" Type="http://schemas.openxmlformats.org/officeDocument/2006/relationships/tags" Target="../tags/tag16.xml"/><Relationship Id="rId16" Type="http://schemas.openxmlformats.org/officeDocument/2006/relationships/image" Target="../media/image10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4.xml"/><Relationship Id="rId19" Type="http://schemas.openxmlformats.org/officeDocument/2006/relationships/image" Target="../media/image33.emf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4.png"/><Relationship Id="rId7" Type="http://schemas.openxmlformats.org/officeDocument/2006/relationships/image" Target="../media/image8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5" Type="http://schemas.openxmlformats.org/officeDocument/2006/relationships/image" Target="../media/image16.png"/><Relationship Id="rId10" Type="http://schemas.openxmlformats.org/officeDocument/2006/relationships/image" Target="../media/image17.jpeg"/><Relationship Id="rId4" Type="http://schemas.openxmlformats.org/officeDocument/2006/relationships/image" Target="../media/image15.png"/><Relationship Id="rId9" Type="http://schemas.openxmlformats.org/officeDocument/2006/relationships/image" Target="../media/image8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customXml" Target="../ink/ink6.xml"/><Relationship Id="rId3" Type="http://schemas.openxmlformats.org/officeDocument/2006/relationships/tags" Target="../tags/tag45.xml"/><Relationship Id="rId21" Type="http://schemas.openxmlformats.org/officeDocument/2006/relationships/image" Target="../media/image11.emf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25.png"/><Relationship Id="rId2" Type="http://schemas.openxmlformats.org/officeDocument/2006/relationships/tags" Target="../tags/tag44.xml"/><Relationship Id="rId16" Type="http://schemas.openxmlformats.org/officeDocument/2006/relationships/slideLayout" Target="../slideLayouts/slideLayout1.xml"/><Relationship Id="rId20" Type="http://schemas.openxmlformats.org/officeDocument/2006/relationships/customXml" Target="../ink/ink7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19" Type="http://schemas.openxmlformats.org/officeDocument/2006/relationships/image" Target="../media/image10.emf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63407" y="228600"/>
            <a:ext cx="74565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cs5 black alums ~ </a:t>
            </a:r>
            <a:r>
              <a:rPr lang="en-US" altLang="en-US" sz="42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re-reunion!</a:t>
            </a:r>
            <a:endParaRPr lang="en-US" altLang="en-US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676400" y="1434405"/>
            <a:ext cx="5968868" cy="138499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4" name="Picture 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2804" y="3970681"/>
            <a:ext cx="12160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83971" y="3728449"/>
            <a:ext cx="12192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 b="1" dirty="0" smtClean="0">
                <a:latin typeface="Cambria" pitchFamily="18" charset="0"/>
              </a:rPr>
              <a:t>We'll be there!</a:t>
            </a:r>
            <a:endParaRPr lang="en-US" altLang="en-US" sz="1200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434405"/>
            <a:ext cx="5968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Tues.,  Mar. 4 and </a:t>
            </a:r>
            <a:r>
              <a:rPr lang="en-US" sz="2800" b="1" dirty="0" smtClean="0">
                <a:latin typeface="Cambria" panose="02040503050406030204" pitchFamily="18" charset="0"/>
              </a:rPr>
              <a:t>Tues.  Mar. 11</a:t>
            </a:r>
            <a:r>
              <a:rPr lang="en-US" sz="2800" dirty="0" smtClean="0">
                <a:latin typeface="Cambria" panose="02040503050406030204" pitchFamily="18" charset="0"/>
              </a:rPr>
              <a:t>, we'll have a reunion of CS5 black:  your CS60 will be in </a:t>
            </a:r>
            <a:r>
              <a:rPr lang="en-US" sz="2800" b="1" dirty="0" smtClean="0">
                <a:latin typeface="Cambria" panose="02040503050406030204" pitchFamily="18" charset="0"/>
              </a:rPr>
              <a:t>Shan 2440</a:t>
            </a:r>
            <a:r>
              <a:rPr lang="en-US" sz="2800" dirty="0" smtClean="0">
                <a:latin typeface="Cambria" panose="02040503050406030204" pitchFamily="18" charset="0"/>
              </a:rPr>
              <a:t>.  </a:t>
            </a: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10" name="Picture 2" descr="http://fmg-www.cs.ucla.edu/geoff/geoff_h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79114"/>
            <a:ext cx="13620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688071">
            <a:off x="1725459" y="1211096"/>
            <a:ext cx="197098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alibri" panose="020F0502020204030204" pitchFamily="34" charset="0"/>
              </a:rPr>
              <a:t>Today!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037614" y="1120422"/>
            <a:ext cx="340429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986246" y="170215"/>
            <a:ext cx="1742887" cy="415498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775" name="Rectangle 53"/>
          <p:cNvSpPr>
            <a:spLocks noChangeArrowheads="1"/>
          </p:cNvSpPr>
          <p:nvPr/>
        </p:nvSpPr>
        <p:spPr bwMode="auto">
          <a:xfrm>
            <a:off x="4724400" y="147637"/>
            <a:ext cx="4206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Dest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ructive vs. Constructive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methods </a:t>
            </a:r>
            <a:r>
              <a:rPr lang="en-US" altLang="en-US" i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in concept</a:t>
            </a:r>
            <a:endParaRPr lang="en-US" altLang="en-US" i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5105400" y="4518025"/>
            <a:ext cx="1701800" cy="1273175"/>
            <a:chOff x="3069" y="1495"/>
            <a:chExt cx="2572" cy="1907"/>
          </a:xfrm>
        </p:grpSpPr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5580063" y="4857750"/>
            <a:ext cx="361950" cy="363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5946775" y="4859338"/>
            <a:ext cx="361950" cy="363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22" name="Text Box 99"/>
          <p:cNvSpPr txBox="1">
            <a:spLocks noChangeArrowheads="1"/>
          </p:cNvSpPr>
          <p:nvPr/>
        </p:nvSpPr>
        <p:spPr bwMode="auto">
          <a:xfrm>
            <a:off x="5555188" y="4859092"/>
            <a:ext cx="421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84</a:t>
            </a:r>
            <a:endParaRPr lang="en-US" alt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125"/>
          <p:cNvSpPr>
            <a:spLocks noChangeArrowheads="1"/>
          </p:cNvSpPr>
          <p:nvPr/>
        </p:nvSpPr>
        <p:spPr bwMode="auto">
          <a:xfrm>
            <a:off x="5659438" y="5186363"/>
            <a:ext cx="26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5" name="Rectangle 126"/>
          <p:cNvSpPr>
            <a:spLocks noChangeArrowheads="1"/>
          </p:cNvSpPr>
          <p:nvPr/>
        </p:nvSpPr>
        <p:spPr bwMode="auto">
          <a:xfrm>
            <a:off x="5989638" y="5184775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983128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Point P;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210044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Point Q = </a:t>
            </a:r>
            <a:r>
              <a:rPr lang="en-US" sz="3200" dirty="0" err="1" smtClean="0">
                <a:latin typeface="Calibri" panose="020F0502020204030204" pitchFamily="34" charset="0"/>
              </a:rPr>
              <a:t>P.scale</a:t>
            </a:r>
            <a:r>
              <a:rPr lang="en-US" sz="3200" dirty="0" smtClean="0">
                <a:latin typeface="Calibri" panose="020F0502020204030204" pitchFamily="34" charset="0"/>
              </a:rPr>
              <a:t>( 0.5 );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2482" y="1541784"/>
            <a:ext cx="472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P = new Point(84,84);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686079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200"/>
                </a:solidFill>
                <a:latin typeface="Calibri" panose="020F0502020204030204" pitchFamily="34" charset="0"/>
              </a:rPr>
              <a:t>// P is unchanged…</a:t>
            </a:r>
          </a:p>
        </p:txBody>
      </p:sp>
      <p:sp>
        <p:nvSpPr>
          <p:cNvPr id="30" name="Text Box 99"/>
          <p:cNvSpPr txBox="1">
            <a:spLocks noChangeArrowheads="1"/>
          </p:cNvSpPr>
          <p:nvPr/>
        </p:nvSpPr>
        <p:spPr bwMode="auto">
          <a:xfrm>
            <a:off x="5906720" y="4865158"/>
            <a:ext cx="421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84</a:t>
            </a:r>
            <a:endParaRPr lang="en-US" alt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6156900" y="2189266"/>
            <a:ext cx="1219200" cy="1066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9649" y="1853927"/>
            <a:ext cx="101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Point P </a:t>
            </a:r>
          </a:p>
        </p:txBody>
      </p:sp>
      <p:sp>
        <p:nvSpPr>
          <p:cNvPr id="4" name="Down Arrow 3"/>
          <p:cNvSpPr/>
          <p:nvPr/>
        </p:nvSpPr>
        <p:spPr bwMode="auto">
          <a:xfrm rot="857031">
            <a:off x="6239356" y="2737237"/>
            <a:ext cx="334867" cy="1729881"/>
          </a:xfrm>
          <a:prstGeom prst="downArrow">
            <a:avLst>
              <a:gd name="adj1" fmla="val 50000"/>
              <a:gd name="adj2" fmla="val 82533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6343" y="4733770"/>
            <a:ext cx="1013701" cy="92333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P, before </a:t>
            </a:r>
            <a:r>
              <a:rPr lang="en-US" sz="1800" b="1" i="1" dirty="0" smtClean="0">
                <a:latin typeface="Calibri" panose="020F0502020204030204" pitchFamily="34" charset="0"/>
              </a:rPr>
              <a:t>and</a:t>
            </a:r>
            <a:r>
              <a:rPr lang="en-US" sz="1800" dirty="0" smtClean="0">
                <a:latin typeface="Calibri" panose="020F0502020204030204" pitchFamily="34" charset="0"/>
              </a:rPr>
              <a:t> after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3301425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200"/>
                </a:solidFill>
                <a:latin typeface="Calibri" panose="020F0502020204030204" pitchFamily="34" charset="0"/>
              </a:rPr>
              <a:t>// Q is a new Point…</a:t>
            </a:r>
          </a:p>
        </p:txBody>
      </p:sp>
      <p:grpSp>
        <p:nvGrpSpPr>
          <p:cNvPr id="33" name="Group 20"/>
          <p:cNvGrpSpPr>
            <a:grpSpLocks/>
          </p:cNvGrpSpPr>
          <p:nvPr/>
        </p:nvGrpSpPr>
        <p:grpSpPr bwMode="auto">
          <a:xfrm>
            <a:off x="7222063" y="3981582"/>
            <a:ext cx="1701800" cy="1273175"/>
            <a:chOff x="3069" y="1495"/>
            <a:chExt cx="2572" cy="1907"/>
          </a:xfrm>
        </p:grpSpPr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7701320" y="4244622"/>
            <a:ext cx="361950" cy="363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8068032" y="4246210"/>
            <a:ext cx="361950" cy="363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41" name="Text Box 99"/>
          <p:cNvSpPr txBox="1">
            <a:spLocks noChangeArrowheads="1"/>
          </p:cNvSpPr>
          <p:nvPr/>
        </p:nvSpPr>
        <p:spPr bwMode="auto">
          <a:xfrm>
            <a:off x="7676445" y="4245964"/>
            <a:ext cx="421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42</a:t>
            </a:r>
            <a:endParaRPr lang="en-US" alt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Rectangle 125"/>
          <p:cNvSpPr>
            <a:spLocks noChangeArrowheads="1"/>
          </p:cNvSpPr>
          <p:nvPr/>
        </p:nvSpPr>
        <p:spPr bwMode="auto">
          <a:xfrm>
            <a:off x="7780695" y="4573235"/>
            <a:ext cx="26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3" name="Rectangle 126"/>
          <p:cNvSpPr>
            <a:spLocks noChangeArrowheads="1"/>
          </p:cNvSpPr>
          <p:nvPr/>
        </p:nvSpPr>
        <p:spPr bwMode="auto">
          <a:xfrm>
            <a:off x="8110895" y="4571647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4" name="Text Box 99"/>
          <p:cNvSpPr txBox="1">
            <a:spLocks noChangeArrowheads="1"/>
          </p:cNvSpPr>
          <p:nvPr/>
        </p:nvSpPr>
        <p:spPr bwMode="auto">
          <a:xfrm>
            <a:off x="8027977" y="4252030"/>
            <a:ext cx="421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42</a:t>
            </a:r>
            <a:endParaRPr lang="en-US" alt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7718775" y="1800178"/>
            <a:ext cx="1219200" cy="1066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21524" y="1464839"/>
            <a:ext cx="101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Point Q </a:t>
            </a:r>
          </a:p>
        </p:txBody>
      </p:sp>
      <p:sp>
        <p:nvSpPr>
          <p:cNvPr id="48" name="Down Arrow 47"/>
          <p:cNvSpPr/>
          <p:nvPr/>
        </p:nvSpPr>
        <p:spPr bwMode="auto">
          <a:xfrm rot="500690">
            <a:off x="8061081" y="2252884"/>
            <a:ext cx="334867" cy="1729881"/>
          </a:xfrm>
          <a:prstGeom prst="downArrow">
            <a:avLst>
              <a:gd name="adj1" fmla="val 50000"/>
              <a:gd name="adj2" fmla="val 82533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8"/>
          <p:cNvSpPr>
            <a:spLocks noChangeArrowheads="1"/>
          </p:cNvSpPr>
          <p:nvPr/>
        </p:nvSpPr>
        <p:spPr bwMode="auto">
          <a:xfrm>
            <a:off x="5503863" y="2521654"/>
            <a:ext cx="3369204" cy="1011767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952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Courier New" pitchFamily="-112" charset="0"/>
              <a:ea typeface="Courier New" pitchFamily="-112" charset="0"/>
              <a:cs typeface="Courier New" pitchFamily="-112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107950" y="76200"/>
            <a:ext cx="7488238" cy="67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import static </a:t>
            </a:r>
            <a:r>
              <a:rPr lang="en-US" altLang="en-US" sz="12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java.lang.Math</a:t>
            </a:r>
            <a:r>
              <a:rPr lang="en-US" alt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.*; 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class Point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x;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y;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Point(double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x_in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double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y_in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 smtClean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Point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scale( double 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sf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</a:t>
            </a: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ts val="700"/>
              </a:lnSpc>
            </a:pPr>
            <a:endParaRPr lang="en-US" altLang="en-US" sz="12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 smtClean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scaleDest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double 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sf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void main(String[]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 p1 = new Point(7, 8);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 p2 = new Point(4, 4);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 p3 =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p1.scale(2.0);  </a:t>
            </a:r>
            <a:r>
              <a:rPr lang="en-US" altLang="en-US" sz="12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alt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p3 is the </a:t>
            </a:r>
            <a:r>
              <a:rPr lang="en-US" altLang="en-US" sz="12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scaled result</a:t>
            </a:r>
            <a:endParaRPr lang="en-US" altLang="en-US" sz="1200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p2.scaleDest(10.5);        </a:t>
            </a:r>
            <a:r>
              <a:rPr lang="en-US" altLang="en-US" sz="12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Where is the result?</a:t>
            </a:r>
            <a:endParaRPr lang="en-US" altLang="en-US" sz="1200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200" dirty="0">
                <a:solidFill>
                  <a:srgbClr val="04841C"/>
                </a:solidFill>
                <a:latin typeface="Courier New" pitchFamily="49" charset="0"/>
                <a:cs typeface="Courier New" pitchFamily="49" charset="0"/>
              </a:rPr>
              <a:t>// then we might print...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2779" name="Rectangle 58"/>
          <p:cNvSpPr>
            <a:spLocks noChangeArrowheads="1"/>
          </p:cNvSpPr>
          <p:nvPr/>
        </p:nvSpPr>
        <p:spPr bwMode="auto">
          <a:xfrm>
            <a:off x="5638800" y="2590800"/>
            <a:ext cx="320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 b="0" dirty="0" smtClean="0">
                <a:solidFill>
                  <a:srgbClr val="000000"/>
                </a:solidFill>
                <a:latin typeface="Calibri" pitchFamily="34" charset="0"/>
              </a:rPr>
              <a:t>Which of these two methods, scale or </a:t>
            </a:r>
            <a:r>
              <a:rPr lang="en-US" altLang="en-US" sz="1600" b="0" dirty="0" err="1" smtClean="0">
                <a:solidFill>
                  <a:srgbClr val="000000"/>
                </a:solidFill>
                <a:latin typeface="Calibri" pitchFamily="34" charset="0"/>
              </a:rPr>
              <a:t>scaleDest</a:t>
            </a:r>
            <a:r>
              <a:rPr lang="en-US" altLang="en-US" sz="1600" b="0" dirty="0" smtClean="0">
                <a:solidFill>
                  <a:srgbClr val="000000"/>
                </a:solidFill>
                <a:latin typeface="Calibri" pitchFamily="34" charset="0"/>
              </a:rPr>
              <a:t>, will need to use the Point 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constructor</a:t>
            </a:r>
            <a:r>
              <a:rPr lang="en-US" altLang="en-US" sz="1600" b="0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US" altLang="en-US" sz="1600" dirty="0"/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4724400" y="147637"/>
            <a:ext cx="4206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Dest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ructive vs. Constructive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methods </a:t>
            </a:r>
            <a:r>
              <a:rPr lang="en-US" altLang="en-US" i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in code</a:t>
            </a:r>
            <a:endParaRPr lang="en-US" altLang="en-US" i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29694">
            <a:off x="3029026" y="5286848"/>
            <a:ext cx="5943600" cy="738664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Kool-Aid prefers… ?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4267200"/>
            <a:ext cx="2286000" cy="17526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840098" y="4572000"/>
            <a:ext cx="1701800" cy="1273175"/>
            <a:chOff x="3069" y="1495"/>
            <a:chExt cx="2572" cy="1907"/>
          </a:xfrm>
        </p:grpSpPr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2319355" y="4835040"/>
            <a:ext cx="361950" cy="363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2686067" y="4836628"/>
            <a:ext cx="361950" cy="363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14" name="Text Box 99"/>
          <p:cNvSpPr txBox="1">
            <a:spLocks noChangeArrowheads="1"/>
          </p:cNvSpPr>
          <p:nvPr/>
        </p:nvSpPr>
        <p:spPr bwMode="auto">
          <a:xfrm>
            <a:off x="2294480" y="4836382"/>
            <a:ext cx="421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42</a:t>
            </a:r>
            <a:endParaRPr lang="en-US" alt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25"/>
          <p:cNvSpPr>
            <a:spLocks noChangeArrowheads="1"/>
          </p:cNvSpPr>
          <p:nvPr/>
        </p:nvSpPr>
        <p:spPr bwMode="auto">
          <a:xfrm>
            <a:off x="2398730" y="5163653"/>
            <a:ext cx="26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6" name="Rectangle 126"/>
          <p:cNvSpPr>
            <a:spLocks noChangeArrowheads="1"/>
          </p:cNvSpPr>
          <p:nvPr/>
        </p:nvSpPr>
        <p:spPr bwMode="auto">
          <a:xfrm>
            <a:off x="2728930" y="5162065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7" name="Text Box 99"/>
          <p:cNvSpPr txBox="1">
            <a:spLocks noChangeArrowheads="1"/>
          </p:cNvSpPr>
          <p:nvPr/>
        </p:nvSpPr>
        <p:spPr bwMode="auto">
          <a:xfrm>
            <a:off x="2646012" y="4842448"/>
            <a:ext cx="421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42</a:t>
            </a:r>
            <a:endParaRPr lang="en-US" alt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"/>
            <a:ext cx="5181600" cy="662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1229694">
            <a:off x="3029026" y="4963683"/>
            <a:ext cx="5943600" cy="138499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Kool-Aid prefers the </a:t>
            </a:r>
            <a:r>
              <a:rPr lang="en-US" sz="4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destructive</a:t>
            </a:r>
            <a:r>
              <a:rPr lang="en-US" sz="4200" b="1" i="1" dirty="0" smtClean="0">
                <a:latin typeface="Calibri" panose="020F0502020204030204" pitchFamily="34" charset="0"/>
              </a:rPr>
              <a:t> </a:t>
            </a:r>
            <a:r>
              <a:rPr lang="en-US" sz="4200" dirty="0" smtClean="0">
                <a:latin typeface="Calibri" panose="020F0502020204030204" pitchFamily="34" charset="0"/>
              </a:rPr>
              <a:t>approach…</a:t>
            </a:r>
            <a:endParaRPr lang="en-US" sz="4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7200"/>
            <a:ext cx="3162300" cy="3162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88756" y="3645490"/>
            <a:ext cx="2545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Have you noticed that </a:t>
            </a:r>
            <a:r>
              <a:rPr lang="en-US" sz="14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Kool</a:t>
            </a:r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Aid is always </a:t>
            </a:r>
            <a:r>
              <a:rPr lang="en-US" sz="14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SMiley</a:t>
            </a: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/>
          <p:cNvSpPr>
            <a:spLocks noChangeArrowheads="1"/>
          </p:cNvSpPr>
          <p:nvPr/>
        </p:nvSpPr>
        <p:spPr bwMode="auto">
          <a:xfrm>
            <a:off x="4224338" y="3624262"/>
            <a:ext cx="1900237" cy="566738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Courier New" pitchFamily="-112" charset="0"/>
              <a:ea typeface="Courier New" pitchFamily="-112" charset="0"/>
              <a:cs typeface="Courier New" pitchFamily="-112" charset="0"/>
            </a:endParaRPr>
          </a:p>
        </p:txBody>
      </p:sp>
      <p:pic>
        <p:nvPicPr>
          <p:cNvPr id="32772" name="Picture 52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2590"/>
            <a:ext cx="26670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107950" y="76200"/>
            <a:ext cx="7488238" cy="67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import static </a:t>
            </a:r>
            <a:r>
              <a:rPr lang="en-US" altLang="en-US" sz="12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java.lang.Math</a:t>
            </a:r>
            <a:r>
              <a:rPr lang="en-US" alt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.*; 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class Point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x;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y;</a:t>
            </a:r>
          </a:p>
          <a:p>
            <a:pPr>
              <a:lnSpc>
                <a:spcPts val="700"/>
              </a:lnSpc>
            </a:pP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 smtClean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Point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add( Point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 smtClean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2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addDest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Point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Point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void main(String[]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 p1 = new Point(7, 8);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 p2 = new Point(4, 4);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 p3 = p1.add(p2); </a:t>
            </a:r>
            <a:r>
              <a:rPr lang="en-US" alt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p3 is the sum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double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p1.dist(p2); </a:t>
            </a:r>
            <a:r>
              <a:rPr lang="en-US" alt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Euclidean dist.   </a:t>
            </a:r>
            <a:endParaRPr lang="en-US" altLang="en-US" sz="1200" dirty="0" smtClean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2774" name="Rectangle 44"/>
          <p:cNvSpPr>
            <a:spLocks noChangeArrowheads="1"/>
          </p:cNvSpPr>
          <p:nvPr/>
        </p:nvSpPr>
        <p:spPr bwMode="auto">
          <a:xfrm>
            <a:off x="6248400" y="6128266"/>
            <a:ext cx="2819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final picture after 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775" name="Rectangle 53"/>
          <p:cNvSpPr>
            <a:spLocks noChangeArrowheads="1"/>
          </p:cNvSpPr>
          <p:nvPr/>
        </p:nvSpPr>
        <p:spPr bwMode="auto">
          <a:xfrm>
            <a:off x="5105400" y="855379"/>
            <a:ext cx="381000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lnSpc>
                <a:spcPts val="2100"/>
              </a:lnSpc>
            </a:pPr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Write </a:t>
            </a:r>
            <a:r>
              <a:rPr lang="en-US" altLang="en-US" sz="1800" b="0" dirty="0">
                <a:solidFill>
                  <a:srgbClr val="000000"/>
                </a:solidFill>
                <a:latin typeface="Cambria" panose="02040503050406030204" pitchFamily="18" charset="0"/>
              </a:rPr>
              <a:t>3</a:t>
            </a:r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Point</a:t>
            </a:r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methods</a:t>
            </a:r>
          </a:p>
        </p:txBody>
      </p:sp>
      <p:sp>
        <p:nvSpPr>
          <p:cNvPr id="32777" name="Rectangle 56"/>
          <p:cNvSpPr>
            <a:spLocks noChangeArrowheads="1"/>
          </p:cNvSpPr>
          <p:nvPr/>
        </p:nvSpPr>
        <p:spPr bwMode="auto">
          <a:xfrm>
            <a:off x="4123090" y="3676650"/>
            <a:ext cx="214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200" b="0" dirty="0" smtClean="0">
                <a:solidFill>
                  <a:srgbClr val="000000"/>
                </a:solidFill>
                <a:latin typeface="Calibri" pitchFamily="34" charset="0"/>
              </a:rPr>
              <a:t>Power </a:t>
            </a:r>
            <a:r>
              <a:rPr lang="en-US" altLang="en-US" sz="1200" b="0" dirty="0">
                <a:solidFill>
                  <a:srgbClr val="000000"/>
                </a:solidFill>
                <a:latin typeface="Calibri" pitchFamily="34" charset="0"/>
              </a:rPr>
              <a:t>is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pow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b,p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altLang="en-US" sz="1200" b="0" dirty="0">
                <a:solidFill>
                  <a:srgbClr val="000000"/>
                </a:solidFill>
                <a:latin typeface="Calibri" pitchFamily="34" charset="0"/>
              </a:rPr>
              <a:t>;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sz="1200" b="0" dirty="0">
                <a:solidFill>
                  <a:srgbClr val="000000"/>
                </a:solidFill>
                <a:latin typeface="Calibri" pitchFamily="34" charset="0"/>
              </a:rPr>
              <a:t> is also available.</a:t>
            </a:r>
            <a:endParaRPr lang="en-US" alt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438440" y="1217016"/>
            <a:ext cx="2476960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ambria" panose="02040503050406030204" pitchFamily="18" charset="0"/>
              </a:rPr>
              <a:t>add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18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addDest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, and </a:t>
            </a:r>
            <a:r>
              <a:rPr lang="en-US" altLang="en-US" sz="18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dist</a:t>
            </a:r>
            <a:endParaRPr lang="en-US" altLang="en-US" sz="18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3418" y="33867"/>
            <a:ext cx="1229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Quiz</a:t>
            </a:r>
            <a:endParaRPr lang="en-US" sz="4200" i="1" dirty="0"/>
          </a:p>
        </p:txBody>
      </p:sp>
      <p:sp>
        <p:nvSpPr>
          <p:cNvPr id="13" name="Rectangle 53"/>
          <p:cNvSpPr>
            <a:spLocks noChangeArrowheads="1"/>
          </p:cNvSpPr>
          <p:nvPr/>
        </p:nvSpPr>
        <p:spPr bwMode="auto">
          <a:xfrm>
            <a:off x="3342833" y="222380"/>
            <a:ext cx="411480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ts val="2100"/>
              </a:lnSpc>
            </a:pPr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Name(s)     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1867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14300" y="152400"/>
            <a:ext cx="8937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2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hw6pr1 (isn't</a:t>
            </a:r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altLang="en-US" sz="4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</a:t>
            </a: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2514600" y="1219200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Complex.java</a:t>
            </a:r>
            <a:endParaRPr lang="en-US" altLang="en-US"/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1066800" y="1219200"/>
            <a:ext cx="1479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latin typeface="Calibri" panose="020F0502020204030204" pitchFamily="34" charset="0"/>
              </a:rPr>
              <a:t>Filename: 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066800" y="1824038"/>
            <a:ext cx="2304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latin typeface="Calibri" panose="020F0502020204030204" pitchFamily="34" charset="0"/>
              </a:rPr>
              <a:t>Data members:   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1066800" y="2586038"/>
            <a:ext cx="1390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latin typeface="Calibri" panose="020F0502020204030204" pitchFamily="34" charset="0"/>
              </a:rPr>
              <a:t>Methods: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55" name="Rectangle 16"/>
          <p:cNvSpPr>
            <a:spLocks noChangeArrowheads="1"/>
          </p:cNvSpPr>
          <p:nvPr/>
        </p:nvSpPr>
        <p:spPr bwMode="auto">
          <a:xfrm>
            <a:off x="3657600" y="1752600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private double real;</a:t>
            </a:r>
            <a:endParaRPr lang="en-US" altLang="en-US"/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3657600" y="2100263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private double imag;</a:t>
            </a:r>
            <a:endParaRPr lang="en-US" altLang="en-US"/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2652713" y="4199453"/>
            <a:ext cx="3906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conjugateDest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altLang="en-US" sz="1800" dirty="0"/>
          </a:p>
        </p:txBody>
      </p:sp>
      <p:sp>
        <p:nvSpPr>
          <p:cNvPr id="6158" name="Rectangle 20"/>
          <p:cNvSpPr>
            <a:spLocks noChangeArrowheads="1"/>
          </p:cNvSpPr>
          <p:nvPr/>
        </p:nvSpPr>
        <p:spPr bwMode="auto">
          <a:xfrm>
            <a:off x="2652713" y="2667000"/>
            <a:ext cx="4848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public Complex( real_in, imag_in )</a:t>
            </a:r>
            <a:endParaRPr lang="en-US" altLang="en-US" sz="1800"/>
          </a:p>
        </p:txBody>
      </p:sp>
      <p:sp>
        <p:nvSpPr>
          <p:cNvPr id="6159" name="Rectangle 21"/>
          <p:cNvSpPr>
            <a:spLocks noChangeArrowheads="1"/>
          </p:cNvSpPr>
          <p:nvPr/>
        </p:nvSpPr>
        <p:spPr bwMode="auto">
          <a:xfrm>
            <a:off x="2652713" y="2972967"/>
            <a:ext cx="2652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public Complex(  )</a:t>
            </a:r>
            <a:endParaRPr lang="en-US" altLang="en-US" sz="1800"/>
          </a:p>
        </p:txBody>
      </p:sp>
      <p:sp>
        <p:nvSpPr>
          <p:cNvPr id="6160" name="Rectangle 22"/>
          <p:cNvSpPr>
            <a:spLocks noChangeArrowheads="1"/>
          </p:cNvSpPr>
          <p:nvPr/>
        </p:nvSpPr>
        <p:spPr bwMode="auto">
          <a:xfrm>
            <a:off x="2652713" y="3278934"/>
            <a:ext cx="347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public String toString()</a:t>
            </a:r>
            <a:endParaRPr lang="en-US" altLang="en-US" sz="1800"/>
          </a:p>
        </p:txBody>
      </p:sp>
      <p:sp>
        <p:nvSpPr>
          <p:cNvPr id="6161" name="Rectangle 24"/>
          <p:cNvSpPr>
            <a:spLocks noChangeArrowheads="1"/>
          </p:cNvSpPr>
          <p:nvPr/>
        </p:nvSpPr>
        <p:spPr bwMode="auto">
          <a:xfrm>
            <a:off x="2652713" y="3584901"/>
            <a:ext cx="4596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equals(Complex c)</a:t>
            </a:r>
            <a:endParaRPr lang="en-US" altLang="en-US" sz="1800" dirty="0"/>
          </a:p>
        </p:txBody>
      </p:sp>
      <p:sp>
        <p:nvSpPr>
          <p:cNvPr id="6162" name="Rectangle 25"/>
          <p:cNvSpPr>
            <a:spLocks noChangeArrowheads="1"/>
          </p:cNvSpPr>
          <p:nvPr/>
        </p:nvSpPr>
        <p:spPr bwMode="auto">
          <a:xfrm>
            <a:off x="2652713" y="3893487"/>
            <a:ext cx="3751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public Complex conjugate()</a:t>
            </a:r>
            <a:endParaRPr lang="en-US" altLang="en-US" sz="1800" dirty="0"/>
          </a:p>
        </p:txBody>
      </p:sp>
      <p:sp>
        <p:nvSpPr>
          <p:cNvPr id="6163" name="Rectangle 26"/>
          <p:cNvSpPr>
            <a:spLocks noChangeArrowheads="1"/>
          </p:cNvSpPr>
          <p:nvPr/>
        </p:nvSpPr>
        <p:spPr bwMode="auto">
          <a:xfrm>
            <a:off x="2652713" y="5117354"/>
            <a:ext cx="4182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 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add(Complex c)</a:t>
            </a:r>
            <a:endParaRPr lang="en-US" altLang="en-US" sz="1800" dirty="0"/>
          </a:p>
        </p:txBody>
      </p:sp>
      <p:sp>
        <p:nvSpPr>
          <p:cNvPr id="6164" name="Rectangle 27"/>
          <p:cNvSpPr>
            <a:spLocks noChangeArrowheads="1"/>
          </p:cNvSpPr>
          <p:nvPr/>
        </p:nvSpPr>
        <p:spPr bwMode="auto">
          <a:xfrm>
            <a:off x="2652713" y="5804321"/>
            <a:ext cx="4848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multiply(Complex c)</a:t>
            </a:r>
            <a:endParaRPr lang="en-US" altLang="en-US" sz="1800" dirty="0"/>
          </a:p>
        </p:txBody>
      </p:sp>
      <p:sp>
        <p:nvSpPr>
          <p:cNvPr id="6165" name="Rectangle 28"/>
          <p:cNvSpPr>
            <a:spLocks noChangeArrowheads="1"/>
          </p:cNvSpPr>
          <p:nvPr/>
        </p:nvSpPr>
        <p:spPr bwMode="auto">
          <a:xfrm>
            <a:off x="2652713" y="6110288"/>
            <a:ext cx="4573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divide(Complex c)</a:t>
            </a:r>
            <a:endParaRPr lang="en-US" altLang="en-US" sz="1800" dirty="0"/>
          </a:p>
        </p:txBody>
      </p:sp>
      <p:grpSp>
        <p:nvGrpSpPr>
          <p:cNvPr id="6166" name="Group 1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354183" y="6184125"/>
            <a:ext cx="457200" cy="533400"/>
            <a:chOff x="2928" y="1051"/>
            <a:chExt cx="840" cy="957"/>
          </a:xfrm>
        </p:grpSpPr>
        <p:sp>
          <p:nvSpPr>
            <p:cNvPr id="6168" name="Freeform 1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6169" name="Oval 2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70" name="Oval 2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71" name="Oval 2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72" name="Oval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73" name="Oval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74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75" name="Oval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76" name="AutoShape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77" name="Freeform 2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6178" name="Freeform 2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6179" name="Freeform 3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6180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</p:grpSp>
      <p:sp>
        <p:nvSpPr>
          <p:cNvPr id="6167" name="Text Box 32"/>
          <p:cNvSpPr txBox="1">
            <a:spLocks noChangeArrowheads="1"/>
          </p:cNvSpPr>
          <p:nvPr/>
        </p:nvSpPr>
        <p:spPr bwMode="auto">
          <a:xfrm>
            <a:off x="0" y="60960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400" b="0" dirty="0">
                <a:solidFill>
                  <a:srgbClr val="04841C"/>
                </a:solidFill>
                <a:latin typeface="Calibri" panose="020F0502020204030204" pitchFamily="34" charset="0"/>
              </a:rPr>
              <a:t>This all feels oddly familiar…</a:t>
            </a: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2652713" y="4811387"/>
            <a:ext cx="3493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alt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negateDest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altLang="en-US" sz="1800" dirty="0"/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2652713" y="4505420"/>
            <a:ext cx="3355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public Complex 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negate()</a:t>
            </a:r>
            <a:endParaRPr lang="en-US" altLang="en-US" sz="1800" dirty="0"/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2653242" y="5424488"/>
            <a:ext cx="4320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alt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addDest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(Complex 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c)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840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3" descr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8"/>
          <a:stretch>
            <a:fillRect/>
          </a:stretch>
        </p:blipFill>
        <p:spPr bwMode="auto">
          <a:xfrm>
            <a:off x="4495800" y="908050"/>
            <a:ext cx="4206875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28600" y="163689"/>
            <a:ext cx="8606063" cy="52322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800" b="0" dirty="0">
                <a:solidFill>
                  <a:schemeClr val="tx1"/>
                </a:solidFill>
                <a:latin typeface="Cambria" panose="02040503050406030204" pitchFamily="18" charset="0"/>
              </a:rPr>
              <a:t>Two good references for looking up Java syntax…</a:t>
            </a:r>
          </a:p>
        </p:txBody>
      </p:sp>
      <p:grpSp>
        <p:nvGrpSpPr>
          <p:cNvPr id="29700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31225" y="5676900"/>
            <a:ext cx="381000" cy="457200"/>
            <a:chOff x="2928" y="1051"/>
            <a:chExt cx="840" cy="957"/>
          </a:xfrm>
        </p:grpSpPr>
        <p:sp>
          <p:nvSpPr>
            <p:cNvPr id="2970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29707" name="Oval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9708" name="Oval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9709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9710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9711" name="Oval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9712" name="Oval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9713" name="Oval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9714" name="AutoShap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9715" name="Freeform 1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29716" name="Freeform 1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29717" name="Freeform 1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29718" name="Freeform 1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</p:grpSp>
      <p:sp>
        <p:nvSpPr>
          <p:cNvPr id="29701" name="Text Box 17"/>
          <p:cNvSpPr txBox="1">
            <a:spLocks noChangeArrowheads="1"/>
          </p:cNvSpPr>
          <p:nvPr/>
        </p:nvSpPr>
        <p:spPr bwMode="auto">
          <a:xfrm>
            <a:off x="7843838" y="5249863"/>
            <a:ext cx="1195387" cy="3968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000" dirty="0">
                <a:solidFill>
                  <a:schemeClr val="tx1"/>
                </a:solidFill>
                <a:latin typeface="Courier New" pitchFamily="49" charset="0"/>
              </a:rPr>
              <a:t>for</a:t>
            </a:r>
            <a:r>
              <a:rPr lang="en-US" altLang="en-US" sz="1000" dirty="0">
                <a:solidFill>
                  <a:schemeClr val="tx1"/>
                </a:solidFill>
              </a:rPr>
              <a:t> checking out just one thing!</a:t>
            </a:r>
          </a:p>
        </p:txBody>
      </p:sp>
      <p:sp>
        <p:nvSpPr>
          <p:cNvPr id="29702" name="Freeform 20"/>
          <p:cNvSpPr>
            <a:spLocks/>
          </p:cNvSpPr>
          <p:nvPr/>
        </p:nvSpPr>
        <p:spPr bwMode="auto">
          <a:xfrm>
            <a:off x="6323013" y="3867150"/>
            <a:ext cx="2128837" cy="1308100"/>
          </a:xfrm>
          <a:custGeom>
            <a:avLst/>
            <a:gdLst>
              <a:gd name="T0" fmla="*/ 2147483647 w 2023"/>
              <a:gd name="T1" fmla="*/ 2147483647 h 453"/>
              <a:gd name="T2" fmla="*/ 2147483647 w 2023"/>
              <a:gd name="T3" fmla="*/ 0 h 453"/>
              <a:gd name="T4" fmla="*/ 0 w 2023"/>
              <a:gd name="T5" fmla="*/ 0 h 453"/>
              <a:gd name="T6" fmla="*/ 0 60000 65536"/>
              <a:gd name="T7" fmla="*/ 0 60000 65536"/>
              <a:gd name="T8" fmla="*/ 0 60000 65536"/>
              <a:gd name="T9" fmla="*/ 0 w 2023"/>
              <a:gd name="T10" fmla="*/ 0 h 453"/>
              <a:gd name="T11" fmla="*/ 2023 w 2023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3" h="453">
                <a:moveTo>
                  <a:pt x="2023" y="453"/>
                </a:moveTo>
                <a:lnTo>
                  <a:pt x="2023" y="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0703F3"/>
              </a:solidFill>
            </a:endParaRPr>
          </a:p>
        </p:txBody>
      </p:sp>
      <p:pic>
        <p:nvPicPr>
          <p:cNvPr id="29703" name="Picture 21" descr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11"/>
          <a:stretch>
            <a:fillRect/>
          </a:stretch>
        </p:blipFill>
        <p:spPr bwMode="auto">
          <a:xfrm>
            <a:off x="228600" y="914400"/>
            <a:ext cx="38338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22"/>
          <p:cNvSpPr txBox="1">
            <a:spLocks noChangeArrowheads="1"/>
          </p:cNvSpPr>
          <p:nvPr/>
        </p:nvSpPr>
        <p:spPr bwMode="auto">
          <a:xfrm>
            <a:off x="584200" y="1344613"/>
            <a:ext cx="300355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/>
              <a:t>wikipedia, for sure</a:t>
            </a:r>
          </a:p>
        </p:txBody>
      </p:sp>
      <p:sp>
        <p:nvSpPr>
          <p:cNvPr id="29705" name="Rectangle 24"/>
          <p:cNvSpPr>
            <a:spLocks noChangeArrowheads="1"/>
          </p:cNvSpPr>
          <p:nvPr/>
        </p:nvSpPr>
        <p:spPr bwMode="auto">
          <a:xfrm>
            <a:off x="4529138" y="1319213"/>
            <a:ext cx="4002087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dirty="0"/>
              <a:t>http://www.cis.upenn.edu/~matuszek/General/JavaSyntax/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6296040" y="1523880"/>
              <a:ext cx="790920" cy="95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6680" y="1514520"/>
                <a:ext cx="80964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6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3412743" y="1355086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500231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310210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53638" y="1990008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4369298" y="1990008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6684" y="1519165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"a"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391400" y="134242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7478888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8288867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32295" y="197734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8347955" y="197734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5341" y="1506502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518249" y="1520855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8383624" y="179119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391302" y="135371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5478790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288769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32197" y="198863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6347857" y="198863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511923" y="1517792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1959198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4585700" y="1597470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6587944" y="1557631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43400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63538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83350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705555" y="3972813"/>
            <a:ext cx="952116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1998" y="4742513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sp>
        <p:nvSpPr>
          <p:cNvPr id="77" name="Right Arrow 76"/>
          <p:cNvSpPr/>
          <p:nvPr/>
        </p:nvSpPr>
        <p:spPr bwMode="auto">
          <a:xfrm rot="17018219">
            <a:off x="576750" y="3586024"/>
            <a:ext cx="151141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3412743" y="1355086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500231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310210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53638" y="1990008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4369298" y="1990008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6684" y="1519165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"a"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391400" y="134242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7478888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8288867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32295" y="197734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8347955" y="197734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5341" y="1506502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518249" y="1520855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8383624" y="179119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391302" y="135371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5478790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288769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32197" y="198863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6347857" y="198863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511923" y="1517792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1959198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4585700" y="1597470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6587944" y="1557631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43400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63538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83350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705555" y="3972813"/>
            <a:ext cx="952116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67533" y="3012601"/>
            <a:ext cx="49425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Singly-linked list data structure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1998" y="4742513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sp>
        <p:nvSpPr>
          <p:cNvPr id="77" name="Right Arrow 76"/>
          <p:cNvSpPr/>
          <p:nvPr/>
        </p:nvSpPr>
        <p:spPr bwMode="auto">
          <a:xfrm rot="17018219">
            <a:off x="576750" y="3586024"/>
            <a:ext cx="151141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20983643">
            <a:off x="6801614" y="3433812"/>
            <a:ext cx="2209800" cy="83099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A</a:t>
            </a:r>
            <a:r>
              <a:rPr lang="en-US" dirty="0" smtClean="0">
                <a:latin typeface="Cambria" panose="02040503050406030204" pitchFamily="18" charset="0"/>
              </a:rPr>
              <a:t>nything look familiar here?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267200" y="3124200"/>
            <a:ext cx="4114800" cy="34445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9961" y="3276600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List  L;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705555" y="3972813"/>
            <a:ext cx="952116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1998" y="4742513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1053985" y="4187935"/>
            <a:ext cx="255255" cy="271712"/>
            <a:chOff x="6880039" y="1457678"/>
            <a:chExt cx="255255" cy="271712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2" name="Rectangle 61"/>
          <p:cNvSpPr/>
          <p:nvPr/>
        </p:nvSpPr>
        <p:spPr>
          <a:xfrm>
            <a:off x="919360" y="445827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65319" y="595749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9200"/>
                </a:solidFill>
                <a:latin typeface="Calibri" panose="020F0502020204030204" pitchFamily="34" charset="0"/>
              </a:rPr>
              <a:t>I guess this reference is a  </a:t>
            </a:r>
            <a:r>
              <a:rPr lang="en-US" sz="1200" b="1" i="1" dirty="0" smtClean="0">
                <a:solidFill>
                  <a:srgbClr val="009200"/>
                </a:solidFill>
                <a:latin typeface="Calibri" panose="020F0502020204030204" pitchFamily="34" charset="0"/>
              </a:rPr>
              <a:t>null space</a:t>
            </a:r>
            <a:r>
              <a:rPr lang="en-US" sz="1200" dirty="0" smtClean="0">
                <a:solidFill>
                  <a:srgbClr val="009200"/>
                </a:solidFill>
                <a:latin typeface="Calibri" panose="020F0502020204030204" pitchFamily="34" charset="0"/>
              </a:rPr>
              <a:t>…</a:t>
            </a:r>
            <a:endParaRPr lang="en-US" sz="1200" dirty="0">
              <a:solidFill>
                <a:srgbClr val="009200"/>
              </a:solidFill>
              <a:latin typeface="Calibri" panose="020F0502020204030204" pitchFamily="34" charset="0"/>
            </a:endParaRPr>
          </a:p>
        </p:txBody>
      </p:sp>
      <p:grpSp>
        <p:nvGrpSpPr>
          <p:cNvPr id="64" name="Group 1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60719" y="6172200"/>
            <a:ext cx="457200" cy="533400"/>
            <a:chOff x="2928" y="1051"/>
            <a:chExt cx="840" cy="957"/>
          </a:xfrm>
        </p:grpSpPr>
        <p:sp>
          <p:nvSpPr>
            <p:cNvPr id="65" name="Freeform 1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66" name="Oval 2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7" name="Oval 2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" name="Oval 2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" name="Oval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" name="Oval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4" name="Oval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5" name="AutoShape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9" name="Freeform 2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80" name="Freeform 2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81" name="Freeform 3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82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57671" y="1447800"/>
            <a:ext cx="6190929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All objects are handled </a:t>
            </a:r>
            <a:r>
              <a:rPr lang="en-US" b="1" i="1" dirty="0" smtClean="0">
                <a:latin typeface="Cambria" panose="02040503050406030204" pitchFamily="18" charset="0"/>
              </a:rPr>
              <a:t>by reference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275943">
            <a:off x="1395550" y="1696388"/>
            <a:ext cx="488211" cy="2078922"/>
          </a:xfrm>
          <a:prstGeom prst="downArrow">
            <a:avLst>
              <a:gd name="adj1" fmla="val 50000"/>
              <a:gd name="adj2" fmla="val 107948"/>
            </a:avLst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4982" y="2286000"/>
            <a:ext cx="222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" panose="02040503050406030204" pitchFamily="18" charset="0"/>
              </a:rPr>
              <a:t>Empty references are </a:t>
            </a:r>
            <a:r>
              <a:rPr lang="en-US" sz="1800" dirty="0" smtClean="0">
                <a:latin typeface="Calibri" panose="020F0502020204030204" pitchFamily="34" charset="0"/>
              </a:rPr>
              <a:t>null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80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76200" y="6329368"/>
            <a:ext cx="4572000" cy="4233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I'm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aiming to return these </a:t>
            </a:r>
            <a:r>
              <a:rPr lang="en-US" altLang="en-US" sz="1800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post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-spring break…</a:t>
            </a:r>
            <a:endParaRPr lang="en-US" altLang="en-US" sz="1400" b="0" i="1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180622"/>
            <a:ext cx="2209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Midterm!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9174" y="272954"/>
            <a:ext cx="302364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dirty="0" smtClean="0">
                <a:solidFill>
                  <a:srgbClr val="0333FF"/>
                </a:solidFill>
                <a:latin typeface="Calibri" panose="020F0502020204030204" pitchFamily="34" charset="0"/>
                <a:cs typeface="Times New Roman" pitchFamily="18" charset="0"/>
              </a:rPr>
              <a:t>Extra: 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A</a:t>
            </a:r>
            <a:r>
              <a:rPr lang="en-US" altLang="en-US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 faster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miss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?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74503" y="734619"/>
            <a:ext cx="1118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next time…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35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 bwMode="auto">
          <a:xfrm>
            <a:off x="4267200" y="3124200"/>
            <a:ext cx="4114800" cy="34445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9961" y="3276600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List  L;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0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705555" y="3972813"/>
            <a:ext cx="952116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1998" y="4742513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sp>
        <p:nvSpPr>
          <p:cNvPr id="77" name="Right Arrow 76"/>
          <p:cNvSpPr/>
          <p:nvPr/>
        </p:nvSpPr>
        <p:spPr bwMode="auto">
          <a:xfrm rot="17018219">
            <a:off x="576750" y="3586024"/>
            <a:ext cx="151141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37643" y="3835256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= new List();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037233" y="2101183"/>
            <a:ext cx="255255" cy="271712"/>
            <a:chOff x="6880039" y="1457678"/>
            <a:chExt cx="255255" cy="271712"/>
          </a:xfrm>
        </p:grpSpPr>
        <p:cxnSp>
          <p:nvCxnSpPr>
            <p:cNvPr id="38" name="Straight Connector 37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" name="Rectangle 39"/>
          <p:cNvSpPr/>
          <p:nvPr/>
        </p:nvSpPr>
        <p:spPr>
          <a:xfrm>
            <a:off x="1902608" y="2371523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66040" y="1687802"/>
            <a:ext cx="405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2070362" y="1722372"/>
            <a:ext cx="5966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546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 bwMode="auto">
          <a:xfrm>
            <a:off x="4267200" y="3124200"/>
            <a:ext cx="4114800" cy="34445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9961" y="3276600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List  L;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3361266" y="134242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448754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58733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02161" y="197734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4317821" y="197734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535207" y="1506502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488115" y="1520855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4353490" y="179119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1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1959198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304901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705555" y="3972813"/>
            <a:ext cx="952116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39961" y="4393912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"c"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51998" y="4742513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sp>
        <p:nvSpPr>
          <p:cNvPr id="77" name="Right Arrow 76"/>
          <p:cNvSpPr/>
          <p:nvPr/>
        </p:nvSpPr>
        <p:spPr bwMode="auto">
          <a:xfrm rot="17018219">
            <a:off x="576750" y="3586024"/>
            <a:ext cx="151141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37643" y="3835256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= new List(); </a:t>
            </a:r>
          </a:p>
        </p:txBody>
      </p:sp>
    </p:spTree>
    <p:extLst>
      <p:ext uri="{BB962C8B-B14F-4D97-AF65-F5344CB8AC3E}">
        <p14:creationId xmlns:p14="http://schemas.microsoft.com/office/powerpoint/2010/main" val="34280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 bwMode="auto">
          <a:xfrm>
            <a:off x="4267200" y="3124200"/>
            <a:ext cx="4114800" cy="34445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9961" y="3276600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List  L;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5478790" y="134242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566278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6376257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19685" y="197734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6435345" y="197734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652731" y="1506502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605639" y="1520855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6471014" y="179119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478692" y="135371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3566180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4376159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619587" y="198863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4435247" y="198863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599313" y="1517792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2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1959198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4675334" y="1557631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4122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642242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705555" y="3972813"/>
            <a:ext cx="952116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39961" y="4393912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"c"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39961" y="4952568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"b"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51998" y="4742513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sp>
        <p:nvSpPr>
          <p:cNvPr id="77" name="Right Arrow 76"/>
          <p:cNvSpPr/>
          <p:nvPr/>
        </p:nvSpPr>
        <p:spPr bwMode="auto">
          <a:xfrm rot="17018219">
            <a:off x="576750" y="3586024"/>
            <a:ext cx="151141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37643" y="3835256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= new List(); </a:t>
            </a:r>
          </a:p>
        </p:txBody>
      </p:sp>
    </p:spTree>
    <p:extLst>
      <p:ext uri="{BB962C8B-B14F-4D97-AF65-F5344CB8AC3E}">
        <p14:creationId xmlns:p14="http://schemas.microsoft.com/office/powerpoint/2010/main" val="378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 bwMode="auto">
          <a:xfrm>
            <a:off x="4267200" y="3124200"/>
            <a:ext cx="4114800" cy="34445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412743" y="1355086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9961" y="3276600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List  L;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500231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310210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53638" y="1990008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4369298" y="1990008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6684" y="1519165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"a"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391400" y="134242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7478888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8288867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32295" y="197734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8347955" y="197734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5341" y="1506502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518249" y="1520855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8383624" y="179119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391302" y="135371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5478790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288769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32197" y="198863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6347857" y="198863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511923" y="1517792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1959198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4585700" y="1597470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6587944" y="1557631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43400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63538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83350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705555" y="3972813"/>
            <a:ext cx="952116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39961" y="4393912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"c"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39961" y="4952568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"b"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439961" y="5511225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51998" y="4742513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sp>
        <p:nvSpPr>
          <p:cNvPr id="77" name="Right Arrow 76"/>
          <p:cNvSpPr/>
          <p:nvPr/>
        </p:nvSpPr>
        <p:spPr bwMode="auto">
          <a:xfrm rot="17018219">
            <a:off x="576750" y="3586024"/>
            <a:ext cx="151141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37643" y="3835256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= new List(); </a:t>
            </a:r>
          </a:p>
        </p:txBody>
      </p:sp>
    </p:spTree>
    <p:extLst>
      <p:ext uri="{BB962C8B-B14F-4D97-AF65-F5344CB8AC3E}">
        <p14:creationId xmlns:p14="http://schemas.microsoft.com/office/powerpoint/2010/main" val="6487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3412743" y="1355086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9961" y="3681301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List  L;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500231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310210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53638" y="1990008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4369298" y="1990008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6684" y="1519165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"a"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391400" y="134242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7478888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8288867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32295" y="197734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8347955" y="197734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5341" y="1506502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518249" y="1520855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8383624" y="179119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391302" y="135371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5478790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288769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32197" y="198863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6347857" y="198863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511923" y="1517792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1959198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4585700" y="1597470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6587944" y="1557631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43400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63538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83350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705555" y="3972813"/>
            <a:ext cx="952116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99634" y="2882822"/>
            <a:ext cx="49425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Singly-linked list data structure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39961" y="4798613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"c"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39961" y="5357269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"b"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439961" y="5915926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51998" y="4742513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sp>
        <p:nvSpPr>
          <p:cNvPr id="77" name="Right Arrow 76"/>
          <p:cNvSpPr/>
          <p:nvPr/>
        </p:nvSpPr>
        <p:spPr bwMode="auto">
          <a:xfrm rot="17018219">
            <a:off x="576750" y="3586024"/>
            <a:ext cx="151141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37643" y="4239957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= new List(); </a:t>
            </a:r>
          </a:p>
        </p:txBody>
      </p:sp>
    </p:spTree>
    <p:extLst>
      <p:ext uri="{BB962C8B-B14F-4D97-AF65-F5344CB8AC3E}">
        <p14:creationId xmlns:p14="http://schemas.microsoft.com/office/powerpoint/2010/main" val="17769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3412743" y="1355086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500231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310210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53638" y="1990008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4369298" y="1990008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6684" y="1519165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"a"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391400" y="134242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7478888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8288867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32295" y="197734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8347955" y="197734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5341" y="1506502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518249" y="1520855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8383624" y="179119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391302" y="135371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5478790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288769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32197" y="198863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6347857" y="198863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511923" y="1517792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1959198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List </a:t>
            </a:r>
            <a:r>
              <a:rPr lang="en-US" sz="4000" b="1" dirty="0" smtClean="0">
                <a:latin typeface="Cambria" panose="02040503050406030204" pitchFamily="18" charset="0"/>
              </a:rPr>
              <a:t>class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4585700" y="1597470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6587944" y="1557631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43400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63538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83350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6" t="13217" r="45939" b="62713"/>
          <a:stretch/>
        </p:blipFill>
        <p:spPr bwMode="auto">
          <a:xfrm>
            <a:off x="244755" y="3886199"/>
            <a:ext cx="2613651" cy="231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966040" y="1687802"/>
            <a:ext cx="405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endParaRPr lang="en-US" sz="2000" dirty="0"/>
          </a:p>
        </p:txBody>
      </p:sp>
      <p:sp>
        <p:nvSpPr>
          <p:cNvPr id="61" name="Rectangle 60"/>
          <p:cNvSpPr/>
          <p:nvPr/>
        </p:nvSpPr>
        <p:spPr>
          <a:xfrm>
            <a:off x="2070362" y="1722372"/>
            <a:ext cx="5966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712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3412743" y="1355086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500231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310210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53638" y="1990008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4369298" y="1990008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6684" y="1519165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"a"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391400" y="134242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7478888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8288867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32295" y="197734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8347955" y="197734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5341" y="1506502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518249" y="1520855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8383624" y="179119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391302" y="135371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5478790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288769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32197" y="198863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6347857" y="198863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511923" y="1517792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1959198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247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List class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4585700" y="1597470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6587944" y="1557631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43400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63538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83350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4" t="38333" r="23511" b="7809"/>
          <a:stretch/>
        </p:blipFill>
        <p:spPr bwMode="auto">
          <a:xfrm>
            <a:off x="3962400" y="2540287"/>
            <a:ext cx="4447304" cy="408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6" t="13217" r="45939" b="62713"/>
          <a:stretch/>
        </p:blipFill>
        <p:spPr bwMode="auto">
          <a:xfrm>
            <a:off x="244755" y="3886199"/>
            <a:ext cx="2613651" cy="231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265618" y="238780"/>
            <a:ext cx="3570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ambria" panose="02040503050406030204" pitchFamily="18" charset="0"/>
              </a:rPr>
              <a:t>ListNode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class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0800000">
            <a:off x="7391400" y="3783009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rgbClr val="C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9711" y="3329338"/>
            <a:ext cx="772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sz="7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11422" y="4332111"/>
            <a:ext cx="502356" cy="17215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>
          <a:xfrm>
            <a:off x="381000" y="4534474"/>
            <a:ext cx="8428038" cy="1889125"/>
          </a:xfrm>
          <a:prstGeom prst="roundRect">
            <a:avLst/>
          </a:prstGeom>
          <a:solidFill>
            <a:srgbClr val="CCECFF"/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Courier New" pitchFamily="1" charset="0"/>
              <a:ea typeface="ＭＳ Ｐゴシック" pitchFamily="-112" charset="-128"/>
              <a:cs typeface="Courier New" pitchFamily="1" charset="0"/>
            </a:endParaRPr>
          </a:p>
        </p:txBody>
      </p:sp>
      <p:pic>
        <p:nvPicPr>
          <p:cNvPr id="8199" name="Picture 56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001838"/>
            <a:ext cx="25400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48"/>
          <p:cNvSpPr>
            <a:spLocks noChangeArrowheads="1"/>
          </p:cNvSpPr>
          <p:nvPr/>
        </p:nvSpPr>
        <p:spPr bwMode="auto">
          <a:xfrm>
            <a:off x="1578494" y="228600"/>
            <a:ext cx="615104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latin typeface="Cambria" panose="02040503050406030204" pitchFamily="18" charset="0"/>
                <a:ea typeface="ＭＳ Ｐゴシック"/>
              </a:rPr>
              <a:t>Implementing </a:t>
            </a:r>
            <a:r>
              <a:rPr lang="en-US" sz="4000" i="1" dirty="0" smtClean="0">
                <a:latin typeface="Cambria" panose="02040503050406030204" pitchFamily="18" charset="0"/>
                <a:ea typeface="ＭＳ Ｐゴシック"/>
              </a:rPr>
              <a:t>Racket</a:t>
            </a:r>
            <a:r>
              <a:rPr lang="en-US" sz="4000" dirty="0" smtClean="0">
                <a:latin typeface="Cambria" panose="02040503050406030204" pitchFamily="18" charset="0"/>
                <a:ea typeface="ＭＳ Ｐゴシック"/>
              </a:rPr>
              <a:t> Lists!</a:t>
            </a:r>
            <a:endParaRPr lang="en-US" sz="4000" i="1" dirty="0">
              <a:latin typeface="Cambria" panose="02040503050406030204" pitchFamily="18" charset="0"/>
              <a:ea typeface="ＭＳ Ｐゴシック"/>
            </a:endParaRPr>
          </a:p>
        </p:txBody>
      </p:sp>
      <p:sp>
        <p:nvSpPr>
          <p:cNvPr id="49156" name="Text Box 52"/>
          <p:cNvSpPr txBox="1">
            <a:spLocks noChangeArrowheads="1"/>
          </p:cNvSpPr>
          <p:nvPr/>
        </p:nvSpPr>
        <p:spPr bwMode="auto">
          <a:xfrm>
            <a:off x="2243138" y="3200400"/>
            <a:ext cx="673100" cy="4619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rest</a:t>
            </a:r>
          </a:p>
        </p:txBody>
      </p:sp>
      <p:sp>
        <p:nvSpPr>
          <p:cNvPr id="49160" name="Text Box 57"/>
          <p:cNvSpPr txBox="1">
            <a:spLocks noChangeArrowheads="1"/>
          </p:cNvSpPr>
          <p:nvPr/>
        </p:nvSpPr>
        <p:spPr bwMode="auto">
          <a:xfrm>
            <a:off x="1349375" y="3613150"/>
            <a:ext cx="1406525" cy="2460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originally 15 bits each !</a:t>
            </a:r>
          </a:p>
        </p:txBody>
      </p:sp>
      <p:sp>
        <p:nvSpPr>
          <p:cNvPr id="49161" name="Text Box 58"/>
          <p:cNvSpPr txBox="1">
            <a:spLocks noChangeArrowheads="1"/>
          </p:cNvSpPr>
          <p:nvPr/>
        </p:nvSpPr>
        <p:spPr bwMode="auto">
          <a:xfrm>
            <a:off x="346075" y="1447800"/>
            <a:ext cx="1603375" cy="523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0703F3"/>
                </a:solidFill>
                <a:latin typeface="Comic Sans MS" pitchFamily="1" charset="0"/>
                <a:ea typeface="ＭＳ Ｐゴシック"/>
              </a:rPr>
              <a:t>Address part of the Register</a:t>
            </a:r>
          </a:p>
        </p:txBody>
      </p:sp>
      <p:sp>
        <p:nvSpPr>
          <p:cNvPr id="49162" name="Text Box 59"/>
          <p:cNvSpPr txBox="1">
            <a:spLocks noChangeArrowheads="1"/>
          </p:cNvSpPr>
          <p:nvPr/>
        </p:nvSpPr>
        <p:spPr bwMode="auto">
          <a:xfrm>
            <a:off x="2282825" y="1449388"/>
            <a:ext cx="1603375" cy="523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0703F3"/>
                </a:solidFill>
                <a:latin typeface="Comic Sans MS" pitchFamily="1" charset="0"/>
                <a:ea typeface="ＭＳ Ｐゴシック"/>
              </a:rPr>
              <a:t>Decrement part of the Register</a:t>
            </a:r>
          </a:p>
        </p:txBody>
      </p:sp>
      <p:sp>
        <p:nvSpPr>
          <p:cNvPr id="49163" name="Line 60"/>
          <p:cNvSpPr>
            <a:spLocks noChangeShapeType="1"/>
          </p:cNvSpPr>
          <p:nvPr/>
        </p:nvSpPr>
        <p:spPr bwMode="auto">
          <a:xfrm>
            <a:off x="1633538" y="1925638"/>
            <a:ext cx="130175" cy="222250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>
              <a:solidFill>
                <a:srgbClr val="0703F3"/>
              </a:solidFill>
              <a:latin typeface="Times New Roman" pitchFamily="1" charset="0"/>
              <a:ea typeface="ＭＳ Ｐゴシック"/>
            </a:endParaRPr>
          </a:p>
        </p:txBody>
      </p:sp>
      <p:sp>
        <p:nvSpPr>
          <p:cNvPr id="49164" name="Line 61"/>
          <p:cNvSpPr>
            <a:spLocks noChangeShapeType="1"/>
          </p:cNvSpPr>
          <p:nvPr/>
        </p:nvSpPr>
        <p:spPr bwMode="auto">
          <a:xfrm flipH="1">
            <a:off x="2428875" y="1931988"/>
            <a:ext cx="130175" cy="222250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>
              <a:solidFill>
                <a:srgbClr val="0703F3"/>
              </a:solidFill>
              <a:latin typeface="Times New Roman" pitchFamily="1" charset="0"/>
              <a:ea typeface="ＭＳ Ｐゴシック"/>
            </a:endParaRPr>
          </a:p>
        </p:txBody>
      </p:sp>
      <p:sp>
        <p:nvSpPr>
          <p:cNvPr id="49165" name="Rectangle 62"/>
          <p:cNvSpPr>
            <a:spLocks noChangeArrowheads="1"/>
          </p:cNvSpPr>
          <p:nvPr/>
        </p:nvSpPr>
        <p:spPr bwMode="auto">
          <a:xfrm>
            <a:off x="1238250" y="3200400"/>
            <a:ext cx="687388" cy="4619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first</a:t>
            </a:r>
          </a:p>
        </p:txBody>
      </p:sp>
      <p:sp>
        <p:nvSpPr>
          <p:cNvPr id="49166" name="Text Box 63"/>
          <p:cNvSpPr txBox="1">
            <a:spLocks noChangeArrowheads="1"/>
          </p:cNvSpPr>
          <p:nvPr/>
        </p:nvSpPr>
        <p:spPr bwMode="auto">
          <a:xfrm>
            <a:off x="33338" y="2328863"/>
            <a:ext cx="1011237" cy="708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"</a:t>
            </a:r>
            <a:r>
              <a:rPr lang="en-US" sz="10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</a:t>
            </a:r>
            <a:r>
              <a:rPr lang="en-US" sz="1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ontents of the </a:t>
            </a:r>
            <a:r>
              <a:rPr lang="en-US" sz="10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</a:t>
            </a:r>
            <a:r>
              <a:rPr lang="en-US" sz="1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ddress part of the </a:t>
            </a:r>
            <a:r>
              <a:rPr lang="en-US" sz="10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</a:t>
            </a:r>
            <a:r>
              <a:rPr lang="en-US" sz="1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egister"</a:t>
            </a:r>
          </a:p>
        </p:txBody>
      </p:sp>
      <p:sp>
        <p:nvSpPr>
          <p:cNvPr id="49167" name="Text Box 64"/>
          <p:cNvSpPr txBox="1">
            <a:spLocks noChangeArrowheads="1"/>
          </p:cNvSpPr>
          <p:nvPr/>
        </p:nvSpPr>
        <p:spPr bwMode="auto">
          <a:xfrm>
            <a:off x="3248025" y="2309813"/>
            <a:ext cx="985838" cy="708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"</a:t>
            </a:r>
            <a:r>
              <a:rPr lang="en-US" sz="10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</a:t>
            </a:r>
            <a:r>
              <a:rPr lang="en-US" sz="1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ontents of the </a:t>
            </a:r>
            <a:r>
              <a:rPr lang="en-US" sz="10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</a:t>
            </a:r>
            <a:r>
              <a:rPr lang="en-US" sz="1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ecrement part of the </a:t>
            </a:r>
            <a:r>
              <a:rPr lang="en-US" sz="10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</a:t>
            </a:r>
            <a:r>
              <a:rPr lang="en-US" sz="1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egister"</a:t>
            </a:r>
          </a:p>
        </p:txBody>
      </p:sp>
      <p:sp>
        <p:nvSpPr>
          <p:cNvPr id="8211" name="Rectangle 37"/>
          <p:cNvSpPr>
            <a:spLocks noChangeArrowheads="1"/>
          </p:cNvSpPr>
          <p:nvPr/>
        </p:nvSpPr>
        <p:spPr bwMode="auto">
          <a:xfrm>
            <a:off x="4775200" y="2268538"/>
            <a:ext cx="3619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</a:rPr>
              <a:t>Racket/Scheme/Lisp lists are </a:t>
            </a:r>
            <a:r>
              <a:rPr lang="en-US" altLang="en-US" b="0" dirty="0" smtClean="0">
                <a:solidFill>
                  <a:srgbClr val="000000"/>
                </a:solidFill>
                <a:latin typeface="Calibri" pitchFamily="34" charset="0"/>
              </a:rPr>
              <a:t>made</a:t>
            </a:r>
            <a:r>
              <a:rPr lang="en-US" altLang="en-US" b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</a:rPr>
              <a:t>of </a:t>
            </a:r>
            <a:r>
              <a:rPr lang="en-US" altLang="en-US" b="0" u="sng" dirty="0">
                <a:solidFill>
                  <a:srgbClr val="0333FF"/>
                </a:solidFill>
                <a:latin typeface="Calibri" pitchFamily="34" charset="0"/>
              </a:rPr>
              <a:t>cons cells</a:t>
            </a:r>
            <a:endParaRPr lang="en-US" altLang="en-US" b="0" dirty="0">
              <a:solidFill>
                <a:srgbClr val="0333FF"/>
              </a:solidFill>
              <a:latin typeface="Calibri" pitchFamily="34" charset="0"/>
            </a:endParaRPr>
          </a:p>
        </p:txBody>
      </p:sp>
      <p:sp>
        <p:nvSpPr>
          <p:cNvPr id="8213" name="Rectangle 41"/>
          <p:cNvSpPr>
            <a:spLocks noChangeArrowheads="1"/>
          </p:cNvSpPr>
          <p:nvPr/>
        </p:nvSpPr>
        <p:spPr bwMode="auto">
          <a:xfrm>
            <a:off x="7875588" y="4967863"/>
            <a:ext cx="958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Calibri" pitchFamily="34" charset="0"/>
              </a:rPr>
              <a:t>two null references</a:t>
            </a:r>
            <a:endParaRPr lang="en-US" altLang="en-US" sz="1200"/>
          </a:p>
        </p:txBody>
      </p:sp>
      <p:grpSp>
        <p:nvGrpSpPr>
          <p:cNvPr id="8215" name="Group 49"/>
          <p:cNvGrpSpPr>
            <a:grpSpLocks/>
          </p:cNvGrpSpPr>
          <p:nvPr/>
        </p:nvGrpSpPr>
        <p:grpSpPr bwMode="auto">
          <a:xfrm>
            <a:off x="8599488" y="1457325"/>
            <a:ext cx="355600" cy="381000"/>
            <a:chOff x="2928" y="1051"/>
            <a:chExt cx="840" cy="957"/>
          </a:xfrm>
        </p:grpSpPr>
        <p:sp>
          <p:nvSpPr>
            <p:cNvPr id="49176" name="Freeform 50"/>
            <p:cNvSpPr>
              <a:spLocks/>
            </p:cNvSpPr>
            <p:nvPr/>
          </p:nvSpPr>
          <p:spPr bwMode="auto">
            <a:xfrm>
              <a:off x="2928" y="1761"/>
              <a:ext cx="810" cy="247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77" name="Oval 51"/>
            <p:cNvSpPr>
              <a:spLocks noChangeArrowheads="1"/>
            </p:cNvSpPr>
            <p:nvPr/>
          </p:nvSpPr>
          <p:spPr bwMode="auto">
            <a:xfrm>
              <a:off x="2965" y="1238"/>
              <a:ext cx="780" cy="674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78" name="Oval 52"/>
            <p:cNvSpPr>
              <a:spLocks noChangeArrowheads="1"/>
            </p:cNvSpPr>
            <p:nvPr/>
          </p:nvSpPr>
          <p:spPr bwMode="auto">
            <a:xfrm rot="-1967255">
              <a:off x="3040" y="1382"/>
              <a:ext cx="184" cy="1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79" name="Oval 53"/>
            <p:cNvSpPr>
              <a:spLocks noChangeArrowheads="1"/>
            </p:cNvSpPr>
            <p:nvPr/>
          </p:nvSpPr>
          <p:spPr bwMode="auto">
            <a:xfrm>
              <a:off x="3262" y="1382"/>
              <a:ext cx="221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0" name="Oval 54"/>
            <p:cNvSpPr>
              <a:spLocks noChangeArrowheads="1"/>
            </p:cNvSpPr>
            <p:nvPr/>
          </p:nvSpPr>
          <p:spPr bwMode="auto">
            <a:xfrm rot="-2071034">
              <a:off x="3520" y="1430"/>
              <a:ext cx="150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1" name="Oval 55"/>
            <p:cNvSpPr>
              <a:spLocks noChangeArrowheads="1"/>
            </p:cNvSpPr>
            <p:nvPr/>
          </p:nvSpPr>
          <p:spPr bwMode="auto">
            <a:xfrm>
              <a:off x="3119" y="1478"/>
              <a:ext cx="56" cy="6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2" name="Oval 56"/>
            <p:cNvSpPr>
              <a:spLocks noChangeArrowheads="1"/>
            </p:cNvSpPr>
            <p:nvPr/>
          </p:nvSpPr>
          <p:spPr bwMode="auto">
            <a:xfrm>
              <a:off x="3340" y="1494"/>
              <a:ext cx="56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3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4" name="AutoShape 58"/>
            <p:cNvSpPr>
              <a:spLocks noChangeArrowheads="1"/>
            </p:cNvSpPr>
            <p:nvPr/>
          </p:nvSpPr>
          <p:spPr bwMode="auto">
            <a:xfrm rot="-5400000">
              <a:off x="3291" y="1542"/>
              <a:ext cx="76" cy="443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5" name="Freeform 59"/>
            <p:cNvSpPr>
              <a:spLocks/>
            </p:cNvSpPr>
            <p:nvPr/>
          </p:nvSpPr>
          <p:spPr bwMode="auto">
            <a:xfrm>
              <a:off x="3119" y="1127"/>
              <a:ext cx="649" cy="259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6" name="Freeform 60"/>
            <p:cNvSpPr>
              <a:spLocks/>
            </p:cNvSpPr>
            <p:nvPr/>
          </p:nvSpPr>
          <p:spPr bwMode="auto">
            <a:xfrm>
              <a:off x="3254" y="1051"/>
              <a:ext cx="443" cy="191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7" name="Freeform 61"/>
            <p:cNvSpPr>
              <a:spLocks/>
            </p:cNvSpPr>
            <p:nvPr/>
          </p:nvSpPr>
          <p:spPr bwMode="auto">
            <a:xfrm>
              <a:off x="3025" y="1801"/>
              <a:ext cx="214" cy="140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8" name="Freeform 62"/>
            <p:cNvSpPr>
              <a:spLocks/>
            </p:cNvSpPr>
            <p:nvPr/>
          </p:nvSpPr>
          <p:spPr bwMode="auto">
            <a:xfrm flipH="1">
              <a:off x="3457" y="1813"/>
              <a:ext cx="214" cy="140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</p:grpSp>
      <p:grpSp>
        <p:nvGrpSpPr>
          <p:cNvPr id="8217" name="Group 39"/>
          <p:cNvGrpSpPr>
            <a:grpSpLocks/>
          </p:cNvGrpSpPr>
          <p:nvPr/>
        </p:nvGrpSpPr>
        <p:grpSpPr bwMode="auto">
          <a:xfrm>
            <a:off x="831850" y="5015488"/>
            <a:ext cx="923925" cy="476250"/>
            <a:chOff x="580" y="1621"/>
            <a:chExt cx="1018" cy="445"/>
          </a:xfrm>
        </p:grpSpPr>
        <p:sp>
          <p:nvSpPr>
            <p:cNvPr id="8260" name="Rectangle 40"/>
            <p:cNvSpPr>
              <a:spLocks noChangeArrowheads="1"/>
            </p:cNvSpPr>
            <p:nvPr/>
          </p:nvSpPr>
          <p:spPr bwMode="auto">
            <a:xfrm>
              <a:off x="580" y="1622"/>
              <a:ext cx="519" cy="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261" name="Rectangle 41"/>
            <p:cNvSpPr>
              <a:spLocks noChangeArrowheads="1"/>
            </p:cNvSpPr>
            <p:nvPr/>
          </p:nvSpPr>
          <p:spPr bwMode="auto">
            <a:xfrm>
              <a:off x="1101" y="1621"/>
              <a:ext cx="497" cy="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8218" name="Group 39"/>
          <p:cNvGrpSpPr>
            <a:grpSpLocks/>
          </p:cNvGrpSpPr>
          <p:nvPr/>
        </p:nvGrpSpPr>
        <p:grpSpPr bwMode="auto">
          <a:xfrm>
            <a:off x="2774950" y="5007550"/>
            <a:ext cx="923925" cy="476250"/>
            <a:chOff x="580" y="1621"/>
            <a:chExt cx="1018" cy="445"/>
          </a:xfrm>
        </p:grpSpPr>
        <p:sp>
          <p:nvSpPr>
            <p:cNvPr id="8258" name="Rectangle 40"/>
            <p:cNvSpPr>
              <a:spLocks noChangeArrowheads="1"/>
            </p:cNvSpPr>
            <p:nvPr/>
          </p:nvSpPr>
          <p:spPr bwMode="auto">
            <a:xfrm>
              <a:off x="580" y="1622"/>
              <a:ext cx="519" cy="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259" name="Rectangle 41"/>
            <p:cNvSpPr>
              <a:spLocks noChangeArrowheads="1"/>
            </p:cNvSpPr>
            <p:nvPr/>
          </p:nvSpPr>
          <p:spPr bwMode="auto">
            <a:xfrm>
              <a:off x="1101" y="1621"/>
              <a:ext cx="497" cy="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8219" name="Rectangle 62"/>
          <p:cNvSpPr>
            <a:spLocks noChangeArrowheads="1"/>
          </p:cNvSpPr>
          <p:nvPr/>
        </p:nvSpPr>
        <p:spPr bwMode="auto">
          <a:xfrm>
            <a:off x="2743200" y="4114800"/>
            <a:ext cx="3887603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CECFF"/>
            </a:solidFill>
          </a:ln>
          <a:extLst/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dirty="0" smtClean="0">
                <a:solidFill>
                  <a:srgbClr val="000000"/>
                </a:solidFill>
                <a:latin typeface="Courier New" pitchFamily="49" charset="0"/>
              </a:rPr>
              <a:t>'(</a:t>
            </a:r>
            <a:r>
              <a:rPr lang="en-US" altLang="en-US" sz="3200" dirty="0" smtClean="0">
                <a:solidFill>
                  <a:srgbClr val="009200"/>
                </a:solidFill>
                <a:latin typeface="Courier New" pitchFamily="49" charset="0"/>
              </a:rPr>
              <a:t>"c" "s" "60"</a:t>
            </a:r>
            <a:r>
              <a:rPr lang="en-US" altLang="en-US" sz="32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3200" dirty="0"/>
          </a:p>
        </p:txBody>
      </p:sp>
      <p:grpSp>
        <p:nvGrpSpPr>
          <p:cNvPr id="8220" name="Group 39"/>
          <p:cNvGrpSpPr>
            <a:grpSpLocks/>
          </p:cNvGrpSpPr>
          <p:nvPr/>
        </p:nvGrpSpPr>
        <p:grpSpPr bwMode="auto">
          <a:xfrm>
            <a:off x="4810125" y="4980563"/>
            <a:ext cx="923925" cy="476250"/>
            <a:chOff x="580" y="1621"/>
            <a:chExt cx="1018" cy="445"/>
          </a:xfrm>
        </p:grpSpPr>
        <p:sp>
          <p:nvSpPr>
            <p:cNvPr id="8256" name="Rectangle 40"/>
            <p:cNvSpPr>
              <a:spLocks noChangeArrowheads="1"/>
            </p:cNvSpPr>
            <p:nvPr/>
          </p:nvSpPr>
          <p:spPr bwMode="auto">
            <a:xfrm>
              <a:off x="580" y="1622"/>
              <a:ext cx="519" cy="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257" name="Rectangle 41"/>
            <p:cNvSpPr>
              <a:spLocks noChangeArrowheads="1"/>
            </p:cNvSpPr>
            <p:nvPr/>
          </p:nvSpPr>
          <p:spPr bwMode="auto">
            <a:xfrm>
              <a:off x="1101" y="1621"/>
              <a:ext cx="497" cy="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8221" name="Group 39"/>
          <p:cNvGrpSpPr>
            <a:grpSpLocks/>
          </p:cNvGrpSpPr>
          <p:nvPr/>
        </p:nvGrpSpPr>
        <p:grpSpPr bwMode="auto">
          <a:xfrm>
            <a:off x="6926263" y="4978975"/>
            <a:ext cx="923925" cy="476250"/>
            <a:chOff x="580" y="1621"/>
            <a:chExt cx="1018" cy="445"/>
          </a:xfrm>
        </p:grpSpPr>
        <p:sp>
          <p:nvSpPr>
            <p:cNvPr id="8254" name="Rectangle 40"/>
            <p:cNvSpPr>
              <a:spLocks noChangeArrowheads="1"/>
            </p:cNvSpPr>
            <p:nvPr/>
          </p:nvSpPr>
          <p:spPr bwMode="auto">
            <a:xfrm>
              <a:off x="580" y="1622"/>
              <a:ext cx="519" cy="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255" name="Rectangle 41"/>
            <p:cNvSpPr>
              <a:spLocks noChangeArrowheads="1"/>
            </p:cNvSpPr>
            <p:nvPr/>
          </p:nvSpPr>
          <p:spPr bwMode="auto">
            <a:xfrm>
              <a:off x="1101" y="1621"/>
              <a:ext cx="497" cy="4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8222" name="Rectangle 45"/>
          <p:cNvSpPr>
            <a:spLocks noChangeArrowheads="1"/>
          </p:cNvSpPr>
          <p:nvPr/>
        </p:nvSpPr>
        <p:spPr bwMode="auto">
          <a:xfrm>
            <a:off x="1079500" y="5974338"/>
            <a:ext cx="600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04841C"/>
                </a:solidFill>
                <a:latin typeface="Courier New" pitchFamily="49" charset="0"/>
              </a:rPr>
              <a:t>"c"</a:t>
            </a:r>
          </a:p>
        </p:txBody>
      </p:sp>
      <p:sp>
        <p:nvSpPr>
          <p:cNvPr id="8223" name="Line 37"/>
          <p:cNvSpPr>
            <a:spLocks noChangeShapeType="1"/>
          </p:cNvSpPr>
          <p:nvPr/>
        </p:nvSpPr>
        <p:spPr bwMode="auto">
          <a:xfrm>
            <a:off x="1085850" y="5244088"/>
            <a:ext cx="292100" cy="782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0703F3"/>
              </a:solidFill>
            </a:endParaRPr>
          </a:p>
        </p:txBody>
      </p:sp>
      <p:sp>
        <p:nvSpPr>
          <p:cNvPr id="8224" name="Rectangle 45"/>
          <p:cNvSpPr>
            <a:spLocks noChangeArrowheads="1"/>
          </p:cNvSpPr>
          <p:nvPr/>
        </p:nvSpPr>
        <p:spPr bwMode="auto">
          <a:xfrm>
            <a:off x="3033713" y="5955288"/>
            <a:ext cx="60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04841C"/>
                </a:solidFill>
                <a:latin typeface="Courier New" pitchFamily="49" charset="0"/>
              </a:rPr>
              <a:t>"s"</a:t>
            </a:r>
          </a:p>
        </p:txBody>
      </p:sp>
      <p:sp>
        <p:nvSpPr>
          <p:cNvPr id="8225" name="Line 37"/>
          <p:cNvSpPr>
            <a:spLocks noChangeShapeType="1"/>
          </p:cNvSpPr>
          <p:nvPr/>
        </p:nvSpPr>
        <p:spPr bwMode="auto">
          <a:xfrm>
            <a:off x="3040063" y="5225038"/>
            <a:ext cx="290512" cy="784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0703F3"/>
              </a:solidFill>
            </a:endParaRPr>
          </a:p>
        </p:txBody>
      </p:sp>
      <p:sp>
        <p:nvSpPr>
          <p:cNvPr id="8226" name="Rectangle 45"/>
          <p:cNvSpPr>
            <a:spLocks noChangeArrowheads="1"/>
          </p:cNvSpPr>
          <p:nvPr/>
        </p:nvSpPr>
        <p:spPr bwMode="auto">
          <a:xfrm>
            <a:off x="5067801" y="5952113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 smtClean="0">
                <a:solidFill>
                  <a:srgbClr val="04841C"/>
                </a:solidFill>
                <a:latin typeface="Courier New" pitchFamily="49" charset="0"/>
              </a:rPr>
              <a:t>"</a:t>
            </a:r>
            <a:r>
              <a:rPr lang="en-US" altLang="en-US" sz="1800" dirty="0" smtClean="0">
                <a:solidFill>
                  <a:srgbClr val="04841C"/>
                </a:solidFill>
                <a:latin typeface="Courier New" pitchFamily="49" charset="0"/>
              </a:rPr>
              <a:t>60</a:t>
            </a:r>
            <a:r>
              <a:rPr lang="en-US" altLang="en-US" sz="1800" dirty="0" smtClean="0">
                <a:solidFill>
                  <a:srgbClr val="04841C"/>
                </a:solidFill>
                <a:latin typeface="Courier New" pitchFamily="49" charset="0"/>
              </a:rPr>
              <a:t>"</a:t>
            </a:r>
            <a:endParaRPr lang="en-US" altLang="en-US" sz="1800" dirty="0">
              <a:solidFill>
                <a:srgbClr val="04841C"/>
              </a:solidFill>
              <a:latin typeface="Courier New" pitchFamily="49" charset="0"/>
            </a:endParaRPr>
          </a:p>
        </p:txBody>
      </p:sp>
      <p:sp>
        <p:nvSpPr>
          <p:cNvPr id="8227" name="Line 37"/>
          <p:cNvSpPr>
            <a:spLocks noChangeShapeType="1"/>
          </p:cNvSpPr>
          <p:nvPr/>
        </p:nvSpPr>
        <p:spPr bwMode="auto">
          <a:xfrm>
            <a:off x="5065713" y="5198050"/>
            <a:ext cx="292100" cy="782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0703F3"/>
              </a:solidFill>
            </a:endParaRPr>
          </a:p>
        </p:txBody>
      </p:sp>
      <p:sp>
        <p:nvSpPr>
          <p:cNvPr id="8228" name="Line 37"/>
          <p:cNvSpPr>
            <a:spLocks noChangeShapeType="1"/>
          </p:cNvSpPr>
          <p:nvPr/>
        </p:nvSpPr>
        <p:spPr bwMode="auto">
          <a:xfrm flipV="1">
            <a:off x="1527175" y="5274250"/>
            <a:ext cx="1165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0703F3"/>
              </a:solidFill>
            </a:endParaRP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V="1">
            <a:off x="3462338" y="5272663"/>
            <a:ext cx="129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0703F3"/>
              </a:solidFill>
            </a:endParaRPr>
          </a:p>
        </p:txBody>
      </p:sp>
      <p:sp>
        <p:nvSpPr>
          <p:cNvPr id="8230" name="Line 37"/>
          <p:cNvSpPr>
            <a:spLocks noChangeShapeType="1"/>
          </p:cNvSpPr>
          <p:nvPr/>
        </p:nvSpPr>
        <p:spPr bwMode="auto">
          <a:xfrm flipV="1">
            <a:off x="5497513" y="5236150"/>
            <a:ext cx="1347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0703F3"/>
              </a:solidFill>
            </a:endParaRPr>
          </a:p>
        </p:txBody>
      </p:sp>
      <p:grpSp>
        <p:nvGrpSpPr>
          <p:cNvPr id="8231" name="Group 24"/>
          <p:cNvGrpSpPr>
            <a:grpSpLocks/>
          </p:cNvGrpSpPr>
          <p:nvPr/>
        </p:nvGrpSpPr>
        <p:grpSpPr bwMode="auto">
          <a:xfrm>
            <a:off x="6992938" y="5086925"/>
            <a:ext cx="336550" cy="288925"/>
            <a:chOff x="2463" y="1606"/>
            <a:chExt cx="197" cy="223"/>
          </a:xfrm>
        </p:grpSpPr>
        <p:sp>
          <p:nvSpPr>
            <p:cNvPr id="8252" name="Line 25"/>
            <p:cNvSpPr>
              <a:spLocks noChangeShapeType="1"/>
            </p:cNvSpPr>
            <p:nvPr/>
          </p:nvSpPr>
          <p:spPr bwMode="auto">
            <a:xfrm>
              <a:off x="2463" y="1606"/>
              <a:ext cx="197" cy="2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8253" name="Line 26"/>
            <p:cNvSpPr>
              <a:spLocks noChangeShapeType="1"/>
            </p:cNvSpPr>
            <p:nvPr/>
          </p:nvSpPr>
          <p:spPr bwMode="auto">
            <a:xfrm flipH="1">
              <a:off x="2463" y="1606"/>
              <a:ext cx="197" cy="2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</p:grpSp>
      <p:grpSp>
        <p:nvGrpSpPr>
          <p:cNvPr id="8232" name="Group 24"/>
          <p:cNvGrpSpPr>
            <a:grpSpLocks/>
          </p:cNvGrpSpPr>
          <p:nvPr/>
        </p:nvGrpSpPr>
        <p:grpSpPr bwMode="auto">
          <a:xfrm>
            <a:off x="7459663" y="5086925"/>
            <a:ext cx="336550" cy="288925"/>
            <a:chOff x="2463" y="1606"/>
            <a:chExt cx="197" cy="223"/>
          </a:xfrm>
        </p:grpSpPr>
        <p:sp>
          <p:nvSpPr>
            <p:cNvPr id="8250" name="Line 25"/>
            <p:cNvSpPr>
              <a:spLocks noChangeShapeType="1"/>
            </p:cNvSpPr>
            <p:nvPr/>
          </p:nvSpPr>
          <p:spPr bwMode="auto">
            <a:xfrm>
              <a:off x="2463" y="1606"/>
              <a:ext cx="197" cy="2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8251" name="Line 26"/>
            <p:cNvSpPr>
              <a:spLocks noChangeShapeType="1"/>
            </p:cNvSpPr>
            <p:nvPr/>
          </p:nvSpPr>
          <p:spPr bwMode="auto">
            <a:xfrm flipH="1">
              <a:off x="2463" y="1606"/>
              <a:ext cx="197" cy="2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</p:grpSp>
      <p:sp>
        <p:nvSpPr>
          <p:cNvPr id="8233" name="Rectangle 71"/>
          <p:cNvSpPr>
            <a:spLocks noChangeArrowheads="1"/>
          </p:cNvSpPr>
          <p:nvPr/>
        </p:nvSpPr>
        <p:spPr bwMode="auto">
          <a:xfrm>
            <a:off x="7096125" y="6426775"/>
            <a:ext cx="18589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 dirty="0" smtClean="0">
                <a:solidFill>
                  <a:srgbClr val="000000"/>
                </a:solidFill>
                <a:latin typeface="Calibri" pitchFamily="34" charset="0"/>
              </a:rPr>
              <a:t>are these really 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</a:rPr>
              <a:t>Lists</a:t>
            </a:r>
            <a:r>
              <a:rPr lang="en-US" altLang="en-US" sz="1200" b="0" dirty="0" smtClean="0">
                <a:solidFill>
                  <a:srgbClr val="000000"/>
                </a:solidFill>
                <a:latin typeface="Calibri" pitchFamily="34" charset="0"/>
              </a:rPr>
              <a:t> at all?</a:t>
            </a:r>
            <a:endParaRPr lang="en-US" altLang="en-US" sz="1200" dirty="0"/>
          </a:p>
        </p:txBody>
      </p:sp>
      <p:sp>
        <p:nvSpPr>
          <p:cNvPr id="8234" name="Text Box 22"/>
          <p:cNvSpPr txBox="1">
            <a:spLocks noChangeArrowheads="1"/>
          </p:cNvSpPr>
          <p:nvPr/>
        </p:nvSpPr>
        <p:spPr bwMode="auto">
          <a:xfrm>
            <a:off x="4522788" y="5407600"/>
            <a:ext cx="80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first</a:t>
            </a:r>
          </a:p>
        </p:txBody>
      </p:sp>
      <p:sp>
        <p:nvSpPr>
          <p:cNvPr id="8235" name="Text Box 23"/>
          <p:cNvSpPr txBox="1">
            <a:spLocks noChangeArrowheads="1"/>
          </p:cNvSpPr>
          <p:nvPr/>
        </p:nvSpPr>
        <p:spPr bwMode="auto">
          <a:xfrm>
            <a:off x="5167313" y="5407600"/>
            <a:ext cx="80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rest</a:t>
            </a:r>
          </a:p>
        </p:txBody>
      </p:sp>
      <p:sp>
        <p:nvSpPr>
          <p:cNvPr id="8236" name="Text Box 34"/>
          <p:cNvSpPr txBox="1">
            <a:spLocks noChangeArrowheads="1"/>
          </p:cNvSpPr>
          <p:nvPr/>
        </p:nvSpPr>
        <p:spPr bwMode="auto">
          <a:xfrm>
            <a:off x="2479675" y="5425063"/>
            <a:ext cx="80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first</a:t>
            </a:r>
          </a:p>
        </p:txBody>
      </p:sp>
      <p:sp>
        <p:nvSpPr>
          <p:cNvPr id="8237" name="Text Box 35"/>
          <p:cNvSpPr txBox="1">
            <a:spLocks noChangeArrowheads="1"/>
          </p:cNvSpPr>
          <p:nvPr/>
        </p:nvSpPr>
        <p:spPr bwMode="auto">
          <a:xfrm>
            <a:off x="3124200" y="5425063"/>
            <a:ext cx="80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rest</a:t>
            </a:r>
          </a:p>
        </p:txBody>
      </p:sp>
      <p:sp>
        <p:nvSpPr>
          <p:cNvPr id="8238" name="Text Box 42"/>
          <p:cNvSpPr txBox="1">
            <a:spLocks noChangeArrowheads="1"/>
          </p:cNvSpPr>
          <p:nvPr/>
        </p:nvSpPr>
        <p:spPr bwMode="auto">
          <a:xfrm>
            <a:off x="560388" y="5437763"/>
            <a:ext cx="80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first</a:t>
            </a:r>
          </a:p>
        </p:txBody>
      </p:sp>
      <p:sp>
        <p:nvSpPr>
          <p:cNvPr id="8239" name="Text Box 43"/>
          <p:cNvSpPr txBox="1">
            <a:spLocks noChangeArrowheads="1"/>
          </p:cNvSpPr>
          <p:nvPr/>
        </p:nvSpPr>
        <p:spPr bwMode="auto">
          <a:xfrm>
            <a:off x="1204913" y="5437763"/>
            <a:ext cx="80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rest</a:t>
            </a:r>
          </a:p>
        </p:txBody>
      </p:sp>
      <p:sp>
        <p:nvSpPr>
          <p:cNvPr id="8240" name="Text Box 22"/>
          <p:cNvSpPr txBox="1">
            <a:spLocks noChangeArrowheads="1"/>
          </p:cNvSpPr>
          <p:nvPr/>
        </p:nvSpPr>
        <p:spPr bwMode="auto">
          <a:xfrm>
            <a:off x="4518025" y="5640963"/>
            <a:ext cx="809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0">
                <a:solidFill>
                  <a:srgbClr val="000000"/>
                </a:solidFill>
                <a:latin typeface="Arial" pitchFamily="34" charset="0"/>
              </a:rPr>
              <a:t>car</a:t>
            </a:r>
          </a:p>
        </p:txBody>
      </p:sp>
      <p:sp>
        <p:nvSpPr>
          <p:cNvPr id="8241" name="Text Box 23"/>
          <p:cNvSpPr txBox="1">
            <a:spLocks noChangeArrowheads="1"/>
          </p:cNvSpPr>
          <p:nvPr/>
        </p:nvSpPr>
        <p:spPr bwMode="auto">
          <a:xfrm>
            <a:off x="5162550" y="5640963"/>
            <a:ext cx="809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0">
                <a:solidFill>
                  <a:srgbClr val="000000"/>
                </a:solidFill>
                <a:latin typeface="Arial" pitchFamily="34" charset="0"/>
              </a:rPr>
              <a:t>cdr</a:t>
            </a:r>
          </a:p>
        </p:txBody>
      </p:sp>
      <p:sp>
        <p:nvSpPr>
          <p:cNvPr id="8242" name="Text Box 34"/>
          <p:cNvSpPr txBox="1">
            <a:spLocks noChangeArrowheads="1"/>
          </p:cNvSpPr>
          <p:nvPr/>
        </p:nvSpPr>
        <p:spPr bwMode="auto">
          <a:xfrm>
            <a:off x="2474913" y="5658425"/>
            <a:ext cx="809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0">
                <a:solidFill>
                  <a:srgbClr val="000000"/>
                </a:solidFill>
                <a:latin typeface="Arial" pitchFamily="34" charset="0"/>
              </a:rPr>
              <a:t>car</a:t>
            </a:r>
          </a:p>
        </p:txBody>
      </p:sp>
      <p:sp>
        <p:nvSpPr>
          <p:cNvPr id="8243" name="Text Box 35"/>
          <p:cNvSpPr txBox="1">
            <a:spLocks noChangeArrowheads="1"/>
          </p:cNvSpPr>
          <p:nvPr/>
        </p:nvSpPr>
        <p:spPr bwMode="auto">
          <a:xfrm>
            <a:off x="3119438" y="5658425"/>
            <a:ext cx="809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0">
                <a:solidFill>
                  <a:srgbClr val="000000"/>
                </a:solidFill>
                <a:latin typeface="Arial" pitchFamily="34" charset="0"/>
              </a:rPr>
              <a:t>cdr</a:t>
            </a:r>
          </a:p>
        </p:txBody>
      </p:sp>
      <p:sp>
        <p:nvSpPr>
          <p:cNvPr id="8244" name="Text Box 42"/>
          <p:cNvSpPr txBox="1">
            <a:spLocks noChangeArrowheads="1"/>
          </p:cNvSpPr>
          <p:nvPr/>
        </p:nvSpPr>
        <p:spPr bwMode="auto">
          <a:xfrm>
            <a:off x="555625" y="5671125"/>
            <a:ext cx="809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0">
                <a:solidFill>
                  <a:srgbClr val="000000"/>
                </a:solidFill>
                <a:latin typeface="Arial" pitchFamily="34" charset="0"/>
              </a:rPr>
              <a:t>car</a:t>
            </a:r>
          </a:p>
        </p:txBody>
      </p:sp>
      <p:sp>
        <p:nvSpPr>
          <p:cNvPr id="8245" name="Text Box 43"/>
          <p:cNvSpPr txBox="1">
            <a:spLocks noChangeArrowheads="1"/>
          </p:cNvSpPr>
          <p:nvPr/>
        </p:nvSpPr>
        <p:spPr bwMode="auto">
          <a:xfrm>
            <a:off x="1200150" y="5671125"/>
            <a:ext cx="809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0">
                <a:solidFill>
                  <a:srgbClr val="000000"/>
                </a:solidFill>
                <a:latin typeface="Arial" pitchFamily="34" charset="0"/>
              </a:rPr>
              <a:t>cdr</a:t>
            </a:r>
          </a:p>
        </p:txBody>
      </p:sp>
      <p:sp>
        <p:nvSpPr>
          <p:cNvPr id="8246" name="Text Box 22"/>
          <p:cNvSpPr txBox="1">
            <a:spLocks noChangeArrowheads="1"/>
          </p:cNvSpPr>
          <p:nvPr/>
        </p:nvSpPr>
        <p:spPr bwMode="auto">
          <a:xfrm>
            <a:off x="6705600" y="5428238"/>
            <a:ext cx="80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first</a:t>
            </a:r>
          </a:p>
        </p:txBody>
      </p:sp>
      <p:sp>
        <p:nvSpPr>
          <p:cNvPr id="8247" name="Text Box 23"/>
          <p:cNvSpPr txBox="1">
            <a:spLocks noChangeArrowheads="1"/>
          </p:cNvSpPr>
          <p:nvPr/>
        </p:nvSpPr>
        <p:spPr bwMode="auto">
          <a:xfrm>
            <a:off x="7265988" y="5420300"/>
            <a:ext cx="80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Arial" pitchFamily="34" charset="0"/>
              </a:rPr>
              <a:t>rest</a:t>
            </a:r>
          </a:p>
        </p:txBody>
      </p:sp>
      <p:sp>
        <p:nvSpPr>
          <p:cNvPr id="8248" name="Text Box 22"/>
          <p:cNvSpPr txBox="1">
            <a:spLocks noChangeArrowheads="1"/>
          </p:cNvSpPr>
          <p:nvPr/>
        </p:nvSpPr>
        <p:spPr bwMode="auto">
          <a:xfrm>
            <a:off x="6700838" y="5661600"/>
            <a:ext cx="809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0">
                <a:solidFill>
                  <a:srgbClr val="000000"/>
                </a:solidFill>
                <a:latin typeface="Arial" pitchFamily="34" charset="0"/>
              </a:rPr>
              <a:t>car</a:t>
            </a:r>
          </a:p>
        </p:txBody>
      </p:sp>
      <p:sp>
        <p:nvSpPr>
          <p:cNvPr id="8249" name="Text Box 23"/>
          <p:cNvSpPr txBox="1">
            <a:spLocks noChangeArrowheads="1"/>
          </p:cNvSpPr>
          <p:nvPr/>
        </p:nvSpPr>
        <p:spPr bwMode="auto">
          <a:xfrm>
            <a:off x="7261225" y="5653663"/>
            <a:ext cx="809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0">
                <a:solidFill>
                  <a:srgbClr val="000000"/>
                </a:solidFill>
                <a:latin typeface="Arial" pitchFamily="34" charset="0"/>
              </a:rPr>
              <a:t>cdr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6600" y="3136256"/>
            <a:ext cx="1876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0333FF"/>
                </a:solidFill>
                <a:latin typeface="Calibri" pitchFamily="34" charset="0"/>
              </a:rPr>
              <a:t>… our </a:t>
            </a:r>
            <a:r>
              <a:rPr lang="en-US" altLang="en-US" sz="1600" dirty="0" err="1" smtClean="0">
                <a:solidFill>
                  <a:srgbClr val="0333FF"/>
                </a:solidFill>
                <a:latin typeface="Calibri" pitchFamily="34" charset="0"/>
              </a:rPr>
              <a:t>ListNode</a:t>
            </a:r>
            <a:r>
              <a:rPr lang="en-US" altLang="en-US" sz="1600" dirty="0" smtClean="0">
                <a:solidFill>
                  <a:srgbClr val="0333FF"/>
                </a:solidFill>
                <a:latin typeface="Calibri" pitchFamily="34" charset="0"/>
              </a:rPr>
              <a:t> class</a:t>
            </a:r>
            <a:endParaRPr lang="en-US" sz="1600" dirty="0">
              <a:solidFill>
                <a:srgbClr val="0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2" descr="Picture 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661988"/>
            <a:ext cx="27717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3" descr="Picture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661988"/>
            <a:ext cx="26114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6" descr="Picture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61988"/>
            <a:ext cx="2905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48"/>
          <p:cNvSpPr>
            <a:spLocks noChangeArrowheads="1"/>
          </p:cNvSpPr>
          <p:nvPr/>
        </p:nvSpPr>
        <p:spPr bwMode="auto">
          <a:xfrm>
            <a:off x="1219200" y="5110847"/>
            <a:ext cx="36242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</a:rPr>
              <a:t>Cats car &amp; </a:t>
            </a:r>
            <a:r>
              <a:rPr lang="en-US" altLang="en-US" sz="4200" b="0" dirty="0" err="1">
                <a:solidFill>
                  <a:srgbClr val="000000"/>
                </a:solidFill>
                <a:latin typeface="Cambria" panose="02040503050406030204" pitchFamily="18" charset="0"/>
              </a:rPr>
              <a:t>cdr</a:t>
            </a:r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</a:rPr>
              <a:t> !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grpSp>
        <p:nvGrpSpPr>
          <p:cNvPr id="9224" name="Group 49"/>
          <p:cNvGrpSpPr>
            <a:grpSpLocks/>
          </p:cNvGrpSpPr>
          <p:nvPr/>
        </p:nvGrpSpPr>
        <p:grpSpPr bwMode="auto">
          <a:xfrm>
            <a:off x="5445125" y="4014788"/>
            <a:ext cx="355600" cy="381000"/>
            <a:chOff x="2928" y="1051"/>
            <a:chExt cx="840" cy="957"/>
          </a:xfrm>
        </p:grpSpPr>
        <p:sp>
          <p:nvSpPr>
            <p:cNvPr id="49176" name="Freeform 50"/>
            <p:cNvSpPr>
              <a:spLocks/>
            </p:cNvSpPr>
            <p:nvPr/>
          </p:nvSpPr>
          <p:spPr bwMode="auto">
            <a:xfrm>
              <a:off x="2928" y="1761"/>
              <a:ext cx="810" cy="247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77" name="Oval 51"/>
            <p:cNvSpPr>
              <a:spLocks noChangeArrowheads="1"/>
            </p:cNvSpPr>
            <p:nvPr/>
          </p:nvSpPr>
          <p:spPr bwMode="auto">
            <a:xfrm>
              <a:off x="2966" y="1238"/>
              <a:ext cx="780" cy="674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78" name="Oval 52"/>
            <p:cNvSpPr>
              <a:spLocks noChangeArrowheads="1"/>
            </p:cNvSpPr>
            <p:nvPr/>
          </p:nvSpPr>
          <p:spPr bwMode="auto">
            <a:xfrm rot="-1967255">
              <a:off x="3040" y="1382"/>
              <a:ext cx="184" cy="1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79" name="Oval 53"/>
            <p:cNvSpPr>
              <a:spLocks noChangeArrowheads="1"/>
            </p:cNvSpPr>
            <p:nvPr/>
          </p:nvSpPr>
          <p:spPr bwMode="auto">
            <a:xfrm>
              <a:off x="3262" y="1382"/>
              <a:ext cx="221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0" name="Oval 54"/>
            <p:cNvSpPr>
              <a:spLocks noChangeArrowheads="1"/>
            </p:cNvSpPr>
            <p:nvPr/>
          </p:nvSpPr>
          <p:spPr bwMode="auto">
            <a:xfrm rot="-2071034">
              <a:off x="3521" y="1430"/>
              <a:ext cx="150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1" name="Oval 55"/>
            <p:cNvSpPr>
              <a:spLocks noChangeArrowheads="1"/>
            </p:cNvSpPr>
            <p:nvPr/>
          </p:nvSpPr>
          <p:spPr bwMode="auto">
            <a:xfrm>
              <a:off x="3119" y="1478"/>
              <a:ext cx="56" cy="6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2" name="Oval 56"/>
            <p:cNvSpPr>
              <a:spLocks noChangeArrowheads="1"/>
            </p:cNvSpPr>
            <p:nvPr/>
          </p:nvSpPr>
          <p:spPr bwMode="auto">
            <a:xfrm>
              <a:off x="3340" y="1494"/>
              <a:ext cx="56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3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4" name="AutoShape 58"/>
            <p:cNvSpPr>
              <a:spLocks noChangeArrowheads="1"/>
            </p:cNvSpPr>
            <p:nvPr/>
          </p:nvSpPr>
          <p:spPr bwMode="auto">
            <a:xfrm rot="-5400000">
              <a:off x="3291" y="1542"/>
              <a:ext cx="76" cy="443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5" name="Freeform 59"/>
            <p:cNvSpPr>
              <a:spLocks/>
            </p:cNvSpPr>
            <p:nvPr/>
          </p:nvSpPr>
          <p:spPr bwMode="auto">
            <a:xfrm>
              <a:off x="3119" y="1127"/>
              <a:ext cx="649" cy="259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6" name="Freeform 60"/>
            <p:cNvSpPr>
              <a:spLocks/>
            </p:cNvSpPr>
            <p:nvPr/>
          </p:nvSpPr>
          <p:spPr bwMode="auto">
            <a:xfrm>
              <a:off x="3254" y="1051"/>
              <a:ext cx="443" cy="191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7" name="Freeform 61"/>
            <p:cNvSpPr>
              <a:spLocks/>
            </p:cNvSpPr>
            <p:nvPr/>
          </p:nvSpPr>
          <p:spPr bwMode="auto">
            <a:xfrm>
              <a:off x="3025" y="1801"/>
              <a:ext cx="214" cy="140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  <p:sp>
          <p:nvSpPr>
            <p:cNvPr id="49188" name="Freeform 62"/>
            <p:cNvSpPr>
              <a:spLocks/>
            </p:cNvSpPr>
            <p:nvPr/>
          </p:nvSpPr>
          <p:spPr bwMode="auto">
            <a:xfrm flipH="1">
              <a:off x="3457" y="1813"/>
              <a:ext cx="214" cy="140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latin typeface="Times New Roman" pitchFamily="1" charset="0"/>
                <a:ea typeface="ＭＳ Ｐゴシック"/>
              </a:endParaRPr>
            </a:p>
          </p:txBody>
        </p:sp>
      </p:grpSp>
      <p:sp>
        <p:nvSpPr>
          <p:cNvPr id="49172" name="Text Box 54"/>
          <p:cNvSpPr txBox="1">
            <a:spLocks noChangeArrowheads="1"/>
          </p:cNvSpPr>
          <p:nvPr/>
        </p:nvSpPr>
        <p:spPr bwMode="auto">
          <a:xfrm>
            <a:off x="4232846" y="3941802"/>
            <a:ext cx="1190054" cy="5539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1500" b="1" dirty="0" smtClean="0">
                <a:solidFill>
                  <a:srgbClr val="FFFFFF"/>
                </a:solidFill>
                <a:latin typeface="Cambria" panose="02040503050406030204" pitchFamily="18" charset="0"/>
                <a:ea typeface="ＭＳ Ｐゴシック"/>
                <a:cs typeface="Calibri"/>
              </a:rPr>
              <a:t>I'll </a:t>
            </a:r>
            <a:r>
              <a:rPr lang="en-US" sz="1500" b="1" dirty="0">
                <a:solidFill>
                  <a:srgbClr val="FFFFFF"/>
                </a:solidFill>
                <a:latin typeface="Cambria" panose="02040503050406030204" pitchFamily="18" charset="0"/>
                <a:ea typeface="ＭＳ Ｐゴシック"/>
                <a:cs typeface="Calibri"/>
              </a:rPr>
              <a:t>bet this is car!</a:t>
            </a:r>
          </a:p>
        </p:txBody>
      </p:sp>
      <p:sp>
        <p:nvSpPr>
          <p:cNvPr id="9226" name="Rectangle 44"/>
          <p:cNvSpPr>
            <a:spLocks noChangeArrowheads="1"/>
          </p:cNvSpPr>
          <p:nvPr/>
        </p:nvSpPr>
        <p:spPr bwMode="auto">
          <a:xfrm>
            <a:off x="3217863" y="5849035"/>
            <a:ext cx="21601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solidFill>
                  <a:srgbClr val="000000"/>
                </a:solidFill>
                <a:latin typeface="Calibri" panose="020F0502020204030204" pitchFamily="34" charset="0"/>
              </a:rPr>
              <a:t> - thanks to Hannah </a:t>
            </a:r>
            <a:r>
              <a:rPr lang="en-US" altLang="en-US" sz="15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Troisi</a:t>
            </a:r>
            <a:endParaRPr lang="en-US" altLang="en-US" sz="15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18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4938" y="3349625"/>
              <a:ext cx="201612" cy="96838"/>
            </p14:xfrm>
          </p:contentPart>
        </mc:Choice>
        <mc:Fallback xmlns="">
          <p:pic>
            <p:nvPicPr>
              <p:cNvPr id="9218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7378" y="3344928"/>
                <a:ext cx="213853" cy="110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19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5113" y="2735263"/>
              <a:ext cx="234950" cy="11112"/>
            </p14:xfrm>
          </p:contentPart>
        </mc:Choice>
        <mc:Fallback xmlns="">
          <p:pic>
            <p:nvPicPr>
              <p:cNvPr id="9219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76478" y="2724151"/>
                <a:ext cx="256898" cy="3477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https://lh4.googleusercontent.com/-7_JqH6JenCI/AAAAAAAAAAI/AAAAAAAAAAA/9VSyzJCgGPc/pho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56831"/>
            <a:ext cx="2065902" cy="207506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10888" y="1842911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995311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995311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971645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971645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457446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5409343" y="1585134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496831" y="164722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6306810" y="164722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50238" y="2220056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6365898" y="2220056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83284" y="1749213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536192" y="1763566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6401567" y="2033906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409245" y="1596424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3496733" y="165851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4306712" y="165851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50140" y="2231346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4365800" y="2231346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529866" y="1760503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2198223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2201909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List methods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4605887" y="1800342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371778" y="1337312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6352978" y="1337312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3430455" y="4417197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8600" y="4662311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417689" y="4814711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1655628" y="4814711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70267" y="5791045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61" name="Rectangle 60"/>
          <p:cNvSpPr/>
          <p:nvPr/>
        </p:nvSpPr>
        <p:spPr>
          <a:xfrm>
            <a:off x="1756493" y="5791045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62" name="Rectangle 61"/>
          <p:cNvSpPr/>
          <p:nvPr/>
        </p:nvSpPr>
        <p:spPr>
          <a:xfrm>
            <a:off x="2308916" y="4276846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63" name="Rounded Rectangle 62"/>
          <p:cNvSpPr/>
          <p:nvPr/>
        </p:nvSpPr>
        <p:spPr bwMode="auto">
          <a:xfrm>
            <a:off x="3517943" y="4479286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4327922" y="4479286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71350" y="5052119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71" name="Rectangle 70"/>
          <p:cNvSpPr/>
          <p:nvPr/>
        </p:nvSpPr>
        <p:spPr>
          <a:xfrm>
            <a:off x="4387010" y="5052119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604396" y="4581276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"a"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409112" y="4404534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7496600" y="446662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8306579" y="446662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50007" y="5039456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77" name="Rectangle 76"/>
          <p:cNvSpPr/>
          <p:nvPr/>
        </p:nvSpPr>
        <p:spPr>
          <a:xfrm>
            <a:off x="8365667" y="5039456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583053" y="4568613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8535961" y="4582966"/>
            <a:ext cx="255255" cy="271712"/>
            <a:chOff x="6880039" y="1457678"/>
            <a:chExt cx="255255" cy="271712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" name="Rectangle 81"/>
          <p:cNvSpPr/>
          <p:nvPr/>
        </p:nvSpPr>
        <p:spPr>
          <a:xfrm>
            <a:off x="8401336" y="4853306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409014" y="4415824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5496502" y="447791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6306481" y="447791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549909" y="5050746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87" name="Rectangle 86"/>
          <p:cNvSpPr/>
          <p:nvPr/>
        </p:nvSpPr>
        <p:spPr>
          <a:xfrm>
            <a:off x="6365569" y="5050746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5529635" y="4579903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7685" y="5017623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90" name="Right Arrow 89"/>
          <p:cNvSpPr/>
          <p:nvPr/>
        </p:nvSpPr>
        <p:spPr bwMode="auto">
          <a:xfrm rot="20819483">
            <a:off x="2109782" y="5021309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1" name="Right Arrow 90"/>
          <p:cNvSpPr/>
          <p:nvPr/>
        </p:nvSpPr>
        <p:spPr bwMode="auto">
          <a:xfrm>
            <a:off x="4603412" y="4659581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2" name="Right Arrow 91"/>
          <p:cNvSpPr/>
          <p:nvPr/>
        </p:nvSpPr>
        <p:spPr bwMode="auto">
          <a:xfrm>
            <a:off x="6605656" y="4619742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361112" y="4156712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94" name="Rectangle 93"/>
          <p:cNvSpPr/>
          <p:nvPr/>
        </p:nvSpPr>
        <p:spPr>
          <a:xfrm>
            <a:off x="6371547" y="4156712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95" name="Rectangle 94"/>
          <p:cNvSpPr/>
          <p:nvPr/>
        </p:nvSpPr>
        <p:spPr>
          <a:xfrm>
            <a:off x="8352747" y="4156712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6989458" y="2782998"/>
            <a:ext cx="102919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before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7886739" y="5710535"/>
            <a:ext cx="80714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after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295873" y="137755"/>
            <a:ext cx="357908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3962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863406" y="990600"/>
            <a:ext cx="3975794" cy="716844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15806" y="1140620"/>
            <a:ext cx="3724616" cy="381000"/>
          </a:xfrm>
          <a:prstGeom prst="rect">
            <a:avLst/>
          </a:prstGeom>
          <a:noFill/>
          <a:ln>
            <a:noFill/>
          </a:ln>
          <a:extLst/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700" b="1" dirty="0" err="1" smtClean="0">
                <a:latin typeface="Cambria" panose="02040503050406030204" pitchFamily="18" charset="0"/>
                <a:cs typeface="Times New Roman" pitchFamily="18" charset="0"/>
              </a:rPr>
              <a:t>Hw</a:t>
            </a:r>
            <a:r>
              <a:rPr lang="en-US" altLang="en-US" sz="2700" b="1" dirty="0" smtClean="0">
                <a:latin typeface="Cambria" panose="02040503050406030204" pitchFamily="18" charset="0"/>
                <a:cs typeface="Times New Roman" pitchFamily="18" charset="0"/>
              </a:rPr>
              <a:t> #6, due on 3/25!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319628" y="5791200"/>
            <a:ext cx="8534400" cy="82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 sz="4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Java</a:t>
            </a:r>
            <a:r>
              <a:rPr lang="en-US" altLang="en-US" sz="40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altLang="en-US" sz="3600" b="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the </a:t>
            </a:r>
            <a:r>
              <a:rPr lang="en-US" alt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language for data </a:t>
            </a:r>
            <a:r>
              <a:rPr lang="en-US" altLang="en-US" sz="3600" b="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structure(r)s</a:t>
            </a:r>
            <a:endParaRPr lang="en-US" altLang="en-US" sz="3200" b="0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152400"/>
            <a:ext cx="322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CS 60 today…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5844" name="Rectangle 35843"/>
          <p:cNvSpPr/>
          <p:nvPr/>
        </p:nvSpPr>
        <p:spPr>
          <a:xfrm>
            <a:off x="8279806" y="1499042"/>
            <a:ext cx="728726" cy="3231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500" i="1" dirty="0" smtClean="0">
                <a:solidFill>
                  <a:srgbClr val="008000"/>
                </a:solidFill>
                <a:latin typeface="Cambria" panose="02040503050406030204" pitchFamily="18" charset="0"/>
                <a:ea typeface="+mn-ea"/>
                <a:cs typeface="Calibri"/>
              </a:rPr>
              <a:t>in Java</a:t>
            </a:r>
            <a:endParaRPr lang="en-US" sz="15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r="9579"/>
          <a:stretch/>
        </p:blipFill>
        <p:spPr bwMode="auto">
          <a:xfrm>
            <a:off x="4440788" y="2288053"/>
            <a:ext cx="4495800" cy="3469395"/>
          </a:xfrm>
          <a:prstGeom prst="rect">
            <a:avLst/>
          </a:prstGeom>
          <a:noFill/>
          <a:ln w="28575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2400"/>
            <a:ext cx="3535109" cy="576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0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10888" y="1842911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995311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995311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971645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971645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457446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5409343" y="1585134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496831" y="164722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6306810" y="164722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50238" y="2220056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6365898" y="2220056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83284" y="1749213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536192" y="1763566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6401567" y="2033906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409245" y="1596424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3496733" y="165851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4306712" y="165851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50140" y="2231346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4365800" y="2231346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529866" y="1760503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2198223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2201909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List methods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4605887" y="1800342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371778" y="1337312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6352978" y="1337312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3430455" y="4417197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8600" y="4662311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417689" y="4814711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1655628" y="4814711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70267" y="5791045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61" name="Rectangle 60"/>
          <p:cNvSpPr/>
          <p:nvPr/>
        </p:nvSpPr>
        <p:spPr>
          <a:xfrm>
            <a:off x="1756493" y="5791045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62" name="Rectangle 61"/>
          <p:cNvSpPr/>
          <p:nvPr/>
        </p:nvSpPr>
        <p:spPr>
          <a:xfrm>
            <a:off x="2308916" y="4276846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63" name="Rounded Rectangle 62"/>
          <p:cNvSpPr/>
          <p:nvPr/>
        </p:nvSpPr>
        <p:spPr bwMode="auto">
          <a:xfrm>
            <a:off x="3517943" y="4479286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4327922" y="4479286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71350" y="5052119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71" name="Rectangle 70"/>
          <p:cNvSpPr/>
          <p:nvPr/>
        </p:nvSpPr>
        <p:spPr>
          <a:xfrm>
            <a:off x="4387010" y="5052119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604396" y="4581276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"a"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409112" y="4404534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7496600" y="446662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8306579" y="446662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50007" y="5039456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77" name="Rectangle 76"/>
          <p:cNvSpPr/>
          <p:nvPr/>
        </p:nvSpPr>
        <p:spPr>
          <a:xfrm>
            <a:off x="8365667" y="5039456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583053" y="4568613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8535961" y="4582966"/>
            <a:ext cx="255255" cy="271712"/>
            <a:chOff x="6880039" y="1457678"/>
            <a:chExt cx="255255" cy="271712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" name="Rectangle 81"/>
          <p:cNvSpPr/>
          <p:nvPr/>
        </p:nvSpPr>
        <p:spPr>
          <a:xfrm>
            <a:off x="8401336" y="4853306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409014" y="4415824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5496502" y="447791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6306481" y="4477913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549909" y="5050746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87" name="Rectangle 86"/>
          <p:cNvSpPr/>
          <p:nvPr/>
        </p:nvSpPr>
        <p:spPr>
          <a:xfrm>
            <a:off x="6365569" y="5050746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5529635" y="4579903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7685" y="5017623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90" name="Right Arrow 89"/>
          <p:cNvSpPr/>
          <p:nvPr/>
        </p:nvSpPr>
        <p:spPr bwMode="auto">
          <a:xfrm rot="20819483">
            <a:off x="2109782" y="5021309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1" name="Right Arrow 90"/>
          <p:cNvSpPr/>
          <p:nvPr/>
        </p:nvSpPr>
        <p:spPr bwMode="auto">
          <a:xfrm>
            <a:off x="4603412" y="4659581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2" name="Right Arrow 91"/>
          <p:cNvSpPr/>
          <p:nvPr/>
        </p:nvSpPr>
        <p:spPr bwMode="auto">
          <a:xfrm>
            <a:off x="6605656" y="4619742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361112" y="4156712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94" name="Rectangle 93"/>
          <p:cNvSpPr/>
          <p:nvPr/>
        </p:nvSpPr>
        <p:spPr>
          <a:xfrm>
            <a:off x="6371547" y="4156712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95" name="Rectangle 94"/>
          <p:cNvSpPr/>
          <p:nvPr/>
        </p:nvSpPr>
        <p:spPr>
          <a:xfrm>
            <a:off x="8352747" y="4156712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6989458" y="2782998"/>
            <a:ext cx="102919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before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7886739" y="5710535"/>
            <a:ext cx="80714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after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295873" y="137755"/>
            <a:ext cx="357908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97" name="TextBox 96"/>
          <p:cNvSpPr txBox="1"/>
          <p:nvPr/>
        </p:nvSpPr>
        <p:spPr>
          <a:xfrm rot="21093043">
            <a:off x="702732" y="2584149"/>
            <a:ext cx="6122240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Will  </a:t>
            </a:r>
            <a:r>
              <a:rPr lang="en-US" sz="4000" dirty="0" err="1" smtClean="0">
                <a:latin typeface="Calibri" panose="020F0502020204030204" pitchFamily="34" charset="0"/>
              </a:rPr>
              <a:t>addToFront</a:t>
            </a:r>
            <a:r>
              <a:rPr lang="en-US" sz="4000" dirty="0" smtClean="0">
                <a:latin typeface="Cambria" panose="02040503050406030204" pitchFamily="18" charset="0"/>
              </a:rPr>
              <a:t>  be </a:t>
            </a:r>
            <a:r>
              <a:rPr lang="en-US" sz="4000" i="1" dirty="0" smtClean="0">
                <a:latin typeface="Cambria" panose="02040503050406030204" pitchFamily="18" charset="0"/>
              </a:rPr>
              <a:t>destructive</a:t>
            </a:r>
            <a:r>
              <a:rPr lang="en-US" sz="4000" dirty="0" smtClean="0">
                <a:latin typeface="Cambria" panose="02040503050406030204" pitchFamily="18" charset="0"/>
              </a:rPr>
              <a:t> or </a:t>
            </a:r>
            <a:r>
              <a:rPr lang="en-US" sz="4000" i="1" dirty="0" smtClean="0">
                <a:latin typeface="Cambria" panose="02040503050406030204" pitchFamily="18" charset="0"/>
              </a:rPr>
              <a:t>constructive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</a:rPr>
              <a:t>for its List object?</a:t>
            </a:r>
            <a:endParaRPr lang="en-US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Cambria" panose="02040503050406030204" pitchFamily="18" charset="0"/>
              </a:rPr>
              <a:t>addToFront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4617" r="17856" b="50499"/>
          <a:stretch/>
        </p:blipFill>
        <p:spPr bwMode="auto">
          <a:xfrm>
            <a:off x="3657600" y="152400"/>
            <a:ext cx="537088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228600" y="1671935"/>
            <a:ext cx="251521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</a:rPr>
              <a:t>L.addToFront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</a:t>
            </a:r>
            <a:r>
              <a:rPr lang="en-US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954959"/>
            <a:ext cx="672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public void </a:t>
            </a:r>
            <a:r>
              <a:rPr lang="en-US" sz="2800" dirty="0" err="1" smtClean="0">
                <a:latin typeface="Calibri" panose="020F0502020204030204" pitchFamily="34" charset="0"/>
              </a:rPr>
              <a:t>addToFront</a:t>
            </a:r>
            <a:r>
              <a:rPr lang="en-US" sz="2800" dirty="0" smtClean="0">
                <a:latin typeface="Calibri" panose="020F0502020204030204" pitchFamily="34" charset="0"/>
              </a:rPr>
              <a:t>( String </a:t>
            </a:r>
            <a:r>
              <a:rPr lang="en-US" sz="2800" dirty="0" err="1" smtClean="0">
                <a:latin typeface="Calibri" panose="020F0502020204030204" pitchFamily="34" charset="0"/>
              </a:rPr>
              <a:t>str</a:t>
            </a:r>
            <a:r>
              <a:rPr lang="en-US" sz="2800" dirty="0" smtClean="0">
                <a:latin typeface="Calibri" panose="020F0502020204030204" pitchFamily="34" charset="0"/>
              </a:rPr>
              <a:t> )  {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287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680178" y="5746044"/>
            <a:ext cx="5283200" cy="1027289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ambria" panose="02040503050406030204" pitchFamily="18" charset="0"/>
              </a:rPr>
              <a:t>addToFront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14617" r="8812" b="3162"/>
          <a:stretch/>
        </p:blipFill>
        <p:spPr bwMode="auto">
          <a:xfrm>
            <a:off x="4038600" y="152400"/>
            <a:ext cx="487680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304800" y="3351993"/>
            <a:ext cx="7391400" cy="259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public void </a:t>
            </a:r>
            <a:r>
              <a:rPr lang="en-US" sz="2800" dirty="0" err="1" smtClean="0">
                <a:latin typeface="Calibri" panose="020F0502020204030204" pitchFamily="34" charset="0"/>
              </a:rPr>
              <a:t>addToFront</a:t>
            </a:r>
            <a:r>
              <a:rPr lang="en-US" sz="2800" dirty="0" smtClean="0">
                <a:latin typeface="Calibri" panose="020F0502020204030204" pitchFamily="34" charset="0"/>
              </a:rPr>
              <a:t>( String </a:t>
            </a:r>
            <a:r>
              <a:rPr lang="en-US" sz="2800" dirty="0" err="1" smtClean="0">
                <a:latin typeface="Calibri" panose="020F0502020204030204" pitchFamily="34" charset="0"/>
              </a:rPr>
              <a:t>str</a:t>
            </a:r>
            <a:r>
              <a:rPr lang="en-US" sz="2800" dirty="0" smtClean="0">
                <a:latin typeface="Calibri" panose="020F0502020204030204" pitchFamily="34" charset="0"/>
              </a:rPr>
              <a:t> )  {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</a:t>
            </a:r>
            <a:r>
              <a:rPr lang="en-US" sz="2800" dirty="0" err="1" smtClean="0">
                <a:latin typeface="Calibri" panose="020F0502020204030204" pitchFamily="34" charset="0"/>
              </a:rPr>
              <a:t>ListNode</a:t>
            </a:r>
            <a:r>
              <a:rPr lang="en-US" sz="2800" dirty="0" smtClean="0">
                <a:latin typeface="Calibri" panose="020F0502020204030204" pitchFamily="34" charset="0"/>
              </a:rPr>
              <a:t> LN = new </a:t>
            </a:r>
            <a:r>
              <a:rPr lang="en-US" sz="2800" dirty="0" err="1" smtClean="0">
                <a:latin typeface="Calibri" panose="020F0502020204030204" pitchFamily="34" charset="0"/>
              </a:rPr>
              <a:t>ListNode</a:t>
            </a:r>
            <a:r>
              <a:rPr lang="en-US" sz="2800" dirty="0" smtClean="0">
                <a:latin typeface="Calibri" panose="020F0502020204030204" pitchFamily="34" charset="0"/>
              </a:rPr>
              <a:t>( </a:t>
            </a:r>
            <a:r>
              <a:rPr lang="en-US" sz="2800" dirty="0" err="1" smtClean="0">
                <a:latin typeface="Calibri" panose="020F0502020204030204" pitchFamily="34" charset="0"/>
              </a:rPr>
              <a:t>str</a:t>
            </a:r>
            <a:r>
              <a:rPr lang="en-US" sz="2800" dirty="0" smtClean="0">
                <a:latin typeface="Calibri" panose="020F0502020204030204" pitchFamily="34" charset="0"/>
              </a:rPr>
              <a:t>, null );  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1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</a:t>
            </a:r>
            <a:r>
              <a:rPr lang="en-US" sz="2800" dirty="0" err="1" smtClean="0">
                <a:latin typeface="Calibri" panose="020F0502020204030204" pitchFamily="34" charset="0"/>
              </a:rPr>
              <a:t>LN.myRest</a:t>
            </a:r>
            <a:r>
              <a:rPr lang="en-US" sz="2800" dirty="0" smtClean="0">
                <a:latin typeface="Calibri" panose="020F0502020204030204" pitchFamily="34" charset="0"/>
              </a:rPr>
              <a:t> = </a:t>
            </a:r>
            <a:r>
              <a:rPr lang="en-US" sz="2800" dirty="0" err="1" smtClean="0">
                <a:latin typeface="Calibri" panose="020F0502020204030204" pitchFamily="34" charset="0"/>
              </a:rPr>
              <a:t>this.myHead</a:t>
            </a:r>
            <a:r>
              <a:rPr lang="en-US" sz="2800" dirty="0" smtClean="0">
                <a:latin typeface="Calibri" panose="020F0502020204030204" pitchFamily="34" charset="0"/>
              </a:rPr>
              <a:t>;                        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2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</a:t>
            </a:r>
            <a:r>
              <a:rPr lang="en-US" sz="2800" dirty="0" err="1" smtClean="0">
                <a:latin typeface="Calibri" panose="020F0502020204030204" pitchFamily="34" charset="0"/>
              </a:rPr>
              <a:t>this.myHead</a:t>
            </a:r>
            <a:r>
              <a:rPr lang="en-US" sz="2800" dirty="0" smtClean="0">
                <a:latin typeface="Calibri" panose="020F0502020204030204" pitchFamily="34" charset="0"/>
              </a:rPr>
              <a:t> = LN;                                      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3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</a:t>
            </a:r>
            <a:r>
              <a:rPr lang="en-US" sz="2800" dirty="0" err="1" smtClean="0">
                <a:latin typeface="Calibri" panose="020F0502020204030204" pitchFamily="34" charset="0"/>
              </a:rPr>
              <a:t>this.mySize</a:t>
            </a:r>
            <a:r>
              <a:rPr lang="en-US" sz="2800" dirty="0" smtClean="0">
                <a:latin typeface="Calibri" panose="020F0502020204030204" pitchFamily="34" charset="0"/>
              </a:rPr>
              <a:t> += 1;                                         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4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}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7667" y="5844822"/>
            <a:ext cx="530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800" dirty="0" smtClean="0">
                <a:latin typeface="Calibri" panose="020F0502020204030204" pitchFamily="34" charset="0"/>
              </a:rPr>
              <a:t>public void </a:t>
            </a:r>
            <a:r>
              <a:rPr lang="en-US" sz="1800" dirty="0" err="1" smtClean="0">
                <a:latin typeface="Calibri" panose="020F0502020204030204" pitchFamily="34" charset="0"/>
              </a:rPr>
              <a:t>addToFront</a:t>
            </a:r>
            <a:r>
              <a:rPr lang="en-US" sz="1800" dirty="0" smtClean="0">
                <a:latin typeface="Calibri" panose="020F0502020204030204" pitchFamily="34" charset="0"/>
              </a:rPr>
              <a:t>( String </a:t>
            </a:r>
            <a:r>
              <a:rPr lang="en-US" sz="1800" dirty="0" err="1" smtClean="0">
                <a:latin typeface="Calibri" panose="020F0502020204030204" pitchFamily="34" charset="0"/>
              </a:rPr>
              <a:t>str</a:t>
            </a:r>
            <a:r>
              <a:rPr lang="en-US" sz="1800" dirty="0" smtClean="0">
                <a:latin typeface="Calibri" panose="020F0502020204030204" pitchFamily="34" charset="0"/>
              </a:rPr>
              <a:t> )  {</a:t>
            </a:r>
          </a:p>
          <a:p>
            <a:pPr>
              <a:lnSpc>
                <a:spcPts val="1200"/>
              </a:lnSpc>
            </a:pP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   </a:t>
            </a:r>
            <a:r>
              <a:rPr lang="en-US" sz="1800" dirty="0" err="1" smtClean="0">
                <a:latin typeface="Calibri" panose="020F0502020204030204" pitchFamily="34" charset="0"/>
              </a:rPr>
              <a:t>this.myHead</a:t>
            </a:r>
            <a:r>
              <a:rPr lang="en-US" sz="1800" dirty="0" smtClean="0">
                <a:latin typeface="Calibri" panose="020F0502020204030204" pitchFamily="34" charset="0"/>
              </a:rPr>
              <a:t> = new </a:t>
            </a:r>
            <a:r>
              <a:rPr lang="en-US" sz="1800" dirty="0" err="1" smtClean="0">
                <a:latin typeface="Calibri" panose="020F0502020204030204" pitchFamily="34" charset="0"/>
              </a:rPr>
              <a:t>ListNode</a:t>
            </a:r>
            <a:r>
              <a:rPr lang="en-US" sz="1800" dirty="0" smtClean="0">
                <a:latin typeface="Calibri" panose="020F0502020204030204" pitchFamily="34" charset="0"/>
              </a:rPr>
              <a:t>( </a:t>
            </a:r>
            <a:r>
              <a:rPr lang="en-US" sz="1800" dirty="0" err="1" smtClean="0">
                <a:latin typeface="Calibri" panose="020F0502020204030204" pitchFamily="34" charset="0"/>
              </a:rPr>
              <a:t>str</a:t>
            </a:r>
            <a:r>
              <a:rPr lang="en-US" sz="1800" dirty="0" smtClean="0">
                <a:latin typeface="Calibri" panose="020F0502020204030204" pitchFamily="34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</a:rPr>
              <a:t>myHead</a:t>
            </a:r>
            <a:r>
              <a:rPr lang="en-US" sz="1800" dirty="0" smtClean="0">
                <a:latin typeface="Calibri" panose="020F0502020204030204" pitchFamily="34" charset="0"/>
              </a:rPr>
              <a:t> );  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1-3</a:t>
            </a:r>
          </a:p>
          <a:p>
            <a:pPr>
              <a:lnSpc>
                <a:spcPts val="1200"/>
              </a:lnSpc>
            </a:pPr>
            <a:r>
              <a:rPr lang="en-US" sz="1800" dirty="0" smtClean="0">
                <a:latin typeface="Calibri" panose="020F0502020204030204" pitchFamily="34" charset="0"/>
              </a:rPr>
              <a:t>    </a:t>
            </a:r>
            <a:r>
              <a:rPr lang="en-US" sz="1800" dirty="0" err="1" smtClean="0">
                <a:latin typeface="Calibri" panose="020F0502020204030204" pitchFamily="34" charset="0"/>
              </a:rPr>
              <a:t>this.mySize</a:t>
            </a:r>
            <a:r>
              <a:rPr lang="en-US" sz="1800" dirty="0" smtClean="0">
                <a:latin typeface="Calibri" panose="020F0502020204030204" pitchFamily="34" charset="0"/>
              </a:rPr>
              <a:t> += 1;                                                  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71935"/>
            <a:ext cx="251521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</a:rPr>
              <a:t>L.addToFront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</a:t>
            </a:r>
            <a:r>
              <a:rPr lang="en-US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0746" y="5571179"/>
            <a:ext cx="834765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whoa!</a:t>
            </a:r>
            <a:endParaRPr lang="en-US" sz="1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8943" y="6091043"/>
            <a:ext cx="1451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mbria" panose="02040503050406030204" pitchFamily="18" charset="0"/>
              </a:rPr>
              <a:t>same thing:</a:t>
            </a:r>
            <a:endParaRPr 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Cambria" panose="02040503050406030204" pitchFamily="18" charset="0"/>
              </a:rPr>
              <a:t>Overloading…</a:t>
            </a:r>
            <a:endParaRPr lang="en-US" sz="4000" i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6435" y="1752600"/>
            <a:ext cx="2130165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What might come to mind?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Cambria" panose="02040503050406030204" pitchFamily="18" charset="0"/>
              </a:rPr>
              <a:t>Overloading</a:t>
            </a:r>
            <a:r>
              <a:rPr lang="en-US" sz="4000" dirty="0" smtClean="0">
                <a:latin typeface="Cambria" panose="02040503050406030204" pitchFamily="18" charset="0"/>
              </a:rPr>
              <a:t>: HMC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04800" y="3351993"/>
            <a:ext cx="7391400" cy="259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public void </a:t>
            </a:r>
            <a:r>
              <a:rPr lang="en-US" sz="2800" dirty="0" err="1" smtClean="0">
                <a:latin typeface="Calibri" panose="020F0502020204030204" pitchFamily="34" charset="0"/>
              </a:rPr>
              <a:t>addToFront</a:t>
            </a:r>
            <a:r>
              <a:rPr lang="en-US" sz="2800" dirty="0" smtClean="0">
                <a:latin typeface="Calibri" panose="020F0502020204030204" pitchFamily="34" charset="0"/>
              </a:rPr>
              <a:t>( String </a:t>
            </a:r>
            <a:r>
              <a:rPr lang="en-US" sz="2800" dirty="0" err="1" smtClean="0">
                <a:latin typeface="Calibri" panose="020F0502020204030204" pitchFamily="34" charset="0"/>
              </a:rPr>
              <a:t>str</a:t>
            </a:r>
            <a:r>
              <a:rPr lang="en-US" sz="2800" dirty="0" smtClean="0">
                <a:latin typeface="Calibri" panose="020F0502020204030204" pitchFamily="34" charset="0"/>
              </a:rPr>
              <a:t> )  {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</a:t>
            </a:r>
            <a:r>
              <a:rPr lang="en-US" sz="2800" dirty="0" err="1" smtClean="0">
                <a:latin typeface="Calibri" panose="020F0502020204030204" pitchFamily="34" charset="0"/>
              </a:rPr>
              <a:t>ListNode</a:t>
            </a:r>
            <a:r>
              <a:rPr lang="en-US" sz="2800" dirty="0" smtClean="0">
                <a:latin typeface="Calibri" panose="020F0502020204030204" pitchFamily="34" charset="0"/>
              </a:rPr>
              <a:t> LN = new </a:t>
            </a:r>
            <a:r>
              <a:rPr lang="en-US" sz="2800" dirty="0" err="1" smtClean="0">
                <a:latin typeface="Calibri" panose="020F0502020204030204" pitchFamily="34" charset="0"/>
              </a:rPr>
              <a:t>ListNode</a:t>
            </a:r>
            <a:r>
              <a:rPr lang="en-US" sz="2800" dirty="0" smtClean="0">
                <a:latin typeface="Calibri" panose="020F0502020204030204" pitchFamily="34" charset="0"/>
              </a:rPr>
              <a:t>( </a:t>
            </a:r>
            <a:r>
              <a:rPr lang="en-US" sz="2800" dirty="0" err="1" smtClean="0">
                <a:latin typeface="Calibri" panose="020F0502020204030204" pitchFamily="34" charset="0"/>
              </a:rPr>
              <a:t>str</a:t>
            </a:r>
            <a:r>
              <a:rPr lang="en-US" sz="2800" dirty="0" smtClean="0">
                <a:latin typeface="Calibri" panose="020F0502020204030204" pitchFamily="34" charset="0"/>
              </a:rPr>
              <a:t>, null );  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1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</a:t>
            </a:r>
            <a:r>
              <a:rPr lang="en-US" sz="2800" dirty="0" err="1" smtClean="0">
                <a:latin typeface="Calibri" panose="020F0502020204030204" pitchFamily="34" charset="0"/>
              </a:rPr>
              <a:t>LN.myRest</a:t>
            </a:r>
            <a:r>
              <a:rPr lang="en-US" sz="2800" dirty="0" smtClean="0">
                <a:latin typeface="Calibri" panose="020F0502020204030204" pitchFamily="34" charset="0"/>
              </a:rPr>
              <a:t> = </a:t>
            </a:r>
            <a:r>
              <a:rPr lang="en-US" sz="2800" dirty="0" err="1" smtClean="0">
                <a:latin typeface="Calibri" panose="020F0502020204030204" pitchFamily="34" charset="0"/>
              </a:rPr>
              <a:t>this.myHead</a:t>
            </a:r>
            <a:r>
              <a:rPr lang="en-US" sz="2800" dirty="0" smtClean="0">
                <a:latin typeface="Calibri" panose="020F0502020204030204" pitchFamily="34" charset="0"/>
              </a:rPr>
              <a:t>;                        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2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</a:t>
            </a:r>
            <a:r>
              <a:rPr lang="en-US" sz="2800" dirty="0" err="1" smtClean="0">
                <a:latin typeface="Calibri" panose="020F0502020204030204" pitchFamily="34" charset="0"/>
              </a:rPr>
              <a:t>this.myHead</a:t>
            </a:r>
            <a:r>
              <a:rPr lang="en-US" sz="2800" dirty="0" smtClean="0">
                <a:latin typeface="Calibri" panose="020F0502020204030204" pitchFamily="34" charset="0"/>
              </a:rPr>
              <a:t> = LN;                                      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3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</a:t>
            </a:r>
            <a:r>
              <a:rPr lang="en-US" sz="2800" dirty="0" err="1" smtClean="0">
                <a:latin typeface="Calibri" panose="020F0502020204030204" pitchFamily="34" charset="0"/>
              </a:rPr>
              <a:t>this.mySize</a:t>
            </a:r>
            <a:r>
              <a:rPr lang="en-US" sz="2800" dirty="0" smtClean="0">
                <a:latin typeface="Calibri" panose="020F0502020204030204" pitchFamily="34" charset="0"/>
              </a:rPr>
              <a:t> += 1;                                         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4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}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831489"/>
            <a:ext cx="8839200" cy="594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36685" r="43026" b="37414"/>
          <a:stretch/>
        </p:blipFill>
        <p:spPr bwMode="auto">
          <a:xfrm>
            <a:off x="4659489" y="3021685"/>
            <a:ext cx="243937" cy="153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4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/>
          <p:nvPr/>
        </p:nvSpPr>
        <p:spPr bwMode="auto">
          <a:xfrm>
            <a:off x="4254193" y="2884942"/>
            <a:ext cx="533400" cy="7620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Cambria" panose="02040503050406030204" pitchFamily="18" charset="0"/>
              </a:rPr>
              <a:t>Overloading</a:t>
            </a:r>
            <a:r>
              <a:rPr lang="en-US" sz="4000" dirty="0" smtClean="0">
                <a:latin typeface="Cambria" panose="02040503050406030204" pitchFamily="18" charset="0"/>
              </a:rPr>
              <a:t>:  Java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4617" r="25751" b="48079"/>
          <a:stretch/>
        </p:blipFill>
        <p:spPr bwMode="auto">
          <a:xfrm>
            <a:off x="5105400" y="92641"/>
            <a:ext cx="3838222" cy="138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304800" y="3726359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public void </a:t>
            </a:r>
            <a:r>
              <a:rPr lang="en-US" sz="2800" dirty="0" err="1" smtClean="0">
                <a:latin typeface="Calibri" panose="020F0502020204030204" pitchFamily="34" charset="0"/>
              </a:rPr>
              <a:t>addToFront</a:t>
            </a:r>
            <a:r>
              <a:rPr lang="en-US" sz="2800" dirty="0" smtClean="0">
                <a:latin typeface="Calibri" panose="020F0502020204030204" pitchFamily="34" charset="0"/>
              </a:rPr>
              <a:t>( </a:t>
            </a:r>
            <a:r>
              <a:rPr lang="en-US" sz="2800" dirty="0" err="1" smtClean="0">
                <a:latin typeface="Calibri" panose="020F0502020204030204" pitchFamily="34" charset="0"/>
              </a:rPr>
              <a:t>ListNode</a:t>
            </a:r>
            <a:r>
              <a:rPr lang="en-US" sz="2800" dirty="0" smtClean="0">
                <a:latin typeface="Calibri" panose="020F0502020204030204" pitchFamily="34" charset="0"/>
              </a:rPr>
              <a:t> LN )  {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71935"/>
            <a:ext cx="28956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</a:rPr>
              <a:t>L.addToFront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>
                <a:solidFill>
                  <a:srgbClr val="0333FF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333FF"/>
                </a:solidFill>
                <a:latin typeface="Calibri" panose="020F0502020204030204" pitchFamily="34" charset="0"/>
              </a:rPr>
              <a:t> LN  </a:t>
            </a:r>
            <a:r>
              <a:rPr lang="en-US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5" name="Down Arrow 4"/>
          <p:cNvSpPr/>
          <p:nvPr/>
        </p:nvSpPr>
        <p:spPr bwMode="auto">
          <a:xfrm rot="10800000">
            <a:off x="2156178" y="2057400"/>
            <a:ext cx="533400" cy="7620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278" y="2570202"/>
            <a:ext cx="4740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</a:rPr>
              <a:t>You can have several methods (functions) of the same name as long as they take different types/#s of inputs…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1760" y="6248400"/>
            <a:ext cx="2365022" cy="36933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</a:rPr>
              <a:t>order </a:t>
            </a:r>
            <a:r>
              <a:rPr lang="en-US" sz="1800" dirty="0" smtClean="0">
                <a:latin typeface="Calibri" panose="020F0502020204030204" pitchFamily="34" charset="0"/>
              </a:rPr>
              <a:t>matters here… 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647289" y="846667"/>
            <a:ext cx="420511" cy="4487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How many?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3869267" y="131921"/>
            <a:ext cx="4876801" cy="130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924800" y="990600"/>
            <a:ext cx="821268" cy="445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18798" r="50958" b="38793"/>
          <a:stretch/>
        </p:blipFill>
        <p:spPr bwMode="auto">
          <a:xfrm>
            <a:off x="245534" y="1616464"/>
            <a:ext cx="7679266" cy="491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27078" y="6492502"/>
            <a:ext cx="47407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>
                <a:latin typeface="Calibri" panose="020F0502020204030204" pitchFamily="34" charset="0"/>
              </a:rPr>
              <a:t>checks the length by </a:t>
            </a:r>
            <a:r>
              <a:rPr lang="en-US" sz="1500" b="1" i="1" dirty="0" smtClean="0">
                <a:latin typeface="Calibri" panose="020F0502020204030204" pitchFamily="34" charset="0"/>
              </a:rPr>
              <a:t>actually walking the list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0800000">
            <a:off x="2514600" y="5486400"/>
            <a:ext cx="533400" cy="762000"/>
          </a:xfrm>
          <a:prstGeom prst="down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0800000">
            <a:off x="4648199" y="5486400"/>
            <a:ext cx="533400" cy="762000"/>
          </a:xfrm>
          <a:prstGeom prst="down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5995503" y="5486400"/>
            <a:ext cx="533400" cy="762000"/>
          </a:xfrm>
          <a:prstGeom prst="down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360311" y="5398911"/>
            <a:ext cx="2713567" cy="0"/>
          </a:xfrm>
          <a:prstGeom prst="line">
            <a:avLst/>
          </a:prstGeom>
          <a:noFill/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226276" y="5398911"/>
            <a:ext cx="1248835" cy="0"/>
          </a:xfrm>
          <a:prstGeom prst="line">
            <a:avLst/>
          </a:prstGeom>
          <a:noFill/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703711" y="5398911"/>
            <a:ext cx="1792111" cy="0"/>
          </a:xfrm>
          <a:prstGeom prst="line">
            <a:avLst/>
          </a:prstGeom>
          <a:noFill/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333485" y="6075402"/>
            <a:ext cx="1858924" cy="55399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</a:rPr>
              <a:t>(1) Declare + initialize a "</a:t>
            </a:r>
            <a:r>
              <a:rPr lang="en-US" sz="1500" b="1" i="1" dirty="0" smtClean="0"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latin typeface="Calibri" panose="020F0502020204030204" pitchFamily="34" charset="0"/>
              </a:rPr>
              <a:t>" variable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4756" y="6119968"/>
            <a:ext cx="914399" cy="3231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</a:rPr>
              <a:t>(2) Test!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2202" y="5926205"/>
            <a:ext cx="2535769" cy="3231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panose="020F0502020204030204" pitchFamily="34" charset="0"/>
              </a:rPr>
              <a:t>(4) Update + go back to step 2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2933" y="5625618"/>
            <a:ext cx="1081219" cy="3231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</a:rPr>
              <a:t>(3) Loop!!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How many?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3869267" y="131921"/>
            <a:ext cx="4876801" cy="130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924800" y="990600"/>
            <a:ext cx="821268" cy="445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18798" r="50958" b="38793"/>
          <a:stretch/>
        </p:blipFill>
        <p:spPr bwMode="auto">
          <a:xfrm>
            <a:off x="245534" y="1616464"/>
            <a:ext cx="7679266" cy="491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61917" r="72320" b="8093"/>
          <a:stretch/>
        </p:blipFill>
        <p:spPr bwMode="auto">
          <a:xfrm>
            <a:off x="4921955" y="1585226"/>
            <a:ext cx="3616372" cy="3214029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27078" y="6492502"/>
            <a:ext cx="47407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>
                <a:latin typeface="Calibri" panose="020F0502020204030204" pitchFamily="34" charset="0"/>
              </a:rPr>
              <a:t>checks the length by </a:t>
            </a:r>
            <a:r>
              <a:rPr lang="en-US" sz="1500" b="1" i="1" dirty="0" smtClean="0">
                <a:latin typeface="Calibri" panose="020F0502020204030204" pitchFamily="34" charset="0"/>
              </a:rPr>
              <a:t>actually walking the list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0800000">
            <a:off x="2514600" y="5486400"/>
            <a:ext cx="533400" cy="762000"/>
          </a:xfrm>
          <a:prstGeom prst="down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0800000">
            <a:off x="4648199" y="5486400"/>
            <a:ext cx="533400" cy="762000"/>
          </a:xfrm>
          <a:prstGeom prst="down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5995503" y="5486400"/>
            <a:ext cx="533400" cy="762000"/>
          </a:xfrm>
          <a:prstGeom prst="down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360311" y="5398911"/>
            <a:ext cx="2713567" cy="0"/>
          </a:xfrm>
          <a:prstGeom prst="line">
            <a:avLst/>
          </a:prstGeom>
          <a:noFill/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226276" y="5398911"/>
            <a:ext cx="1248835" cy="0"/>
          </a:xfrm>
          <a:prstGeom prst="line">
            <a:avLst/>
          </a:prstGeom>
          <a:noFill/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703711" y="5398911"/>
            <a:ext cx="1792111" cy="0"/>
          </a:xfrm>
          <a:prstGeom prst="line">
            <a:avLst/>
          </a:prstGeom>
          <a:noFill/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333485" y="6075402"/>
            <a:ext cx="1858924" cy="55399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</a:rPr>
              <a:t>(1) Declare + initialize a "</a:t>
            </a:r>
            <a:r>
              <a:rPr lang="en-US" sz="1500" b="1" i="1" dirty="0" smtClean="0"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latin typeface="Calibri" panose="020F0502020204030204" pitchFamily="34" charset="0"/>
              </a:rPr>
              <a:t>" variable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4756" y="6119968"/>
            <a:ext cx="914399" cy="3231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</a:rPr>
              <a:t>(2) Test!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2202" y="5926205"/>
            <a:ext cx="2535769" cy="3231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panose="020F0502020204030204" pitchFamily="34" charset="0"/>
              </a:rPr>
              <a:t>(4) Update + go back to step 2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2933" y="5625618"/>
            <a:ext cx="1081219" cy="3231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</a:rPr>
              <a:t>(3) Loop!!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4939" y="1803358"/>
            <a:ext cx="2332261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while loops do the </a:t>
            </a:r>
            <a:r>
              <a:rPr lang="en-US" sz="1800" b="1" i="1" dirty="0" smtClean="0">
                <a:latin typeface="Calibri" panose="020F0502020204030204" pitchFamily="34" charset="0"/>
              </a:rPr>
              <a:t>same four things</a:t>
            </a:r>
            <a:r>
              <a:rPr lang="en-US" sz="1800" dirty="0" smtClean="0">
                <a:latin typeface="Calibri" panose="020F0502020204030204" pitchFamily="34" charset="0"/>
              </a:rPr>
              <a:t>…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More loops:  </a:t>
            </a:r>
            <a:r>
              <a:rPr lang="en-US" sz="4000" b="1" dirty="0" err="1" smtClean="0">
                <a:latin typeface="Cambria" panose="02040503050406030204" pitchFamily="18" charset="0"/>
              </a:rPr>
              <a:t>toString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7813" r="50000" b="41812"/>
          <a:stretch/>
        </p:blipFill>
        <p:spPr bwMode="auto">
          <a:xfrm>
            <a:off x="609600" y="1219200"/>
            <a:ext cx="792031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6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24745" r="55231" b="22670"/>
          <a:stretch/>
        </p:blipFill>
        <p:spPr bwMode="auto">
          <a:xfrm>
            <a:off x="381000" y="914399"/>
            <a:ext cx="6629400" cy="57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More loops:  </a:t>
            </a:r>
            <a:r>
              <a:rPr lang="en-US" sz="4000" b="1" dirty="0" smtClean="0">
                <a:latin typeface="Cambria" panose="02040503050406030204" pitchFamily="18" charset="0"/>
              </a:rPr>
              <a:t>get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1835260">
            <a:off x="5983870" y="3524944"/>
            <a:ext cx="914400" cy="381000"/>
          </a:xfrm>
          <a:prstGeom prst="right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6019800" y="3962400"/>
            <a:ext cx="914400" cy="381000"/>
          </a:xfrm>
          <a:prstGeom prst="right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3999" y="3505368"/>
            <a:ext cx="2463801" cy="101566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Calibri" panose="020F0502020204030204" pitchFamily="34" charset="0"/>
              </a:rPr>
              <a:t>"</a:t>
            </a:r>
            <a:r>
              <a:rPr lang="en-US" sz="2000" b="1" i="1" dirty="0">
                <a:latin typeface="Calibri" panose="020F0502020204030204" pitchFamily="34" charset="0"/>
              </a:rPr>
              <a:t>B</a:t>
            </a:r>
            <a:r>
              <a:rPr lang="en-US" sz="2000" b="1" i="1" dirty="0" smtClean="0">
                <a:latin typeface="Calibri" panose="020F0502020204030204" pitchFamily="34" charset="0"/>
              </a:rPr>
              <a:t>ig errors"</a:t>
            </a:r>
            <a:r>
              <a:rPr lang="en-US" sz="2000" dirty="0" smtClean="0">
                <a:latin typeface="Calibri" panose="020F0502020204030204" pitchFamily="34" charset="0"/>
              </a:rPr>
              <a:t> are handled in Java by </a:t>
            </a:r>
            <a:r>
              <a:rPr lang="en-US" sz="2000" u="sng" dirty="0" smtClean="0">
                <a:latin typeface="Calibri" panose="020F0502020204030204" pitchFamily="34" charset="0"/>
              </a:rPr>
              <a:t>throw</a:t>
            </a:r>
            <a:r>
              <a:rPr lang="en-US" sz="2000" dirty="0" smtClean="0">
                <a:latin typeface="Calibri" panose="020F0502020204030204" pitchFamily="34" charset="0"/>
              </a:rPr>
              <a:t>ing exceptions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4267200" y="5257800"/>
            <a:ext cx="9144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5029200"/>
            <a:ext cx="1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loop until      k == </a:t>
            </a:r>
            <a:r>
              <a:rPr lang="en-US" sz="2000" dirty="0" err="1" smtClean="0">
                <a:latin typeface="Calibri" panose="020F0502020204030204" pitchFamily="34" charset="0"/>
              </a:rPr>
              <a:t>pos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ounded Rectangle 1"/>
          <p:cNvSpPr>
            <a:spLocks noChangeArrowheads="1"/>
          </p:cNvSpPr>
          <p:nvPr/>
        </p:nvSpPr>
        <p:spPr bwMode="auto">
          <a:xfrm>
            <a:off x="228600" y="152400"/>
            <a:ext cx="8732838" cy="7651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75" name="Rectangle 11"/>
          <p:cNvSpPr>
            <a:spLocks noChangeArrowheads="1"/>
          </p:cNvSpPr>
          <p:nvPr/>
        </p:nvSpPr>
        <p:spPr bwMode="auto">
          <a:xfrm>
            <a:off x="339725" y="163513"/>
            <a:ext cx="59936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The </a:t>
            </a:r>
            <a:r>
              <a:rPr lang="en-US" altLang="en-US" sz="1800" b="1" dirty="0">
                <a:solidFill>
                  <a:srgbClr val="0333FF"/>
                </a:solidFill>
                <a:latin typeface="Cambria" pitchFamily="18" charset="0"/>
              </a:rPr>
              <a:t>assignment operator</a:t>
            </a: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, =, </a:t>
            </a:r>
            <a:r>
              <a:rPr lang="en-US" altLang="en-US" sz="1800" i="1" dirty="0">
                <a:solidFill>
                  <a:srgbClr val="000000"/>
                </a:solidFill>
                <a:latin typeface="Cambria" pitchFamily="18" charset="0"/>
              </a:rPr>
              <a:t>always </a:t>
            </a: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does the same thing…</a:t>
            </a:r>
          </a:p>
        </p:txBody>
      </p:sp>
      <p:sp>
        <p:nvSpPr>
          <p:cNvPr id="54276" name="Rectangle 12"/>
          <p:cNvSpPr>
            <a:spLocks noChangeArrowheads="1"/>
          </p:cNvSpPr>
          <p:nvPr/>
        </p:nvSpPr>
        <p:spPr bwMode="auto">
          <a:xfrm>
            <a:off x="3276600" y="1347788"/>
            <a:ext cx="25907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800" dirty="0" smtClean="0">
                <a:solidFill>
                  <a:srgbClr val="000000"/>
                </a:solidFill>
                <a:latin typeface="Cambria" pitchFamily="18" charset="0"/>
              </a:rPr>
              <a:t>p2.x </a:t>
            </a:r>
            <a:r>
              <a:rPr lang="en-US" altLang="en-US" sz="4800" dirty="0">
                <a:solidFill>
                  <a:srgbClr val="000000"/>
                </a:solidFill>
                <a:latin typeface="Cambria" pitchFamily="18" charset="0"/>
              </a:rPr>
              <a:t>= </a:t>
            </a:r>
            <a:r>
              <a:rPr lang="en-US" altLang="en-US" sz="4800" dirty="0" smtClean="0">
                <a:solidFill>
                  <a:srgbClr val="000000"/>
                </a:solidFill>
                <a:latin typeface="Cambria" pitchFamily="18" charset="0"/>
              </a:rPr>
              <a:t>42</a:t>
            </a:r>
            <a:endParaRPr lang="en-US" altLang="en-US" sz="4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4277" name="Rectangle 14"/>
          <p:cNvSpPr>
            <a:spLocks noChangeArrowheads="1"/>
          </p:cNvSpPr>
          <p:nvPr/>
        </p:nvSpPr>
        <p:spPr bwMode="auto">
          <a:xfrm>
            <a:off x="957263" y="522288"/>
            <a:ext cx="794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... it copies the </a:t>
            </a:r>
            <a:r>
              <a:rPr lang="en-US" altLang="en-US" sz="1800" b="1" dirty="0" smtClean="0">
                <a:latin typeface="Cambria" pitchFamily="18" charset="0"/>
              </a:rPr>
              <a:t>VALUE</a:t>
            </a:r>
            <a:r>
              <a:rPr lang="en-US" altLang="en-US" sz="1800" dirty="0" smtClean="0">
                <a:latin typeface="Cambria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on the right to the </a:t>
            </a:r>
            <a:r>
              <a:rPr lang="en-US" altLang="en-US" sz="1800" b="1" dirty="0">
                <a:latin typeface="Cambria" pitchFamily="18" charset="0"/>
              </a:rPr>
              <a:t>LOCATION</a:t>
            </a:r>
            <a:r>
              <a:rPr lang="en-US" altLang="en-US" sz="1800" dirty="0">
                <a:latin typeface="Cambria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on the left.</a:t>
            </a:r>
            <a:endParaRPr lang="en-US" altLang="en-US" sz="18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4278" name="Rounded Rectangle 16"/>
          <p:cNvSpPr>
            <a:spLocks noChangeArrowheads="1"/>
          </p:cNvSpPr>
          <p:nvPr/>
        </p:nvSpPr>
        <p:spPr bwMode="auto">
          <a:xfrm>
            <a:off x="2527300" y="2741613"/>
            <a:ext cx="1143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79" name="Rectangle 18"/>
          <p:cNvSpPr>
            <a:spLocks noChangeArrowheads="1"/>
          </p:cNvSpPr>
          <p:nvPr/>
        </p:nvSpPr>
        <p:spPr bwMode="auto">
          <a:xfrm>
            <a:off x="351014" y="1442642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solidFill>
                  <a:srgbClr val="000000"/>
                </a:solidFill>
              </a:rPr>
              <a:t>LHS is a </a:t>
            </a:r>
            <a:r>
              <a:rPr lang="en-US" altLang="en-US" sz="1800" dirty="0">
                <a:solidFill>
                  <a:srgbClr val="000000"/>
                </a:solidFill>
              </a:rPr>
              <a:t>LOCATION</a:t>
            </a:r>
            <a:endParaRPr lang="en-US" altLang="en-US" sz="1800" b="1" dirty="0">
              <a:solidFill>
                <a:srgbClr val="0703F3"/>
              </a:solidFill>
            </a:endParaRPr>
          </a:p>
        </p:txBody>
      </p:sp>
      <p:sp>
        <p:nvSpPr>
          <p:cNvPr id="54280" name="Rectangle 19"/>
          <p:cNvSpPr>
            <a:spLocks noChangeArrowheads="1"/>
          </p:cNvSpPr>
          <p:nvPr/>
        </p:nvSpPr>
        <p:spPr bwMode="auto">
          <a:xfrm>
            <a:off x="6705600" y="1465616"/>
            <a:ext cx="231738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solidFill>
                  <a:srgbClr val="000000"/>
                </a:solidFill>
              </a:rPr>
              <a:t>RHS </a:t>
            </a:r>
            <a:r>
              <a:rPr lang="en-US" altLang="en-US" sz="1800" dirty="0">
                <a:solidFill>
                  <a:srgbClr val="000000"/>
                </a:solidFill>
              </a:rPr>
              <a:t>is </a:t>
            </a:r>
            <a:r>
              <a:rPr lang="en-US" altLang="en-US" sz="1800" dirty="0" smtClean="0">
                <a:solidFill>
                  <a:srgbClr val="000000"/>
                </a:solidFill>
              </a:rPr>
              <a:t>a </a:t>
            </a:r>
            <a:r>
              <a:rPr lang="en-US" altLang="en-US" sz="1800" dirty="0">
                <a:solidFill>
                  <a:srgbClr val="000000"/>
                </a:solidFill>
              </a:rPr>
              <a:t>VALUE</a:t>
            </a:r>
          </a:p>
          <a:p>
            <a:pPr algn="ctr"/>
            <a:r>
              <a:rPr lang="en-US" altLang="en-US" sz="1000" i="1" dirty="0">
                <a:solidFill>
                  <a:srgbClr val="000000"/>
                </a:solidFill>
              </a:rPr>
              <a:t>that value might be a reference!</a:t>
            </a:r>
            <a:endParaRPr lang="en-US" altLang="en-US" sz="1000" b="1" i="1" dirty="0">
              <a:solidFill>
                <a:srgbClr val="0703F3"/>
              </a:solidFill>
            </a:endParaRPr>
          </a:p>
        </p:txBody>
      </p:sp>
      <p:sp>
        <p:nvSpPr>
          <p:cNvPr id="54281" name="Rounded Rectangle 20"/>
          <p:cNvSpPr>
            <a:spLocks noChangeArrowheads="1"/>
          </p:cNvSpPr>
          <p:nvPr/>
        </p:nvSpPr>
        <p:spPr bwMode="auto">
          <a:xfrm>
            <a:off x="5643563" y="2752725"/>
            <a:ext cx="1143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83" name="Rectangle 22"/>
          <p:cNvSpPr>
            <a:spLocks noChangeArrowheads="1"/>
          </p:cNvSpPr>
          <p:nvPr/>
        </p:nvSpPr>
        <p:spPr bwMode="auto">
          <a:xfrm>
            <a:off x="2782397" y="3484563"/>
            <a:ext cx="601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p2.x</a:t>
            </a:r>
            <a:endParaRPr lang="en-US" altLang="en-US" sz="1800" b="1" dirty="0">
              <a:solidFill>
                <a:srgbClr val="0703F3"/>
              </a:solidFill>
            </a:endParaRPr>
          </a:p>
        </p:txBody>
      </p:sp>
      <p:sp>
        <p:nvSpPr>
          <p:cNvPr id="54284" name="Rectangle 23"/>
          <p:cNvSpPr>
            <a:spLocks noChangeArrowheads="1"/>
          </p:cNvSpPr>
          <p:nvPr/>
        </p:nvSpPr>
        <p:spPr bwMode="auto">
          <a:xfrm>
            <a:off x="5916613" y="2870200"/>
            <a:ext cx="582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Cambria" pitchFamily="18" charset="0"/>
              </a:rPr>
              <a:t>42</a:t>
            </a:r>
            <a:endParaRPr lang="en-US" altLang="en-US" sz="2800" b="1" dirty="0">
              <a:solidFill>
                <a:srgbClr val="0703F3"/>
              </a:solidFill>
            </a:endParaRPr>
          </a:p>
        </p:txBody>
      </p:sp>
      <p:sp>
        <p:nvSpPr>
          <p:cNvPr id="54285" name="Rounded Rectangle 24"/>
          <p:cNvSpPr>
            <a:spLocks noChangeArrowheads="1"/>
          </p:cNvSpPr>
          <p:nvPr/>
        </p:nvSpPr>
        <p:spPr bwMode="auto">
          <a:xfrm>
            <a:off x="2514600" y="5129213"/>
            <a:ext cx="1143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86" name="Rectangle 25"/>
          <p:cNvSpPr>
            <a:spLocks noChangeArrowheads="1"/>
          </p:cNvSpPr>
          <p:nvPr/>
        </p:nvSpPr>
        <p:spPr bwMode="auto">
          <a:xfrm>
            <a:off x="2849563" y="587216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p2</a:t>
            </a:r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87" name="Rounded Rectangle 27"/>
          <p:cNvSpPr>
            <a:spLocks noChangeArrowheads="1"/>
          </p:cNvSpPr>
          <p:nvPr/>
        </p:nvSpPr>
        <p:spPr bwMode="auto">
          <a:xfrm>
            <a:off x="5648325" y="5114925"/>
            <a:ext cx="1143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88" name="Rectangle 28"/>
          <p:cNvSpPr>
            <a:spLocks noChangeArrowheads="1"/>
          </p:cNvSpPr>
          <p:nvPr/>
        </p:nvSpPr>
        <p:spPr bwMode="auto">
          <a:xfrm>
            <a:off x="5983288" y="58578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p1</a:t>
            </a:r>
            <a:endParaRPr lang="en-US" altLang="en-US" sz="1800" b="1">
              <a:solidFill>
                <a:srgbClr val="0703F3"/>
              </a:solidFill>
            </a:endParaRPr>
          </a:p>
        </p:txBody>
      </p:sp>
      <p:grpSp>
        <p:nvGrpSpPr>
          <p:cNvPr id="54289" name="Group 20"/>
          <p:cNvGrpSpPr>
            <a:grpSpLocks/>
          </p:cNvGrpSpPr>
          <p:nvPr/>
        </p:nvGrpSpPr>
        <p:grpSpPr bwMode="auto">
          <a:xfrm>
            <a:off x="7259638" y="5432425"/>
            <a:ext cx="1701800" cy="1273175"/>
            <a:chOff x="3069" y="1495"/>
            <a:chExt cx="2572" cy="1907"/>
          </a:xfrm>
        </p:grpSpPr>
        <p:sp>
          <p:nvSpPr>
            <p:cNvPr id="54298" name="Freeform 21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299" name="Freeform 22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00" name="Freeform 23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01" name="Freeform 24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02" name="Freeform 25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4290" name="Rectangle 26"/>
          <p:cNvSpPr>
            <a:spLocks noChangeArrowheads="1"/>
          </p:cNvSpPr>
          <p:nvPr/>
        </p:nvSpPr>
        <p:spPr bwMode="auto">
          <a:xfrm>
            <a:off x="7734300" y="5772150"/>
            <a:ext cx="361950" cy="363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91" name="Rectangle 27"/>
          <p:cNvSpPr>
            <a:spLocks noChangeArrowheads="1"/>
          </p:cNvSpPr>
          <p:nvPr/>
        </p:nvSpPr>
        <p:spPr bwMode="auto">
          <a:xfrm>
            <a:off x="8101013" y="5773738"/>
            <a:ext cx="361950" cy="363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92" name="Text Box 99"/>
          <p:cNvSpPr txBox="1">
            <a:spLocks noChangeArrowheads="1"/>
          </p:cNvSpPr>
          <p:nvPr/>
        </p:nvSpPr>
        <p:spPr bwMode="auto">
          <a:xfrm>
            <a:off x="7747000" y="5768975"/>
            <a:ext cx="325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4293" name="Text Box 100"/>
          <p:cNvSpPr txBox="1">
            <a:spLocks noChangeArrowheads="1"/>
          </p:cNvSpPr>
          <p:nvPr/>
        </p:nvSpPr>
        <p:spPr bwMode="auto">
          <a:xfrm>
            <a:off x="8108950" y="5768975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4294" name="Rectangle 125"/>
          <p:cNvSpPr>
            <a:spLocks noChangeArrowheads="1"/>
          </p:cNvSpPr>
          <p:nvPr/>
        </p:nvSpPr>
        <p:spPr bwMode="auto">
          <a:xfrm>
            <a:off x="7813675" y="6100763"/>
            <a:ext cx="26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4295" name="Rectangle 126"/>
          <p:cNvSpPr>
            <a:spLocks noChangeArrowheads="1"/>
          </p:cNvSpPr>
          <p:nvPr/>
        </p:nvSpPr>
        <p:spPr bwMode="auto">
          <a:xfrm>
            <a:off x="8143875" y="6099175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54296" name="Freeform 41"/>
          <p:cNvSpPr>
            <a:spLocks noChangeArrowheads="1"/>
          </p:cNvSpPr>
          <p:nvPr/>
        </p:nvSpPr>
        <p:spPr bwMode="auto">
          <a:xfrm>
            <a:off x="6172200" y="5105400"/>
            <a:ext cx="1719263" cy="415925"/>
          </a:xfrm>
          <a:custGeom>
            <a:avLst/>
            <a:gdLst>
              <a:gd name="T0" fmla="*/ 0 w 2010931"/>
              <a:gd name="T1" fmla="*/ 844452 h 380694"/>
              <a:gd name="T2" fmla="*/ 49528 w 2010931"/>
              <a:gd name="T3" fmla="*/ 453200 h 380694"/>
              <a:gd name="T4" fmla="*/ 109823 w 2010931"/>
              <a:gd name="T5" fmla="*/ 179325 h 380694"/>
              <a:gd name="T6" fmla="*/ 232567 w 2010931"/>
              <a:gd name="T7" fmla="*/ 3260 h 380694"/>
              <a:gd name="T8" fmla="*/ 398378 w 2010931"/>
              <a:gd name="T9" fmla="*/ 159762 h 380694"/>
              <a:gd name="T10" fmla="*/ 469439 w 2010931"/>
              <a:gd name="T11" fmla="*/ 433637 h 380694"/>
              <a:gd name="T12" fmla="*/ 490974 w 2010931"/>
              <a:gd name="T13" fmla="*/ 727077 h 3806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10931"/>
              <a:gd name="T22" fmla="*/ 0 h 380694"/>
              <a:gd name="T23" fmla="*/ 2010931 w 2010931"/>
              <a:gd name="T24" fmla="*/ 380694 h 3806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10931" h="380694">
                <a:moveTo>
                  <a:pt x="0" y="380694"/>
                </a:moveTo>
                <a:cubicBezTo>
                  <a:pt x="63944" y="317490"/>
                  <a:pt x="127888" y="254286"/>
                  <a:pt x="202857" y="204311"/>
                </a:cubicBezTo>
                <a:cubicBezTo>
                  <a:pt x="277826" y="154336"/>
                  <a:pt x="324866" y="114650"/>
                  <a:pt x="449814" y="80843"/>
                </a:cubicBezTo>
                <a:cubicBezTo>
                  <a:pt x="574762" y="47036"/>
                  <a:pt x="755569" y="2940"/>
                  <a:pt x="952546" y="1470"/>
                </a:cubicBezTo>
                <a:cubicBezTo>
                  <a:pt x="1149523" y="0"/>
                  <a:pt x="1469978" y="39687"/>
                  <a:pt x="1631676" y="72024"/>
                </a:cubicBezTo>
                <a:cubicBezTo>
                  <a:pt x="1793374" y="104361"/>
                  <a:pt x="1859523" y="152866"/>
                  <a:pt x="1922732" y="195492"/>
                </a:cubicBezTo>
                <a:cubicBezTo>
                  <a:pt x="1985941" y="238118"/>
                  <a:pt x="1996231" y="301322"/>
                  <a:pt x="2010931" y="327779"/>
                </a:cubicBezTo>
              </a:path>
            </a:pathLst>
          </a:custGeom>
          <a:noFill/>
          <a:ln w="34925">
            <a:solidFill>
              <a:srgbClr val="80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7" name="Rectangle 42"/>
          <p:cNvSpPr>
            <a:spLocks noChangeArrowheads="1"/>
          </p:cNvSpPr>
          <p:nvPr/>
        </p:nvSpPr>
        <p:spPr bwMode="auto">
          <a:xfrm>
            <a:off x="3657600" y="4122738"/>
            <a:ext cx="2162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800">
                <a:solidFill>
                  <a:srgbClr val="000000"/>
                </a:solidFill>
                <a:latin typeface="Cambria" pitchFamily="18" charset="0"/>
              </a:rPr>
              <a:t>p2 = p1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39725" y="2836381"/>
            <a:ext cx="1612900" cy="5223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0333FF"/>
                </a:solidFill>
                <a:latin typeface="Cambria" panose="02040503050406030204" pitchFamily="18" charset="0"/>
                <a:cs typeface="Times New Roman" pitchFamily="1" charset="0"/>
              </a:rPr>
              <a:t>numbers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339725" y="5285411"/>
            <a:ext cx="1612900" cy="52456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" charset="0"/>
              </a:rPr>
              <a:t>objects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 rot="20862977">
            <a:off x="868547" y="2490729"/>
            <a:ext cx="7897598" cy="225292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 sz="10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Java ~ Data</a:t>
            </a:r>
            <a:endParaRPr lang="en-US" altLang="en-US" sz="10800" b="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 t="20098" r="54322" b="10116"/>
          <a:stretch/>
        </p:blipFill>
        <p:spPr bwMode="auto">
          <a:xfrm>
            <a:off x="304800" y="914400"/>
            <a:ext cx="5410200" cy="582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More loops:  </a:t>
            </a:r>
            <a:r>
              <a:rPr lang="en-US" sz="4000" b="1" dirty="0" smtClean="0">
                <a:latin typeface="Cambria" panose="02040503050406030204" pitchFamily="18" charset="0"/>
              </a:rPr>
              <a:t>equals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4" name="Right Arrow 63"/>
          <p:cNvSpPr/>
          <p:nvPr/>
        </p:nvSpPr>
        <p:spPr bwMode="auto">
          <a:xfrm rot="10800000">
            <a:off x="4648200" y="4600714"/>
            <a:ext cx="9144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10200" y="4372114"/>
            <a:ext cx="1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loop until      k == </a:t>
            </a:r>
            <a:r>
              <a:rPr lang="en-US" sz="2000" dirty="0" err="1" smtClean="0">
                <a:latin typeface="Calibri" panose="020F0502020204030204" pitchFamily="34" charset="0"/>
              </a:rPr>
              <a:t>pos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Try it!      </a:t>
            </a:r>
            <a:r>
              <a:rPr lang="en-US" sz="4000" b="1" dirty="0" err="1" smtClean="0">
                <a:latin typeface="Cambria" panose="02040503050406030204" pitchFamily="18" charset="0"/>
              </a:rPr>
              <a:t>removeFirst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801" y="3120635"/>
            <a:ext cx="331726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</a:rPr>
              <a:t>L.removeFirst</a:t>
            </a:r>
            <a:r>
              <a:rPr lang="en-US" sz="2800" dirty="0" smtClean="0">
                <a:latin typeface="Calibri" panose="020F0502020204030204" pitchFamily="34" charset="0"/>
              </a:rPr>
              <a:t>( );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81000" y="1610746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70089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808028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2667" y="2739480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1908893" y="2739480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2461316" y="1225281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5579455" y="1352969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666943" y="141505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476922" y="141505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20350" y="1987891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6536010" y="1987891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753396" y="1517048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06304" y="1531401"/>
            <a:ext cx="255255" cy="271712"/>
            <a:chOff x="6880039" y="1457678"/>
            <a:chExt cx="255255" cy="271712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>
          <a:xfrm>
            <a:off x="6571679" y="1801741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79357" y="1364259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666845" y="142634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476824" y="142634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20252" y="1999181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4535912" y="1999181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699978" y="1528338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0085" y="1966058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41" name="Right Arrow 40"/>
          <p:cNvSpPr/>
          <p:nvPr/>
        </p:nvSpPr>
        <p:spPr bwMode="auto">
          <a:xfrm rot="20819483">
            <a:off x="2262182" y="1969744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4775999" y="1568177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41890" y="110514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6523090" y="110514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7612222" y="463778"/>
            <a:ext cx="102919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before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914400" y="4662311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103489" y="4814711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341428" y="4814711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56067" y="5791045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50" name="Rectangle 49"/>
          <p:cNvSpPr/>
          <p:nvPr/>
        </p:nvSpPr>
        <p:spPr>
          <a:xfrm>
            <a:off x="2442293" y="5791045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51" name="Rectangle 50"/>
          <p:cNvSpPr/>
          <p:nvPr/>
        </p:nvSpPr>
        <p:spPr>
          <a:xfrm>
            <a:off x="2994716" y="4276846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1343485" y="5017623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0" name="Right Arrow 69"/>
          <p:cNvSpPr/>
          <p:nvPr/>
        </p:nvSpPr>
        <p:spPr bwMode="auto">
          <a:xfrm rot="20819483">
            <a:off x="2795582" y="5021309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749145" y="6119757"/>
            <a:ext cx="80714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after</a:t>
            </a:r>
            <a:endParaRPr lang="en-US" dirty="0"/>
          </a:p>
        </p:txBody>
      </p:sp>
      <p:sp>
        <p:nvSpPr>
          <p:cNvPr id="87" name="Right Arrow 86"/>
          <p:cNvSpPr/>
          <p:nvPr/>
        </p:nvSpPr>
        <p:spPr bwMode="auto">
          <a:xfrm rot="5400000">
            <a:off x="6672644" y="2773140"/>
            <a:ext cx="438646" cy="371327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8" name="Right Arrow 87"/>
          <p:cNvSpPr/>
          <p:nvPr/>
        </p:nvSpPr>
        <p:spPr bwMode="auto">
          <a:xfrm rot="5400000">
            <a:off x="5167146" y="3601315"/>
            <a:ext cx="438646" cy="371327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4130671" y="4436456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4218159" y="449854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5028138" y="449854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271566" y="5071378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93" name="Rectangle 92"/>
          <p:cNvSpPr/>
          <p:nvPr/>
        </p:nvSpPr>
        <p:spPr>
          <a:xfrm>
            <a:off x="5087226" y="5071378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4304612" y="4600535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5257520" y="4614888"/>
            <a:ext cx="255255" cy="271712"/>
            <a:chOff x="6880039" y="1457678"/>
            <a:chExt cx="255255" cy="271712"/>
          </a:xfrm>
        </p:grpSpPr>
        <p:cxnSp>
          <p:nvCxnSpPr>
            <p:cNvPr id="96" name="Straight Connector 95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8" name="Rectangle 97"/>
          <p:cNvSpPr/>
          <p:nvPr/>
        </p:nvSpPr>
        <p:spPr>
          <a:xfrm>
            <a:off x="5122895" y="4885228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074306" y="4188634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85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04800" y="1066800"/>
            <a:ext cx="6934200" cy="5562600"/>
          </a:xfrm>
          <a:prstGeom prst="roundRect">
            <a:avLst>
              <a:gd name="adj" fmla="val 822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Try it!      </a:t>
            </a:r>
            <a:r>
              <a:rPr lang="en-US" sz="4000" b="1" dirty="0" err="1" smtClean="0">
                <a:latin typeface="Cambria" panose="02040503050406030204" pitchFamily="18" charset="0"/>
              </a:rPr>
              <a:t>removeFirst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900" y="1168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public </a:t>
            </a:r>
            <a:r>
              <a:rPr lang="en-US" sz="3200" dirty="0" err="1" smtClean="0">
                <a:latin typeface="Calibri" panose="020F0502020204030204" pitchFamily="34" charset="0"/>
              </a:rPr>
              <a:t>ListNode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removeFirst</a:t>
            </a:r>
            <a:r>
              <a:rPr lang="en-US" sz="3200" dirty="0" smtClean="0">
                <a:latin typeface="Calibri" panose="020F0502020204030204" pitchFamily="34" charset="0"/>
              </a:rPr>
              <a:t>( )   {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2209800"/>
            <a:ext cx="28194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(1) Cut the node out and give it a name.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019800" y="3352231"/>
            <a:ext cx="28194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(2) Fix up the List </a:t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dirty="0" smtClean="0">
                <a:latin typeface="Cambria" panose="02040503050406030204" pitchFamily="18" charset="0"/>
              </a:rPr>
              <a:t>(this object)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019800" y="4494662"/>
            <a:ext cx="28194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(3) Return the node you cut out.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19800" y="5637094"/>
            <a:ext cx="28194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(4) What have we forgotten?!?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Try it!      </a:t>
            </a:r>
            <a:r>
              <a:rPr lang="en-US" sz="4000" b="1" dirty="0" smtClean="0">
                <a:latin typeface="Cambria" panose="02040503050406030204" pitchFamily="18" charset="0"/>
              </a:rPr>
              <a:t>add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7655" y="3120635"/>
            <a:ext cx="205941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</a:rPr>
              <a:t>L.add</a:t>
            </a:r>
            <a:r>
              <a:rPr lang="en-US" sz="2800" dirty="0" smtClean="0">
                <a:latin typeface="Calibri" panose="020F0502020204030204" pitchFamily="34" charset="0"/>
              </a:rPr>
              <a:t>( </a:t>
            </a:r>
            <a:r>
              <a:rPr lang="en-US" sz="28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"d"</a:t>
            </a:r>
            <a:r>
              <a:rPr lang="en-US" sz="2800" dirty="0" smtClean="0">
                <a:latin typeface="Calibri" panose="020F0502020204030204" pitchFamily="34" charset="0"/>
              </a:rPr>
              <a:t> );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81000" y="1610746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70089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808028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2667" y="2739480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1908893" y="2739480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2461316" y="1225281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5579455" y="1352969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666943" y="141505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476922" y="141505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20350" y="1987891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6536010" y="1987891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753396" y="1517048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06304" y="1531401"/>
            <a:ext cx="255255" cy="271712"/>
            <a:chOff x="6880039" y="1457678"/>
            <a:chExt cx="255255" cy="271712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>
          <a:xfrm>
            <a:off x="6571679" y="1801741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79357" y="1364259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666845" y="142634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476824" y="142634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20252" y="1999181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4535912" y="1999181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699978" y="1528338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0085" y="1966058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41" name="Right Arrow 40"/>
          <p:cNvSpPr/>
          <p:nvPr/>
        </p:nvSpPr>
        <p:spPr bwMode="auto">
          <a:xfrm rot="20819483">
            <a:off x="2262182" y="1969744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4775999" y="1568177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41890" y="110514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6523090" y="110514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7612222" y="463778"/>
            <a:ext cx="102919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before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152400" y="4905977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41489" y="5058377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579428" y="5058377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4067" y="6034711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50" name="Rectangle 49"/>
          <p:cNvSpPr/>
          <p:nvPr/>
        </p:nvSpPr>
        <p:spPr>
          <a:xfrm>
            <a:off x="1680293" y="6034711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51" name="Rectangle 50"/>
          <p:cNvSpPr/>
          <p:nvPr/>
        </p:nvSpPr>
        <p:spPr>
          <a:xfrm>
            <a:off x="2232716" y="4520512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5350855" y="4648200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5438343" y="4710289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6248322" y="4710289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91750" y="5283122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6" name="Rectangle 55"/>
          <p:cNvSpPr/>
          <p:nvPr/>
        </p:nvSpPr>
        <p:spPr>
          <a:xfrm>
            <a:off x="6307410" y="5283122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524796" y="4812279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350757" y="4659490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3438245" y="4721579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4248224" y="4721579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91652" y="5294412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67" name="Rectangle 66"/>
          <p:cNvSpPr/>
          <p:nvPr/>
        </p:nvSpPr>
        <p:spPr>
          <a:xfrm>
            <a:off x="4307312" y="5294412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471378" y="4823569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1485" y="5261289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70" name="Right Arrow 69"/>
          <p:cNvSpPr/>
          <p:nvPr/>
        </p:nvSpPr>
        <p:spPr bwMode="auto">
          <a:xfrm rot="20819483">
            <a:off x="2033582" y="5264975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1" name="Right Arrow 70"/>
          <p:cNvSpPr/>
          <p:nvPr/>
        </p:nvSpPr>
        <p:spPr bwMode="auto">
          <a:xfrm>
            <a:off x="4547399" y="4863408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313290" y="4400378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6294490" y="4400378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4" name="Rectangle 73"/>
          <p:cNvSpPr/>
          <p:nvPr/>
        </p:nvSpPr>
        <p:spPr>
          <a:xfrm>
            <a:off x="8032055" y="6091535"/>
            <a:ext cx="80714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after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7288619" y="4654722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7376107" y="4716811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8186086" y="4716811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429514" y="5289644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79" name="Rectangle 78"/>
          <p:cNvSpPr/>
          <p:nvPr/>
        </p:nvSpPr>
        <p:spPr>
          <a:xfrm>
            <a:off x="8245174" y="5289644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429514" y="4818801"/>
            <a:ext cx="5892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"d"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8415468" y="4833154"/>
            <a:ext cx="255255" cy="271712"/>
            <a:chOff x="6880039" y="1457678"/>
            <a:chExt cx="255255" cy="271712"/>
          </a:xfrm>
        </p:grpSpPr>
        <p:cxnSp>
          <p:nvCxnSpPr>
            <p:cNvPr id="82" name="Straight Connector 81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4" name="Rectangle 83"/>
          <p:cNvSpPr/>
          <p:nvPr/>
        </p:nvSpPr>
        <p:spPr>
          <a:xfrm>
            <a:off x="8280843" y="5103494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232254" y="4406900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86" name="Right Arrow 85"/>
          <p:cNvSpPr/>
          <p:nvPr/>
        </p:nvSpPr>
        <p:spPr bwMode="auto">
          <a:xfrm>
            <a:off x="6532335" y="4863408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7" name="Right Arrow 86"/>
          <p:cNvSpPr/>
          <p:nvPr/>
        </p:nvSpPr>
        <p:spPr bwMode="auto">
          <a:xfrm rot="5400000">
            <a:off x="6672644" y="2773140"/>
            <a:ext cx="438646" cy="371327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8" name="Right Arrow 87"/>
          <p:cNvSpPr/>
          <p:nvPr/>
        </p:nvSpPr>
        <p:spPr bwMode="auto">
          <a:xfrm rot="5400000">
            <a:off x="7735713" y="3639415"/>
            <a:ext cx="438646" cy="371327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Try it!      </a:t>
            </a:r>
            <a:r>
              <a:rPr lang="en-US" sz="4000" b="1" dirty="0" smtClean="0">
                <a:latin typeface="Cambria" panose="02040503050406030204" pitchFamily="18" charset="0"/>
              </a:rPr>
              <a:t>add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04800" y="1066800"/>
            <a:ext cx="6934200" cy="5562600"/>
          </a:xfrm>
          <a:prstGeom prst="roundRect">
            <a:avLst>
              <a:gd name="adj" fmla="val 822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900" y="1168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public void add( String </a:t>
            </a:r>
            <a:r>
              <a:rPr lang="en-US" sz="3200" dirty="0" err="1" smtClean="0">
                <a:latin typeface="Calibri" panose="020F0502020204030204" pitchFamily="34" charset="0"/>
              </a:rPr>
              <a:t>str</a:t>
            </a:r>
            <a:r>
              <a:rPr lang="en-US" sz="3200" dirty="0" smtClean="0">
                <a:latin typeface="Calibri" panose="020F0502020204030204" pitchFamily="34" charset="0"/>
              </a:rPr>
              <a:t> )   {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209800"/>
            <a:ext cx="28194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(1) handle the empty case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3352231"/>
            <a:ext cx="28194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(2) </a:t>
            </a:r>
            <a:r>
              <a:rPr lang="en-US" dirty="0" smtClean="0">
                <a:latin typeface="Cambria" panose="02040503050406030204" pitchFamily="18" charset="0"/>
              </a:rPr>
              <a:t>if nonempty, write a </a:t>
            </a:r>
            <a:r>
              <a:rPr lang="en-US" b="1" dirty="0" smtClean="0">
                <a:latin typeface="Cambria" panose="02040503050406030204" pitchFamily="18" charset="0"/>
              </a:rPr>
              <a:t>loop </a:t>
            </a:r>
            <a:r>
              <a:rPr lang="en-US" dirty="0" smtClean="0">
                <a:latin typeface="Cambria" panose="02040503050406030204" pitchFamily="18" charset="0"/>
              </a:rPr>
              <a:t>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4494662"/>
            <a:ext cx="28194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(3) </a:t>
            </a:r>
            <a:r>
              <a:rPr lang="en-US" dirty="0" smtClean="0">
                <a:latin typeface="Cambria" panose="02040503050406030204" pitchFamily="18" charset="0"/>
              </a:rPr>
              <a:t>How far should you loop?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637094"/>
            <a:ext cx="28194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(4) </a:t>
            </a:r>
            <a:r>
              <a:rPr lang="en-US" dirty="0" smtClean="0">
                <a:latin typeface="Cambria" panose="02040503050406030204" pitchFamily="18" charset="0"/>
              </a:rPr>
              <a:t>What to do at the loop's end?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30143"/>
            <a:ext cx="7526338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See you Thursday!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4098" name="Picture 2" descr="http://mugshotsblog.files.wordpress.com/2011/08/bigm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638432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5486400"/>
            <a:ext cx="373380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Cambria" panose="02040503050406030204" pitchFamily="18" charset="0"/>
              </a:rPr>
              <a:t>My strategy for making it to Spring Break is </a:t>
            </a:r>
            <a:r>
              <a:rPr lang="en-US" b="1" i="1" dirty="0" smtClean="0">
                <a:latin typeface="Cambria" panose="02040503050406030204" pitchFamily="18" charset="0"/>
              </a:rPr>
              <a:t>Java</a:t>
            </a:r>
            <a:r>
              <a:rPr lang="en-US" dirty="0" smtClean="0">
                <a:latin typeface="Cambria" panose="02040503050406030204" pitchFamily="18" charset="0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1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4000">
                <a:solidFill>
                  <a:srgbClr val="7F7F7F"/>
                </a:solidFill>
              </a:rPr>
              <a:t>JFLAP</a:t>
            </a:r>
            <a:endParaRPr lang="en-US" altLang="en-US" sz="3200">
              <a:solidFill>
                <a:srgbClr val="7F7F7F"/>
              </a:solidFill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81000" y="2201863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4000">
                <a:solidFill>
                  <a:srgbClr val="04841C"/>
                </a:solidFill>
              </a:rPr>
              <a:t>Prolog</a:t>
            </a:r>
            <a:endParaRPr lang="en-US" altLang="en-US" sz="3200">
              <a:solidFill>
                <a:srgbClr val="04841C"/>
              </a:solidFill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381000" y="3719513"/>
            <a:ext cx="1752600" cy="70167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4000" dirty="0">
                <a:solidFill>
                  <a:srgbClr val="C00000"/>
                </a:solidFill>
              </a:rPr>
              <a:t>Java</a:t>
            </a:r>
            <a:endParaRPr lang="en-US" altLang="en-US" sz="3200" dirty="0">
              <a:solidFill>
                <a:srgbClr val="C00000"/>
              </a:solidFill>
            </a:endParaRPr>
          </a:p>
        </p:txBody>
      </p:sp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304800" y="5235575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4000">
                <a:solidFill>
                  <a:srgbClr val="0703F3"/>
                </a:solidFill>
              </a:rPr>
              <a:t>Racket</a:t>
            </a:r>
            <a:endParaRPr lang="en-US" altLang="en-US" sz="3200">
              <a:solidFill>
                <a:srgbClr val="0703F3"/>
              </a:solidFill>
            </a:endParaRPr>
          </a:p>
        </p:txBody>
      </p:sp>
      <p:sp>
        <p:nvSpPr>
          <p:cNvPr id="36870" name="Rectangle 30"/>
          <p:cNvSpPr>
            <a:spLocks noChangeArrowheads="1"/>
          </p:cNvSpPr>
          <p:nvPr/>
        </p:nvSpPr>
        <p:spPr bwMode="auto">
          <a:xfrm>
            <a:off x="585788" y="5951538"/>
            <a:ext cx="1373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>
                <a:solidFill>
                  <a:srgbClr val="7F7F7F"/>
                </a:solidFill>
              </a:rPr>
              <a:t>the language formerly known as Scheme</a:t>
            </a:r>
            <a:endParaRPr lang="en-US" altLang="en-US" sz="900">
              <a:solidFill>
                <a:srgbClr val="7F7F7F"/>
              </a:solidFill>
              <a:latin typeface="Courier New" pitchFamily="49" charset="0"/>
            </a:endParaRPr>
          </a:p>
        </p:txBody>
      </p:sp>
      <p:sp>
        <p:nvSpPr>
          <p:cNvPr id="17415" name="Text Box 2"/>
          <p:cNvSpPr txBox="1">
            <a:spLocks noChangeArrowheads="1"/>
          </p:cNvSpPr>
          <p:nvPr/>
        </p:nvSpPr>
        <p:spPr bwMode="auto">
          <a:xfrm>
            <a:off x="3048000" y="5410200"/>
            <a:ext cx="5410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You'll use </a:t>
            </a:r>
            <a:r>
              <a:rPr lang="en-US" sz="3200" i="1" dirty="0" smtClean="0">
                <a:solidFill>
                  <a:schemeClr val="bg1">
                    <a:lumMod val="50000"/>
                  </a:schemeClr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at least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four programming languages...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alibri" pitchFamily="-112" charset="0"/>
              <a:ea typeface="Calibri" pitchFamily="-112" charset="0"/>
              <a:cs typeface="Calibri" pitchFamily="-112" charset="0"/>
            </a:endParaRPr>
          </a:p>
        </p:txBody>
      </p:sp>
      <p:sp>
        <p:nvSpPr>
          <p:cNvPr id="36872" name="Rectangle 50"/>
          <p:cNvSpPr>
            <a:spLocks noChangeArrowheads="1"/>
          </p:cNvSpPr>
          <p:nvPr/>
        </p:nvSpPr>
        <p:spPr bwMode="auto">
          <a:xfrm>
            <a:off x="3959225" y="234950"/>
            <a:ext cx="397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i="1">
                <a:solidFill>
                  <a:srgbClr val="7F7F7F"/>
                </a:solidFill>
              </a:rPr>
              <a:t>Programming language space</a:t>
            </a:r>
            <a:endParaRPr lang="en-US" altLang="en-US" i="1">
              <a:solidFill>
                <a:srgbClr val="7F7F7F"/>
              </a:solidFill>
              <a:latin typeface="Courier New" pitchFamily="49" charset="0"/>
            </a:endParaRPr>
          </a:p>
        </p:txBody>
      </p:sp>
      <p:sp>
        <p:nvSpPr>
          <p:cNvPr id="10" name="Cloud 9"/>
          <p:cNvSpPr/>
          <p:nvPr/>
        </p:nvSpPr>
        <p:spPr bwMode="auto">
          <a:xfrm>
            <a:off x="2971800" y="914400"/>
            <a:ext cx="5486400" cy="3581400"/>
          </a:xfrm>
          <a:prstGeom prst="cloud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6025" name="Text Box 2"/>
          <p:cNvSpPr txBox="1">
            <a:spLocks noChangeArrowheads="1"/>
          </p:cNvSpPr>
          <p:nvPr/>
        </p:nvSpPr>
        <p:spPr bwMode="auto">
          <a:xfrm>
            <a:off x="3733800" y="2133600"/>
            <a:ext cx="175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Python</a:t>
            </a:r>
          </a:p>
        </p:txBody>
      </p:sp>
      <p:sp>
        <p:nvSpPr>
          <p:cNvPr id="86026" name="Oval 11"/>
          <p:cNvSpPr>
            <a:spLocks noChangeArrowheads="1"/>
          </p:cNvSpPr>
          <p:nvPr/>
        </p:nvSpPr>
        <p:spPr bwMode="auto">
          <a:xfrm>
            <a:off x="4114800" y="251460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7" name="Text Box 2"/>
          <p:cNvSpPr txBox="1">
            <a:spLocks noChangeArrowheads="1"/>
          </p:cNvSpPr>
          <p:nvPr/>
        </p:nvSpPr>
        <p:spPr bwMode="auto">
          <a:xfrm>
            <a:off x="5105400" y="2222500"/>
            <a:ext cx="175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Matlab</a:t>
            </a:r>
          </a:p>
        </p:txBody>
      </p:sp>
      <p:sp>
        <p:nvSpPr>
          <p:cNvPr id="86028" name="Oval 13"/>
          <p:cNvSpPr>
            <a:spLocks noChangeArrowheads="1"/>
          </p:cNvSpPr>
          <p:nvPr/>
        </p:nvSpPr>
        <p:spPr bwMode="auto">
          <a:xfrm>
            <a:off x="5457825" y="2541588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9" name="Text Box 2"/>
          <p:cNvSpPr txBox="1">
            <a:spLocks noChangeArrowheads="1"/>
          </p:cNvSpPr>
          <p:nvPr/>
        </p:nvSpPr>
        <p:spPr bwMode="auto">
          <a:xfrm>
            <a:off x="3200400" y="3546475"/>
            <a:ext cx="175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C</a:t>
            </a:r>
          </a:p>
        </p:txBody>
      </p:sp>
      <p:sp>
        <p:nvSpPr>
          <p:cNvPr id="86030" name="Oval 15"/>
          <p:cNvSpPr>
            <a:spLocks noChangeArrowheads="1"/>
          </p:cNvSpPr>
          <p:nvPr/>
        </p:nvSpPr>
        <p:spPr bwMode="auto">
          <a:xfrm>
            <a:off x="3886200" y="3622675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80" name="Line 31"/>
          <p:cNvSpPr>
            <a:spLocks noChangeShapeType="1"/>
          </p:cNvSpPr>
          <p:nvPr/>
        </p:nvSpPr>
        <p:spPr bwMode="auto">
          <a:xfrm flipV="1">
            <a:off x="2757488" y="762000"/>
            <a:ext cx="0" cy="3705225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6881" name="Rectangle 16"/>
          <p:cNvSpPr>
            <a:spLocks noChangeArrowheads="1"/>
          </p:cNvSpPr>
          <p:nvPr/>
        </p:nvSpPr>
        <p:spPr bwMode="auto">
          <a:xfrm>
            <a:off x="7742238" y="4705350"/>
            <a:ext cx="11731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i="1">
                <a:latin typeface="Cambria" pitchFamily="18" charset="0"/>
              </a:rPr>
              <a:t>task-specific</a:t>
            </a:r>
            <a:endParaRPr lang="en-US" altLang="en-US" sz="1500">
              <a:latin typeface="Cambria" pitchFamily="18" charset="0"/>
            </a:endParaRPr>
          </a:p>
        </p:txBody>
      </p:sp>
      <p:sp>
        <p:nvSpPr>
          <p:cNvPr id="36882" name="Line 31"/>
          <p:cNvSpPr>
            <a:spLocks noChangeShapeType="1"/>
          </p:cNvSpPr>
          <p:nvPr/>
        </p:nvSpPr>
        <p:spPr bwMode="auto">
          <a:xfrm rot="5400000" flipV="1">
            <a:off x="5753100" y="1866900"/>
            <a:ext cx="0" cy="556260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6883" name="Rectangle 18"/>
          <p:cNvSpPr>
            <a:spLocks noChangeArrowheads="1"/>
          </p:cNvSpPr>
          <p:nvPr/>
        </p:nvSpPr>
        <p:spPr bwMode="auto">
          <a:xfrm rot="-5400000">
            <a:off x="1808957" y="2528094"/>
            <a:ext cx="1433512" cy="323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b="1" i="1" dirty="0"/>
              <a:t>abstraction axis</a:t>
            </a:r>
            <a:endParaRPr lang="en-US" altLang="en-US" sz="1500" b="1" dirty="0">
              <a:latin typeface="Courier New" pitchFamily="49" charset="0"/>
            </a:endParaRPr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3008313" y="4705350"/>
            <a:ext cx="157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i="1">
                <a:latin typeface="Cambria" pitchFamily="18" charset="0"/>
              </a:rPr>
              <a:t>task-independent</a:t>
            </a:r>
            <a:endParaRPr lang="en-US" altLang="en-US" sz="1500">
              <a:latin typeface="Cambria" pitchFamily="18" charset="0"/>
            </a:endParaRP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5530850" y="4800600"/>
            <a:ext cx="1336675" cy="323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b="1" i="1" dirty="0"/>
              <a:t>specificity axis</a:t>
            </a:r>
            <a:endParaRPr lang="en-US" altLang="en-US" sz="1500" b="1" dirty="0">
              <a:latin typeface="Courier New" pitchFamily="49" charset="0"/>
            </a:endParaRPr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 rot="-5400000">
            <a:off x="2195512" y="4143376"/>
            <a:ext cx="7413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i="1">
                <a:latin typeface="Cambria" pitchFamily="18" charset="0"/>
              </a:rPr>
              <a:t>HWare</a:t>
            </a:r>
            <a:endParaRPr lang="en-US" altLang="en-US" sz="1500">
              <a:latin typeface="Cambria" pitchFamily="18" charset="0"/>
            </a:endParaRPr>
          </a:p>
        </p:txBody>
      </p:sp>
      <p:sp>
        <p:nvSpPr>
          <p:cNvPr id="36887" name="Rectangle 22"/>
          <p:cNvSpPr>
            <a:spLocks noChangeArrowheads="1"/>
          </p:cNvSpPr>
          <p:nvPr/>
        </p:nvSpPr>
        <p:spPr bwMode="auto">
          <a:xfrm rot="-5400000">
            <a:off x="1963737" y="892176"/>
            <a:ext cx="12049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i="1">
                <a:latin typeface="Cambria" pitchFamily="18" charset="0"/>
              </a:rPr>
              <a:t>computation</a:t>
            </a:r>
            <a:endParaRPr lang="en-US" altLang="en-US" sz="1500">
              <a:latin typeface="Cambria" pitchFamily="18" charset="0"/>
            </a:endParaRPr>
          </a:p>
        </p:txBody>
      </p:sp>
      <p:sp>
        <p:nvSpPr>
          <p:cNvPr id="36888" name="Text Box 2"/>
          <p:cNvSpPr txBox="1">
            <a:spLocks noChangeArrowheads="1"/>
          </p:cNvSpPr>
          <p:nvPr/>
        </p:nvSpPr>
        <p:spPr bwMode="auto">
          <a:xfrm>
            <a:off x="3979863" y="1296988"/>
            <a:ext cx="175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1">
                <a:solidFill>
                  <a:srgbClr val="0703F3"/>
                </a:solidFill>
                <a:latin typeface="Cambria" pitchFamily="18" charset="0"/>
              </a:rPr>
              <a:t>Racket</a:t>
            </a:r>
          </a:p>
        </p:txBody>
      </p:sp>
      <p:sp>
        <p:nvSpPr>
          <p:cNvPr id="36889" name="Oval 13"/>
          <p:cNvSpPr>
            <a:spLocks noChangeArrowheads="1"/>
          </p:cNvSpPr>
          <p:nvPr/>
        </p:nvSpPr>
        <p:spPr bwMode="auto">
          <a:xfrm>
            <a:off x="3962400" y="1447800"/>
            <a:ext cx="76200" cy="76200"/>
          </a:xfrm>
          <a:prstGeom prst="ellipse">
            <a:avLst/>
          </a:prstGeom>
          <a:solidFill>
            <a:srgbClr val="070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90" name="Text Box 2"/>
          <p:cNvSpPr txBox="1">
            <a:spLocks noChangeArrowheads="1"/>
          </p:cNvSpPr>
          <p:nvPr/>
        </p:nvSpPr>
        <p:spPr bwMode="auto">
          <a:xfrm>
            <a:off x="7672388" y="1152525"/>
            <a:ext cx="11668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1" dirty="0">
                <a:solidFill>
                  <a:srgbClr val="04841C"/>
                </a:solidFill>
                <a:latin typeface="Cambria" pitchFamily="18" charset="0"/>
              </a:rPr>
              <a:t>Prolog</a:t>
            </a: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7620000" y="137160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626350" y="3830638"/>
            <a:ext cx="10604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>
                <a:solidFill>
                  <a:schemeClr val="bg1">
                    <a:lumMod val="50000"/>
                  </a:schemeClr>
                </a:solidFill>
                <a:latin typeface="Cambria" pitchFamily="-112" charset="0"/>
                <a:ea typeface="ＭＳ Ｐゴシック" pitchFamily="-112" charset="-128"/>
                <a:cs typeface="ＭＳ Ｐゴシック" pitchFamily="-112" charset="-128"/>
              </a:rPr>
              <a:t>JFLAP</a:t>
            </a: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7800975" y="381000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6045" name="Text Box 2"/>
          <p:cNvSpPr txBox="1">
            <a:spLocks noChangeArrowheads="1"/>
          </p:cNvSpPr>
          <p:nvPr/>
        </p:nvSpPr>
        <p:spPr bwMode="auto">
          <a:xfrm>
            <a:off x="5105400" y="4079875"/>
            <a:ext cx="175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Hmmm</a:t>
            </a:r>
          </a:p>
        </p:txBody>
      </p:sp>
      <p:sp>
        <p:nvSpPr>
          <p:cNvPr id="86046" name="Oval 15"/>
          <p:cNvSpPr>
            <a:spLocks noChangeArrowheads="1"/>
          </p:cNvSpPr>
          <p:nvPr/>
        </p:nvSpPr>
        <p:spPr bwMode="auto">
          <a:xfrm>
            <a:off x="5426075" y="4113213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96" name="Text Box 2"/>
          <p:cNvSpPr txBox="1">
            <a:spLocks noChangeArrowheads="1"/>
          </p:cNvSpPr>
          <p:nvPr/>
        </p:nvSpPr>
        <p:spPr bwMode="auto">
          <a:xfrm>
            <a:off x="4021138" y="3074988"/>
            <a:ext cx="703262" cy="41592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1" dirty="0">
                <a:solidFill>
                  <a:srgbClr val="C00000"/>
                </a:solidFill>
                <a:latin typeface="Cambria" pitchFamily="18" charset="0"/>
              </a:rPr>
              <a:t>Java</a:t>
            </a:r>
          </a:p>
        </p:txBody>
      </p:sp>
      <p:sp>
        <p:nvSpPr>
          <p:cNvPr id="36897" name="Oval 13"/>
          <p:cNvSpPr>
            <a:spLocks noChangeArrowheads="1"/>
          </p:cNvSpPr>
          <p:nvPr/>
        </p:nvSpPr>
        <p:spPr bwMode="auto">
          <a:xfrm>
            <a:off x="3978275" y="32512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90960" y="428760"/>
              <a:ext cx="6629760" cy="4353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1600" y="419400"/>
                <a:ext cx="6648480" cy="437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68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5438" y="893763"/>
            <a:ext cx="8208962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400">
                <a:solidFill>
                  <a:srgbClr val="000000"/>
                </a:solidFill>
              </a:rPr>
              <a:t> 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  	 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  	 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 		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 		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 			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 		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	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   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	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	 		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 			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 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	  	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	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 		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	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  	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	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   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	 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 			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		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  		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		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   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 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	  	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  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	  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 	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    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 	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   	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	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  	 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	 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		  	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		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	    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	 			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   </a:t>
            </a: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		     </a:t>
            </a:r>
          </a:p>
          <a:p>
            <a:pPr algn="ctr"/>
            <a:endParaRPr lang="en-US" altLang="en-US" sz="400">
              <a:solidFill>
                <a:srgbClr val="000000"/>
              </a:solidFill>
            </a:endParaRPr>
          </a:p>
          <a:p>
            <a:pPr algn="ctr"/>
            <a:r>
              <a:rPr lang="en-US" altLang="en-US" sz="400">
                <a:solidFill>
                  <a:srgbClr val="000000"/>
                </a:solidFill>
              </a:rPr>
              <a:t> 	 			 			 			  	  		 	  	 			 	   		  	 	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828800" y="76200"/>
            <a:ext cx="7015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3200" b="1" i="1">
                <a:solidFill>
                  <a:srgbClr val="000000"/>
                </a:solidFill>
                <a:cs typeface="Times New Roman" pitchFamily="18" charset="0"/>
              </a:rPr>
              <a:t>All corners </a:t>
            </a:r>
            <a:r>
              <a:rPr lang="en-US" altLang="en-US" sz="3200" b="1">
                <a:solidFill>
                  <a:srgbClr val="000000"/>
                </a:solidFill>
                <a:cs typeface="Times New Roman" pitchFamily="18" charset="0"/>
              </a:rPr>
              <a:t>of computational space?</a:t>
            </a:r>
          </a:p>
        </p:txBody>
      </p:sp>
      <p:sp>
        <p:nvSpPr>
          <p:cNvPr id="37892" name="Rectangle 10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6800" y="838200"/>
            <a:ext cx="3962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MoO moO MoO mOo MOO OOM MMM moO moO MMM mOo mOo moO MMM mOo MMM moO moO MOO MOo mOo MoO moO moo mOo mOo moo</a:t>
            </a:r>
          </a:p>
        </p:txBody>
      </p:sp>
      <p:sp>
        <p:nvSpPr>
          <p:cNvPr id="37893" name="Text Box 10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200650"/>
            <a:ext cx="566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  <a:latin typeface="Courier New" pitchFamily="49" charset="0"/>
              </a:rPr>
              <a:t>(=&lt;`$9]7&lt;5YXz7wT.3,+O/o'K%$H"'~D|#z@b=`{^Lx8%$Xmrkpohm_Ni;gsedcba`_^]\[ZYXWVUTSRQPONMLKJIHGFEDCBA@?&gt;=&lt;;:9876543s+O&lt;oLm</a:t>
            </a:r>
          </a:p>
        </p:txBody>
      </p:sp>
      <p:sp>
        <p:nvSpPr>
          <p:cNvPr id="37894" name="Rectangle 10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00338" y="1981200"/>
            <a:ext cx="210026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0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lI'moH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A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cher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1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lI'moH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B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cher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</a:p>
          <a:p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A cha' B cha'</a:t>
            </a:r>
          </a:p>
          <a:p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18 {         </a:t>
            </a:r>
          </a:p>
          <a:p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A B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boq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latlh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cha'</a:t>
            </a:r>
          </a:p>
          <a:p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B "A"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cher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"B"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cher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}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vangqa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' </a:t>
            </a:r>
          </a:p>
        </p:txBody>
      </p:sp>
      <p:pic>
        <p:nvPicPr>
          <p:cNvPr id="37895" name="Picture 1030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51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0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0613" y="5378450"/>
            <a:ext cx="1277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A6A6A6"/>
                </a:solidFill>
                <a:latin typeface="Comic Sans MS" pitchFamily="66" charset="0"/>
              </a:rPr>
              <a:t>Hello world</a:t>
            </a:r>
          </a:p>
        </p:txBody>
      </p:sp>
      <p:sp>
        <p:nvSpPr>
          <p:cNvPr id="37897" name="Rectangle 104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1263" y="5162550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90BF3"/>
                </a:solidFill>
                <a:latin typeface="Comic Sans MS" pitchFamily="66" charset="0"/>
              </a:rPr>
              <a:t>Malbolge</a:t>
            </a:r>
          </a:p>
        </p:txBody>
      </p:sp>
      <p:sp>
        <p:nvSpPr>
          <p:cNvPr id="37898" name="Rectangle 103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500" y="3367088"/>
            <a:ext cx="107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A6A6A6"/>
                </a:solidFill>
                <a:latin typeface="Comic Sans MS" pitchFamily="66" charset="0"/>
              </a:rPr>
              <a:t>Fibonacci</a:t>
            </a:r>
          </a:p>
        </p:txBody>
      </p:sp>
      <p:sp>
        <p:nvSpPr>
          <p:cNvPr id="37899" name="Rectangle 104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00200" y="3151188"/>
            <a:ext cx="796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90BF3"/>
                </a:solidFill>
                <a:latin typeface="Comic Sans MS" pitchFamily="66" charset="0"/>
              </a:rPr>
              <a:t>Var</a:t>
            </a:r>
            <a:r>
              <a:rPr lang="ja-JP" altLang="en-US" sz="1600">
                <a:solidFill>
                  <a:srgbClr val="090BF3"/>
                </a:solidFill>
                <a:latin typeface="Comic Sans MS" pitchFamily="66" charset="0"/>
              </a:rPr>
              <a:t>’</a:t>
            </a:r>
            <a:r>
              <a:rPr lang="en-US" altLang="ja-JP" sz="1600">
                <a:solidFill>
                  <a:srgbClr val="090BF3"/>
                </a:solidFill>
                <a:latin typeface="Comic Sans MS" pitchFamily="66" charset="0"/>
              </a:rPr>
              <a:t>aq</a:t>
            </a:r>
            <a:endParaRPr lang="en-US" altLang="en-US" sz="1600">
              <a:solidFill>
                <a:srgbClr val="090BF3"/>
              </a:solidFill>
              <a:latin typeface="Comic Sans MS" pitchFamily="66" charset="0"/>
            </a:endParaRPr>
          </a:p>
        </p:txBody>
      </p:sp>
      <p:sp>
        <p:nvSpPr>
          <p:cNvPr id="37900" name="Rectangle 103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17900" y="1122363"/>
            <a:ext cx="107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A6A6A6"/>
                </a:solidFill>
                <a:latin typeface="Comic Sans MS" pitchFamily="66" charset="0"/>
              </a:rPr>
              <a:t>Fibonacci</a:t>
            </a:r>
          </a:p>
        </p:txBody>
      </p:sp>
      <p:sp>
        <p:nvSpPr>
          <p:cNvPr id="37901" name="Rectangle 104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78250" y="908050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90BF3"/>
                </a:solidFill>
                <a:latin typeface="Comic Sans MS" pitchFamily="66" charset="0"/>
              </a:rPr>
              <a:t>Cow</a:t>
            </a:r>
          </a:p>
        </p:txBody>
      </p:sp>
      <p:sp>
        <p:nvSpPr>
          <p:cNvPr id="37902" name="Rectangle 10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60900" y="3162300"/>
            <a:ext cx="107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A6A6A6"/>
                </a:solidFill>
                <a:latin typeface="Comic Sans MS" pitchFamily="66" charset="0"/>
              </a:rPr>
              <a:t>Fibonacci</a:t>
            </a:r>
          </a:p>
        </p:txBody>
      </p:sp>
      <p:sp>
        <p:nvSpPr>
          <p:cNvPr id="37903" name="Rectangle 104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19663" y="2946400"/>
            <a:ext cx="55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90BF3"/>
                </a:solidFill>
                <a:latin typeface="Comic Sans MS" pitchFamily="66" charset="0"/>
              </a:rPr>
              <a:t>Piet</a:t>
            </a:r>
          </a:p>
        </p:txBody>
      </p:sp>
      <p:sp>
        <p:nvSpPr>
          <p:cNvPr id="37904" name="Rectangle 103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8500" y="1511300"/>
            <a:ext cx="1277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A6A6A6"/>
                </a:solidFill>
                <a:latin typeface="Comic Sans MS" pitchFamily="66" charset="0"/>
              </a:rPr>
              <a:t>Hello world</a:t>
            </a:r>
          </a:p>
        </p:txBody>
      </p:sp>
      <p:sp>
        <p:nvSpPr>
          <p:cNvPr id="37905" name="Rectangle 104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9450" y="1295400"/>
            <a:ext cx="1317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90BF3"/>
                </a:solidFill>
                <a:latin typeface="Comic Sans MS" pitchFamily="66" charset="0"/>
              </a:rPr>
              <a:t>Whitespace</a:t>
            </a:r>
          </a:p>
        </p:txBody>
      </p:sp>
      <p:sp>
        <p:nvSpPr>
          <p:cNvPr id="37906" name="TextBox 6"/>
          <p:cNvSpPr txBox="1">
            <a:spLocks noChangeArrowheads="1"/>
          </p:cNvSpPr>
          <p:nvPr/>
        </p:nvSpPr>
        <p:spPr bwMode="auto">
          <a:xfrm>
            <a:off x="346075" y="6410325"/>
            <a:ext cx="7507288" cy="322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>
                <a:solidFill>
                  <a:srgbClr val="009200"/>
                </a:solidFill>
                <a:latin typeface="Cambria" pitchFamily="18" charset="0"/>
                <a:cs typeface="Times New Roman" pitchFamily="18" charset="0"/>
              </a:rPr>
              <a:t>Fortunately, CS 60 does NOT goto the </a:t>
            </a:r>
            <a:r>
              <a:rPr lang="en-US" altLang="en-US" sz="1500" i="1">
                <a:solidFill>
                  <a:srgbClr val="009200"/>
                </a:solidFill>
                <a:latin typeface="Cambria" pitchFamily="18" charset="0"/>
                <a:cs typeface="Times New Roman" pitchFamily="18" charset="0"/>
              </a:rPr>
              <a:t>fringe </a:t>
            </a:r>
            <a:r>
              <a:rPr lang="en-US" altLang="en-US" sz="1500">
                <a:solidFill>
                  <a:srgbClr val="009200"/>
                </a:solidFill>
                <a:latin typeface="Cambria" pitchFamily="18" charset="0"/>
                <a:cs typeface="Times New Roman" pitchFamily="18" charset="0"/>
              </a:rPr>
              <a:t>of the programming-language universe !</a:t>
            </a:r>
          </a:p>
        </p:txBody>
      </p:sp>
      <p:grpSp>
        <p:nvGrpSpPr>
          <p:cNvPr id="37907" name="Group 24"/>
          <p:cNvGrpSpPr>
            <a:grpSpLocks/>
          </p:cNvGrpSpPr>
          <p:nvPr/>
        </p:nvGrpSpPr>
        <p:grpSpPr bwMode="auto">
          <a:xfrm>
            <a:off x="8523288" y="6338888"/>
            <a:ext cx="457200" cy="420687"/>
            <a:chOff x="2928" y="1051"/>
            <a:chExt cx="840" cy="957"/>
          </a:xfrm>
        </p:grpSpPr>
        <p:sp>
          <p:nvSpPr>
            <p:cNvPr id="37910" name="Freeform 2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5 h 250"/>
                <a:gd name="T10" fmla="*/ 2 w 1048"/>
                <a:gd name="T11" fmla="*/ 224 h 250"/>
                <a:gd name="T12" fmla="*/ 2 w 1048"/>
                <a:gd name="T13" fmla="*/ 204 h 250"/>
                <a:gd name="T14" fmla="*/ 0 w 1048"/>
                <a:gd name="T15" fmla="*/ 183 h 250"/>
                <a:gd name="T16" fmla="*/ 2 w 1048"/>
                <a:gd name="T17" fmla="*/ 149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Oval 2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12" name="Oval 2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13" name="Oval 2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14" name="Oval 2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15" name="Oval 3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16" name="Oval 3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17" name="Oval 3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18" name="AutoShape 3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19" name="Freeform 3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3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3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3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8" name="Text Box 38"/>
          <p:cNvSpPr txBox="1">
            <a:spLocks noChangeArrowheads="1"/>
          </p:cNvSpPr>
          <p:nvPr/>
        </p:nvSpPr>
        <p:spPr bwMode="auto">
          <a:xfrm>
            <a:off x="7712075" y="5943600"/>
            <a:ext cx="120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000" b="1" dirty="0">
                <a:solidFill>
                  <a:srgbClr val="048501"/>
                </a:solidFill>
                <a:latin typeface="Calibri" panose="020F0502020204030204" pitchFamily="34" charset="0"/>
              </a:rPr>
              <a:t>Who are you calling </a:t>
            </a:r>
            <a:r>
              <a:rPr lang="en-US" altLang="en-US" sz="1000" b="1" i="1" dirty="0">
                <a:solidFill>
                  <a:srgbClr val="048501"/>
                </a:solidFill>
                <a:latin typeface="Calibri" panose="020F0502020204030204" pitchFamily="34" charset="0"/>
              </a:rPr>
              <a:t>fringe</a:t>
            </a:r>
            <a:r>
              <a:rPr lang="en-US" altLang="en-US" sz="1000" b="1" dirty="0">
                <a:solidFill>
                  <a:srgbClr val="04850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7909" name="Rectangle 26"/>
          <p:cNvSpPr>
            <a:spLocks noChangeArrowheads="1"/>
          </p:cNvSpPr>
          <p:nvPr/>
        </p:nvSpPr>
        <p:spPr bwMode="auto">
          <a:xfrm>
            <a:off x="228600" y="152400"/>
            <a:ext cx="572464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Calibri" pitchFamily="34" charset="0"/>
              </a:rPr>
              <a:t>Say hello. 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  	 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  	 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 		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 		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 			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 		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	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   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	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	 		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 			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 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	  	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	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 		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	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  	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	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   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	 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 			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		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  		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		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   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 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	  	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  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	  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 	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    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 	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   	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	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  	 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	 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		  	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		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	    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	 			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    </a:t>
            </a:r>
          </a:p>
          <a:p>
            <a:pPr>
              <a:spcBef>
                <a:spcPct val="0"/>
              </a:spcBef>
            </a:pPr>
            <a:r>
              <a:rPr lang="en-US" altLang="en-US" sz="400" dirty="0">
                <a:solidFill>
                  <a:srgbClr val="000000"/>
                </a:solidFill>
                <a:latin typeface="Arial" pitchFamily="34" charset="0"/>
              </a:rPr>
              <a:t>		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924120" y="1809720"/>
              <a:ext cx="6515280" cy="3229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4760" y="1800360"/>
                <a:ext cx="6534000" cy="32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3686400" y="4638600"/>
              <a:ext cx="1419480" cy="800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7040" y="4629240"/>
                <a:ext cx="1438200" cy="8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5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3186226" y="2362200"/>
            <a:ext cx="25699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8800" dirty="0">
                <a:solidFill>
                  <a:srgbClr val="0333FF"/>
                </a:solidFill>
                <a:latin typeface="Arial" pitchFamily="34" charset="0"/>
                <a:cs typeface="Arial" pitchFamily="34" charset="0"/>
              </a:rPr>
              <a:t>Java</a:t>
            </a:r>
            <a:endParaRPr lang="en-US" altLang="en-US" sz="8800" dirty="0">
              <a:solidFill>
                <a:srgbClr val="0333FF"/>
              </a:solidFill>
            </a:endParaRPr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1839913" y="5257800"/>
            <a:ext cx="7016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4200">
                <a:solidFill>
                  <a:srgbClr val="000000"/>
                </a:solidFill>
                <a:latin typeface="Cambria" panose="02040503050406030204" pitchFamily="18" charset="0"/>
              </a:rPr>
              <a:t>… a </a:t>
            </a:r>
            <a:r>
              <a:rPr lang="en-US" altLang="en-US" sz="4200" i="1">
                <a:solidFill>
                  <a:srgbClr val="090BF3"/>
                </a:solidFill>
                <a:latin typeface="Cambria" panose="02040503050406030204" pitchFamily="18" charset="0"/>
              </a:rPr>
              <a:t>data-structuring</a:t>
            </a:r>
            <a:r>
              <a:rPr lang="en-US" altLang="en-US" sz="4200">
                <a:solidFill>
                  <a:srgbClr val="000000"/>
                </a:solidFill>
                <a:latin typeface="Cambria" panose="02040503050406030204" pitchFamily="18" charset="0"/>
              </a:rPr>
              <a:t> language</a:t>
            </a:r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37848" y="381000"/>
            <a:ext cx="32994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Introducing…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839913" y="6245225"/>
            <a:ext cx="1957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 i="1">
                <a:solidFill>
                  <a:srgbClr val="0703F3"/>
                </a:solidFill>
                <a:latin typeface="Cambria" panose="02040503050406030204" pitchFamily="18" charset="0"/>
              </a:rPr>
              <a:t>compiled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3567113" y="6245225"/>
            <a:ext cx="1957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 i="1">
                <a:solidFill>
                  <a:srgbClr val="0703F3"/>
                </a:solidFill>
                <a:latin typeface="Cambria" panose="02040503050406030204" pitchFamily="18" charset="0"/>
              </a:rPr>
              <a:t>statically typed</a:t>
            </a:r>
          </a:p>
        </p:txBody>
      </p:sp>
      <p:sp>
        <p:nvSpPr>
          <p:cNvPr id="30727" name="TextBox 4"/>
          <p:cNvSpPr txBox="1">
            <a:spLocks noChangeArrowheads="1"/>
          </p:cNvSpPr>
          <p:nvPr/>
        </p:nvSpPr>
        <p:spPr bwMode="auto">
          <a:xfrm>
            <a:off x="5495926" y="6245225"/>
            <a:ext cx="1957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 i="1">
                <a:solidFill>
                  <a:srgbClr val="C00000"/>
                </a:solidFill>
                <a:latin typeface="Cambria" panose="02040503050406030204" pitchFamily="18" charset="0"/>
              </a:rPr>
              <a:t>object-oriented</a:t>
            </a:r>
          </a:p>
        </p:txBody>
      </p:sp>
      <p:cxnSp>
        <p:nvCxnSpPr>
          <p:cNvPr id="30728" name="Straight Arrow Connector 2"/>
          <p:cNvCxnSpPr>
            <a:cxnSpLocks noChangeShapeType="1"/>
          </p:cNvCxnSpPr>
          <p:nvPr/>
        </p:nvCxnSpPr>
        <p:spPr bwMode="auto">
          <a:xfrm>
            <a:off x="7466013" y="6440488"/>
            <a:ext cx="1538287" cy="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ounded Rectangle 1"/>
          <p:cNvSpPr>
            <a:spLocks noChangeArrowheads="1"/>
          </p:cNvSpPr>
          <p:nvPr/>
        </p:nvSpPr>
        <p:spPr bwMode="auto">
          <a:xfrm>
            <a:off x="228600" y="152400"/>
            <a:ext cx="8732838" cy="7651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75" name="Rectangle 11"/>
          <p:cNvSpPr>
            <a:spLocks noChangeArrowheads="1"/>
          </p:cNvSpPr>
          <p:nvPr/>
        </p:nvSpPr>
        <p:spPr bwMode="auto">
          <a:xfrm>
            <a:off x="339725" y="163513"/>
            <a:ext cx="59936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The </a:t>
            </a:r>
            <a:r>
              <a:rPr lang="en-US" altLang="en-US" sz="1800" b="1" dirty="0">
                <a:solidFill>
                  <a:srgbClr val="0333FF"/>
                </a:solidFill>
                <a:latin typeface="Cambria" pitchFamily="18" charset="0"/>
              </a:rPr>
              <a:t>assignment operator</a:t>
            </a: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, =, </a:t>
            </a:r>
            <a:r>
              <a:rPr lang="en-US" altLang="en-US" sz="1800" i="1" dirty="0">
                <a:solidFill>
                  <a:srgbClr val="000000"/>
                </a:solidFill>
                <a:latin typeface="Cambria" pitchFamily="18" charset="0"/>
              </a:rPr>
              <a:t>always </a:t>
            </a: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does the same thing…</a:t>
            </a:r>
          </a:p>
        </p:txBody>
      </p:sp>
      <p:sp>
        <p:nvSpPr>
          <p:cNvPr id="54276" name="Rectangle 12"/>
          <p:cNvSpPr>
            <a:spLocks noChangeArrowheads="1"/>
          </p:cNvSpPr>
          <p:nvPr/>
        </p:nvSpPr>
        <p:spPr bwMode="auto">
          <a:xfrm>
            <a:off x="3276600" y="1347788"/>
            <a:ext cx="25907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800" dirty="0" smtClean="0">
                <a:solidFill>
                  <a:srgbClr val="000000"/>
                </a:solidFill>
                <a:latin typeface="Cambria" pitchFamily="18" charset="0"/>
              </a:rPr>
              <a:t>p2.x </a:t>
            </a:r>
            <a:r>
              <a:rPr lang="en-US" altLang="en-US" sz="4800" dirty="0">
                <a:solidFill>
                  <a:srgbClr val="000000"/>
                </a:solidFill>
                <a:latin typeface="Cambria" pitchFamily="18" charset="0"/>
              </a:rPr>
              <a:t>= </a:t>
            </a:r>
            <a:r>
              <a:rPr lang="en-US" altLang="en-US" sz="4800" dirty="0" smtClean="0">
                <a:solidFill>
                  <a:srgbClr val="000000"/>
                </a:solidFill>
                <a:latin typeface="Cambria" pitchFamily="18" charset="0"/>
              </a:rPr>
              <a:t>42</a:t>
            </a:r>
            <a:endParaRPr lang="en-US" altLang="en-US" sz="4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4277" name="Rectangle 14"/>
          <p:cNvSpPr>
            <a:spLocks noChangeArrowheads="1"/>
          </p:cNvSpPr>
          <p:nvPr/>
        </p:nvSpPr>
        <p:spPr bwMode="auto">
          <a:xfrm>
            <a:off x="957263" y="522288"/>
            <a:ext cx="794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... it copies the </a:t>
            </a:r>
            <a:r>
              <a:rPr lang="en-US" altLang="en-US" sz="1800" b="1" dirty="0" smtClean="0">
                <a:latin typeface="Cambria" pitchFamily="18" charset="0"/>
              </a:rPr>
              <a:t>VALUE</a:t>
            </a:r>
            <a:r>
              <a:rPr lang="en-US" altLang="en-US" sz="1800" dirty="0" smtClean="0">
                <a:latin typeface="Cambria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on the right to the </a:t>
            </a:r>
            <a:r>
              <a:rPr lang="en-US" altLang="en-US" sz="1800" b="1" dirty="0">
                <a:latin typeface="Cambria" pitchFamily="18" charset="0"/>
              </a:rPr>
              <a:t>LOCATION</a:t>
            </a:r>
            <a:r>
              <a:rPr lang="en-US" altLang="en-US" sz="1800" dirty="0">
                <a:latin typeface="Cambria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on the left.</a:t>
            </a:r>
            <a:endParaRPr lang="en-US" altLang="en-US" sz="18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4278" name="Rounded Rectangle 16"/>
          <p:cNvSpPr>
            <a:spLocks noChangeArrowheads="1"/>
          </p:cNvSpPr>
          <p:nvPr/>
        </p:nvSpPr>
        <p:spPr bwMode="auto">
          <a:xfrm>
            <a:off x="2527300" y="2741613"/>
            <a:ext cx="1143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79" name="Rectangle 18"/>
          <p:cNvSpPr>
            <a:spLocks noChangeArrowheads="1"/>
          </p:cNvSpPr>
          <p:nvPr/>
        </p:nvSpPr>
        <p:spPr bwMode="auto">
          <a:xfrm>
            <a:off x="351014" y="1442642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solidFill>
                  <a:srgbClr val="000000"/>
                </a:solidFill>
              </a:rPr>
              <a:t>LHS is a </a:t>
            </a:r>
            <a:r>
              <a:rPr lang="en-US" altLang="en-US" sz="1800" dirty="0">
                <a:solidFill>
                  <a:srgbClr val="000000"/>
                </a:solidFill>
              </a:rPr>
              <a:t>LOCATION</a:t>
            </a:r>
            <a:endParaRPr lang="en-US" altLang="en-US" sz="1800" b="1" dirty="0">
              <a:solidFill>
                <a:srgbClr val="0703F3"/>
              </a:solidFill>
            </a:endParaRPr>
          </a:p>
        </p:txBody>
      </p:sp>
      <p:sp>
        <p:nvSpPr>
          <p:cNvPr id="54280" name="Rectangle 19"/>
          <p:cNvSpPr>
            <a:spLocks noChangeArrowheads="1"/>
          </p:cNvSpPr>
          <p:nvPr/>
        </p:nvSpPr>
        <p:spPr bwMode="auto">
          <a:xfrm>
            <a:off x="6705600" y="1465616"/>
            <a:ext cx="231738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solidFill>
                  <a:srgbClr val="000000"/>
                </a:solidFill>
              </a:rPr>
              <a:t>RHS </a:t>
            </a:r>
            <a:r>
              <a:rPr lang="en-US" altLang="en-US" sz="1800" dirty="0">
                <a:solidFill>
                  <a:srgbClr val="000000"/>
                </a:solidFill>
              </a:rPr>
              <a:t>is </a:t>
            </a:r>
            <a:r>
              <a:rPr lang="en-US" altLang="en-US" sz="1800" dirty="0" smtClean="0">
                <a:solidFill>
                  <a:srgbClr val="000000"/>
                </a:solidFill>
              </a:rPr>
              <a:t>a </a:t>
            </a:r>
            <a:r>
              <a:rPr lang="en-US" altLang="en-US" sz="1800" dirty="0">
                <a:solidFill>
                  <a:srgbClr val="000000"/>
                </a:solidFill>
              </a:rPr>
              <a:t>VALUE</a:t>
            </a:r>
          </a:p>
          <a:p>
            <a:pPr algn="ctr"/>
            <a:r>
              <a:rPr lang="en-US" altLang="en-US" sz="1000" i="1" dirty="0">
                <a:solidFill>
                  <a:srgbClr val="000000"/>
                </a:solidFill>
              </a:rPr>
              <a:t>that value might be a reference!</a:t>
            </a:r>
            <a:endParaRPr lang="en-US" altLang="en-US" sz="1000" b="1" i="1" dirty="0">
              <a:solidFill>
                <a:srgbClr val="0703F3"/>
              </a:solidFill>
            </a:endParaRPr>
          </a:p>
        </p:txBody>
      </p:sp>
      <p:sp>
        <p:nvSpPr>
          <p:cNvPr id="54281" name="Rounded Rectangle 20"/>
          <p:cNvSpPr>
            <a:spLocks noChangeArrowheads="1"/>
          </p:cNvSpPr>
          <p:nvPr/>
        </p:nvSpPr>
        <p:spPr bwMode="auto">
          <a:xfrm>
            <a:off x="5643563" y="2752725"/>
            <a:ext cx="1143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83" name="Rectangle 22"/>
          <p:cNvSpPr>
            <a:spLocks noChangeArrowheads="1"/>
          </p:cNvSpPr>
          <p:nvPr/>
        </p:nvSpPr>
        <p:spPr bwMode="auto">
          <a:xfrm>
            <a:off x="2782397" y="3484563"/>
            <a:ext cx="601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p2.x</a:t>
            </a:r>
            <a:endParaRPr lang="en-US" altLang="en-US" sz="1800" b="1" dirty="0">
              <a:solidFill>
                <a:srgbClr val="0703F3"/>
              </a:solidFill>
            </a:endParaRPr>
          </a:p>
        </p:txBody>
      </p:sp>
      <p:sp>
        <p:nvSpPr>
          <p:cNvPr id="54284" name="Rectangle 23"/>
          <p:cNvSpPr>
            <a:spLocks noChangeArrowheads="1"/>
          </p:cNvSpPr>
          <p:nvPr/>
        </p:nvSpPr>
        <p:spPr bwMode="auto">
          <a:xfrm>
            <a:off x="5916613" y="2870200"/>
            <a:ext cx="582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latin typeface="Cambria" pitchFamily="18" charset="0"/>
              </a:rPr>
              <a:t>42</a:t>
            </a:r>
            <a:endParaRPr lang="en-US" altLang="en-US" sz="2800" b="1" dirty="0">
              <a:solidFill>
                <a:srgbClr val="0703F3"/>
              </a:solidFill>
            </a:endParaRPr>
          </a:p>
        </p:txBody>
      </p:sp>
      <p:sp>
        <p:nvSpPr>
          <p:cNvPr id="54285" name="Rounded Rectangle 24"/>
          <p:cNvSpPr>
            <a:spLocks noChangeArrowheads="1"/>
          </p:cNvSpPr>
          <p:nvPr/>
        </p:nvSpPr>
        <p:spPr bwMode="auto">
          <a:xfrm>
            <a:off x="2514600" y="5129213"/>
            <a:ext cx="1143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86" name="Rectangle 25"/>
          <p:cNvSpPr>
            <a:spLocks noChangeArrowheads="1"/>
          </p:cNvSpPr>
          <p:nvPr/>
        </p:nvSpPr>
        <p:spPr bwMode="auto">
          <a:xfrm>
            <a:off x="2849563" y="587216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p2</a:t>
            </a:r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87" name="Rounded Rectangle 27"/>
          <p:cNvSpPr>
            <a:spLocks noChangeArrowheads="1"/>
          </p:cNvSpPr>
          <p:nvPr/>
        </p:nvSpPr>
        <p:spPr bwMode="auto">
          <a:xfrm>
            <a:off x="5648325" y="5114925"/>
            <a:ext cx="1143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88" name="Rectangle 28"/>
          <p:cNvSpPr>
            <a:spLocks noChangeArrowheads="1"/>
          </p:cNvSpPr>
          <p:nvPr/>
        </p:nvSpPr>
        <p:spPr bwMode="auto">
          <a:xfrm>
            <a:off x="5983288" y="58578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p1</a:t>
            </a:r>
            <a:endParaRPr lang="en-US" altLang="en-US" sz="1800" b="1">
              <a:solidFill>
                <a:srgbClr val="0703F3"/>
              </a:solidFill>
            </a:endParaRPr>
          </a:p>
        </p:txBody>
      </p:sp>
      <p:grpSp>
        <p:nvGrpSpPr>
          <p:cNvPr id="54289" name="Group 20"/>
          <p:cNvGrpSpPr>
            <a:grpSpLocks/>
          </p:cNvGrpSpPr>
          <p:nvPr/>
        </p:nvGrpSpPr>
        <p:grpSpPr bwMode="auto">
          <a:xfrm>
            <a:off x="7259638" y="5432425"/>
            <a:ext cx="1701800" cy="1273175"/>
            <a:chOff x="3069" y="1495"/>
            <a:chExt cx="2572" cy="1907"/>
          </a:xfrm>
        </p:grpSpPr>
        <p:sp>
          <p:nvSpPr>
            <p:cNvPr id="54298" name="Freeform 21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299" name="Freeform 22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00" name="Freeform 23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01" name="Freeform 24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02" name="Freeform 25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4290" name="Rectangle 26"/>
          <p:cNvSpPr>
            <a:spLocks noChangeArrowheads="1"/>
          </p:cNvSpPr>
          <p:nvPr/>
        </p:nvSpPr>
        <p:spPr bwMode="auto">
          <a:xfrm>
            <a:off x="7734300" y="5772150"/>
            <a:ext cx="361950" cy="363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91" name="Rectangle 27"/>
          <p:cNvSpPr>
            <a:spLocks noChangeArrowheads="1"/>
          </p:cNvSpPr>
          <p:nvPr/>
        </p:nvSpPr>
        <p:spPr bwMode="auto">
          <a:xfrm>
            <a:off x="8101013" y="5773738"/>
            <a:ext cx="361950" cy="363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4292" name="Text Box 99"/>
          <p:cNvSpPr txBox="1">
            <a:spLocks noChangeArrowheads="1"/>
          </p:cNvSpPr>
          <p:nvPr/>
        </p:nvSpPr>
        <p:spPr bwMode="auto">
          <a:xfrm>
            <a:off x="7747000" y="5768975"/>
            <a:ext cx="325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4293" name="Text Box 100"/>
          <p:cNvSpPr txBox="1">
            <a:spLocks noChangeArrowheads="1"/>
          </p:cNvSpPr>
          <p:nvPr/>
        </p:nvSpPr>
        <p:spPr bwMode="auto">
          <a:xfrm>
            <a:off x="8108950" y="5768975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4294" name="Rectangle 125"/>
          <p:cNvSpPr>
            <a:spLocks noChangeArrowheads="1"/>
          </p:cNvSpPr>
          <p:nvPr/>
        </p:nvSpPr>
        <p:spPr bwMode="auto">
          <a:xfrm>
            <a:off x="7813675" y="6100763"/>
            <a:ext cx="26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4295" name="Rectangle 126"/>
          <p:cNvSpPr>
            <a:spLocks noChangeArrowheads="1"/>
          </p:cNvSpPr>
          <p:nvPr/>
        </p:nvSpPr>
        <p:spPr bwMode="auto">
          <a:xfrm>
            <a:off x="8143875" y="6099175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54296" name="Freeform 41"/>
          <p:cNvSpPr>
            <a:spLocks noChangeArrowheads="1"/>
          </p:cNvSpPr>
          <p:nvPr/>
        </p:nvSpPr>
        <p:spPr bwMode="auto">
          <a:xfrm>
            <a:off x="6172200" y="5105400"/>
            <a:ext cx="1719263" cy="415925"/>
          </a:xfrm>
          <a:custGeom>
            <a:avLst/>
            <a:gdLst>
              <a:gd name="T0" fmla="*/ 0 w 2010931"/>
              <a:gd name="T1" fmla="*/ 844452 h 380694"/>
              <a:gd name="T2" fmla="*/ 49528 w 2010931"/>
              <a:gd name="T3" fmla="*/ 453200 h 380694"/>
              <a:gd name="T4" fmla="*/ 109823 w 2010931"/>
              <a:gd name="T5" fmla="*/ 179325 h 380694"/>
              <a:gd name="T6" fmla="*/ 232567 w 2010931"/>
              <a:gd name="T7" fmla="*/ 3260 h 380694"/>
              <a:gd name="T8" fmla="*/ 398378 w 2010931"/>
              <a:gd name="T9" fmla="*/ 159762 h 380694"/>
              <a:gd name="T10" fmla="*/ 469439 w 2010931"/>
              <a:gd name="T11" fmla="*/ 433637 h 380694"/>
              <a:gd name="T12" fmla="*/ 490974 w 2010931"/>
              <a:gd name="T13" fmla="*/ 727077 h 3806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10931"/>
              <a:gd name="T22" fmla="*/ 0 h 380694"/>
              <a:gd name="T23" fmla="*/ 2010931 w 2010931"/>
              <a:gd name="T24" fmla="*/ 380694 h 3806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10931" h="380694">
                <a:moveTo>
                  <a:pt x="0" y="380694"/>
                </a:moveTo>
                <a:cubicBezTo>
                  <a:pt x="63944" y="317490"/>
                  <a:pt x="127888" y="254286"/>
                  <a:pt x="202857" y="204311"/>
                </a:cubicBezTo>
                <a:cubicBezTo>
                  <a:pt x="277826" y="154336"/>
                  <a:pt x="324866" y="114650"/>
                  <a:pt x="449814" y="80843"/>
                </a:cubicBezTo>
                <a:cubicBezTo>
                  <a:pt x="574762" y="47036"/>
                  <a:pt x="755569" y="2940"/>
                  <a:pt x="952546" y="1470"/>
                </a:cubicBezTo>
                <a:cubicBezTo>
                  <a:pt x="1149523" y="0"/>
                  <a:pt x="1469978" y="39687"/>
                  <a:pt x="1631676" y="72024"/>
                </a:cubicBezTo>
                <a:cubicBezTo>
                  <a:pt x="1793374" y="104361"/>
                  <a:pt x="1859523" y="152866"/>
                  <a:pt x="1922732" y="195492"/>
                </a:cubicBezTo>
                <a:cubicBezTo>
                  <a:pt x="1985941" y="238118"/>
                  <a:pt x="1996231" y="301322"/>
                  <a:pt x="2010931" y="327779"/>
                </a:cubicBezTo>
              </a:path>
            </a:pathLst>
          </a:custGeom>
          <a:noFill/>
          <a:ln w="34925">
            <a:solidFill>
              <a:srgbClr val="0333FF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7" name="Rectangle 42"/>
          <p:cNvSpPr>
            <a:spLocks noChangeArrowheads="1"/>
          </p:cNvSpPr>
          <p:nvPr/>
        </p:nvSpPr>
        <p:spPr bwMode="auto">
          <a:xfrm>
            <a:off x="3657600" y="4122738"/>
            <a:ext cx="2162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800">
                <a:solidFill>
                  <a:srgbClr val="000000"/>
                </a:solidFill>
                <a:latin typeface="Cambria" pitchFamily="18" charset="0"/>
              </a:rPr>
              <a:t>p2 = p1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39725" y="2836381"/>
            <a:ext cx="1612900" cy="5223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0333FF"/>
                </a:solidFill>
                <a:latin typeface="Cambria" panose="02040503050406030204" pitchFamily="18" charset="0"/>
                <a:cs typeface="Times New Roman" pitchFamily="1" charset="0"/>
              </a:rPr>
              <a:t>numbers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339725" y="5285411"/>
            <a:ext cx="1612900" cy="52456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" charset="0"/>
              </a:rPr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41537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51"/>
          <p:cNvSpPr txBox="1">
            <a:spLocks noChangeArrowheads="1"/>
          </p:cNvSpPr>
          <p:nvPr/>
        </p:nvSpPr>
        <p:spPr bwMode="auto">
          <a:xfrm>
            <a:off x="1371600" y="2514600"/>
            <a:ext cx="678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Java ~ an </a:t>
            </a:r>
            <a:r>
              <a:rPr lang="en-US" sz="4200" i="1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object-oriented </a:t>
            </a:r>
            <a:r>
              <a:rPr lang="en-US" sz="420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programming language</a:t>
            </a: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5468938" y="4716463"/>
            <a:ext cx="1711325" cy="1873250"/>
            <a:chOff x="4480" y="2230"/>
            <a:chExt cx="1078" cy="1180"/>
          </a:xfrm>
        </p:grpSpPr>
        <p:grpSp>
          <p:nvGrpSpPr>
            <p:cNvPr id="31805" name="Group 3"/>
            <p:cNvGrpSpPr>
              <a:grpSpLocks/>
            </p:cNvGrpSpPr>
            <p:nvPr/>
          </p:nvGrpSpPr>
          <p:grpSpPr bwMode="auto">
            <a:xfrm>
              <a:off x="4480" y="2228"/>
              <a:ext cx="1078" cy="1122"/>
              <a:chOff x="3600" y="1551"/>
              <a:chExt cx="528" cy="657"/>
            </a:xfrm>
          </p:grpSpPr>
          <p:sp>
            <p:nvSpPr>
              <p:cNvPr id="31808" name="AutoShape 4"/>
              <p:cNvSpPr>
                <a:spLocks noChangeArrowheads="1"/>
              </p:cNvSpPr>
              <p:nvPr/>
            </p:nvSpPr>
            <p:spPr bwMode="auto">
              <a:xfrm>
                <a:off x="3600" y="1824"/>
                <a:ext cx="528" cy="384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1809" name="AutoShape 5"/>
              <p:cNvSpPr>
                <a:spLocks noChangeArrowheads="1"/>
              </p:cNvSpPr>
              <p:nvPr/>
            </p:nvSpPr>
            <p:spPr bwMode="auto">
              <a:xfrm>
                <a:off x="3648" y="1684"/>
                <a:ext cx="192" cy="236"/>
              </a:xfrm>
              <a:prstGeom prst="can">
                <a:avLst>
                  <a:gd name="adj" fmla="val 49997"/>
                </a:avLst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1810" name="Freeform 6"/>
              <p:cNvSpPr>
                <a:spLocks/>
              </p:cNvSpPr>
              <p:nvPr/>
            </p:nvSpPr>
            <p:spPr bwMode="auto">
              <a:xfrm>
                <a:off x="3708" y="1551"/>
                <a:ext cx="66" cy="189"/>
              </a:xfrm>
              <a:custGeom>
                <a:avLst/>
                <a:gdLst>
                  <a:gd name="T0" fmla="*/ 1 w 101"/>
                  <a:gd name="T1" fmla="*/ 189 h 189"/>
                  <a:gd name="T2" fmla="*/ 1 w 101"/>
                  <a:gd name="T3" fmla="*/ 171 h 189"/>
                  <a:gd name="T4" fmla="*/ 1 w 101"/>
                  <a:gd name="T5" fmla="*/ 61 h 189"/>
                  <a:gd name="T6" fmla="*/ 1 w 101"/>
                  <a:gd name="T7" fmla="*/ 98 h 189"/>
                  <a:gd name="T8" fmla="*/ 1 w 101"/>
                  <a:gd name="T9" fmla="*/ 85 h 189"/>
                  <a:gd name="T10" fmla="*/ 1 w 101"/>
                  <a:gd name="T11" fmla="*/ 73 h 189"/>
                  <a:gd name="T12" fmla="*/ 1 w 101"/>
                  <a:gd name="T13" fmla="*/ 0 h 1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89"/>
                  <a:gd name="T23" fmla="*/ 101 w 101"/>
                  <a:gd name="T24" fmla="*/ 189 h 1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89">
                    <a:moveTo>
                      <a:pt x="4" y="189"/>
                    </a:moveTo>
                    <a:cubicBezTo>
                      <a:pt x="31" y="184"/>
                      <a:pt x="56" y="177"/>
                      <a:pt x="83" y="171"/>
                    </a:cubicBezTo>
                    <a:cubicBezTo>
                      <a:pt x="101" y="116"/>
                      <a:pt x="80" y="73"/>
                      <a:pt x="28" y="61"/>
                    </a:cubicBezTo>
                    <a:cubicBezTo>
                      <a:pt x="27" y="62"/>
                      <a:pt x="0" y="92"/>
                      <a:pt x="22" y="98"/>
                    </a:cubicBezTo>
                    <a:cubicBezTo>
                      <a:pt x="29" y="99"/>
                      <a:pt x="33" y="87"/>
                      <a:pt x="40" y="85"/>
                    </a:cubicBezTo>
                    <a:cubicBezTo>
                      <a:pt x="55" y="79"/>
                      <a:pt x="72" y="77"/>
                      <a:pt x="89" y="73"/>
                    </a:cubicBezTo>
                    <a:cubicBezTo>
                      <a:pt x="87" y="48"/>
                      <a:pt x="83" y="0"/>
                      <a:pt x="83" y="0"/>
                    </a:cubicBezTo>
                  </a:path>
                </a:pathLst>
              </a:cu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06" name="Rectangle 7"/>
            <p:cNvSpPr>
              <a:spLocks noChangeArrowheads="1"/>
            </p:cNvSpPr>
            <p:nvPr/>
          </p:nvSpPr>
          <p:spPr bwMode="auto">
            <a:xfrm>
              <a:off x="5100" y="3075"/>
              <a:ext cx="220" cy="2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07" name="Freeform 8"/>
            <p:cNvSpPr>
              <a:spLocks/>
            </p:cNvSpPr>
            <p:nvPr/>
          </p:nvSpPr>
          <p:spPr bwMode="auto">
            <a:xfrm>
              <a:off x="5170" y="3075"/>
              <a:ext cx="145" cy="335"/>
            </a:xfrm>
            <a:custGeom>
              <a:avLst/>
              <a:gdLst>
                <a:gd name="T0" fmla="*/ 67 w 150"/>
                <a:gd name="T1" fmla="*/ 0 h 330"/>
                <a:gd name="T2" fmla="*/ 0 w 150"/>
                <a:gd name="T3" fmla="*/ 73 h 330"/>
                <a:gd name="T4" fmla="*/ 0 w 150"/>
                <a:gd name="T5" fmla="*/ 466 h 330"/>
                <a:gd name="T6" fmla="*/ 69 w 150"/>
                <a:gd name="T7" fmla="*/ 388 h 330"/>
                <a:gd name="T8" fmla="*/ 67 w 150"/>
                <a:gd name="T9" fmla="*/ 0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330"/>
                <a:gd name="T17" fmla="*/ 150 w 150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330">
                  <a:moveTo>
                    <a:pt x="145" y="0"/>
                  </a:moveTo>
                  <a:lnTo>
                    <a:pt x="0" y="50"/>
                  </a:lnTo>
                  <a:lnTo>
                    <a:pt x="0" y="330"/>
                  </a:lnTo>
                  <a:lnTo>
                    <a:pt x="150" y="27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48" name="Text Box 27"/>
          <p:cNvSpPr txBox="1">
            <a:spLocks noChangeArrowheads="1"/>
          </p:cNvSpPr>
          <p:nvPr/>
        </p:nvSpPr>
        <p:spPr bwMode="auto">
          <a:xfrm>
            <a:off x="7010400" y="4535488"/>
            <a:ext cx="1773238" cy="598487"/>
          </a:xfrm>
          <a:prstGeom prst="rect">
            <a:avLst/>
          </a:prstGeom>
          <a:noFill/>
          <a:ln w="1905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0703F3"/>
                </a:solidFill>
              </a:rPr>
              <a:t>Classes</a:t>
            </a:r>
          </a:p>
        </p:txBody>
      </p:sp>
      <p:grpSp>
        <p:nvGrpSpPr>
          <p:cNvPr id="31749" name="Group 28"/>
          <p:cNvGrpSpPr>
            <a:grpSpLocks/>
          </p:cNvGrpSpPr>
          <p:nvPr/>
        </p:nvGrpSpPr>
        <p:grpSpPr bwMode="auto">
          <a:xfrm>
            <a:off x="5884863" y="6372225"/>
            <a:ext cx="269875" cy="274638"/>
            <a:chOff x="4867" y="1148"/>
            <a:chExt cx="140" cy="148"/>
          </a:xfrm>
        </p:grpSpPr>
        <p:sp>
          <p:nvSpPr>
            <p:cNvPr id="31797" name="Freeform 29"/>
            <p:cNvSpPr>
              <a:spLocks/>
            </p:cNvSpPr>
            <p:nvPr/>
          </p:nvSpPr>
          <p:spPr bwMode="auto">
            <a:xfrm>
              <a:off x="4867" y="1173"/>
              <a:ext cx="140" cy="123"/>
            </a:xfrm>
            <a:custGeom>
              <a:avLst/>
              <a:gdLst>
                <a:gd name="T0" fmla="*/ 0 w 520"/>
                <a:gd name="T1" fmla="*/ 0 h 310"/>
                <a:gd name="T2" fmla="*/ 0 w 520"/>
                <a:gd name="T3" fmla="*/ 0 h 310"/>
                <a:gd name="T4" fmla="*/ 0 w 520"/>
                <a:gd name="T5" fmla="*/ 0 h 310"/>
                <a:gd name="T6" fmla="*/ 0 w 520"/>
                <a:gd name="T7" fmla="*/ 0 h 310"/>
                <a:gd name="T8" fmla="*/ 0 w 520"/>
                <a:gd name="T9" fmla="*/ 0 h 310"/>
                <a:gd name="T10" fmla="*/ 0 w 520"/>
                <a:gd name="T11" fmla="*/ 0 h 310"/>
                <a:gd name="T12" fmla="*/ 0 w 520"/>
                <a:gd name="T13" fmla="*/ 0 h 310"/>
                <a:gd name="T14" fmla="*/ 0 w 520"/>
                <a:gd name="T15" fmla="*/ 0 h 310"/>
                <a:gd name="T16" fmla="*/ 0 w 520"/>
                <a:gd name="T17" fmla="*/ 0 h 310"/>
                <a:gd name="T18" fmla="*/ 0 w 520"/>
                <a:gd name="T19" fmla="*/ 0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0"/>
                <a:gd name="T31" fmla="*/ 0 h 310"/>
                <a:gd name="T32" fmla="*/ 520 w 520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0" h="310">
                  <a:moveTo>
                    <a:pt x="99" y="0"/>
                  </a:moveTo>
                  <a:cubicBezTo>
                    <a:pt x="116" y="11"/>
                    <a:pt x="127" y="22"/>
                    <a:pt x="139" y="40"/>
                  </a:cubicBezTo>
                  <a:cubicBezTo>
                    <a:pt x="131" y="62"/>
                    <a:pt x="121" y="77"/>
                    <a:pt x="99" y="85"/>
                  </a:cubicBezTo>
                  <a:cubicBezTo>
                    <a:pt x="39" y="132"/>
                    <a:pt x="62" y="114"/>
                    <a:pt x="29" y="160"/>
                  </a:cubicBezTo>
                  <a:cubicBezTo>
                    <a:pt x="0" y="304"/>
                    <a:pt x="218" y="298"/>
                    <a:pt x="304" y="305"/>
                  </a:cubicBezTo>
                  <a:cubicBezTo>
                    <a:pt x="330" y="307"/>
                    <a:pt x="357" y="308"/>
                    <a:pt x="384" y="310"/>
                  </a:cubicBezTo>
                  <a:cubicBezTo>
                    <a:pt x="414" y="303"/>
                    <a:pt x="445" y="300"/>
                    <a:pt x="474" y="290"/>
                  </a:cubicBezTo>
                  <a:cubicBezTo>
                    <a:pt x="520" y="273"/>
                    <a:pt x="489" y="175"/>
                    <a:pt x="489" y="165"/>
                  </a:cubicBezTo>
                  <a:cubicBezTo>
                    <a:pt x="483" y="99"/>
                    <a:pt x="369" y="91"/>
                    <a:pt x="319" y="75"/>
                  </a:cubicBezTo>
                  <a:cubicBezTo>
                    <a:pt x="310" y="50"/>
                    <a:pt x="327" y="36"/>
                    <a:pt x="344" y="2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Freeform 30"/>
            <p:cNvSpPr>
              <a:spLocks/>
            </p:cNvSpPr>
            <p:nvPr/>
          </p:nvSpPr>
          <p:spPr bwMode="auto">
            <a:xfrm>
              <a:off x="4917" y="1183"/>
              <a:ext cx="8" cy="32"/>
            </a:xfrm>
            <a:custGeom>
              <a:avLst/>
              <a:gdLst>
                <a:gd name="T0" fmla="*/ 0 w 30"/>
                <a:gd name="T1" fmla="*/ 0 h 80"/>
                <a:gd name="T2" fmla="*/ 0 w 30"/>
                <a:gd name="T3" fmla="*/ 0 h 80"/>
                <a:gd name="T4" fmla="*/ 0 w 30"/>
                <a:gd name="T5" fmla="*/ 0 h 80"/>
                <a:gd name="T6" fmla="*/ 0 60000 65536"/>
                <a:gd name="T7" fmla="*/ 0 60000 65536"/>
                <a:gd name="T8" fmla="*/ 0 60000 65536"/>
                <a:gd name="T9" fmla="*/ 0 w 30"/>
                <a:gd name="T10" fmla="*/ 0 h 80"/>
                <a:gd name="T11" fmla="*/ 30 w 30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80">
                  <a:moveTo>
                    <a:pt x="0" y="0"/>
                  </a:moveTo>
                  <a:cubicBezTo>
                    <a:pt x="21" y="7"/>
                    <a:pt x="23" y="19"/>
                    <a:pt x="30" y="40"/>
                  </a:cubicBezTo>
                  <a:cubicBezTo>
                    <a:pt x="23" y="70"/>
                    <a:pt x="23" y="61"/>
                    <a:pt x="5" y="8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Freeform 31"/>
            <p:cNvSpPr>
              <a:spLocks/>
            </p:cNvSpPr>
            <p:nvPr/>
          </p:nvSpPr>
          <p:spPr bwMode="auto">
            <a:xfrm>
              <a:off x="4934" y="1179"/>
              <a:ext cx="32" cy="67"/>
            </a:xfrm>
            <a:custGeom>
              <a:avLst/>
              <a:gdLst>
                <a:gd name="T0" fmla="*/ 0 w 119"/>
                <a:gd name="T1" fmla="*/ 0 h 170"/>
                <a:gd name="T2" fmla="*/ 0 w 119"/>
                <a:gd name="T3" fmla="*/ 0 h 170"/>
                <a:gd name="T4" fmla="*/ 0 w 119"/>
                <a:gd name="T5" fmla="*/ 0 h 170"/>
                <a:gd name="T6" fmla="*/ 0 w 119"/>
                <a:gd name="T7" fmla="*/ 0 h 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170"/>
                <a:gd name="T14" fmla="*/ 119 w 119"/>
                <a:gd name="T15" fmla="*/ 170 h 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170">
                  <a:moveTo>
                    <a:pt x="39" y="0"/>
                  </a:moveTo>
                  <a:cubicBezTo>
                    <a:pt x="0" y="38"/>
                    <a:pt x="29" y="91"/>
                    <a:pt x="69" y="120"/>
                  </a:cubicBezTo>
                  <a:cubicBezTo>
                    <a:pt x="82" y="129"/>
                    <a:pt x="114" y="145"/>
                    <a:pt x="114" y="145"/>
                  </a:cubicBezTo>
                  <a:cubicBezTo>
                    <a:pt x="115" y="153"/>
                    <a:pt x="119" y="170"/>
                    <a:pt x="119" y="17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Freeform 32"/>
            <p:cNvSpPr>
              <a:spLocks/>
            </p:cNvSpPr>
            <p:nvPr/>
          </p:nvSpPr>
          <p:spPr bwMode="auto">
            <a:xfrm>
              <a:off x="4899" y="1262"/>
              <a:ext cx="14" cy="26"/>
            </a:xfrm>
            <a:custGeom>
              <a:avLst/>
              <a:gdLst>
                <a:gd name="T0" fmla="*/ 0 w 50"/>
                <a:gd name="T1" fmla="*/ 0 h 65"/>
                <a:gd name="T2" fmla="*/ 0 w 50"/>
                <a:gd name="T3" fmla="*/ 0 h 65"/>
                <a:gd name="T4" fmla="*/ 0 w 50"/>
                <a:gd name="T5" fmla="*/ 0 h 65"/>
                <a:gd name="T6" fmla="*/ 0 60000 65536"/>
                <a:gd name="T7" fmla="*/ 0 60000 65536"/>
                <a:gd name="T8" fmla="*/ 0 60000 65536"/>
                <a:gd name="T9" fmla="*/ 0 w 50"/>
                <a:gd name="T10" fmla="*/ 0 h 65"/>
                <a:gd name="T11" fmla="*/ 50 w 50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5">
                  <a:moveTo>
                    <a:pt x="0" y="0"/>
                  </a:moveTo>
                  <a:cubicBezTo>
                    <a:pt x="0" y="0"/>
                    <a:pt x="7" y="32"/>
                    <a:pt x="10" y="35"/>
                  </a:cubicBezTo>
                  <a:cubicBezTo>
                    <a:pt x="15" y="40"/>
                    <a:pt x="50" y="65"/>
                    <a:pt x="50" y="6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Freeform 33"/>
            <p:cNvSpPr>
              <a:spLocks/>
            </p:cNvSpPr>
            <p:nvPr/>
          </p:nvSpPr>
          <p:spPr bwMode="auto">
            <a:xfrm>
              <a:off x="4930" y="1276"/>
              <a:ext cx="15" cy="18"/>
            </a:xfrm>
            <a:custGeom>
              <a:avLst/>
              <a:gdLst>
                <a:gd name="T0" fmla="*/ 0 w 55"/>
                <a:gd name="T1" fmla="*/ 0 h 45"/>
                <a:gd name="T2" fmla="*/ 0 w 55"/>
                <a:gd name="T3" fmla="*/ 0 h 45"/>
                <a:gd name="T4" fmla="*/ 0 w 55"/>
                <a:gd name="T5" fmla="*/ 0 h 45"/>
                <a:gd name="T6" fmla="*/ 0 60000 65536"/>
                <a:gd name="T7" fmla="*/ 0 60000 65536"/>
                <a:gd name="T8" fmla="*/ 0 60000 65536"/>
                <a:gd name="T9" fmla="*/ 0 w 55"/>
                <a:gd name="T10" fmla="*/ 0 h 45"/>
                <a:gd name="T11" fmla="*/ 55 w 55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5">
                  <a:moveTo>
                    <a:pt x="0" y="0"/>
                  </a:moveTo>
                  <a:cubicBezTo>
                    <a:pt x="0" y="0"/>
                    <a:pt x="24" y="29"/>
                    <a:pt x="25" y="30"/>
                  </a:cubicBezTo>
                  <a:cubicBezTo>
                    <a:pt x="32" y="37"/>
                    <a:pt x="55" y="45"/>
                    <a:pt x="55" y="4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2" name="Freeform 34"/>
            <p:cNvSpPr>
              <a:spLocks/>
            </p:cNvSpPr>
            <p:nvPr/>
          </p:nvSpPr>
          <p:spPr bwMode="auto">
            <a:xfrm>
              <a:off x="4969" y="1270"/>
              <a:ext cx="15" cy="26"/>
            </a:xfrm>
            <a:custGeom>
              <a:avLst/>
              <a:gdLst>
                <a:gd name="T0" fmla="*/ 0 w 55"/>
                <a:gd name="T1" fmla="*/ 0 h 65"/>
                <a:gd name="T2" fmla="*/ 0 w 55"/>
                <a:gd name="T3" fmla="*/ 0 h 65"/>
                <a:gd name="T4" fmla="*/ 0 60000 65536"/>
                <a:gd name="T5" fmla="*/ 0 60000 65536"/>
                <a:gd name="T6" fmla="*/ 0 w 55"/>
                <a:gd name="T7" fmla="*/ 0 h 65"/>
                <a:gd name="T8" fmla="*/ 55 w 55"/>
                <a:gd name="T9" fmla="*/ 65 h 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" h="65">
                  <a:moveTo>
                    <a:pt x="45" y="0"/>
                  </a:moveTo>
                  <a:cubicBezTo>
                    <a:pt x="55" y="42"/>
                    <a:pt x="25" y="39"/>
                    <a:pt x="0" y="6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3" name="Freeform 35"/>
            <p:cNvSpPr>
              <a:spLocks/>
            </p:cNvSpPr>
            <p:nvPr/>
          </p:nvSpPr>
          <p:spPr bwMode="auto">
            <a:xfrm>
              <a:off x="4893" y="1193"/>
              <a:ext cx="72" cy="10"/>
            </a:xfrm>
            <a:custGeom>
              <a:avLst/>
              <a:gdLst>
                <a:gd name="T0" fmla="*/ 0 w 269"/>
                <a:gd name="T1" fmla="*/ 0 h 25"/>
                <a:gd name="T2" fmla="*/ 0 w 269"/>
                <a:gd name="T3" fmla="*/ 0 h 25"/>
                <a:gd name="T4" fmla="*/ 0 w 269"/>
                <a:gd name="T5" fmla="*/ 0 h 25"/>
                <a:gd name="T6" fmla="*/ 0 w 269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25"/>
                <a:gd name="T14" fmla="*/ 269 w 26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25">
                  <a:moveTo>
                    <a:pt x="234" y="5"/>
                  </a:moveTo>
                  <a:cubicBezTo>
                    <a:pt x="269" y="16"/>
                    <a:pt x="233" y="20"/>
                    <a:pt x="219" y="25"/>
                  </a:cubicBezTo>
                  <a:cubicBezTo>
                    <a:pt x="154" y="23"/>
                    <a:pt x="88" y="23"/>
                    <a:pt x="24" y="20"/>
                  </a:cubicBezTo>
                  <a:cubicBezTo>
                    <a:pt x="0" y="18"/>
                    <a:pt x="7" y="0"/>
                    <a:pt x="24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Freeform 36"/>
            <p:cNvSpPr>
              <a:spLocks/>
            </p:cNvSpPr>
            <p:nvPr/>
          </p:nvSpPr>
          <p:spPr bwMode="auto">
            <a:xfrm>
              <a:off x="4894" y="1148"/>
              <a:ext cx="69" cy="36"/>
            </a:xfrm>
            <a:custGeom>
              <a:avLst/>
              <a:gdLst>
                <a:gd name="T0" fmla="*/ 0 w 256"/>
                <a:gd name="T1" fmla="*/ 0 h 90"/>
                <a:gd name="T2" fmla="*/ 0 w 256"/>
                <a:gd name="T3" fmla="*/ 0 h 90"/>
                <a:gd name="T4" fmla="*/ 0 w 256"/>
                <a:gd name="T5" fmla="*/ 0 h 90"/>
                <a:gd name="T6" fmla="*/ 0 w 256"/>
                <a:gd name="T7" fmla="*/ 0 h 90"/>
                <a:gd name="T8" fmla="*/ 0 w 256"/>
                <a:gd name="T9" fmla="*/ 0 h 90"/>
                <a:gd name="T10" fmla="*/ 0 w 256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90"/>
                <a:gd name="T20" fmla="*/ 256 w 25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90">
                  <a:moveTo>
                    <a:pt x="0" y="63"/>
                  </a:moveTo>
                  <a:cubicBezTo>
                    <a:pt x="30" y="70"/>
                    <a:pt x="13" y="65"/>
                    <a:pt x="50" y="78"/>
                  </a:cubicBezTo>
                  <a:cubicBezTo>
                    <a:pt x="60" y="81"/>
                    <a:pt x="80" y="88"/>
                    <a:pt x="80" y="88"/>
                  </a:cubicBezTo>
                  <a:cubicBezTo>
                    <a:pt x="130" y="85"/>
                    <a:pt x="193" y="90"/>
                    <a:pt x="245" y="73"/>
                  </a:cubicBezTo>
                  <a:cubicBezTo>
                    <a:pt x="256" y="37"/>
                    <a:pt x="218" y="50"/>
                    <a:pt x="195" y="53"/>
                  </a:cubicBezTo>
                  <a:cubicBezTo>
                    <a:pt x="142" y="46"/>
                    <a:pt x="0" y="0"/>
                    <a:pt x="0" y="63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0" name="Group 37"/>
          <p:cNvGrpSpPr>
            <a:grpSpLocks/>
          </p:cNvGrpSpPr>
          <p:nvPr/>
        </p:nvGrpSpPr>
        <p:grpSpPr bwMode="auto">
          <a:xfrm>
            <a:off x="6111875" y="6337300"/>
            <a:ext cx="527050" cy="368300"/>
            <a:chOff x="3069" y="1495"/>
            <a:chExt cx="2572" cy="1907"/>
          </a:xfrm>
        </p:grpSpPr>
        <p:sp>
          <p:nvSpPr>
            <p:cNvPr id="31792" name="Freeform 38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3" name="Freeform 39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4" name="Freeform 40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Freeform 41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Freeform 42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1" name="Text Box 43"/>
          <p:cNvSpPr txBox="1">
            <a:spLocks noChangeArrowheads="1"/>
          </p:cNvSpPr>
          <p:nvPr/>
        </p:nvSpPr>
        <p:spPr bwMode="auto">
          <a:xfrm>
            <a:off x="466725" y="5008563"/>
            <a:ext cx="1773238" cy="598487"/>
          </a:xfrm>
          <a:prstGeom prst="rect">
            <a:avLst/>
          </a:prstGeom>
          <a:noFill/>
          <a:ln w="19050">
            <a:solidFill>
              <a:srgbClr val="0484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04841C"/>
                </a:solidFill>
              </a:rPr>
              <a:t>Methods</a:t>
            </a:r>
          </a:p>
        </p:txBody>
      </p:sp>
      <p:grpSp>
        <p:nvGrpSpPr>
          <p:cNvPr id="31752" name="Group 44"/>
          <p:cNvGrpSpPr>
            <a:grpSpLocks/>
          </p:cNvGrpSpPr>
          <p:nvPr/>
        </p:nvGrpSpPr>
        <p:grpSpPr bwMode="auto">
          <a:xfrm>
            <a:off x="2754313" y="5084763"/>
            <a:ext cx="1038225" cy="1179512"/>
            <a:chOff x="875" y="2352"/>
            <a:chExt cx="1189" cy="1378"/>
          </a:xfrm>
        </p:grpSpPr>
        <p:sp>
          <p:nvSpPr>
            <p:cNvPr id="31782" name="AutoShape 45"/>
            <p:cNvSpPr>
              <a:spLocks noChangeArrowheads="1"/>
            </p:cNvSpPr>
            <p:nvPr/>
          </p:nvSpPr>
          <p:spPr bwMode="auto">
            <a:xfrm>
              <a:off x="875" y="2352"/>
              <a:ext cx="863" cy="1378"/>
            </a:xfrm>
            <a:prstGeom prst="cube">
              <a:avLst>
                <a:gd name="adj" fmla="val 25000"/>
              </a:avLst>
            </a:prstGeom>
            <a:noFill/>
            <a:ln w="28575">
              <a:solidFill>
                <a:srgbClr val="0484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783" name="AutoShape 46"/>
            <p:cNvSpPr>
              <a:spLocks noChangeArrowheads="1"/>
            </p:cNvSpPr>
            <p:nvPr/>
          </p:nvSpPr>
          <p:spPr bwMode="auto">
            <a:xfrm rot="5400000">
              <a:off x="1543" y="3146"/>
              <a:ext cx="508" cy="534"/>
            </a:xfrm>
            <a:prstGeom prst="can">
              <a:avLst>
                <a:gd name="adj" fmla="val 38972"/>
              </a:avLst>
            </a:prstGeom>
            <a:solidFill>
              <a:schemeClr val="bg1"/>
            </a:solidFill>
            <a:ln w="28575">
              <a:solidFill>
                <a:srgbClr val="04841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784" name="Line 47"/>
            <p:cNvSpPr>
              <a:spLocks noChangeShapeType="1"/>
            </p:cNvSpPr>
            <p:nvPr/>
          </p:nvSpPr>
          <p:spPr bwMode="auto">
            <a:xfrm>
              <a:off x="1097" y="2352"/>
              <a:ext cx="63" cy="95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Line 48"/>
            <p:cNvSpPr>
              <a:spLocks noChangeShapeType="1"/>
            </p:cNvSpPr>
            <p:nvPr/>
          </p:nvSpPr>
          <p:spPr bwMode="auto">
            <a:xfrm flipH="1">
              <a:off x="1566" y="2358"/>
              <a:ext cx="153" cy="83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Line 49"/>
            <p:cNvSpPr>
              <a:spLocks noChangeShapeType="1"/>
            </p:cNvSpPr>
            <p:nvPr/>
          </p:nvSpPr>
          <p:spPr bwMode="auto">
            <a:xfrm>
              <a:off x="1154" y="2447"/>
              <a:ext cx="413" cy="0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Line 50"/>
            <p:cNvSpPr>
              <a:spLocks noChangeShapeType="1"/>
            </p:cNvSpPr>
            <p:nvPr/>
          </p:nvSpPr>
          <p:spPr bwMode="auto">
            <a:xfrm flipH="1">
              <a:off x="1078" y="2447"/>
              <a:ext cx="82" cy="83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Line 51"/>
            <p:cNvSpPr>
              <a:spLocks noChangeShapeType="1"/>
            </p:cNvSpPr>
            <p:nvPr/>
          </p:nvSpPr>
          <p:spPr bwMode="auto">
            <a:xfrm flipV="1">
              <a:off x="887" y="2542"/>
              <a:ext cx="184" cy="20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Line 52"/>
            <p:cNvSpPr>
              <a:spLocks noChangeShapeType="1"/>
            </p:cNvSpPr>
            <p:nvPr/>
          </p:nvSpPr>
          <p:spPr bwMode="auto">
            <a:xfrm flipH="1">
              <a:off x="1472" y="2447"/>
              <a:ext cx="95" cy="96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Line 53"/>
            <p:cNvSpPr>
              <a:spLocks noChangeShapeType="1"/>
            </p:cNvSpPr>
            <p:nvPr/>
          </p:nvSpPr>
          <p:spPr bwMode="auto">
            <a:xfrm flipV="1">
              <a:off x="1066" y="2548"/>
              <a:ext cx="407" cy="0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Line 54"/>
            <p:cNvSpPr>
              <a:spLocks noChangeShapeType="1"/>
            </p:cNvSpPr>
            <p:nvPr/>
          </p:nvSpPr>
          <p:spPr bwMode="auto">
            <a:xfrm flipH="1" flipV="1">
              <a:off x="1460" y="2542"/>
              <a:ext cx="56" cy="26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3" name="Line 80"/>
          <p:cNvSpPr>
            <a:spLocks noChangeShapeType="1"/>
          </p:cNvSpPr>
          <p:nvPr/>
        </p:nvSpPr>
        <p:spPr bwMode="auto">
          <a:xfrm flipH="1">
            <a:off x="3154363" y="4848225"/>
            <a:ext cx="6350" cy="373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81"/>
          <p:cNvSpPr>
            <a:spLocks noChangeShapeType="1"/>
          </p:cNvSpPr>
          <p:nvPr/>
        </p:nvSpPr>
        <p:spPr bwMode="auto">
          <a:xfrm flipV="1">
            <a:off x="3713163" y="5981700"/>
            <a:ext cx="2492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Text Box 82"/>
          <p:cNvSpPr txBox="1">
            <a:spLocks noChangeArrowheads="1"/>
          </p:cNvSpPr>
          <p:nvPr/>
        </p:nvSpPr>
        <p:spPr bwMode="auto">
          <a:xfrm>
            <a:off x="2679700" y="4724400"/>
            <a:ext cx="557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input</a:t>
            </a:r>
          </a:p>
        </p:txBody>
      </p:sp>
      <p:sp>
        <p:nvSpPr>
          <p:cNvPr id="31756" name="Text Box 83"/>
          <p:cNvSpPr txBox="1">
            <a:spLocks noChangeArrowheads="1"/>
          </p:cNvSpPr>
          <p:nvPr/>
        </p:nvSpPr>
        <p:spPr bwMode="auto">
          <a:xfrm>
            <a:off x="3930650" y="5842000"/>
            <a:ext cx="658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output</a:t>
            </a:r>
          </a:p>
        </p:txBody>
      </p:sp>
      <p:sp>
        <p:nvSpPr>
          <p:cNvPr id="31757" name="Rectangle 16"/>
          <p:cNvSpPr>
            <a:spLocks noChangeArrowheads="1"/>
          </p:cNvSpPr>
          <p:nvPr/>
        </p:nvSpPr>
        <p:spPr bwMode="auto">
          <a:xfrm>
            <a:off x="7308850" y="742950"/>
            <a:ext cx="361950" cy="368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1758" name="Group 18"/>
          <p:cNvGrpSpPr>
            <a:grpSpLocks/>
          </p:cNvGrpSpPr>
          <p:nvPr/>
        </p:nvGrpSpPr>
        <p:grpSpPr bwMode="auto">
          <a:xfrm>
            <a:off x="6858000" y="381000"/>
            <a:ext cx="1701800" cy="1273175"/>
            <a:chOff x="3069" y="1495"/>
            <a:chExt cx="2572" cy="1907"/>
          </a:xfrm>
        </p:grpSpPr>
        <p:sp>
          <p:nvSpPr>
            <p:cNvPr id="31777" name="Freeform 19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Freeform 20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Freeform 21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Freeform 22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Freeform 23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9" name="Rectangle 56"/>
          <p:cNvSpPr>
            <a:spLocks noChangeArrowheads="1"/>
          </p:cNvSpPr>
          <p:nvPr/>
        </p:nvSpPr>
        <p:spPr bwMode="auto">
          <a:xfrm>
            <a:off x="7675563" y="744538"/>
            <a:ext cx="361950" cy="363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60" name="Text Box 69"/>
          <p:cNvSpPr txBox="1">
            <a:spLocks noChangeArrowheads="1"/>
          </p:cNvSpPr>
          <p:nvPr/>
        </p:nvSpPr>
        <p:spPr bwMode="auto">
          <a:xfrm>
            <a:off x="7288213" y="768350"/>
            <a:ext cx="42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400" b="1">
                <a:latin typeface="Arial" pitchFamily="34" charset="0"/>
              </a:rPr>
              <a:t>42</a:t>
            </a:r>
          </a:p>
        </p:txBody>
      </p:sp>
      <p:sp>
        <p:nvSpPr>
          <p:cNvPr id="31761" name="Text Box 70"/>
          <p:cNvSpPr txBox="1">
            <a:spLocks noChangeArrowheads="1"/>
          </p:cNvSpPr>
          <p:nvPr/>
        </p:nvSpPr>
        <p:spPr bwMode="auto">
          <a:xfrm>
            <a:off x="7280275" y="1082675"/>
            <a:ext cx="428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31762" name="Text Box 71"/>
          <p:cNvSpPr txBox="1">
            <a:spLocks noChangeArrowheads="1"/>
          </p:cNvSpPr>
          <p:nvPr/>
        </p:nvSpPr>
        <p:spPr bwMode="auto">
          <a:xfrm>
            <a:off x="7631113" y="1077913"/>
            <a:ext cx="428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31763" name="Rectangle 93"/>
          <p:cNvSpPr>
            <a:spLocks noChangeArrowheads="1"/>
          </p:cNvSpPr>
          <p:nvPr/>
        </p:nvSpPr>
        <p:spPr bwMode="auto">
          <a:xfrm>
            <a:off x="7091363" y="1752600"/>
            <a:ext cx="1284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altLang="en-US" sz="1000">
                <a:solidFill>
                  <a:srgbClr val="000000"/>
                </a:solidFill>
                <a:latin typeface="Courier New" pitchFamily="49" charset="0"/>
              </a:rPr>
              <a:t>Point </a:t>
            </a: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object… </a:t>
            </a:r>
          </a:p>
        </p:txBody>
      </p:sp>
      <p:sp>
        <p:nvSpPr>
          <p:cNvPr id="31764" name="Text Box 69"/>
          <p:cNvSpPr txBox="1">
            <a:spLocks noChangeArrowheads="1"/>
          </p:cNvSpPr>
          <p:nvPr/>
        </p:nvSpPr>
        <p:spPr bwMode="auto">
          <a:xfrm>
            <a:off x="7648575" y="774700"/>
            <a:ext cx="42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400" b="1">
                <a:latin typeface="Arial" pitchFamily="34" charset="0"/>
              </a:rPr>
              <a:t>42</a:t>
            </a:r>
          </a:p>
        </p:txBody>
      </p:sp>
      <p:grpSp>
        <p:nvGrpSpPr>
          <p:cNvPr id="31765" name="Group 18"/>
          <p:cNvGrpSpPr>
            <a:grpSpLocks/>
          </p:cNvGrpSpPr>
          <p:nvPr/>
        </p:nvGrpSpPr>
        <p:grpSpPr bwMode="auto">
          <a:xfrm>
            <a:off x="304800" y="457200"/>
            <a:ext cx="1701800" cy="1273175"/>
            <a:chOff x="3069" y="1495"/>
            <a:chExt cx="2572" cy="1907"/>
          </a:xfrm>
        </p:grpSpPr>
        <p:sp>
          <p:nvSpPr>
            <p:cNvPr id="31772" name="Freeform 19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Freeform 20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Freeform 21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Freeform 22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Freeform 23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6" name="Rectangle 78"/>
          <p:cNvSpPr>
            <a:spLocks noChangeArrowheads="1"/>
          </p:cNvSpPr>
          <p:nvPr/>
        </p:nvSpPr>
        <p:spPr bwMode="auto">
          <a:xfrm>
            <a:off x="595313" y="812800"/>
            <a:ext cx="1112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"Oh yeah!"</a:t>
            </a:r>
            <a:endParaRPr lang="en-US" altLang="en-US" sz="1400"/>
          </a:p>
        </p:txBody>
      </p:sp>
      <p:sp>
        <p:nvSpPr>
          <p:cNvPr id="31767" name="Rectangle 93"/>
          <p:cNvSpPr>
            <a:spLocks noChangeArrowheads="1"/>
          </p:cNvSpPr>
          <p:nvPr/>
        </p:nvSpPr>
        <p:spPr bwMode="auto">
          <a:xfrm>
            <a:off x="538163" y="1828800"/>
            <a:ext cx="1360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altLang="en-US" sz="1000">
                <a:solidFill>
                  <a:srgbClr val="000000"/>
                </a:solidFill>
                <a:latin typeface="Courier New" pitchFamily="49" charset="0"/>
              </a:rPr>
              <a:t>String </a:t>
            </a: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object… </a:t>
            </a:r>
          </a:p>
        </p:txBody>
      </p:sp>
      <p:sp>
        <p:nvSpPr>
          <p:cNvPr id="31768" name="Text Box 14"/>
          <p:cNvSpPr txBox="1">
            <a:spLocks noChangeArrowheads="1"/>
          </p:cNvSpPr>
          <p:nvPr/>
        </p:nvSpPr>
        <p:spPr bwMode="auto">
          <a:xfrm>
            <a:off x="3581400" y="304800"/>
            <a:ext cx="1773238" cy="5984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C00000"/>
                </a:solidFill>
              </a:rPr>
              <a:t>Objects</a:t>
            </a:r>
          </a:p>
        </p:txBody>
      </p:sp>
      <p:sp>
        <p:nvSpPr>
          <p:cNvPr id="31769" name="Rectangle 92"/>
          <p:cNvSpPr>
            <a:spLocks noChangeArrowheads="1"/>
          </p:cNvSpPr>
          <p:nvPr/>
        </p:nvSpPr>
        <p:spPr bwMode="auto">
          <a:xfrm>
            <a:off x="7543800" y="57912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/>
              <a:t>Types</a:t>
            </a:r>
          </a:p>
        </p:txBody>
      </p:sp>
      <p:sp>
        <p:nvSpPr>
          <p:cNvPr id="31770" name="Rectangle 93"/>
          <p:cNvSpPr>
            <a:spLocks noChangeArrowheads="1"/>
          </p:cNvSpPr>
          <p:nvPr/>
        </p:nvSpPr>
        <p:spPr bwMode="auto">
          <a:xfrm>
            <a:off x="695325" y="5770563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/>
              <a:t>Functions</a:t>
            </a:r>
          </a:p>
        </p:txBody>
      </p:sp>
      <p:sp>
        <p:nvSpPr>
          <p:cNvPr id="31771" name="Text Box 14"/>
          <p:cNvSpPr txBox="1">
            <a:spLocks noChangeArrowheads="1"/>
          </p:cNvSpPr>
          <p:nvPr/>
        </p:nvSpPr>
        <p:spPr bwMode="auto">
          <a:xfrm>
            <a:off x="3581400" y="1143000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b="1"/>
              <a:t>Data reigns</a:t>
            </a:r>
          </a:p>
        </p:txBody>
      </p:sp>
    </p:spTree>
    <p:extLst>
      <p:ext uri="{BB962C8B-B14F-4D97-AF65-F5344CB8AC3E}">
        <p14:creationId xmlns:p14="http://schemas.microsoft.com/office/powerpoint/2010/main" val="12868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5468938" y="4716463"/>
            <a:ext cx="1711325" cy="1873250"/>
            <a:chOff x="4480" y="2230"/>
            <a:chExt cx="1078" cy="1180"/>
          </a:xfrm>
        </p:grpSpPr>
        <p:grpSp>
          <p:nvGrpSpPr>
            <p:cNvPr id="34877" name="Group 3"/>
            <p:cNvGrpSpPr>
              <a:grpSpLocks/>
            </p:cNvGrpSpPr>
            <p:nvPr/>
          </p:nvGrpSpPr>
          <p:grpSpPr bwMode="auto">
            <a:xfrm>
              <a:off x="4480" y="2228"/>
              <a:ext cx="1078" cy="1122"/>
              <a:chOff x="3600" y="1551"/>
              <a:chExt cx="528" cy="657"/>
            </a:xfrm>
          </p:grpSpPr>
          <p:sp>
            <p:nvSpPr>
              <p:cNvPr id="34880" name="AutoShape 4"/>
              <p:cNvSpPr>
                <a:spLocks noChangeArrowheads="1"/>
              </p:cNvSpPr>
              <p:nvPr/>
            </p:nvSpPr>
            <p:spPr bwMode="auto">
              <a:xfrm>
                <a:off x="3600" y="1824"/>
                <a:ext cx="528" cy="384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4881" name="AutoShape 5"/>
              <p:cNvSpPr>
                <a:spLocks noChangeArrowheads="1"/>
              </p:cNvSpPr>
              <p:nvPr/>
            </p:nvSpPr>
            <p:spPr bwMode="auto">
              <a:xfrm>
                <a:off x="3648" y="1684"/>
                <a:ext cx="192" cy="236"/>
              </a:xfrm>
              <a:prstGeom prst="can">
                <a:avLst>
                  <a:gd name="adj" fmla="val 49997"/>
                </a:avLst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4882" name="Freeform 6"/>
              <p:cNvSpPr>
                <a:spLocks/>
              </p:cNvSpPr>
              <p:nvPr/>
            </p:nvSpPr>
            <p:spPr bwMode="auto">
              <a:xfrm>
                <a:off x="3708" y="1551"/>
                <a:ext cx="66" cy="189"/>
              </a:xfrm>
              <a:custGeom>
                <a:avLst/>
                <a:gdLst>
                  <a:gd name="T0" fmla="*/ 1 w 101"/>
                  <a:gd name="T1" fmla="*/ 189 h 189"/>
                  <a:gd name="T2" fmla="*/ 1 w 101"/>
                  <a:gd name="T3" fmla="*/ 171 h 189"/>
                  <a:gd name="T4" fmla="*/ 1 w 101"/>
                  <a:gd name="T5" fmla="*/ 61 h 189"/>
                  <a:gd name="T6" fmla="*/ 1 w 101"/>
                  <a:gd name="T7" fmla="*/ 98 h 189"/>
                  <a:gd name="T8" fmla="*/ 1 w 101"/>
                  <a:gd name="T9" fmla="*/ 85 h 189"/>
                  <a:gd name="T10" fmla="*/ 1 w 101"/>
                  <a:gd name="T11" fmla="*/ 73 h 189"/>
                  <a:gd name="T12" fmla="*/ 1 w 101"/>
                  <a:gd name="T13" fmla="*/ 0 h 1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89"/>
                  <a:gd name="T23" fmla="*/ 101 w 101"/>
                  <a:gd name="T24" fmla="*/ 189 h 1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89">
                    <a:moveTo>
                      <a:pt x="4" y="189"/>
                    </a:moveTo>
                    <a:cubicBezTo>
                      <a:pt x="31" y="184"/>
                      <a:pt x="56" y="177"/>
                      <a:pt x="83" y="171"/>
                    </a:cubicBezTo>
                    <a:cubicBezTo>
                      <a:pt x="101" y="116"/>
                      <a:pt x="80" y="73"/>
                      <a:pt x="28" y="61"/>
                    </a:cubicBezTo>
                    <a:cubicBezTo>
                      <a:pt x="27" y="62"/>
                      <a:pt x="0" y="92"/>
                      <a:pt x="22" y="98"/>
                    </a:cubicBezTo>
                    <a:cubicBezTo>
                      <a:pt x="29" y="99"/>
                      <a:pt x="33" y="87"/>
                      <a:pt x="40" y="85"/>
                    </a:cubicBezTo>
                    <a:cubicBezTo>
                      <a:pt x="55" y="79"/>
                      <a:pt x="72" y="77"/>
                      <a:pt x="89" y="73"/>
                    </a:cubicBezTo>
                    <a:cubicBezTo>
                      <a:pt x="87" y="48"/>
                      <a:pt x="83" y="0"/>
                      <a:pt x="83" y="0"/>
                    </a:cubicBezTo>
                  </a:path>
                </a:pathLst>
              </a:cu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78" name="Rectangle 7"/>
            <p:cNvSpPr>
              <a:spLocks noChangeArrowheads="1"/>
            </p:cNvSpPr>
            <p:nvPr/>
          </p:nvSpPr>
          <p:spPr bwMode="auto">
            <a:xfrm>
              <a:off x="5100" y="3075"/>
              <a:ext cx="220" cy="2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879" name="Freeform 8"/>
            <p:cNvSpPr>
              <a:spLocks/>
            </p:cNvSpPr>
            <p:nvPr/>
          </p:nvSpPr>
          <p:spPr bwMode="auto">
            <a:xfrm>
              <a:off x="5170" y="3075"/>
              <a:ext cx="145" cy="335"/>
            </a:xfrm>
            <a:custGeom>
              <a:avLst/>
              <a:gdLst>
                <a:gd name="T0" fmla="*/ 67 w 150"/>
                <a:gd name="T1" fmla="*/ 0 h 330"/>
                <a:gd name="T2" fmla="*/ 0 w 150"/>
                <a:gd name="T3" fmla="*/ 73 h 330"/>
                <a:gd name="T4" fmla="*/ 0 w 150"/>
                <a:gd name="T5" fmla="*/ 466 h 330"/>
                <a:gd name="T6" fmla="*/ 69 w 150"/>
                <a:gd name="T7" fmla="*/ 388 h 330"/>
                <a:gd name="T8" fmla="*/ 67 w 150"/>
                <a:gd name="T9" fmla="*/ 0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330"/>
                <a:gd name="T17" fmla="*/ 150 w 150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330">
                  <a:moveTo>
                    <a:pt x="145" y="0"/>
                  </a:moveTo>
                  <a:lnTo>
                    <a:pt x="0" y="50"/>
                  </a:lnTo>
                  <a:lnTo>
                    <a:pt x="0" y="330"/>
                  </a:lnTo>
                  <a:lnTo>
                    <a:pt x="150" y="27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19" name="Text Box 27"/>
          <p:cNvSpPr txBox="1">
            <a:spLocks noChangeArrowheads="1"/>
          </p:cNvSpPr>
          <p:nvPr/>
        </p:nvSpPr>
        <p:spPr bwMode="auto">
          <a:xfrm>
            <a:off x="7010400" y="4535488"/>
            <a:ext cx="1773238" cy="598487"/>
          </a:xfrm>
          <a:prstGeom prst="rect">
            <a:avLst/>
          </a:prstGeom>
          <a:noFill/>
          <a:ln w="1905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0703F3"/>
                </a:solidFill>
              </a:rPr>
              <a:t>Classes</a:t>
            </a:r>
          </a:p>
        </p:txBody>
      </p:sp>
      <p:grpSp>
        <p:nvGrpSpPr>
          <p:cNvPr id="34820" name="Group 28"/>
          <p:cNvGrpSpPr>
            <a:grpSpLocks/>
          </p:cNvGrpSpPr>
          <p:nvPr/>
        </p:nvGrpSpPr>
        <p:grpSpPr bwMode="auto">
          <a:xfrm>
            <a:off x="5884863" y="6372225"/>
            <a:ext cx="269875" cy="274638"/>
            <a:chOff x="4867" y="1148"/>
            <a:chExt cx="140" cy="148"/>
          </a:xfrm>
        </p:grpSpPr>
        <p:sp>
          <p:nvSpPr>
            <p:cNvPr id="34869" name="Freeform 29"/>
            <p:cNvSpPr>
              <a:spLocks/>
            </p:cNvSpPr>
            <p:nvPr/>
          </p:nvSpPr>
          <p:spPr bwMode="auto">
            <a:xfrm>
              <a:off x="4867" y="1173"/>
              <a:ext cx="140" cy="123"/>
            </a:xfrm>
            <a:custGeom>
              <a:avLst/>
              <a:gdLst>
                <a:gd name="T0" fmla="*/ 0 w 520"/>
                <a:gd name="T1" fmla="*/ 0 h 310"/>
                <a:gd name="T2" fmla="*/ 0 w 520"/>
                <a:gd name="T3" fmla="*/ 0 h 310"/>
                <a:gd name="T4" fmla="*/ 0 w 520"/>
                <a:gd name="T5" fmla="*/ 0 h 310"/>
                <a:gd name="T6" fmla="*/ 0 w 520"/>
                <a:gd name="T7" fmla="*/ 0 h 310"/>
                <a:gd name="T8" fmla="*/ 0 w 520"/>
                <a:gd name="T9" fmla="*/ 0 h 310"/>
                <a:gd name="T10" fmla="*/ 0 w 520"/>
                <a:gd name="T11" fmla="*/ 0 h 310"/>
                <a:gd name="T12" fmla="*/ 0 w 520"/>
                <a:gd name="T13" fmla="*/ 0 h 310"/>
                <a:gd name="T14" fmla="*/ 0 w 520"/>
                <a:gd name="T15" fmla="*/ 0 h 310"/>
                <a:gd name="T16" fmla="*/ 0 w 520"/>
                <a:gd name="T17" fmla="*/ 0 h 310"/>
                <a:gd name="T18" fmla="*/ 0 w 520"/>
                <a:gd name="T19" fmla="*/ 0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0"/>
                <a:gd name="T31" fmla="*/ 0 h 310"/>
                <a:gd name="T32" fmla="*/ 520 w 520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0" h="310">
                  <a:moveTo>
                    <a:pt x="99" y="0"/>
                  </a:moveTo>
                  <a:cubicBezTo>
                    <a:pt x="116" y="11"/>
                    <a:pt x="127" y="22"/>
                    <a:pt x="139" y="40"/>
                  </a:cubicBezTo>
                  <a:cubicBezTo>
                    <a:pt x="131" y="62"/>
                    <a:pt x="121" y="77"/>
                    <a:pt x="99" y="85"/>
                  </a:cubicBezTo>
                  <a:cubicBezTo>
                    <a:pt x="39" y="132"/>
                    <a:pt x="62" y="114"/>
                    <a:pt x="29" y="160"/>
                  </a:cubicBezTo>
                  <a:cubicBezTo>
                    <a:pt x="0" y="304"/>
                    <a:pt x="218" y="298"/>
                    <a:pt x="304" y="305"/>
                  </a:cubicBezTo>
                  <a:cubicBezTo>
                    <a:pt x="330" y="307"/>
                    <a:pt x="357" y="308"/>
                    <a:pt x="384" y="310"/>
                  </a:cubicBezTo>
                  <a:cubicBezTo>
                    <a:pt x="414" y="303"/>
                    <a:pt x="445" y="300"/>
                    <a:pt x="474" y="290"/>
                  </a:cubicBezTo>
                  <a:cubicBezTo>
                    <a:pt x="520" y="273"/>
                    <a:pt x="489" y="175"/>
                    <a:pt x="489" y="165"/>
                  </a:cubicBezTo>
                  <a:cubicBezTo>
                    <a:pt x="483" y="99"/>
                    <a:pt x="369" y="91"/>
                    <a:pt x="319" y="75"/>
                  </a:cubicBezTo>
                  <a:cubicBezTo>
                    <a:pt x="310" y="50"/>
                    <a:pt x="327" y="36"/>
                    <a:pt x="344" y="2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0" name="Freeform 30"/>
            <p:cNvSpPr>
              <a:spLocks/>
            </p:cNvSpPr>
            <p:nvPr/>
          </p:nvSpPr>
          <p:spPr bwMode="auto">
            <a:xfrm>
              <a:off x="4917" y="1183"/>
              <a:ext cx="8" cy="32"/>
            </a:xfrm>
            <a:custGeom>
              <a:avLst/>
              <a:gdLst>
                <a:gd name="T0" fmla="*/ 0 w 30"/>
                <a:gd name="T1" fmla="*/ 0 h 80"/>
                <a:gd name="T2" fmla="*/ 0 w 30"/>
                <a:gd name="T3" fmla="*/ 0 h 80"/>
                <a:gd name="T4" fmla="*/ 0 w 30"/>
                <a:gd name="T5" fmla="*/ 0 h 80"/>
                <a:gd name="T6" fmla="*/ 0 60000 65536"/>
                <a:gd name="T7" fmla="*/ 0 60000 65536"/>
                <a:gd name="T8" fmla="*/ 0 60000 65536"/>
                <a:gd name="T9" fmla="*/ 0 w 30"/>
                <a:gd name="T10" fmla="*/ 0 h 80"/>
                <a:gd name="T11" fmla="*/ 30 w 30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80">
                  <a:moveTo>
                    <a:pt x="0" y="0"/>
                  </a:moveTo>
                  <a:cubicBezTo>
                    <a:pt x="21" y="7"/>
                    <a:pt x="23" y="19"/>
                    <a:pt x="30" y="40"/>
                  </a:cubicBezTo>
                  <a:cubicBezTo>
                    <a:pt x="23" y="70"/>
                    <a:pt x="23" y="61"/>
                    <a:pt x="5" y="8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1" name="Freeform 31"/>
            <p:cNvSpPr>
              <a:spLocks/>
            </p:cNvSpPr>
            <p:nvPr/>
          </p:nvSpPr>
          <p:spPr bwMode="auto">
            <a:xfrm>
              <a:off x="4934" y="1179"/>
              <a:ext cx="32" cy="67"/>
            </a:xfrm>
            <a:custGeom>
              <a:avLst/>
              <a:gdLst>
                <a:gd name="T0" fmla="*/ 0 w 119"/>
                <a:gd name="T1" fmla="*/ 0 h 170"/>
                <a:gd name="T2" fmla="*/ 0 w 119"/>
                <a:gd name="T3" fmla="*/ 0 h 170"/>
                <a:gd name="T4" fmla="*/ 0 w 119"/>
                <a:gd name="T5" fmla="*/ 0 h 170"/>
                <a:gd name="T6" fmla="*/ 0 w 119"/>
                <a:gd name="T7" fmla="*/ 0 h 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170"/>
                <a:gd name="T14" fmla="*/ 119 w 119"/>
                <a:gd name="T15" fmla="*/ 170 h 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170">
                  <a:moveTo>
                    <a:pt x="39" y="0"/>
                  </a:moveTo>
                  <a:cubicBezTo>
                    <a:pt x="0" y="38"/>
                    <a:pt x="29" y="91"/>
                    <a:pt x="69" y="120"/>
                  </a:cubicBezTo>
                  <a:cubicBezTo>
                    <a:pt x="82" y="129"/>
                    <a:pt x="114" y="145"/>
                    <a:pt x="114" y="145"/>
                  </a:cubicBezTo>
                  <a:cubicBezTo>
                    <a:pt x="115" y="153"/>
                    <a:pt x="119" y="170"/>
                    <a:pt x="119" y="17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2" name="Freeform 32"/>
            <p:cNvSpPr>
              <a:spLocks/>
            </p:cNvSpPr>
            <p:nvPr/>
          </p:nvSpPr>
          <p:spPr bwMode="auto">
            <a:xfrm>
              <a:off x="4899" y="1262"/>
              <a:ext cx="14" cy="26"/>
            </a:xfrm>
            <a:custGeom>
              <a:avLst/>
              <a:gdLst>
                <a:gd name="T0" fmla="*/ 0 w 50"/>
                <a:gd name="T1" fmla="*/ 0 h 65"/>
                <a:gd name="T2" fmla="*/ 0 w 50"/>
                <a:gd name="T3" fmla="*/ 0 h 65"/>
                <a:gd name="T4" fmla="*/ 0 w 50"/>
                <a:gd name="T5" fmla="*/ 0 h 65"/>
                <a:gd name="T6" fmla="*/ 0 60000 65536"/>
                <a:gd name="T7" fmla="*/ 0 60000 65536"/>
                <a:gd name="T8" fmla="*/ 0 60000 65536"/>
                <a:gd name="T9" fmla="*/ 0 w 50"/>
                <a:gd name="T10" fmla="*/ 0 h 65"/>
                <a:gd name="T11" fmla="*/ 50 w 50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5">
                  <a:moveTo>
                    <a:pt x="0" y="0"/>
                  </a:moveTo>
                  <a:cubicBezTo>
                    <a:pt x="0" y="0"/>
                    <a:pt x="7" y="32"/>
                    <a:pt x="10" y="35"/>
                  </a:cubicBezTo>
                  <a:cubicBezTo>
                    <a:pt x="15" y="40"/>
                    <a:pt x="50" y="65"/>
                    <a:pt x="50" y="6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Freeform 33"/>
            <p:cNvSpPr>
              <a:spLocks/>
            </p:cNvSpPr>
            <p:nvPr/>
          </p:nvSpPr>
          <p:spPr bwMode="auto">
            <a:xfrm>
              <a:off x="4930" y="1276"/>
              <a:ext cx="15" cy="18"/>
            </a:xfrm>
            <a:custGeom>
              <a:avLst/>
              <a:gdLst>
                <a:gd name="T0" fmla="*/ 0 w 55"/>
                <a:gd name="T1" fmla="*/ 0 h 45"/>
                <a:gd name="T2" fmla="*/ 0 w 55"/>
                <a:gd name="T3" fmla="*/ 0 h 45"/>
                <a:gd name="T4" fmla="*/ 0 w 55"/>
                <a:gd name="T5" fmla="*/ 0 h 45"/>
                <a:gd name="T6" fmla="*/ 0 60000 65536"/>
                <a:gd name="T7" fmla="*/ 0 60000 65536"/>
                <a:gd name="T8" fmla="*/ 0 60000 65536"/>
                <a:gd name="T9" fmla="*/ 0 w 55"/>
                <a:gd name="T10" fmla="*/ 0 h 45"/>
                <a:gd name="T11" fmla="*/ 55 w 55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5">
                  <a:moveTo>
                    <a:pt x="0" y="0"/>
                  </a:moveTo>
                  <a:cubicBezTo>
                    <a:pt x="0" y="0"/>
                    <a:pt x="24" y="29"/>
                    <a:pt x="25" y="30"/>
                  </a:cubicBezTo>
                  <a:cubicBezTo>
                    <a:pt x="32" y="37"/>
                    <a:pt x="55" y="45"/>
                    <a:pt x="55" y="4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Freeform 34"/>
            <p:cNvSpPr>
              <a:spLocks/>
            </p:cNvSpPr>
            <p:nvPr/>
          </p:nvSpPr>
          <p:spPr bwMode="auto">
            <a:xfrm>
              <a:off x="4969" y="1270"/>
              <a:ext cx="15" cy="26"/>
            </a:xfrm>
            <a:custGeom>
              <a:avLst/>
              <a:gdLst>
                <a:gd name="T0" fmla="*/ 0 w 55"/>
                <a:gd name="T1" fmla="*/ 0 h 65"/>
                <a:gd name="T2" fmla="*/ 0 w 55"/>
                <a:gd name="T3" fmla="*/ 0 h 65"/>
                <a:gd name="T4" fmla="*/ 0 60000 65536"/>
                <a:gd name="T5" fmla="*/ 0 60000 65536"/>
                <a:gd name="T6" fmla="*/ 0 w 55"/>
                <a:gd name="T7" fmla="*/ 0 h 65"/>
                <a:gd name="T8" fmla="*/ 55 w 55"/>
                <a:gd name="T9" fmla="*/ 65 h 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" h="65">
                  <a:moveTo>
                    <a:pt x="45" y="0"/>
                  </a:moveTo>
                  <a:cubicBezTo>
                    <a:pt x="55" y="42"/>
                    <a:pt x="25" y="39"/>
                    <a:pt x="0" y="6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Freeform 35"/>
            <p:cNvSpPr>
              <a:spLocks/>
            </p:cNvSpPr>
            <p:nvPr/>
          </p:nvSpPr>
          <p:spPr bwMode="auto">
            <a:xfrm>
              <a:off x="4893" y="1193"/>
              <a:ext cx="72" cy="10"/>
            </a:xfrm>
            <a:custGeom>
              <a:avLst/>
              <a:gdLst>
                <a:gd name="T0" fmla="*/ 0 w 269"/>
                <a:gd name="T1" fmla="*/ 0 h 25"/>
                <a:gd name="T2" fmla="*/ 0 w 269"/>
                <a:gd name="T3" fmla="*/ 0 h 25"/>
                <a:gd name="T4" fmla="*/ 0 w 269"/>
                <a:gd name="T5" fmla="*/ 0 h 25"/>
                <a:gd name="T6" fmla="*/ 0 w 269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25"/>
                <a:gd name="T14" fmla="*/ 269 w 26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25">
                  <a:moveTo>
                    <a:pt x="234" y="5"/>
                  </a:moveTo>
                  <a:cubicBezTo>
                    <a:pt x="269" y="16"/>
                    <a:pt x="233" y="20"/>
                    <a:pt x="219" y="25"/>
                  </a:cubicBezTo>
                  <a:cubicBezTo>
                    <a:pt x="154" y="23"/>
                    <a:pt x="88" y="23"/>
                    <a:pt x="24" y="20"/>
                  </a:cubicBezTo>
                  <a:cubicBezTo>
                    <a:pt x="0" y="18"/>
                    <a:pt x="7" y="0"/>
                    <a:pt x="24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6" name="Freeform 36"/>
            <p:cNvSpPr>
              <a:spLocks/>
            </p:cNvSpPr>
            <p:nvPr/>
          </p:nvSpPr>
          <p:spPr bwMode="auto">
            <a:xfrm>
              <a:off x="4894" y="1148"/>
              <a:ext cx="69" cy="36"/>
            </a:xfrm>
            <a:custGeom>
              <a:avLst/>
              <a:gdLst>
                <a:gd name="T0" fmla="*/ 0 w 256"/>
                <a:gd name="T1" fmla="*/ 0 h 90"/>
                <a:gd name="T2" fmla="*/ 0 w 256"/>
                <a:gd name="T3" fmla="*/ 0 h 90"/>
                <a:gd name="T4" fmla="*/ 0 w 256"/>
                <a:gd name="T5" fmla="*/ 0 h 90"/>
                <a:gd name="T6" fmla="*/ 0 w 256"/>
                <a:gd name="T7" fmla="*/ 0 h 90"/>
                <a:gd name="T8" fmla="*/ 0 w 256"/>
                <a:gd name="T9" fmla="*/ 0 h 90"/>
                <a:gd name="T10" fmla="*/ 0 w 256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90"/>
                <a:gd name="T20" fmla="*/ 256 w 25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90">
                  <a:moveTo>
                    <a:pt x="0" y="63"/>
                  </a:moveTo>
                  <a:cubicBezTo>
                    <a:pt x="30" y="70"/>
                    <a:pt x="13" y="65"/>
                    <a:pt x="50" y="78"/>
                  </a:cubicBezTo>
                  <a:cubicBezTo>
                    <a:pt x="60" y="81"/>
                    <a:pt x="80" y="88"/>
                    <a:pt x="80" y="88"/>
                  </a:cubicBezTo>
                  <a:cubicBezTo>
                    <a:pt x="130" y="85"/>
                    <a:pt x="193" y="90"/>
                    <a:pt x="245" y="73"/>
                  </a:cubicBezTo>
                  <a:cubicBezTo>
                    <a:pt x="256" y="37"/>
                    <a:pt x="218" y="50"/>
                    <a:pt x="195" y="53"/>
                  </a:cubicBezTo>
                  <a:cubicBezTo>
                    <a:pt x="142" y="46"/>
                    <a:pt x="0" y="0"/>
                    <a:pt x="0" y="63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1" name="Group 37"/>
          <p:cNvGrpSpPr>
            <a:grpSpLocks/>
          </p:cNvGrpSpPr>
          <p:nvPr/>
        </p:nvGrpSpPr>
        <p:grpSpPr bwMode="auto">
          <a:xfrm>
            <a:off x="6111875" y="6337300"/>
            <a:ext cx="527050" cy="368300"/>
            <a:chOff x="3069" y="1495"/>
            <a:chExt cx="2572" cy="1907"/>
          </a:xfrm>
        </p:grpSpPr>
        <p:sp>
          <p:nvSpPr>
            <p:cNvPr id="34864" name="Freeform 38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5" name="Freeform 39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6" name="Freeform 40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Freeform 41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8" name="Freeform 42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2" name="Text Box 43"/>
          <p:cNvSpPr txBox="1">
            <a:spLocks noChangeArrowheads="1"/>
          </p:cNvSpPr>
          <p:nvPr/>
        </p:nvSpPr>
        <p:spPr bwMode="auto">
          <a:xfrm>
            <a:off x="466725" y="5008563"/>
            <a:ext cx="1773238" cy="598487"/>
          </a:xfrm>
          <a:prstGeom prst="rect">
            <a:avLst/>
          </a:prstGeom>
          <a:noFill/>
          <a:ln w="19050">
            <a:solidFill>
              <a:srgbClr val="0484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04841C"/>
                </a:solidFill>
              </a:rPr>
              <a:t>Methods</a:t>
            </a:r>
          </a:p>
        </p:txBody>
      </p:sp>
      <p:grpSp>
        <p:nvGrpSpPr>
          <p:cNvPr id="34823" name="Group 44"/>
          <p:cNvGrpSpPr>
            <a:grpSpLocks/>
          </p:cNvGrpSpPr>
          <p:nvPr/>
        </p:nvGrpSpPr>
        <p:grpSpPr bwMode="auto">
          <a:xfrm>
            <a:off x="2754313" y="5084763"/>
            <a:ext cx="1038225" cy="1179512"/>
            <a:chOff x="875" y="2352"/>
            <a:chExt cx="1189" cy="1378"/>
          </a:xfrm>
        </p:grpSpPr>
        <p:sp>
          <p:nvSpPr>
            <p:cNvPr id="34854" name="AutoShape 45"/>
            <p:cNvSpPr>
              <a:spLocks noChangeArrowheads="1"/>
            </p:cNvSpPr>
            <p:nvPr/>
          </p:nvSpPr>
          <p:spPr bwMode="auto">
            <a:xfrm>
              <a:off x="875" y="2352"/>
              <a:ext cx="863" cy="1378"/>
            </a:xfrm>
            <a:prstGeom prst="cube">
              <a:avLst>
                <a:gd name="adj" fmla="val 25000"/>
              </a:avLst>
            </a:prstGeom>
            <a:noFill/>
            <a:ln w="28575">
              <a:solidFill>
                <a:srgbClr val="0484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855" name="AutoShape 46"/>
            <p:cNvSpPr>
              <a:spLocks noChangeArrowheads="1"/>
            </p:cNvSpPr>
            <p:nvPr/>
          </p:nvSpPr>
          <p:spPr bwMode="auto">
            <a:xfrm rot="5400000">
              <a:off x="1543" y="3146"/>
              <a:ext cx="508" cy="534"/>
            </a:xfrm>
            <a:prstGeom prst="can">
              <a:avLst>
                <a:gd name="adj" fmla="val 38972"/>
              </a:avLst>
            </a:prstGeom>
            <a:solidFill>
              <a:schemeClr val="bg1"/>
            </a:solidFill>
            <a:ln w="28575">
              <a:solidFill>
                <a:srgbClr val="04841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856" name="Line 47"/>
            <p:cNvSpPr>
              <a:spLocks noChangeShapeType="1"/>
            </p:cNvSpPr>
            <p:nvPr/>
          </p:nvSpPr>
          <p:spPr bwMode="auto">
            <a:xfrm>
              <a:off x="1097" y="2352"/>
              <a:ext cx="63" cy="95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7" name="Line 48"/>
            <p:cNvSpPr>
              <a:spLocks noChangeShapeType="1"/>
            </p:cNvSpPr>
            <p:nvPr/>
          </p:nvSpPr>
          <p:spPr bwMode="auto">
            <a:xfrm flipH="1">
              <a:off x="1566" y="2358"/>
              <a:ext cx="153" cy="83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8" name="Line 49"/>
            <p:cNvSpPr>
              <a:spLocks noChangeShapeType="1"/>
            </p:cNvSpPr>
            <p:nvPr/>
          </p:nvSpPr>
          <p:spPr bwMode="auto">
            <a:xfrm>
              <a:off x="1154" y="2447"/>
              <a:ext cx="413" cy="0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Line 50"/>
            <p:cNvSpPr>
              <a:spLocks noChangeShapeType="1"/>
            </p:cNvSpPr>
            <p:nvPr/>
          </p:nvSpPr>
          <p:spPr bwMode="auto">
            <a:xfrm flipH="1">
              <a:off x="1078" y="2447"/>
              <a:ext cx="82" cy="83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0" name="Line 51"/>
            <p:cNvSpPr>
              <a:spLocks noChangeShapeType="1"/>
            </p:cNvSpPr>
            <p:nvPr/>
          </p:nvSpPr>
          <p:spPr bwMode="auto">
            <a:xfrm flipV="1">
              <a:off x="887" y="2542"/>
              <a:ext cx="184" cy="20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Line 52"/>
            <p:cNvSpPr>
              <a:spLocks noChangeShapeType="1"/>
            </p:cNvSpPr>
            <p:nvPr/>
          </p:nvSpPr>
          <p:spPr bwMode="auto">
            <a:xfrm flipH="1">
              <a:off x="1472" y="2447"/>
              <a:ext cx="95" cy="96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2" name="Line 53"/>
            <p:cNvSpPr>
              <a:spLocks noChangeShapeType="1"/>
            </p:cNvSpPr>
            <p:nvPr/>
          </p:nvSpPr>
          <p:spPr bwMode="auto">
            <a:xfrm flipV="1">
              <a:off x="1066" y="2548"/>
              <a:ext cx="407" cy="0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3" name="Line 54"/>
            <p:cNvSpPr>
              <a:spLocks noChangeShapeType="1"/>
            </p:cNvSpPr>
            <p:nvPr/>
          </p:nvSpPr>
          <p:spPr bwMode="auto">
            <a:xfrm flipH="1" flipV="1">
              <a:off x="1460" y="2542"/>
              <a:ext cx="56" cy="26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4" name="Line 80"/>
          <p:cNvSpPr>
            <a:spLocks noChangeShapeType="1"/>
          </p:cNvSpPr>
          <p:nvPr/>
        </p:nvSpPr>
        <p:spPr bwMode="auto">
          <a:xfrm flipH="1">
            <a:off x="3154363" y="4848225"/>
            <a:ext cx="6350" cy="373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81"/>
          <p:cNvSpPr>
            <a:spLocks noChangeShapeType="1"/>
          </p:cNvSpPr>
          <p:nvPr/>
        </p:nvSpPr>
        <p:spPr bwMode="auto">
          <a:xfrm flipV="1">
            <a:off x="3713163" y="5981700"/>
            <a:ext cx="2492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82"/>
          <p:cNvSpPr txBox="1">
            <a:spLocks noChangeArrowheads="1"/>
          </p:cNvSpPr>
          <p:nvPr/>
        </p:nvSpPr>
        <p:spPr bwMode="auto">
          <a:xfrm>
            <a:off x="2679700" y="4724400"/>
            <a:ext cx="557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input</a:t>
            </a:r>
          </a:p>
        </p:txBody>
      </p:sp>
      <p:sp>
        <p:nvSpPr>
          <p:cNvPr id="34827" name="Text Box 83"/>
          <p:cNvSpPr txBox="1">
            <a:spLocks noChangeArrowheads="1"/>
          </p:cNvSpPr>
          <p:nvPr/>
        </p:nvSpPr>
        <p:spPr bwMode="auto">
          <a:xfrm>
            <a:off x="3930650" y="5842000"/>
            <a:ext cx="658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output</a:t>
            </a:r>
          </a:p>
        </p:txBody>
      </p:sp>
      <p:grpSp>
        <p:nvGrpSpPr>
          <p:cNvPr id="34828" name="Group 18"/>
          <p:cNvGrpSpPr>
            <a:grpSpLocks/>
          </p:cNvGrpSpPr>
          <p:nvPr/>
        </p:nvGrpSpPr>
        <p:grpSpPr bwMode="auto">
          <a:xfrm>
            <a:off x="304800" y="457200"/>
            <a:ext cx="1701800" cy="1273175"/>
            <a:chOff x="3069" y="1495"/>
            <a:chExt cx="2572" cy="1907"/>
          </a:xfrm>
        </p:grpSpPr>
        <p:sp>
          <p:nvSpPr>
            <p:cNvPr id="34849" name="Freeform 19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Freeform 20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Freeform 21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Freeform 22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Freeform 23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9" name="Rectangle 78"/>
          <p:cNvSpPr>
            <a:spLocks noChangeArrowheads="1"/>
          </p:cNvSpPr>
          <p:nvPr/>
        </p:nvSpPr>
        <p:spPr bwMode="auto">
          <a:xfrm>
            <a:off x="595313" y="812800"/>
            <a:ext cx="1112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"Oh yeah!"</a:t>
            </a:r>
            <a:endParaRPr lang="en-US" altLang="en-US" sz="1400"/>
          </a:p>
        </p:txBody>
      </p:sp>
      <p:sp>
        <p:nvSpPr>
          <p:cNvPr id="34830" name="Rectangle 93"/>
          <p:cNvSpPr>
            <a:spLocks noChangeArrowheads="1"/>
          </p:cNvSpPr>
          <p:nvPr/>
        </p:nvSpPr>
        <p:spPr bwMode="auto">
          <a:xfrm>
            <a:off x="538163" y="1828800"/>
            <a:ext cx="1360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altLang="en-US" sz="1000">
                <a:solidFill>
                  <a:srgbClr val="000000"/>
                </a:solidFill>
                <a:latin typeface="Courier New" pitchFamily="49" charset="0"/>
              </a:rPr>
              <a:t>String </a:t>
            </a: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object… 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3581400" y="304800"/>
            <a:ext cx="1773238" cy="5984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C00000"/>
                </a:solidFill>
              </a:rPr>
              <a:t>Objects</a:t>
            </a:r>
          </a:p>
        </p:txBody>
      </p:sp>
      <p:sp>
        <p:nvSpPr>
          <p:cNvPr id="34832" name="Rectangle 92"/>
          <p:cNvSpPr>
            <a:spLocks noChangeArrowheads="1"/>
          </p:cNvSpPr>
          <p:nvPr/>
        </p:nvSpPr>
        <p:spPr bwMode="auto">
          <a:xfrm>
            <a:off x="7543800" y="57912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/>
              <a:t>Types</a:t>
            </a:r>
          </a:p>
        </p:txBody>
      </p:sp>
      <p:sp>
        <p:nvSpPr>
          <p:cNvPr id="34833" name="Rectangle 93"/>
          <p:cNvSpPr>
            <a:spLocks noChangeArrowheads="1"/>
          </p:cNvSpPr>
          <p:nvPr/>
        </p:nvSpPr>
        <p:spPr bwMode="auto">
          <a:xfrm>
            <a:off x="695325" y="5770563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/>
              <a:t>Functions</a:t>
            </a:r>
          </a:p>
        </p:txBody>
      </p:sp>
      <p:sp>
        <p:nvSpPr>
          <p:cNvPr id="34834" name="Text Box 14"/>
          <p:cNvSpPr txBox="1">
            <a:spLocks noChangeArrowheads="1"/>
          </p:cNvSpPr>
          <p:nvPr/>
        </p:nvSpPr>
        <p:spPr bwMode="auto">
          <a:xfrm>
            <a:off x="3581400" y="1143000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b="1"/>
              <a:t>Data reigns</a:t>
            </a:r>
          </a:p>
        </p:txBody>
      </p:sp>
      <p:sp>
        <p:nvSpPr>
          <p:cNvPr id="34835" name="Rectangle 16"/>
          <p:cNvSpPr>
            <a:spLocks noChangeArrowheads="1"/>
          </p:cNvSpPr>
          <p:nvPr/>
        </p:nvSpPr>
        <p:spPr bwMode="auto">
          <a:xfrm>
            <a:off x="7308850" y="742950"/>
            <a:ext cx="361950" cy="368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4836" name="Group 18"/>
          <p:cNvGrpSpPr>
            <a:grpSpLocks/>
          </p:cNvGrpSpPr>
          <p:nvPr/>
        </p:nvGrpSpPr>
        <p:grpSpPr bwMode="auto">
          <a:xfrm>
            <a:off x="6858000" y="381000"/>
            <a:ext cx="1701800" cy="1273175"/>
            <a:chOff x="3069" y="1495"/>
            <a:chExt cx="2572" cy="1907"/>
          </a:xfrm>
        </p:grpSpPr>
        <p:sp>
          <p:nvSpPr>
            <p:cNvPr id="34844" name="Freeform 19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Freeform 20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Freeform 21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Freeform 22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Freeform 23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7" name="Rectangle 56"/>
          <p:cNvSpPr>
            <a:spLocks noChangeArrowheads="1"/>
          </p:cNvSpPr>
          <p:nvPr/>
        </p:nvSpPr>
        <p:spPr bwMode="auto">
          <a:xfrm>
            <a:off x="7675563" y="744538"/>
            <a:ext cx="361950" cy="363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38" name="Text Box 69"/>
          <p:cNvSpPr txBox="1">
            <a:spLocks noChangeArrowheads="1"/>
          </p:cNvSpPr>
          <p:nvPr/>
        </p:nvSpPr>
        <p:spPr bwMode="auto">
          <a:xfrm>
            <a:off x="7288213" y="768350"/>
            <a:ext cx="42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400" b="1">
                <a:latin typeface="Arial" pitchFamily="34" charset="0"/>
              </a:rPr>
              <a:t>42</a:t>
            </a:r>
          </a:p>
        </p:txBody>
      </p:sp>
      <p:sp>
        <p:nvSpPr>
          <p:cNvPr id="34839" name="Text Box 70"/>
          <p:cNvSpPr txBox="1">
            <a:spLocks noChangeArrowheads="1"/>
          </p:cNvSpPr>
          <p:nvPr/>
        </p:nvSpPr>
        <p:spPr bwMode="auto">
          <a:xfrm>
            <a:off x="7280275" y="1082675"/>
            <a:ext cx="428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34840" name="Text Box 71"/>
          <p:cNvSpPr txBox="1">
            <a:spLocks noChangeArrowheads="1"/>
          </p:cNvSpPr>
          <p:nvPr/>
        </p:nvSpPr>
        <p:spPr bwMode="auto">
          <a:xfrm>
            <a:off x="7631113" y="1077913"/>
            <a:ext cx="428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34841" name="Rectangle 93"/>
          <p:cNvSpPr>
            <a:spLocks noChangeArrowheads="1"/>
          </p:cNvSpPr>
          <p:nvPr/>
        </p:nvSpPr>
        <p:spPr bwMode="auto">
          <a:xfrm>
            <a:off x="7091363" y="1752600"/>
            <a:ext cx="1284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altLang="en-US" sz="1000">
                <a:solidFill>
                  <a:srgbClr val="000000"/>
                </a:solidFill>
                <a:latin typeface="Courier New" pitchFamily="49" charset="0"/>
              </a:rPr>
              <a:t>Point </a:t>
            </a: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object… </a:t>
            </a:r>
          </a:p>
        </p:txBody>
      </p:sp>
      <p:sp>
        <p:nvSpPr>
          <p:cNvPr id="34842" name="Text Box 69"/>
          <p:cNvSpPr txBox="1">
            <a:spLocks noChangeArrowheads="1"/>
          </p:cNvSpPr>
          <p:nvPr/>
        </p:nvSpPr>
        <p:spPr bwMode="auto">
          <a:xfrm>
            <a:off x="7648575" y="774700"/>
            <a:ext cx="42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400" b="1">
                <a:latin typeface="Arial" pitchFamily="34" charset="0"/>
              </a:rPr>
              <a:t>42</a:t>
            </a:r>
          </a:p>
        </p:txBody>
      </p:sp>
      <p:sp>
        <p:nvSpPr>
          <p:cNvPr id="67" name="Text Box 1051"/>
          <p:cNvSpPr txBox="1">
            <a:spLocks noChangeArrowheads="1"/>
          </p:cNvSpPr>
          <p:nvPr/>
        </p:nvSpPr>
        <p:spPr bwMode="auto">
          <a:xfrm rot="20279340">
            <a:off x="1016000" y="2011363"/>
            <a:ext cx="6781800" cy="2678112"/>
          </a:xfrm>
          <a:prstGeom prst="rect">
            <a:avLst/>
          </a:prstGeom>
          <a:solidFill>
            <a:schemeClr val="bg1"/>
          </a:solidFill>
          <a:ln w="9525">
            <a:solidFill>
              <a:srgbClr val="0703F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dirty="0">
                <a:latin typeface="+mj-lt"/>
                <a:ea typeface="ＭＳ Ｐゴシック" pitchFamily="1" charset="-128"/>
              </a:rPr>
              <a:t>In Java, the fundamental activity is designing and creating DATATYPES and DATA (rather than functions)</a:t>
            </a:r>
          </a:p>
        </p:txBody>
      </p:sp>
    </p:spTree>
    <p:extLst>
      <p:ext uri="{BB962C8B-B14F-4D97-AF65-F5344CB8AC3E}">
        <p14:creationId xmlns:p14="http://schemas.microsoft.com/office/powerpoint/2010/main" val="18531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5468938" y="4716463"/>
            <a:ext cx="1711325" cy="1873250"/>
            <a:chOff x="4480" y="2230"/>
            <a:chExt cx="1078" cy="1180"/>
          </a:xfrm>
        </p:grpSpPr>
        <p:grpSp>
          <p:nvGrpSpPr>
            <p:cNvPr id="35920" name="Group 3"/>
            <p:cNvGrpSpPr>
              <a:grpSpLocks/>
            </p:cNvGrpSpPr>
            <p:nvPr/>
          </p:nvGrpSpPr>
          <p:grpSpPr bwMode="auto">
            <a:xfrm>
              <a:off x="4480" y="2228"/>
              <a:ext cx="1078" cy="1122"/>
              <a:chOff x="3600" y="1551"/>
              <a:chExt cx="528" cy="657"/>
            </a:xfrm>
          </p:grpSpPr>
          <p:sp>
            <p:nvSpPr>
              <p:cNvPr id="35923" name="AutoShape 4"/>
              <p:cNvSpPr>
                <a:spLocks noChangeArrowheads="1"/>
              </p:cNvSpPr>
              <p:nvPr/>
            </p:nvSpPr>
            <p:spPr bwMode="auto">
              <a:xfrm>
                <a:off x="3600" y="1824"/>
                <a:ext cx="528" cy="384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5924" name="AutoShape 5"/>
              <p:cNvSpPr>
                <a:spLocks noChangeArrowheads="1"/>
              </p:cNvSpPr>
              <p:nvPr/>
            </p:nvSpPr>
            <p:spPr bwMode="auto">
              <a:xfrm>
                <a:off x="3648" y="1684"/>
                <a:ext cx="192" cy="236"/>
              </a:xfrm>
              <a:prstGeom prst="can">
                <a:avLst>
                  <a:gd name="adj" fmla="val 49997"/>
                </a:avLst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5925" name="Freeform 6"/>
              <p:cNvSpPr>
                <a:spLocks/>
              </p:cNvSpPr>
              <p:nvPr/>
            </p:nvSpPr>
            <p:spPr bwMode="auto">
              <a:xfrm>
                <a:off x="3708" y="1551"/>
                <a:ext cx="66" cy="189"/>
              </a:xfrm>
              <a:custGeom>
                <a:avLst/>
                <a:gdLst>
                  <a:gd name="T0" fmla="*/ 1 w 101"/>
                  <a:gd name="T1" fmla="*/ 189 h 189"/>
                  <a:gd name="T2" fmla="*/ 1 w 101"/>
                  <a:gd name="T3" fmla="*/ 171 h 189"/>
                  <a:gd name="T4" fmla="*/ 1 w 101"/>
                  <a:gd name="T5" fmla="*/ 61 h 189"/>
                  <a:gd name="T6" fmla="*/ 1 w 101"/>
                  <a:gd name="T7" fmla="*/ 98 h 189"/>
                  <a:gd name="T8" fmla="*/ 1 w 101"/>
                  <a:gd name="T9" fmla="*/ 85 h 189"/>
                  <a:gd name="T10" fmla="*/ 1 w 101"/>
                  <a:gd name="T11" fmla="*/ 73 h 189"/>
                  <a:gd name="T12" fmla="*/ 1 w 101"/>
                  <a:gd name="T13" fmla="*/ 0 h 1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89"/>
                  <a:gd name="T23" fmla="*/ 101 w 101"/>
                  <a:gd name="T24" fmla="*/ 189 h 1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89">
                    <a:moveTo>
                      <a:pt x="4" y="189"/>
                    </a:moveTo>
                    <a:cubicBezTo>
                      <a:pt x="31" y="184"/>
                      <a:pt x="56" y="177"/>
                      <a:pt x="83" y="171"/>
                    </a:cubicBezTo>
                    <a:cubicBezTo>
                      <a:pt x="101" y="116"/>
                      <a:pt x="80" y="73"/>
                      <a:pt x="28" y="61"/>
                    </a:cubicBezTo>
                    <a:cubicBezTo>
                      <a:pt x="27" y="62"/>
                      <a:pt x="0" y="92"/>
                      <a:pt x="22" y="98"/>
                    </a:cubicBezTo>
                    <a:cubicBezTo>
                      <a:pt x="29" y="99"/>
                      <a:pt x="33" y="87"/>
                      <a:pt x="40" y="85"/>
                    </a:cubicBezTo>
                    <a:cubicBezTo>
                      <a:pt x="55" y="79"/>
                      <a:pt x="72" y="77"/>
                      <a:pt x="89" y="73"/>
                    </a:cubicBezTo>
                    <a:cubicBezTo>
                      <a:pt x="87" y="48"/>
                      <a:pt x="83" y="0"/>
                      <a:pt x="83" y="0"/>
                    </a:cubicBezTo>
                  </a:path>
                </a:pathLst>
              </a:cu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921" name="Rectangle 7"/>
            <p:cNvSpPr>
              <a:spLocks noChangeArrowheads="1"/>
            </p:cNvSpPr>
            <p:nvPr/>
          </p:nvSpPr>
          <p:spPr bwMode="auto">
            <a:xfrm>
              <a:off x="5100" y="3075"/>
              <a:ext cx="220" cy="2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22" name="Freeform 8"/>
            <p:cNvSpPr>
              <a:spLocks/>
            </p:cNvSpPr>
            <p:nvPr/>
          </p:nvSpPr>
          <p:spPr bwMode="auto">
            <a:xfrm>
              <a:off x="5170" y="3075"/>
              <a:ext cx="145" cy="335"/>
            </a:xfrm>
            <a:custGeom>
              <a:avLst/>
              <a:gdLst>
                <a:gd name="T0" fmla="*/ 67 w 150"/>
                <a:gd name="T1" fmla="*/ 0 h 330"/>
                <a:gd name="T2" fmla="*/ 0 w 150"/>
                <a:gd name="T3" fmla="*/ 73 h 330"/>
                <a:gd name="T4" fmla="*/ 0 w 150"/>
                <a:gd name="T5" fmla="*/ 466 h 330"/>
                <a:gd name="T6" fmla="*/ 69 w 150"/>
                <a:gd name="T7" fmla="*/ 388 h 330"/>
                <a:gd name="T8" fmla="*/ 67 w 150"/>
                <a:gd name="T9" fmla="*/ 0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330"/>
                <a:gd name="T17" fmla="*/ 150 w 150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330">
                  <a:moveTo>
                    <a:pt x="145" y="0"/>
                  </a:moveTo>
                  <a:lnTo>
                    <a:pt x="0" y="50"/>
                  </a:lnTo>
                  <a:lnTo>
                    <a:pt x="0" y="330"/>
                  </a:lnTo>
                  <a:lnTo>
                    <a:pt x="150" y="27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3" name="Text Box 27"/>
          <p:cNvSpPr txBox="1">
            <a:spLocks noChangeArrowheads="1"/>
          </p:cNvSpPr>
          <p:nvPr/>
        </p:nvSpPr>
        <p:spPr bwMode="auto">
          <a:xfrm>
            <a:off x="7010400" y="4535488"/>
            <a:ext cx="1773238" cy="598487"/>
          </a:xfrm>
          <a:prstGeom prst="rect">
            <a:avLst/>
          </a:prstGeom>
          <a:noFill/>
          <a:ln w="1905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0703F3"/>
                </a:solidFill>
              </a:rPr>
              <a:t>Classes</a:t>
            </a:r>
          </a:p>
        </p:txBody>
      </p:sp>
      <p:grpSp>
        <p:nvGrpSpPr>
          <p:cNvPr id="35844" name="Group 28"/>
          <p:cNvGrpSpPr>
            <a:grpSpLocks/>
          </p:cNvGrpSpPr>
          <p:nvPr/>
        </p:nvGrpSpPr>
        <p:grpSpPr bwMode="auto">
          <a:xfrm>
            <a:off x="5884863" y="6372225"/>
            <a:ext cx="269875" cy="274638"/>
            <a:chOff x="4867" y="1148"/>
            <a:chExt cx="140" cy="148"/>
          </a:xfrm>
        </p:grpSpPr>
        <p:sp>
          <p:nvSpPr>
            <p:cNvPr id="35912" name="Freeform 29"/>
            <p:cNvSpPr>
              <a:spLocks/>
            </p:cNvSpPr>
            <p:nvPr/>
          </p:nvSpPr>
          <p:spPr bwMode="auto">
            <a:xfrm>
              <a:off x="4867" y="1173"/>
              <a:ext cx="140" cy="123"/>
            </a:xfrm>
            <a:custGeom>
              <a:avLst/>
              <a:gdLst>
                <a:gd name="T0" fmla="*/ 0 w 520"/>
                <a:gd name="T1" fmla="*/ 0 h 310"/>
                <a:gd name="T2" fmla="*/ 0 w 520"/>
                <a:gd name="T3" fmla="*/ 0 h 310"/>
                <a:gd name="T4" fmla="*/ 0 w 520"/>
                <a:gd name="T5" fmla="*/ 0 h 310"/>
                <a:gd name="T6" fmla="*/ 0 w 520"/>
                <a:gd name="T7" fmla="*/ 0 h 310"/>
                <a:gd name="T8" fmla="*/ 0 w 520"/>
                <a:gd name="T9" fmla="*/ 0 h 310"/>
                <a:gd name="T10" fmla="*/ 0 w 520"/>
                <a:gd name="T11" fmla="*/ 0 h 310"/>
                <a:gd name="T12" fmla="*/ 0 w 520"/>
                <a:gd name="T13" fmla="*/ 0 h 310"/>
                <a:gd name="T14" fmla="*/ 0 w 520"/>
                <a:gd name="T15" fmla="*/ 0 h 310"/>
                <a:gd name="T16" fmla="*/ 0 w 520"/>
                <a:gd name="T17" fmla="*/ 0 h 310"/>
                <a:gd name="T18" fmla="*/ 0 w 520"/>
                <a:gd name="T19" fmla="*/ 0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0"/>
                <a:gd name="T31" fmla="*/ 0 h 310"/>
                <a:gd name="T32" fmla="*/ 520 w 520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0" h="310">
                  <a:moveTo>
                    <a:pt x="99" y="0"/>
                  </a:moveTo>
                  <a:cubicBezTo>
                    <a:pt x="116" y="11"/>
                    <a:pt x="127" y="22"/>
                    <a:pt x="139" y="40"/>
                  </a:cubicBezTo>
                  <a:cubicBezTo>
                    <a:pt x="131" y="62"/>
                    <a:pt x="121" y="77"/>
                    <a:pt x="99" y="85"/>
                  </a:cubicBezTo>
                  <a:cubicBezTo>
                    <a:pt x="39" y="132"/>
                    <a:pt x="62" y="114"/>
                    <a:pt x="29" y="160"/>
                  </a:cubicBezTo>
                  <a:cubicBezTo>
                    <a:pt x="0" y="304"/>
                    <a:pt x="218" y="298"/>
                    <a:pt x="304" y="305"/>
                  </a:cubicBezTo>
                  <a:cubicBezTo>
                    <a:pt x="330" y="307"/>
                    <a:pt x="357" y="308"/>
                    <a:pt x="384" y="310"/>
                  </a:cubicBezTo>
                  <a:cubicBezTo>
                    <a:pt x="414" y="303"/>
                    <a:pt x="445" y="300"/>
                    <a:pt x="474" y="290"/>
                  </a:cubicBezTo>
                  <a:cubicBezTo>
                    <a:pt x="520" y="273"/>
                    <a:pt x="489" y="175"/>
                    <a:pt x="489" y="165"/>
                  </a:cubicBezTo>
                  <a:cubicBezTo>
                    <a:pt x="483" y="99"/>
                    <a:pt x="369" y="91"/>
                    <a:pt x="319" y="75"/>
                  </a:cubicBezTo>
                  <a:cubicBezTo>
                    <a:pt x="310" y="50"/>
                    <a:pt x="327" y="36"/>
                    <a:pt x="344" y="2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3" name="Freeform 30"/>
            <p:cNvSpPr>
              <a:spLocks/>
            </p:cNvSpPr>
            <p:nvPr/>
          </p:nvSpPr>
          <p:spPr bwMode="auto">
            <a:xfrm>
              <a:off x="4917" y="1183"/>
              <a:ext cx="8" cy="32"/>
            </a:xfrm>
            <a:custGeom>
              <a:avLst/>
              <a:gdLst>
                <a:gd name="T0" fmla="*/ 0 w 30"/>
                <a:gd name="T1" fmla="*/ 0 h 80"/>
                <a:gd name="T2" fmla="*/ 0 w 30"/>
                <a:gd name="T3" fmla="*/ 0 h 80"/>
                <a:gd name="T4" fmla="*/ 0 w 30"/>
                <a:gd name="T5" fmla="*/ 0 h 80"/>
                <a:gd name="T6" fmla="*/ 0 60000 65536"/>
                <a:gd name="T7" fmla="*/ 0 60000 65536"/>
                <a:gd name="T8" fmla="*/ 0 60000 65536"/>
                <a:gd name="T9" fmla="*/ 0 w 30"/>
                <a:gd name="T10" fmla="*/ 0 h 80"/>
                <a:gd name="T11" fmla="*/ 30 w 30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80">
                  <a:moveTo>
                    <a:pt x="0" y="0"/>
                  </a:moveTo>
                  <a:cubicBezTo>
                    <a:pt x="21" y="7"/>
                    <a:pt x="23" y="19"/>
                    <a:pt x="30" y="40"/>
                  </a:cubicBezTo>
                  <a:cubicBezTo>
                    <a:pt x="23" y="70"/>
                    <a:pt x="23" y="61"/>
                    <a:pt x="5" y="8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4" name="Freeform 31"/>
            <p:cNvSpPr>
              <a:spLocks/>
            </p:cNvSpPr>
            <p:nvPr/>
          </p:nvSpPr>
          <p:spPr bwMode="auto">
            <a:xfrm>
              <a:off x="4934" y="1179"/>
              <a:ext cx="32" cy="67"/>
            </a:xfrm>
            <a:custGeom>
              <a:avLst/>
              <a:gdLst>
                <a:gd name="T0" fmla="*/ 0 w 119"/>
                <a:gd name="T1" fmla="*/ 0 h 170"/>
                <a:gd name="T2" fmla="*/ 0 w 119"/>
                <a:gd name="T3" fmla="*/ 0 h 170"/>
                <a:gd name="T4" fmla="*/ 0 w 119"/>
                <a:gd name="T5" fmla="*/ 0 h 170"/>
                <a:gd name="T6" fmla="*/ 0 w 119"/>
                <a:gd name="T7" fmla="*/ 0 h 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170"/>
                <a:gd name="T14" fmla="*/ 119 w 119"/>
                <a:gd name="T15" fmla="*/ 170 h 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170">
                  <a:moveTo>
                    <a:pt x="39" y="0"/>
                  </a:moveTo>
                  <a:cubicBezTo>
                    <a:pt x="0" y="38"/>
                    <a:pt x="29" y="91"/>
                    <a:pt x="69" y="120"/>
                  </a:cubicBezTo>
                  <a:cubicBezTo>
                    <a:pt x="82" y="129"/>
                    <a:pt x="114" y="145"/>
                    <a:pt x="114" y="145"/>
                  </a:cubicBezTo>
                  <a:cubicBezTo>
                    <a:pt x="115" y="153"/>
                    <a:pt x="119" y="170"/>
                    <a:pt x="119" y="17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5" name="Freeform 32"/>
            <p:cNvSpPr>
              <a:spLocks/>
            </p:cNvSpPr>
            <p:nvPr/>
          </p:nvSpPr>
          <p:spPr bwMode="auto">
            <a:xfrm>
              <a:off x="4899" y="1262"/>
              <a:ext cx="14" cy="26"/>
            </a:xfrm>
            <a:custGeom>
              <a:avLst/>
              <a:gdLst>
                <a:gd name="T0" fmla="*/ 0 w 50"/>
                <a:gd name="T1" fmla="*/ 0 h 65"/>
                <a:gd name="T2" fmla="*/ 0 w 50"/>
                <a:gd name="T3" fmla="*/ 0 h 65"/>
                <a:gd name="T4" fmla="*/ 0 w 50"/>
                <a:gd name="T5" fmla="*/ 0 h 65"/>
                <a:gd name="T6" fmla="*/ 0 60000 65536"/>
                <a:gd name="T7" fmla="*/ 0 60000 65536"/>
                <a:gd name="T8" fmla="*/ 0 60000 65536"/>
                <a:gd name="T9" fmla="*/ 0 w 50"/>
                <a:gd name="T10" fmla="*/ 0 h 65"/>
                <a:gd name="T11" fmla="*/ 50 w 50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5">
                  <a:moveTo>
                    <a:pt x="0" y="0"/>
                  </a:moveTo>
                  <a:cubicBezTo>
                    <a:pt x="0" y="0"/>
                    <a:pt x="7" y="32"/>
                    <a:pt x="10" y="35"/>
                  </a:cubicBezTo>
                  <a:cubicBezTo>
                    <a:pt x="15" y="40"/>
                    <a:pt x="50" y="65"/>
                    <a:pt x="50" y="6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6" name="Freeform 33"/>
            <p:cNvSpPr>
              <a:spLocks/>
            </p:cNvSpPr>
            <p:nvPr/>
          </p:nvSpPr>
          <p:spPr bwMode="auto">
            <a:xfrm>
              <a:off x="4930" y="1276"/>
              <a:ext cx="15" cy="18"/>
            </a:xfrm>
            <a:custGeom>
              <a:avLst/>
              <a:gdLst>
                <a:gd name="T0" fmla="*/ 0 w 55"/>
                <a:gd name="T1" fmla="*/ 0 h 45"/>
                <a:gd name="T2" fmla="*/ 0 w 55"/>
                <a:gd name="T3" fmla="*/ 0 h 45"/>
                <a:gd name="T4" fmla="*/ 0 w 55"/>
                <a:gd name="T5" fmla="*/ 0 h 45"/>
                <a:gd name="T6" fmla="*/ 0 60000 65536"/>
                <a:gd name="T7" fmla="*/ 0 60000 65536"/>
                <a:gd name="T8" fmla="*/ 0 60000 65536"/>
                <a:gd name="T9" fmla="*/ 0 w 55"/>
                <a:gd name="T10" fmla="*/ 0 h 45"/>
                <a:gd name="T11" fmla="*/ 55 w 55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5">
                  <a:moveTo>
                    <a:pt x="0" y="0"/>
                  </a:moveTo>
                  <a:cubicBezTo>
                    <a:pt x="0" y="0"/>
                    <a:pt x="24" y="29"/>
                    <a:pt x="25" y="30"/>
                  </a:cubicBezTo>
                  <a:cubicBezTo>
                    <a:pt x="32" y="37"/>
                    <a:pt x="55" y="45"/>
                    <a:pt x="55" y="4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7" name="Freeform 34"/>
            <p:cNvSpPr>
              <a:spLocks/>
            </p:cNvSpPr>
            <p:nvPr/>
          </p:nvSpPr>
          <p:spPr bwMode="auto">
            <a:xfrm>
              <a:off x="4969" y="1270"/>
              <a:ext cx="15" cy="26"/>
            </a:xfrm>
            <a:custGeom>
              <a:avLst/>
              <a:gdLst>
                <a:gd name="T0" fmla="*/ 0 w 55"/>
                <a:gd name="T1" fmla="*/ 0 h 65"/>
                <a:gd name="T2" fmla="*/ 0 w 55"/>
                <a:gd name="T3" fmla="*/ 0 h 65"/>
                <a:gd name="T4" fmla="*/ 0 60000 65536"/>
                <a:gd name="T5" fmla="*/ 0 60000 65536"/>
                <a:gd name="T6" fmla="*/ 0 w 55"/>
                <a:gd name="T7" fmla="*/ 0 h 65"/>
                <a:gd name="T8" fmla="*/ 55 w 55"/>
                <a:gd name="T9" fmla="*/ 65 h 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" h="65">
                  <a:moveTo>
                    <a:pt x="45" y="0"/>
                  </a:moveTo>
                  <a:cubicBezTo>
                    <a:pt x="55" y="42"/>
                    <a:pt x="25" y="39"/>
                    <a:pt x="0" y="6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8" name="Freeform 35"/>
            <p:cNvSpPr>
              <a:spLocks/>
            </p:cNvSpPr>
            <p:nvPr/>
          </p:nvSpPr>
          <p:spPr bwMode="auto">
            <a:xfrm>
              <a:off x="4893" y="1193"/>
              <a:ext cx="72" cy="10"/>
            </a:xfrm>
            <a:custGeom>
              <a:avLst/>
              <a:gdLst>
                <a:gd name="T0" fmla="*/ 0 w 269"/>
                <a:gd name="T1" fmla="*/ 0 h 25"/>
                <a:gd name="T2" fmla="*/ 0 w 269"/>
                <a:gd name="T3" fmla="*/ 0 h 25"/>
                <a:gd name="T4" fmla="*/ 0 w 269"/>
                <a:gd name="T5" fmla="*/ 0 h 25"/>
                <a:gd name="T6" fmla="*/ 0 w 269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25"/>
                <a:gd name="T14" fmla="*/ 269 w 26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25">
                  <a:moveTo>
                    <a:pt x="234" y="5"/>
                  </a:moveTo>
                  <a:cubicBezTo>
                    <a:pt x="269" y="16"/>
                    <a:pt x="233" y="20"/>
                    <a:pt x="219" y="25"/>
                  </a:cubicBezTo>
                  <a:cubicBezTo>
                    <a:pt x="154" y="23"/>
                    <a:pt x="88" y="23"/>
                    <a:pt x="24" y="20"/>
                  </a:cubicBezTo>
                  <a:cubicBezTo>
                    <a:pt x="0" y="18"/>
                    <a:pt x="7" y="0"/>
                    <a:pt x="24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9" name="Freeform 36"/>
            <p:cNvSpPr>
              <a:spLocks/>
            </p:cNvSpPr>
            <p:nvPr/>
          </p:nvSpPr>
          <p:spPr bwMode="auto">
            <a:xfrm>
              <a:off x="4894" y="1148"/>
              <a:ext cx="69" cy="36"/>
            </a:xfrm>
            <a:custGeom>
              <a:avLst/>
              <a:gdLst>
                <a:gd name="T0" fmla="*/ 0 w 256"/>
                <a:gd name="T1" fmla="*/ 0 h 90"/>
                <a:gd name="T2" fmla="*/ 0 w 256"/>
                <a:gd name="T3" fmla="*/ 0 h 90"/>
                <a:gd name="T4" fmla="*/ 0 w 256"/>
                <a:gd name="T5" fmla="*/ 0 h 90"/>
                <a:gd name="T6" fmla="*/ 0 w 256"/>
                <a:gd name="T7" fmla="*/ 0 h 90"/>
                <a:gd name="T8" fmla="*/ 0 w 256"/>
                <a:gd name="T9" fmla="*/ 0 h 90"/>
                <a:gd name="T10" fmla="*/ 0 w 256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90"/>
                <a:gd name="T20" fmla="*/ 256 w 25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90">
                  <a:moveTo>
                    <a:pt x="0" y="63"/>
                  </a:moveTo>
                  <a:cubicBezTo>
                    <a:pt x="30" y="70"/>
                    <a:pt x="13" y="65"/>
                    <a:pt x="50" y="78"/>
                  </a:cubicBezTo>
                  <a:cubicBezTo>
                    <a:pt x="60" y="81"/>
                    <a:pt x="80" y="88"/>
                    <a:pt x="80" y="88"/>
                  </a:cubicBezTo>
                  <a:cubicBezTo>
                    <a:pt x="130" y="85"/>
                    <a:pt x="193" y="90"/>
                    <a:pt x="245" y="73"/>
                  </a:cubicBezTo>
                  <a:cubicBezTo>
                    <a:pt x="256" y="37"/>
                    <a:pt x="218" y="50"/>
                    <a:pt x="195" y="53"/>
                  </a:cubicBezTo>
                  <a:cubicBezTo>
                    <a:pt x="142" y="46"/>
                    <a:pt x="0" y="0"/>
                    <a:pt x="0" y="63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37"/>
          <p:cNvGrpSpPr>
            <a:grpSpLocks/>
          </p:cNvGrpSpPr>
          <p:nvPr/>
        </p:nvGrpSpPr>
        <p:grpSpPr bwMode="auto">
          <a:xfrm>
            <a:off x="6111875" y="6337300"/>
            <a:ext cx="527050" cy="368300"/>
            <a:chOff x="3069" y="1495"/>
            <a:chExt cx="2572" cy="1907"/>
          </a:xfrm>
        </p:grpSpPr>
        <p:sp>
          <p:nvSpPr>
            <p:cNvPr id="35907" name="Freeform 38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8" name="Freeform 39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9" name="Freeform 40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0" name="Freeform 41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1" name="Freeform 42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Text Box 43"/>
          <p:cNvSpPr txBox="1">
            <a:spLocks noChangeArrowheads="1"/>
          </p:cNvSpPr>
          <p:nvPr/>
        </p:nvSpPr>
        <p:spPr bwMode="auto">
          <a:xfrm>
            <a:off x="466725" y="5008563"/>
            <a:ext cx="1773238" cy="598487"/>
          </a:xfrm>
          <a:prstGeom prst="rect">
            <a:avLst/>
          </a:prstGeom>
          <a:noFill/>
          <a:ln w="19050">
            <a:solidFill>
              <a:srgbClr val="0484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04841C"/>
                </a:solidFill>
              </a:rPr>
              <a:t>Methods</a:t>
            </a:r>
          </a:p>
        </p:txBody>
      </p:sp>
      <p:grpSp>
        <p:nvGrpSpPr>
          <p:cNvPr id="35847" name="Group 44"/>
          <p:cNvGrpSpPr>
            <a:grpSpLocks/>
          </p:cNvGrpSpPr>
          <p:nvPr/>
        </p:nvGrpSpPr>
        <p:grpSpPr bwMode="auto">
          <a:xfrm>
            <a:off x="2754313" y="5084763"/>
            <a:ext cx="1038225" cy="1179512"/>
            <a:chOff x="875" y="2352"/>
            <a:chExt cx="1189" cy="1378"/>
          </a:xfrm>
        </p:grpSpPr>
        <p:sp>
          <p:nvSpPr>
            <p:cNvPr id="35897" name="AutoShape 45"/>
            <p:cNvSpPr>
              <a:spLocks noChangeArrowheads="1"/>
            </p:cNvSpPr>
            <p:nvPr/>
          </p:nvSpPr>
          <p:spPr bwMode="auto">
            <a:xfrm>
              <a:off x="875" y="2352"/>
              <a:ext cx="863" cy="1378"/>
            </a:xfrm>
            <a:prstGeom prst="cube">
              <a:avLst>
                <a:gd name="adj" fmla="val 25000"/>
              </a:avLst>
            </a:prstGeom>
            <a:noFill/>
            <a:ln w="28575">
              <a:solidFill>
                <a:srgbClr val="0484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98" name="AutoShape 46"/>
            <p:cNvSpPr>
              <a:spLocks noChangeArrowheads="1"/>
            </p:cNvSpPr>
            <p:nvPr/>
          </p:nvSpPr>
          <p:spPr bwMode="auto">
            <a:xfrm rot="5400000">
              <a:off x="1543" y="3146"/>
              <a:ext cx="508" cy="534"/>
            </a:xfrm>
            <a:prstGeom prst="can">
              <a:avLst>
                <a:gd name="adj" fmla="val 38972"/>
              </a:avLst>
            </a:prstGeom>
            <a:solidFill>
              <a:schemeClr val="bg1"/>
            </a:solidFill>
            <a:ln w="28575">
              <a:solidFill>
                <a:srgbClr val="04841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99" name="Line 47"/>
            <p:cNvSpPr>
              <a:spLocks noChangeShapeType="1"/>
            </p:cNvSpPr>
            <p:nvPr/>
          </p:nvSpPr>
          <p:spPr bwMode="auto">
            <a:xfrm>
              <a:off x="1097" y="2352"/>
              <a:ext cx="63" cy="95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0" name="Line 48"/>
            <p:cNvSpPr>
              <a:spLocks noChangeShapeType="1"/>
            </p:cNvSpPr>
            <p:nvPr/>
          </p:nvSpPr>
          <p:spPr bwMode="auto">
            <a:xfrm flipH="1">
              <a:off x="1566" y="2358"/>
              <a:ext cx="153" cy="83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1" name="Line 49"/>
            <p:cNvSpPr>
              <a:spLocks noChangeShapeType="1"/>
            </p:cNvSpPr>
            <p:nvPr/>
          </p:nvSpPr>
          <p:spPr bwMode="auto">
            <a:xfrm>
              <a:off x="1154" y="2447"/>
              <a:ext cx="413" cy="0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Line 50"/>
            <p:cNvSpPr>
              <a:spLocks noChangeShapeType="1"/>
            </p:cNvSpPr>
            <p:nvPr/>
          </p:nvSpPr>
          <p:spPr bwMode="auto">
            <a:xfrm flipH="1">
              <a:off x="1078" y="2447"/>
              <a:ext cx="82" cy="83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3" name="Line 51"/>
            <p:cNvSpPr>
              <a:spLocks noChangeShapeType="1"/>
            </p:cNvSpPr>
            <p:nvPr/>
          </p:nvSpPr>
          <p:spPr bwMode="auto">
            <a:xfrm flipV="1">
              <a:off x="887" y="2542"/>
              <a:ext cx="184" cy="20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4" name="Line 52"/>
            <p:cNvSpPr>
              <a:spLocks noChangeShapeType="1"/>
            </p:cNvSpPr>
            <p:nvPr/>
          </p:nvSpPr>
          <p:spPr bwMode="auto">
            <a:xfrm flipH="1">
              <a:off x="1472" y="2447"/>
              <a:ext cx="95" cy="96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5" name="Line 53"/>
            <p:cNvSpPr>
              <a:spLocks noChangeShapeType="1"/>
            </p:cNvSpPr>
            <p:nvPr/>
          </p:nvSpPr>
          <p:spPr bwMode="auto">
            <a:xfrm flipV="1">
              <a:off x="1066" y="2548"/>
              <a:ext cx="407" cy="0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6" name="Line 54"/>
            <p:cNvSpPr>
              <a:spLocks noChangeShapeType="1"/>
            </p:cNvSpPr>
            <p:nvPr/>
          </p:nvSpPr>
          <p:spPr bwMode="auto">
            <a:xfrm flipH="1" flipV="1">
              <a:off x="1460" y="2542"/>
              <a:ext cx="56" cy="26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8" name="Line 80"/>
          <p:cNvSpPr>
            <a:spLocks noChangeShapeType="1"/>
          </p:cNvSpPr>
          <p:nvPr/>
        </p:nvSpPr>
        <p:spPr bwMode="auto">
          <a:xfrm flipH="1">
            <a:off x="3154363" y="4848225"/>
            <a:ext cx="6350" cy="373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81"/>
          <p:cNvSpPr>
            <a:spLocks noChangeShapeType="1"/>
          </p:cNvSpPr>
          <p:nvPr/>
        </p:nvSpPr>
        <p:spPr bwMode="auto">
          <a:xfrm flipV="1">
            <a:off x="3713163" y="5981700"/>
            <a:ext cx="2492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82"/>
          <p:cNvSpPr txBox="1">
            <a:spLocks noChangeArrowheads="1"/>
          </p:cNvSpPr>
          <p:nvPr/>
        </p:nvSpPr>
        <p:spPr bwMode="auto">
          <a:xfrm>
            <a:off x="2679700" y="4724400"/>
            <a:ext cx="557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input</a:t>
            </a:r>
          </a:p>
        </p:txBody>
      </p:sp>
      <p:sp>
        <p:nvSpPr>
          <p:cNvPr id="35851" name="Text Box 83"/>
          <p:cNvSpPr txBox="1">
            <a:spLocks noChangeArrowheads="1"/>
          </p:cNvSpPr>
          <p:nvPr/>
        </p:nvSpPr>
        <p:spPr bwMode="auto">
          <a:xfrm>
            <a:off x="3930650" y="5842000"/>
            <a:ext cx="658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output</a:t>
            </a:r>
          </a:p>
        </p:txBody>
      </p:sp>
      <p:sp>
        <p:nvSpPr>
          <p:cNvPr id="35852" name="Rectangle 16"/>
          <p:cNvSpPr>
            <a:spLocks noChangeArrowheads="1"/>
          </p:cNvSpPr>
          <p:nvPr/>
        </p:nvSpPr>
        <p:spPr bwMode="auto">
          <a:xfrm>
            <a:off x="7308850" y="742950"/>
            <a:ext cx="361950" cy="368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5853" name="Group 18"/>
          <p:cNvGrpSpPr>
            <a:grpSpLocks/>
          </p:cNvGrpSpPr>
          <p:nvPr/>
        </p:nvGrpSpPr>
        <p:grpSpPr bwMode="auto">
          <a:xfrm>
            <a:off x="6858000" y="381000"/>
            <a:ext cx="1701800" cy="1273175"/>
            <a:chOff x="3069" y="1495"/>
            <a:chExt cx="2572" cy="1907"/>
          </a:xfrm>
        </p:grpSpPr>
        <p:sp>
          <p:nvSpPr>
            <p:cNvPr id="35892" name="Freeform 19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3" name="Freeform 20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Freeform 21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5" name="Freeform 22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Freeform 23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4" name="Rectangle 56"/>
          <p:cNvSpPr>
            <a:spLocks noChangeArrowheads="1"/>
          </p:cNvSpPr>
          <p:nvPr/>
        </p:nvSpPr>
        <p:spPr bwMode="auto">
          <a:xfrm>
            <a:off x="7675563" y="744538"/>
            <a:ext cx="361950" cy="363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855" name="Text Box 69"/>
          <p:cNvSpPr txBox="1">
            <a:spLocks noChangeArrowheads="1"/>
          </p:cNvSpPr>
          <p:nvPr/>
        </p:nvSpPr>
        <p:spPr bwMode="auto">
          <a:xfrm>
            <a:off x="7288213" y="768350"/>
            <a:ext cx="42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400" b="1">
                <a:solidFill>
                  <a:srgbClr val="0703F3"/>
                </a:solidFill>
                <a:latin typeface="Arial" pitchFamily="34" charset="0"/>
              </a:rPr>
              <a:t>42</a:t>
            </a:r>
          </a:p>
        </p:txBody>
      </p:sp>
      <p:sp>
        <p:nvSpPr>
          <p:cNvPr id="35856" name="Text Box 70"/>
          <p:cNvSpPr txBox="1">
            <a:spLocks noChangeArrowheads="1"/>
          </p:cNvSpPr>
          <p:nvPr/>
        </p:nvSpPr>
        <p:spPr bwMode="auto">
          <a:xfrm>
            <a:off x="7280275" y="1082675"/>
            <a:ext cx="428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35857" name="Text Box 71"/>
          <p:cNvSpPr txBox="1">
            <a:spLocks noChangeArrowheads="1"/>
          </p:cNvSpPr>
          <p:nvPr/>
        </p:nvSpPr>
        <p:spPr bwMode="auto">
          <a:xfrm>
            <a:off x="7631113" y="1077913"/>
            <a:ext cx="428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35858" name="Rectangle 93"/>
          <p:cNvSpPr>
            <a:spLocks noChangeArrowheads="1"/>
          </p:cNvSpPr>
          <p:nvPr/>
        </p:nvSpPr>
        <p:spPr bwMode="auto">
          <a:xfrm>
            <a:off x="7091363" y="1752600"/>
            <a:ext cx="1284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altLang="en-US" sz="1000">
                <a:solidFill>
                  <a:srgbClr val="000000"/>
                </a:solidFill>
                <a:latin typeface="Courier New" pitchFamily="49" charset="0"/>
              </a:rPr>
              <a:t>Point </a:t>
            </a: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object… </a:t>
            </a:r>
          </a:p>
        </p:txBody>
      </p:sp>
      <p:sp>
        <p:nvSpPr>
          <p:cNvPr id="35859" name="Text Box 69"/>
          <p:cNvSpPr txBox="1">
            <a:spLocks noChangeArrowheads="1"/>
          </p:cNvSpPr>
          <p:nvPr/>
        </p:nvSpPr>
        <p:spPr bwMode="auto">
          <a:xfrm>
            <a:off x="7648575" y="774700"/>
            <a:ext cx="42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400" b="1">
                <a:solidFill>
                  <a:srgbClr val="0703F3"/>
                </a:solidFill>
                <a:latin typeface="Arial" pitchFamily="34" charset="0"/>
              </a:rPr>
              <a:t>42</a:t>
            </a:r>
          </a:p>
        </p:txBody>
      </p:sp>
      <p:grpSp>
        <p:nvGrpSpPr>
          <p:cNvPr id="35860" name="Group 18"/>
          <p:cNvGrpSpPr>
            <a:grpSpLocks/>
          </p:cNvGrpSpPr>
          <p:nvPr/>
        </p:nvGrpSpPr>
        <p:grpSpPr bwMode="auto">
          <a:xfrm>
            <a:off x="304800" y="457200"/>
            <a:ext cx="1701800" cy="1273175"/>
            <a:chOff x="3069" y="1495"/>
            <a:chExt cx="2572" cy="1907"/>
          </a:xfrm>
        </p:grpSpPr>
        <p:sp>
          <p:nvSpPr>
            <p:cNvPr id="35887" name="Freeform 19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8" name="Freeform 20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9" name="Freeform 21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0" name="Freeform 22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1" name="Freeform 23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61" name="Rectangle 78"/>
          <p:cNvSpPr>
            <a:spLocks noChangeArrowheads="1"/>
          </p:cNvSpPr>
          <p:nvPr/>
        </p:nvSpPr>
        <p:spPr bwMode="auto">
          <a:xfrm>
            <a:off x="595313" y="812800"/>
            <a:ext cx="1112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"Oh yeah!"</a:t>
            </a:r>
            <a:endParaRPr lang="en-US" altLang="en-US" sz="1400"/>
          </a:p>
        </p:txBody>
      </p:sp>
      <p:sp>
        <p:nvSpPr>
          <p:cNvPr id="35862" name="Rectangle 93"/>
          <p:cNvSpPr>
            <a:spLocks noChangeArrowheads="1"/>
          </p:cNvSpPr>
          <p:nvPr/>
        </p:nvSpPr>
        <p:spPr bwMode="auto">
          <a:xfrm>
            <a:off x="538163" y="1828800"/>
            <a:ext cx="1360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altLang="en-US" sz="1000">
                <a:solidFill>
                  <a:srgbClr val="000000"/>
                </a:solidFill>
                <a:latin typeface="Courier New" pitchFamily="49" charset="0"/>
              </a:rPr>
              <a:t>String </a:t>
            </a: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object… </a:t>
            </a:r>
          </a:p>
        </p:txBody>
      </p:sp>
      <p:sp>
        <p:nvSpPr>
          <p:cNvPr id="35863" name="Text Box 14"/>
          <p:cNvSpPr txBox="1">
            <a:spLocks noChangeArrowheads="1"/>
          </p:cNvSpPr>
          <p:nvPr/>
        </p:nvSpPr>
        <p:spPr bwMode="auto">
          <a:xfrm>
            <a:off x="3581400" y="304800"/>
            <a:ext cx="1773238" cy="5984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C00000"/>
                </a:solidFill>
              </a:rPr>
              <a:t>Objects</a:t>
            </a:r>
          </a:p>
        </p:txBody>
      </p:sp>
      <p:sp>
        <p:nvSpPr>
          <p:cNvPr id="35864" name="Rectangle 92"/>
          <p:cNvSpPr>
            <a:spLocks noChangeArrowheads="1"/>
          </p:cNvSpPr>
          <p:nvPr/>
        </p:nvSpPr>
        <p:spPr bwMode="auto">
          <a:xfrm>
            <a:off x="7543800" y="57912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/>
              <a:t>Types</a:t>
            </a:r>
          </a:p>
        </p:txBody>
      </p:sp>
      <p:sp>
        <p:nvSpPr>
          <p:cNvPr id="35865" name="Rectangle 93"/>
          <p:cNvSpPr>
            <a:spLocks noChangeArrowheads="1"/>
          </p:cNvSpPr>
          <p:nvPr/>
        </p:nvSpPr>
        <p:spPr bwMode="auto">
          <a:xfrm>
            <a:off x="695325" y="5770563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/>
              <a:t>Functions</a:t>
            </a:r>
          </a:p>
        </p:txBody>
      </p:sp>
      <p:sp>
        <p:nvSpPr>
          <p:cNvPr id="35866" name="Text Box 14"/>
          <p:cNvSpPr txBox="1">
            <a:spLocks noChangeArrowheads="1"/>
          </p:cNvSpPr>
          <p:nvPr/>
        </p:nvSpPr>
        <p:spPr bwMode="auto">
          <a:xfrm>
            <a:off x="3581400" y="1143000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b="1"/>
              <a:t>Data reigns</a:t>
            </a:r>
          </a:p>
        </p:txBody>
      </p:sp>
      <p:sp>
        <p:nvSpPr>
          <p:cNvPr id="67" name="Text Box 1051"/>
          <p:cNvSpPr txBox="1">
            <a:spLocks noChangeArrowheads="1"/>
          </p:cNvSpPr>
          <p:nvPr/>
        </p:nvSpPr>
        <p:spPr bwMode="auto">
          <a:xfrm rot="20279340">
            <a:off x="1016000" y="2011363"/>
            <a:ext cx="6781800" cy="2678112"/>
          </a:xfrm>
          <a:prstGeom prst="rect">
            <a:avLst/>
          </a:prstGeom>
          <a:solidFill>
            <a:schemeClr val="bg1"/>
          </a:solidFill>
          <a:ln w="9525">
            <a:solidFill>
              <a:srgbClr val="0703F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dirty="0">
                <a:latin typeface="+mj-lt"/>
                <a:ea typeface="ＭＳ Ｐゴシック" pitchFamily="1" charset="-128"/>
              </a:rPr>
              <a:t>In Java, the fundamental activity is designing and creating DATATYPES and DATA (rather than functions)</a:t>
            </a:r>
          </a:p>
        </p:txBody>
      </p:sp>
      <p:cxnSp>
        <p:nvCxnSpPr>
          <p:cNvPr id="35868" name="Straight Arrow Connector 2"/>
          <p:cNvCxnSpPr>
            <a:cxnSpLocks noChangeShapeType="1"/>
          </p:cNvCxnSpPr>
          <p:nvPr/>
        </p:nvCxnSpPr>
        <p:spPr bwMode="auto">
          <a:xfrm>
            <a:off x="5181600" y="3733800"/>
            <a:ext cx="2133600" cy="990600"/>
          </a:xfrm>
          <a:prstGeom prst="straightConnector1">
            <a:avLst/>
          </a:prstGeom>
          <a:noFill/>
          <a:ln w="76200">
            <a:solidFill>
              <a:srgbClr val="0703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Straight Arrow Connector 68"/>
          <p:cNvCxnSpPr>
            <a:cxnSpLocks noChangeShapeType="1"/>
          </p:cNvCxnSpPr>
          <p:nvPr/>
        </p:nvCxnSpPr>
        <p:spPr bwMode="auto">
          <a:xfrm flipV="1">
            <a:off x="2319338" y="800100"/>
            <a:ext cx="1811337" cy="4070350"/>
          </a:xfrm>
          <a:prstGeom prst="straightConnector1">
            <a:avLst/>
          </a:prstGeom>
          <a:noFill/>
          <a:ln w="76200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Rectangle 5"/>
          <p:cNvSpPr>
            <a:spLocks noChangeArrowheads="1"/>
          </p:cNvSpPr>
          <p:nvPr/>
        </p:nvSpPr>
        <p:spPr bwMode="auto">
          <a:xfrm rot="1526888">
            <a:off x="4772025" y="4298950"/>
            <a:ext cx="2144713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0703F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/>
              <a:t>datatypes are classes</a:t>
            </a:r>
          </a:p>
        </p:txBody>
      </p:sp>
      <p:sp>
        <p:nvSpPr>
          <p:cNvPr id="35871" name="Rectangle 72"/>
          <p:cNvSpPr>
            <a:spLocks noChangeArrowheads="1"/>
          </p:cNvSpPr>
          <p:nvPr/>
        </p:nvSpPr>
        <p:spPr bwMode="auto">
          <a:xfrm rot="-3897525">
            <a:off x="1544638" y="2071688"/>
            <a:ext cx="2144712" cy="1077912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>
                <a:solidFill>
                  <a:srgbClr val="8E030A"/>
                </a:solidFill>
              </a:rPr>
              <a:t>data are objects</a:t>
            </a:r>
          </a:p>
        </p:txBody>
      </p:sp>
    </p:spTree>
    <p:extLst>
      <p:ext uri="{BB962C8B-B14F-4D97-AF65-F5344CB8AC3E}">
        <p14:creationId xmlns:p14="http://schemas.microsoft.com/office/powerpoint/2010/main" val="23457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5468938" y="4716463"/>
            <a:ext cx="1711325" cy="1873250"/>
            <a:chOff x="4480" y="2230"/>
            <a:chExt cx="1078" cy="1180"/>
          </a:xfrm>
        </p:grpSpPr>
        <p:grpSp>
          <p:nvGrpSpPr>
            <p:cNvPr id="35920" name="Group 3"/>
            <p:cNvGrpSpPr>
              <a:grpSpLocks/>
            </p:cNvGrpSpPr>
            <p:nvPr/>
          </p:nvGrpSpPr>
          <p:grpSpPr bwMode="auto">
            <a:xfrm>
              <a:off x="4480" y="2228"/>
              <a:ext cx="1078" cy="1122"/>
              <a:chOff x="3600" y="1551"/>
              <a:chExt cx="528" cy="657"/>
            </a:xfrm>
          </p:grpSpPr>
          <p:sp>
            <p:nvSpPr>
              <p:cNvPr id="35923" name="AutoShape 4"/>
              <p:cNvSpPr>
                <a:spLocks noChangeArrowheads="1"/>
              </p:cNvSpPr>
              <p:nvPr/>
            </p:nvSpPr>
            <p:spPr bwMode="auto">
              <a:xfrm>
                <a:off x="3600" y="1824"/>
                <a:ext cx="528" cy="384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5924" name="AutoShape 5"/>
              <p:cNvSpPr>
                <a:spLocks noChangeArrowheads="1"/>
              </p:cNvSpPr>
              <p:nvPr/>
            </p:nvSpPr>
            <p:spPr bwMode="auto">
              <a:xfrm>
                <a:off x="3648" y="1684"/>
                <a:ext cx="192" cy="236"/>
              </a:xfrm>
              <a:prstGeom prst="can">
                <a:avLst>
                  <a:gd name="adj" fmla="val 49997"/>
                </a:avLst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5925" name="Freeform 6"/>
              <p:cNvSpPr>
                <a:spLocks/>
              </p:cNvSpPr>
              <p:nvPr/>
            </p:nvSpPr>
            <p:spPr bwMode="auto">
              <a:xfrm>
                <a:off x="3708" y="1551"/>
                <a:ext cx="66" cy="189"/>
              </a:xfrm>
              <a:custGeom>
                <a:avLst/>
                <a:gdLst>
                  <a:gd name="T0" fmla="*/ 1 w 101"/>
                  <a:gd name="T1" fmla="*/ 189 h 189"/>
                  <a:gd name="T2" fmla="*/ 1 w 101"/>
                  <a:gd name="T3" fmla="*/ 171 h 189"/>
                  <a:gd name="T4" fmla="*/ 1 w 101"/>
                  <a:gd name="T5" fmla="*/ 61 h 189"/>
                  <a:gd name="T6" fmla="*/ 1 w 101"/>
                  <a:gd name="T7" fmla="*/ 98 h 189"/>
                  <a:gd name="T8" fmla="*/ 1 w 101"/>
                  <a:gd name="T9" fmla="*/ 85 h 189"/>
                  <a:gd name="T10" fmla="*/ 1 w 101"/>
                  <a:gd name="T11" fmla="*/ 73 h 189"/>
                  <a:gd name="T12" fmla="*/ 1 w 101"/>
                  <a:gd name="T13" fmla="*/ 0 h 1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89"/>
                  <a:gd name="T23" fmla="*/ 101 w 101"/>
                  <a:gd name="T24" fmla="*/ 189 h 1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89">
                    <a:moveTo>
                      <a:pt x="4" y="189"/>
                    </a:moveTo>
                    <a:cubicBezTo>
                      <a:pt x="31" y="184"/>
                      <a:pt x="56" y="177"/>
                      <a:pt x="83" y="171"/>
                    </a:cubicBezTo>
                    <a:cubicBezTo>
                      <a:pt x="101" y="116"/>
                      <a:pt x="80" y="73"/>
                      <a:pt x="28" y="61"/>
                    </a:cubicBezTo>
                    <a:cubicBezTo>
                      <a:pt x="27" y="62"/>
                      <a:pt x="0" y="92"/>
                      <a:pt x="22" y="98"/>
                    </a:cubicBezTo>
                    <a:cubicBezTo>
                      <a:pt x="29" y="99"/>
                      <a:pt x="33" y="87"/>
                      <a:pt x="40" y="85"/>
                    </a:cubicBezTo>
                    <a:cubicBezTo>
                      <a:pt x="55" y="79"/>
                      <a:pt x="72" y="77"/>
                      <a:pt x="89" y="73"/>
                    </a:cubicBezTo>
                    <a:cubicBezTo>
                      <a:pt x="87" y="48"/>
                      <a:pt x="83" y="0"/>
                      <a:pt x="83" y="0"/>
                    </a:cubicBezTo>
                  </a:path>
                </a:pathLst>
              </a:cu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921" name="Rectangle 7"/>
            <p:cNvSpPr>
              <a:spLocks noChangeArrowheads="1"/>
            </p:cNvSpPr>
            <p:nvPr/>
          </p:nvSpPr>
          <p:spPr bwMode="auto">
            <a:xfrm>
              <a:off x="5100" y="3075"/>
              <a:ext cx="220" cy="2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22" name="Freeform 8"/>
            <p:cNvSpPr>
              <a:spLocks/>
            </p:cNvSpPr>
            <p:nvPr/>
          </p:nvSpPr>
          <p:spPr bwMode="auto">
            <a:xfrm>
              <a:off x="5170" y="3075"/>
              <a:ext cx="145" cy="335"/>
            </a:xfrm>
            <a:custGeom>
              <a:avLst/>
              <a:gdLst>
                <a:gd name="T0" fmla="*/ 67 w 150"/>
                <a:gd name="T1" fmla="*/ 0 h 330"/>
                <a:gd name="T2" fmla="*/ 0 w 150"/>
                <a:gd name="T3" fmla="*/ 73 h 330"/>
                <a:gd name="T4" fmla="*/ 0 w 150"/>
                <a:gd name="T5" fmla="*/ 466 h 330"/>
                <a:gd name="T6" fmla="*/ 69 w 150"/>
                <a:gd name="T7" fmla="*/ 388 h 330"/>
                <a:gd name="T8" fmla="*/ 67 w 150"/>
                <a:gd name="T9" fmla="*/ 0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330"/>
                <a:gd name="T17" fmla="*/ 150 w 150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330">
                  <a:moveTo>
                    <a:pt x="145" y="0"/>
                  </a:moveTo>
                  <a:lnTo>
                    <a:pt x="0" y="50"/>
                  </a:lnTo>
                  <a:lnTo>
                    <a:pt x="0" y="330"/>
                  </a:lnTo>
                  <a:lnTo>
                    <a:pt x="150" y="27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3" name="Text Box 27"/>
          <p:cNvSpPr txBox="1">
            <a:spLocks noChangeArrowheads="1"/>
          </p:cNvSpPr>
          <p:nvPr/>
        </p:nvSpPr>
        <p:spPr bwMode="auto">
          <a:xfrm>
            <a:off x="7010400" y="4535488"/>
            <a:ext cx="1773238" cy="598487"/>
          </a:xfrm>
          <a:prstGeom prst="rect">
            <a:avLst/>
          </a:prstGeom>
          <a:noFill/>
          <a:ln w="1905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0703F3"/>
                </a:solidFill>
              </a:rPr>
              <a:t>Classes</a:t>
            </a:r>
          </a:p>
        </p:txBody>
      </p:sp>
      <p:grpSp>
        <p:nvGrpSpPr>
          <p:cNvPr id="35844" name="Group 28"/>
          <p:cNvGrpSpPr>
            <a:grpSpLocks/>
          </p:cNvGrpSpPr>
          <p:nvPr/>
        </p:nvGrpSpPr>
        <p:grpSpPr bwMode="auto">
          <a:xfrm>
            <a:off x="5884863" y="6372225"/>
            <a:ext cx="269875" cy="274638"/>
            <a:chOff x="4867" y="1148"/>
            <a:chExt cx="140" cy="148"/>
          </a:xfrm>
        </p:grpSpPr>
        <p:sp>
          <p:nvSpPr>
            <p:cNvPr id="35912" name="Freeform 29"/>
            <p:cNvSpPr>
              <a:spLocks/>
            </p:cNvSpPr>
            <p:nvPr/>
          </p:nvSpPr>
          <p:spPr bwMode="auto">
            <a:xfrm>
              <a:off x="4867" y="1173"/>
              <a:ext cx="140" cy="123"/>
            </a:xfrm>
            <a:custGeom>
              <a:avLst/>
              <a:gdLst>
                <a:gd name="T0" fmla="*/ 0 w 520"/>
                <a:gd name="T1" fmla="*/ 0 h 310"/>
                <a:gd name="T2" fmla="*/ 0 w 520"/>
                <a:gd name="T3" fmla="*/ 0 h 310"/>
                <a:gd name="T4" fmla="*/ 0 w 520"/>
                <a:gd name="T5" fmla="*/ 0 h 310"/>
                <a:gd name="T6" fmla="*/ 0 w 520"/>
                <a:gd name="T7" fmla="*/ 0 h 310"/>
                <a:gd name="T8" fmla="*/ 0 w 520"/>
                <a:gd name="T9" fmla="*/ 0 h 310"/>
                <a:gd name="T10" fmla="*/ 0 w 520"/>
                <a:gd name="T11" fmla="*/ 0 h 310"/>
                <a:gd name="T12" fmla="*/ 0 w 520"/>
                <a:gd name="T13" fmla="*/ 0 h 310"/>
                <a:gd name="T14" fmla="*/ 0 w 520"/>
                <a:gd name="T15" fmla="*/ 0 h 310"/>
                <a:gd name="T16" fmla="*/ 0 w 520"/>
                <a:gd name="T17" fmla="*/ 0 h 310"/>
                <a:gd name="T18" fmla="*/ 0 w 520"/>
                <a:gd name="T19" fmla="*/ 0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0"/>
                <a:gd name="T31" fmla="*/ 0 h 310"/>
                <a:gd name="T32" fmla="*/ 520 w 520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0" h="310">
                  <a:moveTo>
                    <a:pt x="99" y="0"/>
                  </a:moveTo>
                  <a:cubicBezTo>
                    <a:pt x="116" y="11"/>
                    <a:pt x="127" y="22"/>
                    <a:pt x="139" y="40"/>
                  </a:cubicBezTo>
                  <a:cubicBezTo>
                    <a:pt x="131" y="62"/>
                    <a:pt x="121" y="77"/>
                    <a:pt x="99" y="85"/>
                  </a:cubicBezTo>
                  <a:cubicBezTo>
                    <a:pt x="39" y="132"/>
                    <a:pt x="62" y="114"/>
                    <a:pt x="29" y="160"/>
                  </a:cubicBezTo>
                  <a:cubicBezTo>
                    <a:pt x="0" y="304"/>
                    <a:pt x="218" y="298"/>
                    <a:pt x="304" y="305"/>
                  </a:cubicBezTo>
                  <a:cubicBezTo>
                    <a:pt x="330" y="307"/>
                    <a:pt x="357" y="308"/>
                    <a:pt x="384" y="310"/>
                  </a:cubicBezTo>
                  <a:cubicBezTo>
                    <a:pt x="414" y="303"/>
                    <a:pt x="445" y="300"/>
                    <a:pt x="474" y="290"/>
                  </a:cubicBezTo>
                  <a:cubicBezTo>
                    <a:pt x="520" y="273"/>
                    <a:pt x="489" y="175"/>
                    <a:pt x="489" y="165"/>
                  </a:cubicBezTo>
                  <a:cubicBezTo>
                    <a:pt x="483" y="99"/>
                    <a:pt x="369" y="91"/>
                    <a:pt x="319" y="75"/>
                  </a:cubicBezTo>
                  <a:cubicBezTo>
                    <a:pt x="310" y="50"/>
                    <a:pt x="327" y="36"/>
                    <a:pt x="344" y="2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3" name="Freeform 30"/>
            <p:cNvSpPr>
              <a:spLocks/>
            </p:cNvSpPr>
            <p:nvPr/>
          </p:nvSpPr>
          <p:spPr bwMode="auto">
            <a:xfrm>
              <a:off x="4917" y="1183"/>
              <a:ext cx="8" cy="32"/>
            </a:xfrm>
            <a:custGeom>
              <a:avLst/>
              <a:gdLst>
                <a:gd name="T0" fmla="*/ 0 w 30"/>
                <a:gd name="T1" fmla="*/ 0 h 80"/>
                <a:gd name="T2" fmla="*/ 0 w 30"/>
                <a:gd name="T3" fmla="*/ 0 h 80"/>
                <a:gd name="T4" fmla="*/ 0 w 30"/>
                <a:gd name="T5" fmla="*/ 0 h 80"/>
                <a:gd name="T6" fmla="*/ 0 60000 65536"/>
                <a:gd name="T7" fmla="*/ 0 60000 65536"/>
                <a:gd name="T8" fmla="*/ 0 60000 65536"/>
                <a:gd name="T9" fmla="*/ 0 w 30"/>
                <a:gd name="T10" fmla="*/ 0 h 80"/>
                <a:gd name="T11" fmla="*/ 30 w 30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80">
                  <a:moveTo>
                    <a:pt x="0" y="0"/>
                  </a:moveTo>
                  <a:cubicBezTo>
                    <a:pt x="21" y="7"/>
                    <a:pt x="23" y="19"/>
                    <a:pt x="30" y="40"/>
                  </a:cubicBezTo>
                  <a:cubicBezTo>
                    <a:pt x="23" y="70"/>
                    <a:pt x="23" y="61"/>
                    <a:pt x="5" y="8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4" name="Freeform 31"/>
            <p:cNvSpPr>
              <a:spLocks/>
            </p:cNvSpPr>
            <p:nvPr/>
          </p:nvSpPr>
          <p:spPr bwMode="auto">
            <a:xfrm>
              <a:off x="4934" y="1179"/>
              <a:ext cx="32" cy="67"/>
            </a:xfrm>
            <a:custGeom>
              <a:avLst/>
              <a:gdLst>
                <a:gd name="T0" fmla="*/ 0 w 119"/>
                <a:gd name="T1" fmla="*/ 0 h 170"/>
                <a:gd name="T2" fmla="*/ 0 w 119"/>
                <a:gd name="T3" fmla="*/ 0 h 170"/>
                <a:gd name="T4" fmla="*/ 0 w 119"/>
                <a:gd name="T5" fmla="*/ 0 h 170"/>
                <a:gd name="T6" fmla="*/ 0 w 119"/>
                <a:gd name="T7" fmla="*/ 0 h 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170"/>
                <a:gd name="T14" fmla="*/ 119 w 119"/>
                <a:gd name="T15" fmla="*/ 170 h 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170">
                  <a:moveTo>
                    <a:pt x="39" y="0"/>
                  </a:moveTo>
                  <a:cubicBezTo>
                    <a:pt x="0" y="38"/>
                    <a:pt x="29" y="91"/>
                    <a:pt x="69" y="120"/>
                  </a:cubicBezTo>
                  <a:cubicBezTo>
                    <a:pt x="82" y="129"/>
                    <a:pt x="114" y="145"/>
                    <a:pt x="114" y="145"/>
                  </a:cubicBezTo>
                  <a:cubicBezTo>
                    <a:pt x="115" y="153"/>
                    <a:pt x="119" y="170"/>
                    <a:pt x="119" y="17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5" name="Freeform 32"/>
            <p:cNvSpPr>
              <a:spLocks/>
            </p:cNvSpPr>
            <p:nvPr/>
          </p:nvSpPr>
          <p:spPr bwMode="auto">
            <a:xfrm>
              <a:off x="4899" y="1262"/>
              <a:ext cx="14" cy="26"/>
            </a:xfrm>
            <a:custGeom>
              <a:avLst/>
              <a:gdLst>
                <a:gd name="T0" fmla="*/ 0 w 50"/>
                <a:gd name="T1" fmla="*/ 0 h 65"/>
                <a:gd name="T2" fmla="*/ 0 w 50"/>
                <a:gd name="T3" fmla="*/ 0 h 65"/>
                <a:gd name="T4" fmla="*/ 0 w 50"/>
                <a:gd name="T5" fmla="*/ 0 h 65"/>
                <a:gd name="T6" fmla="*/ 0 60000 65536"/>
                <a:gd name="T7" fmla="*/ 0 60000 65536"/>
                <a:gd name="T8" fmla="*/ 0 60000 65536"/>
                <a:gd name="T9" fmla="*/ 0 w 50"/>
                <a:gd name="T10" fmla="*/ 0 h 65"/>
                <a:gd name="T11" fmla="*/ 50 w 50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5">
                  <a:moveTo>
                    <a:pt x="0" y="0"/>
                  </a:moveTo>
                  <a:cubicBezTo>
                    <a:pt x="0" y="0"/>
                    <a:pt x="7" y="32"/>
                    <a:pt x="10" y="35"/>
                  </a:cubicBezTo>
                  <a:cubicBezTo>
                    <a:pt x="15" y="40"/>
                    <a:pt x="50" y="65"/>
                    <a:pt x="50" y="6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6" name="Freeform 33"/>
            <p:cNvSpPr>
              <a:spLocks/>
            </p:cNvSpPr>
            <p:nvPr/>
          </p:nvSpPr>
          <p:spPr bwMode="auto">
            <a:xfrm>
              <a:off x="4930" y="1276"/>
              <a:ext cx="15" cy="18"/>
            </a:xfrm>
            <a:custGeom>
              <a:avLst/>
              <a:gdLst>
                <a:gd name="T0" fmla="*/ 0 w 55"/>
                <a:gd name="T1" fmla="*/ 0 h 45"/>
                <a:gd name="T2" fmla="*/ 0 w 55"/>
                <a:gd name="T3" fmla="*/ 0 h 45"/>
                <a:gd name="T4" fmla="*/ 0 w 55"/>
                <a:gd name="T5" fmla="*/ 0 h 45"/>
                <a:gd name="T6" fmla="*/ 0 60000 65536"/>
                <a:gd name="T7" fmla="*/ 0 60000 65536"/>
                <a:gd name="T8" fmla="*/ 0 60000 65536"/>
                <a:gd name="T9" fmla="*/ 0 w 55"/>
                <a:gd name="T10" fmla="*/ 0 h 45"/>
                <a:gd name="T11" fmla="*/ 55 w 55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5">
                  <a:moveTo>
                    <a:pt x="0" y="0"/>
                  </a:moveTo>
                  <a:cubicBezTo>
                    <a:pt x="0" y="0"/>
                    <a:pt x="24" y="29"/>
                    <a:pt x="25" y="30"/>
                  </a:cubicBezTo>
                  <a:cubicBezTo>
                    <a:pt x="32" y="37"/>
                    <a:pt x="55" y="45"/>
                    <a:pt x="55" y="4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7" name="Freeform 34"/>
            <p:cNvSpPr>
              <a:spLocks/>
            </p:cNvSpPr>
            <p:nvPr/>
          </p:nvSpPr>
          <p:spPr bwMode="auto">
            <a:xfrm>
              <a:off x="4969" y="1270"/>
              <a:ext cx="15" cy="26"/>
            </a:xfrm>
            <a:custGeom>
              <a:avLst/>
              <a:gdLst>
                <a:gd name="T0" fmla="*/ 0 w 55"/>
                <a:gd name="T1" fmla="*/ 0 h 65"/>
                <a:gd name="T2" fmla="*/ 0 w 55"/>
                <a:gd name="T3" fmla="*/ 0 h 65"/>
                <a:gd name="T4" fmla="*/ 0 60000 65536"/>
                <a:gd name="T5" fmla="*/ 0 60000 65536"/>
                <a:gd name="T6" fmla="*/ 0 w 55"/>
                <a:gd name="T7" fmla="*/ 0 h 65"/>
                <a:gd name="T8" fmla="*/ 55 w 55"/>
                <a:gd name="T9" fmla="*/ 65 h 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" h="65">
                  <a:moveTo>
                    <a:pt x="45" y="0"/>
                  </a:moveTo>
                  <a:cubicBezTo>
                    <a:pt x="55" y="42"/>
                    <a:pt x="25" y="39"/>
                    <a:pt x="0" y="6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8" name="Freeform 35"/>
            <p:cNvSpPr>
              <a:spLocks/>
            </p:cNvSpPr>
            <p:nvPr/>
          </p:nvSpPr>
          <p:spPr bwMode="auto">
            <a:xfrm>
              <a:off x="4893" y="1193"/>
              <a:ext cx="72" cy="10"/>
            </a:xfrm>
            <a:custGeom>
              <a:avLst/>
              <a:gdLst>
                <a:gd name="T0" fmla="*/ 0 w 269"/>
                <a:gd name="T1" fmla="*/ 0 h 25"/>
                <a:gd name="T2" fmla="*/ 0 w 269"/>
                <a:gd name="T3" fmla="*/ 0 h 25"/>
                <a:gd name="T4" fmla="*/ 0 w 269"/>
                <a:gd name="T5" fmla="*/ 0 h 25"/>
                <a:gd name="T6" fmla="*/ 0 w 269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25"/>
                <a:gd name="T14" fmla="*/ 269 w 26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25">
                  <a:moveTo>
                    <a:pt x="234" y="5"/>
                  </a:moveTo>
                  <a:cubicBezTo>
                    <a:pt x="269" y="16"/>
                    <a:pt x="233" y="20"/>
                    <a:pt x="219" y="25"/>
                  </a:cubicBezTo>
                  <a:cubicBezTo>
                    <a:pt x="154" y="23"/>
                    <a:pt x="88" y="23"/>
                    <a:pt x="24" y="20"/>
                  </a:cubicBezTo>
                  <a:cubicBezTo>
                    <a:pt x="0" y="18"/>
                    <a:pt x="7" y="0"/>
                    <a:pt x="24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9" name="Freeform 36"/>
            <p:cNvSpPr>
              <a:spLocks/>
            </p:cNvSpPr>
            <p:nvPr/>
          </p:nvSpPr>
          <p:spPr bwMode="auto">
            <a:xfrm>
              <a:off x="4894" y="1148"/>
              <a:ext cx="69" cy="36"/>
            </a:xfrm>
            <a:custGeom>
              <a:avLst/>
              <a:gdLst>
                <a:gd name="T0" fmla="*/ 0 w 256"/>
                <a:gd name="T1" fmla="*/ 0 h 90"/>
                <a:gd name="T2" fmla="*/ 0 w 256"/>
                <a:gd name="T3" fmla="*/ 0 h 90"/>
                <a:gd name="T4" fmla="*/ 0 w 256"/>
                <a:gd name="T5" fmla="*/ 0 h 90"/>
                <a:gd name="T6" fmla="*/ 0 w 256"/>
                <a:gd name="T7" fmla="*/ 0 h 90"/>
                <a:gd name="T8" fmla="*/ 0 w 256"/>
                <a:gd name="T9" fmla="*/ 0 h 90"/>
                <a:gd name="T10" fmla="*/ 0 w 256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90"/>
                <a:gd name="T20" fmla="*/ 256 w 25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90">
                  <a:moveTo>
                    <a:pt x="0" y="63"/>
                  </a:moveTo>
                  <a:cubicBezTo>
                    <a:pt x="30" y="70"/>
                    <a:pt x="13" y="65"/>
                    <a:pt x="50" y="78"/>
                  </a:cubicBezTo>
                  <a:cubicBezTo>
                    <a:pt x="60" y="81"/>
                    <a:pt x="80" y="88"/>
                    <a:pt x="80" y="88"/>
                  </a:cubicBezTo>
                  <a:cubicBezTo>
                    <a:pt x="130" y="85"/>
                    <a:pt x="193" y="90"/>
                    <a:pt x="245" y="73"/>
                  </a:cubicBezTo>
                  <a:cubicBezTo>
                    <a:pt x="256" y="37"/>
                    <a:pt x="218" y="50"/>
                    <a:pt x="195" y="53"/>
                  </a:cubicBezTo>
                  <a:cubicBezTo>
                    <a:pt x="142" y="46"/>
                    <a:pt x="0" y="0"/>
                    <a:pt x="0" y="63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37"/>
          <p:cNvGrpSpPr>
            <a:grpSpLocks/>
          </p:cNvGrpSpPr>
          <p:nvPr/>
        </p:nvGrpSpPr>
        <p:grpSpPr bwMode="auto">
          <a:xfrm>
            <a:off x="6111875" y="6337300"/>
            <a:ext cx="527050" cy="368300"/>
            <a:chOff x="3069" y="1495"/>
            <a:chExt cx="2572" cy="1907"/>
          </a:xfrm>
        </p:grpSpPr>
        <p:sp>
          <p:nvSpPr>
            <p:cNvPr id="35907" name="Freeform 38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8" name="Freeform 39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9" name="Freeform 40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0" name="Freeform 41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1" name="Freeform 42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Text Box 43"/>
          <p:cNvSpPr txBox="1">
            <a:spLocks noChangeArrowheads="1"/>
          </p:cNvSpPr>
          <p:nvPr/>
        </p:nvSpPr>
        <p:spPr bwMode="auto">
          <a:xfrm>
            <a:off x="466725" y="5008563"/>
            <a:ext cx="1773238" cy="598487"/>
          </a:xfrm>
          <a:prstGeom prst="rect">
            <a:avLst/>
          </a:prstGeom>
          <a:noFill/>
          <a:ln w="19050">
            <a:solidFill>
              <a:srgbClr val="0484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04841C"/>
                </a:solidFill>
              </a:rPr>
              <a:t>Methods</a:t>
            </a:r>
          </a:p>
        </p:txBody>
      </p:sp>
      <p:grpSp>
        <p:nvGrpSpPr>
          <p:cNvPr id="35847" name="Group 44"/>
          <p:cNvGrpSpPr>
            <a:grpSpLocks/>
          </p:cNvGrpSpPr>
          <p:nvPr/>
        </p:nvGrpSpPr>
        <p:grpSpPr bwMode="auto">
          <a:xfrm>
            <a:off x="2754313" y="5084763"/>
            <a:ext cx="1038225" cy="1179512"/>
            <a:chOff x="875" y="2352"/>
            <a:chExt cx="1189" cy="1378"/>
          </a:xfrm>
        </p:grpSpPr>
        <p:sp>
          <p:nvSpPr>
            <p:cNvPr id="35897" name="AutoShape 45"/>
            <p:cNvSpPr>
              <a:spLocks noChangeArrowheads="1"/>
            </p:cNvSpPr>
            <p:nvPr/>
          </p:nvSpPr>
          <p:spPr bwMode="auto">
            <a:xfrm>
              <a:off x="875" y="2352"/>
              <a:ext cx="863" cy="1378"/>
            </a:xfrm>
            <a:prstGeom prst="cube">
              <a:avLst>
                <a:gd name="adj" fmla="val 25000"/>
              </a:avLst>
            </a:prstGeom>
            <a:noFill/>
            <a:ln w="28575">
              <a:solidFill>
                <a:srgbClr val="0484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98" name="AutoShape 46"/>
            <p:cNvSpPr>
              <a:spLocks noChangeArrowheads="1"/>
            </p:cNvSpPr>
            <p:nvPr/>
          </p:nvSpPr>
          <p:spPr bwMode="auto">
            <a:xfrm rot="5400000">
              <a:off x="1543" y="3146"/>
              <a:ext cx="508" cy="534"/>
            </a:xfrm>
            <a:prstGeom prst="can">
              <a:avLst>
                <a:gd name="adj" fmla="val 38972"/>
              </a:avLst>
            </a:prstGeom>
            <a:solidFill>
              <a:schemeClr val="bg1"/>
            </a:solidFill>
            <a:ln w="28575">
              <a:solidFill>
                <a:srgbClr val="04841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99" name="Line 47"/>
            <p:cNvSpPr>
              <a:spLocks noChangeShapeType="1"/>
            </p:cNvSpPr>
            <p:nvPr/>
          </p:nvSpPr>
          <p:spPr bwMode="auto">
            <a:xfrm>
              <a:off x="1097" y="2352"/>
              <a:ext cx="63" cy="95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0" name="Line 48"/>
            <p:cNvSpPr>
              <a:spLocks noChangeShapeType="1"/>
            </p:cNvSpPr>
            <p:nvPr/>
          </p:nvSpPr>
          <p:spPr bwMode="auto">
            <a:xfrm flipH="1">
              <a:off x="1566" y="2358"/>
              <a:ext cx="153" cy="83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1" name="Line 49"/>
            <p:cNvSpPr>
              <a:spLocks noChangeShapeType="1"/>
            </p:cNvSpPr>
            <p:nvPr/>
          </p:nvSpPr>
          <p:spPr bwMode="auto">
            <a:xfrm>
              <a:off x="1154" y="2447"/>
              <a:ext cx="413" cy="0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Line 50"/>
            <p:cNvSpPr>
              <a:spLocks noChangeShapeType="1"/>
            </p:cNvSpPr>
            <p:nvPr/>
          </p:nvSpPr>
          <p:spPr bwMode="auto">
            <a:xfrm flipH="1">
              <a:off x="1078" y="2447"/>
              <a:ext cx="82" cy="83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3" name="Line 51"/>
            <p:cNvSpPr>
              <a:spLocks noChangeShapeType="1"/>
            </p:cNvSpPr>
            <p:nvPr/>
          </p:nvSpPr>
          <p:spPr bwMode="auto">
            <a:xfrm flipV="1">
              <a:off x="887" y="2542"/>
              <a:ext cx="184" cy="20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4" name="Line 52"/>
            <p:cNvSpPr>
              <a:spLocks noChangeShapeType="1"/>
            </p:cNvSpPr>
            <p:nvPr/>
          </p:nvSpPr>
          <p:spPr bwMode="auto">
            <a:xfrm flipH="1">
              <a:off x="1472" y="2447"/>
              <a:ext cx="95" cy="96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5" name="Line 53"/>
            <p:cNvSpPr>
              <a:spLocks noChangeShapeType="1"/>
            </p:cNvSpPr>
            <p:nvPr/>
          </p:nvSpPr>
          <p:spPr bwMode="auto">
            <a:xfrm flipV="1">
              <a:off x="1066" y="2548"/>
              <a:ext cx="407" cy="0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6" name="Line 54"/>
            <p:cNvSpPr>
              <a:spLocks noChangeShapeType="1"/>
            </p:cNvSpPr>
            <p:nvPr/>
          </p:nvSpPr>
          <p:spPr bwMode="auto">
            <a:xfrm flipH="1" flipV="1">
              <a:off x="1460" y="2542"/>
              <a:ext cx="56" cy="26"/>
            </a:xfrm>
            <a:prstGeom prst="line">
              <a:avLst/>
            </a:prstGeom>
            <a:noFill/>
            <a:ln w="19050">
              <a:solidFill>
                <a:srgbClr val="0484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8" name="Line 80"/>
          <p:cNvSpPr>
            <a:spLocks noChangeShapeType="1"/>
          </p:cNvSpPr>
          <p:nvPr/>
        </p:nvSpPr>
        <p:spPr bwMode="auto">
          <a:xfrm flipH="1">
            <a:off x="3154363" y="4848225"/>
            <a:ext cx="6350" cy="373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81"/>
          <p:cNvSpPr>
            <a:spLocks noChangeShapeType="1"/>
          </p:cNvSpPr>
          <p:nvPr/>
        </p:nvSpPr>
        <p:spPr bwMode="auto">
          <a:xfrm flipV="1">
            <a:off x="3713163" y="5981700"/>
            <a:ext cx="2492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82"/>
          <p:cNvSpPr txBox="1">
            <a:spLocks noChangeArrowheads="1"/>
          </p:cNvSpPr>
          <p:nvPr/>
        </p:nvSpPr>
        <p:spPr bwMode="auto">
          <a:xfrm>
            <a:off x="2679700" y="4724400"/>
            <a:ext cx="557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input</a:t>
            </a:r>
          </a:p>
        </p:txBody>
      </p:sp>
      <p:sp>
        <p:nvSpPr>
          <p:cNvPr id="35851" name="Text Box 83"/>
          <p:cNvSpPr txBox="1">
            <a:spLocks noChangeArrowheads="1"/>
          </p:cNvSpPr>
          <p:nvPr/>
        </p:nvSpPr>
        <p:spPr bwMode="auto">
          <a:xfrm>
            <a:off x="3930650" y="5842000"/>
            <a:ext cx="658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output</a:t>
            </a:r>
          </a:p>
        </p:txBody>
      </p:sp>
      <p:sp>
        <p:nvSpPr>
          <p:cNvPr id="35852" name="Rectangle 16"/>
          <p:cNvSpPr>
            <a:spLocks noChangeArrowheads="1"/>
          </p:cNvSpPr>
          <p:nvPr/>
        </p:nvSpPr>
        <p:spPr bwMode="auto">
          <a:xfrm>
            <a:off x="7308850" y="742950"/>
            <a:ext cx="361950" cy="368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5853" name="Group 18"/>
          <p:cNvGrpSpPr>
            <a:grpSpLocks/>
          </p:cNvGrpSpPr>
          <p:nvPr/>
        </p:nvGrpSpPr>
        <p:grpSpPr bwMode="auto">
          <a:xfrm>
            <a:off x="6858000" y="381000"/>
            <a:ext cx="1701800" cy="1273175"/>
            <a:chOff x="3069" y="1495"/>
            <a:chExt cx="2572" cy="1907"/>
          </a:xfrm>
        </p:grpSpPr>
        <p:sp>
          <p:nvSpPr>
            <p:cNvPr id="35892" name="Freeform 19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3" name="Freeform 20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Freeform 21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5" name="Freeform 22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Freeform 23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4" name="Rectangle 56"/>
          <p:cNvSpPr>
            <a:spLocks noChangeArrowheads="1"/>
          </p:cNvSpPr>
          <p:nvPr/>
        </p:nvSpPr>
        <p:spPr bwMode="auto">
          <a:xfrm>
            <a:off x="7675563" y="744538"/>
            <a:ext cx="361950" cy="363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855" name="Text Box 69"/>
          <p:cNvSpPr txBox="1">
            <a:spLocks noChangeArrowheads="1"/>
          </p:cNvSpPr>
          <p:nvPr/>
        </p:nvSpPr>
        <p:spPr bwMode="auto">
          <a:xfrm>
            <a:off x="7288213" y="768350"/>
            <a:ext cx="42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400" b="1">
                <a:solidFill>
                  <a:srgbClr val="0703F3"/>
                </a:solidFill>
                <a:latin typeface="Arial" pitchFamily="34" charset="0"/>
              </a:rPr>
              <a:t>42</a:t>
            </a:r>
          </a:p>
        </p:txBody>
      </p:sp>
      <p:sp>
        <p:nvSpPr>
          <p:cNvPr id="35856" name="Text Box 70"/>
          <p:cNvSpPr txBox="1">
            <a:spLocks noChangeArrowheads="1"/>
          </p:cNvSpPr>
          <p:nvPr/>
        </p:nvSpPr>
        <p:spPr bwMode="auto">
          <a:xfrm>
            <a:off x="7280275" y="1082675"/>
            <a:ext cx="428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35857" name="Text Box 71"/>
          <p:cNvSpPr txBox="1">
            <a:spLocks noChangeArrowheads="1"/>
          </p:cNvSpPr>
          <p:nvPr/>
        </p:nvSpPr>
        <p:spPr bwMode="auto">
          <a:xfrm>
            <a:off x="7631113" y="1077913"/>
            <a:ext cx="428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35858" name="Rectangle 93"/>
          <p:cNvSpPr>
            <a:spLocks noChangeArrowheads="1"/>
          </p:cNvSpPr>
          <p:nvPr/>
        </p:nvSpPr>
        <p:spPr bwMode="auto">
          <a:xfrm>
            <a:off x="7091363" y="1752600"/>
            <a:ext cx="1284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altLang="en-US" sz="1000">
                <a:solidFill>
                  <a:srgbClr val="000000"/>
                </a:solidFill>
                <a:latin typeface="Courier New" pitchFamily="49" charset="0"/>
              </a:rPr>
              <a:t>Point </a:t>
            </a: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object… </a:t>
            </a:r>
          </a:p>
        </p:txBody>
      </p:sp>
      <p:sp>
        <p:nvSpPr>
          <p:cNvPr id="35859" name="Text Box 69"/>
          <p:cNvSpPr txBox="1">
            <a:spLocks noChangeArrowheads="1"/>
          </p:cNvSpPr>
          <p:nvPr/>
        </p:nvSpPr>
        <p:spPr bwMode="auto">
          <a:xfrm>
            <a:off x="7648575" y="774700"/>
            <a:ext cx="42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400" b="1">
                <a:solidFill>
                  <a:srgbClr val="0703F3"/>
                </a:solidFill>
                <a:latin typeface="Arial" pitchFamily="34" charset="0"/>
              </a:rPr>
              <a:t>42</a:t>
            </a:r>
          </a:p>
        </p:txBody>
      </p:sp>
      <p:grpSp>
        <p:nvGrpSpPr>
          <p:cNvPr id="35860" name="Group 18"/>
          <p:cNvGrpSpPr>
            <a:grpSpLocks/>
          </p:cNvGrpSpPr>
          <p:nvPr/>
        </p:nvGrpSpPr>
        <p:grpSpPr bwMode="auto">
          <a:xfrm>
            <a:off x="304800" y="457200"/>
            <a:ext cx="1701800" cy="1273175"/>
            <a:chOff x="3069" y="1495"/>
            <a:chExt cx="2572" cy="1907"/>
          </a:xfrm>
        </p:grpSpPr>
        <p:sp>
          <p:nvSpPr>
            <p:cNvPr id="35887" name="Freeform 19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8" name="Freeform 20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9" name="Freeform 21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0" name="Freeform 22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1" name="Freeform 23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61" name="Rectangle 78"/>
          <p:cNvSpPr>
            <a:spLocks noChangeArrowheads="1"/>
          </p:cNvSpPr>
          <p:nvPr/>
        </p:nvSpPr>
        <p:spPr bwMode="auto">
          <a:xfrm>
            <a:off x="595313" y="812800"/>
            <a:ext cx="1112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"Oh yeah!"</a:t>
            </a:r>
            <a:endParaRPr lang="en-US" altLang="en-US" sz="1400"/>
          </a:p>
        </p:txBody>
      </p:sp>
      <p:sp>
        <p:nvSpPr>
          <p:cNvPr id="35862" name="Rectangle 93"/>
          <p:cNvSpPr>
            <a:spLocks noChangeArrowheads="1"/>
          </p:cNvSpPr>
          <p:nvPr/>
        </p:nvSpPr>
        <p:spPr bwMode="auto">
          <a:xfrm>
            <a:off x="538163" y="1828800"/>
            <a:ext cx="1360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altLang="en-US" sz="1000">
                <a:solidFill>
                  <a:srgbClr val="000000"/>
                </a:solidFill>
                <a:latin typeface="Courier New" pitchFamily="49" charset="0"/>
              </a:rPr>
              <a:t>String </a:t>
            </a:r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object… </a:t>
            </a:r>
          </a:p>
        </p:txBody>
      </p:sp>
      <p:sp>
        <p:nvSpPr>
          <p:cNvPr id="35863" name="Text Box 14"/>
          <p:cNvSpPr txBox="1">
            <a:spLocks noChangeArrowheads="1"/>
          </p:cNvSpPr>
          <p:nvPr/>
        </p:nvSpPr>
        <p:spPr bwMode="auto">
          <a:xfrm>
            <a:off x="3581400" y="304800"/>
            <a:ext cx="1773238" cy="5984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C00000"/>
                </a:solidFill>
              </a:rPr>
              <a:t>Objects</a:t>
            </a:r>
          </a:p>
        </p:txBody>
      </p:sp>
      <p:sp>
        <p:nvSpPr>
          <p:cNvPr id="35864" name="Rectangle 92"/>
          <p:cNvSpPr>
            <a:spLocks noChangeArrowheads="1"/>
          </p:cNvSpPr>
          <p:nvPr/>
        </p:nvSpPr>
        <p:spPr bwMode="auto">
          <a:xfrm>
            <a:off x="7543800" y="57912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/>
              <a:t>Types</a:t>
            </a:r>
          </a:p>
        </p:txBody>
      </p:sp>
      <p:sp>
        <p:nvSpPr>
          <p:cNvPr id="35865" name="Rectangle 93"/>
          <p:cNvSpPr>
            <a:spLocks noChangeArrowheads="1"/>
          </p:cNvSpPr>
          <p:nvPr/>
        </p:nvSpPr>
        <p:spPr bwMode="auto">
          <a:xfrm>
            <a:off x="695325" y="5770563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/>
              <a:t>Functions</a:t>
            </a:r>
          </a:p>
        </p:txBody>
      </p:sp>
      <p:sp>
        <p:nvSpPr>
          <p:cNvPr id="35866" name="Text Box 14"/>
          <p:cNvSpPr txBox="1">
            <a:spLocks noChangeArrowheads="1"/>
          </p:cNvSpPr>
          <p:nvPr/>
        </p:nvSpPr>
        <p:spPr bwMode="auto">
          <a:xfrm>
            <a:off x="3581400" y="1143000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b="1"/>
              <a:t>Data reigns</a:t>
            </a:r>
          </a:p>
        </p:txBody>
      </p:sp>
      <p:sp>
        <p:nvSpPr>
          <p:cNvPr id="67" name="Text Box 1051"/>
          <p:cNvSpPr txBox="1">
            <a:spLocks noChangeArrowheads="1"/>
          </p:cNvSpPr>
          <p:nvPr/>
        </p:nvSpPr>
        <p:spPr bwMode="auto">
          <a:xfrm rot="20279340">
            <a:off x="1016000" y="2011363"/>
            <a:ext cx="6781800" cy="2678112"/>
          </a:xfrm>
          <a:prstGeom prst="rect">
            <a:avLst/>
          </a:prstGeom>
          <a:solidFill>
            <a:schemeClr val="bg1"/>
          </a:solidFill>
          <a:ln w="9525">
            <a:solidFill>
              <a:srgbClr val="0703F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dirty="0">
                <a:latin typeface="+mj-lt"/>
                <a:ea typeface="ＭＳ Ｐゴシック" pitchFamily="1" charset="-128"/>
              </a:rPr>
              <a:t>In Java, the fundamental activity is designing and creating DATATYPES and DATA (rather than functions)</a:t>
            </a:r>
          </a:p>
        </p:txBody>
      </p:sp>
      <p:cxnSp>
        <p:nvCxnSpPr>
          <p:cNvPr id="35868" name="Straight Arrow Connector 2"/>
          <p:cNvCxnSpPr>
            <a:cxnSpLocks noChangeShapeType="1"/>
          </p:cNvCxnSpPr>
          <p:nvPr/>
        </p:nvCxnSpPr>
        <p:spPr bwMode="auto">
          <a:xfrm>
            <a:off x="5181600" y="3733800"/>
            <a:ext cx="2133600" cy="990600"/>
          </a:xfrm>
          <a:prstGeom prst="straightConnector1">
            <a:avLst/>
          </a:prstGeom>
          <a:noFill/>
          <a:ln w="76200">
            <a:solidFill>
              <a:srgbClr val="0703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Straight Arrow Connector 68"/>
          <p:cNvCxnSpPr>
            <a:cxnSpLocks noChangeShapeType="1"/>
          </p:cNvCxnSpPr>
          <p:nvPr/>
        </p:nvCxnSpPr>
        <p:spPr bwMode="auto">
          <a:xfrm flipV="1">
            <a:off x="2319338" y="800100"/>
            <a:ext cx="1811337" cy="4070350"/>
          </a:xfrm>
          <a:prstGeom prst="straightConnector1">
            <a:avLst/>
          </a:prstGeom>
          <a:noFill/>
          <a:ln w="76200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Rectangle 5"/>
          <p:cNvSpPr>
            <a:spLocks noChangeArrowheads="1"/>
          </p:cNvSpPr>
          <p:nvPr/>
        </p:nvSpPr>
        <p:spPr bwMode="auto">
          <a:xfrm rot="1526888">
            <a:off x="4772025" y="4298950"/>
            <a:ext cx="2144713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0703F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/>
              <a:t>datatypes are classes</a:t>
            </a:r>
          </a:p>
        </p:txBody>
      </p:sp>
      <p:sp>
        <p:nvSpPr>
          <p:cNvPr id="35871" name="Rectangle 72"/>
          <p:cNvSpPr>
            <a:spLocks noChangeArrowheads="1"/>
          </p:cNvSpPr>
          <p:nvPr/>
        </p:nvSpPr>
        <p:spPr bwMode="auto">
          <a:xfrm rot="-3897525">
            <a:off x="1544638" y="2071688"/>
            <a:ext cx="2144712" cy="1077912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>
                <a:solidFill>
                  <a:srgbClr val="8E030A"/>
                </a:solidFill>
              </a:rPr>
              <a:t>data are objects</a:t>
            </a:r>
          </a:p>
        </p:txBody>
      </p:sp>
      <p:grpSp>
        <p:nvGrpSpPr>
          <p:cNvPr id="35872" name="Group 10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631238" y="3898900"/>
            <a:ext cx="381000" cy="457200"/>
            <a:chOff x="2928" y="1051"/>
            <a:chExt cx="840" cy="957"/>
          </a:xfrm>
        </p:grpSpPr>
        <p:sp>
          <p:nvSpPr>
            <p:cNvPr id="35874" name="Freeform 103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Oval 103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6" name="Oval 103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7" name="Oval 103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8" name="Oval 103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9" name="Oval 103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0" name="Oval 103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1" name="Oval 104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2" name="AutoShape 104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3" name="Freeform 104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Freeform 104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Freeform 104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Freeform 104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73" name="Text Box 105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61250" y="3513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04841C"/>
                </a:solidFill>
                <a:latin typeface="Calibri" pitchFamily="34" charset="0"/>
              </a:rPr>
              <a:t>This seems a bit </a:t>
            </a:r>
            <a:r>
              <a:rPr lang="en-US" altLang="en-US" sz="1200" b="1" i="1" dirty="0">
                <a:solidFill>
                  <a:srgbClr val="04841C"/>
                </a:solidFill>
                <a:latin typeface="Calibri" pitchFamily="34" charset="0"/>
              </a:rPr>
              <a:t>dis</a:t>
            </a:r>
            <a:r>
              <a:rPr lang="en-US" altLang="en-US" sz="1200" dirty="0">
                <a:solidFill>
                  <a:srgbClr val="04841C"/>
                </a:solidFill>
                <a:latin typeface="Calibri" pitchFamily="34" charset="0"/>
              </a:rPr>
              <a:t>organized to be about data organization!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0422" y="1771297"/>
            <a:ext cx="8284255" cy="175432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800" dirty="0" smtClean="0">
                <a:latin typeface="Cambria" panose="02040503050406030204" pitchFamily="18" charset="0"/>
              </a:rPr>
              <a:t>Let's dive in!</a:t>
            </a:r>
            <a:endParaRPr lang="en-US" sz="10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/>
          <p:cNvSpPr>
            <a:spLocks noChangeArrowheads="1"/>
          </p:cNvSpPr>
          <p:nvPr/>
        </p:nvSpPr>
        <p:spPr bwMode="auto">
          <a:xfrm>
            <a:off x="133350" y="231775"/>
            <a:ext cx="6953249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class Point</a:t>
            </a: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6B6BCF"/>
                </a:solidFill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x;</a:t>
            </a: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6B6BCF"/>
                </a:solidFill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y;</a:t>
            </a:r>
          </a:p>
          <a:p>
            <a:pPr>
              <a:lnSpc>
                <a:spcPts val="1000"/>
              </a:lnSpc>
            </a:pP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6B6BCF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Point(double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x_in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double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y_in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this.x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x_in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this.y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y_in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6B6BCF"/>
                </a:solidFill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void main(String[]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 p1 = new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Point(4, 2);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 p2 = new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Point(0, 42);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"Oh yeah!"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ts val="1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2227" name="Rounded Rectangle 17"/>
          <p:cNvSpPr>
            <a:spLocks noChangeArrowheads="1"/>
          </p:cNvSpPr>
          <p:nvPr/>
        </p:nvSpPr>
        <p:spPr bwMode="auto">
          <a:xfrm>
            <a:off x="5952493" y="3791087"/>
            <a:ext cx="1143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2228" name="Rounded Rectangle 20"/>
          <p:cNvSpPr>
            <a:spLocks noChangeArrowheads="1"/>
          </p:cNvSpPr>
          <p:nvPr/>
        </p:nvSpPr>
        <p:spPr bwMode="auto">
          <a:xfrm>
            <a:off x="7543800" y="3799377"/>
            <a:ext cx="1143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2229" name="Rectangle 21"/>
          <p:cNvSpPr>
            <a:spLocks noChangeArrowheads="1"/>
          </p:cNvSpPr>
          <p:nvPr/>
        </p:nvSpPr>
        <p:spPr bwMode="auto">
          <a:xfrm>
            <a:off x="6011479" y="3429000"/>
            <a:ext cx="1012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Point p1</a:t>
            </a:r>
            <a:endParaRPr lang="en-US" altLang="en-US" sz="1800" b="1" dirty="0">
              <a:solidFill>
                <a:srgbClr val="0703F3"/>
              </a:solidFill>
            </a:endParaRPr>
          </a:p>
        </p:txBody>
      </p:sp>
      <p:sp>
        <p:nvSpPr>
          <p:cNvPr id="52230" name="Rectangle 21"/>
          <p:cNvSpPr>
            <a:spLocks noChangeArrowheads="1"/>
          </p:cNvSpPr>
          <p:nvPr/>
        </p:nvSpPr>
        <p:spPr bwMode="auto">
          <a:xfrm>
            <a:off x="7609136" y="3429000"/>
            <a:ext cx="1012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Point p2</a:t>
            </a:r>
            <a:endParaRPr lang="en-US" altLang="en-US" sz="1800" b="1" dirty="0">
              <a:solidFill>
                <a:srgbClr val="0703F3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7680" y="162000"/>
              <a:ext cx="8534880" cy="6019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20" y="152640"/>
                <a:ext cx="8553600" cy="60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5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6"/>
          <p:cNvSpPr>
            <a:spLocks noChangeArrowheads="1"/>
          </p:cNvSpPr>
          <p:nvPr/>
        </p:nvSpPr>
        <p:spPr bwMode="auto">
          <a:xfrm>
            <a:off x="133350" y="231775"/>
            <a:ext cx="748982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class Point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400" b="1" dirty="0">
                <a:solidFill>
                  <a:srgbClr val="6B6BCF"/>
                </a:solidFill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x;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400" b="1" dirty="0">
                <a:solidFill>
                  <a:srgbClr val="6B6BCF"/>
                </a:solidFill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y;</a:t>
            </a:r>
          </a:p>
          <a:p>
            <a:pPr>
              <a:lnSpc>
                <a:spcPts val="1000"/>
              </a:lnSpc>
            </a:pPr>
            <a:endParaRPr lang="en-US" alt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400" b="1" dirty="0">
                <a:solidFill>
                  <a:srgbClr val="6B6BCF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Point(double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x_in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double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y_in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this.x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x_in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this.y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y_in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400" b="1" dirty="0">
                <a:solidFill>
                  <a:srgbClr val="6B6BCF"/>
                </a:solidFill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void main(String[]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 p1 = new Point(7, 8);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 p2 = p1;</a:t>
            </a:r>
          </a:p>
          <a:p>
            <a:pPr>
              <a:lnSpc>
                <a:spcPts val="1000"/>
              </a:lnSpc>
            </a:pPr>
            <a:endParaRPr lang="en-US" alt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endParaRPr lang="en-US" alt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p2.x = 42;</a:t>
            </a:r>
          </a:p>
          <a:p>
            <a:pPr>
              <a:lnSpc>
                <a:spcPts val="1000"/>
              </a:lnSpc>
            </a:pPr>
            <a:endParaRPr lang="en-US" alt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400" b="1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"p1.x is "</a:t>
            </a:r>
            <a:r>
              <a:rPr lang="en-US" altLang="en-US" sz="14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p1.x);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sp>
        <p:nvSpPr>
          <p:cNvPr id="56323" name="Rounded Rectangle 17"/>
          <p:cNvSpPr>
            <a:spLocks noChangeArrowheads="1"/>
          </p:cNvSpPr>
          <p:nvPr/>
        </p:nvSpPr>
        <p:spPr bwMode="auto">
          <a:xfrm>
            <a:off x="6248400" y="533400"/>
            <a:ext cx="1143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6324" name="Rectangle 18"/>
          <p:cNvSpPr>
            <a:spLocks noChangeArrowheads="1"/>
          </p:cNvSpPr>
          <p:nvPr/>
        </p:nvSpPr>
        <p:spPr bwMode="auto">
          <a:xfrm>
            <a:off x="6583363" y="1276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p1</a:t>
            </a:r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6325" name="Rounded Rectangle 20"/>
          <p:cNvSpPr>
            <a:spLocks noChangeArrowheads="1"/>
          </p:cNvSpPr>
          <p:nvPr/>
        </p:nvSpPr>
        <p:spPr bwMode="auto">
          <a:xfrm>
            <a:off x="6242050" y="1866900"/>
            <a:ext cx="1143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6326" name="Rectangle 21"/>
          <p:cNvSpPr>
            <a:spLocks noChangeArrowheads="1"/>
          </p:cNvSpPr>
          <p:nvPr/>
        </p:nvSpPr>
        <p:spPr bwMode="auto">
          <a:xfrm>
            <a:off x="6577013" y="26098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p2</a:t>
            </a:r>
            <a:endParaRPr lang="en-US" altLang="en-US" sz="1800" b="1">
              <a:solidFill>
                <a:srgbClr val="0703F3"/>
              </a:solidFill>
            </a:endParaRPr>
          </a:p>
        </p:txBody>
      </p:sp>
      <p:grpSp>
        <p:nvGrpSpPr>
          <p:cNvPr id="56327" name="Group 20"/>
          <p:cNvGrpSpPr>
            <a:grpSpLocks/>
          </p:cNvGrpSpPr>
          <p:nvPr/>
        </p:nvGrpSpPr>
        <p:grpSpPr bwMode="auto">
          <a:xfrm>
            <a:off x="6400800" y="3783013"/>
            <a:ext cx="1701800" cy="1273175"/>
            <a:chOff x="3069" y="1495"/>
            <a:chExt cx="2572" cy="1907"/>
          </a:xfrm>
        </p:grpSpPr>
        <p:sp>
          <p:nvSpPr>
            <p:cNvPr id="56343" name="Freeform 21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4" name="Freeform 22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5" name="Freeform 23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6" name="Freeform 24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7" name="Freeform 25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8" name="Rectangle 26"/>
          <p:cNvSpPr>
            <a:spLocks noChangeArrowheads="1"/>
          </p:cNvSpPr>
          <p:nvPr/>
        </p:nvSpPr>
        <p:spPr bwMode="auto">
          <a:xfrm>
            <a:off x="6875463" y="4122738"/>
            <a:ext cx="361950" cy="363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6329" name="Rectangle 27"/>
          <p:cNvSpPr>
            <a:spLocks noChangeArrowheads="1"/>
          </p:cNvSpPr>
          <p:nvPr/>
        </p:nvSpPr>
        <p:spPr bwMode="auto">
          <a:xfrm>
            <a:off x="7242175" y="4124325"/>
            <a:ext cx="361950" cy="363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6330" name="Text Box 99"/>
          <p:cNvSpPr txBox="1">
            <a:spLocks noChangeArrowheads="1"/>
          </p:cNvSpPr>
          <p:nvPr/>
        </p:nvSpPr>
        <p:spPr bwMode="auto">
          <a:xfrm>
            <a:off x="6835775" y="4119563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42</a:t>
            </a:r>
          </a:p>
        </p:txBody>
      </p:sp>
      <p:sp>
        <p:nvSpPr>
          <p:cNvPr id="56331" name="Text Box 100"/>
          <p:cNvSpPr txBox="1">
            <a:spLocks noChangeArrowheads="1"/>
          </p:cNvSpPr>
          <p:nvPr/>
        </p:nvSpPr>
        <p:spPr bwMode="auto">
          <a:xfrm>
            <a:off x="7250113" y="4119563"/>
            <a:ext cx="325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6332" name="Rectangle 125"/>
          <p:cNvSpPr>
            <a:spLocks noChangeArrowheads="1"/>
          </p:cNvSpPr>
          <p:nvPr/>
        </p:nvSpPr>
        <p:spPr bwMode="auto">
          <a:xfrm>
            <a:off x="6954838" y="4451350"/>
            <a:ext cx="2619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6333" name="Rectangle 126"/>
          <p:cNvSpPr>
            <a:spLocks noChangeArrowheads="1"/>
          </p:cNvSpPr>
          <p:nvPr/>
        </p:nvSpPr>
        <p:spPr bwMode="auto">
          <a:xfrm>
            <a:off x="7285038" y="4449763"/>
            <a:ext cx="274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56334" name="Freeform 47"/>
          <p:cNvSpPr>
            <a:spLocks noChangeArrowheads="1"/>
          </p:cNvSpPr>
          <p:nvPr/>
        </p:nvSpPr>
        <p:spPr bwMode="auto">
          <a:xfrm rot="4662739">
            <a:off x="6004719" y="2013744"/>
            <a:ext cx="2995612" cy="603250"/>
          </a:xfrm>
          <a:custGeom>
            <a:avLst/>
            <a:gdLst>
              <a:gd name="T0" fmla="*/ 0 w 2010931"/>
              <a:gd name="T1" fmla="*/ 24017678 h 380694"/>
              <a:gd name="T2" fmla="*/ 7327991 w 2010931"/>
              <a:gd name="T3" fmla="*/ 12889813 h 380694"/>
              <a:gd name="T4" fmla="*/ 16249061 w 2010931"/>
              <a:gd name="T5" fmla="*/ 5100314 h 380694"/>
              <a:gd name="T6" fmla="*/ 34409677 w 2010931"/>
              <a:gd name="T7" fmla="*/ 92749 h 380694"/>
              <a:gd name="T8" fmla="*/ 58942506 w 2010931"/>
              <a:gd name="T9" fmla="*/ 4543940 h 380694"/>
              <a:gd name="T10" fmla="*/ 69456575 w 2010931"/>
              <a:gd name="T11" fmla="*/ 12333421 h 380694"/>
              <a:gd name="T12" fmla="*/ 72642705 w 2010931"/>
              <a:gd name="T13" fmla="*/ 20679295 h 3806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10931"/>
              <a:gd name="T22" fmla="*/ 0 h 380694"/>
              <a:gd name="T23" fmla="*/ 2010931 w 2010931"/>
              <a:gd name="T24" fmla="*/ 380694 h 3806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10931" h="380694">
                <a:moveTo>
                  <a:pt x="0" y="380694"/>
                </a:moveTo>
                <a:cubicBezTo>
                  <a:pt x="63944" y="317490"/>
                  <a:pt x="127888" y="254286"/>
                  <a:pt x="202857" y="204311"/>
                </a:cubicBezTo>
                <a:cubicBezTo>
                  <a:pt x="277826" y="154336"/>
                  <a:pt x="324866" y="114650"/>
                  <a:pt x="449814" y="80843"/>
                </a:cubicBezTo>
                <a:cubicBezTo>
                  <a:pt x="574762" y="47036"/>
                  <a:pt x="755569" y="2940"/>
                  <a:pt x="952546" y="1470"/>
                </a:cubicBezTo>
                <a:cubicBezTo>
                  <a:pt x="1149523" y="0"/>
                  <a:pt x="1469978" y="39687"/>
                  <a:pt x="1631676" y="72024"/>
                </a:cubicBezTo>
                <a:cubicBezTo>
                  <a:pt x="1793374" y="104361"/>
                  <a:pt x="1859523" y="152866"/>
                  <a:pt x="1922732" y="195492"/>
                </a:cubicBezTo>
                <a:cubicBezTo>
                  <a:pt x="1985941" y="238118"/>
                  <a:pt x="1996231" y="301322"/>
                  <a:pt x="2010931" y="327779"/>
                </a:cubicBezTo>
              </a:path>
            </a:pathLst>
          </a:custGeom>
          <a:noFill/>
          <a:ln w="34925">
            <a:solidFill>
              <a:srgbClr val="0333FF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35" name="Rectangle 44"/>
          <p:cNvSpPr>
            <a:spLocks noChangeArrowheads="1"/>
          </p:cNvSpPr>
          <p:nvPr/>
        </p:nvSpPr>
        <p:spPr bwMode="auto">
          <a:xfrm>
            <a:off x="3154363" y="3657600"/>
            <a:ext cx="2116137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multiple names are possible for the same data ~ </a:t>
            </a:r>
            <a:r>
              <a:rPr lang="en-US" altLang="en-US" sz="1600" b="1" i="1" dirty="0">
                <a:latin typeface="Cambria" panose="02040503050406030204" pitchFamily="18" charset="0"/>
              </a:rPr>
              <a:t>aliasing</a:t>
            </a:r>
          </a:p>
        </p:txBody>
      </p:sp>
      <p:sp>
        <p:nvSpPr>
          <p:cNvPr id="56336" name="Rectangle 21"/>
          <p:cNvSpPr>
            <a:spLocks noChangeArrowheads="1"/>
          </p:cNvSpPr>
          <p:nvPr/>
        </p:nvSpPr>
        <p:spPr bwMode="auto">
          <a:xfrm>
            <a:off x="6821488" y="4046538"/>
            <a:ext cx="261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</a:rPr>
              <a:t>7</a:t>
            </a:r>
            <a:endParaRPr lang="en-US" altLang="en-US" sz="1200" b="1">
              <a:solidFill>
                <a:srgbClr val="0703F3"/>
              </a:solidFill>
            </a:endParaRPr>
          </a:p>
        </p:txBody>
      </p:sp>
      <p:cxnSp>
        <p:nvCxnSpPr>
          <p:cNvPr id="56337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6884988" y="4116388"/>
            <a:ext cx="157162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8" name="Straight Connector 24"/>
          <p:cNvCxnSpPr>
            <a:cxnSpLocks noChangeShapeType="1"/>
          </p:cNvCxnSpPr>
          <p:nvPr/>
        </p:nvCxnSpPr>
        <p:spPr bwMode="auto">
          <a:xfrm rot="16200000" flipV="1">
            <a:off x="6873876" y="4129087"/>
            <a:ext cx="157162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9" name="Freeform 47"/>
          <p:cNvSpPr>
            <a:spLocks noChangeArrowheads="1"/>
          </p:cNvSpPr>
          <p:nvPr/>
        </p:nvSpPr>
        <p:spPr bwMode="auto">
          <a:xfrm rot="16937261" flipH="1">
            <a:off x="5532438" y="2708275"/>
            <a:ext cx="1600200" cy="603250"/>
          </a:xfrm>
          <a:custGeom>
            <a:avLst/>
            <a:gdLst>
              <a:gd name="T0" fmla="*/ 0 w 2010931"/>
              <a:gd name="T1" fmla="*/ 24017678 h 380694"/>
              <a:gd name="T2" fmla="*/ 170257 w 2010931"/>
              <a:gd name="T3" fmla="*/ 12889813 h 380694"/>
              <a:gd name="T4" fmla="*/ 377527 w 2010931"/>
              <a:gd name="T5" fmla="*/ 5100314 h 380694"/>
              <a:gd name="T6" fmla="*/ 799467 w 2010931"/>
              <a:gd name="T7" fmla="*/ 92749 h 380694"/>
              <a:gd name="T8" fmla="*/ 1369456 w 2010931"/>
              <a:gd name="T9" fmla="*/ 4543940 h 380694"/>
              <a:gd name="T10" fmla="*/ 1613738 w 2010931"/>
              <a:gd name="T11" fmla="*/ 12333421 h 380694"/>
              <a:gd name="T12" fmla="*/ 1687764 w 2010931"/>
              <a:gd name="T13" fmla="*/ 20679295 h 3806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10931"/>
              <a:gd name="T22" fmla="*/ 0 h 380694"/>
              <a:gd name="T23" fmla="*/ 2010931 w 2010931"/>
              <a:gd name="T24" fmla="*/ 380694 h 3806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10931" h="380694">
                <a:moveTo>
                  <a:pt x="0" y="380694"/>
                </a:moveTo>
                <a:cubicBezTo>
                  <a:pt x="63944" y="317490"/>
                  <a:pt x="127888" y="254286"/>
                  <a:pt x="202857" y="204311"/>
                </a:cubicBezTo>
                <a:cubicBezTo>
                  <a:pt x="277826" y="154336"/>
                  <a:pt x="324866" y="114650"/>
                  <a:pt x="449814" y="80843"/>
                </a:cubicBezTo>
                <a:cubicBezTo>
                  <a:pt x="574762" y="47036"/>
                  <a:pt x="755569" y="2940"/>
                  <a:pt x="952546" y="1470"/>
                </a:cubicBezTo>
                <a:cubicBezTo>
                  <a:pt x="1149523" y="0"/>
                  <a:pt x="1469978" y="39687"/>
                  <a:pt x="1631676" y="72024"/>
                </a:cubicBezTo>
                <a:cubicBezTo>
                  <a:pt x="1793374" y="104361"/>
                  <a:pt x="1859523" y="152866"/>
                  <a:pt x="1922732" y="195492"/>
                </a:cubicBezTo>
                <a:cubicBezTo>
                  <a:pt x="1985941" y="238118"/>
                  <a:pt x="1996231" y="301322"/>
                  <a:pt x="2010931" y="327779"/>
                </a:cubicBezTo>
              </a:path>
            </a:pathLst>
          </a:custGeom>
          <a:noFill/>
          <a:ln w="34925">
            <a:solidFill>
              <a:srgbClr val="0333FF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40" name="Rectangle 21"/>
          <p:cNvSpPr>
            <a:spLocks noChangeArrowheads="1"/>
          </p:cNvSpPr>
          <p:nvPr/>
        </p:nvSpPr>
        <p:spPr bwMode="auto">
          <a:xfrm rot="5400000">
            <a:off x="8211344" y="1313656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STACK</a:t>
            </a:r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 rot="5400000">
            <a:off x="8343900" y="4229100"/>
            <a:ext cx="750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HEAP</a:t>
            </a:r>
            <a:endParaRPr lang="en-US" altLang="en-US" sz="1800" b="1">
              <a:solidFill>
                <a:srgbClr val="0703F3"/>
              </a:solidFill>
            </a:endParaRPr>
          </a:p>
        </p:txBody>
      </p:sp>
      <p:cxnSp>
        <p:nvCxnSpPr>
          <p:cNvPr id="56342" name="Straight Arrow Connector 26"/>
          <p:cNvCxnSpPr>
            <a:cxnSpLocks noChangeShapeType="1"/>
          </p:cNvCxnSpPr>
          <p:nvPr/>
        </p:nvCxnSpPr>
        <p:spPr bwMode="auto">
          <a:xfrm flipH="1" flipV="1">
            <a:off x="2209800" y="3613151"/>
            <a:ext cx="944563" cy="229904"/>
          </a:xfrm>
          <a:prstGeom prst="straightConnector1">
            <a:avLst/>
          </a:prstGeom>
          <a:noFill/>
          <a:ln w="9525">
            <a:solidFill>
              <a:srgbClr val="0333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296142" y="5486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p1.x is 42</a:t>
            </a:r>
            <a:endParaRPr lang="en-US" b="1" dirty="0">
              <a:solidFill>
                <a:srgbClr val="0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3352800" y="4993734"/>
            <a:ext cx="381000" cy="512421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152400" y="187325"/>
            <a:ext cx="7488238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class Point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400" b="1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x;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400" b="1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y;</a:t>
            </a:r>
          </a:p>
          <a:p>
            <a:pPr>
              <a:lnSpc>
                <a:spcPts val="1000"/>
              </a:lnSpc>
            </a:pPr>
            <a:endParaRPr lang="en-US" alt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400" b="1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Point(double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x_in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double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y_in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this.x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x_in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this.y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y_in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400" b="1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void main(String[]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 p1 = new Point(7, 8);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 p2 = new Point(7, 8);</a:t>
            </a:r>
          </a:p>
          <a:p>
            <a:pPr>
              <a:lnSpc>
                <a:spcPts val="1000"/>
              </a:lnSpc>
            </a:pPr>
            <a:endParaRPr lang="en-US" alt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 b="1" dirty="0">
                <a:solidFill>
                  <a:srgbClr val="0703F3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(p1 == p2)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400" b="1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"p1 and p2 are equal"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 b="1" dirty="0">
                <a:solidFill>
                  <a:srgbClr val="0703F3"/>
                </a:solidFill>
                <a:latin typeface="Courier New" pitchFamily="49" charset="0"/>
                <a:cs typeface="Courier New" pitchFamily="49" charset="0"/>
              </a:rPr>
              <a:t>else  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400" b="1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"p1 and p2 are NOT equal"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400" b="1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"p1 is "</a:t>
            </a:r>
            <a:r>
              <a:rPr lang="en-US" altLang="en-US" sz="14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p1);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400" b="1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"p2 is "</a:t>
            </a:r>
            <a:r>
              <a:rPr lang="en-US" altLang="en-US" sz="14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p2);</a:t>
            </a:r>
          </a:p>
          <a:p>
            <a:pPr>
              <a:lnSpc>
                <a:spcPts val="1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sp>
        <p:nvSpPr>
          <p:cNvPr id="57347" name="Rounded Rectangle 9"/>
          <p:cNvSpPr>
            <a:spLocks noChangeArrowheads="1"/>
          </p:cNvSpPr>
          <p:nvPr/>
        </p:nvSpPr>
        <p:spPr bwMode="auto">
          <a:xfrm>
            <a:off x="6972300" y="314325"/>
            <a:ext cx="1143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7307263" y="105727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p1</a:t>
            </a:r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7349" name="Rounded Rectangle 11"/>
          <p:cNvSpPr>
            <a:spLocks noChangeArrowheads="1"/>
          </p:cNvSpPr>
          <p:nvPr/>
        </p:nvSpPr>
        <p:spPr bwMode="auto">
          <a:xfrm>
            <a:off x="6965950" y="1649413"/>
            <a:ext cx="1143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7350" name="Rectangle 12"/>
          <p:cNvSpPr>
            <a:spLocks noChangeArrowheads="1"/>
          </p:cNvSpPr>
          <p:nvPr/>
        </p:nvSpPr>
        <p:spPr bwMode="auto">
          <a:xfrm>
            <a:off x="7300913" y="239236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p2</a:t>
            </a:r>
            <a:endParaRPr lang="en-US" altLang="en-US" sz="1800" b="1">
              <a:solidFill>
                <a:srgbClr val="0703F3"/>
              </a:solidFill>
            </a:endParaRPr>
          </a:p>
        </p:txBody>
      </p:sp>
      <p:grpSp>
        <p:nvGrpSpPr>
          <p:cNvPr id="57351" name="Group 20"/>
          <p:cNvGrpSpPr>
            <a:grpSpLocks/>
          </p:cNvGrpSpPr>
          <p:nvPr/>
        </p:nvGrpSpPr>
        <p:grpSpPr bwMode="auto">
          <a:xfrm>
            <a:off x="7366000" y="3565525"/>
            <a:ext cx="1701800" cy="1273175"/>
            <a:chOff x="3069" y="1495"/>
            <a:chExt cx="2572" cy="1907"/>
          </a:xfrm>
        </p:grpSpPr>
        <p:sp>
          <p:nvSpPr>
            <p:cNvPr id="57378" name="Freeform 21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9" name="Freeform 22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0" name="Freeform 23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1" name="Freeform 24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2" name="Freeform 25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2" name="Rectangle 26"/>
          <p:cNvSpPr>
            <a:spLocks noChangeArrowheads="1"/>
          </p:cNvSpPr>
          <p:nvPr/>
        </p:nvSpPr>
        <p:spPr bwMode="auto">
          <a:xfrm>
            <a:off x="7840663" y="3905250"/>
            <a:ext cx="361950" cy="363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7353" name="Rectangle 27"/>
          <p:cNvSpPr>
            <a:spLocks noChangeArrowheads="1"/>
          </p:cNvSpPr>
          <p:nvPr/>
        </p:nvSpPr>
        <p:spPr bwMode="auto">
          <a:xfrm>
            <a:off x="8207375" y="3906838"/>
            <a:ext cx="361950" cy="363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7354" name="Text Box 99"/>
          <p:cNvSpPr txBox="1">
            <a:spLocks noChangeArrowheads="1"/>
          </p:cNvSpPr>
          <p:nvPr/>
        </p:nvSpPr>
        <p:spPr bwMode="auto">
          <a:xfrm>
            <a:off x="7853363" y="3902075"/>
            <a:ext cx="325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7355" name="Text Box 100"/>
          <p:cNvSpPr txBox="1">
            <a:spLocks noChangeArrowheads="1"/>
          </p:cNvSpPr>
          <p:nvPr/>
        </p:nvSpPr>
        <p:spPr bwMode="auto">
          <a:xfrm>
            <a:off x="8215313" y="3902075"/>
            <a:ext cx="325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7356" name="Rectangle 125"/>
          <p:cNvSpPr>
            <a:spLocks noChangeArrowheads="1"/>
          </p:cNvSpPr>
          <p:nvPr/>
        </p:nvSpPr>
        <p:spPr bwMode="auto">
          <a:xfrm>
            <a:off x="7920038" y="4233863"/>
            <a:ext cx="26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7357" name="Rectangle 126"/>
          <p:cNvSpPr>
            <a:spLocks noChangeArrowheads="1"/>
          </p:cNvSpPr>
          <p:nvPr/>
        </p:nvSpPr>
        <p:spPr bwMode="auto">
          <a:xfrm>
            <a:off x="8250238" y="4232275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y</a:t>
            </a:r>
          </a:p>
        </p:txBody>
      </p:sp>
      <p:grpSp>
        <p:nvGrpSpPr>
          <p:cNvPr id="57358" name="Group 20"/>
          <p:cNvGrpSpPr>
            <a:grpSpLocks/>
          </p:cNvGrpSpPr>
          <p:nvPr/>
        </p:nvGrpSpPr>
        <p:grpSpPr bwMode="auto">
          <a:xfrm>
            <a:off x="6072188" y="5137150"/>
            <a:ext cx="1701800" cy="1273175"/>
            <a:chOff x="3069" y="1495"/>
            <a:chExt cx="2572" cy="1907"/>
          </a:xfrm>
        </p:grpSpPr>
        <p:sp>
          <p:nvSpPr>
            <p:cNvPr id="57373" name="Freeform 21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4" name="Freeform 22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5" name="Freeform 23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6" name="Freeform 24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7" name="Freeform 25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9" name="Rectangle 26"/>
          <p:cNvSpPr>
            <a:spLocks noChangeArrowheads="1"/>
          </p:cNvSpPr>
          <p:nvPr/>
        </p:nvSpPr>
        <p:spPr bwMode="auto">
          <a:xfrm>
            <a:off x="6546850" y="5476875"/>
            <a:ext cx="361950" cy="363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7360" name="Rectangle 27"/>
          <p:cNvSpPr>
            <a:spLocks noChangeArrowheads="1"/>
          </p:cNvSpPr>
          <p:nvPr/>
        </p:nvSpPr>
        <p:spPr bwMode="auto">
          <a:xfrm>
            <a:off x="6913563" y="5478463"/>
            <a:ext cx="361950" cy="363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7361" name="Rectangle 125"/>
          <p:cNvSpPr>
            <a:spLocks noChangeArrowheads="1"/>
          </p:cNvSpPr>
          <p:nvPr/>
        </p:nvSpPr>
        <p:spPr bwMode="auto">
          <a:xfrm>
            <a:off x="6624638" y="5805488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7362" name="Rectangle 126"/>
          <p:cNvSpPr>
            <a:spLocks noChangeArrowheads="1"/>
          </p:cNvSpPr>
          <p:nvPr/>
        </p:nvSpPr>
        <p:spPr bwMode="auto">
          <a:xfrm>
            <a:off x="6954838" y="5803900"/>
            <a:ext cx="2746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57363" name="Freeform 35"/>
          <p:cNvSpPr>
            <a:spLocks noChangeArrowheads="1"/>
          </p:cNvSpPr>
          <p:nvPr/>
        </p:nvSpPr>
        <p:spPr bwMode="auto">
          <a:xfrm rot="4662739">
            <a:off x="6728618" y="1796257"/>
            <a:ext cx="2995613" cy="603250"/>
          </a:xfrm>
          <a:custGeom>
            <a:avLst/>
            <a:gdLst>
              <a:gd name="T0" fmla="*/ 0 w 2010931"/>
              <a:gd name="T1" fmla="*/ 24017678 h 380694"/>
              <a:gd name="T2" fmla="*/ 7328003 w 2010931"/>
              <a:gd name="T3" fmla="*/ 12889813 h 380694"/>
              <a:gd name="T4" fmla="*/ 16249086 w 2010931"/>
              <a:gd name="T5" fmla="*/ 5100314 h 380694"/>
              <a:gd name="T6" fmla="*/ 34409746 w 2010931"/>
              <a:gd name="T7" fmla="*/ 92749 h 380694"/>
              <a:gd name="T8" fmla="*/ 58942666 w 2010931"/>
              <a:gd name="T9" fmla="*/ 4543940 h 380694"/>
              <a:gd name="T10" fmla="*/ 69456788 w 2010931"/>
              <a:gd name="T11" fmla="*/ 12333421 h 380694"/>
              <a:gd name="T12" fmla="*/ 72642841 w 2010931"/>
              <a:gd name="T13" fmla="*/ 20679295 h 3806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10931"/>
              <a:gd name="T22" fmla="*/ 0 h 380694"/>
              <a:gd name="T23" fmla="*/ 2010931 w 2010931"/>
              <a:gd name="T24" fmla="*/ 380694 h 3806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10931" h="380694">
                <a:moveTo>
                  <a:pt x="0" y="380694"/>
                </a:moveTo>
                <a:cubicBezTo>
                  <a:pt x="63944" y="317490"/>
                  <a:pt x="127888" y="254286"/>
                  <a:pt x="202857" y="204311"/>
                </a:cubicBezTo>
                <a:cubicBezTo>
                  <a:pt x="277826" y="154336"/>
                  <a:pt x="324866" y="114650"/>
                  <a:pt x="449814" y="80843"/>
                </a:cubicBezTo>
                <a:cubicBezTo>
                  <a:pt x="574762" y="47036"/>
                  <a:pt x="755569" y="2940"/>
                  <a:pt x="952546" y="1470"/>
                </a:cubicBezTo>
                <a:cubicBezTo>
                  <a:pt x="1149523" y="0"/>
                  <a:pt x="1469978" y="39687"/>
                  <a:pt x="1631676" y="72024"/>
                </a:cubicBezTo>
                <a:cubicBezTo>
                  <a:pt x="1793374" y="104361"/>
                  <a:pt x="1859523" y="152866"/>
                  <a:pt x="1922732" y="195492"/>
                </a:cubicBezTo>
                <a:cubicBezTo>
                  <a:pt x="1985941" y="238118"/>
                  <a:pt x="1996231" y="301322"/>
                  <a:pt x="2010931" y="327779"/>
                </a:cubicBezTo>
              </a:path>
            </a:pathLst>
          </a:custGeom>
          <a:noFill/>
          <a:ln w="34925">
            <a:solidFill>
              <a:srgbClr val="0333FF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64" name="Freeform 36"/>
          <p:cNvSpPr>
            <a:spLocks noChangeArrowheads="1"/>
          </p:cNvSpPr>
          <p:nvPr/>
        </p:nvSpPr>
        <p:spPr bwMode="auto">
          <a:xfrm rot="16937261" flipH="1">
            <a:off x="5165726" y="3179762"/>
            <a:ext cx="3281362" cy="792163"/>
          </a:xfrm>
          <a:custGeom>
            <a:avLst/>
            <a:gdLst>
              <a:gd name="T0" fmla="*/ 0 w 2010931"/>
              <a:gd name="T1" fmla="*/ 278527970 h 380694"/>
              <a:gd name="T2" fmla="*/ 16639246 w 2010931"/>
              <a:gd name="T3" fmla="*/ 149480574 h 380694"/>
              <a:gd name="T4" fmla="*/ 36895743 w 2010931"/>
              <a:gd name="T5" fmla="*/ 59147313 h 380694"/>
              <a:gd name="T6" fmla="*/ 78131969 w 2010931"/>
              <a:gd name="T7" fmla="*/ 1075511 h 380694"/>
              <a:gd name="T8" fmla="*/ 133837239 w 2010931"/>
              <a:gd name="T9" fmla="*/ 52695091 h 380694"/>
              <a:gd name="T10" fmla="*/ 157710921 w 2010931"/>
              <a:gd name="T11" fmla="*/ 143028349 h 380694"/>
              <a:gd name="T12" fmla="*/ 164945363 w 2010931"/>
              <a:gd name="T13" fmla="*/ 239813591 h 3806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10931"/>
              <a:gd name="T22" fmla="*/ 0 h 380694"/>
              <a:gd name="T23" fmla="*/ 2010931 w 2010931"/>
              <a:gd name="T24" fmla="*/ 380694 h 3806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10931" h="380694">
                <a:moveTo>
                  <a:pt x="0" y="380694"/>
                </a:moveTo>
                <a:cubicBezTo>
                  <a:pt x="63944" y="317490"/>
                  <a:pt x="127888" y="254286"/>
                  <a:pt x="202857" y="204311"/>
                </a:cubicBezTo>
                <a:cubicBezTo>
                  <a:pt x="277826" y="154336"/>
                  <a:pt x="324866" y="114650"/>
                  <a:pt x="449814" y="80843"/>
                </a:cubicBezTo>
                <a:cubicBezTo>
                  <a:pt x="574762" y="47036"/>
                  <a:pt x="755569" y="2940"/>
                  <a:pt x="952546" y="1470"/>
                </a:cubicBezTo>
                <a:cubicBezTo>
                  <a:pt x="1149523" y="0"/>
                  <a:pt x="1469978" y="39687"/>
                  <a:pt x="1631676" y="72024"/>
                </a:cubicBezTo>
                <a:cubicBezTo>
                  <a:pt x="1793374" y="104361"/>
                  <a:pt x="1859523" y="152866"/>
                  <a:pt x="1922732" y="195492"/>
                </a:cubicBezTo>
                <a:cubicBezTo>
                  <a:pt x="1985941" y="238118"/>
                  <a:pt x="1996231" y="301322"/>
                  <a:pt x="2010931" y="327779"/>
                </a:cubicBezTo>
              </a:path>
            </a:pathLst>
          </a:custGeom>
          <a:noFill/>
          <a:ln w="34925">
            <a:solidFill>
              <a:srgbClr val="80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65" name="Text Box 99"/>
          <p:cNvSpPr txBox="1">
            <a:spLocks noChangeArrowheads="1"/>
          </p:cNvSpPr>
          <p:nvPr/>
        </p:nvSpPr>
        <p:spPr bwMode="auto">
          <a:xfrm>
            <a:off x="6559550" y="5483225"/>
            <a:ext cx="325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7366" name="Text Box 100"/>
          <p:cNvSpPr txBox="1">
            <a:spLocks noChangeArrowheads="1"/>
          </p:cNvSpPr>
          <p:nvPr/>
        </p:nvSpPr>
        <p:spPr bwMode="auto">
          <a:xfrm>
            <a:off x="6921500" y="5483225"/>
            <a:ext cx="325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7367" name="Rectangle 39"/>
          <p:cNvSpPr>
            <a:spLocks noChangeArrowheads="1"/>
          </p:cNvSpPr>
          <p:nvPr/>
        </p:nvSpPr>
        <p:spPr bwMode="auto">
          <a:xfrm>
            <a:off x="228600" y="6076863"/>
            <a:ext cx="335915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latin typeface="Calibri" panose="020F0502020204030204" pitchFamily="34" charset="0"/>
              </a:rPr>
              <a:t>What will </a:t>
            </a:r>
            <a:r>
              <a:rPr lang="en-US" altLang="en-US" dirty="0" smtClean="0">
                <a:latin typeface="Calibri" panose="020F0502020204030204" pitchFamily="34" charset="0"/>
              </a:rPr>
              <a:t>print here?</a:t>
            </a:r>
            <a:endParaRPr lang="en-US" altLang="en-US" b="1" i="1" dirty="0">
              <a:latin typeface="Calibri" panose="020F0502020204030204" pitchFamily="34" charset="0"/>
            </a:endParaRPr>
          </a:p>
        </p:txBody>
      </p:sp>
      <p:sp>
        <p:nvSpPr>
          <p:cNvPr id="57368" name="Rectangle 21"/>
          <p:cNvSpPr>
            <a:spLocks noChangeArrowheads="1"/>
          </p:cNvSpPr>
          <p:nvPr/>
        </p:nvSpPr>
        <p:spPr bwMode="auto">
          <a:xfrm rot="5400000">
            <a:off x="8211344" y="1313656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STACK</a:t>
            </a:r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7369" name="Rectangle 21"/>
          <p:cNvSpPr>
            <a:spLocks noChangeArrowheads="1"/>
          </p:cNvSpPr>
          <p:nvPr/>
        </p:nvSpPr>
        <p:spPr bwMode="auto">
          <a:xfrm rot="5400000">
            <a:off x="8267700" y="5448300"/>
            <a:ext cx="750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HEAP</a:t>
            </a:r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57370" name="Rectangle 44"/>
          <p:cNvSpPr>
            <a:spLocks noChangeArrowheads="1"/>
          </p:cNvSpPr>
          <p:nvPr/>
        </p:nvSpPr>
        <p:spPr bwMode="auto">
          <a:xfrm>
            <a:off x="0" y="4495800"/>
            <a:ext cx="759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dirty="0">
                <a:latin typeface="Calibri" panose="020F0502020204030204" pitchFamily="34" charset="0"/>
              </a:rPr>
              <a:t>No </a:t>
            </a:r>
            <a:r>
              <a:rPr lang="en-US" altLang="en-US" sz="1200" dirty="0" err="1">
                <a:latin typeface="Calibri" panose="020F0502020204030204" pitchFamily="34" charset="0"/>
              </a:rPr>
              <a:t>curlies</a:t>
            </a:r>
            <a:r>
              <a:rPr lang="en-US" altLang="en-US" sz="1200" dirty="0">
                <a:latin typeface="Calibri" panose="020F0502020204030204" pitchFamily="34" charset="0"/>
              </a:rPr>
              <a:t>?</a:t>
            </a:r>
            <a:endParaRPr lang="en-US" altLang="en-US" sz="1200" b="1" i="1" dirty="0">
              <a:latin typeface="Calibri" panose="020F0502020204030204" pitchFamily="34" charset="0"/>
            </a:endParaRPr>
          </a:p>
        </p:txBody>
      </p:sp>
      <p:cxnSp>
        <p:nvCxnSpPr>
          <p:cNvPr id="57371" name="Straight Arrow Connector 36"/>
          <p:cNvCxnSpPr>
            <a:cxnSpLocks noChangeShapeType="1"/>
          </p:cNvCxnSpPr>
          <p:nvPr/>
        </p:nvCxnSpPr>
        <p:spPr bwMode="auto">
          <a:xfrm>
            <a:off x="379919" y="4670425"/>
            <a:ext cx="545594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2975" y="2425700"/>
              <a:ext cx="14288" cy="23813"/>
            </p14:xfrm>
          </p:contentPart>
        </mc:Choice>
        <mc:Fallback xmlns="">
          <p:pic>
            <p:nvPicPr>
              <p:cNvPr id="307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4402" y="2419206"/>
                <a:ext cx="29290" cy="389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2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152400" y="187325"/>
            <a:ext cx="7488238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class Point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x;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y;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Point(double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x_in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double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y_in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this.x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x_in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this.y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y_in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200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equals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Point p )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return (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this.x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p.x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&amp;&amp;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this.y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p.y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US" altLang="en-US" sz="1200" dirty="0" err="1">
                <a:solidFill>
                  <a:srgbClr val="A510D3"/>
                </a:solidFill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return "(" + x + "," + y + ")";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} 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>
                <a:solidFill>
                  <a:srgbClr val="7878DE"/>
                </a:solidFill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void main(String[]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 p1 = new Point(7, 8);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 p2 = new Point(7, 8);</a:t>
            </a:r>
          </a:p>
          <a:p>
            <a:pPr>
              <a:lnSpc>
                <a:spcPts val="700"/>
              </a:lnSpc>
            </a:pP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if (p1.</a:t>
            </a:r>
            <a:r>
              <a:rPr lang="en-US" altLang="en-US" sz="1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equals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(p2))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2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"p1 and p2 are equal"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else  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2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"p1 and p2 are NOT equal"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2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"p1 is "</a:t>
            </a:r>
            <a:r>
              <a:rPr lang="en-US" altLang="en-US" sz="1200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p1);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200" dirty="0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"p2 is "</a:t>
            </a:r>
            <a:r>
              <a:rPr lang="en-US" altLang="en-US" sz="1200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p2);</a:t>
            </a:r>
          </a:p>
          <a:p>
            <a:pPr>
              <a:lnSpc>
                <a:spcPts val="7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sp>
        <p:nvSpPr>
          <p:cNvPr id="4105" name="Rounded Rectangle 8"/>
          <p:cNvSpPr>
            <a:spLocks noChangeArrowheads="1"/>
          </p:cNvSpPr>
          <p:nvPr/>
        </p:nvSpPr>
        <p:spPr bwMode="auto">
          <a:xfrm>
            <a:off x="2660650" y="6446838"/>
            <a:ext cx="2808288" cy="32543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06" name="Rounded Rectangle 8"/>
          <p:cNvSpPr>
            <a:spLocks noChangeArrowheads="1"/>
          </p:cNvSpPr>
          <p:nvPr/>
        </p:nvSpPr>
        <p:spPr bwMode="auto">
          <a:xfrm>
            <a:off x="4323644" y="152400"/>
            <a:ext cx="4667956" cy="660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07" name="Rectangle 40"/>
          <p:cNvSpPr>
            <a:spLocks noChangeArrowheads="1"/>
          </p:cNvSpPr>
          <p:nvPr/>
        </p:nvSpPr>
        <p:spPr bwMode="auto">
          <a:xfrm>
            <a:off x="3316288" y="6405563"/>
            <a:ext cx="1300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err="1">
                <a:solidFill>
                  <a:srgbClr val="A510D3"/>
                </a:solidFill>
                <a:latin typeface="Courier New" pitchFamily="49" charset="0"/>
                <a:cs typeface="Courier New" pitchFamily="49" charset="0"/>
              </a:rPr>
              <a:t>toString</a:t>
            </a:r>
            <a:endParaRPr lang="en-US" altLang="en-US" sz="1800" dirty="0"/>
          </a:p>
        </p:txBody>
      </p:sp>
      <p:sp>
        <p:nvSpPr>
          <p:cNvPr id="4108" name="Rectangle 41"/>
          <p:cNvSpPr>
            <a:spLocks noChangeArrowheads="1"/>
          </p:cNvSpPr>
          <p:nvPr/>
        </p:nvSpPr>
        <p:spPr bwMode="auto">
          <a:xfrm>
            <a:off x="4556125" y="6413500"/>
            <a:ext cx="947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solidFill>
                  <a:srgbClr val="000000"/>
                </a:solidFill>
              </a:rPr>
              <a:t>is called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109" name="Rectangle 42"/>
          <p:cNvSpPr>
            <a:spLocks noChangeArrowheads="1"/>
          </p:cNvSpPr>
          <p:nvPr/>
        </p:nvSpPr>
        <p:spPr bwMode="auto">
          <a:xfrm>
            <a:off x="4636205" y="252392"/>
            <a:ext cx="129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equals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110" name="Rectangle 43"/>
          <p:cNvSpPr>
            <a:spLocks noChangeArrowheads="1"/>
          </p:cNvSpPr>
          <p:nvPr/>
        </p:nvSpPr>
        <p:spPr bwMode="auto">
          <a:xfrm>
            <a:off x="6019800" y="206375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i="1" dirty="0">
                <a:solidFill>
                  <a:srgbClr val="000000"/>
                </a:solidFill>
                <a:latin typeface="Cambria" panose="02040503050406030204" pitchFamily="18" charset="0"/>
              </a:rPr>
              <a:t>"deep" </a:t>
            </a:r>
            <a:r>
              <a:rPr lang="en-US" altLang="en-US" sz="1500" b="0" dirty="0">
                <a:solidFill>
                  <a:srgbClr val="000000"/>
                </a:solidFill>
                <a:latin typeface="Cambria" panose="02040503050406030204" pitchFamily="18" charset="0"/>
              </a:rPr>
              <a:t>comparison instead of </a:t>
            </a:r>
            <a:r>
              <a:rPr lang="en-US" altLang="en-US" sz="1500" i="1" dirty="0">
                <a:solidFill>
                  <a:srgbClr val="000000"/>
                </a:solidFill>
                <a:latin typeface="Cambria" panose="02040503050406030204" pitchFamily="18" charset="0"/>
              </a:rPr>
              <a:t>reference </a:t>
            </a:r>
            <a:r>
              <a:rPr lang="en-US" altLang="en-US" sz="1500" b="0" dirty="0">
                <a:solidFill>
                  <a:srgbClr val="000000"/>
                </a:solidFill>
                <a:latin typeface="Cambria" panose="02040503050406030204" pitchFamily="18" charset="0"/>
              </a:rPr>
              <a:t>(shallow) comparison</a:t>
            </a:r>
            <a:endParaRPr lang="en-US" altLang="en-US" sz="15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111" name="Rectangle 44"/>
          <p:cNvSpPr>
            <a:spLocks noChangeArrowheads="1"/>
          </p:cNvSpPr>
          <p:nvPr/>
        </p:nvSpPr>
        <p:spPr bwMode="auto">
          <a:xfrm>
            <a:off x="6702425" y="4576764"/>
            <a:ext cx="2289175" cy="369888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(2) Which Point is p?</a:t>
            </a:r>
            <a:endParaRPr lang="en-US" altLang="en-US" sz="1800" dirty="0">
              <a:latin typeface="Calibri" pitchFamily="34" charset="0"/>
            </a:endParaRPr>
          </a:p>
        </p:txBody>
      </p:sp>
      <p:pic>
        <p:nvPicPr>
          <p:cNvPr id="4112" name="Picture 45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84982"/>
            <a:ext cx="18351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46"/>
          <p:cNvSpPr>
            <a:spLocks noChangeArrowheads="1"/>
          </p:cNvSpPr>
          <p:nvPr/>
        </p:nvSpPr>
        <p:spPr bwMode="auto">
          <a:xfrm>
            <a:off x="3610150" y="2097088"/>
            <a:ext cx="2284413" cy="368300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(1) What's this saying?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4114" name="Rectangle 47"/>
          <p:cNvSpPr>
            <a:spLocks noChangeArrowheads="1"/>
          </p:cNvSpPr>
          <p:nvPr/>
        </p:nvSpPr>
        <p:spPr bwMode="auto">
          <a:xfrm>
            <a:off x="1030947" y="3657600"/>
            <a:ext cx="4150653" cy="369332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(3)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Does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this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 have anything missing </a:t>
            </a:r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here?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4115" name="Rectangle 48"/>
          <p:cNvSpPr>
            <a:spLocks noChangeArrowheads="1"/>
          </p:cNvSpPr>
          <p:nvPr/>
        </p:nvSpPr>
        <p:spPr bwMode="auto">
          <a:xfrm>
            <a:off x="2641600" y="6405563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00000"/>
                </a:solidFill>
              </a:rPr>
              <a:t>here</a:t>
            </a:r>
            <a:endParaRPr lang="en-US" altLang="en-US" sz="1800"/>
          </a:p>
        </p:txBody>
      </p:sp>
      <p:cxnSp>
        <p:nvCxnSpPr>
          <p:cNvPr id="4116" name="Straight Arrow Connector 50"/>
          <p:cNvCxnSpPr>
            <a:cxnSpLocks noChangeShapeType="1"/>
          </p:cNvCxnSpPr>
          <p:nvPr/>
        </p:nvCxnSpPr>
        <p:spPr bwMode="auto">
          <a:xfrm rot="16200000" flipV="1">
            <a:off x="3098007" y="6449219"/>
            <a:ext cx="306387" cy="34925"/>
          </a:xfrm>
          <a:prstGeom prst="straightConnector1">
            <a:avLst/>
          </a:prstGeom>
          <a:noFill/>
          <a:ln w="1905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76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854222" y="170215"/>
            <a:ext cx="1742887" cy="415498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775" name="Rectangle 53"/>
          <p:cNvSpPr>
            <a:spLocks noChangeArrowheads="1"/>
          </p:cNvSpPr>
          <p:nvPr/>
        </p:nvSpPr>
        <p:spPr bwMode="auto">
          <a:xfrm>
            <a:off x="4724400" y="147637"/>
            <a:ext cx="4206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Dest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ructive vs. Constructive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methods </a:t>
            </a:r>
            <a:r>
              <a:rPr lang="en-US" altLang="en-US" i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in concept</a:t>
            </a:r>
            <a:endParaRPr lang="en-US" altLang="en-US" i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5105400" y="4518025"/>
            <a:ext cx="1701800" cy="1273175"/>
            <a:chOff x="3069" y="1495"/>
            <a:chExt cx="2572" cy="1907"/>
          </a:xfrm>
        </p:grpSpPr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3459" y="1645"/>
              <a:ext cx="1751" cy="1315"/>
            </a:xfrm>
            <a:custGeom>
              <a:avLst/>
              <a:gdLst>
                <a:gd name="T0" fmla="*/ 816 w 1751"/>
                <a:gd name="T1" fmla="*/ 40 h 1315"/>
                <a:gd name="T2" fmla="*/ 521 w 1751"/>
                <a:gd name="T3" fmla="*/ 65 h 1315"/>
                <a:gd name="T4" fmla="*/ 401 w 1751"/>
                <a:gd name="T5" fmla="*/ 85 h 1315"/>
                <a:gd name="T6" fmla="*/ 296 w 1751"/>
                <a:gd name="T7" fmla="*/ 115 h 1315"/>
                <a:gd name="T8" fmla="*/ 206 w 1751"/>
                <a:gd name="T9" fmla="*/ 155 h 1315"/>
                <a:gd name="T10" fmla="*/ 96 w 1751"/>
                <a:gd name="T11" fmla="*/ 245 h 1315"/>
                <a:gd name="T12" fmla="*/ 56 w 1751"/>
                <a:gd name="T13" fmla="*/ 310 h 1315"/>
                <a:gd name="T14" fmla="*/ 31 w 1751"/>
                <a:gd name="T15" fmla="*/ 380 h 1315"/>
                <a:gd name="T16" fmla="*/ 1 w 1751"/>
                <a:gd name="T17" fmla="*/ 585 h 1315"/>
                <a:gd name="T18" fmla="*/ 16 w 1751"/>
                <a:gd name="T19" fmla="*/ 780 h 1315"/>
                <a:gd name="T20" fmla="*/ 106 w 1751"/>
                <a:gd name="T21" fmla="*/ 950 h 1315"/>
                <a:gd name="T22" fmla="*/ 131 w 1751"/>
                <a:gd name="T23" fmla="*/ 1010 h 1315"/>
                <a:gd name="T24" fmla="*/ 361 w 1751"/>
                <a:gd name="T25" fmla="*/ 1200 h 1315"/>
                <a:gd name="T26" fmla="*/ 466 w 1751"/>
                <a:gd name="T27" fmla="*/ 1230 h 1315"/>
                <a:gd name="T28" fmla="*/ 756 w 1751"/>
                <a:gd name="T29" fmla="*/ 1290 h 1315"/>
                <a:gd name="T30" fmla="*/ 1176 w 1751"/>
                <a:gd name="T31" fmla="*/ 1280 h 1315"/>
                <a:gd name="T32" fmla="*/ 1276 w 1751"/>
                <a:gd name="T33" fmla="*/ 1260 h 1315"/>
                <a:gd name="T34" fmla="*/ 1396 w 1751"/>
                <a:gd name="T35" fmla="*/ 1220 h 1315"/>
                <a:gd name="T36" fmla="*/ 1461 w 1751"/>
                <a:gd name="T37" fmla="*/ 1185 h 1315"/>
                <a:gd name="T38" fmla="*/ 1531 w 1751"/>
                <a:gd name="T39" fmla="*/ 1130 h 1315"/>
                <a:gd name="T40" fmla="*/ 1601 w 1751"/>
                <a:gd name="T41" fmla="*/ 1055 h 1315"/>
                <a:gd name="T42" fmla="*/ 1646 w 1751"/>
                <a:gd name="T43" fmla="*/ 990 h 1315"/>
                <a:gd name="T44" fmla="*/ 1691 w 1751"/>
                <a:gd name="T45" fmla="*/ 855 h 1315"/>
                <a:gd name="T46" fmla="*/ 1706 w 1751"/>
                <a:gd name="T47" fmla="*/ 720 h 1315"/>
                <a:gd name="T48" fmla="*/ 1751 w 1751"/>
                <a:gd name="T49" fmla="*/ 450 h 1315"/>
                <a:gd name="T50" fmla="*/ 1641 w 1751"/>
                <a:gd name="T51" fmla="*/ 200 h 1315"/>
                <a:gd name="T52" fmla="*/ 1571 w 1751"/>
                <a:gd name="T53" fmla="*/ 140 h 1315"/>
                <a:gd name="T54" fmla="*/ 1431 w 1751"/>
                <a:gd name="T55" fmla="*/ 55 h 1315"/>
                <a:gd name="T56" fmla="*/ 1356 w 1751"/>
                <a:gd name="T57" fmla="*/ 25 h 1315"/>
                <a:gd name="T58" fmla="*/ 1281 w 1751"/>
                <a:gd name="T59" fmla="*/ 20 h 1315"/>
                <a:gd name="T60" fmla="*/ 936 w 1751"/>
                <a:gd name="T61" fmla="*/ 25 h 1315"/>
                <a:gd name="T62" fmla="*/ 816 w 1751"/>
                <a:gd name="T63" fmla="*/ 40 h 1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1"/>
                <a:gd name="T97" fmla="*/ 0 h 1315"/>
                <a:gd name="T98" fmla="*/ 1751 w 1751"/>
                <a:gd name="T99" fmla="*/ 1315 h 1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1" h="1315">
                  <a:moveTo>
                    <a:pt x="816" y="40"/>
                  </a:moveTo>
                  <a:cubicBezTo>
                    <a:pt x="715" y="44"/>
                    <a:pt x="620" y="53"/>
                    <a:pt x="521" y="65"/>
                  </a:cubicBezTo>
                  <a:cubicBezTo>
                    <a:pt x="484" y="77"/>
                    <a:pt x="439" y="79"/>
                    <a:pt x="401" y="85"/>
                  </a:cubicBezTo>
                  <a:cubicBezTo>
                    <a:pt x="366" y="96"/>
                    <a:pt x="330" y="101"/>
                    <a:pt x="296" y="115"/>
                  </a:cubicBezTo>
                  <a:cubicBezTo>
                    <a:pt x="265" y="127"/>
                    <a:pt x="236" y="142"/>
                    <a:pt x="206" y="155"/>
                  </a:cubicBezTo>
                  <a:cubicBezTo>
                    <a:pt x="177" y="183"/>
                    <a:pt x="114" y="207"/>
                    <a:pt x="96" y="245"/>
                  </a:cubicBezTo>
                  <a:cubicBezTo>
                    <a:pt x="84" y="268"/>
                    <a:pt x="71" y="289"/>
                    <a:pt x="56" y="310"/>
                  </a:cubicBezTo>
                  <a:cubicBezTo>
                    <a:pt x="48" y="333"/>
                    <a:pt x="35" y="356"/>
                    <a:pt x="31" y="380"/>
                  </a:cubicBezTo>
                  <a:cubicBezTo>
                    <a:pt x="17" y="447"/>
                    <a:pt x="14" y="517"/>
                    <a:pt x="1" y="585"/>
                  </a:cubicBezTo>
                  <a:cubicBezTo>
                    <a:pt x="3" y="637"/>
                    <a:pt x="0" y="721"/>
                    <a:pt x="16" y="780"/>
                  </a:cubicBezTo>
                  <a:cubicBezTo>
                    <a:pt x="33" y="842"/>
                    <a:pt x="77" y="892"/>
                    <a:pt x="106" y="950"/>
                  </a:cubicBezTo>
                  <a:cubicBezTo>
                    <a:pt x="115" y="969"/>
                    <a:pt x="119" y="991"/>
                    <a:pt x="131" y="1010"/>
                  </a:cubicBezTo>
                  <a:cubicBezTo>
                    <a:pt x="184" y="1095"/>
                    <a:pt x="256" y="1179"/>
                    <a:pt x="361" y="1200"/>
                  </a:cubicBezTo>
                  <a:cubicBezTo>
                    <a:pt x="394" y="1216"/>
                    <a:pt x="431" y="1216"/>
                    <a:pt x="466" y="1230"/>
                  </a:cubicBezTo>
                  <a:cubicBezTo>
                    <a:pt x="558" y="1267"/>
                    <a:pt x="657" y="1281"/>
                    <a:pt x="756" y="1290"/>
                  </a:cubicBezTo>
                  <a:cubicBezTo>
                    <a:pt x="883" y="1315"/>
                    <a:pt x="1044" y="1289"/>
                    <a:pt x="1176" y="1280"/>
                  </a:cubicBezTo>
                  <a:cubicBezTo>
                    <a:pt x="1209" y="1273"/>
                    <a:pt x="1242" y="1266"/>
                    <a:pt x="1276" y="1260"/>
                  </a:cubicBezTo>
                  <a:cubicBezTo>
                    <a:pt x="1311" y="1242"/>
                    <a:pt x="1357" y="1229"/>
                    <a:pt x="1396" y="1220"/>
                  </a:cubicBezTo>
                  <a:cubicBezTo>
                    <a:pt x="1416" y="1206"/>
                    <a:pt x="1440" y="1199"/>
                    <a:pt x="1461" y="1185"/>
                  </a:cubicBezTo>
                  <a:cubicBezTo>
                    <a:pt x="1484" y="1167"/>
                    <a:pt x="1506" y="1146"/>
                    <a:pt x="1531" y="1130"/>
                  </a:cubicBezTo>
                  <a:cubicBezTo>
                    <a:pt x="1550" y="1101"/>
                    <a:pt x="1582" y="1083"/>
                    <a:pt x="1601" y="1055"/>
                  </a:cubicBezTo>
                  <a:cubicBezTo>
                    <a:pt x="1615" y="1033"/>
                    <a:pt x="1631" y="1011"/>
                    <a:pt x="1646" y="990"/>
                  </a:cubicBezTo>
                  <a:cubicBezTo>
                    <a:pt x="1653" y="952"/>
                    <a:pt x="1676" y="891"/>
                    <a:pt x="1691" y="855"/>
                  </a:cubicBezTo>
                  <a:cubicBezTo>
                    <a:pt x="1697" y="810"/>
                    <a:pt x="1698" y="764"/>
                    <a:pt x="1706" y="720"/>
                  </a:cubicBezTo>
                  <a:cubicBezTo>
                    <a:pt x="1720" y="629"/>
                    <a:pt x="1740" y="541"/>
                    <a:pt x="1751" y="450"/>
                  </a:cubicBezTo>
                  <a:cubicBezTo>
                    <a:pt x="1740" y="362"/>
                    <a:pt x="1720" y="252"/>
                    <a:pt x="1641" y="200"/>
                  </a:cubicBezTo>
                  <a:cubicBezTo>
                    <a:pt x="1622" y="172"/>
                    <a:pt x="1595" y="164"/>
                    <a:pt x="1571" y="140"/>
                  </a:cubicBezTo>
                  <a:cubicBezTo>
                    <a:pt x="1530" y="99"/>
                    <a:pt x="1484" y="74"/>
                    <a:pt x="1431" y="55"/>
                  </a:cubicBezTo>
                  <a:cubicBezTo>
                    <a:pt x="1404" y="45"/>
                    <a:pt x="1385" y="28"/>
                    <a:pt x="1356" y="25"/>
                  </a:cubicBezTo>
                  <a:cubicBezTo>
                    <a:pt x="1331" y="21"/>
                    <a:pt x="1306" y="21"/>
                    <a:pt x="1281" y="20"/>
                  </a:cubicBezTo>
                  <a:cubicBezTo>
                    <a:pt x="1166" y="0"/>
                    <a:pt x="1050" y="12"/>
                    <a:pt x="936" y="25"/>
                  </a:cubicBezTo>
                  <a:cubicBezTo>
                    <a:pt x="925" y="26"/>
                    <a:pt x="830" y="25"/>
                    <a:pt x="816" y="40"/>
                  </a:cubicBezTo>
                  <a:close/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069" y="1495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 flipH="1">
              <a:off x="5175" y="1511"/>
              <a:ext cx="466" cy="530"/>
            </a:xfrm>
            <a:custGeom>
              <a:avLst/>
              <a:gdLst>
                <a:gd name="T0" fmla="*/ 466 w 466"/>
                <a:gd name="T1" fmla="*/ 370 h 530"/>
                <a:gd name="T2" fmla="*/ 421 w 466"/>
                <a:gd name="T3" fmla="*/ 330 h 530"/>
                <a:gd name="T4" fmla="*/ 386 w 466"/>
                <a:gd name="T5" fmla="*/ 290 h 530"/>
                <a:gd name="T6" fmla="*/ 341 w 466"/>
                <a:gd name="T7" fmla="*/ 260 h 530"/>
                <a:gd name="T8" fmla="*/ 306 w 466"/>
                <a:gd name="T9" fmla="*/ 220 h 530"/>
                <a:gd name="T10" fmla="*/ 351 w 466"/>
                <a:gd name="T11" fmla="*/ 65 h 530"/>
                <a:gd name="T12" fmla="*/ 306 w 466"/>
                <a:gd name="T13" fmla="*/ 10 h 530"/>
                <a:gd name="T14" fmla="*/ 271 w 466"/>
                <a:gd name="T15" fmla="*/ 75 h 530"/>
                <a:gd name="T16" fmla="*/ 266 w 466"/>
                <a:gd name="T17" fmla="*/ 130 h 530"/>
                <a:gd name="T18" fmla="*/ 251 w 466"/>
                <a:gd name="T19" fmla="*/ 125 h 530"/>
                <a:gd name="T20" fmla="*/ 206 w 466"/>
                <a:gd name="T21" fmla="*/ 90 h 530"/>
                <a:gd name="T22" fmla="*/ 166 w 466"/>
                <a:gd name="T23" fmla="*/ 65 h 530"/>
                <a:gd name="T24" fmla="*/ 136 w 466"/>
                <a:gd name="T25" fmla="*/ 55 h 530"/>
                <a:gd name="T26" fmla="*/ 121 w 466"/>
                <a:gd name="T27" fmla="*/ 50 h 530"/>
                <a:gd name="T28" fmla="*/ 131 w 466"/>
                <a:gd name="T29" fmla="*/ 125 h 530"/>
                <a:gd name="T30" fmla="*/ 161 w 466"/>
                <a:gd name="T31" fmla="*/ 145 h 530"/>
                <a:gd name="T32" fmla="*/ 181 w 466"/>
                <a:gd name="T33" fmla="*/ 165 h 530"/>
                <a:gd name="T34" fmla="*/ 196 w 466"/>
                <a:gd name="T35" fmla="*/ 170 h 530"/>
                <a:gd name="T36" fmla="*/ 131 w 466"/>
                <a:gd name="T37" fmla="*/ 140 h 530"/>
                <a:gd name="T38" fmla="*/ 86 w 466"/>
                <a:gd name="T39" fmla="*/ 125 h 530"/>
                <a:gd name="T40" fmla="*/ 71 w 466"/>
                <a:gd name="T41" fmla="*/ 120 h 530"/>
                <a:gd name="T42" fmla="*/ 61 w 466"/>
                <a:gd name="T43" fmla="*/ 190 h 530"/>
                <a:gd name="T44" fmla="*/ 116 w 466"/>
                <a:gd name="T45" fmla="*/ 220 h 530"/>
                <a:gd name="T46" fmla="*/ 146 w 466"/>
                <a:gd name="T47" fmla="*/ 230 h 530"/>
                <a:gd name="T48" fmla="*/ 161 w 466"/>
                <a:gd name="T49" fmla="*/ 245 h 530"/>
                <a:gd name="T50" fmla="*/ 56 w 466"/>
                <a:gd name="T51" fmla="*/ 210 h 530"/>
                <a:gd name="T52" fmla="*/ 26 w 466"/>
                <a:gd name="T53" fmla="*/ 200 h 530"/>
                <a:gd name="T54" fmla="*/ 26 w 466"/>
                <a:gd name="T55" fmla="*/ 245 h 530"/>
                <a:gd name="T56" fmla="*/ 116 w 466"/>
                <a:gd name="T57" fmla="*/ 290 h 530"/>
                <a:gd name="T58" fmla="*/ 146 w 466"/>
                <a:gd name="T59" fmla="*/ 300 h 530"/>
                <a:gd name="T60" fmla="*/ 161 w 466"/>
                <a:gd name="T61" fmla="*/ 305 h 530"/>
                <a:gd name="T62" fmla="*/ 146 w 466"/>
                <a:gd name="T63" fmla="*/ 300 h 530"/>
                <a:gd name="T64" fmla="*/ 66 w 466"/>
                <a:gd name="T65" fmla="*/ 280 h 530"/>
                <a:gd name="T66" fmla="*/ 51 w 466"/>
                <a:gd name="T67" fmla="*/ 275 h 530"/>
                <a:gd name="T68" fmla="*/ 16 w 466"/>
                <a:gd name="T69" fmla="*/ 295 h 530"/>
                <a:gd name="T70" fmla="*/ 61 w 466"/>
                <a:gd name="T71" fmla="*/ 325 h 530"/>
                <a:gd name="T72" fmla="*/ 246 w 466"/>
                <a:gd name="T73" fmla="*/ 410 h 530"/>
                <a:gd name="T74" fmla="*/ 321 w 466"/>
                <a:gd name="T75" fmla="*/ 460 h 530"/>
                <a:gd name="T76" fmla="*/ 341 w 466"/>
                <a:gd name="T77" fmla="*/ 490 h 530"/>
                <a:gd name="T78" fmla="*/ 361 w 466"/>
                <a:gd name="T79" fmla="*/ 505 h 530"/>
                <a:gd name="T80" fmla="*/ 391 w 466"/>
                <a:gd name="T81" fmla="*/ 530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6"/>
                <a:gd name="T124" fmla="*/ 0 h 530"/>
                <a:gd name="T125" fmla="*/ 466 w 466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6" h="530">
                  <a:moveTo>
                    <a:pt x="466" y="370"/>
                  </a:moveTo>
                  <a:cubicBezTo>
                    <a:pt x="431" y="335"/>
                    <a:pt x="447" y="347"/>
                    <a:pt x="421" y="330"/>
                  </a:cubicBezTo>
                  <a:cubicBezTo>
                    <a:pt x="397" y="294"/>
                    <a:pt x="411" y="306"/>
                    <a:pt x="386" y="290"/>
                  </a:cubicBezTo>
                  <a:cubicBezTo>
                    <a:pt x="373" y="270"/>
                    <a:pt x="361" y="270"/>
                    <a:pt x="341" y="260"/>
                  </a:cubicBezTo>
                  <a:cubicBezTo>
                    <a:pt x="330" y="243"/>
                    <a:pt x="316" y="236"/>
                    <a:pt x="306" y="220"/>
                  </a:cubicBezTo>
                  <a:cubicBezTo>
                    <a:pt x="315" y="165"/>
                    <a:pt x="340" y="118"/>
                    <a:pt x="351" y="65"/>
                  </a:cubicBezTo>
                  <a:cubicBezTo>
                    <a:pt x="345" y="7"/>
                    <a:pt x="355" y="0"/>
                    <a:pt x="306" y="10"/>
                  </a:cubicBezTo>
                  <a:cubicBezTo>
                    <a:pt x="292" y="30"/>
                    <a:pt x="278" y="52"/>
                    <a:pt x="271" y="75"/>
                  </a:cubicBezTo>
                  <a:cubicBezTo>
                    <a:pt x="269" y="93"/>
                    <a:pt x="272" y="112"/>
                    <a:pt x="266" y="130"/>
                  </a:cubicBezTo>
                  <a:cubicBezTo>
                    <a:pt x="264" y="134"/>
                    <a:pt x="255" y="127"/>
                    <a:pt x="251" y="125"/>
                  </a:cubicBezTo>
                  <a:cubicBezTo>
                    <a:pt x="174" y="82"/>
                    <a:pt x="253" y="124"/>
                    <a:pt x="206" y="90"/>
                  </a:cubicBezTo>
                  <a:cubicBezTo>
                    <a:pt x="193" y="80"/>
                    <a:pt x="180" y="69"/>
                    <a:pt x="166" y="65"/>
                  </a:cubicBezTo>
                  <a:cubicBezTo>
                    <a:pt x="156" y="61"/>
                    <a:pt x="146" y="58"/>
                    <a:pt x="136" y="55"/>
                  </a:cubicBezTo>
                  <a:cubicBezTo>
                    <a:pt x="131" y="53"/>
                    <a:pt x="121" y="50"/>
                    <a:pt x="121" y="50"/>
                  </a:cubicBezTo>
                  <a:cubicBezTo>
                    <a:pt x="69" y="62"/>
                    <a:pt x="103" y="105"/>
                    <a:pt x="131" y="125"/>
                  </a:cubicBezTo>
                  <a:cubicBezTo>
                    <a:pt x="140" y="131"/>
                    <a:pt x="152" y="136"/>
                    <a:pt x="161" y="145"/>
                  </a:cubicBezTo>
                  <a:cubicBezTo>
                    <a:pt x="167" y="151"/>
                    <a:pt x="173" y="159"/>
                    <a:pt x="181" y="165"/>
                  </a:cubicBezTo>
                  <a:cubicBezTo>
                    <a:pt x="185" y="168"/>
                    <a:pt x="201" y="170"/>
                    <a:pt x="196" y="170"/>
                  </a:cubicBezTo>
                  <a:cubicBezTo>
                    <a:pt x="167" y="170"/>
                    <a:pt x="155" y="148"/>
                    <a:pt x="131" y="140"/>
                  </a:cubicBezTo>
                  <a:cubicBezTo>
                    <a:pt x="116" y="135"/>
                    <a:pt x="101" y="130"/>
                    <a:pt x="86" y="125"/>
                  </a:cubicBezTo>
                  <a:cubicBezTo>
                    <a:pt x="81" y="123"/>
                    <a:pt x="71" y="120"/>
                    <a:pt x="71" y="120"/>
                  </a:cubicBezTo>
                  <a:cubicBezTo>
                    <a:pt x="44" y="128"/>
                    <a:pt x="42" y="168"/>
                    <a:pt x="61" y="190"/>
                  </a:cubicBezTo>
                  <a:cubicBezTo>
                    <a:pt x="79" y="211"/>
                    <a:pt x="90" y="211"/>
                    <a:pt x="116" y="220"/>
                  </a:cubicBezTo>
                  <a:cubicBezTo>
                    <a:pt x="126" y="223"/>
                    <a:pt x="146" y="230"/>
                    <a:pt x="146" y="230"/>
                  </a:cubicBezTo>
                  <a:cubicBezTo>
                    <a:pt x="151" y="235"/>
                    <a:pt x="167" y="247"/>
                    <a:pt x="161" y="245"/>
                  </a:cubicBezTo>
                  <a:cubicBezTo>
                    <a:pt x="125" y="233"/>
                    <a:pt x="91" y="221"/>
                    <a:pt x="56" y="210"/>
                  </a:cubicBezTo>
                  <a:cubicBezTo>
                    <a:pt x="46" y="206"/>
                    <a:pt x="26" y="200"/>
                    <a:pt x="26" y="200"/>
                  </a:cubicBezTo>
                  <a:cubicBezTo>
                    <a:pt x="0" y="208"/>
                    <a:pt x="8" y="231"/>
                    <a:pt x="26" y="245"/>
                  </a:cubicBezTo>
                  <a:cubicBezTo>
                    <a:pt x="40" y="256"/>
                    <a:pt x="96" y="281"/>
                    <a:pt x="116" y="290"/>
                  </a:cubicBezTo>
                  <a:cubicBezTo>
                    <a:pt x="125" y="294"/>
                    <a:pt x="136" y="296"/>
                    <a:pt x="146" y="300"/>
                  </a:cubicBezTo>
                  <a:cubicBezTo>
                    <a:pt x="151" y="301"/>
                    <a:pt x="161" y="305"/>
                    <a:pt x="161" y="305"/>
                  </a:cubicBezTo>
                  <a:cubicBezTo>
                    <a:pt x="161" y="305"/>
                    <a:pt x="151" y="301"/>
                    <a:pt x="146" y="300"/>
                  </a:cubicBezTo>
                  <a:cubicBezTo>
                    <a:pt x="85" y="287"/>
                    <a:pt x="112" y="295"/>
                    <a:pt x="66" y="280"/>
                  </a:cubicBezTo>
                  <a:cubicBezTo>
                    <a:pt x="61" y="278"/>
                    <a:pt x="51" y="275"/>
                    <a:pt x="51" y="275"/>
                  </a:cubicBezTo>
                  <a:cubicBezTo>
                    <a:pt x="38" y="277"/>
                    <a:pt x="12" y="272"/>
                    <a:pt x="16" y="295"/>
                  </a:cubicBezTo>
                  <a:cubicBezTo>
                    <a:pt x="19" y="316"/>
                    <a:pt x="46" y="316"/>
                    <a:pt x="61" y="325"/>
                  </a:cubicBezTo>
                  <a:cubicBezTo>
                    <a:pt x="121" y="358"/>
                    <a:pt x="175" y="399"/>
                    <a:pt x="246" y="410"/>
                  </a:cubicBezTo>
                  <a:cubicBezTo>
                    <a:pt x="278" y="420"/>
                    <a:pt x="300" y="428"/>
                    <a:pt x="321" y="460"/>
                  </a:cubicBezTo>
                  <a:cubicBezTo>
                    <a:pt x="327" y="470"/>
                    <a:pt x="331" y="482"/>
                    <a:pt x="341" y="490"/>
                  </a:cubicBezTo>
                  <a:cubicBezTo>
                    <a:pt x="347" y="495"/>
                    <a:pt x="355" y="499"/>
                    <a:pt x="361" y="505"/>
                  </a:cubicBezTo>
                  <a:cubicBezTo>
                    <a:pt x="371" y="515"/>
                    <a:pt x="373" y="530"/>
                    <a:pt x="391" y="530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660" y="2935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 flipH="1">
              <a:off x="4406" y="2926"/>
              <a:ext cx="725" cy="467"/>
            </a:xfrm>
            <a:custGeom>
              <a:avLst/>
              <a:gdLst>
                <a:gd name="T0" fmla="*/ 345 w 725"/>
                <a:gd name="T1" fmla="*/ 0 h 467"/>
                <a:gd name="T2" fmla="*/ 360 w 725"/>
                <a:gd name="T3" fmla="*/ 160 h 467"/>
                <a:gd name="T4" fmla="*/ 315 w 725"/>
                <a:gd name="T5" fmla="*/ 175 h 467"/>
                <a:gd name="T6" fmla="*/ 120 w 725"/>
                <a:gd name="T7" fmla="*/ 190 h 467"/>
                <a:gd name="T8" fmla="*/ 35 w 725"/>
                <a:gd name="T9" fmla="*/ 250 h 467"/>
                <a:gd name="T10" fmla="*/ 10 w 725"/>
                <a:gd name="T11" fmla="*/ 280 h 467"/>
                <a:gd name="T12" fmla="*/ 0 w 725"/>
                <a:gd name="T13" fmla="*/ 310 h 467"/>
                <a:gd name="T14" fmla="*/ 20 w 725"/>
                <a:gd name="T15" fmla="*/ 380 h 467"/>
                <a:gd name="T16" fmla="*/ 240 w 725"/>
                <a:gd name="T17" fmla="*/ 465 h 467"/>
                <a:gd name="T18" fmla="*/ 635 w 725"/>
                <a:gd name="T19" fmla="*/ 460 h 467"/>
                <a:gd name="T20" fmla="*/ 690 w 725"/>
                <a:gd name="T21" fmla="*/ 420 h 467"/>
                <a:gd name="T22" fmla="*/ 710 w 725"/>
                <a:gd name="T23" fmla="*/ 355 h 467"/>
                <a:gd name="T24" fmla="*/ 715 w 725"/>
                <a:gd name="T25" fmla="*/ 220 h 467"/>
                <a:gd name="T26" fmla="*/ 680 w 725"/>
                <a:gd name="T27" fmla="*/ 145 h 467"/>
                <a:gd name="T28" fmla="*/ 665 w 725"/>
                <a:gd name="T29" fmla="*/ 15 h 4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5"/>
                <a:gd name="T46" fmla="*/ 0 h 467"/>
                <a:gd name="T47" fmla="*/ 725 w 725"/>
                <a:gd name="T48" fmla="*/ 467 h 4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5" h="467">
                  <a:moveTo>
                    <a:pt x="345" y="0"/>
                  </a:moveTo>
                  <a:cubicBezTo>
                    <a:pt x="358" y="52"/>
                    <a:pt x="340" y="101"/>
                    <a:pt x="360" y="160"/>
                  </a:cubicBezTo>
                  <a:cubicBezTo>
                    <a:pt x="351" y="185"/>
                    <a:pt x="340" y="180"/>
                    <a:pt x="315" y="175"/>
                  </a:cubicBezTo>
                  <a:cubicBezTo>
                    <a:pt x="249" y="181"/>
                    <a:pt x="184" y="180"/>
                    <a:pt x="120" y="190"/>
                  </a:cubicBezTo>
                  <a:cubicBezTo>
                    <a:pt x="69" y="206"/>
                    <a:pt x="73" y="224"/>
                    <a:pt x="35" y="250"/>
                  </a:cubicBezTo>
                  <a:cubicBezTo>
                    <a:pt x="27" y="260"/>
                    <a:pt x="16" y="268"/>
                    <a:pt x="10" y="280"/>
                  </a:cubicBezTo>
                  <a:cubicBezTo>
                    <a:pt x="4" y="289"/>
                    <a:pt x="0" y="310"/>
                    <a:pt x="0" y="310"/>
                  </a:cubicBezTo>
                  <a:cubicBezTo>
                    <a:pt x="5" y="332"/>
                    <a:pt x="7" y="359"/>
                    <a:pt x="20" y="380"/>
                  </a:cubicBezTo>
                  <a:cubicBezTo>
                    <a:pt x="55" y="436"/>
                    <a:pt x="180" y="456"/>
                    <a:pt x="240" y="465"/>
                  </a:cubicBezTo>
                  <a:cubicBezTo>
                    <a:pt x="371" y="461"/>
                    <a:pt x="503" y="467"/>
                    <a:pt x="635" y="460"/>
                  </a:cubicBezTo>
                  <a:cubicBezTo>
                    <a:pt x="656" y="454"/>
                    <a:pt x="690" y="420"/>
                    <a:pt x="690" y="420"/>
                  </a:cubicBezTo>
                  <a:cubicBezTo>
                    <a:pt x="697" y="398"/>
                    <a:pt x="702" y="376"/>
                    <a:pt x="710" y="355"/>
                  </a:cubicBezTo>
                  <a:cubicBezTo>
                    <a:pt x="719" y="289"/>
                    <a:pt x="725" y="284"/>
                    <a:pt x="715" y="220"/>
                  </a:cubicBezTo>
                  <a:cubicBezTo>
                    <a:pt x="710" y="190"/>
                    <a:pt x="689" y="172"/>
                    <a:pt x="680" y="145"/>
                  </a:cubicBezTo>
                  <a:cubicBezTo>
                    <a:pt x="676" y="103"/>
                    <a:pt x="665" y="57"/>
                    <a:pt x="665" y="15"/>
                  </a:cubicBezTo>
                </a:path>
              </a:pathLst>
            </a:custGeom>
            <a:noFill/>
            <a:ln w="12700">
              <a:solidFill>
                <a:srgbClr val="0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5580063" y="4857750"/>
            <a:ext cx="361950" cy="363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5946775" y="4859338"/>
            <a:ext cx="361950" cy="363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b="1">
              <a:solidFill>
                <a:srgbClr val="0703F3"/>
              </a:solidFill>
            </a:endParaRPr>
          </a:p>
        </p:txBody>
      </p:sp>
      <p:sp>
        <p:nvSpPr>
          <p:cNvPr id="22" name="Text Box 99"/>
          <p:cNvSpPr txBox="1">
            <a:spLocks noChangeArrowheads="1"/>
          </p:cNvSpPr>
          <p:nvPr/>
        </p:nvSpPr>
        <p:spPr bwMode="auto">
          <a:xfrm>
            <a:off x="5555188" y="4859092"/>
            <a:ext cx="421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84</a:t>
            </a:r>
            <a:endParaRPr lang="en-US" alt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125"/>
          <p:cNvSpPr>
            <a:spLocks noChangeArrowheads="1"/>
          </p:cNvSpPr>
          <p:nvPr/>
        </p:nvSpPr>
        <p:spPr bwMode="auto">
          <a:xfrm>
            <a:off x="5659438" y="5186363"/>
            <a:ext cx="26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5" name="Rectangle 126"/>
          <p:cNvSpPr>
            <a:spLocks noChangeArrowheads="1"/>
          </p:cNvSpPr>
          <p:nvPr/>
        </p:nvSpPr>
        <p:spPr bwMode="auto">
          <a:xfrm>
            <a:off x="5989638" y="5184775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983128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Point P;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2100440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P.scaleDest</a:t>
            </a:r>
            <a:r>
              <a:rPr lang="en-US" sz="3200" dirty="0" smtClean="0">
                <a:latin typeface="Calibri" panose="020F0502020204030204" pitchFamily="34" charset="0"/>
              </a:rPr>
              <a:t>( 0.5 );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2482" y="1541784"/>
            <a:ext cx="472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P = new Point(84,84);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686079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200"/>
                </a:solidFill>
                <a:latin typeface="Calibri" panose="020F0502020204030204" pitchFamily="34" charset="0"/>
              </a:rPr>
              <a:t>// now what's P?</a:t>
            </a:r>
          </a:p>
        </p:txBody>
      </p:sp>
      <p:sp>
        <p:nvSpPr>
          <p:cNvPr id="30" name="Text Box 99"/>
          <p:cNvSpPr txBox="1">
            <a:spLocks noChangeArrowheads="1"/>
          </p:cNvSpPr>
          <p:nvPr/>
        </p:nvSpPr>
        <p:spPr bwMode="auto">
          <a:xfrm>
            <a:off x="5906720" y="4865158"/>
            <a:ext cx="421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84</a:t>
            </a:r>
            <a:endParaRPr lang="en-US" alt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6156900" y="2189266"/>
            <a:ext cx="1219200" cy="1066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9649" y="1853927"/>
            <a:ext cx="101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Point P </a:t>
            </a:r>
          </a:p>
        </p:txBody>
      </p:sp>
      <p:sp>
        <p:nvSpPr>
          <p:cNvPr id="4" name="Down Arrow 3"/>
          <p:cNvSpPr/>
          <p:nvPr/>
        </p:nvSpPr>
        <p:spPr bwMode="auto">
          <a:xfrm rot="857031">
            <a:off x="6239356" y="2737237"/>
            <a:ext cx="334867" cy="1729881"/>
          </a:xfrm>
          <a:prstGeom prst="downArrow">
            <a:avLst>
              <a:gd name="adj1" fmla="val 50000"/>
              <a:gd name="adj2" fmla="val 82533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55556" y="4344041"/>
            <a:ext cx="1013701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P, before</a:t>
            </a:r>
          </a:p>
        </p:txBody>
      </p:sp>
    </p:spTree>
    <p:extLst>
      <p:ext uri="{BB962C8B-B14F-4D97-AF65-F5344CB8AC3E}">
        <p14:creationId xmlns:p14="http://schemas.microsoft.com/office/powerpoint/2010/main" val="14793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 4:Templates:Color Overheads:dbllinec.ppt - Double Lines</Template>
  <TotalTime>10580</TotalTime>
  <Pages>1</Pages>
  <Words>2658</Words>
  <Application>Microsoft Office PowerPoint</Application>
  <PresentationFormat>On-screen Show (4:3)</PresentationFormat>
  <Paragraphs>962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ȶ퀀ȳ⛼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Owner</cp:lastModifiedBy>
  <cp:revision>425</cp:revision>
  <cp:lastPrinted>2014-03-04T18:30:18Z</cp:lastPrinted>
  <dcterms:created xsi:type="dcterms:W3CDTF">2003-01-29T17:50:58Z</dcterms:created>
  <dcterms:modified xsi:type="dcterms:W3CDTF">2014-03-11T17:06:28Z</dcterms:modified>
</cp:coreProperties>
</file>