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4" r:id="rId1"/>
  </p:sldMasterIdLst>
  <p:notesMasterIdLst>
    <p:notesMasterId r:id="rId68"/>
  </p:notesMasterIdLst>
  <p:handoutMasterIdLst>
    <p:handoutMasterId r:id="rId69"/>
  </p:handoutMasterIdLst>
  <p:sldIdLst>
    <p:sldId id="1198" r:id="rId2"/>
    <p:sldId id="1358" r:id="rId3"/>
    <p:sldId id="1354" r:id="rId4"/>
    <p:sldId id="1355" r:id="rId5"/>
    <p:sldId id="1357" r:id="rId6"/>
    <p:sldId id="1351" r:id="rId7"/>
    <p:sldId id="1356" r:id="rId8"/>
    <p:sldId id="1291" r:id="rId9"/>
    <p:sldId id="1290" r:id="rId10"/>
    <p:sldId id="1292" r:id="rId11"/>
    <p:sldId id="1289" r:id="rId12"/>
    <p:sldId id="1286" r:id="rId13"/>
    <p:sldId id="1269" r:id="rId14"/>
    <p:sldId id="1274" r:id="rId15"/>
    <p:sldId id="1317" r:id="rId16"/>
    <p:sldId id="1319" r:id="rId17"/>
    <p:sldId id="1320" r:id="rId18"/>
    <p:sldId id="1318" r:id="rId19"/>
    <p:sldId id="1321" r:id="rId20"/>
    <p:sldId id="1277" r:id="rId21"/>
    <p:sldId id="1322" r:id="rId22"/>
    <p:sldId id="1301" r:id="rId23"/>
    <p:sldId id="1306" r:id="rId24"/>
    <p:sldId id="1302" r:id="rId25"/>
    <p:sldId id="1307" r:id="rId26"/>
    <p:sldId id="1308" r:id="rId27"/>
    <p:sldId id="1309" r:id="rId28"/>
    <p:sldId id="1310" r:id="rId29"/>
    <p:sldId id="1312" r:id="rId30"/>
    <p:sldId id="1311" r:id="rId31"/>
    <p:sldId id="1313" r:id="rId32"/>
    <p:sldId id="1314" r:id="rId33"/>
    <p:sldId id="1315" r:id="rId34"/>
    <p:sldId id="1316" r:id="rId35"/>
    <p:sldId id="1323" r:id="rId36"/>
    <p:sldId id="1335" r:id="rId37"/>
    <p:sldId id="1324" r:id="rId38"/>
    <p:sldId id="1325" r:id="rId39"/>
    <p:sldId id="1326" r:id="rId40"/>
    <p:sldId id="1327" r:id="rId41"/>
    <p:sldId id="1328" r:id="rId42"/>
    <p:sldId id="1329" r:id="rId43"/>
    <p:sldId id="1330" r:id="rId44"/>
    <p:sldId id="1331" r:id="rId45"/>
    <p:sldId id="1332" r:id="rId46"/>
    <p:sldId id="1334" r:id="rId47"/>
    <p:sldId id="1281" r:id="rId48"/>
    <p:sldId id="1280" r:id="rId49"/>
    <p:sldId id="1261" r:id="rId50"/>
    <p:sldId id="1297" r:id="rId51"/>
    <p:sldId id="1352" r:id="rId52"/>
    <p:sldId id="1298" r:id="rId53"/>
    <p:sldId id="1336" r:id="rId54"/>
    <p:sldId id="1337" r:id="rId55"/>
    <p:sldId id="1338" r:id="rId56"/>
    <p:sldId id="1349" r:id="rId57"/>
    <p:sldId id="1340" r:id="rId58"/>
    <p:sldId id="1341" r:id="rId59"/>
    <p:sldId id="1339" r:id="rId60"/>
    <p:sldId id="1342" r:id="rId61"/>
    <p:sldId id="1345" r:id="rId62"/>
    <p:sldId id="1344" r:id="rId63"/>
    <p:sldId id="1346" r:id="rId64"/>
    <p:sldId id="1353" r:id="rId65"/>
    <p:sldId id="1204" r:id="rId66"/>
    <p:sldId id="1240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33FF"/>
    <a:srgbClr val="CCFFCC"/>
    <a:srgbClr val="CCECFF"/>
    <a:srgbClr val="009200"/>
    <a:srgbClr val="FFCCFF"/>
    <a:srgbClr val="FFCCCC"/>
    <a:srgbClr val="CC0000"/>
    <a:srgbClr val="990099"/>
    <a:srgbClr val="CEC8FF"/>
    <a:srgbClr val="E7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 autoAdjust="0"/>
    <p:restoredTop sz="94637" autoAdjust="0"/>
  </p:normalViewPr>
  <p:slideViewPr>
    <p:cSldViewPr>
      <p:cViewPr varScale="1">
        <p:scale>
          <a:sx n="84" d="100"/>
          <a:sy n="84" d="100"/>
        </p:scale>
        <p:origin x="-5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0"/>
    </p:cViewPr>
  </p:sorterViewPr>
  <p:notesViewPr>
    <p:cSldViewPr>
      <p:cViewPr varScale="1">
        <p:scale>
          <a:sx n="98" d="100"/>
          <a:sy n="98" d="100"/>
        </p:scale>
        <p:origin x="-197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96618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90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2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8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image" Target="../media/image1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90217" y="1353403"/>
            <a:ext cx="3975794" cy="716844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5806" y="1516123"/>
            <a:ext cx="3724616" cy="381000"/>
          </a:xfrm>
          <a:prstGeom prst="rect">
            <a:avLst/>
          </a:prstGeom>
          <a:noFill/>
          <a:ln>
            <a:noFill/>
          </a:ln>
          <a:ex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700" b="1" dirty="0" err="1" smtClean="0">
                <a:latin typeface="Cambria" panose="02040503050406030204" pitchFamily="18" charset="0"/>
                <a:cs typeface="Times New Roman" pitchFamily="18" charset="0"/>
              </a:rPr>
              <a:t>Hw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 #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6 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due on 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3/25…</a:t>
            </a:r>
            <a:endParaRPr lang="en-US" altLang="en-US" sz="2700" b="1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2689" r="9957" b="4090"/>
          <a:stretch/>
        </p:blipFill>
        <p:spPr bwMode="auto">
          <a:xfrm>
            <a:off x="4870103" y="3634064"/>
            <a:ext cx="4016022" cy="29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6409" y="2286000"/>
            <a:ext cx="330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Java, from the details to the bigger </a:t>
            </a:r>
            <a:r>
              <a:rPr lang="en-US" b="1" i="1" dirty="0" smtClean="0">
                <a:solidFill>
                  <a:srgbClr val="009200"/>
                </a:solidFill>
                <a:latin typeface="Cambria" panose="02040503050406030204" pitchFamily="18" charset="0"/>
              </a:rPr>
              <a:t>picture</a:t>
            </a:r>
            <a:endParaRPr lang="en-US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67400"/>
            <a:ext cx="3886200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333FF"/>
                </a:solidFill>
                <a:latin typeface="Calibri" panose="020F0502020204030204" pitchFamily="34" charset="0"/>
              </a:rPr>
              <a:t>Spamventure</a:t>
            </a:r>
            <a:r>
              <a:rPr lang="en-US" b="1" dirty="0" smtClean="0">
                <a:solidFill>
                  <a:srgbClr val="0333FF"/>
                </a:solidFill>
                <a:latin typeface="Calibri" panose="020F0502020204030204" pitchFamily="34" charset="0"/>
              </a:rPr>
              <a:t>! </a:t>
            </a:r>
            <a:r>
              <a:rPr lang="en-US" dirty="0" smtClean="0">
                <a:latin typeface="Calibri" panose="020F0502020204030204" pitchFamily="34" charset="0"/>
              </a:rPr>
              <a:t>From the details, the big (ASCII) picture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505200"/>
            <a:ext cx="148585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after break…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289800" y="3098800"/>
            <a:ext cx="469900" cy="471764"/>
          </a:xfrm>
          <a:prstGeom prst="down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36038" r="17353" b="32301"/>
          <a:stretch/>
        </p:blipFill>
        <p:spPr bwMode="auto">
          <a:xfrm>
            <a:off x="304800" y="4059844"/>
            <a:ext cx="4140200" cy="17313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4097" y="3234475"/>
            <a:ext cx="9637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emanning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1282572"/>
            <a:ext cx="18380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msheely</a:t>
            </a:r>
            <a:r>
              <a:rPr lang="en-US" sz="1500" dirty="0" smtClean="0">
                <a:latin typeface="Calibri" panose="020F0502020204030204" pitchFamily="34" charset="0"/>
              </a:rPr>
              <a:t>, 1432 lines!!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2460978"/>
            <a:ext cx="5501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slam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568695"/>
            <a:ext cx="16005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mnaval</a:t>
            </a:r>
            <a:r>
              <a:rPr lang="en-US" sz="1500" dirty="0" smtClean="0">
                <a:latin typeface="Calibri" panose="020F0502020204030204" pitchFamily="34" charset="0"/>
              </a:rPr>
              <a:t>, 859 lines!</a:t>
            </a:r>
            <a:endParaRPr lang="en-US" sz="15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9023" r="44390" b="57977"/>
          <a:stretch/>
        </p:blipFill>
        <p:spPr bwMode="auto">
          <a:xfrm>
            <a:off x="304801" y="304799"/>
            <a:ext cx="5774724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7523" y="218400"/>
            <a:ext cx="264680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further adventures in </a:t>
            </a:r>
            <a:r>
              <a:rPr lang="en-US" b="1" dirty="0" smtClean="0">
                <a:latin typeface="Cambria" panose="02040503050406030204" pitchFamily="18" charset="0"/>
              </a:rPr>
              <a:t>cs60 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7"/>
          <a:stretch/>
        </p:blipFill>
        <p:spPr>
          <a:xfrm>
            <a:off x="304453" y="1044222"/>
            <a:ext cx="5677693" cy="23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" y="2209800"/>
            <a:ext cx="4734586" cy="247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" y="1897123"/>
            <a:ext cx="3753374" cy="257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" y="3429000"/>
            <a:ext cx="2429214" cy="543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" y="2997918"/>
            <a:ext cx="4525007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3361266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448754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258733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2161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4317821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35207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488115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4353490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04901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34280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47879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6627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7625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1968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643534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5273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60563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647101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7869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356618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37615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1958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443524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59931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467533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4122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642242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39961" y="495256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378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39961" y="43939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39961" y="495256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39961" y="5511225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6487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247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 class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4" t="38333" r="23511" b="7809"/>
          <a:stretch/>
        </p:blipFill>
        <p:spPr bwMode="auto">
          <a:xfrm>
            <a:off x="3962400" y="2540287"/>
            <a:ext cx="4447304" cy="40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6" t="13217" r="45939" b="62713"/>
          <a:stretch/>
        </p:blipFill>
        <p:spPr bwMode="auto">
          <a:xfrm>
            <a:off x="244755" y="3886199"/>
            <a:ext cx="2613651" cy="23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65618" y="238780"/>
            <a:ext cx="357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ambria" panose="02040503050406030204" pitchFamily="18" charset="0"/>
              </a:rPr>
              <a:t>ListNode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class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7391400" y="3783009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9711" y="3329338"/>
            <a:ext cx="77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7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11422" y="4332111"/>
            <a:ext cx="502356" cy="17215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80178" y="5746044"/>
            <a:ext cx="5283200" cy="102728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</a:rPr>
              <a:t>addToFront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4617" r="8812" b="3162"/>
          <a:stretch/>
        </p:blipFill>
        <p:spPr bwMode="auto">
          <a:xfrm>
            <a:off x="4038600" y="152400"/>
            <a:ext cx="48768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304800" y="3351993"/>
            <a:ext cx="7391400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public void </a:t>
            </a:r>
            <a:r>
              <a:rPr lang="en-US" sz="2800" dirty="0" err="1" smtClean="0">
                <a:latin typeface="Calibri" panose="020F0502020204030204" pitchFamily="34" charset="0"/>
              </a:rPr>
              <a:t>addToFront</a:t>
            </a:r>
            <a:r>
              <a:rPr lang="en-US" sz="2800" dirty="0" smtClean="0">
                <a:latin typeface="Calibri" panose="020F0502020204030204" pitchFamily="34" charset="0"/>
              </a:rPr>
              <a:t>( String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 LN = new </a:t>
            </a:r>
            <a:r>
              <a:rPr lang="en-US" sz="2800" dirty="0" err="1" smtClean="0">
                <a:latin typeface="Calibri" panose="020F0502020204030204" pitchFamily="34" charset="0"/>
              </a:rPr>
              <a:t>ListNode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err="1" smtClean="0">
                <a:latin typeface="Calibri" panose="020F0502020204030204" pitchFamily="34" charset="0"/>
              </a:rPr>
              <a:t>str</a:t>
            </a:r>
            <a:r>
              <a:rPr lang="en-US" sz="2800" dirty="0" smtClean="0">
                <a:latin typeface="Calibri" panose="020F0502020204030204" pitchFamily="34" charset="0"/>
              </a:rPr>
              <a:t>, null );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1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LN.myRest</a:t>
            </a:r>
            <a:r>
              <a:rPr lang="en-US" sz="2800" dirty="0" smtClean="0">
                <a:latin typeface="Calibri" panose="020F0502020204030204" pitchFamily="34" charset="0"/>
              </a:rPr>
              <a:t> =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;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2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this.myHead</a:t>
            </a:r>
            <a:r>
              <a:rPr lang="en-US" sz="2800" dirty="0" smtClean="0">
                <a:latin typeface="Calibri" panose="020F0502020204030204" pitchFamily="34" charset="0"/>
              </a:rPr>
              <a:t> = LN;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3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</a:t>
            </a:r>
            <a:r>
              <a:rPr lang="en-US" sz="2800" dirty="0" err="1" smtClean="0">
                <a:latin typeface="Calibri" panose="020F0502020204030204" pitchFamily="34" charset="0"/>
              </a:rPr>
              <a:t>this.mySize</a:t>
            </a:r>
            <a:r>
              <a:rPr lang="en-US" sz="2800" dirty="0" smtClean="0">
                <a:latin typeface="Calibri" panose="020F0502020204030204" pitchFamily="34" charset="0"/>
              </a:rPr>
              <a:t> += 1;   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4</a:t>
            </a:r>
          </a:p>
          <a:p>
            <a:pPr>
              <a:lnSpc>
                <a:spcPts val="1800"/>
              </a:lnSpc>
            </a:pPr>
            <a:r>
              <a:rPr lang="en-US" sz="2800" dirty="0">
                <a:latin typeface="Calibri" panose="020F0502020204030204" pitchFamily="34" charset="0"/>
              </a:rPr>
              <a:t>}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667" y="5844822"/>
            <a:ext cx="530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public void </a:t>
            </a:r>
            <a:r>
              <a:rPr lang="en-US" sz="1800" dirty="0" err="1" smtClean="0">
                <a:latin typeface="Calibri" panose="020F0502020204030204" pitchFamily="34" charset="0"/>
              </a:rPr>
              <a:t>addToFront</a:t>
            </a:r>
            <a:r>
              <a:rPr lang="en-US" sz="1800" dirty="0" smtClean="0">
                <a:latin typeface="Calibri" panose="020F0502020204030204" pitchFamily="34" charset="0"/>
              </a:rPr>
              <a:t>( String </a:t>
            </a:r>
            <a:r>
              <a:rPr lang="en-US" sz="1800" dirty="0" err="1" smtClean="0">
                <a:latin typeface="Calibri" panose="020F0502020204030204" pitchFamily="34" charset="0"/>
              </a:rPr>
              <a:t>str</a:t>
            </a:r>
            <a:r>
              <a:rPr lang="en-US" sz="1800" dirty="0" smtClean="0">
                <a:latin typeface="Calibri" panose="020F0502020204030204" pitchFamily="34" charset="0"/>
              </a:rPr>
              <a:t> )  {</a:t>
            </a:r>
          </a:p>
          <a:p>
            <a:pPr>
              <a:lnSpc>
                <a:spcPts val="1200"/>
              </a:lnSpc>
            </a:pP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  </a:t>
            </a:r>
            <a:r>
              <a:rPr lang="en-US" sz="1800" dirty="0" err="1" smtClean="0">
                <a:latin typeface="Calibri" panose="020F0502020204030204" pitchFamily="34" charset="0"/>
              </a:rPr>
              <a:t>this.myHead</a:t>
            </a:r>
            <a:r>
              <a:rPr lang="en-US" sz="1800" dirty="0" smtClean="0">
                <a:latin typeface="Calibri" panose="020F0502020204030204" pitchFamily="34" charset="0"/>
              </a:rPr>
              <a:t> = new </a:t>
            </a:r>
            <a:r>
              <a:rPr lang="en-US" sz="1800" dirty="0" err="1" smtClean="0">
                <a:latin typeface="Calibri" panose="020F0502020204030204" pitchFamily="34" charset="0"/>
              </a:rPr>
              <a:t>ListNode</a:t>
            </a:r>
            <a:r>
              <a:rPr lang="en-US" sz="1800" dirty="0" smtClean="0">
                <a:latin typeface="Calibri" panose="020F0502020204030204" pitchFamily="34" charset="0"/>
              </a:rPr>
              <a:t>( </a:t>
            </a:r>
            <a:r>
              <a:rPr lang="en-US" sz="1800" dirty="0" err="1" smtClean="0">
                <a:latin typeface="Calibri" panose="020F0502020204030204" pitchFamily="34" charset="0"/>
              </a:rPr>
              <a:t>str</a:t>
            </a:r>
            <a:r>
              <a:rPr lang="en-US" sz="1800" dirty="0" smtClean="0">
                <a:latin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</a:rPr>
              <a:t>myHead</a:t>
            </a:r>
            <a:r>
              <a:rPr lang="en-US" sz="1800" dirty="0" smtClean="0">
                <a:latin typeface="Calibri" panose="020F0502020204030204" pitchFamily="34" charset="0"/>
              </a:rPr>
              <a:t> ); 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1-3</a:t>
            </a:r>
          </a:p>
          <a:p>
            <a:pPr>
              <a:lnSpc>
                <a:spcPts val="12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    </a:t>
            </a:r>
            <a:r>
              <a:rPr lang="en-US" sz="1800" dirty="0" err="1" smtClean="0">
                <a:latin typeface="Calibri" panose="020F0502020204030204" pitchFamily="34" charset="0"/>
              </a:rPr>
              <a:t>this.mySize</a:t>
            </a:r>
            <a:r>
              <a:rPr lang="en-US" sz="1800" dirty="0" smtClean="0">
                <a:latin typeface="Calibri" panose="020F0502020204030204" pitchFamily="34" charset="0"/>
              </a:rPr>
              <a:t> += 1;                                                  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//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1935"/>
            <a:ext cx="251521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</a:rPr>
              <a:t>L.addToFront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0746" y="5571179"/>
            <a:ext cx="83476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whoa!</a:t>
            </a:r>
            <a:endParaRPr lang="en-US" sz="1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943" y="6091043"/>
            <a:ext cx="145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mbria" panose="02040503050406030204" pitchFamily="18" charset="0"/>
              </a:rPr>
              <a:t>same thing: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ight Arrow 87"/>
          <p:cNvSpPr/>
          <p:nvPr/>
        </p:nvSpPr>
        <p:spPr bwMode="auto">
          <a:xfrm rot="5400000">
            <a:off x="6218128" y="2995150"/>
            <a:ext cx="1185330" cy="444369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removeFirst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915056"/>
            <a:ext cx="2967017" cy="523220"/>
          </a:xfrm>
          <a:prstGeom prst="rect">
            <a:avLst/>
          </a:prstGeom>
          <a:noFill/>
          <a:ln w="38100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L.removeFirst</a:t>
            </a:r>
            <a:r>
              <a:rPr lang="en-US" sz="2800" dirty="0" smtClean="0">
                <a:latin typeface="Calibri" panose="020F0502020204030204" pitchFamily="34" charset="0"/>
              </a:rPr>
              <a:t>(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1945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01034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8973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3612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3339838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3892261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010400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7888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07867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1295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7966955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84341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137249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8002624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10302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097790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07769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51197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5966857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30923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1030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3693127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206944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728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79540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671133" y="4038600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381000" y="174888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0266" y="2738737"/>
            <a:ext cx="29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2800" b="1" dirty="0"/>
          </a:p>
        </p:txBody>
      </p:sp>
      <p:sp>
        <p:nvSpPr>
          <p:cNvPr id="57" name="Right Arrow 56"/>
          <p:cNvSpPr/>
          <p:nvPr/>
        </p:nvSpPr>
        <p:spPr bwMode="auto">
          <a:xfrm>
            <a:off x="731390" y="2029524"/>
            <a:ext cx="115385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3767" y="1472552"/>
            <a:ext cx="431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490489" y="3045029"/>
            <a:ext cx="771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(before)</a:t>
            </a:r>
            <a:endParaRPr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2656621" y="1577622"/>
            <a:ext cx="311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1050" dirty="0"/>
          </a:p>
        </p:txBody>
      </p:sp>
      <p:sp>
        <p:nvSpPr>
          <p:cNvPr id="67" name="Rectangle 66"/>
          <p:cNvSpPr/>
          <p:nvPr/>
        </p:nvSpPr>
        <p:spPr>
          <a:xfrm>
            <a:off x="3701606" y="157762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93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ight Arrow 87"/>
          <p:cNvSpPr/>
          <p:nvPr/>
        </p:nvSpPr>
        <p:spPr bwMode="auto">
          <a:xfrm rot="5400000">
            <a:off x="6218128" y="2995150"/>
            <a:ext cx="1185330" cy="444369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removeFirst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915056"/>
            <a:ext cx="2967017" cy="523220"/>
          </a:xfrm>
          <a:prstGeom prst="rect">
            <a:avLst/>
          </a:prstGeom>
          <a:noFill/>
          <a:ln w="38100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L.removeFirst</a:t>
            </a:r>
            <a:r>
              <a:rPr lang="en-US" sz="2800" dirty="0" smtClean="0">
                <a:latin typeface="Calibri" panose="020F0502020204030204" pitchFamily="34" charset="0"/>
              </a:rPr>
              <a:t>(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1945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01034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8973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3612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3339838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3892261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010400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7888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07867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1295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7966955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84341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137249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8002624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10302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097790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07769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51197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5966857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30923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1030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3693127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206944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728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79540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812929" y="46623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002018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239957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54596" y="57910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3340822" y="57910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3893245" y="42768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242014" y="50176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3694111" y="50213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71133" y="4038600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5029200" y="443645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5116688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926667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70095" y="507137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93" name="Rectangle 92"/>
          <p:cNvSpPr/>
          <p:nvPr/>
        </p:nvSpPr>
        <p:spPr>
          <a:xfrm>
            <a:off x="5985755" y="507137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203141" y="460053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156049" y="4614888"/>
            <a:ext cx="255255" cy="271712"/>
            <a:chOff x="6880039" y="1457678"/>
            <a:chExt cx="255255" cy="271712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Rectangle 97"/>
          <p:cNvSpPr/>
          <p:nvPr/>
        </p:nvSpPr>
        <p:spPr>
          <a:xfrm>
            <a:off x="6021424" y="4885228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972835" y="4188634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381000" y="174888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0266" y="2738737"/>
            <a:ext cx="29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2800" b="1" dirty="0"/>
          </a:p>
        </p:txBody>
      </p:sp>
      <p:sp>
        <p:nvSpPr>
          <p:cNvPr id="57" name="Right Arrow 56"/>
          <p:cNvSpPr/>
          <p:nvPr/>
        </p:nvSpPr>
        <p:spPr bwMode="auto">
          <a:xfrm>
            <a:off x="731390" y="2029524"/>
            <a:ext cx="115385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3767" y="1472552"/>
            <a:ext cx="431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490489" y="3045029"/>
            <a:ext cx="771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(before)</a:t>
            </a:r>
            <a:endParaRPr lang="en-US" sz="18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380999" y="4651538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0265" y="5641395"/>
            <a:ext cx="29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903766" y="4375210"/>
            <a:ext cx="431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1800" dirty="0"/>
          </a:p>
        </p:txBody>
      </p:sp>
      <p:sp>
        <p:nvSpPr>
          <p:cNvPr id="64" name="Rectangle 63"/>
          <p:cNvSpPr/>
          <p:nvPr/>
        </p:nvSpPr>
        <p:spPr>
          <a:xfrm>
            <a:off x="564444" y="5947687"/>
            <a:ext cx="644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(after)</a:t>
            </a:r>
            <a:endParaRPr lang="en-US" sz="1800" dirty="0"/>
          </a:p>
        </p:txBody>
      </p:sp>
      <p:sp>
        <p:nvSpPr>
          <p:cNvPr id="65" name="Right Arrow 64"/>
          <p:cNvSpPr/>
          <p:nvPr/>
        </p:nvSpPr>
        <p:spPr bwMode="auto">
          <a:xfrm>
            <a:off x="794672" y="4950205"/>
            <a:ext cx="1124439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56621" y="1577622"/>
            <a:ext cx="311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1050" dirty="0"/>
          </a:p>
        </p:txBody>
      </p:sp>
      <p:sp>
        <p:nvSpPr>
          <p:cNvPr id="67" name="Rectangle 66"/>
          <p:cNvSpPr/>
          <p:nvPr/>
        </p:nvSpPr>
        <p:spPr>
          <a:xfrm>
            <a:off x="3701606" y="157762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050" dirty="0"/>
          </a:p>
        </p:txBody>
      </p:sp>
      <p:sp>
        <p:nvSpPr>
          <p:cNvPr id="68" name="Rectangle 67"/>
          <p:cNvSpPr/>
          <p:nvPr/>
        </p:nvSpPr>
        <p:spPr>
          <a:xfrm>
            <a:off x="2656621" y="4622799"/>
            <a:ext cx="311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1050" dirty="0"/>
          </a:p>
        </p:txBody>
      </p:sp>
      <p:sp>
        <p:nvSpPr>
          <p:cNvPr id="71" name="Rectangle 70"/>
          <p:cNvSpPr/>
          <p:nvPr/>
        </p:nvSpPr>
        <p:spPr>
          <a:xfrm>
            <a:off x="3701606" y="4622799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050" dirty="0"/>
          </a:p>
        </p:txBody>
      </p:sp>
      <p:sp>
        <p:nvSpPr>
          <p:cNvPr id="81" name="Rectangle 80"/>
          <p:cNvSpPr/>
          <p:nvPr/>
        </p:nvSpPr>
        <p:spPr>
          <a:xfrm>
            <a:off x="6145474" y="6192951"/>
            <a:ext cx="1316964" cy="338554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return val</a:t>
            </a:r>
            <a:r>
              <a:rPr lang="en-US" sz="1600" dirty="0" smtClean="0">
                <a:latin typeface="Cambria" panose="02040503050406030204" pitchFamily="18" charset="0"/>
              </a:rPr>
              <a:t>ue: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5738750"/>
            <a:ext cx="832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Cambria" panose="02040503050406030204" pitchFamily="18" charset="0"/>
              </a:rPr>
              <a:t>?</a:t>
            </a:r>
            <a:endParaRPr lang="en-US" sz="6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ight Arrow 87"/>
          <p:cNvSpPr/>
          <p:nvPr/>
        </p:nvSpPr>
        <p:spPr bwMode="auto">
          <a:xfrm rot="5400000">
            <a:off x="6218128" y="2995150"/>
            <a:ext cx="1185330" cy="444369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Cambria" panose="02040503050406030204" pitchFamily="18" charset="0"/>
              </a:rPr>
              <a:t>removeFirst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915056"/>
            <a:ext cx="2967017" cy="523220"/>
          </a:xfrm>
          <a:prstGeom prst="rect">
            <a:avLst/>
          </a:prstGeom>
          <a:noFill/>
          <a:ln w="38100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L.removeFirst</a:t>
            </a:r>
            <a:r>
              <a:rPr lang="en-US" sz="2800" dirty="0" smtClean="0">
                <a:latin typeface="Calibri" panose="020F0502020204030204" pitchFamily="34" charset="0"/>
              </a:rPr>
              <a:t>(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11945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01034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8973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3612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3339838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3892261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010400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7888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907867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1295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7966955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184341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137249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8002624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10302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5097790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07769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51197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5966857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30923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1030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3693127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6206944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728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7954035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812929" y="4662311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002018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239957" y="4814711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54596" y="5791045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3340822" y="5791045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3893245" y="4276846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242014" y="5017623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3694111" y="5021309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71133" y="4038600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5029200" y="443645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5116688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926667" y="449854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70095" y="507137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93" name="Rectangle 92"/>
          <p:cNvSpPr/>
          <p:nvPr/>
        </p:nvSpPr>
        <p:spPr>
          <a:xfrm>
            <a:off x="5985755" y="507137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203141" y="460053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156049" y="4614888"/>
            <a:ext cx="255255" cy="271712"/>
            <a:chOff x="6880039" y="1457678"/>
            <a:chExt cx="255255" cy="271712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Rectangle 97"/>
          <p:cNvSpPr/>
          <p:nvPr/>
        </p:nvSpPr>
        <p:spPr>
          <a:xfrm>
            <a:off x="6021424" y="4885228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972835" y="4188634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54" name="Rounded Rectangle 53"/>
          <p:cNvSpPr/>
          <p:nvPr/>
        </p:nvSpPr>
        <p:spPr bwMode="auto">
          <a:xfrm>
            <a:off x="381000" y="174888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0266" y="2738737"/>
            <a:ext cx="29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2800" b="1" dirty="0"/>
          </a:p>
        </p:txBody>
      </p:sp>
      <p:sp>
        <p:nvSpPr>
          <p:cNvPr id="57" name="Right Arrow 56"/>
          <p:cNvSpPr/>
          <p:nvPr/>
        </p:nvSpPr>
        <p:spPr bwMode="auto">
          <a:xfrm>
            <a:off x="731390" y="2029524"/>
            <a:ext cx="115385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3767" y="1472552"/>
            <a:ext cx="431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490489" y="3045029"/>
            <a:ext cx="771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(before)</a:t>
            </a:r>
            <a:endParaRPr lang="en-US" sz="18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380999" y="4651538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0265" y="5641395"/>
            <a:ext cx="292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2800" b="1" dirty="0"/>
          </a:p>
        </p:txBody>
      </p:sp>
      <p:sp>
        <p:nvSpPr>
          <p:cNvPr id="62" name="Rectangle 61"/>
          <p:cNvSpPr/>
          <p:nvPr/>
        </p:nvSpPr>
        <p:spPr>
          <a:xfrm>
            <a:off x="903766" y="4375210"/>
            <a:ext cx="431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1800" dirty="0"/>
          </a:p>
        </p:txBody>
      </p:sp>
      <p:sp>
        <p:nvSpPr>
          <p:cNvPr id="64" name="Rectangle 63"/>
          <p:cNvSpPr/>
          <p:nvPr/>
        </p:nvSpPr>
        <p:spPr>
          <a:xfrm>
            <a:off x="564444" y="5947687"/>
            <a:ext cx="644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(after)</a:t>
            </a:r>
            <a:endParaRPr lang="en-US" sz="1800" dirty="0"/>
          </a:p>
        </p:txBody>
      </p:sp>
      <p:sp>
        <p:nvSpPr>
          <p:cNvPr id="65" name="Right Arrow 64"/>
          <p:cNvSpPr/>
          <p:nvPr/>
        </p:nvSpPr>
        <p:spPr bwMode="auto">
          <a:xfrm>
            <a:off x="794672" y="4950205"/>
            <a:ext cx="1124439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656621" y="1577622"/>
            <a:ext cx="311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1050" dirty="0"/>
          </a:p>
        </p:txBody>
      </p:sp>
      <p:sp>
        <p:nvSpPr>
          <p:cNvPr id="67" name="Rectangle 66"/>
          <p:cNvSpPr/>
          <p:nvPr/>
        </p:nvSpPr>
        <p:spPr>
          <a:xfrm>
            <a:off x="3701606" y="157762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050" dirty="0"/>
          </a:p>
        </p:txBody>
      </p:sp>
      <p:sp>
        <p:nvSpPr>
          <p:cNvPr id="68" name="Rectangle 67"/>
          <p:cNvSpPr/>
          <p:nvPr/>
        </p:nvSpPr>
        <p:spPr>
          <a:xfrm>
            <a:off x="2656621" y="4622799"/>
            <a:ext cx="311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1050" dirty="0"/>
          </a:p>
        </p:txBody>
      </p:sp>
      <p:sp>
        <p:nvSpPr>
          <p:cNvPr id="71" name="Rectangle 70"/>
          <p:cNvSpPr/>
          <p:nvPr/>
        </p:nvSpPr>
        <p:spPr>
          <a:xfrm>
            <a:off x="3701606" y="4622799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2" t="83820" r="12057"/>
          <a:stretch/>
        </p:blipFill>
        <p:spPr bwMode="auto">
          <a:xfrm>
            <a:off x="7533323" y="5947687"/>
            <a:ext cx="1440527" cy="8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6145474" y="6192951"/>
            <a:ext cx="1316964" cy="338554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return val</a:t>
            </a:r>
            <a:r>
              <a:rPr lang="en-US" sz="1600" dirty="0" smtClean="0">
                <a:latin typeface="Cambria" panose="02040503050406030204" pitchFamily="18" charset="0"/>
              </a:rPr>
              <a:t>ue: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12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800" y="1066800"/>
            <a:ext cx="6934200" cy="55626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Quiz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11684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removeFirst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)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0302" y="2212776"/>
            <a:ext cx="1796596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(1) </a:t>
            </a:r>
            <a:r>
              <a:rPr lang="en-US" sz="2000" dirty="0" smtClean="0">
                <a:latin typeface="Cambria" panose="02040503050406030204" pitchFamily="18" charset="0"/>
              </a:rPr>
              <a:t> What is the result?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34200" y="3323014"/>
            <a:ext cx="18288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(2) </a:t>
            </a:r>
            <a:r>
              <a:rPr lang="en-US" sz="2000" dirty="0" smtClean="0">
                <a:latin typeface="Cambria" panose="02040503050406030204" pitchFamily="18" charset="0"/>
              </a:rPr>
              <a:t>  We need an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ambria" panose="02040503050406030204" pitchFamily="18" charset="0"/>
              </a:rPr>
              <a:t> – why?!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50315" y="4433252"/>
            <a:ext cx="1796571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(3)   Fix the list up …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50335"/>
            <a:ext cx="363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Write the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removeFirst</a:t>
            </a:r>
            <a:r>
              <a:rPr lang="en-US" sz="1800" dirty="0" smtClean="0">
                <a:latin typeface="Cambria" panose="02040503050406030204" pitchFamily="18" charset="0"/>
              </a:rPr>
              <a:t> method…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586996" y="316468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Name(s):  ________________________</a:t>
            </a:r>
            <a:endParaRPr lang="en-US" sz="1800" dirty="0"/>
          </a:p>
        </p:txBody>
      </p:sp>
      <p:grpSp>
        <p:nvGrpSpPr>
          <p:cNvPr id="1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10600" y="6290733"/>
            <a:ext cx="381000" cy="457200"/>
            <a:chOff x="2928" y="1051"/>
            <a:chExt cx="840" cy="957"/>
          </a:xfrm>
        </p:grpSpPr>
        <p:sp>
          <p:nvSpPr>
            <p:cNvPr id="12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Oval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" name="AutoShap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" name="Freeform 1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8182" y="623375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Step (3) is one to remember!</a:t>
            </a:r>
            <a:endParaRPr lang="en-US" sz="1000" dirty="0">
              <a:solidFill>
                <a:srgbClr val="0092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0315" y="5543490"/>
            <a:ext cx="1796571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(4)   Return.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04800" y="1066800"/>
            <a:ext cx="6934200" cy="55626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Quiz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11684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removeFirst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)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959114"/>
            <a:ext cx="2514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(1) </a:t>
            </a:r>
            <a:r>
              <a:rPr lang="en-US" sz="2000" dirty="0" smtClean="0">
                <a:latin typeface="Cambria" panose="02040503050406030204" pitchFamily="18" charset="0"/>
              </a:rPr>
              <a:t> Cut </a:t>
            </a:r>
            <a:r>
              <a:rPr lang="en-US" sz="2000" dirty="0" smtClean="0">
                <a:latin typeface="Cambria" panose="02040503050406030204" pitchFamily="18" charset="0"/>
              </a:rPr>
              <a:t>the node out and give it a name.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00800" y="3127514"/>
            <a:ext cx="2514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(2) </a:t>
            </a:r>
            <a:r>
              <a:rPr lang="en-US" sz="2000" dirty="0" smtClean="0">
                <a:latin typeface="Cambria" panose="02040503050406030204" pitchFamily="18" charset="0"/>
              </a:rPr>
              <a:t>  "Fix up" </a:t>
            </a:r>
            <a:r>
              <a:rPr lang="en-US" sz="2000" dirty="0" smtClean="0">
                <a:latin typeface="Cambria" panose="02040503050406030204" pitchFamily="18" charset="0"/>
              </a:rPr>
              <a:t>the List </a:t>
            </a:r>
            <a:br>
              <a:rPr lang="en-US" sz="2000" dirty="0" smtClean="0">
                <a:latin typeface="Cambria" panose="02040503050406030204" pitchFamily="18" charset="0"/>
              </a:rPr>
            </a:br>
            <a:r>
              <a:rPr lang="en-US" sz="2000" dirty="0" smtClean="0">
                <a:latin typeface="Cambria" panose="02040503050406030204" pitchFamily="18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 object</a:t>
            </a:r>
            <a:r>
              <a:rPr lang="en-US" sz="2000" dirty="0" smtClean="0">
                <a:latin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00800" y="5464314"/>
            <a:ext cx="2514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(…) </a:t>
            </a:r>
            <a:r>
              <a:rPr lang="en-US" sz="2000" dirty="0" smtClean="0">
                <a:latin typeface="Cambria" panose="02040503050406030204" pitchFamily="18" charset="0"/>
              </a:rPr>
              <a:t>Return the node you cut out.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4295914"/>
            <a:ext cx="2514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(3)   What have we forgotten?!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50335"/>
            <a:ext cx="363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Write the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removeFirst</a:t>
            </a:r>
            <a:r>
              <a:rPr lang="en-US" sz="1800" dirty="0" smtClean="0">
                <a:latin typeface="Cambria" panose="02040503050406030204" pitchFamily="18" charset="0"/>
              </a:rPr>
              <a:t> method…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451209">
            <a:off x="6674526" y="280948"/>
            <a:ext cx="189330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Try this on the back page first…</a:t>
            </a:r>
            <a:endParaRPr lang="en-US" sz="1800" dirty="0"/>
          </a:p>
        </p:txBody>
      </p:sp>
      <p:grpSp>
        <p:nvGrpSpPr>
          <p:cNvPr id="11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610600" y="6290733"/>
            <a:ext cx="381000" cy="457200"/>
            <a:chOff x="2928" y="1051"/>
            <a:chExt cx="840" cy="957"/>
          </a:xfrm>
        </p:grpSpPr>
        <p:sp>
          <p:nvSpPr>
            <p:cNvPr id="12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Oval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Oval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Oval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9" name="Oval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" name="AutoShap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" name="Freeform 1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24" name="Freeform 1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8182" y="623375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Step (3) is one to remember!</a:t>
            </a:r>
            <a:endParaRPr lang="en-US" sz="1000" dirty="0">
              <a:solidFill>
                <a:srgbClr val="0092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890217" y="1353403"/>
            <a:ext cx="3975794" cy="716844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5806" y="1516123"/>
            <a:ext cx="3724616" cy="381000"/>
          </a:xfrm>
          <a:prstGeom prst="rect">
            <a:avLst/>
          </a:prstGeom>
          <a:noFill/>
          <a:ln>
            <a:noFill/>
          </a:ln>
          <a:ex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700" b="1" dirty="0" err="1" smtClean="0">
                <a:latin typeface="Cambria" panose="02040503050406030204" pitchFamily="18" charset="0"/>
                <a:cs typeface="Times New Roman" pitchFamily="18" charset="0"/>
              </a:rPr>
              <a:t>Hw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 #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6 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due on </a:t>
            </a:r>
            <a:r>
              <a:rPr lang="en-US" altLang="en-US" sz="2700" b="1" dirty="0" smtClean="0">
                <a:latin typeface="Cambria" panose="02040503050406030204" pitchFamily="18" charset="0"/>
                <a:cs typeface="Times New Roman" pitchFamily="18" charset="0"/>
              </a:rPr>
              <a:t>3/25…</a:t>
            </a:r>
            <a:endParaRPr lang="en-US" altLang="en-US" sz="2700" b="1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2689" r="9957" b="4090"/>
          <a:stretch/>
        </p:blipFill>
        <p:spPr bwMode="auto">
          <a:xfrm>
            <a:off x="4870103" y="3634064"/>
            <a:ext cx="4016022" cy="29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6409" y="2286000"/>
            <a:ext cx="330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Java, from the details to the bigger </a:t>
            </a:r>
            <a:r>
              <a:rPr lang="en-US" b="1" i="1" dirty="0" smtClean="0">
                <a:solidFill>
                  <a:srgbClr val="009200"/>
                </a:solidFill>
                <a:latin typeface="Cambria" panose="02040503050406030204" pitchFamily="18" charset="0"/>
              </a:rPr>
              <a:t>picture</a:t>
            </a:r>
            <a:endParaRPr lang="en-US" dirty="0">
              <a:solidFill>
                <a:srgbClr val="0092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505200"/>
            <a:ext cx="1485853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after break…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289800" y="3098800"/>
            <a:ext cx="469900" cy="471764"/>
          </a:xfrm>
          <a:prstGeom prst="downArrow">
            <a:avLst/>
          </a:prstGeom>
          <a:solidFill>
            <a:srgbClr val="CCFFCC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4097" y="3234475"/>
            <a:ext cx="9637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emanning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1282572"/>
            <a:ext cx="18380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msheely</a:t>
            </a:r>
            <a:r>
              <a:rPr lang="en-US" sz="1500" dirty="0" smtClean="0">
                <a:latin typeface="Calibri" panose="020F0502020204030204" pitchFamily="34" charset="0"/>
              </a:rPr>
              <a:t>, 1432 lines!!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2460978"/>
            <a:ext cx="5501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slam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568695"/>
            <a:ext cx="16005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mnaval</a:t>
            </a:r>
            <a:r>
              <a:rPr lang="en-US" sz="1500" dirty="0" smtClean="0">
                <a:latin typeface="Calibri" panose="020F0502020204030204" pitchFamily="34" charset="0"/>
              </a:rPr>
              <a:t>, 859 lines!</a:t>
            </a:r>
            <a:endParaRPr lang="en-US" sz="15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9023" r="44390" b="57977"/>
          <a:stretch/>
        </p:blipFill>
        <p:spPr bwMode="auto">
          <a:xfrm>
            <a:off x="304801" y="304799"/>
            <a:ext cx="5774724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77523" y="218400"/>
            <a:ext cx="264680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further adventures in </a:t>
            </a:r>
            <a:r>
              <a:rPr lang="en-US" b="1" dirty="0" smtClean="0">
                <a:latin typeface="Cambria" panose="02040503050406030204" pitchFamily="18" charset="0"/>
              </a:rPr>
              <a:t>cs60 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7"/>
          <a:stretch/>
        </p:blipFill>
        <p:spPr>
          <a:xfrm>
            <a:off x="304453" y="1044222"/>
            <a:ext cx="5677693" cy="23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" y="1897123"/>
            <a:ext cx="3753374" cy="257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" y="3429000"/>
            <a:ext cx="2429214" cy="543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" y="2997918"/>
            <a:ext cx="4525007" cy="23815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11784" r="5366" b="9694"/>
          <a:stretch/>
        </p:blipFill>
        <p:spPr bwMode="auto">
          <a:xfrm>
            <a:off x="226696" y="4191000"/>
            <a:ext cx="4266266" cy="247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How many?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3869267" y="131921"/>
            <a:ext cx="4876801" cy="13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990600"/>
            <a:ext cx="821268" cy="44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798" r="50958" b="38793"/>
          <a:stretch/>
        </p:blipFill>
        <p:spPr bwMode="auto">
          <a:xfrm>
            <a:off x="245534" y="1616464"/>
            <a:ext cx="7679266" cy="4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5154" y="2924264"/>
            <a:ext cx="4145846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Why have </a:t>
            </a:r>
            <a:r>
              <a:rPr lang="en-US" sz="3200" b="1" i="1" dirty="0" smtClean="0">
                <a:latin typeface="Cambria" panose="02040503050406030204" pitchFamily="18" charset="0"/>
              </a:rPr>
              <a:t>both</a:t>
            </a:r>
            <a:r>
              <a:rPr lang="en-US" sz="3200" dirty="0" smtClean="0">
                <a:latin typeface="Cambria" panose="02040503050406030204" pitchFamily="18" charset="0"/>
              </a:rPr>
              <a:t> the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mySize</a:t>
            </a:r>
            <a:r>
              <a:rPr lang="en-US" sz="3200" dirty="0" smtClean="0">
                <a:latin typeface="Cambria" panose="02040503050406030204" pitchFamily="18" charset="0"/>
              </a:rPr>
              <a:t> field and a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length()</a:t>
            </a:r>
            <a:r>
              <a:rPr lang="en-US" sz="3200" dirty="0" smtClean="0">
                <a:latin typeface="Cambria" panose="02040503050406030204" pitchFamily="18" charset="0"/>
              </a:rPr>
              <a:t> method?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90792">
            <a:off x="2821589" y="2995151"/>
            <a:ext cx="1185330" cy="444369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9589855">
            <a:off x="2673893" y="4056331"/>
            <a:ext cx="1298272" cy="444369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How many?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3869267" y="131921"/>
            <a:ext cx="4876801" cy="13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990600"/>
            <a:ext cx="821268" cy="44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798" r="50958" b="38793"/>
          <a:stretch/>
        </p:blipFill>
        <p:spPr bwMode="auto">
          <a:xfrm>
            <a:off x="245534" y="1616464"/>
            <a:ext cx="7679266" cy="4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7078" y="6492502"/>
            <a:ext cx="474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checks the length by </a:t>
            </a:r>
            <a:r>
              <a:rPr lang="en-US" sz="1500" b="1" i="1" dirty="0" smtClean="0">
                <a:latin typeface="Calibri" panose="020F0502020204030204" pitchFamily="34" charset="0"/>
              </a:rPr>
              <a:t>actually walking the list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2514600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648199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995503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60311" y="5398911"/>
            <a:ext cx="2713567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6276" y="5398911"/>
            <a:ext cx="1248835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703711" y="5398911"/>
            <a:ext cx="1792111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333485" y="6075402"/>
            <a:ext cx="1858924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latin typeface="Calibri" panose="020F0502020204030204" pitchFamily="34" charset="0"/>
              </a:rPr>
              <a:t>" variable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4756" y="6119968"/>
            <a:ext cx="91439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latin typeface="Calibri" panose="020F0502020204030204" pitchFamily="34" charset="0"/>
              </a:rPr>
              <a:t> Test!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202" y="5926205"/>
            <a:ext cx="253576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5209401"/>
            <a:ext cx="838200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Loop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body!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6992" y="3165069"/>
            <a:ext cx="368883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5400" dirty="0" smtClean="0">
                <a:latin typeface="Cambria" panose="02040503050406030204" pitchFamily="18" charset="0"/>
              </a:rPr>
              <a:t> loop!</a:t>
            </a:r>
            <a:endParaRPr lang="en-US" sz="5400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653594" y="3860800"/>
            <a:ext cx="1152173" cy="1219200"/>
          </a:xfrm>
          <a:prstGeom prst="straightConnector1">
            <a:avLst/>
          </a:prstGeom>
          <a:noFill/>
          <a:ln w="38100" cap="flat" cmpd="sng" algn="ctr">
            <a:solidFill>
              <a:srgbClr val="FFCC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62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How many?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3869267" y="131921"/>
            <a:ext cx="4876801" cy="130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924800" y="990600"/>
            <a:ext cx="821268" cy="4456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18798" r="50958" b="38793"/>
          <a:stretch/>
        </p:blipFill>
        <p:spPr bwMode="auto">
          <a:xfrm>
            <a:off x="245534" y="1616464"/>
            <a:ext cx="7679266" cy="4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27078" y="6492502"/>
            <a:ext cx="4740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latin typeface="Calibri" panose="020F0502020204030204" pitchFamily="34" charset="0"/>
              </a:rPr>
              <a:t>checks the length by </a:t>
            </a:r>
            <a:r>
              <a:rPr lang="en-US" sz="1500" b="1" i="1" dirty="0" smtClean="0">
                <a:latin typeface="Calibri" panose="020F0502020204030204" pitchFamily="34" charset="0"/>
              </a:rPr>
              <a:t>actually walking the list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2514600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4648199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995503" y="5486400"/>
            <a:ext cx="533400" cy="762000"/>
          </a:xfrm>
          <a:prstGeom prst="down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60311" y="5398911"/>
            <a:ext cx="2713567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26276" y="5398911"/>
            <a:ext cx="1248835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703711" y="5398911"/>
            <a:ext cx="1792111" cy="0"/>
          </a:xfrm>
          <a:prstGeom prst="line">
            <a:avLst/>
          </a:prstGeom>
          <a:noFill/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333485" y="6075402"/>
            <a:ext cx="1858924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latin typeface="Calibri" panose="020F0502020204030204" pitchFamily="34" charset="0"/>
              </a:rPr>
              <a:t>" variable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4756" y="6119968"/>
            <a:ext cx="91439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latin typeface="Calibri" panose="020F0502020204030204" pitchFamily="34" charset="0"/>
              </a:rPr>
              <a:t> Test!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202" y="5926205"/>
            <a:ext cx="2535769" cy="3231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76200" y="5209401"/>
            <a:ext cx="838200" cy="55399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Loop</a:t>
            </a:r>
            <a:r>
              <a:rPr lang="en-US" sz="1500" dirty="0"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latin typeface="Calibri" panose="020F0502020204030204" pitchFamily="34" charset="0"/>
              </a:rPr>
              <a:t>body!</a:t>
            </a:r>
            <a:endParaRPr lang="en-US" sz="1500" b="1" i="1" dirty="0"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61917" r="72320" b="8093"/>
          <a:stretch/>
        </p:blipFill>
        <p:spPr bwMode="auto">
          <a:xfrm>
            <a:off x="4921955" y="1585226"/>
            <a:ext cx="3616372" cy="3214029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44939" y="1803358"/>
            <a:ext cx="2332261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while loops do the </a:t>
            </a:r>
            <a:r>
              <a:rPr lang="en-US" sz="1800" b="1" i="1" dirty="0" smtClean="0">
                <a:latin typeface="Calibri" panose="020F0502020204030204" pitchFamily="34" charset="0"/>
              </a:rPr>
              <a:t>same four things</a:t>
            </a:r>
            <a:r>
              <a:rPr lang="en-US" sz="1800" dirty="0" smtClean="0">
                <a:latin typeface="Calibri" panose="020F0502020204030204" pitchFamily="34" charset="0"/>
              </a:rPr>
              <a:t>…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0831" y="2205048"/>
            <a:ext cx="4194696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ambria" panose="02040503050406030204" pitchFamily="18" charset="0"/>
              </a:rPr>
              <a:t>Walking</a:t>
            </a:r>
            <a:r>
              <a:rPr lang="en-US" sz="4000" dirty="0" smtClean="0">
                <a:latin typeface="Cambria" panose="02040503050406030204" pitchFamily="18" charset="0"/>
              </a:rPr>
              <a:t> the list…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78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3917246"/>
            <a:ext cx="3798711" cy="575732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57775" y="40075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1808" y="6019800"/>
            <a:ext cx="2802369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latin typeface="Cambria" panose="02040503050406030204" pitchFamily="18" charset="0"/>
              </a:rPr>
              <a:t>Heap</a:t>
            </a:r>
            <a:r>
              <a:rPr lang="en-US" sz="1800" i="1" dirty="0" smtClean="0">
                <a:latin typeface="Cambria" panose="02040503050406030204" pitchFamily="18" charset="0"/>
              </a:rPr>
              <a:t> vs. </a:t>
            </a:r>
            <a:r>
              <a:rPr lang="en-US" sz="1800" b="1" i="1" dirty="0" smtClean="0">
                <a:latin typeface="Cambria" panose="02040503050406030204" pitchFamily="18" charset="0"/>
              </a:rPr>
              <a:t>stack</a:t>
            </a:r>
            <a:r>
              <a:rPr lang="en-US" sz="1800" i="1" dirty="0" smtClean="0">
                <a:latin typeface="Cambria" panose="02040503050406030204" pitchFamily="18" charset="0"/>
              </a:rPr>
              <a:t> 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11808" y="6373743"/>
            <a:ext cx="2802370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 is node </a:t>
            </a: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pointing</a:t>
            </a:r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 to??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5272647"/>
            <a:ext cx="3168916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7775" y="5248679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02489" y="6373743"/>
            <a:ext cx="3207480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 is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node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now</a:t>
            </a:r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pointing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to??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738383">
            <a:off x="3128988" y="1589119"/>
            <a:ext cx="299454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738383">
            <a:off x="3128988" y="1589119"/>
            <a:ext cx="299454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x.images-amazon.com/images/I/612QC8AERM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Big Java…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5272647"/>
            <a:ext cx="3168916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7775" y="5248679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3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3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5272647"/>
            <a:ext cx="3168916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7775" y="5248679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0425" y="3045627"/>
            <a:ext cx="3195490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will node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now</a:t>
            </a:r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point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to??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3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13792" y="3045627"/>
            <a:ext cx="1088760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Nothing!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71161" y="2354524"/>
            <a:ext cx="255255" cy="271712"/>
            <a:chOff x="6880039" y="1457678"/>
            <a:chExt cx="255255" cy="27171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Rectangle 38"/>
          <p:cNvSpPr/>
          <p:nvPr/>
        </p:nvSpPr>
        <p:spPr>
          <a:xfrm>
            <a:off x="3136536" y="2624864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47260" y="6310320"/>
            <a:ext cx="3561540" cy="36933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 loop exits, returning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2811888">
            <a:off x="2792944" y="6142294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925958" y="5840568"/>
            <a:ext cx="1898975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52400" y="5816600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0831" y="2205048"/>
            <a:ext cx="4194696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ambria" panose="02040503050406030204" pitchFamily="18" charset="0"/>
              </a:rPr>
              <a:t>Walking</a:t>
            </a:r>
            <a:r>
              <a:rPr lang="en-US" sz="4000" dirty="0" smtClean="0">
                <a:latin typeface="Cambria" panose="02040503050406030204" pitchFamily="18" charset="0"/>
              </a:rPr>
              <a:t> the list…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7228899" y="296733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too slow!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6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0831" y="2205048"/>
            <a:ext cx="4194696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Cambria" panose="02040503050406030204" pitchFamily="18" charset="0"/>
              </a:rPr>
              <a:t>Walking</a:t>
            </a:r>
            <a:r>
              <a:rPr lang="en-US" sz="4000" dirty="0" smtClean="0">
                <a:latin typeface="Cambria" panose="02040503050406030204" pitchFamily="18" charset="0"/>
              </a:rPr>
              <a:t> the list…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 flipV="1">
            <a:off x="4550831" y="2438400"/>
            <a:ext cx="2097348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21151769">
            <a:off x="4210664" y="2766047"/>
            <a:ext cx="27474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990099"/>
                </a:solidFill>
                <a:latin typeface="Cambria" panose="02040503050406030204" pitchFamily="18" charset="0"/>
              </a:rPr>
              <a:t>Sprinting</a:t>
            </a:r>
            <a:endParaRPr lang="en-US" sz="4000" dirty="0">
              <a:solidFill>
                <a:srgbClr val="9900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3917246"/>
            <a:ext cx="3798711" cy="575732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157775" y="40075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0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506916">
            <a:off x="2970224" y="1624872"/>
            <a:ext cx="2059930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Big Java…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r="5189" b="5354"/>
          <a:stretch/>
        </p:blipFill>
        <p:spPr bwMode="auto">
          <a:xfrm>
            <a:off x="304800" y="1143000"/>
            <a:ext cx="8636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9931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huge libraries of classes (data structures)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5272647"/>
            <a:ext cx="3168916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7775" y="5248679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9738383">
            <a:off x="3128988" y="1589119"/>
            <a:ext cx="299454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1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738383">
            <a:off x="3128988" y="1589119"/>
            <a:ext cx="299454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9738383">
            <a:off x="3128988" y="1589119"/>
            <a:ext cx="299454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31333" y="5272647"/>
            <a:ext cx="3168916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57775" y="5248679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2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3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31333" y="5010835"/>
            <a:ext cx="3154080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157775" y="4986867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20231891">
            <a:off x="3204077" y="1597483"/>
            <a:ext cx="4051866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72011" r="72320" b="8093"/>
          <a:stretch/>
        </p:blipFill>
        <p:spPr bwMode="auto">
          <a:xfrm>
            <a:off x="304800" y="3632200"/>
            <a:ext cx="5040267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81600" y="4165600"/>
            <a:ext cx="37625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(1)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Declare + initialize a "</a:t>
            </a:r>
            <a:r>
              <a:rPr lang="en-US" sz="1500" b="1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runner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" variable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6130" y="4731435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(2)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Test!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0831" y="5360370"/>
            <a:ext cx="2535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(4)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Update + go back to step 2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558" y="504190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(3)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Loop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body!</a:t>
            </a:r>
            <a:endParaRPr lang="en-US" sz="1500" b="1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4107990" y="4978401"/>
            <a:ext cx="136632" cy="812800"/>
          </a:xfrm>
          <a:prstGeom prst="rightBrace">
            <a:avLst>
              <a:gd name="adj1" fmla="val 46381"/>
              <a:gd name="adj2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4334933" y="5238044"/>
            <a:ext cx="541867" cy="12417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ounded Rectangle 45"/>
          <p:cNvSpPr/>
          <p:nvPr/>
        </p:nvSpPr>
        <p:spPr bwMode="auto">
          <a:xfrm>
            <a:off x="2223410" y="221609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8246" y="287649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count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6178" y="1975795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int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2630" y="2328902"/>
            <a:ext cx="51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anose="02040503050406030204" pitchFamily="18" charset="0"/>
              </a:rPr>
              <a:t>3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62068" y="3045627"/>
            <a:ext cx="792205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Done!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71161" y="2354524"/>
            <a:ext cx="255255" cy="271712"/>
            <a:chOff x="6880039" y="1457678"/>
            <a:chExt cx="255255" cy="27171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Rectangle 38"/>
          <p:cNvSpPr/>
          <p:nvPr/>
        </p:nvSpPr>
        <p:spPr>
          <a:xfrm>
            <a:off x="3136536" y="2624864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931333" y="4717324"/>
            <a:ext cx="2802468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157775" y="4693356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47260" y="6310320"/>
            <a:ext cx="3561540" cy="36933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 loop exits, returning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count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2811888">
            <a:off x="2792944" y="6142294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925958" y="5840568"/>
            <a:ext cx="1898975" cy="323165"/>
          </a:xfrm>
          <a:prstGeom prst="roundRect">
            <a:avLst/>
          </a:prstGeom>
          <a:solidFill>
            <a:srgbClr val="990099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52400" y="5816600"/>
            <a:ext cx="688085" cy="378832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err="1" smtClean="0">
                <a:latin typeface="Cambria" panose="02040503050406030204" pitchFamily="18" charset="0"/>
              </a:rPr>
              <a:t>toString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7813" r="50000" b="41812"/>
          <a:stretch/>
        </p:blipFill>
        <p:spPr bwMode="auto">
          <a:xfrm>
            <a:off x="609600" y="1219200"/>
            <a:ext cx="792031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 rot="13124920">
            <a:off x="4453471" y="5318365"/>
            <a:ext cx="914400" cy="381000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0800" y="5459722"/>
            <a:ext cx="24384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Racket style!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24745" r="55231" b="22670"/>
          <a:stretch/>
        </p:blipFill>
        <p:spPr bwMode="auto">
          <a:xfrm>
            <a:off x="381000" y="914399"/>
            <a:ext cx="6629400" cy="57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smtClean="0">
                <a:latin typeface="Cambria" panose="02040503050406030204" pitchFamily="18" charset="0"/>
              </a:rPr>
              <a:t>get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1835260">
            <a:off x="5983870" y="3524944"/>
            <a:ext cx="914400" cy="381000"/>
          </a:xfrm>
          <a:prstGeom prst="right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6019800" y="3962400"/>
            <a:ext cx="914400" cy="381000"/>
          </a:xfrm>
          <a:prstGeom prst="right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999" y="3505368"/>
            <a:ext cx="2463801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anose="020F0502020204030204" pitchFamily="34" charset="0"/>
              </a:rPr>
              <a:t>"</a:t>
            </a:r>
            <a:r>
              <a:rPr lang="en-US" sz="2000" b="1" i="1" dirty="0">
                <a:latin typeface="Calibri" panose="020F0502020204030204" pitchFamily="34" charset="0"/>
              </a:rPr>
              <a:t>B</a:t>
            </a:r>
            <a:r>
              <a:rPr lang="en-US" sz="2000" b="1" i="1" dirty="0" smtClean="0">
                <a:latin typeface="Calibri" panose="020F0502020204030204" pitchFamily="34" charset="0"/>
              </a:rPr>
              <a:t>ig errors"</a:t>
            </a:r>
            <a:r>
              <a:rPr lang="en-US" sz="2000" dirty="0" smtClean="0">
                <a:latin typeface="Calibri" panose="020F0502020204030204" pitchFamily="34" charset="0"/>
              </a:rPr>
              <a:t> are handled in Java by </a:t>
            </a:r>
            <a:r>
              <a:rPr lang="en-US" sz="2000" u="sng" dirty="0" smtClean="0">
                <a:latin typeface="Calibri" panose="020F0502020204030204" pitchFamily="34" charset="0"/>
              </a:rPr>
              <a:t>throw</a:t>
            </a:r>
            <a:r>
              <a:rPr lang="en-US" sz="2000" dirty="0" smtClean="0">
                <a:latin typeface="Calibri" panose="020F0502020204030204" pitchFamily="34" charset="0"/>
              </a:rPr>
              <a:t>ing exceptions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3886201" y="5017911"/>
            <a:ext cx="914400" cy="381000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3045" y="4845756"/>
            <a:ext cx="1541463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loops </a:t>
            </a:r>
            <a:r>
              <a:rPr lang="en-US" sz="2000" dirty="0" smtClean="0">
                <a:latin typeface="Cambria" panose="02040503050406030204" pitchFamily="18" charset="0"/>
              </a:rPr>
              <a:t>until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==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20098" r="54322" b="10116"/>
          <a:stretch/>
        </p:blipFill>
        <p:spPr bwMode="auto">
          <a:xfrm>
            <a:off x="304800" y="914400"/>
            <a:ext cx="5410200" cy="58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More loops:  </a:t>
            </a:r>
            <a:r>
              <a:rPr lang="en-US" sz="4000" b="1" dirty="0" smtClean="0">
                <a:latin typeface="Cambria" panose="02040503050406030204" pitchFamily="18" charset="0"/>
              </a:rPr>
              <a:t>equals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4083757" y="4425735"/>
            <a:ext cx="914400" cy="381000"/>
          </a:xfrm>
          <a:prstGeom prst="rightArrow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1" y="4253580"/>
            <a:ext cx="1541463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loops </a:t>
            </a:r>
            <a:r>
              <a:rPr lang="en-US" sz="2000" b="1" dirty="0" smtClean="0">
                <a:latin typeface="Cambria" panose="02040503050406030204" pitchFamily="18" charset="0"/>
              </a:rPr>
              <a:t>for</a:t>
            </a:r>
            <a:r>
              <a:rPr lang="en-US" sz="2000" dirty="0" smtClean="0">
                <a:latin typeface="Cambria" panose="02040503050406030204" pitchFamily="18" charset="0"/>
              </a:rPr>
              <a:t> the full list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Even  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" r="5189" b="5354"/>
          <a:stretch/>
        </p:blipFill>
        <p:spPr bwMode="auto">
          <a:xfrm>
            <a:off x="304800" y="1143000"/>
            <a:ext cx="8636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56115">
            <a:off x="2838406" y="3522018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add Prof. Williams!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ight Arrow 86"/>
          <p:cNvSpPr/>
          <p:nvPr/>
        </p:nvSpPr>
        <p:spPr bwMode="auto">
          <a:xfrm rot="5400000">
            <a:off x="6302542" y="3129286"/>
            <a:ext cx="1362414" cy="437843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125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add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1588" y="3035250"/>
            <a:ext cx="2059412" cy="52322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L.add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</a:t>
            </a:r>
            <a:r>
              <a:rPr lang="en-US" sz="2800" dirty="0" smtClean="0">
                <a:latin typeface="Calibri" panose="020F0502020204030204" pitchFamily="34" charset="0"/>
              </a:rPr>
              <a:t>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1000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0089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8028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667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1908893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2461316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579455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66943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76922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0350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6536010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3396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06304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6571679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79357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666845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76824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20252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4535912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99978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85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2262182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775999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418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5230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254000"/>
            <a:ext cx="384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adds to the </a:t>
            </a:r>
            <a:r>
              <a:rPr lang="en-US" b="1" dirty="0" smtClean="0">
                <a:latin typeface="Cambria" panose="02040503050406030204" pitchFamily="18" charset="0"/>
              </a:rPr>
              <a:t>end</a:t>
            </a:r>
            <a:r>
              <a:rPr lang="en-US" dirty="0" smtClean="0">
                <a:latin typeface="Cambria" panose="02040503050406030204" pitchFamily="18" charset="0"/>
              </a:rPr>
              <a:t> of the List…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ight Arrow 86"/>
          <p:cNvSpPr/>
          <p:nvPr/>
        </p:nvSpPr>
        <p:spPr bwMode="auto">
          <a:xfrm rot="5400000">
            <a:off x="6302542" y="3129286"/>
            <a:ext cx="1362414" cy="437843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1588" y="3035250"/>
            <a:ext cx="2059412" cy="52322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L.add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</a:t>
            </a:r>
            <a:r>
              <a:rPr lang="en-US" sz="2800" dirty="0" smtClean="0">
                <a:latin typeface="Calibri" panose="020F0502020204030204" pitchFamily="34" charset="0"/>
              </a:rPr>
              <a:t> 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81000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0089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08028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667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1908893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2461316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579455" y="135296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66943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76922" y="141505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20350" y="198789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6536010" y="198789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3396" y="1517048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06304" y="1531401"/>
            <a:ext cx="255255" cy="271712"/>
            <a:chOff x="6880039" y="1457678"/>
            <a:chExt cx="255255" cy="271712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>
          <a:xfrm>
            <a:off x="6571679" y="1801741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79357" y="1364259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666845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76824" y="1426348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20252" y="1999181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4535912" y="1999181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699978" y="1528338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85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41" name="Right Arrow 40"/>
          <p:cNvSpPr/>
          <p:nvPr/>
        </p:nvSpPr>
        <p:spPr bwMode="auto">
          <a:xfrm rot="20819483">
            <a:off x="2262182" y="1969744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775999" y="1568177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418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523090" y="1105147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7612222" y="463778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52400" y="4905977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1489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579428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4067" y="6034711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1680293" y="6034711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2232716" y="4520512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5350855" y="464820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38343" y="4710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6248322" y="4710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91750" y="528312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6307410" y="528312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24796" y="4812279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350757" y="465949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438245" y="472157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248224" y="472157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91652" y="529441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4307312" y="529441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471378" y="4823569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1485" y="5261289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2033582" y="5264975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4547399" y="4863408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13290" y="4400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6294490" y="4400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8032055" y="6091535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7288619" y="4654722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7376107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8186086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429514" y="5289644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9" name="Rectangle 78"/>
          <p:cNvSpPr/>
          <p:nvPr/>
        </p:nvSpPr>
        <p:spPr>
          <a:xfrm>
            <a:off x="8245174" y="5289644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429514" y="4818801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"d"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415468" y="4833154"/>
            <a:ext cx="255255" cy="271712"/>
            <a:chOff x="6880039" y="1457678"/>
            <a:chExt cx="255255" cy="271712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Rectangle 83"/>
          <p:cNvSpPr/>
          <p:nvPr/>
        </p:nvSpPr>
        <p:spPr>
          <a:xfrm>
            <a:off x="8280843" y="5103494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232254" y="4406900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86" name="Right Arrow 85"/>
          <p:cNvSpPr/>
          <p:nvPr/>
        </p:nvSpPr>
        <p:spPr bwMode="auto">
          <a:xfrm>
            <a:off x="6532335" y="4863408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2400" y="76200"/>
            <a:ext cx="125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add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38400" y="254000"/>
            <a:ext cx="3842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adds to the </a:t>
            </a:r>
            <a:r>
              <a:rPr lang="en-US" b="1" dirty="0" smtClean="0">
                <a:latin typeface="Cambria" panose="02040503050406030204" pitchFamily="18" charset="0"/>
              </a:rPr>
              <a:t>end</a:t>
            </a:r>
            <a:r>
              <a:rPr lang="en-US" dirty="0" smtClean="0">
                <a:latin typeface="Cambria" panose="02040503050406030204" pitchFamily="18" charset="0"/>
              </a:rPr>
              <a:t> of the List…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Try it!      </a:t>
            </a:r>
            <a:r>
              <a:rPr lang="en-US" sz="4000" b="1" dirty="0" smtClean="0">
                <a:latin typeface="Cambria" panose="02040503050406030204" pitchFamily="18" charset="0"/>
              </a:rPr>
              <a:t>add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1143000"/>
            <a:ext cx="8064500" cy="54864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155700"/>
            <a:ext cx="8356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b="1" dirty="0" smtClean="0">
                <a:solidFill>
                  <a:srgbClr val="99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String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LN = 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   ,     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283803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(1) </a:t>
            </a:r>
            <a:r>
              <a:rPr lang="en-US" sz="1800" dirty="0" smtClean="0">
                <a:latin typeface="Cambria" panose="02040503050406030204" pitchFamily="18" charset="0"/>
              </a:rPr>
              <a:t>Handle </a:t>
            </a:r>
            <a:r>
              <a:rPr lang="en-US" sz="1800" dirty="0" smtClean="0">
                <a:latin typeface="Cambria" panose="02040503050406030204" pitchFamily="18" charset="0"/>
              </a:rPr>
              <a:t>the empty case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208958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(2) </a:t>
            </a:r>
            <a:r>
              <a:rPr lang="en-US" sz="1800" dirty="0" smtClean="0">
                <a:latin typeface="Cambria" panose="02040503050406030204" pitchFamily="18" charset="0"/>
              </a:rPr>
              <a:t>If </a:t>
            </a:r>
            <a:r>
              <a:rPr lang="en-US" sz="1800" dirty="0" smtClean="0">
                <a:latin typeface="Cambria" panose="02040503050406030204" pitchFamily="18" charset="0"/>
              </a:rPr>
              <a:t>nonempty, write a </a:t>
            </a:r>
            <a:r>
              <a:rPr lang="en-US" sz="1800" b="1" dirty="0" smtClean="0">
                <a:latin typeface="Cambria" panose="02040503050406030204" pitchFamily="18" charset="0"/>
              </a:rPr>
              <a:t>loop </a:t>
            </a:r>
            <a:r>
              <a:rPr lang="en-US" sz="1800" dirty="0" smtClean="0">
                <a:latin typeface="Cambria" panose="02040503050406030204" pitchFamily="18" charset="0"/>
              </a:rPr>
              <a:t>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134113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(3) How far </a:t>
            </a:r>
            <a:r>
              <a:rPr lang="en-US" sz="1800" dirty="0" smtClean="0">
                <a:latin typeface="Cambria" panose="02040503050406030204" pitchFamily="18" charset="0"/>
              </a:rPr>
              <a:t>to </a:t>
            </a:r>
            <a:r>
              <a:rPr lang="en-US" sz="1800" dirty="0" smtClean="0">
                <a:latin typeface="Cambria" panose="02040503050406030204" pitchFamily="18" charset="0"/>
              </a:rPr>
              <a:t>loop</a:t>
            </a:r>
            <a:r>
              <a:rPr lang="en-US" sz="1800" dirty="0" smtClean="0">
                <a:latin typeface="Cambria" panose="02040503050406030204" pitchFamily="18" charset="0"/>
              </a:rPr>
              <a:t>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6059269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(4) </a:t>
            </a:r>
            <a:r>
              <a:rPr lang="en-US" sz="1800" dirty="0" smtClean="0">
                <a:latin typeface="Cambria" panose="02040503050406030204" pitchFamily="18" charset="0"/>
              </a:rPr>
              <a:t>and when the</a:t>
            </a:r>
            <a:r>
              <a:rPr lang="en-US" sz="1800" dirty="0" smtClean="0">
                <a:latin typeface="Cambria" panose="02040503050406030204" pitchFamily="18" charset="0"/>
              </a:rPr>
              <a:t> loop ends…?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358648"/>
            <a:ext cx="1828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(0) Make a new </a:t>
            </a:r>
            <a:r>
              <a:rPr lang="en-US" sz="1800" dirty="0" err="1" smtClean="0">
                <a:latin typeface="Cambria" panose="02040503050406030204" pitchFamily="18" charset="0"/>
              </a:rPr>
              <a:t>ListNode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ight Arrow 86"/>
          <p:cNvSpPr/>
          <p:nvPr/>
        </p:nvSpPr>
        <p:spPr bwMode="auto">
          <a:xfrm rot="5400000">
            <a:off x="7064542" y="3129286"/>
            <a:ext cx="1362414" cy="437843"/>
          </a:xfrm>
          <a:prstGeom prst="rightArrow">
            <a:avLst>
              <a:gd name="adj1" fmla="val 53339"/>
              <a:gd name="adj2" fmla="val 65396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75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"Base Case"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3588" y="3035250"/>
            <a:ext cx="2059412" cy="523220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L.add</a:t>
            </a:r>
            <a:r>
              <a:rPr lang="en-US" sz="2800" dirty="0" smtClean="0">
                <a:latin typeface="Calibri" panose="020F0502020204030204" pitchFamily="34" charset="0"/>
              </a:rPr>
              <a:t>( </a:t>
            </a:r>
            <a:r>
              <a:rPr lang="en-US" sz="28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);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0" y="1610746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75089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713028" y="1763146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7667" y="2739480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3813893" y="2739480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4366316" y="1225281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715085" y="1966058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0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31152" y="1796781"/>
            <a:ext cx="10291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before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2057400" y="4905977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46489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484428" y="5058377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99067" y="6034711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3585293" y="6034711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4137716" y="4520512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486485" y="5261289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29721" y="4365371"/>
            <a:ext cx="80714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after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5181600" y="4654722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5269088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079067" y="4716811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22495" y="5289644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79" name="Rectangle 78"/>
          <p:cNvSpPr/>
          <p:nvPr/>
        </p:nvSpPr>
        <p:spPr>
          <a:xfrm>
            <a:off x="6138155" y="5289644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322495" y="4818801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308449" y="4833154"/>
            <a:ext cx="255255" cy="271712"/>
            <a:chOff x="6880039" y="1457678"/>
            <a:chExt cx="255255" cy="271712"/>
          </a:xfrm>
        </p:grpSpPr>
        <p:cxnSp>
          <p:nvCxnSpPr>
            <p:cNvPr id="82" name="Straight Connector 81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Rectangle 83"/>
          <p:cNvSpPr/>
          <p:nvPr/>
        </p:nvSpPr>
        <p:spPr>
          <a:xfrm>
            <a:off x="6173824" y="5103494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125235" y="4406900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4080522" y="2109650"/>
            <a:ext cx="255255" cy="271712"/>
            <a:chOff x="6880039" y="1457678"/>
            <a:chExt cx="255255" cy="271712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1" name="Rectangle 90"/>
          <p:cNvSpPr/>
          <p:nvPr/>
        </p:nvSpPr>
        <p:spPr>
          <a:xfrm>
            <a:off x="3945897" y="2379990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Right Arrow 69"/>
          <p:cNvSpPr/>
          <p:nvPr/>
        </p:nvSpPr>
        <p:spPr bwMode="auto">
          <a:xfrm rot="20819483">
            <a:off x="3938582" y="5264975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1065389" y="1912035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80225" y="25724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4" name="Right Arrow 93"/>
          <p:cNvSpPr/>
          <p:nvPr/>
        </p:nvSpPr>
        <p:spPr bwMode="auto">
          <a:xfrm>
            <a:off x="1415344" y="2094328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95062" y="1676639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842434" y="5188396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57270" y="5848796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98" name="Right Arrow 97"/>
          <p:cNvSpPr/>
          <p:nvPr/>
        </p:nvSpPr>
        <p:spPr bwMode="auto">
          <a:xfrm>
            <a:off x="1192389" y="5370689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2107" y="4953000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400" y="76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Try it!     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7800" y="1066800"/>
            <a:ext cx="8407400" cy="5588000"/>
          </a:xfrm>
          <a:prstGeom prst="roundRect">
            <a:avLst>
              <a:gd name="adj" fmla="val 822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185755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(1) </a:t>
            </a:r>
            <a:r>
              <a:rPr lang="en-US" sz="1800" dirty="0" smtClean="0">
                <a:latin typeface="Cambria" panose="02040503050406030204" pitchFamily="18" charset="0"/>
              </a:rPr>
              <a:t>Handle </a:t>
            </a:r>
            <a:r>
              <a:rPr lang="en-US" sz="1800" dirty="0" smtClean="0">
                <a:latin typeface="Cambria" panose="02040503050406030204" pitchFamily="18" charset="0"/>
              </a:rPr>
              <a:t>the empty case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110910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(2) </a:t>
            </a:r>
            <a:r>
              <a:rPr lang="en-US" sz="1800" dirty="0" smtClean="0">
                <a:latin typeface="Cambria" panose="02040503050406030204" pitchFamily="18" charset="0"/>
              </a:rPr>
              <a:t>If </a:t>
            </a:r>
            <a:r>
              <a:rPr lang="en-US" sz="1800" dirty="0" smtClean="0">
                <a:latin typeface="Cambria" panose="02040503050406030204" pitchFamily="18" charset="0"/>
              </a:rPr>
              <a:t>nonempty, write a </a:t>
            </a:r>
            <a:r>
              <a:rPr lang="en-US" sz="1800" b="1" dirty="0" smtClean="0">
                <a:latin typeface="Cambria" panose="02040503050406030204" pitchFamily="18" charset="0"/>
              </a:rPr>
              <a:t>loop </a:t>
            </a:r>
            <a:r>
              <a:rPr lang="en-US" sz="1800" dirty="0" smtClean="0">
                <a:latin typeface="Cambria" panose="02040503050406030204" pitchFamily="18" charset="0"/>
              </a:rPr>
              <a:t>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5036065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(3) How far </a:t>
            </a:r>
            <a:r>
              <a:rPr lang="en-US" sz="1800" dirty="0" smtClean="0">
                <a:latin typeface="Cambria" panose="02040503050406030204" pitchFamily="18" charset="0"/>
              </a:rPr>
              <a:t>to </a:t>
            </a:r>
            <a:r>
              <a:rPr lang="en-US" sz="1800" dirty="0" smtClean="0">
                <a:latin typeface="Cambria" panose="02040503050406030204" pitchFamily="18" charset="0"/>
              </a:rPr>
              <a:t>loop</a:t>
            </a:r>
            <a:r>
              <a:rPr lang="en-US" sz="1800" dirty="0" smtClean="0">
                <a:latin typeface="Cambria" panose="02040503050406030204" pitchFamily="18" charset="0"/>
              </a:rPr>
              <a:t>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5961221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(4) </a:t>
            </a:r>
            <a:r>
              <a:rPr lang="en-US" sz="1800" dirty="0" smtClean="0">
                <a:latin typeface="Cambria" panose="02040503050406030204" pitchFamily="18" charset="0"/>
              </a:rPr>
              <a:t>and when the</a:t>
            </a:r>
            <a:r>
              <a:rPr lang="en-US" sz="1800" dirty="0" smtClean="0">
                <a:latin typeface="Cambria" panose="02040503050406030204" pitchFamily="18" charset="0"/>
              </a:rPr>
              <a:t> loop ends…?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260600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(0) Make a new </a:t>
            </a:r>
            <a:r>
              <a:rPr lang="en-US" sz="1800" dirty="0" err="1" smtClean="0">
                <a:latin typeface="Cambria" panose="02040503050406030204" pitchFamily="18" charset="0"/>
              </a:rPr>
              <a:t>ListNode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" y="2222500"/>
            <a:ext cx="6172200" cy="1571486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118255"/>
            <a:ext cx="8356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b="1" dirty="0" smtClean="0">
                <a:solidFill>
                  <a:srgbClr val="99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String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= 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   ,     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this.myHead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019800" y="2057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86600" y="2057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981200" y="230088"/>
            <a:ext cx="688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Write the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method, which adds a new </a:t>
            </a:r>
            <a:r>
              <a:rPr lang="en-US" sz="20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ListNode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at the </a:t>
            </a:r>
            <a:r>
              <a:rPr lang="en-US" sz="20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2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75582" r="74437" b="12685"/>
          <a:stretch/>
        </p:blipFill>
        <p:spPr bwMode="auto">
          <a:xfrm>
            <a:off x="749300" y="3886200"/>
            <a:ext cx="5740400" cy="25171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 flipH="1">
            <a:off x="5884058" y="4592123"/>
            <a:ext cx="802490" cy="486118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943268" flipH="1">
            <a:off x="5960305" y="5646573"/>
            <a:ext cx="802490" cy="486118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20900838" flipH="1">
            <a:off x="5985755" y="6098044"/>
            <a:ext cx="802490" cy="486118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58071" r="8812" b="6744"/>
          <a:stretch/>
        </p:blipFill>
        <p:spPr bwMode="auto">
          <a:xfrm>
            <a:off x="2053162" y="152400"/>
            <a:ext cx="6096001" cy="16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179732" y="1219200"/>
            <a:ext cx="969431" cy="5636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1332" y="636151"/>
            <a:ext cx="713315" cy="6858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168" y="1296551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this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81287" y="818444"/>
            <a:ext cx="934156" cy="378178"/>
          </a:xfrm>
          <a:prstGeom prst="rightArrow">
            <a:avLst>
              <a:gd name="adj1" fmla="val 50000"/>
              <a:gd name="adj2" fmla="val 69251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48000" y="2216835"/>
            <a:ext cx="713315" cy="685800"/>
          </a:xfrm>
          <a:prstGeom prst="roundRect">
            <a:avLst/>
          </a:prstGeom>
          <a:solidFill>
            <a:srgbClr val="FFCCFF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2836" y="2877235"/>
            <a:ext cx="683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</a:rPr>
              <a:t>node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1005" y="400755"/>
            <a:ext cx="6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List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0768" y="1976539"/>
            <a:ext cx="83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panose="020F0502020204030204" pitchFamily="34" charset="0"/>
              </a:rPr>
              <a:t>ListNode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8995124">
            <a:off x="3241496" y="1540593"/>
            <a:ext cx="2165635" cy="442790"/>
          </a:xfrm>
          <a:prstGeom prst="rightArrow">
            <a:avLst>
              <a:gd name="adj1" fmla="val 28286"/>
              <a:gd name="adj2" fmla="val 96083"/>
            </a:avLst>
          </a:prstGeom>
          <a:solidFill>
            <a:srgbClr val="FFC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706" y="2871653"/>
            <a:ext cx="19050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Our example while loop…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6548" y="4508500"/>
            <a:ext cx="19304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(1) You need a different test!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6548" y="5546946"/>
            <a:ext cx="1930400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(2) What do you need in the loop and after it?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028700" y="4876800"/>
            <a:ext cx="2679700" cy="419100"/>
          </a:xfrm>
          <a:prstGeom prst="roundRect">
            <a:avLst>
              <a:gd name="adj" fmla="val 28321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028700" y="3238501"/>
            <a:ext cx="4356100" cy="1600200"/>
          </a:xfrm>
          <a:prstGeom prst="roundRect">
            <a:avLst>
              <a:gd name="adj" fmla="val 10139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28700" y="2438399"/>
            <a:ext cx="2768600" cy="368301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76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" panose="02040503050406030204" pitchFamily="18" charset="0"/>
              </a:rPr>
              <a:t>Try it!      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150" y="2101561"/>
            <a:ext cx="18288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(1) </a:t>
            </a:r>
            <a:r>
              <a:rPr lang="en-US" sz="1800" dirty="0" smtClean="0">
                <a:latin typeface="Cambria" panose="02040503050406030204" pitchFamily="18" charset="0"/>
              </a:rPr>
              <a:t>Handle </a:t>
            </a:r>
            <a:r>
              <a:rPr lang="en-US" sz="1800" dirty="0" smtClean="0">
                <a:latin typeface="Cambria" panose="02040503050406030204" pitchFamily="18" charset="0"/>
              </a:rPr>
              <a:t>the empty case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8150" y="2895600"/>
            <a:ext cx="18288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(2) </a:t>
            </a:r>
            <a:r>
              <a:rPr lang="en-US" sz="1800" dirty="0" smtClean="0">
                <a:latin typeface="Cambria" panose="02040503050406030204" pitchFamily="18" charset="0"/>
              </a:rPr>
              <a:t>If </a:t>
            </a:r>
            <a:r>
              <a:rPr lang="en-US" sz="1800" dirty="0" smtClean="0">
                <a:latin typeface="Cambria" panose="02040503050406030204" pitchFamily="18" charset="0"/>
              </a:rPr>
              <a:t>nonempty, write a </a:t>
            </a:r>
            <a:r>
              <a:rPr lang="en-US" sz="1800" b="1" dirty="0" smtClean="0">
                <a:latin typeface="Cambria" panose="02040503050406030204" pitchFamily="18" charset="0"/>
              </a:rPr>
              <a:t>loop </a:t>
            </a:r>
            <a:r>
              <a:rPr lang="en-US" sz="1800" dirty="0" smtClean="0">
                <a:latin typeface="Cambria" panose="02040503050406030204" pitchFamily="18" charset="0"/>
              </a:rPr>
              <a:t>!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150" y="3820755"/>
            <a:ext cx="1828800" cy="10618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</a:t>
            </a:r>
            <a:r>
              <a:rPr lang="en-US" sz="1800" dirty="0" smtClean="0">
                <a:latin typeface="Cambria" panose="02040503050406030204" pitchFamily="18" charset="0"/>
              </a:rPr>
              <a:t>3)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 Loop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until</a:t>
            </a:r>
          </a:p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node.myRest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8150" y="5105400"/>
            <a:ext cx="182880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(4) </a:t>
            </a:r>
            <a:r>
              <a:rPr lang="en-US" sz="1800" dirty="0">
                <a:latin typeface="Cambria" panose="02040503050406030204" pitchFamily="18" charset="0"/>
              </a:rPr>
              <a:t>A</a:t>
            </a:r>
            <a:r>
              <a:rPr lang="en-US" sz="1800" dirty="0" smtClean="0">
                <a:latin typeface="Cambria" panose="02040503050406030204" pitchFamily="18" charset="0"/>
              </a:rPr>
              <a:t>dd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800" dirty="0" smtClean="0">
                <a:latin typeface="Cambria" panose="02040503050406030204" pitchFamily="18" charset="0"/>
              </a:rPr>
              <a:t> at end of loop.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8150" y="1258669"/>
            <a:ext cx="18288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(0) Make a new </a:t>
            </a:r>
            <a:r>
              <a:rPr lang="en-US" sz="1800" dirty="0" err="1" smtClean="0">
                <a:latin typeface="Cambria" panose="02040503050406030204" pitchFamily="18" charset="0"/>
              </a:rPr>
              <a:t>ListNode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197888"/>
            <a:ext cx="675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add( String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= new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, null );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this.myHead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null) {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this.myHead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end;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node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this.myHead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while (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node.myRest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null) { 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node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node.myRest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node.myRest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end;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  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this.mySize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1;</a:t>
            </a: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5800" y="279400"/>
            <a:ext cx="688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Write the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method, which adds a new </a:t>
            </a:r>
            <a:r>
              <a:rPr lang="en-US" sz="20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ListNode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at the </a:t>
            </a:r>
            <a:r>
              <a:rPr lang="en-US" sz="20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end</a:t>
            </a:r>
            <a:r>
              <a:rPr lang="en-US" sz="2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88150" y="6031468"/>
            <a:ext cx="1828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anose="02040503050406030204" pitchFamily="18" charset="0"/>
              </a:rPr>
              <a:t>(5) </a:t>
            </a:r>
            <a:r>
              <a:rPr lang="en-US" sz="1800" dirty="0" smtClean="0">
                <a:latin typeface="Cambria" panose="02040503050406030204" pitchFamily="18" charset="0"/>
              </a:rPr>
              <a:t>Don't forget!</a:t>
            </a:r>
            <a:endParaRPr lang="en-US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399" y="76200"/>
            <a:ext cx="527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Lists vs. </a:t>
            </a:r>
            <a:r>
              <a:rPr lang="en-US" sz="4000" b="1" u="sng" dirty="0" smtClean="0">
                <a:latin typeface="Cambria" panose="02040503050406030204" pitchFamily="18" charset="0"/>
              </a:rPr>
              <a:t>Array</a:t>
            </a:r>
            <a:r>
              <a:rPr lang="en-US" sz="4000" dirty="0" smtClean="0">
                <a:latin typeface="Cambria" panose="02040503050406030204" pitchFamily="18" charset="0"/>
              </a:rPr>
              <a:t>s…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1470455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1489" y="1622855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79428" y="1622855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067" y="2599189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1680293" y="2599189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2082800" y="1084990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350855" y="1212678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38343" y="127476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248322" y="127476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91750" y="1847600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6307410" y="1847600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24796" y="1376757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50757" y="1223968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438245" y="128605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248224" y="128605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1652" y="1858890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4307312" y="1858890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71378" y="1388047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485" y="1825767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20819483">
            <a:off x="2033582" y="1829453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4547399" y="1427886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13290" y="964856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294490" y="964856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425005" y="2518679"/>
            <a:ext cx="6719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List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7288619" y="121920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376107" y="1281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8186086" y="1281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29514" y="185412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8245174" y="185412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29514" y="1383279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"d"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415468" y="1397632"/>
            <a:ext cx="255255" cy="271712"/>
            <a:chOff x="6880039" y="1457678"/>
            <a:chExt cx="255255" cy="271712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>
          <a:xfrm>
            <a:off x="8280843" y="1667972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32254" y="971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50" name="Right Arrow 49"/>
          <p:cNvSpPr/>
          <p:nvPr/>
        </p:nvSpPr>
        <p:spPr bwMode="auto">
          <a:xfrm>
            <a:off x="6532335" y="1427886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68080" y="2980344"/>
            <a:ext cx="401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3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399" y="76200"/>
            <a:ext cx="527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Lists vs. </a:t>
            </a:r>
            <a:r>
              <a:rPr lang="en-US" sz="4000" b="1" u="sng" dirty="0" smtClean="0">
                <a:latin typeface="Cambria" panose="02040503050406030204" pitchFamily="18" charset="0"/>
              </a:rPr>
              <a:t>Array</a:t>
            </a:r>
            <a:r>
              <a:rPr lang="en-US" sz="4000" dirty="0" smtClean="0">
                <a:latin typeface="Cambria" panose="02040503050406030204" pitchFamily="18" charset="0"/>
              </a:rPr>
              <a:t>s…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1470455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1489" y="1622855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79428" y="1622855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067" y="2599189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1680293" y="2599189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2082800" y="1084990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350855" y="1212678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38343" y="127476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248322" y="127476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91750" y="1847600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6307410" y="1847600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24796" y="1376757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50757" y="1223968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438245" y="128605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248224" y="1286057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1652" y="1858890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4307312" y="1858890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71378" y="1388047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485" y="1825767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20819483">
            <a:off x="2033582" y="1829453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4547399" y="1427886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13290" y="964856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294490" y="964856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425005" y="2518679"/>
            <a:ext cx="6719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List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7288619" y="1219200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376107" y="1281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8186086" y="1281289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29514" y="1854122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8245174" y="1854122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29514" y="1383279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"d"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415468" y="1397632"/>
            <a:ext cx="255255" cy="271712"/>
            <a:chOff x="6880039" y="1457678"/>
            <a:chExt cx="255255" cy="271712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>
          <a:xfrm>
            <a:off x="8280843" y="1667972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32254" y="971378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50" name="Right Arrow 49"/>
          <p:cNvSpPr/>
          <p:nvPr/>
        </p:nvSpPr>
        <p:spPr bwMode="auto">
          <a:xfrm>
            <a:off x="6532335" y="1427886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21200"/>
            <a:ext cx="2819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a single, set length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</a:rPr>
              <a:t>1 type of element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indexing ~ Python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no built-in slicing</a:t>
            </a:r>
          </a:p>
          <a:p>
            <a:pPr marL="342900" indent="-3429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traverse with loops…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68080" y="2980344"/>
            <a:ext cx="401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</a:t>
            </a:r>
            <a:endParaRPr lang="en-US" sz="4800" dirty="0"/>
          </a:p>
        </p:txBody>
      </p:sp>
      <p:sp>
        <p:nvSpPr>
          <p:cNvPr id="69" name="Rectangle 68"/>
          <p:cNvSpPr/>
          <p:nvPr/>
        </p:nvSpPr>
        <p:spPr>
          <a:xfrm>
            <a:off x="4332610" y="3878842"/>
            <a:ext cx="92519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Array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4088930" y="4491032"/>
            <a:ext cx="474979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278019" y="4643432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5515958" y="4643432"/>
            <a:ext cx="990600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30597" y="5619766"/>
            <a:ext cx="648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length</a:t>
            </a:r>
            <a:endParaRPr lang="en-US" sz="1800" dirty="0"/>
          </a:p>
        </p:txBody>
      </p:sp>
      <p:sp>
        <p:nvSpPr>
          <p:cNvPr id="74" name="Rectangle 73"/>
          <p:cNvSpPr/>
          <p:nvPr/>
        </p:nvSpPr>
        <p:spPr>
          <a:xfrm>
            <a:off x="5715840" y="561976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A[0]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18400" y="4037602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String[] A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4518015" y="4846344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6489229" y="4643432"/>
            <a:ext cx="990600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689111" y="561976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A[1]</a:t>
            </a:r>
            <a:endParaRPr lang="en-US" dirty="0"/>
          </a:p>
        </p:txBody>
      </p:sp>
      <p:sp>
        <p:nvSpPr>
          <p:cNvPr id="79" name="Rounded Rectangle 78"/>
          <p:cNvSpPr/>
          <p:nvPr/>
        </p:nvSpPr>
        <p:spPr bwMode="auto">
          <a:xfrm>
            <a:off x="7479829" y="4643432"/>
            <a:ext cx="990600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79711" y="561976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A[2]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17829" y="4924461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03587" y="4935751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90690" y="4930983"/>
            <a:ext cx="589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"d"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47930" y="5947791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74104" y="6248400"/>
            <a:ext cx="2831096" cy="307777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We should </a:t>
            </a:r>
            <a:r>
              <a:rPr lang="en-US" sz="1400" b="1" dirty="0" smtClean="0">
                <a:solidFill>
                  <a:srgbClr val="009200"/>
                </a:solidFill>
                <a:latin typeface="Calibri" panose="020F0502020204030204" pitchFamily="34" charset="0"/>
              </a:rPr>
              <a:t>end</a:t>
            </a:r>
            <a:r>
              <a:rPr lang="en-US" sz="14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with Arrays' upside…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58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2889" y="6235088"/>
            <a:ext cx="457200" cy="533400"/>
            <a:chOff x="2928" y="1051"/>
            <a:chExt cx="840" cy="957"/>
          </a:xfrm>
        </p:grpSpPr>
        <p:sp>
          <p:nvSpPr>
            <p:cNvPr id="59" name="Freeform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0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6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52399" y="76200"/>
            <a:ext cx="527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Lists vs. </a:t>
            </a:r>
            <a:r>
              <a:rPr lang="en-US" sz="4000" b="1" u="sng" dirty="0" smtClean="0">
                <a:latin typeface="Cambria" panose="02040503050406030204" pitchFamily="18" charset="0"/>
              </a:rPr>
              <a:t>Array</a:t>
            </a:r>
            <a:r>
              <a:rPr lang="en-US" sz="4000" dirty="0" smtClean="0">
                <a:latin typeface="Cambria" panose="02040503050406030204" pitchFamily="18" charset="0"/>
              </a:rPr>
              <a:t>s…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3" t="13636" r="4805" b="37879"/>
          <a:stretch/>
        </p:blipFill>
        <p:spPr bwMode="auto">
          <a:xfrm>
            <a:off x="1066800" y="914400"/>
            <a:ext cx="732988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875126">
            <a:off x="4648075" y="5635799"/>
            <a:ext cx="4418367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libri" panose="020F0502020204030204" pitchFamily="34" charset="0"/>
              </a:rPr>
              <a:t>Let's scrapbook it!</a:t>
            </a:r>
            <a:endParaRPr lang="en-US" sz="4200" dirty="0">
              <a:latin typeface="Calibri" panose="020F05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" y="6096000"/>
            <a:ext cx="1464568" cy="307777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I cherish my Java!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69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2889" y="6235088"/>
            <a:ext cx="457200" cy="533400"/>
            <a:chOff x="2928" y="1051"/>
            <a:chExt cx="840" cy="957"/>
          </a:xfrm>
        </p:grpSpPr>
        <p:sp>
          <p:nvSpPr>
            <p:cNvPr id="70" name="Freeform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71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0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1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2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1219200"/>
            <a:ext cx="8610601" cy="2514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4800" y="177800"/>
            <a:ext cx="838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other methods in hw6pr2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1" y="2133600"/>
            <a:ext cx="1752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144869"/>
            <a:ext cx="1752599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44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 "b"   "e"   "c" 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6701" y="2782669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"b"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782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6701" y="44196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  "d"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4419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"c"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7901876">
            <a:off x="5407566" y="2261965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698124" flipH="1">
            <a:off x="5965608" y="2270553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3698124" flipH="1">
            <a:off x="5407567" y="5206825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7901876">
            <a:off x="5965609" y="5215413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1566" y="5892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 "b"   "c"   "d" 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1219200"/>
            <a:ext cx="8610601" cy="2514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152400"/>
            <a:ext cx="838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</a:rPr>
              <a:t>Mergesort</a:t>
            </a:r>
            <a:r>
              <a:rPr lang="en-US" sz="4000" dirty="0" smtClean="0">
                <a:latin typeface="Cambria" panose="02040503050406030204" pitchFamily="18" charset="0"/>
              </a:rPr>
              <a:t>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1" y="2133600"/>
            <a:ext cx="1752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144869"/>
            <a:ext cx="1752599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44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 "b"   "e"   "c" 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6701" y="2782669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"b"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782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6701" y="44196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  "d"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4419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"c"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7901876">
            <a:off x="5407566" y="2261965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698124" flipH="1">
            <a:off x="5965608" y="2270553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3698124" flipH="1">
            <a:off x="5407567" y="5206825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7901876">
            <a:off x="5965609" y="5215413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1566" y="5892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 "b"   "c"   "d" 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3898900" y="3556000"/>
            <a:ext cx="533400" cy="685800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7086600" y="3556000"/>
            <a:ext cx="533400" cy="685800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299" y="3581400"/>
            <a:ext cx="2438400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mbria" panose="02040503050406030204" pitchFamily="18" charset="0"/>
              </a:rPr>
              <a:t>What has to happen within these pink arrows?</a:t>
            </a:r>
            <a:endParaRPr 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1219200"/>
            <a:ext cx="8610601" cy="2514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152400"/>
            <a:ext cx="838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</a:rPr>
              <a:t>Mergesort</a:t>
            </a:r>
            <a:r>
              <a:rPr lang="en-US" sz="4000" dirty="0" smtClean="0">
                <a:latin typeface="Cambria" panose="02040503050406030204" pitchFamily="18" charset="0"/>
              </a:rPr>
              <a:t>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1" y="2133600"/>
            <a:ext cx="1752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144869"/>
            <a:ext cx="1752599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447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 "b"   "e"   "c" 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6701" y="2782669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"d"  "b"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782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  "a"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6701" y="4419600"/>
            <a:ext cx="297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  "d"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4419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"c"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7901876">
            <a:off x="5407566" y="2261965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698124" flipH="1">
            <a:off x="5965608" y="2270553"/>
            <a:ext cx="685800" cy="47556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3698124" flipH="1">
            <a:off x="5407567" y="5206825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7901876">
            <a:off x="5965609" y="5215413"/>
            <a:ext cx="685800" cy="475565"/>
          </a:xfrm>
          <a:prstGeom prst="rightArrow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1566" y="5892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( </a:t>
            </a:r>
            <a:r>
              <a:rPr lang="en-US" sz="36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   "b"   "c"   "d"   "e"</a:t>
            </a:r>
            <a:r>
              <a:rPr lang="en-US" sz="3600" dirty="0" smtClean="0">
                <a:latin typeface="Calibri" panose="020F0502020204030204" pitchFamily="34" charset="0"/>
              </a:rPr>
              <a:t> 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3898900" y="3556000"/>
            <a:ext cx="533400" cy="685800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7086600" y="3556000"/>
            <a:ext cx="533400" cy="685800"/>
          </a:xfrm>
          <a:prstGeom prst="downArrow">
            <a:avLst/>
          </a:prstGeom>
          <a:solidFill>
            <a:srgbClr val="FFCCFF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101" y="3602335"/>
            <a:ext cx="19812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2267" y="3597870"/>
            <a:ext cx="19812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28599" y="206514"/>
            <a:ext cx="312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After break?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1246257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Java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350" y="4267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dirty="0" smtClean="0">
                <a:latin typeface="Cambria" panose="02040503050406030204" pitchFamily="18" charset="0"/>
              </a:rPr>
              <a:t>Java</a:t>
            </a:r>
            <a:endParaRPr lang="en-US" sz="10800" dirty="0">
              <a:latin typeface="Cambria" panose="02040503050406030204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1831975" y="2057400"/>
            <a:ext cx="793750" cy="2438400"/>
          </a:xfrm>
          <a:prstGeom prst="downArrow">
            <a:avLst>
              <a:gd name="adj1" fmla="val 50000"/>
              <a:gd name="adj2" fmla="val 916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8550" y="1153925"/>
            <a:ext cx="542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Data-structuring details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8175" y="479042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Applications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8175" y="548416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ambria" panose="02040503050406030204" pitchFamily="18" charset="0"/>
              </a:rPr>
              <a:t>plus, lots more data-structuring details</a:t>
            </a:r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5956300" y="2057400"/>
            <a:ext cx="793750" cy="2438400"/>
          </a:xfrm>
          <a:prstGeom prst="downArrow">
            <a:avLst>
              <a:gd name="adj1" fmla="val 50000"/>
              <a:gd name="adj2" fmla="val 916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" y="317888"/>
            <a:ext cx="8292064" cy="622222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28599" y="206514"/>
            <a:ext cx="35052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Prof Lewis!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5943600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Pixels!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52400"/>
            <a:ext cx="4279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The week </a:t>
            </a:r>
            <a:r>
              <a:rPr lang="en-US" b="1" i="1" dirty="0" smtClean="0">
                <a:latin typeface="Cambria" panose="02040503050406030204" pitchFamily="18" charset="0"/>
              </a:rPr>
              <a:t>after</a:t>
            </a:r>
            <a:r>
              <a:rPr lang="en-US" dirty="0" smtClean="0">
                <a:latin typeface="Cambria" panose="02040503050406030204" pitchFamily="18" charset="0"/>
              </a:rPr>
              <a:t> spring break…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30143"/>
            <a:ext cx="7526338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Have a great spring break!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http://mugshotsblog.files.wordpress.com/2011/08/bigm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638432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1" y="5791200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My </a:t>
            </a:r>
            <a:r>
              <a:rPr lang="en-US" dirty="0" smtClean="0">
                <a:latin typeface="Cambria" panose="02040503050406030204" pitchFamily="18" charset="0"/>
              </a:rPr>
              <a:t>plans are fo</a:t>
            </a:r>
            <a:r>
              <a:rPr lang="en-US" dirty="0" smtClean="0">
                <a:latin typeface="Cambria" panose="02040503050406030204" pitchFamily="18" charset="0"/>
              </a:rPr>
              <a:t>r </a:t>
            </a:r>
            <a:r>
              <a:rPr lang="en-US" dirty="0" smtClean="0">
                <a:latin typeface="Cambria" panose="02040503050406030204" pitchFamily="18" charset="0"/>
              </a:rPr>
              <a:t>maximum </a:t>
            </a:r>
            <a:r>
              <a:rPr lang="en-US" b="1" i="1" dirty="0" smtClean="0">
                <a:latin typeface="Cambria" panose="02040503050406030204" pitchFamily="18" charset="0"/>
              </a:rPr>
              <a:t>Java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3994034" y="261883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12743" y="1355086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8118" y="28194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0231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0210" y="1417175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3638" y="1990008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4369298" y="1990008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6684" y="1519165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"a"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391400" y="134242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478888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8288867" y="140451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32295" y="197734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8347955" y="197734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65341" y="1506502"/>
            <a:ext cx="556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"c"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18249" y="1520855"/>
            <a:ext cx="255255" cy="271712"/>
            <a:chOff x="6880039" y="1457678"/>
            <a:chExt cx="255255" cy="271712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" name="Rectangle 51"/>
          <p:cNvSpPr/>
          <p:nvPr/>
        </p:nvSpPr>
        <p:spPr>
          <a:xfrm>
            <a:off x="8383624" y="179119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391302" y="1353713"/>
            <a:ext cx="1676400" cy="900289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8790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288769" y="1415802"/>
            <a:ext cx="714021" cy="6194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32197" y="1988635"/>
            <a:ext cx="622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myFirst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6347857" y="1988635"/>
            <a:ext cx="6238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myRest</a:t>
            </a:r>
            <a:endParaRPr lang="en-US" sz="11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511923" y="1517792"/>
            <a:ext cx="62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333FF"/>
                </a:solidFill>
                <a:latin typeface="Cambria" panose="02040503050406030204" pitchFamily="18" charset="0"/>
              </a:rPr>
              <a:t>"b"</a:t>
            </a:r>
            <a:endParaRPr lang="en-US" sz="2100" b="1" dirty="0">
              <a:solidFill>
                <a:srgbClr val="0333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8" name="Right Arrow 27"/>
          <p:cNvSpPr/>
          <p:nvPr/>
        </p:nvSpPr>
        <p:spPr bwMode="auto">
          <a:xfrm rot="20819483">
            <a:off x="2092070" y="1959198"/>
            <a:ext cx="1304148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>
            <a:off x="4585700" y="1597470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>
            <a:off x="6587944" y="1557631"/>
            <a:ext cx="803456" cy="335820"/>
          </a:xfrm>
          <a:prstGeom prst="rightArrow">
            <a:avLst>
              <a:gd name="adj1" fmla="val 53339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43400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63538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8335035" y="1094601"/>
            <a:ext cx="732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38524" y="6219026"/>
            <a:ext cx="494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Singly-linked list data structure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98118" y="3936712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"c"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98118" y="4495368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"b"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98118" y="5054025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L.addToFront</a:t>
            </a:r>
            <a:r>
              <a:rPr lang="en-US" sz="3200" dirty="0" smtClean="0">
                <a:latin typeface="Calibri" panose="020F0502020204030204" pitchFamily="34" charset="0"/>
              </a:rPr>
              <a:t>(</a:t>
            </a:r>
            <a:r>
              <a:rPr lang="en-US" sz="3200" dirty="0" smtClean="0">
                <a:solidFill>
                  <a:srgbClr val="0333FF"/>
                </a:solidFill>
                <a:latin typeface="Calibri" panose="020F0502020204030204" pitchFamily="34" charset="0"/>
              </a:rPr>
              <a:t>"a"</a:t>
            </a:r>
            <a:r>
              <a:rPr lang="en-US" sz="3200" dirty="0" smtClean="0">
                <a:latin typeface="Calibri" panose="020F0502020204030204" pitchFamily="34" charset="0"/>
              </a:rPr>
              <a:t>);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95800" y="33780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</p:spTree>
    <p:extLst>
      <p:ext uri="{BB962C8B-B14F-4D97-AF65-F5344CB8AC3E}">
        <p14:creationId xmlns:p14="http://schemas.microsoft.com/office/powerpoint/2010/main" val="20311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53985" y="4187935"/>
            <a:ext cx="255255" cy="271712"/>
            <a:chOff x="6880039" y="1457678"/>
            <a:chExt cx="255255" cy="271712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Rectangle 61"/>
          <p:cNvSpPr/>
          <p:nvPr/>
        </p:nvSpPr>
        <p:spPr>
          <a:xfrm>
            <a:off x="919360" y="4458275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65319" y="595749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I guess this reference is a  </a:t>
            </a:r>
            <a:r>
              <a:rPr lang="en-US" sz="1200" b="1" i="1" dirty="0" smtClean="0">
                <a:solidFill>
                  <a:srgbClr val="009200"/>
                </a:solidFill>
                <a:latin typeface="Calibri" panose="020F0502020204030204" pitchFamily="34" charset="0"/>
              </a:rPr>
              <a:t>null space</a:t>
            </a:r>
            <a:r>
              <a:rPr lang="en-US" sz="1200" dirty="0" smtClean="0">
                <a:solidFill>
                  <a:srgbClr val="009200"/>
                </a:solidFill>
                <a:latin typeface="Calibri" panose="020F0502020204030204" pitchFamily="34" charset="0"/>
              </a:rPr>
              <a:t>…</a:t>
            </a:r>
            <a:endParaRPr lang="en-US" sz="1200" dirty="0">
              <a:solidFill>
                <a:srgbClr val="009200"/>
              </a:solidFill>
              <a:latin typeface="Calibri" panose="020F0502020204030204" pitchFamily="34" charset="0"/>
            </a:endParaRPr>
          </a:p>
        </p:txBody>
      </p:sp>
      <p:grpSp>
        <p:nvGrpSpPr>
          <p:cNvPr id="64" name="Group 1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60719" y="6172200"/>
            <a:ext cx="457200" cy="533400"/>
            <a:chOff x="2928" y="1051"/>
            <a:chExt cx="840" cy="957"/>
          </a:xfrm>
        </p:grpSpPr>
        <p:sp>
          <p:nvSpPr>
            <p:cNvPr id="65" name="Freeform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66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Oval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AutoShape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rgbClr val="0703F3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Freeform 2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0" name="Freeform 2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1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  <p:sp>
          <p:nvSpPr>
            <p:cNvPr id="82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b="1">
                <a:solidFill>
                  <a:srgbClr val="0703F3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57671" y="1447800"/>
            <a:ext cx="6190929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All objects are handled </a:t>
            </a:r>
            <a:r>
              <a:rPr lang="en-US" b="1" i="1" dirty="0" smtClean="0">
                <a:latin typeface="Cambria" panose="02040503050406030204" pitchFamily="18" charset="0"/>
              </a:rPr>
              <a:t>by reference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275943">
            <a:off x="1395550" y="1696388"/>
            <a:ext cx="488211" cy="2078922"/>
          </a:xfrm>
          <a:prstGeom prst="downArrow">
            <a:avLst>
              <a:gd name="adj1" fmla="val 50000"/>
              <a:gd name="adj2" fmla="val 107948"/>
            </a:avLst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982" y="2286000"/>
            <a:ext cx="222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Empty references are </a:t>
            </a:r>
            <a:r>
              <a:rPr lang="en-US" sz="1800" dirty="0" smtClean="0">
                <a:latin typeface="Calibri" panose="020F0502020204030204" pitchFamily="34" charset="0"/>
              </a:rPr>
              <a:t>null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80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>
            <a:off x="4267200" y="3124200"/>
            <a:ext cx="4114800" cy="34445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9961" y="3276600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List  L;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10888" y="1600200"/>
            <a:ext cx="2652889" cy="1509889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9977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37916" y="1752600"/>
            <a:ext cx="9906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555" y="2728934"/>
            <a:ext cx="68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mySize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738781" y="2728934"/>
            <a:ext cx="78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myHead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2291204" y="1214735"/>
            <a:ext cx="60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9973" y="1955512"/>
            <a:ext cx="5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" y="76200"/>
            <a:ext cx="534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Java </a:t>
            </a:r>
            <a:r>
              <a:rPr lang="en-US" sz="4000" i="1" dirty="0" smtClean="0">
                <a:latin typeface="Cambria" panose="02040503050406030204" pitchFamily="18" charset="0"/>
              </a:rPr>
              <a:t>structures data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05555" y="3972813"/>
            <a:ext cx="952116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1998" y="4742513"/>
            <a:ext cx="80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List L</a:t>
            </a:r>
            <a:endParaRPr lang="en-US" sz="3200" dirty="0"/>
          </a:p>
        </p:txBody>
      </p:sp>
      <p:sp>
        <p:nvSpPr>
          <p:cNvPr id="77" name="Right Arrow 76"/>
          <p:cNvSpPr/>
          <p:nvPr/>
        </p:nvSpPr>
        <p:spPr bwMode="auto">
          <a:xfrm rot="17018219">
            <a:off x="576750" y="3586024"/>
            <a:ext cx="1511414" cy="439954"/>
          </a:xfrm>
          <a:prstGeom prst="rightArrow">
            <a:avLst>
              <a:gd name="adj1" fmla="val 50000"/>
              <a:gd name="adj2" fmla="val 65396"/>
            </a:avLst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37643" y="3835256"/>
            <a:ext cx="35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= new List();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37233" y="2101183"/>
            <a:ext cx="255255" cy="271712"/>
            <a:chOff x="6880039" y="1457678"/>
            <a:chExt cx="255255" cy="271712"/>
          </a:xfrm>
        </p:grpSpPr>
        <p:cxnSp>
          <p:nvCxnSpPr>
            <p:cNvPr id="38" name="Straight Connector 37"/>
            <p:cNvCxnSpPr/>
            <p:nvPr/>
          </p:nvCxnSpPr>
          <p:spPr bwMode="auto">
            <a:xfrm>
              <a:off x="6882626" y="1458773"/>
              <a:ext cx="227502" cy="2593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6880039" y="1457678"/>
              <a:ext cx="255255" cy="27171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Rectangle 39"/>
          <p:cNvSpPr/>
          <p:nvPr/>
        </p:nvSpPr>
        <p:spPr>
          <a:xfrm>
            <a:off x="1902608" y="2371523"/>
            <a:ext cx="52450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6040" y="1687802"/>
            <a:ext cx="405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2070362" y="1722372"/>
            <a:ext cx="5966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ListNode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46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10861</TotalTime>
  <Pages>1</Pages>
  <Words>2682</Words>
  <Application>Microsoft Office PowerPoint</Application>
  <PresentationFormat>On-screen Show (4:3)</PresentationFormat>
  <Paragraphs>811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ȶ퀀ȳ⛼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Owner</cp:lastModifiedBy>
  <cp:revision>450</cp:revision>
  <cp:lastPrinted>2014-03-13T18:03:10Z</cp:lastPrinted>
  <dcterms:created xsi:type="dcterms:W3CDTF">2003-01-29T17:50:58Z</dcterms:created>
  <dcterms:modified xsi:type="dcterms:W3CDTF">2014-03-13T18:04:04Z</dcterms:modified>
</cp:coreProperties>
</file>