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ink/ink1.xml" ContentType="application/inkml+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ink/ink12.xml" ContentType="application/inkml+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38.xml" ContentType="application/vnd.openxmlformats-officedocument.presentationml.notesSlide+xml"/>
  <Override PartName="/ppt/ink/ink13.xml" ContentType="application/inkml+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ink/ink14.xml" ContentType="application/inkml+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ink/ink15.xml" ContentType="application/inkml+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ink/ink16.xml" ContentType="application/inkml+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46.xml" ContentType="application/vnd.openxmlformats-officedocument.presentationml.notesSlide+xml"/>
  <Override PartName="/ppt/ink/ink17.xml" ContentType="application/inkml+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47.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notesSlides/notesSlide48.xml" ContentType="application/vnd.openxmlformats-officedocument.presentationml.notesSlide+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notesSlides/notesSlide49.xml" ContentType="application/vnd.openxmlformats-officedocument.presentationml.notesSlide+xml"/>
  <Override PartName="/ppt/ink/ink18.xml" ContentType="application/inkml+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ink/ink19.xml" ContentType="application/inkml+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notesSlides/notesSlide55.xml" ContentType="application/vnd.openxmlformats-officedocument.presentationml.notesSlide+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ink/ink20.xml" ContentType="application/inkml+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ink/ink21.xml" ContentType="application/inkml+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notesSlides/notesSlide63.xml" ContentType="application/vnd.openxmlformats-officedocument.presentationml.notesSlide+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notesSlides/notesSlide69.xml" ContentType="application/vnd.openxmlformats-officedocument.presentationml.notesSlide+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notesSlides/notesSlide72.xml" ContentType="application/vnd.openxmlformats-officedocument.presentationml.notesSlide+xml"/>
  <Override PartName="/ppt/ink/ink22.xml" ContentType="application/inkml+xml"/>
  <Override PartName="/ppt/notesSlides/notesSlide73.xml" ContentType="application/vnd.openxmlformats-officedocument.presentationml.notesSlide+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72" r:id="rId3"/>
    <p:sldMasterId id="2147483728" r:id="rId4"/>
  </p:sldMasterIdLst>
  <p:notesMasterIdLst>
    <p:notesMasterId r:id="rId116"/>
  </p:notesMasterIdLst>
  <p:handoutMasterIdLst>
    <p:handoutMasterId r:id="rId117"/>
  </p:handoutMasterIdLst>
  <p:sldIdLst>
    <p:sldId id="871" r:id="rId5"/>
    <p:sldId id="870" r:id="rId6"/>
    <p:sldId id="759" r:id="rId7"/>
    <p:sldId id="873" r:id="rId8"/>
    <p:sldId id="846" r:id="rId9"/>
    <p:sldId id="872" r:id="rId10"/>
    <p:sldId id="874" r:id="rId11"/>
    <p:sldId id="794" r:id="rId12"/>
    <p:sldId id="852" r:id="rId13"/>
    <p:sldId id="853" r:id="rId14"/>
    <p:sldId id="854" r:id="rId15"/>
    <p:sldId id="855" r:id="rId16"/>
    <p:sldId id="856" r:id="rId17"/>
    <p:sldId id="857" r:id="rId18"/>
    <p:sldId id="858" r:id="rId19"/>
    <p:sldId id="865" r:id="rId20"/>
    <p:sldId id="867" r:id="rId21"/>
    <p:sldId id="866" r:id="rId22"/>
    <p:sldId id="810" r:id="rId23"/>
    <p:sldId id="814" r:id="rId24"/>
    <p:sldId id="812" r:id="rId25"/>
    <p:sldId id="813" r:id="rId26"/>
    <p:sldId id="829" r:id="rId27"/>
    <p:sldId id="830" r:id="rId28"/>
    <p:sldId id="832" r:id="rId29"/>
    <p:sldId id="831" r:id="rId30"/>
    <p:sldId id="838" r:id="rId31"/>
    <p:sldId id="839" r:id="rId32"/>
    <p:sldId id="868" r:id="rId33"/>
    <p:sldId id="817" r:id="rId34"/>
    <p:sldId id="835" r:id="rId35"/>
    <p:sldId id="869" r:id="rId36"/>
    <p:sldId id="834" r:id="rId37"/>
    <p:sldId id="836" r:id="rId38"/>
    <p:sldId id="840" r:id="rId39"/>
    <p:sldId id="841" r:id="rId40"/>
    <p:sldId id="842" r:id="rId41"/>
    <p:sldId id="875" r:id="rId42"/>
    <p:sldId id="843" r:id="rId43"/>
    <p:sldId id="845" r:id="rId44"/>
    <p:sldId id="877" r:id="rId45"/>
    <p:sldId id="876" r:id="rId46"/>
    <p:sldId id="861" r:id="rId47"/>
    <p:sldId id="844" r:id="rId48"/>
    <p:sldId id="859" r:id="rId49"/>
    <p:sldId id="860" r:id="rId50"/>
    <p:sldId id="837" r:id="rId51"/>
    <p:sldId id="818" r:id="rId52"/>
    <p:sldId id="819" r:id="rId53"/>
    <p:sldId id="820" r:id="rId54"/>
    <p:sldId id="821" r:id="rId55"/>
    <p:sldId id="822" r:id="rId56"/>
    <p:sldId id="823" r:id="rId57"/>
    <p:sldId id="825" r:id="rId58"/>
    <p:sldId id="826" r:id="rId59"/>
    <p:sldId id="827" r:id="rId60"/>
    <p:sldId id="802" r:id="rId61"/>
    <p:sldId id="803" r:id="rId62"/>
    <p:sldId id="804" r:id="rId63"/>
    <p:sldId id="805" r:id="rId64"/>
    <p:sldId id="806" r:id="rId65"/>
    <p:sldId id="807" r:id="rId66"/>
    <p:sldId id="808" r:id="rId67"/>
    <p:sldId id="809" r:id="rId68"/>
    <p:sldId id="778" r:id="rId69"/>
    <p:sldId id="791" r:id="rId70"/>
    <p:sldId id="779" r:id="rId71"/>
    <p:sldId id="714" r:id="rId72"/>
    <p:sldId id="746" r:id="rId73"/>
    <p:sldId id="715" r:id="rId74"/>
    <p:sldId id="790" r:id="rId75"/>
    <p:sldId id="792" r:id="rId76"/>
    <p:sldId id="720" r:id="rId77"/>
    <p:sldId id="761" r:id="rId78"/>
    <p:sldId id="682" r:id="rId79"/>
    <p:sldId id="681" r:id="rId80"/>
    <p:sldId id="780" r:id="rId81"/>
    <p:sldId id="781" r:id="rId82"/>
    <p:sldId id="659" r:id="rId83"/>
    <p:sldId id="783" r:id="rId84"/>
    <p:sldId id="782" r:id="rId85"/>
    <p:sldId id="660" r:id="rId86"/>
    <p:sldId id="784" r:id="rId87"/>
    <p:sldId id="665" r:id="rId88"/>
    <p:sldId id="734" r:id="rId89"/>
    <p:sldId id="735" r:id="rId90"/>
    <p:sldId id="753" r:id="rId91"/>
    <p:sldId id="785" r:id="rId92"/>
    <p:sldId id="786" r:id="rId93"/>
    <p:sldId id="744" r:id="rId94"/>
    <p:sldId id="767" r:id="rId95"/>
    <p:sldId id="755" r:id="rId96"/>
    <p:sldId id="766" r:id="rId97"/>
    <p:sldId id="683" r:id="rId98"/>
    <p:sldId id="765" r:id="rId99"/>
    <p:sldId id="698" r:id="rId100"/>
    <p:sldId id="756" r:id="rId101"/>
    <p:sldId id="751" r:id="rId102"/>
    <p:sldId id="788" r:id="rId103"/>
    <p:sldId id="718" r:id="rId104"/>
    <p:sldId id="717" r:id="rId105"/>
    <p:sldId id="740" r:id="rId106"/>
    <p:sldId id="793" r:id="rId107"/>
    <p:sldId id="758" r:id="rId108"/>
    <p:sldId id="754" r:id="rId109"/>
    <p:sldId id="739" r:id="rId110"/>
    <p:sldId id="723" r:id="rId111"/>
    <p:sldId id="757" r:id="rId112"/>
    <p:sldId id="787" r:id="rId113"/>
    <p:sldId id="716" r:id="rId114"/>
    <p:sldId id="773" r:id="rId115"/>
  </p:sldIdLst>
  <p:sldSz cx="9144000" cy="6858000" type="screen4x3"/>
  <p:notesSz cx="7315200" cy="9601200"/>
  <p:defaultTextStyle>
    <a:defPPr>
      <a:defRPr lang="en-US"/>
    </a:defPPr>
    <a:lvl1pPr algn="l" rtl="0" eaLnBrk="0" fontAlgn="base" hangingPunct="0">
      <a:spcBef>
        <a:spcPct val="50000"/>
      </a:spcBef>
      <a:spcAft>
        <a:spcPct val="0"/>
      </a:spcAft>
      <a:buChar char="•"/>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50000"/>
      </a:spcBef>
      <a:spcAft>
        <a:spcPct val="0"/>
      </a:spcAft>
      <a:buChar char="•"/>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50000"/>
      </a:spcBef>
      <a:spcAft>
        <a:spcPct val="0"/>
      </a:spcAft>
      <a:buChar char="•"/>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50000"/>
      </a:spcBef>
      <a:spcAft>
        <a:spcPct val="0"/>
      </a:spcAft>
      <a:buChar char="•"/>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50000"/>
      </a:spcBef>
      <a:spcAft>
        <a:spcPct val="0"/>
      </a:spcAft>
      <a:buChar char="•"/>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CCECFF"/>
    <a:srgbClr val="CCFFCC"/>
    <a:srgbClr val="009200"/>
    <a:srgbClr val="FFC3C0"/>
    <a:srgbClr val="7DEB81"/>
    <a:srgbClr val="FFCCFF"/>
    <a:srgbClr val="CC0099"/>
    <a:srgbClr val="810000"/>
    <a:srgbClr val="0ACB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02" autoAdjust="0"/>
    <p:restoredTop sz="94660"/>
  </p:normalViewPr>
  <p:slideViewPr>
    <p:cSldViewPr>
      <p:cViewPr>
        <p:scale>
          <a:sx n="73" d="100"/>
          <a:sy n="73" d="100"/>
        </p:scale>
        <p:origin x="-912" y="-3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1976" y="-11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handoutMaster" Target="handoutMasters/handoutMaster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863560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1-09-21T21:03:09.05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0 0</inkml:trace>
</inkml:ink>
</file>

<file path=ppt/ink/ink1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1T21:12:18.98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78 165 24,'-20'13'30,"7"0"2,5 2-10,8-15-9,3 18 1,8-16-3,14 4-2,5-8-3,14 3 0,9-9 0,10 1-3,9-8 0,12 1-2,7-4 1,8 1-2,8 0 1,6-1-1,3 1 1,5 2 0,1 3 0,-1-1 0,-7 1-1,-7 5 1,-11 0-1,-11 2 1,-12 2-1,-15 2 0,-14 0 0,-11 1 0,-11 1 0,-8-2-2,-14 1-1,0 0-2,0 0-2,-12-10-6,1 9-16,-11-5-8,-5 1 0,-7-1 1</inkml:trace>
  <inkml:trace contextRef="#ctx0" brushRef="#br0" timeOffset="499">27 485 7,'-21'17'29,"14"-4"3,7 0-6,0-13-6,26 4-1,-4-11-4,21 5-2,3-13-2,21 3-2,6-8-4,19 2 0,13-7-2,14 2 0,8-4-1,9-1 0,1 2 0,-1 1 0,-3-2-1,-8 0 0,-17 2-1,-15 4 1,-16 2 0,-18 2-1,-15 5 1,-13 0-1,-11 6 1,-9 2-1,-11 4 1,0 0-1,0 0 0,0 0 0,0 0 0,0 0 0,0 0 0,0 0 0,0 0-1,0 0 1,0 0-1,0 0 1,0 0-1,0 0-1,0 0-2,0 0-2,12 0-20,-12 0-14,-2-15 1,-5 5-1,-6-2 0</inkml:trace>
</inkml:ink>
</file>

<file path=ppt/ink/ink1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1T21:12:50.76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1398 528 13,'-10'-39'31,"1"-2"1,-6-3 2,-7-3-15,6 5-2,-11-3-6,5 6-2,-13-4-1,0 9-3,-9 1-2,-3 7 0,-6 0-2,-4 6-1,-4 2 2,-4 4-3,-3 6 2,2 5-1,-2 3 1,2 4-1,1 6 0,4 7 1,3 3-1,4 9 1,3 4-1,2 8 1,5 5 0,5 9 0,4 3 0,3 6-1,2 7 0,4 4 1,4 4-1,5 2 1,3 3 0,5 4 0,5 1 0,5 4 0,6 3 0,6-1 1,8 0-1,8-2 0,7 3 0,9-6 0,7-3 0,7 0 0,7-7 1,7-3-1,3-8 0,7-4 0,2-10 0,4-6 0,3-12 0,3-14-1,1-12 1,0-13-1,-1-15 0,-3-17 1,-3-17-1,0-17 0,-9-21 0,-8-14 0,-9-19 0,-9-12 0,-12-12 0,-10-3 0,-16-1 0,-12 0 1,-13 8 0,-11 8-1,-13 6 2,-12 18-1,-9 7 0,-10 17 0,-4 8-1,-8 16-1,-3 13 0,3 14-1,2 17-3,-2 6-7,13 19-28,1 3-1,12 16 1,8 6-2</inkml:trace>
</inkml:ink>
</file>

<file path=ppt/ink/ink1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12T21:49:06.474"/>
    </inkml:context>
    <inkml:brush xml:id="br0">
      <inkml:brushProperty name="width" value="0.05292" units="cm"/>
      <inkml:brushProperty name="height" value="0.05292" units="cm"/>
      <inkml:brushProperty name="color" value="#FF0000"/>
    </inkml:brush>
  </inkml:definitions>
  <inkml:trace contextRef="#ctx0" brushRef="#br0">15602 4118,'-25'-25,"25"0,-24 25,-1 0,0-25,0 0,0 25,1-24,-1-1,-25 0,0 0,1 25,-1-25,1 1,-26-1,1-25,-1 25,-24 1,25-26,-25 25,-1-25,-24 26,25-1,-25 0,25-25,-25 26,0-1,0 0,0 0,0 0,-25 1,0-26,0 25,25 0,-49 25,24-24,0 24,-25-25,25 25,-24-25,-1 25,25 0,1 0,-26 0,25 0,-25 0,26 0,-26 0,25 0,0 0,1 0,-26 0,25 0,0 0,0 25,1-25,-26 0,25 0,0 25,0-25,1 24,-1-24,-25 25,25 0,1 0,-1 24,0-24,0 0,25 0,-25 24,25 1,0 0,25-26,-25 26,25 0,-1-25,1 24,25 1,-1 24,1-49,0 49,24-24,-24 24,24-24,0 0,1 24,-1 0,25-24,1 24,-26-24,50 24,-25-24,0 0,25-1,0 26,0-50,0 24,25 1,0-1,0-24,0 25,-1-1,26-24,0 25,-1-25,1 24,24-24,-24 25,49-26,-25 1,26 0,-26 25,25-26,25 1,-24 0,24 0,0 0,0-25,0 24,24 1,-24-25,25 25,0-25,25 0,-1 0,1 25,0-25,-1 0,1 0,49 25,-24-25,-1 0,0 0,26 0,-26 24,25-24,25 0,-24 25,-26-25,50 0,-25 0,25 0,-24 0,24 0,0 0,25 0,-1 0,-23-25,23 25,26-24,-50-1,25 0,0 0,-25 0,0-24,-25-1,25 25,-49-49,-1 24,-24-24,-25 0,-1 24,-24-49,-49 24,-1-24,-49 0,0-25,-50 25,-25-25,-24 24,-25-24,-25 0,0 25,-25 25,-25-1,1 1,-1 24,0 26,-24-1,49 0,0 50,0-25,50 25</inkml:trace>
  <inkml:trace contextRef="#ctx0" brushRef="#br0" timeOffset="10626.6078">4589 2108,'25'0,"-25"0,0-24,0 24,0 0,0 0,0 0,0 0,0 0,0 0,0 0,0 0,0 24,0-24,-25 0,25 25,0 0,0 25,0-1,-25-24,25 49,-50 1,50-26,-49 51,49-1,-50 0,25 0,1 1,-26-1,0 25,26-25,-26 0,0 0,1 1,-1-26,1 1,-1-1,25 0,-24-24,24 0,0-1,0 1,0-25,25-1,-24 1,-1 0,25 0,0 0,0-25,0 0,0 0,-25 24,25-24,0 0,0 0,-25 25,25-25,0 0,0 0,0 25,0-25,0 0,0 0,0 0,0-25,0 0,0 1,0 24,0-50,-25 0,25 26,0-26,0 25,0 0,0 1,0-1,0 25,0 0,0 0,0 0,0 25,0-1,-25 26,25-25,-24 49,-1-24,0-1,25 1,-25 0,0-26,25 26,25-50,0 25,25-25,24-25,-24 25,49-25,-25 0,1 25,-1 0,-24-24,-1 24,-24 0,0 0,0 0,-25 0,0 24,-25-24,0 0</inkml:trace>
  <inkml:trace contextRef="#ctx0" brushRef="#br0" timeOffset="11979.6852">4539 4415,'0'-25,"0"25,0 0,0 0,-25 0,25 0,-24 0,-1 0,25 0,-50 0,25 0,1 0,-1 0,-25 0,25 0,-24 0,-1-24,1 24,-26 0,26-25,-1 0,-24 25,24-25,-24 25,-1-25,25 1,-24 24,0-25,24 25,-24-25,24 25,-24 0,-1-25,1 25,24 0,-24 0,-1 0,1 0,0 0,-1-25,1 25,-1 0,1 0,-1 0,1 0,-25 0,24 0,1 0,-25 0,24 0,1 0,0 0,-1 0,-24 25,24-25,-24 0,50 0,-26 25,1-25,-1 25,1 0,0-1,24 1,0 0,1 25,-1-26,1 51,-1-26,0 1,1 0,24-1,-25 1,25 24,1-24,-1 0,0 24,25-24,-25-1,25 1,25-1,-25 26,0-50,50 24,-50 26,24-51,26 26,-25 0,0-1,24 1,-24-1,25 1,-25 0,24-1,26-24,-26 25,1-25,24 24,1-24,24 0,-25 0,25-25,25 0,-24 24,24-24,0-24,0 24,0 0,0 0,25-25,-25 0,0 25,25-25,-25 25,24-25,-24 1,0 24,0-25,0 25,-24-25,24-25,-25 25,0 1,0-26,-24 25,-1-49,1 24,-26 1,1-26,-1 26,-24-26,-25 1,25-1,-25-24,0 25,0-1,-25 1,0-1,1 26,-1-26,-25 1,25 49,-24-24,-1 24,1 0,24 25,-25 0,1 25,-1 24,0-24,26 25,-1 24,0-24</inkml:trace>
  <inkml:trace contextRef="#ctx0" brushRef="#br0" timeOffset="13754.7867">21977 5259,'0'0,"0"0,0 0,0 0,25-25,0 25,-1-25,26 25,24-25,1 0,-1-24,25 49,1-25,-1 0,0 25,-24 0,-1 25,0 0,1 24,-26 26,26 24,-26 25,1 50,-25-1,24 26,-24 24,25 25,-25 0,24 0,-24 0,0 25,0-50,-1 25,1-49,-25 24,0-49,0-26,0 1,-25-74,25-1,-24 1,24-51,-25 1,0-25,0 0,0 0,-24-25,-1 1,1-1,-26 25,1-25,-1 25,1 0,0 0,-1 0,26 0,-26 25,25-25,1 25,24-1,-25 1,26 0,-1 0,25 0,0-25,0 24</inkml:trace>
</inkml:ink>
</file>

<file path=ppt/ink/ink1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12T21:50:40.255"/>
    </inkml:context>
    <inkml:brush xml:id="br0">
      <inkml:brushProperty name="width" value="0.05292" units="cm"/>
      <inkml:brushProperty name="height" value="0.05292" units="cm"/>
      <inkml:brushProperty name="color" value="#FF0000"/>
    </inkml:brush>
  </inkml:definitions>
  <inkml:trace contextRef="#ctx0" brushRef="#br0">2530 4068,'0'0,"-25"0,25-25,0 25,0-25,0 25,-25-24,25-1,-24 25,24-25,-25 25,25-25,-25 25,0 0,0-25,1 25,-1 0,0-24,0 24,-24 0,24 0,0 0,-25 0,26 24,-1-24,0 25,-25-25,26 25,-1 25,0-26,-25 26,26 0,-1-1,0 26,0-1,0 0,25 1,-24-1,24 25,0-24,0 24,0-24,0-1,0 0,24 1,1-26,0 26,0-26,24-24,1 25,0-25,24-1,0-24,1 0,-1 0,1-24,-1-1,-24-25,24 1,-24-26,-1 1,1-25,0-1,-26-24,1 0,0 0,-25 0,0 0,0 50,-25-25,0 49,1 0,-1 1,-25 49,25-25,-24 25,-1 25,25-25,-24 25,24-1,-25 1,25 0,1 0,-26 0,50-1,-25-24,25 0,0 0,0-24,0-1,25 0,0-25,24 1,1-1,0-24,24-1,0 1,26-1,-26 26,25-26,25 1,-24 24,24-24,0 24,0 1,0 24,25-25,-25 26,24 24,1-25,0 25,0-25,0 25,-1-25,26 25,-25-25,25 1,-1-1,1 0,-1 0,1-24,25 24,-1 0,0-25,1 26,24-26,-24 0,24 1,-25-26,25 26,1-1,-26 0,1-24,24 24,-50 1,26-1,-25 25,-26-24,1-1,-25 25,0 1,-25-1,-24 0,-1 0,-49 0,25 25,-25 0,-25-24,0 24,0 0,0 0,0-25,-25 25,0-25,25 25,-50-25,25 0,1 25,-1-24,-25-1,1 0,24 25,-25-25,1 25,-1 0,25 0,-24 0,-1 0,50 0,-25 0,0 0,25 0,25 25,0-25,0 25,0 0,24-25,1 24,24-24,-24 25,-1-25,26 0,-50 25,24-25,1 0,-25 0,0 0,-1 25,-24-25,0 25,0-1,-24-24,24 25,-25 0,0 0,-25-25,25 25,1 24,-26-24,25 0,-24 0,24-1,0 1,0 0,25-25,-25 25,25-25,0 0,0 0,-24 25,24-25,0 0,0-25,0 25,0-25,0 0</inkml:trace>
  <inkml:trace contextRef="#ctx0" brushRef="#br0" timeOffset="1722.0985">10542 1215,'0'0,"0"-49,0 49,0 0,0 0,0 0,0 0,0 0,0 0,0 49,0-24,0 25,0-1,0 26,0-26,0 51,0-26,0 1,0-1,25 25,-25-49,0 24,0 1,0-26,0 1,0-1,0-24,0 0,0 0,25 0,-25-25,0 0,0 0,0 0,0 0,0-25,0 25,-25-50,25 50,0-49</inkml:trace>
  <inkml:trace contextRef="#ctx0" brushRef="#br0" timeOffset="2214.1265">10195 1612,'-25'-25,"25"-24,0 49,-25-75,25 26,25-1,-25-24,25 24,0 1,24-26,1 26,-1-26,1 26,24-1,-24 0,24 26,-24-1,24 25,-24-25,24 50,-24-25,0 25,-1 24,-24 1,25-1,-26 1,1 24,-25-24,0 0,0-1,0 1,-49-1,49-24,-50 25,25-25,-24-1,-1 1,0-25,1 0,-1 25,1-50,24 25,0 0,-25 0,50-25,0 25,0-24,25 24,0 0</inkml:trace>
  <inkml:trace contextRef="#ctx0" brushRef="#br0" timeOffset="2788.1595">12030 1091,'0'0,"0"0,0 0,0 0,0 25,0-25,0 0,25 75,-25-75,0 0,25 74,-25-74,0 0,0 0,49-25,-49 25,0 0,50-74,-50 74,50-50,-50 50,0 0,0 0,25-25,-25 25,0 0,0 50,0 0,-25-1,25 1,-25-1,25-24,0 25,0-25,0-1,25-24,0 0</inkml:trace>
  <inkml:trace contextRef="#ctx0" brushRef="#br0" timeOffset="3272.1872">12725 1712,'25'74,"-25"-24,0 24,24 0,-24 26,0 24,-24-25,24 25,0-25,-25-25,25 26,-25-51,25 1,0-25,0-25,0 0,0-25,0-25,0-49,0 25,0-50,0-25,25 25,0-25,-25 25,24 0,1 0,25 49,-25 1,-1 49,1 0,25 25,-25 25,24 25,-49-1,25 1,-25 0,0-1,0 1,-25 0,-24-1,24-24,0 0,0-25,0 0,1 0,24 0,0 0,0-25</inkml:trace>
  <inkml:trace contextRef="#ctx0" brushRef="#br0" timeOffset="3667.2098">13097 1736,'0'25,"0"-25,0 25,25-50,-1 25,1 0,25-25,-25 1,0-1,24-25,-49 25,25 0,-25 1,-25-1,25 0,-49 25,24 25,0 0,-25-1,25 26,1 0,-1-1,25 1,0 24,0-24,0-25,25 0,-1-1,1-24,-25 0,50-24,-25-1</inkml:trace>
  <inkml:trace contextRef="#ctx0" brushRef="#br0" timeOffset="4101.2346">13618 1786,'0'-25,"0"25,0-25,0 25,0-24,-25 24,0-25,0 25,1 0,-1 25,0-1,0 1,25 0,0 0,0 0,25-1,0-24,24 0,-24 0,25-24,-1-26,-24 25,0-49,0-1,0-24,-25 25,-25-26,25 26,-25-25,0 24,0 26,25 49,-49-75,49 75,0 0,0 0,0 0</inkml:trace>
  <inkml:trace contextRef="#ctx0" brushRef="#br0" timeOffset="4394.2514">13841 1662,'0'25,"25"-25,0 0,-1-25,-24 0,25 0,-25-24,25-1,-25 25,-25 0,0 1,25 24,-24 24,-1 1,0 25,25 24,-25-24,25 24,0-24,0 24,25 1,-25-50,25 24,0-49,24 25,-24-50,25 0</inkml:trace>
  <inkml:trace contextRef="#ctx0" brushRef="#br0" timeOffset="4658.2665">14536 1042,'0'49,"0"-49,-25 75,25-75,-25 74,25-74,-25 50,25-50,0 0,0 0,0 0</inkml:trace>
  <inkml:trace contextRef="#ctx0" brushRef="#br0" timeOffset="4817.2756">14660 1017,'0'0,"0"0,49 50,-49-50,-25 74,25-74,-24 99,-1-49,25-25,-25 24,0-24</inkml:trace>
  <inkml:trace contextRef="#ctx0" brushRef="#br0" timeOffset="5099.2917">12700 2629,'-50'50,"26"-50,24 0,24-25,26 25,49-50,25 26,25-1,0-25,49 25,1 1,-26-1,1 25,-25 0,0-25,-50 25,-25 0,-24 0,-25 25,-50-25</inkml:trace>
  <inkml:trace contextRef="#ctx0" brushRef="#br0" timeOffset="17806.0184">5432 3026,'25'-25,"-25"-24,0 24,25 0,-25 0,0 25,0-49,0 49,-25-25,25 0,-25 25,0-25,1 1,-26 24,25-25,-24 0,-26 0,26 25,-26-25,1 25,-1-25,1 25,-1-24,1 24,-25 0,24 0,1 0,0 0,-26 0,26 24,0-24,-1 25,-24-25,25 25,24 0,-24 0,-1 24,25-24,1 0,-1 25,1-1,24 1,0-1,-25 1,50 0,-24 24,24 0,-25-24,25 24,25-24,-25 24,24-24,-24 0,50 24,-25-24,0-25,24 24,-24-24,25 25,-1-26,26 1,-26-25,1 25,24 0,1 0,-1-25,1 24,-1-24,0 25,1-25,-1 0,25 0,-24 0,24 0,-25-25,26 25,-26-49,1 24,-1 0,0-24,1-1,-26-24,1 24,0-25,-26 1,1-25,0 24,0 1,-25-25,0 24,0 1,-25 0,0-1,-24 50,24-24,-25 24,-24 25,-1 0,1 25,0 0</inkml:trace>
  <inkml:trace contextRef="#ctx0" brushRef="#br0" timeOffset="49218.8152">22796 1067,'0'0,"0"-75,0 75,-50-74,50 74,-75-75,1 26,0-1,-1 1,-24-1,0 0,-25-24,-25 24,0-24,0 24,-24 1,-26-1,1 0,-25 26,-1-1,1 25,-25 0,25 0,-25 25,24-1,1 26,0 0,0 24,0 0,24 26,25-1,1 25,-1-25,50 25,25 0,25 0,24-25,50 25,0 0,50-24,49-1,25 0,0-24,49-1,51 0,-26-24,50 24,50-49,-25 25,49-25,-24 24,24-49,1 25,-1-25,25-25,-49 0,25 1,-51-1,26-25,-25-24,-25 24,-25-24,-24-25,-26 24,-49-24,0-25,-24 25,-51-25,-24 24,-50 1,-24 0,-51 0,-24 0,0 24,-49 1,-51 24,26 1,-25 24,-25 0,24 25,1-25,0 25,24 25,1-25,24 25</inkml:trace>
  <inkml:trace contextRef="#ctx0" brushRef="#br0" timeOffset="50520.8897">17537 1687,'0'-25,"0"0,0 25,-25-25,0 25,0 0,-24 0,-1 0,1 0,-1 25,-24 25,-1-1,1 1,-25 0,-1 49,1-50,0 51,-25-26,0 25,0 0,0-24,-25-1,-25 1,26-1,-51 1,1-26,-1 1,-24-25,25-1,-50 1,24-25,1 0,-25 0,0 0,0-25,0 1,0-1,-25 0,25-25,-25 26,0-26,0 0,0 1,1-26,-26 1,25 24,0 1,0-26,1 26,-1-1,25 0,0 26,0-26,0 25,-1 0,51 25,-25-24,24 48,1-24,24 50,1-25,-1 24,25 1,0 24,25-24,25 24,-25 1,25-26,24 26,26-50,-26 24,51-24,-26 0,25 0,25-25,0 0,-25-25,50 0,-25-25,25 26,0-26,0 0,24 1,-49-1,50 1,-50-1,0 25,0 25,0 0,-25 0,-25 25,1 0,-1 0,1 24,-1-24,0 0,26 0,-1 24,25-24,25 0,24 0,-24-25,25 24,24 1,0-25,1 25,-26-25,26 0,24 0,-24-50</inkml:trace>
</inkml:ink>
</file>

<file path=ppt/ink/ink1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12T21:52:46.473"/>
    </inkml:context>
    <inkml:brush xml:id="br0">
      <inkml:brushProperty name="width" value="0.05292" units="cm"/>
      <inkml:brushProperty name="height" value="0.05292" units="cm"/>
      <inkml:brushProperty name="color" value="#FF0000"/>
    </inkml:brush>
  </inkml:definitions>
  <inkml:trace contextRef="#ctx0" brushRef="#br0">15131 1786,'0'-25,"0"0,0 1,0 24,0 0,0 0,0 0,0 24,0 1,0 25,0-1,25 1,-25 0,0 24,0 0,0 1,24-26,-24 1,0 0,0-1,0 1,0-50,0 25,0-25,0 0,0-25,0 0,0-25</inkml:trace>
  <inkml:trace contextRef="#ctx0" brushRef="#br0" timeOffset="269.0154">15230 1637,'0'-25,"0"25,0 0,0 0,25 0,-25 25,0 25,25-1,-25 1,0 0,24-1,-24 26,0-26,25 26,-25-26,25 1,-25-25,0-1,25 1,-25 0,0-25,0 0,-25 0,25 0,-25 0</inkml:trace>
  <inkml:trace contextRef="#ctx0" brushRef="#br0" timeOffset="544.0309">14982 2208,'-25'0,"0"0,25 0,0 0,0 0,25-25,0 25,25-25,-26 0,26 0,0 25,-1-24,1-1,-1 0,-24 0,0 0,0 1,0 24,-25-25,0 25,-25 0,0 25</inkml:trace>
  <inkml:trace contextRef="#ctx0" brushRef="#br0" timeOffset="750.0427">14982 2332,'0'24,"0"-24,0 0,25 0,-25 0,49 0,1-24,-25-1,24 25,1-25,-25 25,0-25,-1 25,1 0,0 0,0 0,0 0</inkml:trace>
  <inkml:trace contextRef="#ctx0" brushRef="#br0" timeOffset="1204.0689">15602 2009,'0'0,"25"0,-25 0,25 25,-25 0,0 24,0-24,0 25,0-1,0 1,0-25,0 24,0-49,0 0,0 0,0-24,0-1,0-25,25-24</inkml:trace>
  <inkml:trace contextRef="#ctx0" brushRef="#br0" timeOffset="1356.0776">15726 1463,'0'-24,"-25"24,25 0,0 0,0 0,0 0,0 0,0 0,-24 24,24 1,24-25</inkml:trace>
  <inkml:trace contextRef="#ctx0" brushRef="#br0" timeOffset="2818.1612">15801 1463,'24'-74,"-24"49,0 25,0 0,0 0,0 0,-24 25,24 25,0-26,-25 26,25 24,-25 1,25-1,0 1,-25 24,25-25,0 1,-25-26,25 1,0 0,0-26,0 1,0-25,0 0,0 25,0-25,0 0,0 0,0-25,0 0,0 1,0-1,-24-25,24 25,0-24,0-1,-25 25,0 1,25-1,-25 25,0-25,25 25,-24 0,-1 0,25 25,-25 0,25-1,-25 1,25 25,-25-1,25-24,0 25,0-25,0 24,25-24,-25-25,0 25,25 0,0-25,-25 0,25 0,-1 0,-24 0,25-25,0 25,-25-25,25 0,-25 25,25-25</inkml:trace>
  <inkml:trace contextRef="#ctx0" brushRef="#br0" timeOffset="3191.1825">15751 2183,'0'0,"0"0,25 0,-25 0,25-25,-25 0,24 0,1 25,0-24,0-26,-25 25,25 0,-25-24,0 49,0-25,-25 25,25 0,-50 0,50 25,-49 0,49 24,-25 26,0-26,25 1,0 24,0-49,0 25,25-26,0 1,-1 0,1-25,0-25,0 0,0 1,-1-1</inkml:trace>
  <inkml:trace contextRef="#ctx0" brushRef="#br0" timeOffset="3770.2156">16371 1488,'25'-74,"-25"-1,-25 1,25 24,-25-24,25 74,-74-50,74 50,-75 0,26 25,-1 25,25-1,1 26,-1 49,25 0,-25 0,25 25,0 24,0 1,0 0,0-1,0 1,0-25,0-25,-25 0,25-25,-25-25,25 1,-24-50,24-25,-25-25,25-25,0-24,-25-50</inkml:trace>
  <inkml:trace contextRef="#ctx0" brushRef="#br0" timeOffset="3927.2245">15900 2406,'25'-99,"-1"24,26 26,-25 24,0 25,-1 25,1 0,25-1,-50 1,25 0,-25 0,24 0,-24-25,0 0,0-25,25 0</inkml:trace>
  <inkml:trace contextRef="#ctx0" brushRef="#br0" timeOffset="4049.2316">16173 1811,'0'0,"-25"25,25-25,0 24,0 1,0-25</inkml:trace>
  <inkml:trace contextRef="#ctx0" brushRef="#br0" timeOffset="4393.2513">16247 2257,'0'0,"0"0,0 0,25 0,-25-49,25 24,-25-25,24 25,-24-24,25-1,-25 25,0 1,0 24,0 0,25 24,-25 1,25 25,0-25,0-1,-25 1,49 0,-49-25,25 0,0-25,0 0,-25 1,0-26,0-24,0 24,0 0,0 1,0-1,0 25</inkml:trace>
  <inkml:trace contextRef="#ctx0" brushRef="#br0" timeOffset="6671.3816">16619 1786,'0'0,"25"0,0 0,-25 0,0 25,25 0,-25-1,0 26,0-25,-25 0,25 24,0-24,0 25,0-26,0-24,0 25,0-25,0 0,0 0,0-25,0 25,0-24</inkml:trace>
  <inkml:trace contextRef="#ctx0" brushRef="#br0" timeOffset="6939.3969">16743 1315,'0'0,"0"0,0 0,0 0,0 0,0 0,0 0,0 0,0 0,0 0,0 0,0 0,0 0,0 0,0 0,0 0</inkml:trace>
  <inkml:trace contextRef="#ctx0" brushRef="#br0" timeOffset="8017.4586">16718 1960,'0'0,"0"0,0 0,0 0,0 0,0 0,0 0,25 0,-25 0,0 0,25 0,0 0,0 0,-1 0,1 0,0-25,-25 25,25-25,0 0,-25 0,0 1,0-1,-25 0,25 0,-25 0,0 25,0 0,-24 25,49 0,-50-25,25 50,25-1,-24-24,24 25,-25-1,25-24,0 25,0-26,0 1,25 0,-25-25,24 25,-24-25,25 25,-25-25,25 0,0 0,-25 0,25 0,-25 0,0 0,24 24,-24-24,0 0,0 0,0 0,0 0,0 25,0-25,25 0,-25 0,25 25,-25-25,0 25,0-25,0 0,0 0,0 0,0 0,25-25,-25 25,0-25</inkml:trace>
  <inkml:trace contextRef="#ctx0" brushRef="#br0" timeOffset="10285.5883">15131 2704,'-25'0,"-25"0,50 0,0 0,-24 0,24 0,24-25,26 25,-25 0,24-25,26 25,24-25,0 25,25-25,0 25,25-24,25 24,-50-25,49 0,-48 25,-1 0,-25-25,-25 25,-24 0,-1 25,-49-25,0 0,-49 0,-1 0,25 25,-49-25,0 0,-1 25</inkml:trace>
  <inkml:trace contextRef="#ctx0" brushRef="#br0" timeOffset="10612.607">15304 2803,'-49'25,"24"-25,25 0,0 0,25 0,24 0,1-25,49 25,1-25,24 0,0 1,24-1,1 25,0-25,-25 0,0 25,-49 0,-1 0,0 0,-49 25,-25-25,0 0,0 25,0-25,0 0,0 0,-25 0,25 0,0 0,0 0</inkml:trace>
  <inkml:trace contextRef="#ctx0" brushRef="#br0" timeOffset="44952.5709">15056 3597,'25'-25,"0"-25,25 1,24-1,-24 25,24-24,1 24,-1 0,0 25,26 0,-26 50,0-26,1 26,24-25,0 24,0-24,25 0,-24-25,24-25,0 0,-25-24,25-1,-25-24,-24-1,-1-24,0 25,-24-1,0 1,-26 24,1 26</inkml:trace>
</inkml:ink>
</file>

<file path=ppt/ink/ink1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12T21:58:03.326"/>
    </inkml:context>
    <inkml:brush xml:id="br0">
      <inkml:brushProperty name="width" value="0.05292" units="cm"/>
      <inkml:brushProperty name="height" value="0.05292" units="cm"/>
      <inkml:brushProperty name="color" value="#FF0000"/>
    </inkml:brush>
  </inkml:definitions>
  <inkml:trace contextRef="#ctx0" brushRef="#br0">20935 5035,'0'-24,"0"-1,-25 25,1-25,24 25,-25-25,0 25,-25-25,26 25,-26-24,0 24,-24 0,24 0,-24-25,24 25,-24 0,-25-25,24 25,-24 0,25 0,-26-25,1 25,0-25,-25 25,49 0,-49-25,25 25,25-24,-25 24,-1 0,1 0,0 24,0-24,24 25,1 0,-25 0,24 25,1-26,-1 26,26-25,-26 49,26-49,-1 49,1-24,24 24,-25 1,1-26,24 26,0-1,0 1,25-1,-25 0,1 1,24-1,0-24,0 24,24 1,-24-26,25 1,0 24,25-24,-26 0,26-1,0 1,24-1,-24-24,24 25,0-1,1-24,-1 0,25 0,-24 24,49-49,-25 25,0 0,25-25,0 0,0 0,0 0,25 0,-25-25,25 25,0-25,-25 25,25-24,0-1,-1 25,-24-25,25 0,-25 0,0 1,0-26,0 0,-24 26,24-26,-50-24,25 24,-24 0,-1-49,1 50,-26-51,-24 26,25 0,-50-1,24-24,-48 0,24 24,-50-24,25 25,-24-26,-1 26,-24 0,-1-1,1 26,-26-1,26 0,-25 26,0 24,-1-25,1 25,-25 25,25-25,25 24,-26 1,1 25,25-25,-26-1,26 1</inkml:trace>
  <inkml:trace contextRef="#ctx0" brushRef="#br0" timeOffset="34935.9982">8111 5035,'-25'0,"25"0,-24 25,24-50,0 25,0 0,0 0,-25-24,25-1,-25 0,0 0,25 0,-25 1,0-1,-24 0,24 0,-25-25,1 26,-26-1,26-25,-26 25,1-24,24-1,-49 25,25-24,-25-1,24 25,-24-24,0 24,24-25,-24 26,-25 24,50-25,-26 0,1 25,0 0,0 0,0 25,-1 0,-24-25,50 24,-50 26,25 0,24-26,-24 51,25-26,-26 1,26 49,0-49,-1 49,1-24,-1 24,26-25,-26 25,26 1,-1-1,0 0,1 0,-1 0,25-24,25 24,-24 0,24 1,0-26,24 25,-24-24,50-1,0 0,24 1,0-26,26 26,-1-1,25-49,0 49,25-24,0-25,24 25,1-26,0 1,24 0,0-25,-24 25,24-50,1 0,-25 0,24-24,-24-1,-1-24,-24-1,0-24,0-25,-25 0,-25 0,0-25,-49 0,-1 0,-24 1,-50-1,-24 0,-1 25,-49 25,0 0,-50 24,25 26,-25 24,0 0,0 0,-24 50,24 0,-25 0,25 24</inkml:trace>
  <inkml:trace contextRef="#ctx0" brushRef="#br0" timeOffset="35824.049">3994 7342,'0'25,"24"-50,1 0,-25-24,25-1,0-24,0-25,-1 24,1-24,0 0,0-1,-25 1,25 25,-25-1,0 1,0 24,0 1,-25 24,25 25,0 25,0 0,0 24,0 1,0 49,25-25,-1 26,1-1,25 0,-1-24,-24 24,0-50,0 1,24 0,-49-26,0-24,0 0,-24 0,-1-24,-25-26,1 25,-1-24,-24 24,24-25,-24 25,24-24,25 49,0-25,1 25,24-25,0 25,24-50,26 26,-25-26,24 25,1-24,24-1,-49 0,25 26,-50-1,25 0,-25 25,0 25,-25 24,-25 1,25 24,-24 1,-1 24,1-24,-1 24,25-25,-24-24,49-1,-25-24,25 0,0-25,0-25,25 0,-1 1,1-1</inkml:trace>
  <inkml:trace contextRef="#ctx0" brushRef="#br0" timeOffset="36583.0922">4390 7293,'0'49,"0"-24,25-25,-25 0,0-25,0 0,0-24,25-1,-25-24,25-25,-25 24,25-24,-25 0,0 24,24-24,-24 25,0 24,0 0,0 26,0-1,0 25,0 25,0 24,25 1,0-1,0 51,24-26,-24 50,25-49,-25 24,-1-50,26 26,-25-26,0-24,0 0,-25-25,0 0,-25-25,0 0,-25 1,1-26,-1 0,0 26,1-26,-1 25,1 0,24 25,0 0,25 0,0 0,25-24,24-1,1 0,-25 25,49-50,1-24,-26 24,1 1,0-1,-1 0,-24 26,0-1,-25 25,0 0,-50 25,25 24,-24 26,-1-1,0 25,-24 1,24-1,-24-25,24 25,1-24,24-1,0-49,0 25,1-26,24-24,0 0,-25 0,25 0,0-24,25-1,-25 25,0-25,24 25,-24-25</inkml:trace>
  <inkml:trace contextRef="#ctx0" brushRef="#br0" timeOffset="37761.1598">4366 8830,'0'25,"0"-25,0 0,0 25,0-25,0 0,24-25,-24 25,0-49,0-1,25 0,-25-24,0 0,25-1,0 1,-25 24,0 1,0-1,25 25,-25 0,24 50,-24 0,0 25,25-1,0 1,0-1,24 1,-24 0,0-1,25-49,-26 0,1 0,0-25,-25-24,25-1,-25-24,25-1,-50-24,25 25,-25-25,25 24,0 1,-25 24,25 25,0 25,0 0,0 25,25 0,0 24,0 1,0 25,-1-26,1 1,25-1,-25-24,-1 25,26-50,-25 0,0-25,-1 0,1 0,-25-24,0 24,0-25,-25 26,25-1,-24 0,24 50,-25 0,0 24,25 1,-25-1,25 26,0-26,0 1,0-25,25 0,-25-25,25-25,0 0,-1-25,1 26,0-26,25 25,-26-24,26 24,-25 25,24 0,-24 25,25-1,-25 1,-1 0,1 0,25 0,-50-1,25-24,-1 0,-24-24,25-1</inkml:trace>
  <inkml:trace contextRef="#ctx0" brushRef="#br0" timeOffset="37958.1709">5730 7838,'0'0,"-50"25,25 25,1 24,-1-24,-25 24,1-24,24 24,-25 1,25-26,1 1,-1-1,25-24,0 0,0-25,0-25</inkml:trace>
  <inkml:trace contextRef="#ctx0" brushRef="#br0" timeOffset="38236.1869">5854 7417,'0'0,"0"0,0 0,0 24,0 1,0 25,0 24,0 1,0 49,0-50,25 50,-25-49,0 24,25-25,-25-24,0-1,-25-49,25 0</inkml:trace>
  <inkml:trace contextRef="#ctx0" brushRef="#br0" timeOffset="38381.195">5655 7937,'0'-24,"25"24,-25-25,50 25,-1 0,1-25,25 25,-26-25,26 25,-1-25</inkml:trace>
  <inkml:trace contextRef="#ctx0" brushRef="#br0" timeOffset="38694.2129">6871 7119,'0'0,"-25"25,25 0,-25-1,25 26,0 24,-25 26,1-1,-1 25,0 0,0 0,25-25,-25 25,25-49,-24-1,24 0,24-74,-24 25</inkml:trace>
  <inkml:trace contextRef="#ctx0" brushRef="#br0" timeOffset="39273.2463">6921 8012,'0'0,"-25"50,25-1,-25 1,25 24,0 1,0-1,0-24,0-1,25-24,24-25,-24-25,0-24,25-26,-26 1,1-1,-25-24,25 25,-50-1,25 1,0 24,-25 1,25 24,0 25,0 49,0-24,0 50,0-26,25 26,-25-1,25-24,-25-1,25 1,0-25,-25 0,24-25,1-25,0-25,0 1,0-1,-25-24,24-1,1 25,0 1,0-1,0 50,-1 0,-24 25,25 0,0 24,0 1,-25 25,25-26,-25 1,0-1,0-24,0 0,-25 0,25-25,-25 0,-25 0,26-25,-1 0,-25-24,25 24,1 0,24 0,0-24</inkml:trace>
  <inkml:trace contextRef="#ctx0" brushRef="#br0" timeOffset="39672.2689">7689 7193,'0'0,"25"0,-25 25,0 25,0 49,0-25,0 50,0 0,0 0,0 0,-25 1,25-26,0-25,0-24,0-25,0-25,-24-25,24 0,24-49,-24 24,25-24,0-1,25 1,-26 24,26 25,-25 25,24 0,-24 50,25-1,-25 1,-25 25,25-26,-25 1,24-1,-48-24,24 0,0-25,0 0</inkml:trace>
  <inkml:trace contextRef="#ctx0" brushRef="#br0" timeOffset="39793.276">8086 7615,'0'-25,"0"25,-24 0,24 0,0 25,0 0,0 0</inkml:trace>
  <inkml:trace contextRef="#ctx0" brushRef="#br0" timeOffset="40363.3086">8285 8235,'0'25,"0"-25,0 0,25-25,-50 0,25 1,0-1,0 25,-25-25,25 0,0 25,0 0,0 0,0 0,0 25,-25 0,25 24,0-24,0 50,0-51,0 51,25-50,-25 24,0-24,0-25,25 0,-25-25,25 0,-1-24,1-1,-25-24,25 24,-25-24,25 24,-25 1,0 24,25 0,-25 25,-25 25,25 0,0 24,25-24,-25 0,0 0,24-25,1 0,-25 0,50 0,-50-25,25 25,-1 0,1 0,-25 25,25-1,-25 26,0 0,25-26,-25 1,25 25,-1-50,1 0,50-25</inkml:trace>
  <inkml:trace contextRef="#ctx0" brushRef="#br0" timeOffset="40665.3258">9847 6697,'0'-74,"-24"49,-1 0,-25 25,25 0,-24 50,-1-1,1 51,-1-1,0 50,26 0,-26 49,0 0,26 26,-1-1,0 0,0 0,25 1,-25-51,25-24,0 0,0-75,-24 1,24-26,-25-49</inkml:trace>
  <inkml:trace contextRef="#ctx0" brushRef="#br0" timeOffset="40996.3448">9029 8235,'25'-49,"-25"24,25 25,-1 0,1 25,0-1,0 1,-25 0,25 0,-1 0,-24-25,25-25,-25 0,25 0,0-24,-25-1,25 0,-1 1,-24-1,0 50,25-25,0 50,-25-25,25 50,0-1,-1 1,-24 0,50-1,-25-24,0 0,24-25,-24 0</inkml:trace>
  <inkml:trace contextRef="#ctx0" brushRef="#br0" timeOffset="41718.3861">10046 7045,'0'0,"-25"24,25 51,-25-26,25 51,-25 24,1 0,-1 24,0 1,0 0,0-25,1-25,24 1,0-51,0-24,24-25,1-25,0 0,0-49,24 24,-24 1,25 24,0 0,-26 0,1 50,0-25,25 50,-26-25,1-1,0-24,-25 25,25-25,0-25,-25 1,0-1,0 0,0-25,-25 26,0-1,25 0,-25 25,0 0,1 25,24 24,0 1,0-25,0 24,24 1,1-25,0-25,0 0,24-25,-24 0,25-24,-25-1,-1 0,1 1,0-1,0 50,0-25,-1 25,-24 25,25 0,0 25,-25-1,25 1,-25-25,0 49,0-49,0 24,0-49,-25 25,0-25,0 0,25 0,-24-25,-1 1,25-1,0 0</inkml:trace>
  <inkml:trace contextRef="#ctx0" brushRef="#br0" timeOffset="42107.4084">10964 7962,'0'0,"0"25,-25-25,0 50,0-25,0 49,25-49,-24 49,24-24,24-1,-24-24,50 0,-25-25,24-25,1-24,-25-1,24-49,-24 0,0-26,-25 1,0-24,0-1,0 0,-25 25,25 0,-25 25,1 24,-1 1,0 24,25 25,0 1,-25-1,25 25,0 0,0 0,0 0,0 0</inkml:trace>
  <inkml:trace contextRef="#ctx0" brushRef="#br0" timeOffset="78382.4831">5234 9004,'0'0,"0"0,0 0,0 0,25 0,-25 0,24 0,1 0,25 0,-1 0,26 0,-1 0,25 0,25-25,25 25,50-25,-26 25,51-24,24-1,25 0,-1 0,1 25,25-25,0 1,24-1,-24 0,24 25,-24-25,-25 25,-1-25,-23 1,-1 24,-50 0,-24-25,-1 0,-49 0,0 25,-24-25,-26 25,-24 0,-26-24,1 24,0 0,-25 0,0 0,0 0,0 0,-25 0,25 0,0 0,0 0,0 0,0-25,-25 0,25 25,0-25,0 0</inkml:trace>
  <inkml:trace contextRef="#ctx0" brushRef="#br0" timeOffset="94107.3826">11286 10269,'25'-25,"-25"-24,25-1,0 1,-1-26,-24 25,25-24,0 0,-25 24,0 0,25 1,-25 24,0 25,0 0,0 0,0 25,25 24,-25 1,24 0,1 24,-25-24,25-1,0 1,0 0,-25-26,0 1,24-25,-24 0,0 0,-24 0,24-25,-25-24,0-1,0 0,-24 26,-1-26,25 0,-24 26,24-1,0 0,0 25,25 0,0 0,25 0,0 0,24 25,1-25,0 0,-1 0,1 0,-25 25,-1-1,1 1,-50 0,1 25,-26-26,0 26,1 0,-1-1,1 1,-1-25,0 24,26-24,-1-25,25 25,0-25,0-25,25 0,-1 1,1-1</inkml:trace>
  <inkml:trace contextRef="#ctx0" brushRef="#br0" timeOffset="96144.4991">7937 9451,'0'0,"0"0,0-25,0 25,-24 0,24 0,0-25,-25 25,25-25,-25 25,25 0,-25-25,25 25,-25 0,25-24,-24 24,24 24,0-24,-25 0,0 25,25 0,-25 0,25 0,-25-1,25 1,-24 0,-1 25,25-26,0 1,0 0,-25 0,25 0,0-1,0 1,0 0,0 0,0 0,0-1,0 26,0-25,0 0,0-1,0 1,0 0,0 0,0 0,0 0,0-1,0 1,0 0,0-25,0 25,0-25,0 0,0 25,0-25,0 24,0-24,0 0,0 0,0 0,0 0,0 25,0-25,0 0,0 0,0 0,0 25,0-25,0 0,0 0,0 25,0-25,0 0,0 0,0 0,0 0,0 0,0 0,0 0,0 0,0 0,0 0,0 0,0-25,-25 25,25-25,0 0,-25 1,25 24,0-25,-24 0,24 0,-25 25,25-25,0 25,0 0,-25-24,25 24,0 0,0 0,0 0,0 0,0 0,0 0,0 0,0 24,0-24,0 25,0-25,0 0,0 25,0 0,25 0,-25-1,0-24,0 25,0 0,0-25,0 0,25 25,-25-25,0 0,24-25,-24 0,25 25,0-25,0 1,0-1,-1 0,-24 0,25 25,0 0,-25 0,0-25,25 25,-25 0,0 0,25 0,-25 0,24-24,-24 24,0 0</inkml:trace>
  <inkml:trace contextRef="#ctx0" brushRef="#br0" timeOffset="97955.6027">7466 10815,'0'0,"0"0,0 0,0 0,0 0,0 0,0 0,0 0,0 0,0 0,0 0,0 0,0 0,0 0,0 0,0 0,25 0,-25 0,25 0,-25 0,25 0,-1 0,1-25,0 25,-25 0,25 0,-25 0,25 0,-1 0,-24 0,0 0,0 0,25 0,-25 0,0 0,25 0,-25 0,0 0,0 0,25-25,-25 25,25 0,-25 0,0 0,0 0,0-25,0 1,0-1,0 0,0 0,0 25,0-25,0 1,0-1,0 0,0 0,0 0,0 25,0-24,-25-1,25 25,0-25,0 0,0 25,0-25,0 25,0 0,0-24,0 24,0 0,0 0,0 0,0 0,0 0,0-25,0 25,0 0,0 0,0 0,0 0,0 0,0 0,-25 0,25 0,0 0,0 0,0 0,0 0,0 0,-25 0,0 0,25 0,0 0,-24 0,-1 0,25-25,-25 25,25 0,-25 0,0-25,25 25,-24 0,-1 0,25 0,0-25,-25 25,25 0,0 0,0 0,0 0,-25 0,25 0,0 0,0 25,0-25,0 0,0 0,-25 25,25-25,0 25,0-25,-24 0,24 0,0 0,0 0,0 0,-25 0,25 0,0 0,0 25,0-25,0 24,0-24,-25 0,25 0,0 25,0-25,0 25,0-25,0 25,0-25,0 25,0-25,0 24,25-24,-25 25,0 0,0 0,0 0,0-1,0 1,0-25,0 25,25 0,-25 0,0-1,0-24,24 25,-24 0,0-25,0 0,0 0,0 0,0 25,0-25,0 0,0 0,0 0,0 0,0 0,0 0,0 0,0 0,0 0,0 0</inkml:trace>
</inkml:ink>
</file>

<file path=ppt/ink/ink1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12T22:03:56.833"/>
    </inkml:context>
    <inkml:brush xml:id="br0">
      <inkml:brushProperty name="width" value="0.05292" units="cm"/>
      <inkml:brushProperty name="height" value="0.05292" units="cm"/>
      <inkml:brushProperty name="color" value="#FF0000"/>
    </inkml:brush>
  </inkml:definitions>
  <inkml:trace contextRef="#ctx0" brushRef="#br0">4986 13097,'-25'0,"-25"0,1 0,-1 0,-24-25,-1 25,1 0,-25 0,-1 0,1 0,-25 0,25 0,-25 0,0 0,0 25,0-25,0 25,0-1,0 1,0 0,25 25,-25-25,24 24,1 1,25-1,-1 1,1 0,24-1,1 1,24 24,0-24,25-1,0 26,0-26,50 1,-26 0,26 24,0-24,-1-1,26 26,24-26,-25 1,26 0,-1 24,-25-24,50-1,-25 1,25-1,0 1,0-25,1 24,23-24,1 0,0-25,0 25,24-25,-24 0,25 0,0-25,-1 25,1-25,-25 0,24 1,1-1,-25 0,24-25,-49 1,25-1,-25 1,-25-26,1 1,-26-1,1 26,-51-51,26 26,-50-25,0 24,-50-24,26 0,-51 0,1 24,-1-24,-24 25,-25-1,0 1,0 24,0 1,-25 24,0-25,25 50,0-25,0 25,0 0,0 0,25 25,0 0,24 0,-24 0,49-1</inkml:trace>
</inkml:ink>
</file>

<file path=ppt/ink/ink1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12T22:06:01.140"/>
    </inkml:context>
    <inkml:brush xml:id="br0">
      <inkml:brushProperty name="width" value="0.05292" units="cm"/>
      <inkml:brushProperty name="height" value="0.05292" units="cm"/>
      <inkml:brushProperty name="color" value="#FF0000"/>
    </inkml:brush>
  </inkml:definitions>
  <inkml:trace contextRef="#ctx0" brushRef="#br0">6995 4961,'-25'0,"25"0,0 0,0 0,0 0,0 0,0 0,-25 0,25 0,0 0,0 0,-24 0,-1-25,25 25,-25 0,0-25,0 1,-24 24,24 0,-25-25,1 0,-1 0,0 0,-24 25,24-25,-24 1,24-1,-24 25,24-25,-24 25,0-25,-1 25,1-25,-26 1,26 24,-25-25,0 25,24 0,-49-25,25 25,0 25,-25-25,25 0,-26 25,1-1,25 1,-25 25,25-25,0-1,-25 26,25 0,-1-1,26 1,-25 0,24-1,1 26,-1-26,26 26,-1-26,1 26,-1-26,25 26,0-1,1 0,-1-24,25 24,0-24,25 0,-1 24,-24-24,50-1,-25 1,24 0,1-1,24 1,-24-1,24 1,1-25,24 24,-24-24,24 25,-25-25,25 24,25-24,-24 0,-1 24,25-24,0-25,25 25,-25 0,49-25,-24 25,25-25,-1 24,1-24,0 25,-1-25,26 0,-26 0,1 0,0 0,-1-25,1 25,-25-24,24-26,-24 25,0 0,-25-49,25 24,-25 1,-25-50,0 24,1-24,-26 0,0 0,-24-25,0 24,-1 1,-24-25,-25 0,25 25,-50-25,25 25,-25-1,0 1,-24 25,-1-1,-24 26,-1-1,1 0,0 1,-26 49,26-25,-25 25,0 0,24 25,1 0,24-1,0 1,26-25,24 0,0 0</inkml:trace>
  <inkml:trace contextRef="#ctx0" brushRef="#br0" timeOffset="1069.061">11013 6896,'-25'0,"25"0,0 0,0 0,0-25,25 0,0 0,0-24,49-1,-24 0,49-49,0 25,1-1,24-24,0 25,0-25,0 24,0 1,-25-1,0 26,0-26,-24 26,-1-1,-24 50,-1-25,-24 0,-25 1,0 24,0 0,-25 0,-24 24,-1-24,-24 25</inkml:trace>
  <inkml:trace contextRef="#ctx0" brushRef="#br0" timeOffset="1452.0829">10889 6697,'0'0,"0"0,25 25,-25-25,0 25,0 0,0-1,0 26,-25-25,0 25,25 24,-24-24,24-26,-25 1,50 0,-25 0,24-25,26 0,24-25,-24 0,24 0,26 1,-51 24,26-25,-1 0,-24 25</inkml:trace>
  <inkml:trace contextRef="#ctx0" brushRef="#br0" timeOffset="2332.1334">5606 13593,'25'25,"-25"-25,0 0,0 25,0-25,0 24,0-24,24 25,-24-25,0 25,25-25,0 25,0-25,49-25,-24 0,49-24,0-1,25 0,0-24,0 0,0-1,25 1,-25 24,-24-24,24 24,-50 25,0-24,-24 24,0 25,-26-25,-24 25,0 0,0-25,0 25</inkml:trace>
  <inkml:trace contextRef="#ctx0" brushRef="#br0" timeOffset="4091.234">14287 13395,'25'24,"-25"-24,0 0,0 0,0 25,0 0,0-25,0 25,0 0,0-1,0-24,0 25,25-25,25-25,-1 25,1-24,24-26,26 0,-26 26,25-26,0-24,1 49,-1-25,-25 0,1 26,-26-1,1 25,-25-25,24 25,-49 0,25-25,-25 0,0 1,-25-51,25 26</inkml:trace>
  <inkml:trace contextRef="#ctx0" brushRef="#br0" timeOffset="4773.2729">12105 8111,'0'0,"0"25,0 0,-25-25,25 25,0-25,0 24,0 1,0-25,0 0,0 25,25-25,24 0,26-25,-26 0,51 1,-1-1,25 0,-25 0,25-24,0 24,-25 0,0 0,1 25,-26-25,-24 25,-1 0,-24 0,0-25,0 25,-25 0,-25 0,0 0,0 0,-24 0,-1 0</inkml:trace>
  <inkml:trace contextRef="#ctx0" brushRef="#br0" timeOffset="5254.3005">12030 8186,'25'-25,"-25"25,25-25,-25 25,0 0,0-25,-25 25,25 0,-25 0,0 25,1-25,-1 25,25 0,-25-1,25 1,0-25,0 25,25 0,-25-25,25 25,24-25,-24 0,0 24,0-24,-1 0,1 0,0 0,-25 0,0 0,25 0,-25 0,0 0,0 0,25 0,-25 0,0 0,0 0,0 25</inkml:trace>
  <inkml:trace contextRef="#ctx0" brushRef="#br0" timeOffset="24653.4101">23143 12551,'0'0,"0"0,-25 0,25 0,0 0,25 0,0 0,-25 0,24-25,26 25,24 0,1 0,-26 25,51-25,-26 0,0 25,1-25,-26 25,1 0,-25 24,-25 1,0-1,0 51,-25-1,-25 25,1 0,-1 25,25 0,-24-1,-1-24,1 25,24-25,0 0,0-25,25-24,-25-1,1-24,24 0,-25-26,25 1,-50 0,25-25,-24 25,24-25,-25 25,1-25,-1-25,-24 0,24 0,-24-49</inkml:trace>
  <inkml:trace contextRef="#ctx0" brushRef="#br0" timeOffset="25490.458">8657 9327,'0'0,"0"0,0 24,0-24,25 25,-25-25,24 0,1 0,0 0,25 0,-1 0,1-25,-1 1,26 24,-1-25,1 0,-1 0,1 25,-1-25,-24 25,-1-24,1 24,-25 0,-1 0,-24 0,0 24,0 1,-24-25,-1 25,0-25,0 25</inkml:trace>
  <inkml:trace contextRef="#ctx0" brushRef="#br0" timeOffset="25946.4841">8855 9178,'25'-25,"-25"25,0 0,-25 25,25 0,-25-25,1 24,-1 1,0 0,0 0,0 0,1-25,-1 0,0 24,25-24,-25 25,25-25,0 25,0 0,25 0,-25-1,25-24,-25 25,25 0,-1 0,-24-25,25 25,-25-25,0 24,0-24,25 0,-25 0,0 25,0-25,0 0,0 0,0 0,25 0</inkml:trace>
</inkml:ink>
</file>

<file path=ppt/ink/ink1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12T22:14:21.261"/>
    </inkml:context>
    <inkml:brush xml:id="br0">
      <inkml:brushProperty name="width" value="0.05292" units="cm"/>
      <inkml:brushProperty name="height" value="0.05292" units="cm"/>
      <inkml:brushProperty name="color" value="#FF0000"/>
    </inkml:brush>
  </inkml:definitions>
  <inkml:trace contextRef="#ctx0" brushRef="#br0">9649 5407,'0'0,"0"0,-25 0,25 0,0 0,0 0,0 0,0 0,0 0,0 0,0 0,0 0,0 0,0 0,0 0,0 0,0 25,0-25,0 25,0-25,0 25,0 0,0-1,0 1,0 25,0-25,0 24,0-24,0-25,0 25,25 0,-25-25,0 0,25 0,0-25,-25 0,0 0,24 0,1-24,-25 24,0 0,0 25,25-25,-25 25,0 0,25 25,-25-25,25 0,-25 0,24 0,1 0,0-25,0 1,-25-26,25 0,-25-24,0 24,0-24,-25 0,25 24,-25 0,0 1,0 24,1 0,24 0,0 25,-25 25,25-25</inkml:trace>
  <inkml:trace contextRef="#ctx0" brushRef="#br0" timeOffset="401.0229">9996 5556,'0'0,"25"0,0-25,-25 1,25-1,0 0,-25 0,24 0,-24-24,0 24,0-25,-24 26,24-1,-25 25,25-25,-25 25,25 25,-25 0,25-1,0 1,0 25,0-1,0-24,25 25,-25-25,0-1,0 1,25-25,0 0,-25 0,24 0,-24-25</inkml:trace>
  <inkml:trace contextRef="#ctx0" brushRef="#br0" timeOffset="726.0413">10220 5531,'24'0,"-24"0,0-24,25 24,-25-50,0 25,0 0,0 1,0-1,0 25,0-25,0 25,0 0,0 25,25-25,-25 25,25-25,-25 24,25-24,-25 0,0 0,24 0,-24-24,0-1,-24 0,24-25,0 26,0-1,0-25,0 25,0 1,0-1,0 25</inkml:trace>
  <inkml:trace contextRef="#ctx0" brushRef="#br0" timeOffset="1050.0601">10492 5159,'0'25,"0"-25,0 25,0-25,-24 25,-1-25,25 25,-25-1,25 1,0-25,0 25,0 0,25-25,-25 0,49 0,-49-25,25 25,-25-50,25 26,-25-1,0-25,-25-24,25 24,-25 1,25-1,-24-24,-1 49,25-25,-25 25,25 0,0 1,0 24,25 24,-25-24,25 25</inkml:trace>
  <inkml:trace contextRef="#ctx0" brushRef="#br0" timeOffset="1468.0838">10592 5159,'24'50,"-24"-25,0 0,0-1,25 1,-25 0,25 0,-25-25,25 0,0 0,-1-25,-24 0,25 25,-25-25,25-24,-25 49,0-25,0 0,-25 0,25 1,0 24,0 0,25 0,-25 24,25 26,0-25,-1 24,1 1,0 24,25-24,-50 24,24-24,-24 0,0 24,-24-49,24 0,-25-1,0 1,0-25,0 0,25-25,-24 1,24-1,24 0</inkml:trace>
  <inkml:trace contextRef="#ctx0" brushRef="#br0" timeOffset="2514.1438">11559 5085,'0'-25,"-25"25,25-25,-49 25,24 0,-25 0,1 0,24 25,-25-25,25 0,25 25,0 25,50-26,-25 1,24 25,1-25,0-1,-26 26,1 0,0-26,-25 1,-25 0,0 0,-24 0,24-1,-25-24,26 0,-1 0,0 0,25 0,0-24,25 24,0-25,-1 25,26-25,-25 25,24-25,-24 0,25 1,-25-26,-1 25,1-24,-25-1,25 0,0 26,-25-26,25 25,-25 25,24-25,-24 50,25-25,0 25,0 25,0-26,-25 26,24-25,-24 24,0 1,0-25,0 0,-24-1,-1-24,0 0,0-24,0 24,1-25,-1 0,0-25,25 26,-25-1,50 25,-25-50,25 50,-25-25,25 1,-1-1,-24 0,25 25,-25 0,25 0,-25 0,25 0,-25 0,25 25,-25 0,24-1,1 26,0-25,0-25,-25 49,49-49,-49 25,25-25,-25 0,25 0,-25 0,25-25,-25 1,25-1,-1-25</inkml:trace>
  <inkml:trace contextRef="#ctx0" brushRef="#br0" timeOffset="2705.1547">12204 4936,'0'-25,"0"25,0 0,0 25,-25 0,25 25,0-1,0 26,-25-1,25 0,-25 1,25-1,0 25,0-49,0 24,-24-24,24-25,0 0,0-1,0-24</inkml:trace>
  <inkml:trace contextRef="#ctx0" brushRef="#br0" timeOffset="3014.1724">12328 5060,'0'0,"0"0,0 0,-25 0,25 25,-25 0,25 0,0-1,25 1,-25 0,50 0,-25 0,-1-1,26 1,-25 0,-25 0,0 0,0-1,-25-24,25 25,-50 0,26-25,-1 0,0 25,0-50,25 0,0 0,25 25</inkml:trace>
  <inkml:trace contextRef="#ctx0" brushRef="#br0" timeOffset="3871.2214">12799 5507,'0'0,"0"0,0 0,0 0,0 0,0-25,0 0,0 0,0-24,-25-1,25 0,0 1,0 24,0-25,0 26,0-1,0 25,0 0,0 25,25 24,-25 1,25-25,0 49,0-24,-1-26,1 1,0 0,0 0,0-25,-1-25,-24 0,0 0,0 1,0-26,-24 25,24-24,0 24,-25-25,25 25,0 1,0 24,0 0,25 0,-1 0,1 0,-25 24,50-24,-50 25,25 0,-25 0,0-25,24 49,-24-24,0 25,0-1,0-24,25 0,-25 0,25-25,0 25,25-50,-26 25,1-25,-25 0,25 0,-50 25,25-49,-25 24,1-25,-1 26,-25-1,25 0,0 0,-24 0,49 1,0-1,0 0,0 0,25 25</inkml:trace>
  <inkml:trace contextRef="#ctx0" brushRef="#br0" timeOffset="4128.2361">13568 4638,'0'0,"0"0,25 0,-25 0,0 25,0-25,0 50,-25-25,25 24,0 1,0 0,0-1,-25 1,25-1,0-24,0 0,0 0,0 0,0-1,0-24</inkml:trace>
  <inkml:trace contextRef="#ctx0" brushRef="#br0" timeOffset="4765.2726">13593 5556,'0'0,"0"0,0 0,0 0,0 0,0 0,0 0,0 0,0 0,0 0,0 0,0 0,0 0,0 0,0 0,0 0,0 0,0 0,0 0,0 0,0 0,0 0,0 0,0 0,0 0,0 0,0 0,0 0,0 0,0 0,0 0,0 0,0 0,0 0,0 0,0 0,0 0,0 0,0 0,0 0,0 0,0 0,0 0,0 0,0 0,0 0,0 25,0-25,0 0,-25-25,25 25,0-25</inkml:trace>
  <inkml:trace contextRef="#ctx0" brushRef="#br0" timeOffset="174494.9804">22200 6028,'0'0,"0"-50,0 0,0 1,0-1,0-24,-25-1,25 1,-24 24,24-24,0 24,-25 25,25-24,0 49,0 25,0-1,25 26,-25 24,49 1,-24-1,0 1,24-1,1-24,-25-1,24 1,1-50,-25 0,24-50,-49 26,25-51,0 1,-50-1,0-49,25 25,-49 25,24-26,0 26,-24 0,24-1,0 50,0 1,25 24,-25 0,25 0,25 0,-25 24,50-24</inkml:trace>
  <inkml:trace contextRef="#ctx0" brushRef="#br0" timeOffset="174840.0003">22746 5507,'0'49,"-25"-24,25 25,0-1,0 1,0-1,0 1,0 0,25-25,0-1,0 1,-1-25,1 0,0-25,0 1,-25-1,0-25,0 0,-25 1,0 24,0-25,1 1,-26 24,25 0,0 0,0 1,25-1,25 25,0-25</inkml:trace>
  <inkml:trace contextRef="#ctx0" brushRef="#br0" timeOffset="175265.0244">23267 5085,'0'0,"25"-25,-25 25,0 25,24 25,1-1,-25 1,50 24,-25 25,-1-24,1 24,0-25,0-24,0 24,-1-24,1-50,-25 25,25-50,0 0,-25-24,0-1,0-49,0 0,25-25,-50 0,25 24,0 1,0 0,0 25,0-1,0 25,0 26,0-1,0 25,0 0,25 0,-1 25</inkml:trace>
  <inkml:trace contextRef="#ctx0" brushRef="#br0" timeOffset="255119.592">8632 7392,'-25'0,"0"0,1-25,-1 25,-25 0,1 0,-1 0,25 0,-24 25,-1 24,0 1,26 0,-1 49,25-25,-25 25,25 1,0-1,25 25,-25-50,49 1,-24-26,0 1,25 0,-1-50,1-25,-25 0,24 0</inkml:trace>
  <inkml:trace contextRef="#ctx0" brushRef="#br0" timeOffset="256023.6437">8632 8186,'-25'74,"25"-24,0-1,0-24,0 25,0-50,0 0,0 0,0-25,0-25,0 25,0-24,0-1,0 1,0-1,0 0,0 26,0-1,0-25,0 50,0 0,0 0,25-25,-25 25,0 0,0 0,0 0,0-25,0 25,25 0,-25 0,0 0,25 0,-25 0,24 0,-24 25,0-25,25 25,-25-25,25 50,-25-25,25 24,-25-24,0 25,0-26,0 26,0-25,25 24,-25-49,0 25,0-25,0 0,0 0,0-25,0 25,24-49,-24-1,0 1,0-1,0 0,0 1,0 24,0 0,25 0,-25 25,0 25,0 0,0 0,0 24,25 1,0-25,-25 24,0 1,25-25,-25 0,24-25,-24-25,25 25,0-50,-25 1,25 24,0-50,0 26,-25-1,0 0,0 1,0 24,0 25,-25 0,0 0,25 50,-25-26,25 26,0-25,25 25,-25-1,50 1,-26-25,1 24,25-24,-50 0,25 0,-1-1,-24 1,-24-25,-1 25,0-25,0 0,0-25</inkml:trace>
  <inkml:trace contextRef="#ctx0" brushRef="#br0" timeOffset="257154.7084">9178 8012,'25'0,"-25"0,0 25,0-25,0 0,0 25,0-25,0 24,0-24,0-24,0 24,0-25,0 0,0 25,0-25,0 0,0 25,0-25,0 25,0 0,0 25,-25 0,25 0,0 0,0 24,0 1,0-25,0 24,25-24,-25 0,24 0,-24-25,25 0,-25 0,25-25,-25 0,25 0,-25-24,0-1,0-24,0 24,0-24,-25 24,25 0,-25 1,25 24,0 25,0 0,0 25,0 0,25 24,0-24,-25 0,25 24,-1-24,-24-25,50 25,-50-50,50 25,-50-25,24 1,1-1,-25 25,25-25,-25 25,0 25,0 0,0-1,25 1,-25 0,0 0,25 0,-25-25,24 0,1 0,-25-25,25 0,-25-25,0 1,25-1,-25 1,0-26,25 26,-25 24,0 0,0 0,24 25,-24 25,25 0,0 0,-25 24,25-24,0 25,-25-26,24 1,-24 0,0-25,0 0,-24 25,24-50,-25 25,0-25,25 0,-25 1,25 24,0-25,0 25,0 0,25 0,-25 0,25 25,-25-25,25 0,-25 0,0 0,24 0,-24 0,25 0,-25 0,0 0,0 0,25 0,0 0,-25 0,25 0,-25 0,24 0,-24-25,25 0,-25-25,0 26,0-26,25-24,-25 24,-25-49,25 24</inkml:trace>
  <inkml:trace contextRef="#ctx0" brushRef="#br0" timeOffset="257431.7243">9897 6871,'-25'0,"25"0,0 25,25 24,0 26,-25-1,25 1,-1-1,1 25,0-49,0 24,0-24,0-25,-25-25,0 0,-25 0,0-25,0 0,0 0,0-24,1 24,24 25,0-25,24 25,1 0,0 0,25 0,-25 0,-1 0,26 0,0-25</inkml:trace>
  <inkml:trace contextRef="#ctx0" brushRef="#br0" timeOffset="257835.7474">9723 8210,'-24'0,"24"0,24 0,1 25,-25-25,25 25,-25 0,50 0,-50-1,49-24,-49 25,25-25,0 0,-25-25,25 25</inkml:trace>
  <inkml:trace contextRef="#ctx0" brushRef="#br0" timeOffset="258046.7594">9996 7888,'0'25,"0"49,0-24,-25 49,25 0,0 0,0 25,-24 0,24 0,0 0,0-24,0-26,0 25,0-49,0-25,0 0,0-25</inkml:trace>
  <inkml:trace contextRef="#ctx0" brushRef="#br0" timeOffset="258568.7893">10021 8334,'25'-24,"25"-26,-26 25,1-24,0 24,0-25,0 25,-25-24,0 24,0 0,-25 25,0 0,0 0,0 50,25-1,-24 1,-1 0,25 24,0-24,0-1,25-24,-1 0,-24-25,25 0,0-25,25-25,-50 26,49-51,-49 26,25-1,0 0,0 26,-25-26,0 25,0 25,0 0,24 25,-48 0,24 0,-25 24,0-24,25 0,-25 24,25-24,0 0,0 0,25-25,-25 0,50 0,-26-25,1 25,25-25,-25 0,-1-24,1 49,-25-25</inkml:trace>
  <inkml:trace contextRef="#ctx0" brushRef="#br0" timeOffset="259248.8282">9748 8781,'0'0,"0"0,25 0,25-25,-26 0,51 0,-1 1,1-26,-1 25,25-24,1-1,-1 25,-25 0,1-24,-1 24,0 0,-24 0,0 25,-1-24,-24 24,0-25,0 25,-25 0,0 0,0-25,0 25,0 0,0 0,0-25,0 0,-25 25,25-24,-25-1,25 25,-25 0,0 0,1-25,-1 25,0 0,0 0,0 25,25-25,0 0,0 0,50-25,-25 25,0 0,24-25,1 25,-25 0,24-25,-49 50,25-25,-25 25,0 0,-25 0,0-1,1 26,24-25,-50 24,50-24,-25 0,0 0,25 0,0-1,0 1,0 0,0-25,0 25,0-25,0 25</inkml:trace>
  <inkml:trace contextRef="#ctx0" brushRef="#br0" timeOffset="321614.3953">21208 9872,'25'-25,"-25"1,0 24,0-25,0 25,-25-25,25 0,-25 25,0-25,-24 25,24 0,0 0,0 0,1 0,-1 25,25 0,0-25,25 25,-1 0,26-1,0 1,-1 25,1-25,-25-1,-1 1,1 0,-25 0,-25 0,1 0,-1-1,-25 1,25-25,-24 25,-1-25,25 25,25-25,0 0,0-25,0 0,25 25,0-49</inkml:trace>
  <inkml:trace contextRef="#ctx0" brushRef="#br0" timeOffset="321870.41">21506 9426,'24'0,"-24"25,0-1,25 26,-25 0,0-1,-25 1,25 24,0-24,0 24,0-24,-24-1,24 1,0-25,0 0,0 0</inkml:trace>
  <inkml:trace contextRef="#ctx0" brushRef="#br0" timeOffset="322048.4201">21332 9847,'0'0,"25"0,0-24,-1 24,26 0,-25 0,0 0,24 0,-49 0,25 24,-25-24,25 25</inkml:trace>
  <inkml:trace contextRef="#ctx0" brushRef="#br0" timeOffset="322261.4323">21630 10071,'0'-50,"0"25,24 0,1 1,-25-26,25 0,0 26,0-1,0 0,-1 25,1-25,0 25,-25 0,25-25,0 50</inkml:trace>
  <inkml:trace contextRef="#ctx0" brushRef="#br0" timeOffset="322575.4503">22051 10046,'25'0,"25"-25,-25 0,-1 0,1-24,0 24,-25-25,0 26,0-1,-25 25,0 0,1 0,-1 25,-25-1,25 26,1 0,-1-1,0 1,25 0,0-1,0-24,0 25,0-50,25 24,0-24,-1 0,1-24</inkml:trace>
  <inkml:trace contextRef="#ctx0" brushRef="#br0" timeOffset="322793.4626">22349 9599,'0'0,"0"0,-25 25,25 0,0 25,0-1,0 1,0 24,0 1,0-26,0 1,0 24,0-49,0 0,0-25,0 0</inkml:trace>
  <inkml:trace contextRef="#ctx0" brushRef="#br0" timeOffset="323379.4963">22250 9971,'0'0,"25"0,-1 0,1 0,0 25,0-25,24 0,1 0,-25 0,24 25,-24-25,0 0,0 0,-25 0,0 0,0 25,-25 0,0-25,0 25,1 24,-1-24,25 0,-25 0,50-1,-25 1,25-25,-1 25,26-25,-25-25,24 0,-24 1,25-26,-25 25,0-24,24-26,-24 1,0-1,-25 1,25 24,-1-24,-24 49,0 0,0 25,-24 25,-1 25,25-1,0 26,0-1,0-24,0-1,0 26,0-50,25 24,-1-49,1 25,0-25,0 25,0-25,-1 25,26-1,-50-24,50 25,-50-25,24 0,-24 0,25-25,0 1,-25-1</inkml:trace>
  <inkml:trace contextRef="#ctx0" brushRef="#br0" timeOffset="324567.5642">14808 8954,'-49'-49,"-26"-1,26 25,-26 1,1-1,0 0,-26 25,26 0,-1 0,-24 25,25 0,-25-1,-1 26,26 0,-25-1,24 26,1-1,0-24,-1 24,1 1,-1-1,50 0,-24 1,-1-1,50-24,-25 24,25-24,0 24,0 1,25-26,25 26,-25-26,24 1,26 0,-1 24,25-49,1 24,-1-24,25 0,25 0,-25 0,24-1,1-24,25 0,-25-24,24-1,-24 0,0-25,25 1,-50-1,25-24,-25-1,-25-24,0 0,-49 0,-1-25,-24 0,-25 0,-50 0,1 24,-26 26,-24 0,-25 49,0 25,0 25</inkml:trace>
  <inkml:trace contextRef="#ctx0" brushRef="#br0" timeOffset="340886.4976">8458 10195,'0'0,"0"0,0 0,0 0,0 0,0 0,0-25,0 25,0-25,0-24,0 24,0-50,0 26,0-1,0-24,-24-1,24 26,0-1,-25-24,25 49,0-25,0 25,0 25,0 0,25 0,-1 50,1 0,0 24,25-24,-1 24,1 0,-1-24,1 24,0-49,-1 0,1 0,-1-25,-24-25,0 0,0 0,-25-49,-25 0,25 24,-50-24,26-1,-26 1,25-1,0 51,-24-26,49 50,-25-25,25 25,0 25</inkml:trace>
  <inkml:trace contextRef="#ctx0" brushRef="#br0" timeOffset="341266.5193">9079 9847,'0'0,"0"25,0 0,-25 0,25 24,0-24,0 25,25 0,-25-1,49-49,1 25,-25 0,24-50,1 25,-25-25,-1 0,-24-24,0 24,0-25,-49 1,-1 24,25-25,-24 25,-1 1,1 24,24 0,25 0,0 0,25 24</inkml:trace>
  <inkml:trace contextRef="#ctx0" brushRef="#br0" timeOffset="341997.5612">8706 10517,'0'0,"0"0,25 0,0 0,25-25,-1 25,1 0,24-24,1-1,24 0,0-25,25 26,0-1,0 0,0 0,0-24,-25 24,1 0,-26 0,1 25,-26 0,-24-25,0 25,-25 0,0-24,0 24,-25 0,0-25,0 25,-24-25,-1 0,1 25,24-25,-25 25,0-25,26 25,-1 0,0 0,25 0,25 0,0 0,24 0,1 0,0-24,24 24,0 0,-24 0,24 0,-24 0,-25 0,0 24,-25-24,-25 25,0 25,0-25,-24 24,-1-24,0 25,26-25,-26 24,25-24,0 0,25-25,0 25,0-25,0 0,0 0,0 0,0 0,0 0,0-25</inkml:trace>
  <inkml:trace contextRef="#ctx0" brushRef="#br0" timeOffset="379244.6916">9079 10716,'-25'0,"25"0,-25 0,25-25,-25 25,25-25,-25 25,0 0,25 0,-24-25,24 25,0 0,0 0,24 0,1 0,25 0,0-25,-1 1,50-1,1-25,24 25,-25-24,25-1,0-24,0 49,-25-25,0 26,1-26,-26 25,-24 25,-1 0,-24 0,0 0,-25-25,0 25,0 0,0 0,0 0,0 0,0 0,0 0,0 0,0 0,0 0,0 0,0 0,0 0,0 0,0 0,0 0,0 0,0 0,-25-24,25 24,-25 0,0-25,1 0,-1 25,0-25,0 0,0 25,1-25,-1 25,0 0,25-24,0 24,-25 0,25 0,25 0,-25 0,25 0,0 0,24 0,-24 24,25-24,-1 0,1 0,-25 25,24-25,-24 0,0 25,0-25,-1 0,-24 25,0-25,25 25,-25-25,-25 25,25-25,0 24,-24 1,-1-25,0 25,0 0,0 24,25-24,-49 0,24 0,0 0,0-1,1 1,24 0,-25 0,25-25,0 0,-25 25,25-25,0 0,0 0,25 0,-25 0,0 0,25 0,-25-25</inkml:trace>
  <inkml:trace contextRef="#ctx0" brushRef="#br0" timeOffset="406373.2432">8682 12650,'-25'0,"-25"-24,25 48,1-24,-26 50,0 24,26-24,-26 49,25 25,25-25,-25 1,50 24,-25-25,25 0,25-24,-1-26,1 1,-25-50,24 0,1-25,-1 0,-24-49</inkml:trace>
  <inkml:trace contextRef="#ctx0" brushRef="#br0" timeOffset="406606.2566">8731 13097,'-25'0,"25"0,0 25,0-1,25 1,-25 25,0 0,25-1,0 26,-25-1,0 0,0 1,0-1,0 1,-25-1,25-24,0-1,-25-49,25 25,0-25,0-25</inkml:trace>
  <inkml:trace contextRef="#ctx0" brushRef="#br0" timeOffset="407352.2992">8830 13295,'0'25,"25"0,-25 0,0 24,25-24,0 25,0-25,24 24,-24-49,25 0,-25 0,24-25,-24 1,-25-1,0-25,0 25,-25-24,0-1,1 25,-1-24,0 24,25 25,0-25,0 25,0 0,25 25,0 0,-1-25,1 49,25-24,-25 0,-1 25,26-50,-25 24,0-24,24 0,-24 0,0 0,-25-24,25-1,-25 0,-25-25,0 26,0-1,0 0,1 0,-1 0,25 0,0 25,0 0,25 0,-1 0,26 25,-25 0,0 0,-1 0,26 0,-25-1,0 1,-25 0,24 0,-24-25,25 0,-25 0,0-50,25 25,-25-24,-25-26,25 1,-25-1,1-24,-26 0,25 25,-24-26,24 51,0-26,-25 51,50-1,-24 0,24 25,-25 0,25 0,0 25,0 0,0-1,0 1,0 0,0 0</inkml:trace>
  <inkml:trace contextRef="#ctx0" brushRef="#br0" timeOffset="407991.3358">9451 11187,'0'0,"-25"25,25-25,0 25,0-1,0 1,0 25,0-1,0 1,0 24,0-24,0 0,0-1,0-24,25 0,-25-25,0-25</inkml:trace>
  <inkml:trace contextRef="#ctx0" brushRef="#br0" timeOffset="408584.3697">9401 11336,'-25'-50,"25"1,0-1,25 0,0 50,0-25,-1 25,26 0,-25 0,0 25,-25 0,-25 25,0-1,25 1,-25 0,0-1,25 1,0-1,25-24,0 25,25-25,-26-25,1 24,0-24,0 25,-25-25,0 25,-25-25,25 0,-25 25,-24-25,49 0,-50 0,50 0,0-25,0 0,0 0,0 1,50-1,-26-50,1 26,0 24,25-25,-26 1,1-1,0 25,0 25,0 0,-1 0,1 25,0-25,0 25,0 25,-1-26,1 26,-25-25,25 0,-25 24,0-24,0 0,-25-25,25 25,-49-25,49 0,-25-25,0 25,25-25,-25 0,25 0,0 1,0-26</inkml:trace>
  <inkml:trace contextRef="#ctx0" brushRef="#br0" timeOffset="409006.3938">10195 11311,'0'0,"0"0,-25 25,25 0,-25-25,0 24,1 26,24-50,-25 50,25-26,25 26,-1-25,1-25,0 25,25-50,-1 25,-24-25,0-25,0 1,-1-1,-24-24,-24-1,24 1,-50-1,25 1,-24 0,24-1,-25 1,25 49,1-25,-1 26,0-1,0 25,25 0,0-25,0 25,25-25,-25 25,25 0</inkml:trace>
  <inkml:trace contextRef="#ctx0" brushRef="#br0" timeOffset="411652.5452">4514 7367,'0'-25,"0"25,0-25,0 25,-24 0,24-24,-25 24,0 0,0 0,0 0,-24 24,-1 1,-24 0,24 49,-24 1,-1 24,1 0,24 25,1-25,49 26,-25-26,50 0,24-25,1-24,24-25,1 0,-1-1,25-24,-24-24,-1 24,1-25,-26 0,1 0,-25 0,-1 25,-24 0</inkml:trace>
  <inkml:trace contextRef="#ctx0" brushRef="#br0" timeOffset="412307.5826">3894 8731,'0'0,"0"0,0 0,0 25,0-25,0 25,0 0,25-1,-25 26,25 0,0 24,0 1,24-1,-24 25,0-24,0-1,-1 0,1-24,0 0,0-26,0 1,-1-50,1 1,0-1,0-50,0 26,24-26,-24-24,0 25,0-25,-1 24,1 25,-25 1,25 24,-25 25,0 25,0 24</inkml:trace>
  <inkml:trace contextRef="#ctx0" brushRef="#br0" timeOffset="413921.675">4415 10567,'0'0,"0"0,25-25,-50 25,25 0,0-25,0 25,0-25,0 25,0 0,0 0,0 0,0 0,0-24,0 24,0 0,0 0,0 0,0 0,-25-25,25 25,0 0,0 0,0 0,0 0,0-25,0 25,0 0,0 0,0 0,0 0,0 0,0 0,0 0,0 0,0 0,0 0,0 25,0-25,0 0,0 0,0 0,0 0,0 0,0 0,0 0,0 0,0 0,0 0,0 0,0 0,0 0,0 0,0 0,0 0,0 0,0 0,0 0,0 0,0 0,0 0,0 0,0 0,0 0,0 0,0 0,0 0,0 0,0 0,0 0,0 0,0 0,0 0,0 0,0 0,0 0,0 0,0 0,0 0,0 0,0 0,0 0,0 0,0 0,0 0,0 0,0 0,0 0,0 0,0 0,0 0,0 0,0 0,0 0,0 0,0 0,0 0,0 0,0 0,0 0,0 0,0 0,0 0,0 0,0 0,0 0,0 0,0 0,0 0,0 0,0 0,0 0,0 0,0 0,0 0,0 0,0 0,0 0,0 0,0 0,0 0,-24-25,24 25,0 0,0 0</inkml:trace>
  <inkml:trace contextRef="#ctx0" brushRef="#br0" timeOffset="416158.8027">3845 10319,'0'0,"0"0,0 0,0 0,0 0,0 0,0 0,0 25,25-1,-1 1,-24 25,25-1,0 26,25 24,-1 0,-24-24,25 49,-26-50,26 25,-25-49,0 24,-1-24,1-25,-25 0,0-25,25 0,-25-25,25-25,-25 1,0-26,25-24,-25 0,24-1,1 1,-25 0,25 25,0-1,-25 26,0 24,25 0,-25 0,0 25,0 0,24 0,-24 0,25 0</inkml:trace>
  <inkml:trace contextRef="#ctx0" brushRef="#br0" timeOffset="416969.8493">4440 12402,'25'-24,"-25"-1,0 0,0 0,-25 0,25-24,-25-1,25 0,-25 26,-24-1,24 25,-25 0,1 25,-1 24,1 26,-1 24,25 25,0 0,25 0,0 25,25-50,0 25,49-25,1-24,-26-26,26 1,24-25,-25-25,1 0,-1-25,-24 0,-1 0,1 1,0-1,-25 25,-1-25,-24 0,0 25,0 0,25-25,-25 25</inkml:trace>
  <inkml:trace contextRef="#ctx0" brushRef="#br0" timeOffset="425861.3577">4018 13767,'0'-25,"0"-50,-24 26,24-1,-50-24,25 49,-24-25,24 50,-50 0,26 50,-1 0,0 24,1 25,24 25,0 0,0 0,25 25,0-25,0-25,25 25,0-49,0-1,24-24,-24-25,25-1,0-24,-26 0,26 0,-25-49,24 24,1 0,0-24</inkml:trace>
  <inkml:trace contextRef="#ctx0" brushRef="#br0" timeOffset="426377.3874">4390 14312,'0'0,"0"0,-24 0,-1 25,25 0,-50 25,50-26,-25 51,25-26,0 1,0 0,25-26,0 1,25 0,-26-50,1 0,25 1,-25-26,-25 25,24-24,-24-1,0 25,0 0,0 25,25 0,-25 25,25 25,0-25,0 24,-1 1,26-1,-25-24,0 0,-1-25,1-25,-25 0,25 1,-25-1,0-25,0 25,0 1,25-1,0 0,-25 0,49 25,-24 0,25 0,-25 0,-1-25</inkml:trace>
  <inkml:trace contextRef="#ctx0" brushRef="#br0" timeOffset="426757.4091">5085 13791,'0'0,"25"25,0 0,-25 25,24-1,1 26,0-1,0 50,0-50,-1 51,1-51,-25 0,25 1,0-50,0-1,-25-24,49-24,-49-26,50-24,-25-50,-1-1,26 1,0 0,-26 0,26-24,0 48,-26 26,1 0,0 24,0 0,-25 26,25-1,0 0</inkml:trace>
  <inkml:trace contextRef="#ctx0" brushRef="#br0" timeOffset="439966.1646">4242 5308,'0'0,"0"0,0 0,-25 25,25 0,0 24,-25-24,0 50,0-1,1 25,-1 0,0 1,0-1,25-25,-49 26,49-26,-50 25,50-49,-25-1,0 1,25 0,0-26,-24 1,24 0,0-25,-25 0</inkml:trace>
  <inkml:trace contextRef="#ctx0" brushRef="#br0" timeOffset="440353.1868">4192 5110,'0'0,"0"0,25 25,-25-1,25 1,-1 25,1 24,0 25,0-24,24 24,-24 25,0-25,0 25,24-24,-24-1,0-25,-25 25,25-49,-25 24,0-24,0 0,0-50,0 24,0 1,0-25,0 0</inkml:trace>
  <inkml:trace contextRef="#ctx0" brushRef="#br0" timeOffset="445945.5066">3572 5581,'-50'-74,"25"24,1 0,-1 26,0-1,25 0,0 25,0 25,0 0,25-1,0 51,-1-1,1 25,25 1,-25 24,24 0,-24 0,0 0,25-25,-26 0,1-24,0-1,0-24,-25-26,49 1,-49-25,25-25,0 1,25-51,-1 1,-24-25,25-25,-1 0,26 0,-26-25,1 0,-1 25,1 0,-25 49,24 1,-49 0,25 49,-25 0,25 25,-25 0,0 0,-25-25,25 25,-25 25,25-25,0 25,0-25,0 25,0-1,0 26,0 0,-24 24,-1 0,0 1,0 24,0 25,-24-25,-1 25,1 0,24-24,-25-1,1 0,24-49,0 24,25-49,-25 24,25-49,0 25,0-25,0 0,0-25,0 1,-25-1,25-25,-24 1,-1-26,0 1,0-25,0 24,1-49,-26 0,25 25,-24-25,-1 25,25-1,0 1,-24 25,24 24,0 1,25 24,-25 0,25 25,0 0,25 0,-25 50,25-1,0 26,-1 24,1 0,0 25,25 25,-25-25,-1 0,1 0,0-25,0 0,24-24,-24-26,0-24,25-25,-1 0,-24-49,25-1,24-24,-24-1,-1-24,26 25,-26-1,1 26,-1-26,-24 50,0 1,0-1,-25 25,-25 0,0 25</inkml:trace>
  <inkml:trace contextRef="#ctx0" brushRef="#br0" timeOffset="446389.532">1488 5259,'0'-50,"0"25,-25-24,25 49,0 0,-24 24,-1 26,0 24,-25 26,1 24,-1 0,25 24,-24 1,-1 0,1-25,24 25,0-50,0 0,0-24,25-75,-24 49,24-49,0-49,24-26,1 1,0-50</inkml:trace>
  <inkml:trace contextRef="#ctx0" brushRef="#br0" timeOffset="446592.5437">1240 5407,'50'-49,"-50"-26,25 51,-25 24,24 49,-24 26,0-1,25 25,-25 25,25 0,0 0,24 0,-24-24,0-1,0-25,0 1,-1-26,-24-24,0-25,-24 0</inkml:trace>
  <inkml:trace contextRef="#ctx0" brushRef="#br0" timeOffset="446725.5513">1141 6325,'-50'-25,"50"25,-24 0,48-24,26 24,24 0,-24-25,24 25,1-25,-1 25,-24 0</inkml:trace>
  <inkml:trace contextRef="#ctx0" brushRef="#br0" timeOffset="447161.5762">1191 7069,'0'0,"0"0,0 0,-25 75,25-26,-25 26,0 24,0 0,1 0,-1 25,0-24,0-1,25-25,25-24,0 0,24-26,26 1,-26-25,26 0,-1-25,-24 1,24-1,-24 25,-25-25,-1 25,1 0,0 0</inkml:trace>
  <inkml:trace contextRef="#ctx0" brushRef="#br0" timeOffset="447651.6042">1240 8880,'0'0,"0"0,0 0,0 25,0 0,25 24,-25 1,-25 24,25 1,0 24,0-25,0 26,-25-26,25 0,-24 1,24-26,0 1</inkml:trace>
  <inkml:trace contextRef="#ctx0" brushRef="#br0" timeOffset="448201.6357">1463 10145,'0'25,"0"-25,0 25,-24-25,-1 25,25-25,-75 74,26-49,-1 0,25-1,25-24,-49 25,74 0,-1-25,-24 0,25 25,0-25,0 25,-25-25,-50 99,1-25,-1 1,-24 24,24 0,25-25,0 1,50-1,25-49,24 0,25 0,1-50,24 25,-25-25,0 0,-24 0,-26 1,1 24</inkml:trace>
  <inkml:trace contextRef="#ctx0" brushRef="#br0" timeOffset="449125.6885">1116 13171,'0'0,"0"0,0 0,0 0,0 0,25-99,0 25,-25-1,25-24,-1 25,-24-50,25 24,-25 1,0 25,25-1,-25 1,0 24,0 25,25 25,-25 50,49 0,-49 24,50 1,-25 24,24 0,1 0,0-24,-1-1,-24-24,25-1,-1-49,-24 0,0-25,0 1,0-51,-25 1,24-25,-24-1,0 1,-24-25,24 25,-25 0,25 24,0 26,0-1,-25 50,25 0,25 0,0 25</inkml:trace>
  <inkml:trace contextRef="#ctx0" brushRef="#br0" timeOffset="454940.0211">1091 13990,'0'0,"0"0,0 0,0 0,0 0,0 0,0 0,0 0,0 0,25 49,0 1,0-25,24 24,-24 1,25 0,-25-1,-1 1,1 0,0-26,-25 1,25 0,-25 0,0-25,0 0,25 25,-25-25,0-25,0 0,0 0,0 0,24-24</inkml:trace>
  <inkml:trace contextRef="#ctx0" brushRef="#br0" timeOffset="455281.0406">1637 13816,'0'-25,"0"1,25-1,-25 25,0-25,0 25,0 25,-25 0,25 24,0 26,-25-1,0 50,1-25,-1 25,0 0,0 25,0-25,-24-25,49 1,-25-26,0 0,25-24,-25-25,25 0,0-1,0 1,0-25,-24-25,24 25</inkml:trace>
  <inkml:trace contextRef="#ctx0" brushRef="#br0" timeOffset="463023.4834">1687 14808,'0'50,"0"-25,0 0,-25-1,25 26,0-25,0 0,0-25,0 0,25 24,-25-24,25 0,-25-24,24 24,-24-25,25 25,-25-25,25 0,-25 0,0 25,0-24,0-1,0 25,0 0,-25-25,25 25,0 0,0 0,0 0,0-25,0 25,0 0,0 0,0 0,0-25,25 25,-25 0,25 0,-25 0,25 0,-25 0,0 0,24 0,-24 0,0 0,0-24</inkml:trace>
  <inkml:trace contextRef="#ctx0" brushRef="#br0" timeOffset="463594.5161">1984 14635,'0'25,"0"-1,0 1,0 0,0 0,0 0,0 24,0-24,0 25,0-26,-24 1,24 0,0 0,0-25,0 0,0 0,0 0,0-25,0 0,0-24,0 24,0 0,24-25,-24 1,0 24,25 0,0 0,-25 1,25-1</inkml:trace>
  <inkml:trace contextRef="#ctx0" brushRef="#br0" timeOffset="464098.5449">2505 13717,'0'-25,"0"0,0 1,-25 24,1-25,-26 25,25 0,-24 25,24-1,0 26,0-25,25 24,0 26,0-1,25-24,25 24,-26 1,1-1,25 0,-25 1,-1-1,1-24,0 24,-25-49,0 25,-25-1,25-24,-25 0,1-25,-1 0,25 0,-25 0,0 0,0 0,1 0,24-25,-25 0,25 1,0 24</inkml:trace>
  <inkml:trace contextRef="#ctx0" brushRef="#br0" timeOffset="468014.7689">14858 12055,'0'0,"0"0,0 0,0 0,-25 0,25 0,0 0,-25 0,1 0,-1 0,0 0,0 0,-24 25,-1-25,0 0,-24 0,24 0,-24 0,-1 25,1-25,0 0,-26 0,26 0,-25 0,0 0,-1-25,1 25,0 0,-25-25,25 25,-1-25,-24 0,0 1,0-1,0 25,0-25,25-25,-25 26,0-1,25 0,-25 0,25 25,-25-25,24 1,1-1,0 25,25 0,-26 0,26 0,-1 0,1 0,24 25,-24-1,24 1,1 0,-1 0,1 24,-1 1,0 0,1 24,24-24,0 24,-24 1,24-26,0 50,0-49,0 49,1-49,-1 24,25 25,0-49,0 24,25 1,-25-1,24-24,1 24,25-24,-1 0,1-1,0 1,24-1,0 1,1 0,-1-26,25 26,-24-25,24 0,25-1,-25-24,25 25,0-25,0 0,25 0,-25 0,0 0,25 0,0 0,0 0,0-25,-1 25,1 0,0 0,0-24,25 24,-26 0,26-25,0 25,-26 0,26 0,0-25,-25 25,24 0,1 0,-1 0,1 0,-25-25,25 25,-1 0,-24-25,25 25,-26-24,26 24,0-25,-25 25,-1 0,26-25,-25 25,0 0,24 0,-24 0,0 0,0 0,24 0,-24 0,0 0,25 0,-25 0,24 25,-24-25,0 0,0 0,0 0,-1 0,26 25,-50-25,25 0,0 0,-1 0,1 0,0 24,-25-24,25 0,0 0,0 0,-25 25,24-25,-23 0,23 25,-24-25,0 0,0 0,0-25,-24 25,-1 0,25-25,-25 1,0-1,-24-25,-1 25,1-24,-1-1,0 1,1-1,-50-25,24 1,-24 0,0-1,-25 26,0-26,0 1,-50 24,25-24,1 24,-51-24,26 49,-26-25,-24 1,25 24,-26 0,-24 0,0 1,-25-1,1 25,-26-25,25 25,-49 0,-1 0,26-25,-26 25,1 0,-25 0,24-25,1 25,-1 0,-24 0,25-25,-1 25,-24 0,24-24,-24 24,25 0,-25-25,24 25,1-25,-26 25,26-25,0 25,-26 0,26-25,-1 25,26 0,-26-24,1 24,24 0,1 0,-1 0,0 0,26 0,-1 0,0 0,25 0,0 0,25 24,24-24,1 0,-1 0,51 0,-26 0</inkml:trace>
  <inkml:trace contextRef="#ctx0" brushRef="#br0" timeOffset="519475.7123">22647 7516,'0'0,"0"0,0 0,0 0,0 0,0 0,0 0,-25 0,25 0,0-25,-25 0,0 25,25-25,-25 1,1-1,-1 25,0-25,-25 0,26 0,-1 1,-25-1,25 0,-24 0,24 0,-25 25,26-24,-26-1,25 25,-24-25,-1 25,0-25,1 25,-1-25,1 25,-1 0,0-24,25 24,-24 0,-1 0,25 0,1 0,-26 0,25 0,-24 0,24 0,0 24,-25-24,26 25,-1 0,0 0,-25 0,26-1,-1 1,0 0,0 0,0 24,1-24,-1 0,25 0,-25 24,25-24,-25 0,25 0,0 0,-25-1,25 1,0 0,0 25,-24-50,24 24,0 1,0 0,24 0,-24 0,0-1,0 1,0 0,0 0,25 0,-25-1,0 1,25 0,-25 0,25 0,-25 24,25-24,-1 0,-24 0,25-25,0 25,0-1,0 1,24-25,-24 25,25 0,-1-25,1 25,-1-1,1-24,0 0,24 25,-24-25,-1 25,1-25,0 0,-1 25,1-25,-1 0,1 25,0-25,-1 24,1-24,-1 25,1-25,24 25,-49-25,50 0,-26 25,1-25,-1 25,26-25,-26 24,1-24,25 0,-26 0,1 0,24 0,-24-24,-1 24,26-25,-26 0,1 25,0-25,-1-24,1 24,-25-25,-1 25,26-24,-25-1,0-24,-1 24,1-24,-25 24,0-24,0 24,0-24,0-1,-25 26,1-1,-1-24,0 24,0 0,-24 1,24-1,-25 1,1-1,-1 0,0 26,1-26,-26 25,26 0,-26 1,26 24,-26 0,26 0,-26 0,1 0,24 24,1 1,-1-25,0 25,1 0,24-25,0 0,25 25,-25-25,25 0,0 0,0 0,0 0,0-25</inkml:trace>
  <inkml:trace contextRef="#ctx0" brushRef="#br0" timeOffset="566795.4189">6697 5308,'25'-49,"0"24,0 0,-25 0,0 25,0 0,0 25,-25 0,0 24,0 26,0 24,1 0,-26 0,25 25,-24 1,-1-26,0 0,26 0,-1-24,0-1,0-49,0 0,25-1,0-24,0-49,0 24,25-49</inkml:trace>
  <inkml:trace contextRef="#ctx0" brushRef="#br0" timeOffset="567005.4309">6623 5259,'0'0,"25"24,-25 26,24 24,1 1,0-1,0 50,0-49,24 49,-24-50,25 25,-25-24,-1-1,1-49,0 0,-25-25</inkml:trace>
  <inkml:trace contextRef="#ctx0" brushRef="#br0" timeOffset="567150.4392">6623 6102,'-25'0,"25"0,25 25,0-25,24 0,-24 25,49-25,-24 0,-25 0,25 0</inkml:trace>
  <inkml:trace contextRef="#ctx0" brushRef="#br0" timeOffset="567675.4692">6648 7119,'0'25,"0"0,0-1,0 1,-25 25,0 24,0-24,0 24,1 1,24 24,-25-25,0-24,50 24,-25-24,25-25,24-1,1 1,-1-25,1 25,24-50,1 25,-25 0,-1 0,1-25,-1 25</inkml:trace>
  <inkml:trace contextRef="#ctx0" brushRef="#br0" timeOffset="582596.3226">6548 8880,'0'25,"0"0,-24 24,24 1,0 24,-25 1,0-1,25 1,-25-26,0 1,25-1,0-24,0 0,-24 0,24-25,0 25,0-25</inkml:trace>
  <inkml:trace contextRef="#ctx0" brushRef="#br0" timeOffset="583127.353">6375 10368,'0'0,"0"50,0-25,0 24,-25 26,25-1,0 1,0 24,0-50,25 26,0-26,-1-24,26 0,0-25,24-25,-24-24,-1-1,1-24,-1 24,1-49,-25 24,0-24,-25 25,0 24,0-24,0 74,0 0</inkml:trace>
  <inkml:trace contextRef="#ctx0" brushRef="#br0" timeOffset="583687.385">6747 11782,'0'25,"25"25,-25-1,0 26,0 24,24 0,-24 25,-24-25,24-24,0 24,-25-49,25-1,-25-24,0-25,0-25,1-24,-1-1,0-49,0 0,0-25,1-1,24-23,24 24,1 24,0 1,49 50,-24-1,24 25,1 25,-1 25,-24 0,0 24,-50 1,24 24,-48-24,-1 24,0 1,-25-50,1 24,24-24,0 25,0-50</inkml:trace>
  <inkml:trace contextRef="#ctx0" brushRef="#br0" timeOffset="584310.4207">6821 13519,'0'49,"0"1,0 49,0 0,0 0,0 25,0-24,0-1,0 0,-25-24,25-26,-24 1,24-25,0-25,-25-50,0 0,25-24,0-25,0-25,0-25,0 25,0-25,25 25,0 0,24 25,1 24,-25 26,24 49,1 0,0 0,-1 25,-24 24,0 1,0-1,-50 1,0 24,0-24,-24 0,-1-26,25 1,-24 0,-1-25,25-50,0 1</inkml:trace>
  <inkml:trace contextRef="#ctx0" brushRef="#br0" timeOffset="585391.4824">7863 4837,'-25'-50,"-24"1,-26-1,-24 25,0 0,-25 1,-25-1,-25 25,26 25,-1-1,-25 1,50 25,0-1,25 1,0 49,24 1,26 24,24 24,0 26,25 24,0 26,25-1,0 25,-1 50,1 24,-25 25,0 25,0 25,0 25,0 0,-25 24,1 1,-1 24,25-25,-25-24,0 0,25-25,0 0,0-50,0 0,25-49,-25-1,25-24,-25-50,25 1,-25-51,24 1,-24-50,25 0,-25-25,25-24,0-1,24-24,1-1,0-24,24 0,0 0,26-25,24 25,-25-25,25 0,-50 24,50-24,-49 0,-1 25,-24-25,-1 0,-24 0,0-25,0-24,-25-26,25-24,-25-25,24-50,1-24,0-50,-25-50,25-49,0-25,-1-50,1-24,0-26,-25-48,0-1,0-25,-25-25,0 51,25-26,-24 25,-1 25,25 49,0 26,-25 49,25 49,0 75,0 50,0 74,25 74</inkml:trace>
</inkml:ink>
</file>

<file path=ppt/ink/ink1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12T22:26:06.246"/>
    </inkml:context>
    <inkml:brush xml:id="br0">
      <inkml:brushProperty name="width" value="0.05292" units="cm"/>
      <inkml:brushProperty name="height" value="0.05292" units="cm"/>
      <inkml:brushProperty name="color" value="#FF0000"/>
    </inkml:brush>
  </inkml:definitions>
  <inkml:trace contextRef="#ctx0" brushRef="#br0">15255 8979,'-25'-25,"0"25,0 25,1 0,-1 0,-25 25,25 24,-24 25,24-24,0 49,0-25,25 0,0 0,0-24,0-1,25-24,0-26,25 1,-26-25,26-25,0 1,-26-26,26-24,0-1,-26-24,-24 25,25-26,-25 1,0 25,-25-25,1 24,-1 26,0-1,-25 25,26 0,-1 0,0 25,25 0,0 0,25-24,0 24,-1 24,26-24,0 25,-26 0,51 0,-25 49,-1-24,1 0,-25 24,24-24,-24 24,0-24,0-26,-25-24,0 0,24 0,-24-24,0-51,0 26,0-51,0 1,0 0,-24-25,24 25,0-1,-25 26,25 0,-25 24,25 0,0 26,0-1,0 0,0 25,0 0</inkml:trace>
  <inkml:trace contextRef="#ctx0" brushRef="#br0" timeOffset="353.0202">15801 8706,'24'0,"1"25,0-50,-25 1,25 24,0-50,-1 0,-24 1,25 24,-25-49,-25 24,25 0,-24 50,-1-24,0 24,0 24,25 1,-25 50,1-1,24 0,0 26,0-26,24 25,1-49,0 24,0-24,0 0,-25-26,24 1,1-25,-25-25,25 1,-25-26,25 25,-25-25</inkml:trace>
  <inkml:trace contextRef="#ctx0" brushRef="#br0" timeOffset="583.0334">16148 8905,'25'25,"-1"-1,1 1,-25 0,25-25,-25 0,0 0,-25 0,25-25,-25-24,1-1,-1 0,0-24,0 0,0 24,25-24,0 24,0-24,0 24,25 25,-25 0,25 1,0-1,0 25,-1 0</inkml:trace>
  <inkml:trace contextRef="#ctx0" brushRef="#br0" timeOffset="863.0494">16396 8706,'25'50,"0"-25,-25-25,0 0,24 0,-24-25,0 0,-24-24,24-1,-25 0,0-24,25 24,-25-24,0 24,25-24,0 24,25 1,0 24,-25 0,25 0,0 1,-1 24,1 0,0 0,0 24,-25 1,25 0</inkml:trace>
  <inkml:trace contextRef="#ctx0" brushRef="#br0" timeOffset="1053.0601">16743 8384,'0'25,"25"0,0 24,-25-24,0 0,25 0,-25-1,0 1,0-25,24 25,-24-25,0 0,-24-25,24-24</inkml:trace>
  <inkml:trace contextRef="#ctx0" brushRef="#br0" timeOffset="1219.0697">16495 7466,'0'0,"0"0,0 0,0 25,0-25,0 25,0-25,0 25</inkml:trace>
  <inkml:trace contextRef="#ctx0" brushRef="#br0" timeOffset="1976.113">16842 8136,'0'74,"0"26,0-26,0 0,25-24,0-25,-25 0,50-25,-50-25,24-25,1 1,0-26,-25-24,0 0,-25-50,0 50,-24-50,-1 50,1-25,-1 24,0 26,1 0,24 24,0 50,25 0,0 50,25 24,0 0,0 26,-1 24,26 0,0 0,24-25,-24 0,24-24,-24-26,24 1,-24-50,-1 0,-24-25,25 0,-50-49,0 24,0-24,0 24,-25 0,0 1,0 24,25 0,-25 50,1 0,24 24,0 1,0 0,24-1,-24 1,25-25,0 0,0-25,0 0,-1 0,1-25,0 0,0-25,0 26,-25-26,24 25,1 0,0 0,0 25,-25 0,25 25,0 0,-25 0,24 0,-24 0,0-1,-24 1,24 0,0 0,0-25,-25 0,25 0,0-25</inkml:trace>
  <inkml:trace contextRef="#ctx0" brushRef="#br0" timeOffset="2691.1539">17934 9079,'25'-50,"-1"25,-24-25,25-24,-25-25,25 0,-25 24,0-24,-25-25,25 50,0-26,0 26,0 0,0 24,0 25,-25-25,25 26,0 24,-24 0,-1 0,-25 24,25 1,-24 0,-1 0,25 0,1 0,-1-1,25-24,0 0,25-24,-1-26,26 0,-25 1,24-26,1 1,-25-1,24 26,-24-26,0 51,0-1,0 0,-1 50,-24 0,25 24,0 26,0-26,-25 26,25-26,-1 26,-24-1,25-49,-25 0,25 0,-25-1,0-24,0 0,0 0,0 0,0-24,0-1,0 25,0-25,0 25</inkml:trace>
</inkml:ink>
</file>

<file path=ppt/ink/ink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1T21:07:54.63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9447 255 38,'0'0'33,"0"0"2,0 0-2,1 10-18,-13-9-5,1 7-3,-8-7 0,-1 4-3,-8-1 1,-3-1-2,-6-2-1,-4 1 0,-6-3-1,-5-1 0,-6-3-1,-6 0 1,-7-3-2,-7-2 1,-9 0-1,-10-3 0,-10 3 0,-11-1 0,-12 0 0,-15 0-1,-8 5 1,-11-3 0,-8 2 0,-7 0 0,-7 1 0,-9 0 0,-2-1 1,-4-1-1,-8 1 1,-4 0-1,-6 1 1,-2-1 0,0 3 0,0 1 0,0 1 0,5 4 0,6 1 0,7 4 0,10 4 1,8 5-1,9 8 1,10 7 0,7 9-1,7 11 1,9 12-1,8 15 1,5 10-1,9 15 0,8 14 0,9 15 0,9 15 0,14 12 1,10 19 0,9 9-1,13 14 1,12 10 1,9 5 0,9 1 0,9 5 0,8-2 0,6-11-1,10-2 1,2-7-2,5-6 0,4-8 0,3-2 0,6-10-1,5-4 1,2-8 0,7-9-1,4-12 1,8-6 0,4-12 0,9-12 0,1-10-1,4-7 1,6-7-1,2-6 1,2-3-1,2-6 0,3-2 0,0-3 0,4-3 1,2-5 0,2 1-1,1-5 1,4 0-1,2-4 0,3 0 1,2 3-1,2-3 1,-2 2-1,1 4 1,2 1-1,-2 5 1,-2 2 0,0 1 0,-4 5 0,1 2 0,1 3 0,-1-2 0,4-2 0,3-2 1,5 2-1,6-1 0,8-4 0,4-1 0,8-5 0,4 1 1,5 1-1,4-3 0,2-2 1,1-5-1,4-1 1,3-4 0,1-4-1,5-1 0,3-4 0,6-1 0,1-4-1,5-2 1,-2-1-1,2-1 1,2 0-1,0-2 2,0-2-2,-3-1 1,3 0 2,0 1-2,4-2 2,2 0-2,0-1 1,3-2-1,-1-1 2,4-2-1,-2-3-1,1 0 0,0-4 1,2-1-1,0-1 1,2-2-1,2-3 0,0 2 0,4-2 0,1 1 0,-1 0 0,-1 0 0,-2 0 1,-2-2-1,0 0 0,-2-1 1,-4 0-1,-1-1 0,1-3-1,1 1 1,-1-2-1,1-3 1,-1-3-1,0-3 1,0-1-1,-3-9 2,-5 0-3,-3-11 3,-3-5-2,-5-2 1,-6-13-2,-2-3 3,-3-8-2,-2-4 2,-1-11-1,-3-10 0,1-4 0,-3-15 0,1 0 1,-1-12-1,-3-10 0,-3-5-1,-2-3 2,-3-4 0,-3-5 0,-4-2 0,-4-2 2,-9-4-1,-6-1 0,-3-3 1,-7 0-2,-9-2 1,-9-2 0,-13-2-1,-9 0 0,-14-3 0,-7 2 1,-19-4 0,-12 0-1,-13-1 0,-14 2 1,-12 3-1,-14 3 0,-11 6 1,-17 3-2,-12 6 1,-11 3 0,-14 6 0,-13 3 0,-13 1 0,-9 2-1,-11 5-1,-10 6 1,-7 1 0,-8 5-1,-6 5 1,-10 4-1,-6 9 0,-10 0 0,-12 7 0,-9 2 1,-11 3 0,-17 2-1,-12 5 1,-11 5 0,-8 1 0,-5 6 0,-2 5 0,-1 1-1,-2 5 1,0 4 1,-1 3-1,-3 0 0,-5-2 0,-4 2 0,-6-2 0,0-1 0,-1 1 1,4 0-2,0 4 2,6-2-2,5 7 2,4 2-1,3 4-1,-2 2 2,2 3-1,2 3 0,5 0 0,7 4 0,8 0 0,12 4 0,11 2 1,16 5-1,13 4 1,11 3 0,14 2 0,13 3 0,11-1-1,15 0-2,17 4-16,7-11-22,17-11-3,10-12 2,11-17-3</inkml:trace>
  <inkml:trace contextRef="#ctx0" brushRef="#br0" timeOffset="2761">2 6951 39,'-1'-15'35,"0"-2"1,0-1-5,5 5-12,-6-8-6,5 8-4,-2-6-3,1 5-2,2-7-2,0 5 0,2-3-1,1 4-1,1 0 1,3 0-2,-3 4 1,3 1-1,1 4 0,2 3 1,4 3-1,1 3 0,5 3 1,3 0-1,7 1 1,7 1-1,7-2 0,3-1 0,2-1 0,6-3 0,7-2 1,8-3-1,3 1 0,0 0 2,7-1-2,4 2 1,7-1-1,4 2 1,4 0-1,0 1 0,1-1-1,2 0 1,-5 0 0,1 0 1,-1-2 0,-3 2 0,-5-2-1,-3 2 1,-2-1 0,-2 0 0,-4-1 0,-2-1 0,-6 1 0,-5 0 1,-4-3-1,-6 0 2,-6-1-1,-3 0 0,-8-3 0,-4 0 1,-7 0-1,-7 0 0,-4-1 1,-5 2-1,-3 1 1,-12 8 0,13-7 0,-13 7-1,3 17 1,-4 9 0,-3 10 0,-2 10-1,-3 7 0,-2 6-3,3 13-9,-1-8-30,4-8 1,3-16-2,8-22 0</inkml:trace>
  <inkml:trace contextRef="#ctx0" brushRef="#br0" timeOffset="76752">21813 974 57,'-14'-5'37,"-13"3"-3,-19 1 1,-14 2-21,-18-4-13,-21 1-1,-17 0 1,-19 0 0,-23 0 0,-20 0 0,-25 1 1,-16 1 0,-22-2-1,-16 3 1,-17-1-1,-13 1 0,-9-2 0,-5 2 1,-2-1 0,-1 3 1,5 2 0,13 3-1,11 2 1,23 6 0,18 0-1,29 8 1,23 2-2,26 8 1,19 8-1,19 12 0,19 9 1,15 11-2,12 16 0,10 10 0,9 11 0,6 10 1,8 6 0,7 8 0,5 1 0,6 3 1,4-5-1,6-1 0,8-9 0,6-5-1,13-13 1,9-13-1,14-13 0,14-14 0,18-15 0,17-13 0,21-17 0,20-11 0,23-12 0,22-13 0,24-7 0,23-9 0,21-4-1,20-5 1,18 0 0,13-1-1,6 0 1,6 2 0,1 2 1,1 4-1,-6 3 1,-4 6 0,-12 1 0,-8 4 0,-14 3-1,-14 2 1,-21 2 0,-14-2-1,-22-2 0,-20-7 0,-16-4 0,-19-9 1,-17-11 0,-13-11-1,-9-13 0,-16-13 0,-15-14 1,-9-13-1,-20-13-1,-9-6 1,-16-12 0,-12-1 0,-13-3 0,-13 4 0,-6 12 0,-10 15-1,3 25-6,-12 18-35,8 36-2,-2 27 1,3 27-3</inkml:trace>
</inkml:ink>
</file>

<file path=ppt/ink/ink2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12T22:27:17.970"/>
    </inkml:context>
    <inkml:brush xml:id="br0">
      <inkml:brushProperty name="width" value="0.05292" units="cm"/>
      <inkml:brushProperty name="height" value="0.05292" units="cm"/>
      <inkml:brushProperty name="color" value="#FF0000"/>
    </inkml:brush>
  </inkml:definitions>
  <inkml:trace contextRef="#ctx0" brushRef="#br0">2604 11410,'0'0,"0"0,-24 0,24 0,-25 0,25 0,0 0,-25 0,25-25,-25 25,25-24,-25 24,1 0,-1 0,25-25,-25 25,0 0,0 0,1-25,-26 25,25 0,-24-25,24 25,-25 0,1 0,24 0,-25-25,1 25,-1 0,0 0,26-24,-26 24,0 0,1 0,24 0,-25 0,1 0,-1 0,0 24,1-24,-1 25,1-25,-1 25,0-25,1 25,-1-25,1 25,-1-1,0-24,50 0,-74 25,74-25,-50 25,50-25,-49 25,49-25,-50 25,50-25,0 0,-49 74,49-74,-25 50,25-50,-25 99,25-50,-25 1,25 24,0 1,0-1,-25 1,25-1,0 1,0-1,0 0,-24 1,24-1,0 1,0-1,0 0,0 1,0-1,0 1,0-1,0-24,0 24,0-24,24-1,-24 1,0 0,0-50,0 74,0-74,25 74,-25-74,50 50,-50-50,25 74,-25-74,49 50,-49-50,50 50,-50-50,49 24,-49-24,50 25,-50-25,74 25,-74-25,75 25,-26 0,1-25,0 0,-1 24,1-24,-1 0,26 0,-26 0,26 0,-26 0,26 0,-25 0,24 0,0-24,1 24,-26 0,51 0,-26-25,0 25,1-25,-1 25,1-25,24 25,-25-25,1 25,-1 0,1-24,24 24,-25 0,1 0,-1 0,0 0,-24 0,24 0,1-25,-1 25,1 0,-1 0,25-25,-24 25,-1-25,1 25,-1-25,25 1,0 24,-24-25,-1 0,25 25,-24-25,24 25,-25 0,26-25,-1 25,-25-24,26 24,-1 0,-25-25,25 25,-24 0,24 0,-25 0,26 0,-26 0,25 0,-24 0,24 0,-25 0,26 0,-26 0,25 0,0 0,-24 0,24 25,0-25,1 0,-26 0,25 0,0 24,1-24,-1 0,0 0,0 0,0 0,1 0,24 0,-25 0,0 0,0 0,25 25,-24-25,24 0,0 0,-25 0,25 0,0 0,0 0,0 0,0 25,0-25,0 0,25 0,-25 0,0 0,0 0,25 0,-25 25,0-25,0 0,25 0,-25 0,0 25,0-25,-25 0,25 0,-25 0,0 0,1 0,-26 0,0 0,1-25,-26 25,26-25,-26 25,-24-25,25-24,-25-1,0 0,24 26,-24-51,0 1,0-1,-1-24,1 0,0 24,0-49,0 25,-1 0,-24 0,25 0,-25-1,25 1,-50 25,25-26,0 26,-25-25,25 49,-24-24,-1-1,25 26,-25-26,0 26,0 24,-24-25,24 26,0-1,-24 0,24 0,-25 0,25 1,-24 24,-1-25,0 25,1 0,-1-25,1 25,-26 0,1 0,24 25,-24-25,-1 0,1 25,0-25,-26 0,26 24,-1-24,1 0,-25 0,24 0,1 25,-25-25,24 0,-24 0,25 0,-1 0,1-25,-25 25,24 0,1-24,-1 24,1 0,-25-25,24 25,1 0,-25 0,0 0,24 0,-49 0,50 0,-50 0,24 0,1 0,0 0,0 0,-25 0,25 0,-1 0,1 0,0 0,0 0,-1 0,1 0,0 0,25 0,-26 0,26 0,-25 0,0 0,24 0,-24 0,25 25,-26-25,1 0,25 24,-26-24,1 25,0-25,25 0,-26 0,26 0,-25 0,0 25,24-25,1 0,-1 0,1 0,-1 0,-24 0,25 0,-1 0,1 25,0-25,-26 0,26 0,0 0,-1 25,1-25,-1 0,1 0,-1 0,1 0,-25 0,24 24,1-24,0 0,-1 0,1 0,-1-24,1 24,0 0,-26 0,26 0,24 0,-49 0,25 0,24-25,-24 25,-1 0,1 0,24 0,1 0,-26 0,26 0,-1 0,0 0,1 0,-1 25,1-25,24 0,-25 24,25-24,-24 0,24 0</inkml:trace>
  <inkml:trace contextRef="#ctx0" brushRef="#br0" timeOffset="4739.2711">1116 15429,'0'0,"0"0,-25-50,25 50,0 0,-49-50,49 50,-50 0,50 0,-49 0,-1 0,0 0,26 25,-26-25,50 0,-74 25,74-25,-50 0,50 0,0 0,0 0,0 0,0 0,-50 50,50-50,25 74,-25 0,25-24,-25 24,0 26,25-1,-25 0,0 25,0-25,0 50,0-25,0 0,0 0,0 0,0 0,25 0,-25-25,0 1,0-26,24 25,-24-49,0 24,0 1,25-50,-25 49,0-74,25 74,-25-74,0 50,0-50,0 0,25 50,-25-50,0 0,0 0,0 49,0-49,0 0,0 0,-25 75,25-75,0 0,0 74,0-74,0 25,0-25,0 0,25 74,-25-74,0 0,0 0,25 50,-25-50,0 0,49 25,-49-25,0 0,50 0,-50 0,49-25</inkml:trace>
  <inkml:trace contextRef="#ctx0" brushRef="#br0" timeOffset="5770.33">10567 15701,'0'0,"0"0,0-24,0 24,0 0,0 0,25-25,-1 25,-24-25,50 25,-25 0,24-25,26 25,-26 0,51 0,-26 25,0 0,-24 0,25 24,-1-24,-24 74,-26-24,26 24,-25 25,0 0,-1 0,1 25,-25 0,0-1,0 1,0-25,0 0,0 0,-25-25,25-24,-24-1,24 1,0-26,0-49,-25 75,25-75,-25 49,25-49,0 0,0 75,0-75,0 0,0 49,0-49,0 0,0 50,0-50,0 0,-50 25,50-25,-74 0,0 0,24 0,0 0,-24 0,24 0,1 0,24 0,25 0,-50 0,50 0,0 0,0 0</inkml:trace>
</inkml:ink>
</file>

<file path=ppt/ink/ink2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10T21:09:20.04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 0 94,'0'0'40,"14"20"1,-14-20-5,0 0-33,0 0-3,0 0-1,0 0-2,0 0-2,7 19-7,-21-23-25,14 4-2,0 0 0,0 0 1</inkml:trace>
</inkml:ink>
</file>

<file path=ppt/ink/ink2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1-10-10T21:37:38.12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-2147483648-2147483648</inkml:trace>
</inkml:ink>
</file>

<file path=ppt/ink/ink2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10T21:14:13.93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26 238 8,'0'0'26,"-12"-17"1,5 5-14,7 12 3,-4-12-4,4 12-2,0 0-1,0 0-2,0 0-2,0 0-1,-3 16-2,4-4 0,-3 2-2,3 1 0,-1 1 1,5 1 0,1-3 0,8-3 0,3-9 1,12-1 1,6-15 0,16 0 1,4-12-1,11 2 0,6-9 1,7 4-1,-2-4 1,2 7-3,-5 2 1,-7 7 0,-8 2-1,-6 6 1,-13 0-2,-4 5 1,-11 1-1,-4 2 1,-10 0-1,-11 1 0,15-1 0,-15 1 0,0 0 0,0 0 0,0 0-1,0 0-2,11 2-4,-11-2-9,5-11-20,-5 11 1,14-11-3,-7-1 3</inkml:trace>
</inkml:ink>
</file>

<file path=ppt/ink/ink2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10T21:14:14.75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7 139 3,'0'0'27,"14"11"1,-14-11 2,-7 21-19,8 3 0,-9-4-4,7 5-2,-4-6 0,8 3-1,-1-10-1,13 3 1,3-13-1,19-1 1,6-14 2,21 2 0,6-12 0,18 2-1,2-10 1,11 3-1,-4-5 0,0 10-2,-11-2 0,-6 6-1,-15 2 0,-11 6-1,-12 3 1,-13 4-1,-6 0 0,-9 3-1,-14 1 0,14-2 1,-14 2-1,0 0 1,0 0-1,0 0 0,0 0 0,0 0-1,0 0-1,-1-9-2,1 9-4,1-12-12,9 6-17,-10 6 0,10-11-2,-10 11 3</inkml:trace>
</inkml:ink>
</file>

<file path=ppt/ink/ink2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10T21:14:15.43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96 54 50,'-10'18'31,"-6"-4"2,2 8-2,0-1-31,-3 1 0,3 3 3,3-5-1,11 3 2,5-11 1,17 0-1,9-14 3,21 0-1,8-13 0,24-1-1,9-7-1,11-1-1,3-5 0,5 3 0,-6 0-1,-6 6 0,-10 3-1,-14 5 0,-14 2 0,-12 2 1,-15 3-2,-9 2 0,-12 2 0,-2 0 0,-12 1-1,0 0 0,0 0-1,0 0-3,0 0-4,0 0-16,0 0-13,0 0 0,0 0 0,-1 15 1</inkml:trace>
</inkml:ink>
</file>

<file path=ppt/ink/ink2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10T21:14:16.02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65 21 29,'-24'10'29,"17"5"3,-4-1-1,4 5-18,1 8-8,-2-4 1,10 8 1,-4-6 0,17 3 0,-2-18 1,24 3-2,5-22 0,20 0-1,11-15 1,15-1-2,10-9 0,3 2-1,-1 2-1,-8 4 0,-13 7-1,-11 5 0,-21 5-1,-9 4-1,-17 3 1,-10 1-1,-11 1-1,0 0 0,9 2-4,-9-2-3,0 0-16,0 0-13,-9 11-1,9-11 1,-13 11 1</inkml:trace>
</inkml:ink>
</file>

<file path=ppt/ink/ink2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10T21:14:17.03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18 35 28,'-1'-15'30,"1"15"3,4-17-3,-4 17-20,0 0-3,0 0-2,-4 18 0,-2-4-2,5 8 1,-6-3-2,7 5 1,-4-3 0,8 2 0,5-6 2,6-3-2,6-9 1,14-2 0,6-10 0,17 0 0,4-14 1,14 2-1,-3-5-1,9 4 0,-4-3 0,-3 4-1,-11 3 1,-8 3-2,-16 7 1,-4 2 0,-13 1-1,-6 2 0,-17 1 0,12-3-1,-12 3-1,0 0 0,0 0-3,0 0-15,7 10-22,-7-10 2,-13 6-3,-2-7 1</inkml:trace>
</inkml:ink>
</file>

<file path=ppt/ink/ink2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10T21:14:55.86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25 1379 47,'-15'-13'33,"15"13"4,-3-13-2,-4 2-14,19 16-8,-12-5-5,10-1-1,-10 1-1,15 6-1,-15-6-1,18 16-1,-7-8-1,3 5 0,2-1 0,6 3-1,6-3 0,6 0 0,9-3 0,8-3 0,9-1 0,8-4-1,10-4 1,6-1 0,4-2-1,2 0 1,0-3-1,-3 4 1,-2-1 0,-3 0-1,-7 3 0,-2-2 1,-4 4-1,-1-1 0,-1 2 1,-2 1-1,-2 1 0,1 4 1,-3-2-1,-2 3 1,-5 1-1,-2 3 1,-4-1-1,0 1 0,-5 1 1,1 0-1,-1 1 0,3-1 0,-1 0 1,3-1-1,0-1 1,3 1-1,2-2 1,-1 0-1,2-2 1,0-1-1,1 0 0,0-2 0,-2-1 1,-1-1-1,-1-2 1,-3 1-1,-2-1 1,-3 2-1,-4-1 1,1-1-1,-5 5 1,-1-4-1,-3 4 0,-1-2 0,-2 0 0,-3 0 1,-4-1-1,-4 0-1,-4-2 0,-13 0-5,11-7-17,-23-13-19,-5-3-1,-16-21 0,-10-7-1</inkml:trace>
  <inkml:trace contextRef="#ctx0" brushRef="#br0" timeOffset="1308">1049 544 63,'-10'5'36,"10"-5"-2,-11 6 1,1-8-21,10 2-7,-11 10-2,11-10 0,-16 16-2,7 1 0,-3 1 0,3 7-1,-4 3 0,5 6-1,1 3 0,3 4-1,4-1 1,2-1 0,5-2-2,0-3 2,4-2-2,-1-6 1,1-5-1,-2-7-3,5 4-9,-14-18-24,17-1 0,-9-11 0,2-2 0</inkml:trace>
  <inkml:trace contextRef="#ctx0" brushRef="#br0" timeOffset="2655">1348 642 59,'0'0'30,"0"0"3,0 0-7,0 0-14,-11-8-4,11 8 0,0 0-3,0 0 1,-13-3-1,13 3-1,0 0-1,0 0-1,-10 12 0,7-2-1,-3 3 1,0 4-2,-3 4 1,1 4 0,-1 1 0,-1 3-1,-1-4 0,2-1 1,0-4-1,1-2 1,1-5 0,2-3 0,5-10 0,0 0 0,0 0 0,0 0 0,3-24 1,6 5-1,2-7 0,0-7 0,4-4 0,-1-1 0,-1-2 0,1 4 0,-4 6 0,0 3 0,-4 9-1,-1 9 0,-5 9 1,3 12-1,-2 7 1,0 6-2,0 1 2,2 3-2,1 0 2,3-1-2,0-4 2,3-7-2,2-6 1,2-7 0,3-5 0,-2-6 0,2-9-1,-1-6 1,0-6 0,-2-2 1,-3 0-2,0 0 2,-6 4-2,0 3 2,-2 9-1,-3 14-1,0 0 1,4 16 0,-3 6 0,1 8 1,2 4-1,-1 5 0,1 0 1,-1 0-1,1-3 0,-1-6 0,0-2-1,-1-8-1,2-4-1,-4-16-4,9 15-6,-9-15-19,3-15-8,1 0 2,6-2-1</inkml:trace>
  <inkml:trace contextRef="#ctx0" brushRef="#br0" timeOffset="3352">1674 776 65,'15'14'35,"-8"0"0,-1 4 1,-4-6-18,11 10-10,-7-7-3,6 0-1,-3-7-1,7-2 1,-4-8-1,7-2 0,-3-8-1,3-1 0,-4-8-1,0-1-1,-3-4-1,-1-5 0,-1 3-1,-6-1-1,4 9-5,-10-12-10,9 15-21,-4 0 2,6 7-2,-9 10 2</inkml:trace>
  <inkml:trace contextRef="#ctx0" brushRef="#br0" timeOffset="3653">2076 661 82,'0'0'36,"-10"15"0,4-3-3,-11-4-27,10 8-3,-5-1 0,7 4-1,2-2 1,9 1 0,5-5-1,7-1 0,7-9 0,6-5-1,2-7 0,1-7 0,-2-9-1,-2-6 1,-7-8-1,-6-6 1,-9-9-2,-9-3 2,-6-3-2,-8 2 0,0 7 0,-6 0-2,4 17-2,-2 1-5,19 33-6,-19-7-22,17 18 1,1 9 0,7 10 1</inkml:trace>
  <inkml:trace contextRef="#ctx0" brushRef="#br0" timeOffset="3948">2287 633 69,'23'25'37,"-1"-11"-1,8-7 2,-8-16-24,18 5-4,-13-15-5,6-1 0,-8-8-3,0 0 1,-12-2-1,-3 2 0,-10 3-1,-5 6-1,-11 5 1,-6 9-1,-5 8-1,-3 7 1,-1 10 0,0 5-1,1 5 1,6 3-1,5 3 1,6-1 0,6-1-1,5-5 1,7-4-1,1-3 0,4-5 0,-1-5 0,5-4-1,-3-3 0,1 0 0,-12-5 1,17 3-1,-17-3 0,9 1 1,-9-1 0,0 0 1,0 0-1,9 9 1,-9-9 1,0 0-1,0 0 1,8 9 0,-8-9 1,0 0-1,12 4 1,-12-4 0,13-4-1,-13 4 1,15-9 0,-6-1-1,2-3 1,-1-4-1,1-5 0,0-8 0,-1-6 0,1-8 0,-5-7-1,0-8 1,-3-5 0,-2-3 0,-2 2 0,-4 0 1,-2 7-2,-3 3 1,2 10 0,-3 6-1,1 10 0,0 8-1,0 2-1,10 19-2,-16-13 0,16 13-4,-12 9-13,18 10-19,-6-1 1,10 11-1,-1-1 2</inkml:trace>
  <inkml:trace contextRef="#ctx0" brushRef="#br0" timeOffset="4655">2597 578 80,'20'11'37,"6"-5"0,-1-11 0,15 0-28,-15-12-3,4-1-3,-6-7 0,-3 1 0,-9-5 0,-4 4-1,-8 3-1,-6 6 0,-10 8-1,-6 9 0,-4 12-1,-3 10 1,1 10-1,1 7 0,3 3 1,6 4 0,8-2 0,9-4 0,6-4 0,8-7 0,4-6 1,5-9-1,4-3 0,0-9 0,0-4 0,0-4 0,-3-3 0,-2 0 0,-4 0-1,-4 1 1,-12 7 0,14-11 0,-14 11 0,0 0 0,0 0 0,8-9 0,-8 9 0,1-16 1,-1 2-1,2-4 1,0-5-1,2-2 0,0-4 0,2 0 0,2 3 0,2 2 0,5 4 0,0 5-1,4 4 1,1 4-1,2 6-2,-2-3-2,12 9-21,-9-9-13,3 3 2,-6-5-3,3-1 2</inkml:trace>
  <inkml:trace contextRef="#ctx0" brushRef="#br0" timeOffset="5529">3246 293 56,'-8'-21'37,"4"6"-1,0 2 1,4 13-15,0 0-13,0 0-5,10 5-1,2 11-1,3 6-1,6 12 1,1 5 0,5 10 0,-1 5 0,-2 4-1,-6 2 1,-2 2 0,-6-7-1,-4-2 1,-9-3 0,-3-7-1,-3-7-1,-1-8 0,1-5 0,1-7-2,2-4 0,6-12-2,0 0-6,-4-14-30,16-4 2,-2-8-1,9-4-1</inkml:trace>
  <inkml:trace contextRef="#ctx0" brushRef="#br0" timeOffset="6136">3710 512 63,'0'0'37,"1"-12"-1,-1 12 1,0 0-23,-6 11-7,1-1-3,5 10-1,-4 5 0,4 7-1,-1 3 0,3 7 0,0 0-1,2-1 0,0-1-1,1-4 1,-1-8-2,1-6 1,-3-7-1,-2-15 0,0 0 0,0 0 0,-2-10-1,-3-11 1,2-3 0,-2-6 0,0-7 1,-1-5 0,0-5 1,0-2 0,2-5 1,3 2-1,2 0 1,6 5 0,0 4-1,8 7 0,4 9-1,5 9 1,4 9-1,2 9 0,2 8-1,0 8 1,0 5-1,-5 5 1,-5 1 0,-3 1-1,-7 1 1,-7-4 0,-8-1-1,-6-6 1,-6-1 0,-4-5 0,-3-1 0,0-4-1,1-2 0,1-3-2,8 2-3,-6-11-9,18 7-22,0 0-1,0-9 1,0 9-1</inkml:trace>
  <inkml:trace contextRef="#ctx0" brushRef="#br0" timeOffset="6957">4202 220 60,'0'0'38,"0"0"-1,4 12 2,13 6-22,-17-18-9,26 30-3,-12-5-1,8 10-1,-2 6-1,1 7 0,-3 6 0,-3 2-1,-3 4 0,-5 1 1,-7-4-1,-4-2 1,-6-7-1,-4-3 0,-1-9-1,-5-1 0,0-8-1,1-7 0,1-1-1,0-11-2,3 4-5,-12-15-25,9 1-6,-7-14 1,0 0-1</inkml:trace>
  <inkml:trace contextRef="#ctx0" brushRef="#br0" timeOffset="7548">873 332 62,'-4'-10'37,"-5"-2"-1,9 12 0,-19-18-17,19 18-10,-23 6-3,10 12-2,-6 4-2,4 15 1,-4 5-1,3 13 0,0 5 0,6 9 0,1 2 0,6-2-1,3 0 0,5-4 0,4-4 0,1-8 1,3-8-2,1-8-1,5-6-4,-6-18-22,13-2-13,-1-14 1,9-9-1,1-11 1</inkml:trace>
  <inkml:trace contextRef="#ctx0" brushRef="#br0" timeOffset="8146">4559 893 78,'-3'12'39,"4"3"-1,-3-2 2,10 4-31,-10-6-4,3 1-2,-3-3-1,2-9-1,0 0-3,0 0-4,11-5-27,-8-12-6,8-5 1,-3-7-2</inkml:trace>
  <inkml:trace contextRef="#ctx0" brushRef="#br0" timeOffset="8392">4982 655 82,'15'0'39,"-15"0"-2,12-7 0,-22-2-33,-1 5-1,-12 3-1,-6 8-2,-4-3 2,1 8-2,1 3 2,4 5-2,10 1 1,9 3 0,13-3 0,10-1-1,9-3 1,5-2 0,4-6-1,2-2 1,-1-4 0,-3-3 0,-4-3-1,-4-2 1,-6 1-1,-3 1 0,-2 6 0,1 8-1,-2 6 1,0 10 0,2 8-1,-2 7 1,0 8 0,-2 3 0,-5-1 0,-6-3 0,-6-6 0,-4-4-1,-5-6 1,-5-9-2,-1-10 0,-4-11-1,4-2-5,-11-21-18,14 0-13,-4-12 2,8-5-2,3-8 3</inkml:trace>
  <inkml:trace contextRef="#ctx0" brushRef="#br0" timeOffset="8822">5192 851 83,'44'-15'37,"4"-1"-2,-5-12-6,2 9-23,-12-8-3,-2 0 0,-12-1-1,-5 5 1,-13 0-2,-7 10 1,-10 7-1,-8 7-1,-5 10 1,0 9-1,0 8 0,4 7 0,6 4 1,5 2-1,11-4 0,9-1 1,10-5-2,4-8 0,9-4-2,-3-16-4,18 1-13,-11-19-18,5-7 0,-3-11 0,1-7 1</inkml:trace>
  <inkml:trace contextRef="#ctx0" brushRef="#br0" timeOffset="9131">5710 240 65,'0'-31'38,"-2"11"-2,2 20 2,-9-3-25,13 27-6,-7 7-5,3 11 0,1 7-1,0 7 0,0 6-1,-1-3-1,2-1 0,-3-9-3,2-5-1,-11-21-10,10-2-20,-11-16-2,-1-9-1,-12-16 25,9 0 9,-6-5 5,2-5 2,7 9 10,-5-5 20,11 7 3,10 5 0,16 12-22,-2 0-10,12 6-2,4 1-1,2-1-3,6 7-6,-12-8-23,7 2-4,-8-3-3,-4-1 3</inkml:trace>
  <inkml:trace contextRef="#ctx0" brushRef="#br0" timeOffset="9522">5816 937 81,'23'9'39,"-8"-22"-1,8-4 0,-6-15-28,12-1-5,-2-15-2,3-4 0,-3-7-1,2-5 0,-5-2-1,0 1 0,-6 5 0,-2 8-1,-4 11 1,-6 16-1,-6 25 0,0 0 0,2 35 0,-5 5 0,0 8-1,1 4 0,-1 2 1,4-4-1,2-8 1,4-10 0,5-15 1,1-8-1,7-11-1,0-14 1,7-11 0,0-10-1,1-11 1,4-10 1,-5-5-1,1 0 0,-5 3 2,-5 8-1,-2 7 0,-6 12 0,-1 17 0,-9 16 0,1 24-1,-3 13 0,-5 13-1,5 9 1,-2 10 1,2 3-1,-1-2 0,3-4 0,0-8 1,-1-7-1,5-12 1,-3-10-1,1-11 0,0-6 0,-2-12 0,10 1 0,-2-12 0,4-7 0,1-10-1,5-3 1,3-6 0,0 1 0,3 2-1,-4 2 1,-1 9-1,1 7 1,-2 14 0,1 11-1,-5 9 2,4 4-2,-2 5 2,5 3-2,-3-1 2,-2-2-1,3-3 0,-7-7 1,0-3-2,-5-5 1,-7-9 0,0 0 0,-14 2 0,-4-10 0,-9-3 1,-2-2-2,-2-1 2,-3 2-2,3 3 1,0 3 0,9 5-1,2 4 0,9 5 0,1 0-1,6 8-2,4-16-5,8 28-24,-8-28-6,15 18-1,-5-16 1</inkml:trace>
  <inkml:trace contextRef="#ctx0" brushRef="#br0" timeOffset="10394">6931 692 62,'15'0'38,"-3"-1"-2,-12 1 2,17-3-20,-17 3-15,0 0 1,0 0-2,6 17 0,-6 0 0,0 10 0,0 8 0,0 9-1,-2 7 0,-1 5 0,-6 2 0,2 0-1,-7-4 1,-2-3-1,-4-6 1,-2-7-1,3-8 1,-3-9-2,7-7 0,-5-14-3,20 0-9,-32-17-25,23-10-1,-1-18 0,3-11 0</inkml:trace>
  <inkml:trace contextRef="#ctx0" brushRef="#br0" timeOffset="10699">6905 184 83,'0'0'40,"1"13"-2,-5 1 1,5 12-35,0-10-5,1-2-2,5 5-3,-7-19-2,14 30-10,-10-21-20,10 5 1,1-1-1,8 1 3</inkml:trace>
  <inkml:trace contextRef="#ctx0" brushRef="#br0" timeOffset="10889">7224 612 96,'3'18'37,"-3"-1"1,1 8-12,0-10-22,4 6-2,1-2 0,2 1-1,-1-5 0,7-1 0,-2-7 1,3-2 0,-4-8-1,0-2 1,-2-8-1,-3-2 0,-3-8 0,-4-1-1,-2-4 0,2 0 1,-3 2-1,3 3 0,-2 4 0,3 5 0,0 14 0,0 0 0,11 4-1,-2 14 0,4 5 2,0 0-2,1 3 1,-1-1 0,0-3 0,-2-5 0,-4-8 0,-7-9 0,9-9-1,-9-6 1,2-7 0,-2-4 0,3-2-1,0-2 1,2 3-1,0 1 0,1 9-1,3-2-1,0 15-6,0-12-15,1 15-15,0-1 0,2 2 0,-1-2 0</inkml:trace>
  <inkml:trace contextRef="#ctx0" brushRef="#br0" timeOffset="11448">7864 98 72,'0'0'39,"0"0"-2,-32 16 0,14 15-27,-7 1-5,-5 16-2,-1 5-2,1 8 2,0 1-3,8 2 0,7-4 2,5-5-1,9-6-1,6-9-1,-5-40 1,37 56-6,-37-56-11,71 33-21,-71-33-1,75-6 1,-75 6 0</inkml:trace>
  <inkml:trace contextRef="#ctx0" brushRef="#br0" timeOffset="11726">7996 116 83,'0'0'39,"0"0"0,0 0 0,0 0-32,0 0-3,54 9-2,-54-9-1,43 59 0,-20-17 0,-7 5 0,-3 6 0,-5 2 0,-11 3 0,-1 0 0,-11-3 0,0-4 0,-5-8-1,20-43 1,-34 68-2,34-68-2,0 0-6,-26 57-27,26-57-5,0 0 1,0 0-1</inkml:trace>
</inkml:ink>
</file>

<file path=ppt/ink/ink2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10T21:15:57.05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301 0 85,'0'0'39,"0"0"0,0 0 1,0 0-33,0 0-2,0 0-2,-15 4-2,2-3 0,-3 2 0,-4 3 0,-6 1 0,-1 7-1,-5 7 1,0 6-2,0 6 1,4 5-1,4 6 1,4 4-2,9 1 1,5 0 0,11-3 1,7-4 0,9-5-1,6-7 1,9-10-2,5-11-1,5-2-2,-4-24-13,5 4-22,-5-13 1,0 1-1,-9-11 1</inkml:trace>
  <inkml:trace contextRef="#ctx0" brushRef="#br0" timeOffset="331">265 268 72,'0'0'40,"-1"17"-1,11-16 1,22 4-29,-8-10-5,8 5-1,-3-2-2,0 1-1,-4 2 0,-4 4 0,-6 6-1,-8 5 1,-6 4-1,-7 6 0,-4 3 0,-1 3 0,-2-1-2,1-1 1,2-4-2,1-6-1,8 0-3,1-20-5,14 8-29,-5-16-1,11 0 1,-4-11-1</inkml:trace>
</inkml:ink>
</file>

<file path=ppt/ink/ink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1T21:08:36.75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1540 1240 27,'0'0'32,"15"-15"0,-15 15 1,7-16-15,-7 16-3,0 0-2,12-7-3,-12 7-3,0 0-1,0 0-1,0 0-1,0 0-2,-14 21 0,5-4-1,-3 5 0,-3 7-1,-3 4 0,0 6 1,-4 0-1,1 3 0,-1 0 0,2-4 0,1 0 0,4-7 0,3-3 0,4-7 0,8-2 1,7-8-1,10-4 1,6-2 0,7-3 0,5-2-1,2-1 1,3-3 0,-2 1-1,-3 1-1,-5-1-1,-3 2-3,-11-4-4,5 7-11,-10-4-18,0 2 0,-2-1 0,1 0 1</inkml:trace>
  <inkml:trace contextRef="#ctx0" brushRef="#br0" timeOffset="484">2025 1585 64,'11'1'39,"-11"-1"-1,0 0-3,10 17-15,-10-17-9,-3 15-4,3-15-3,-1 13-2,1-13-1,0 9-4,0-9-7,0 0-28,21-13-1,-3-8-1,8-6 0</inkml:trace>
  <inkml:trace contextRef="#ctx0" brushRef="#br0" timeOffset="827">2863 872 57,'9'-65'36,"-5"9"0,-9 8-1,-10 4-22,0 15-6,-9 6-1,-3 11-1,-5 4-2,-1 12 0,-2 3-1,4 13 1,2 12-2,3 12 1,5 14-2,3 12 1,5 9 0,4 10 0,4 9 0,4 4 1,1 1-1,3 2 1,-2-6-1,0 0 0,-3-6 0,-3-6 0,-4-6-1,-4-10-1,-1-9-3,-7-15-4,7-3-17,-6-24-14,1-14 0,0-18 0,1-17 0</inkml:trace>
  <inkml:trace contextRef="#ctx0" brushRef="#br0" timeOffset="1154">2400 1433 85,'37'-23'37,"5"13"1,7 13-6,-3-1-23,8 14-3,-7 3-3,-4 4-1,-8 5-1,-7 1 0,-8 1-1,-9-4-1,-5 1-2,-7-7-3,0 1-8,-10-6-25,2-12 1,-1-7 0,0-9 0</inkml:trace>
  <inkml:trace contextRef="#ctx0" brushRef="#br0" timeOffset="1498">2953 1517 47,'6'17'34,"0"-8"1,-6-9-5,10-8-11,-10-13-7,4-3-5,-2-10-3,2 1-2,4-4-1,0 0-1,4 9 0,4 0-4,4 15-6,-2 0-12,8 10-12,1 5-1,0 4-2,2 3 2</inkml:trace>
  <inkml:trace contextRef="#ctx0" brushRef="#br0" timeOffset="1685">3325 1357 31,'0'0'30,"-19"13"3,-3-6-7,-7-3-8,7 6-7,-6-5-4,11 4-3,7 1-1,14 1-2,10 0 0,12 3 0,6-2 1,5 2 1,-4 1 0,-1-1 0,-15-2 1,-9 4 0,-18-5-2,-10 2 0,-14-2-2,-7-4-5,2 6-12,-10-7-18,10-4 0,9-7-2,12-2 1</inkml:trace>
  <inkml:trace contextRef="#ctx0" brushRef="#br0" timeOffset="2028">3678 873 53,'0'0'34,"8"19"-1,-5 11 1,-1 10-26,5 15-4,0 9 1,5 13-1,-3 0-1,5 1-1,-1-4-2,2-8-3,0-2-6,-3-17-14,0-12-12,0-14-1,-12-21 1</inkml:trace>
  <inkml:trace contextRef="#ctx0" brushRef="#br0" timeOffset="2231">3568 1165 61,'-29'-21'37,"20"15"-2,19 6 3,16-1-28,21 5-6,12-3-2,10-6-5,11-1-20,0-10-12,-2-6-1,-6-9-2,-7-2 2</inkml:trace>
  <inkml:trace contextRef="#ctx0" brushRef="#br0" timeOffset="2434">4238 433 81,'-45'-41'39,"-9"0"-2,-10-8-4,-14 10-28,-19-2-1,-18 5-2,-19 2-1,-16 3 0,-20 4 0,-17 3-1,-19 11 1,-12 8 0,-11 10 0,-11 15 0,-7 10 1,-1 16-1,1 12 0,8 17-1,10 13 1,13 16 0,15 16 0,24 8 0,27 9-1,27 7 2,33 5-1,31 0 1,35-1-2,38-4 2,41-7-2,36-2 2,39-6-1,31-8 0,37-11-1,31-9 0,35-14 0,28-16 0,28-18-1,21-20 1,15-22-1,11-21 1,1-25 0,-4-21 0,-11-26 0,-16-27 0,-28-26 0,-29-23 0,-42-22 2,-41-21-2,-56-13 2,-56-4-1,-70-4 1,-68 10 0,-68 17 0,-64 16-1,-53 33-1,-53 31 0,-33 39-3,-26 30-10,-4 49-28,0 34-1,12 31 0,23 31-2</inkml:trace>
</inkml:ink>
</file>

<file path=ppt/ink/ink3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10T21:15:57.73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34 83,'9'5'40,"7"4"-1,-5-6 1,10 5-34,-2-6-4,5 3 0,2-2-2,0 0 0,3 0-2,-3-5-1,2 8-4,-14-12-26,3 9-6,-17-3 0,12 0-1</inkml:trace>
  <inkml:trace contextRef="#ctx0" brushRef="#br0" timeOffset="304">71 274 79,'1'20'40,"-1"-20"-2,18 11-1,-6-16-31,10 4-2,1-3-1,5 0-1,-1-1-1,0-1-1,-1 2-1,-7-3-2,0 6-3,-10-13-10,4 8-23,-5-4 0,4 0 0,-5-5 0</inkml:trace>
  <inkml:trace contextRef="#ctx0" brushRef="#br0" timeOffset="601">567-2 81,'12'5'40,"-12"-5"-1,20 8 1,-20-8-34,17 7-3,-1-3-2,5 2-1,0-4 0,1 0-1,1-1 0,-4-3-3,2 3-2,-11-12-12,5 10-21,-15 1 1,0 0-1,0 0 1</inkml:trace>
  <inkml:trace contextRef="#ctx0" brushRef="#br0" timeOffset="819">577 184 70,'0'11'39,"0"-11"-1,6 13 1,-6-13-29,14 2-4,-4-3-2,5 3-2,2-2 0,4 0-1,0 0-2,2-3-1,4 5-5,-9-17-20,9 11-12,-3-10 0,4 4-1</inkml:trace>
</inkml:ink>
</file>

<file path=ppt/ink/ink3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10T21:15:59.06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205 222 70,'1'-10'39,"-7"-1"-2,6 11 2,-24-8-28,10 15-6,-8 6-2,-1 9-1,-4 6 0,2 12-2,0 5 1,6 9-1,5 1 1,8 2-1,7-2 0,8-5 0,8-3 0,9-11 1,8-8 0,5-12 0,7-13 0,3-9 0,3-12-1,-1-9 1,-1-10 0,-6-8-1,-5-5 1,-9-7 0,-11 1 0,-11 0 1,-9 5-2,-9 4 2,-10 8-2,-6 8 0,-4 9-1,-2 7-2,6 10-4,-6-7-16,13 17-17,3-5 0,16 0 0,0 0 0</inkml:trace>
  <inkml:trace contextRef="#ctx0" brushRef="#br0" timeOffset="413">747-1 88,'0'0'38,"11"5"0,-12 5 1,4 12-34,-3 8-3,1 9-1,-2 10 0,1 7-1,0 4 1,0 2-1,-1-4 1,0-2-1,1-11 0,-1-6 0,1-12 1,1-6 0,1-12 0,-2-9 0,15-5 1,-4-7-1,3-4 0,3-2 0,0 0 0,4 1 0,0 5 0,-3 5 0,2 6-1,-1 6 0,-2 4 0,0 6-1,-3 3 1,-1 0 0,-4 2-1,-3-3 2,-6 0-1,-6-2 1,-5-1-1,-5-4 2,-4-5-1,-3 1-1,-4-4 0,-2 2-1,2 0-2,-3-9-5,13 11-31,-7-8-4,8 4 2,3-6-3</inkml:trace>
</inkml:ink>
</file>

<file path=ppt/ink/ink3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10T21:16:38.34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69 119 65,'0'0'40,"10"-11"0,-10 11-1,-10-2-26,7 12-7,-9 1-2,2 5-2,-6 3-2,6 3 1,-3 2-1,7 0 1,6-3-1,7-1 1,13-8 1,7-3 0,14-14 0,9-8 2,7-9 0,5-4-1,3-5 0,1-2-1,-5-1 0,-5 5 0,-7 6-1,-13 6-2,-6 5 0,-12 3-3,-4 9-5,-14 0-33,-15-13-1,-12-1 0,-13 1 0</inkml:trace>
</inkml:ink>
</file>

<file path=ppt/ink/ink3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10T21:16:38.90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75 23 38,'-24'9'33,"5"1"2,2-5-6,13 10-13,-7-13-6,16 9-1,-5-11-1,14 21-1,-3-15-2,10 10 1,1-9-2,13 7-1,4-4 0,8 2-1,8-9-1,10-8 0,6 1 1,7-9-1,6 4 0,2-7 0,-1-4 0,-1-1 0,-3 2 0,-8 4-1,-9 1 0,-10 2 1,-12 2-1,-11 2 0,-10 6 0,-9 2 0,-12 0-1,5 13-1,-11 1-3,-11-10-25,8 20-11,-12-10-1,-3 2-1</inkml:trace>
</inkml:ink>
</file>

<file path=ppt/ink/ink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1T21:09:08.01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233 487 63,'12'-28'37,"-4"3"0,-1 4 1,-7-4-19,3 13-11,-9 1-2,6 11-1,-15 3-3,5 15 1,-2 11-2,-2 10 0,0 11 0,-5 12 0,0 6-1,-4 6 0,-1 1 1,0-4-1,0-5 0,0-5 0,4-11 0,9-8-1,6-9 1,8-8 1,9-8-1,8-4 0,10-7 0,6-2 1,5-2-1,2-2 0,-2 0 0,-1-4-2,-4 1-1,-6-6-4,1 6-12,-11-9-20,-1-1 1,-3-6-1,0 0 1</inkml:trace>
  <inkml:trace contextRef="#ctx0" brushRef="#br0" timeOffset="344">566 987 67,'9'5'39,"-9"-5"-1,12 15 0,-5-3-19,-7-12-9,1 9-5,-1-9-3,0 0-1,0 0-2,2-15-5,8 6-13,1-6-20,2-2 1,4-3-1,3-1 0</inkml:trace>
  <inkml:trace contextRef="#ctx0" brushRef="#br0" timeOffset="593">981 975 53,'10'22'36,"-1"-1"-1,0-6 1,-9-15-15,13 14-11,-13-14-3,0 0-3,-6-23 1,-2 4-2,-2-8 1,1-4-2,-3-8-1,2-4 0,2 0-1,2 1 0,6 3 0,4 2 0,5 5-1,5 2-1,7 8-1,2 3-4,10 10-7,-5-5-7,10 16-3,-11-3 2,10 17 3,-13-4 5,6 16 8,-5 0 4,-3 1 12,8 7 7,-6-10 3,13 5 1,-6-14-2,15 2-5,-6-17-4,8-4-3,-5-8-2,1-6-1,-9-5-1,-5-5 0,-12-3-1,-7 0-1,-13 3 0,-11 8 0,-11 6 0,-7 9-1,-5 9 1,-4 11 0,1 11-1,1 8 1,7 4-1,7 4 0,10-3 0,9-1 0,10-6-1,10-10-1,11-8-1,6-12-2,13-6-2,0-14-2,14-2-2,-2-16-1,10 1 0,-7-9 3,-1 5 4,-9 0 4,-11 3 3,-8 8 4,-19 3 3,-12 23 2,-9-12-1,-6 18-2,-8 3-2,5 5-2,7 3-1,11 4-1,12 0 0,13 0 0,11-2-1,8 1 1,-1 1 0,0 2 0,-12 0 0,-10 2-1,-13 1-1,-15 0 1,-9 1-1,-11-2-1,-3-2 0,-4-6-2,6-5-2,-1-12-6,16-1-20,2-11-9,12-7 2,6-8-2</inkml:trace>
  <inkml:trace contextRef="#ctx0" brushRef="#br0" timeOffset="1451">2485 223 74,'11'18'38,"-5"14"-1,-6 13 1,2 14-29,-7 5-6,1 11 1,-2 2-2,3-3-1,2-6 0,3-9 0,2-10-3,1-17-3,3-8-11,-8-24-14,0 0-2,0-22 6,-4-2 11,-12-13 8,1-2 4,-2 1 7,-1-3 10,7 10 14,1 2 2,12 15-3,2-2-13,16 11-7,4 1-3,7 1-4,4 2-7,-5-7-25,5-5-4,-3-3-1,-1-6-1</inkml:trace>
  <inkml:trace contextRef="#ctx0" brushRef="#br0" timeOffset="1810">2865 800 86,'0'44'40,"0"-5"-1,-3-10 1,5-7-30,-2-22-7,-5 11-4,5-11-3,2-29-5,13 7-17,0-13-14,4-6 2,4-5-3,4-3 3</inkml:trace>
  <inkml:trace contextRef="#ctx0" brushRef="#br0" timeOffset="2091">3355 860 69,'-12'11'37,"-4"-9"-2,3 1-6,-7-17-11,11-1-8,-5-12-3,8-3-3,0-9-1,8-3-1,7-3-1,4-1 0,6 1 0,5 5-1,4 1 0,3 2-3,8 8-5,-9-4-19,5 6-12,-2 2 0,-1 5-1,-5 2 1</inkml:trace>
  <inkml:trace contextRef="#ctx0" brushRef="#br0" timeOffset="2325">3609 522 70,'18'34'39,"11"-7"-1,5-12-3,12-3-22,-6-14-6,6-4-3,-7-12-1,-6-4-2,-10-6 0,-9 1 0,-11 2 0,-10 4-1,-11 11 1,-9 10-1,-9 15-1,-4 11 2,-1 10-2,0 7 2,5 5-1,7 5 0,13-6 0,9-9-3,16-5-4,7-21-8,24-5-15,3-14-9,13-13 0,6-11 1</inkml:trace>
  <inkml:trace contextRef="#ctx0" brushRef="#br0" timeOffset="2606">4254 454 66,'-12'-8'37,"-8"11"-5,-13 4-5,6 15-10,-5 3-8,15 9-3,5 0-2,18 1-2,11-4 1,12 0-1,4-4 0,3-1 1,-5-4 0,-7-4-1,-10 0 0,-11-4-1,-9-1 0,-7-4-1,-6-3 0,-6-5-3,4 0-3,-5-11-5,17 3-9,-5-9-20,13-2 2,6-7-2,8-3 2</inkml:trace>
  <inkml:trace contextRef="#ctx0" brushRef="#br0" timeOffset="2918">4626 10 68,'23'-12'38,"-4"15"-1,-3 12 1,-9 8-24,0 16-8,-5 9-3,-4 13 0,-3 10-1,0 6 1,-4 3-1,1-3-1,-1 0 0,3-7-2,0-8-2,-1-16-3,8-6-12,-6-22-21,5-18 1,-14-9-1,0-16 0</inkml:trace>
  <inkml:trace contextRef="#ctx0" brushRef="#br0" timeOffset="3105">4405 440 54,'-8'-32'38,"18"9"-1,15 6 1,21 10-17,2-6-14,12 1-4,6 1-6,-6-10-9,8 0-23,-7-7-1,-9-6-3,-3-4 1</inkml:trace>
</inkml:ink>
</file>

<file path=ppt/ink/ink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1T21:08:38.12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10 48,'11'-12'25,"6"13"-3,-17-1-13,13 3-33,0 10-4,-6 2-2</inkml:trace>
</inkml:ink>
</file>

<file path=ppt/ink/ink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1T21:09:34.56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-1 590 57,'0'0'36,"4"-20"0,-1 10-6,-1-10-16,13 5-7,-1-4-1,3 6-3,0 3 1,4 7-1,-3 9-1,3 9 0,-7 11-1,-1 8 0,-4 6-1,1 5 0,-1-4 0,-6 0 0,3-6-1,-3-7 1,1-7 0,0-9 0,-4-12-1,14-4 1,-6-13 0,6-9 0,0-7 0,3-7 0,2-3 0,-3 3 0,5 3 0,-5 9 0,1 11 0,-5 13 0,-1 13 0,-4 13 1,-3 8-1,2 6 0,-5 2 0,2-1 0,-1-3-2,-2-9-2,9-3-5,-9-22-12,0 0-15,16-5-2,-6-12-1,0-7 2</inkml:trace>
  <inkml:trace contextRef="#ctx0" brushRef="#br0" timeOffset="437">538 530 55,'9'23'34,"-6"2"-3,4 1-7,6 5-13,-6-9-5,7-5-1,-1-12 1,2-5-1,0-14 0,1-2 0,1-10 1,-2-1-1,-7-6-3,-4 1-1,-3 3-3,-6-2-6,3 10-17,-6-2-12,-1 1-2,3-1-1,7-1 2</inkml:trace>
  <inkml:trace contextRef="#ctx0" brushRef="#br0" timeOffset="686">947 69 49,'3'26'36,"-4"8"-1,-1 11 0,1 8-18,-6 0-10,8 6-4,1-3-3,4-5-3,1-7-1,3-14-4,8-7-5,-1-19-13,4-14-10,1-9 0,2-15 2</inkml:trace>
  <inkml:trace contextRef="#ctx0" brushRef="#br0" timeOffset="858">1173 37 58,'-4'-29'38,"-4"20"1,0 25-6,-5 15-13,8 28-9,-2 11-5,5 11-3,-1 3-3,1-5-14,1 2-26,4-7 1,-1-12-2,-2-6 0</inkml:trace>
</inkml:ink>
</file>

<file path=ppt/ink/ink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1T21:11:33.29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35 170 80,'-20'1'41,"2"-8"-1,18 7-3,1-16-27,25 6-2,10-6-3,17 2-2,16-4-1,12 2 0,10 2-1,6 2-1,2 3 0,-5 1 0,-7 4 0,-13 0-1,-13 0-1,-14 2-2,-10 2-5,-22-5-29,-5 2-3,-10 3 1,-16-10-1</inkml:trace>
  <inkml:trace contextRef="#ctx0" brushRef="#br0" timeOffset="280">57 274 58,'-29'19'40,"16"-1"-1,13-18 1,27 12-18,12-20-14,23 4 0,14-11-2,16-1-2,11-2-2,5 0 0,-2 0 0,-6 2-1,-10 5 0,-17 2-2,-18 6 1,-12 6 0,-15 3-2,-13 6-1,-6 7-7,-15-1-30,-1 3 0,-7 1-1,-4 4-1</inkml:trace>
</inkml:ink>
</file>

<file path=ppt/ink/ink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1T21:12:17.77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-17 118 11,'-13'1'27,"13"-1"2,0 0 1,0 0-16,19-1-4,4-3 1,17 7-2,5-8 1,22 5-2,10-7-1,17 4-1,10-4-1,13 1-3,7-1 0,9-3-1,2-1-1,1 3 1,-4-2-2,-4 2 1,-9-1 0,-10 3 0,-15 0 0,-15 2 0,-17 3-1,-16-2 0,-12 4-2,-17-4-3,-5 8-8,-12-5-11,-15-7-11,-3 7-1,-9-2 2</inkml:trace>
  <inkml:trace contextRef="#ctx0" brushRef="#br0" timeOffset="468">1 240 24,'1'9'28,"13"-9"-4,10 5-9,6-7 0,17 8 1,9-9-1,23 7-2,6-8-3,19 7-3,5-5 0,11 4-3,4-3 0,2 3 0,-4-2-2,-7 3 0,-13-3 1,-11 2-1,-16-2-1,-15 0 1,-18 0-1,-11 0 0,-14 0-1,-7-2 1,-10 2-1,0 0 1,0 0-1,0 0 1,0 0-2,0 0 0,0 0-1,0 0-5,0 0-15,1-19-17,-9-1 0,-14-10 0,-16-10 1</inkml:trace>
</inkml:ink>
</file>

<file path=ppt/ink/ink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1T21:11:35.40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1804 372 38,'0'0'34,"16"3"1,-3-10-1,5 4-11,-1-6-11,9 4-5,-4-2-1,7 1-2,2-3-1,5 4 1,0-4-2,5 2 0,-2-2-1,3 3 0,-1-2-1,-2 1 0,-4 4-2,-5-1-1,-3 4-1,-11-5-5,4 7-15,-20-2-13,10-2 0,-10 2-1,-10-1 2</inkml:trace>
  <inkml:trace contextRef="#ctx0" brushRef="#br0" timeOffset="390">1851 465 27,'-17'4'29,"2"2"2,1 0-7,-2-5-7,16-1-4,-18 9-2,18-9-1,0 0-1,7 14-1,4-17-1,14 3-1,5-4-1,10 0 0,8-5 0,9 1-1,4-3-1,2 1 0,0 1 0,-5 2-1,-8-2 0,-6 4 0,-11 1-1,-10 1 0,-6 2 0,-8-1 0,-9 2-1,0 0 0,0 0-2,0 0 0,0 0-3,0 0-6,3 14-29,-3-14-1,-4 13 1,4-13-1</inkml:trace>
  <inkml:trace contextRef="#ctx0" brushRef="#br0" timeOffset="3432">689 1151 74,'-21'-22'37,"-1"3"-1,-7-4-8,-1 10-19,-12 1-3,-1 10-3,-11 4-1,-3 11-1,-6 13-1,-1 13 1,-2 19-1,4 10 0,8 13 0,10 6 0,17 3 0,16 0-1,19-6 1,16-8 0,19-18 0,18-16-1,15-18 1,9-17 0,5-12 1,2-17 0,-2-15 0,-6-12 0,-10-10 0,-12-8 0,-17-7 0,-18-1 0,-18-4 0,-14 6-1,-16 6 0,-11 6 0,-11 14-1,-7 12 0,0 16-3,-2 10-5,12 19-25,3 11-2,14 8-2,10 8 1</inkml:trace>
  <inkml:trace contextRef="#ctx0" brushRef="#br0" timeOffset="3868">865 2225 47,'-1'35'34,"0"-8"2,2-8-10,-1-19-10,0 0-1,-11-22-5,9-2-2,-5-21-1,3-4-3,-2-17-2,-1-9-2,3-5 1,3-2 0,2 5-1,3 5 1,6 11-1,3 12 0,4 14-1,2 14 1,4 13 0,2 10-1,-1 7 1,-2 7-1,-3 5 1,-7 2-1,-5 2 1,-7-3-1,-7-2 1,-6-1-1,-5-4 0,-3-4 0,-1-4-3,-2-5-3,10 4-9,-4-6-18,8-1-2,10 1-1,0 0 2</inkml:trace>
  <inkml:trace contextRef="#ctx0" brushRef="#br0" timeOffset="4227">1072 1656 65,'32'-14'35,"-1"-2"-1,0 1-7,-4-9-14,5 6-5,-8-6-4,-1 3 0,-10-2 0,-4 5-1,-9-1-1,-5 6-1,-8 4 1,-7 7-2,-4 10 0,-2 4-1,-2 10 1,1 4-1,5 7 1,4 3-1,5-1 1,7 2 0,6-3 1,6-4-1,6-4 1,4-5 0,3-5 1,1-9-1,4-5 0,3-4 1,1-8-1,2-5 1,-1-9-1,1-1 1,-3-5-1,-3 3 0,-3 2-1,-5 3 1,-6 4-1,-4 7 1,-6 11-1,0 0 0,0 0 0,-2 14-1,2-14 1,-1 16 0,1-16 0,4 9 1,-4-9-1,15-2 0,-6 0 0,1 0 1,3 4-1,0 5 0,0 4 0,0 5 0,-2 4 0,0 3 0,-3 3 1,0-3-2,-2 0 1,-3-8-3,3 0-2,-6-15-10,0 0-25,0 0 2,9-19-2,-8-1 2</inkml:trace>
  <inkml:trace contextRef="#ctx0" brushRef="#br0" timeOffset="4851">1733 1187 69,'12'-7'38,"-1"2"-3,-11 5 1,19 3-26,-16 8-8,-1 8 0,-4 9-2,0 9 1,-3 6 0,-1 8 0,-2 4 0,1 0-1,0-3 2,2-3-2,2-8 1,3-7 0,4-8 0,4-7 0,5-8 1,3-1-1,2-6-1,0-1 1,1-3-1,-1-1-2,1 1-1,-6-6-5,7 8-4,-11-16-6,10 11-2,-10-14 1,8 5 0,-8-7 4,8 4 3,-5 0 10,-2-3 6,5 12 10,-10-7 3,6 16 1,-11-3 0,11 13-2,-13-2-2,5 10-5,-6-2-2,1 3-4,0-3-1,-1-2-4,2-4-1,1-13-3,0 0-8,0 0-9,11-15-6,-6-9 0,5 3-1,-3-9 6,6 4 5,-8-6 9,1 2 13,-2 3 11,-6 0 9,-1 7 4,-6 1-1,1 7-3,-7-2-7,4 8-7,-2 2-9,2-1-9,11 5-9,0 0-10,0 0-5,0 0 1</inkml:trace>
  <inkml:trace contextRef="#ctx0" brushRef="#br0" timeOffset="5538">2263 1472 49,'0'0'37,"11"-1"0,-11 1-5,0 0-11,0 0-10,-18-7-4,18 7-3,-13 1-1,13-1-2,-5 13-1,7-1 0,6 5 0,6 0 0,2 4 0,3 1 0,-3-1 1,-1 3-1,-9-1 1,-6-1-1,-9-1 1,-10-2-1,-5-1 0,-4-5 0,-1-2-1,0-6-1,7-6-1,1-11-4,13 1-11,4-10-19,8-6 0,7-5 0,7-6 1</inkml:trace>
  <inkml:trace contextRef="#ctx0" brushRef="#br0" timeOffset="5881">2465 985 55,'0'0'34,"0"0"-1,7 21 1,-10 8-22,6 16-7,-2 8-2,3 12 0,2 5-1,1 0 0,2-1 0,1-4-2,3-6 1,-3-15-3,2-7-1,-5-17-5,4-10-19,-11-10-7,6-17-2,-11-10 3,-3-8 13,-13-11 12,0-3 7,-3 5 7,-7 0 20,4 8 9,3 7 1,7 12-1,6 3-12,11 14-11,21 6-6,3 1-4,5-1-2,2-2-5,11 6-15,-3-8-17,0 1 1,-5-5-2,-1 2 2</inkml:trace>
  <inkml:trace contextRef="#ctx0" brushRef="#br0" timeOffset="6271">2861 1672 73,'3'29'37,"-1"-8"-1,2-5 2,-4-16-29,2 11-3,-2-11-2,0 0-1,0 0 0,12-11 1,-12 11-1,0 0-2,9-11 1,-9 11-1,0 0 0,0 0 0,0 0 0,0 0-1,0 0 0,0 0-1,0 0-2,2-18-6,-2 18-26,5-16-5,-8 7 0,-9-2 0</inkml:trace>
  <inkml:trace contextRef="#ctx0" brushRef="#br0" timeOffset="7503">962 793 55,'-21'5'35,"4"-3"0,5 0-8,-1-11-14,13 9-2,-12-26-4,12 8-1,-1-7-2,6-2-1,0-4-1,4-1-1,2-1 0,7 2 0,4 2-1,3 0 0,6 3 1,4 2-1,3 3 0,5 0 0,5 1-1,0 1 1,4-2 0,2 0 0,1 0 0,2-2 0,0 1-1,-4-2 2,-3 4-1,-5-1 0,-6 4 1,-7 4 0,-8 1-1,-6 1 1,-5 3 0,-13 8-1,12-9 1,-12 9-1,0 0 1,6-10-1,-6 10 0,0 0 0,0 0 0,0 0 0,-2-12 0,2 12 0,0 0 1,-14-11-2,5 7 1,-2 1 0,-1 2 0,1 1-1,0 3 0,2-2 1,9-1-1,-9 7 1,9-7 0,0 0 1,16-3-1,-1 0 1,1-4-1,5-2 1,0-2-1,3-1 1,0 1-1,-3-2 0,-3 3 0,0 2 0,-7-1 1,1 5-1,-12 4 0,11-8 1,-11 8-1,0 0 0,0 0-1,0 0 1,0 0-1,0 0 1,0 0-1,-12 3 1,12-3 0,0 0 0,0 0 0,-9 11 1,9-11-1,0 0 0,0 0 0,0 0 0,0 0 0,0 0 0,0 0 0,-6 10 0,6-10 1,0 0-1,0 0 0,0 0 0,0 0 0,0 0 1,0 0-1,-12 4 0,12-4 0,-20 7 0,5-2 0,-4 0 0,-4 2 0,-4 0 0,-3-1 0,-3 0 0,1 0 0,-1-1 0,1 1 0,3-2-1,2 1 1,6-1 0,4-1 0,6 0 0,2-2 0,9-1-1,0 0 1,0 0 0,0 0 0,15 1 0,-1 0 0,6-1 0,7 2-1,5-2 2,4 0-1,3-1 0,2-2 0,0-1 0,-1-3 1,-2 1-1,-6-1 1,-8 1-1,-4 1 0,-6 0 1,-4 5-1,-10 0 0,0 0 0,0 0 0,-3 15 0,-7-4 1,-1 2-1,-2 3 0,-3 2 0,-2 2 0,-1 4 1,-1 0-1,2 3 0,0-2 0,1 1 1,1-3-1,2-1 1,1-3-1,4-5 0,2-2-3,5-1-7,2-11-28,0 0-1,0 0 0,10 5-1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5360" y="4560570"/>
            <a:ext cx="5364480" cy="4320540"/>
          </a:xfrm>
          <a:prstGeom prst="rect">
            <a:avLst/>
          </a:prstGeom>
          <a:noFill/>
          <a:ln w="12700">
            <a:noFill/>
            <a:miter lim="800000"/>
            <a:headEnd/>
            <a:tailEnd/>
          </a:ln>
          <a:effectLst/>
        </p:spPr>
        <p:txBody>
          <a:bodyPr vert="horz" wrap="square" lIns="95654" tIns="46988" rIns="95654" bIns="46988"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8851" name="Rectangle 3"/>
          <p:cNvSpPr>
            <a:spLocks noGrp="1" noRot="1" noChangeAspect="1" noChangeArrowheads="1" noTextEdit="1"/>
          </p:cNvSpPr>
          <p:nvPr>
            <p:ph type="sldImg" idx="2"/>
          </p:nvPr>
        </p:nvSpPr>
        <p:spPr bwMode="auto">
          <a:xfrm>
            <a:off x="1266825" y="727075"/>
            <a:ext cx="4781550" cy="35861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6945923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1"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Helvetica" pitchFamily="1"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Helvetica" pitchFamily="1"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Helvetica" pitchFamily="1"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Helvetica" pitchFamily="1"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79875"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Helvetica" charset="0"/>
              </a:rPr>
              <a:t>in the small … in the large!</a:t>
            </a:r>
          </a:p>
          <a:p>
            <a:r>
              <a:rPr lang="en-US" altLang="en-US" smtClean="0">
                <a:latin typeface="Helvetica" charset="0"/>
              </a:rPr>
              <a:t>gathering storm – assignment # 7</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266825" y="727075"/>
            <a:ext cx="4781550" cy="3586163"/>
          </a:xfrm>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Zachary Quinto -- Spock</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266825" y="727075"/>
            <a:ext cx="4781550" cy="3586163"/>
          </a:xfrm>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Zachary Quinto -- Spock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266825" y="727075"/>
            <a:ext cx="4781550" cy="3586163"/>
          </a:xfrm>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Zachary Quinto -- Spock</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266825" y="727075"/>
            <a:ext cx="4781550" cy="3586163"/>
          </a:xfrm>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Zachary Quinto -- Spock</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266825" y="727075"/>
            <a:ext cx="4781550" cy="3586163"/>
          </a:xfrm>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Zachary Quinto -- Spock</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266825" y="727075"/>
            <a:ext cx="4781550" cy="3586163"/>
          </a:xfrm>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Zachary Quinto -- Spock</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266825" y="727075"/>
            <a:ext cx="4781550" cy="3586163"/>
          </a:xfrm>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Zachary Quinto -- Spock</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266825" y="727075"/>
            <a:ext cx="4781550" cy="3586163"/>
          </a:xfrm>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Zachary Quinto -- Spock</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266825" y="727075"/>
            <a:ext cx="4781550" cy="3586163"/>
          </a:xfrm>
          <a:ln/>
        </p:spPr>
      </p:sp>
      <p:sp>
        <p:nvSpPr>
          <p:cNvPr id="870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Zachary Quinto -- Spock</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79875"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Helvetica" charset="0"/>
              </a:rPr>
              <a:t>in the small … in the large!</a:t>
            </a:r>
          </a:p>
          <a:p>
            <a:r>
              <a:rPr lang="en-US" altLang="en-US" smtClean="0">
                <a:latin typeface="Helvetica" charset="0"/>
              </a:rPr>
              <a:t>gathering storm – assignment # 7</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79875"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Helvetica" charset="0"/>
              </a:rPr>
              <a:t>in the small … in the large!</a:t>
            </a:r>
          </a:p>
          <a:p>
            <a:r>
              <a:rPr lang="en-US" altLang="en-US" smtClean="0">
                <a:latin typeface="Helvetica" charset="0"/>
              </a:rPr>
              <a:t>gathering storm – assignment # 7</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79875"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Helvetica" charset="0"/>
              </a:rPr>
              <a:t>in the small … in the large!</a:t>
            </a:r>
          </a:p>
          <a:p>
            <a:r>
              <a:rPr lang="en-US" altLang="en-US" smtClean="0">
                <a:latin typeface="Helvetica" charset="0"/>
              </a:rPr>
              <a:t>gathering storm – assignment # 7</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79875"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Helvetica" charset="0"/>
              </a:rPr>
              <a:t>in the small … in the large!</a:t>
            </a:r>
          </a:p>
          <a:p>
            <a:r>
              <a:rPr lang="en-US" altLang="en-US" smtClean="0">
                <a:latin typeface="Helvetica" charset="0"/>
              </a:rPr>
              <a:t>gathering storm – assignment # 7</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79875"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Helvetica" charset="0"/>
              </a:rPr>
              <a:t>in the small … in the large!</a:t>
            </a:r>
          </a:p>
          <a:p>
            <a:r>
              <a:rPr lang="en-US" altLang="en-US" smtClean="0">
                <a:latin typeface="Helvetica" charset="0"/>
              </a:rPr>
              <a:t>gathering storm – assignment # 7</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266825" y="727075"/>
            <a:ext cx="4781550" cy="3586163"/>
          </a:xfrm>
          <a:ln/>
        </p:spPr>
      </p:sp>
      <p:sp>
        <p:nvSpPr>
          <p:cNvPr id="870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Zachary Quinto -- Spock</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266825" y="727075"/>
            <a:ext cx="4781550" cy="3586163"/>
          </a:xfrm>
          <a:ln/>
        </p:spPr>
      </p:sp>
      <p:sp>
        <p:nvSpPr>
          <p:cNvPr id="870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Zachary Quinto -- Spock</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xfrm>
            <a:off x="4143587" y="9119474"/>
            <a:ext cx="3169920" cy="4800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lstStyle>
            <a:lvl1pPr>
              <a:defRPr b="1">
                <a:solidFill>
                  <a:srgbClr val="0703F3"/>
                </a:solidFill>
                <a:latin typeface="Times New Roman" pitchFamily="18" charset="0"/>
                <a:ea typeface="MS PGothic" pitchFamily="34" charset="-128"/>
              </a:defRPr>
            </a:lvl1pPr>
            <a:lvl2pPr marL="785302" indent="-302039">
              <a:defRPr b="1">
                <a:solidFill>
                  <a:srgbClr val="0703F3"/>
                </a:solidFill>
                <a:latin typeface="Times New Roman" pitchFamily="18" charset="0"/>
                <a:ea typeface="MS PGothic" pitchFamily="34" charset="-128"/>
              </a:defRPr>
            </a:lvl2pPr>
            <a:lvl3pPr marL="1208157" indent="-241632">
              <a:defRPr b="1">
                <a:solidFill>
                  <a:srgbClr val="0703F3"/>
                </a:solidFill>
                <a:latin typeface="Times New Roman" pitchFamily="18" charset="0"/>
                <a:ea typeface="MS PGothic" pitchFamily="34" charset="-128"/>
              </a:defRPr>
            </a:lvl3pPr>
            <a:lvl4pPr marL="1691420" indent="-241632">
              <a:defRPr b="1">
                <a:solidFill>
                  <a:srgbClr val="0703F3"/>
                </a:solidFill>
                <a:latin typeface="Times New Roman" pitchFamily="18" charset="0"/>
                <a:ea typeface="MS PGothic" pitchFamily="34" charset="-128"/>
              </a:defRPr>
            </a:lvl4pPr>
            <a:lvl5pPr marL="2174684" indent="-241632">
              <a:defRPr b="1">
                <a:solidFill>
                  <a:srgbClr val="0703F3"/>
                </a:solidFill>
                <a:latin typeface="Times New Roman" pitchFamily="18" charset="0"/>
                <a:ea typeface="MS PGothic" pitchFamily="34" charset="-128"/>
              </a:defRPr>
            </a:lvl5pPr>
            <a:lvl6pPr marL="2657947" indent="-241632"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3141210" indent="-241632"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624473" indent="-241632"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4107736" indent="-241632"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fld id="{C7275716-172F-4413-ABA1-4D6ECD0EA880}" type="slidenum">
              <a:rPr lang="en-US" altLang="en-US" b="0">
                <a:solidFill>
                  <a:prstClr val="black"/>
                </a:solidFill>
                <a:latin typeface="Arial" pitchFamily="34" charset="0"/>
              </a:rPr>
              <a:pPr/>
              <a:t>52</a:t>
            </a:fld>
            <a:endParaRPr lang="en-US" altLang="en-US" b="0">
              <a:solidFill>
                <a:prstClr val="black"/>
              </a:solidFill>
              <a:latin typeface="Arial" pitchFamily="34" charset="0"/>
            </a:endParaRPr>
          </a:p>
        </p:txBody>
      </p:sp>
      <p:sp>
        <p:nvSpPr>
          <p:cNvPr id="74755" name="Rectangle 1026"/>
          <p:cNvSpPr>
            <a:spLocks noGrp="1" noRot="1" noChangeAspect="1" noChangeArrowheads="1" noTextEdit="1"/>
          </p:cNvSpPr>
          <p:nvPr>
            <p:ph type="sldImg"/>
          </p:nvPr>
        </p:nvSpPr>
        <p:spPr>
          <a:xfrm>
            <a:off x="1266825" y="727075"/>
            <a:ext cx="4781550" cy="3586163"/>
          </a:xfrm>
          <a:ln/>
        </p:spPr>
      </p:sp>
      <p:sp>
        <p:nvSpPr>
          <p:cNvPr id="7475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rPr>
              <a:t>really, "a" is a reference to a string "a" elsewhere on the heap!</a:t>
            </a:r>
          </a:p>
          <a:p>
            <a:pPr eaLnBrk="1" hangingPunct="1"/>
            <a:r>
              <a:rPr lang="en-US" altLang="en-US" smtClean="0">
                <a:latin typeface="Arial" pitchFamily="34" charset="0"/>
              </a:rPr>
              <a:t>why is Java OK with using the string "a" as an input to an Object??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xfrm>
            <a:off x="1266825" y="727075"/>
            <a:ext cx="4781550" cy="3586163"/>
          </a:xfrm>
          <a:ln/>
        </p:spPr>
      </p:sp>
      <p:sp>
        <p:nvSpPr>
          <p:cNvPr id="1300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30052" name="Slide Number Placeholder 3"/>
          <p:cNvSpPr>
            <a:spLocks noGrp="1"/>
          </p:cNvSpPr>
          <p:nvPr>
            <p:ph type="sldNum" sz="quarter" idx="4294967295"/>
          </p:nvPr>
        </p:nvSpPr>
        <p:spPr bwMode="auto">
          <a:xfrm>
            <a:off x="4143375" y="9120189"/>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lstStyle>
            <a:lvl1pPr>
              <a:defRPr sz="2400">
                <a:solidFill>
                  <a:schemeClr val="tx1"/>
                </a:solidFill>
                <a:latin typeface="Times New Roman" pitchFamily="18" charset="0"/>
                <a:ea typeface="MS PGothic" pitchFamily="34" charset="-128"/>
              </a:defRPr>
            </a:lvl1pPr>
            <a:lvl2pPr marL="742883" indent="-285725">
              <a:defRPr sz="2400">
                <a:solidFill>
                  <a:schemeClr val="tx1"/>
                </a:solidFill>
                <a:latin typeface="Times New Roman" pitchFamily="18" charset="0"/>
                <a:ea typeface="MS PGothic" pitchFamily="34" charset="-128"/>
              </a:defRPr>
            </a:lvl2pPr>
            <a:lvl3pPr marL="1142898" indent="-228580">
              <a:defRPr sz="2400">
                <a:solidFill>
                  <a:schemeClr val="tx1"/>
                </a:solidFill>
                <a:latin typeface="Times New Roman" pitchFamily="18" charset="0"/>
                <a:ea typeface="MS PGothic" pitchFamily="34" charset="-128"/>
              </a:defRPr>
            </a:lvl3pPr>
            <a:lvl4pPr marL="1600057" indent="-228580">
              <a:defRPr sz="2400">
                <a:solidFill>
                  <a:schemeClr val="tx1"/>
                </a:solidFill>
                <a:latin typeface="Times New Roman" pitchFamily="18" charset="0"/>
                <a:ea typeface="MS PGothic" pitchFamily="34" charset="-128"/>
              </a:defRPr>
            </a:lvl4pPr>
            <a:lvl5pPr marL="2057217" indent="-228580">
              <a:defRPr sz="2400">
                <a:solidFill>
                  <a:schemeClr val="tx1"/>
                </a:solidFill>
                <a:latin typeface="Times New Roman" pitchFamily="18" charset="0"/>
                <a:ea typeface="MS PGothic" pitchFamily="34" charset="-128"/>
              </a:defRPr>
            </a:lvl5pPr>
            <a:lvl6pPr marL="2514376" indent="-228580" eaLnBrk="0" fontAlgn="base" hangingPunct="0">
              <a:spcBef>
                <a:spcPct val="50000"/>
              </a:spcBef>
              <a:spcAft>
                <a:spcPct val="0"/>
              </a:spcAft>
              <a:defRPr sz="2400">
                <a:solidFill>
                  <a:schemeClr val="tx1"/>
                </a:solidFill>
                <a:latin typeface="Times New Roman" pitchFamily="18" charset="0"/>
                <a:ea typeface="MS PGothic" pitchFamily="34" charset="-128"/>
              </a:defRPr>
            </a:lvl6pPr>
            <a:lvl7pPr marL="2971536" indent="-228580" eaLnBrk="0" fontAlgn="base" hangingPunct="0">
              <a:spcBef>
                <a:spcPct val="50000"/>
              </a:spcBef>
              <a:spcAft>
                <a:spcPct val="0"/>
              </a:spcAft>
              <a:defRPr sz="2400">
                <a:solidFill>
                  <a:schemeClr val="tx1"/>
                </a:solidFill>
                <a:latin typeface="Times New Roman" pitchFamily="18" charset="0"/>
                <a:ea typeface="MS PGothic" pitchFamily="34" charset="-128"/>
              </a:defRPr>
            </a:lvl7pPr>
            <a:lvl8pPr marL="3428694" indent="-228580" eaLnBrk="0" fontAlgn="base" hangingPunct="0">
              <a:spcBef>
                <a:spcPct val="50000"/>
              </a:spcBef>
              <a:spcAft>
                <a:spcPct val="0"/>
              </a:spcAft>
              <a:defRPr sz="2400">
                <a:solidFill>
                  <a:schemeClr val="tx1"/>
                </a:solidFill>
                <a:latin typeface="Times New Roman" pitchFamily="18" charset="0"/>
                <a:ea typeface="MS PGothic" pitchFamily="34" charset="-128"/>
              </a:defRPr>
            </a:lvl8pPr>
            <a:lvl9pPr marL="3885854" indent="-228580" eaLnBrk="0" fontAlgn="base" hangingPunct="0">
              <a:spcBef>
                <a:spcPct val="50000"/>
              </a:spcBef>
              <a:spcAft>
                <a:spcPct val="0"/>
              </a:spcAft>
              <a:defRPr sz="2400">
                <a:solidFill>
                  <a:schemeClr val="tx1"/>
                </a:solidFill>
                <a:latin typeface="Times New Roman" pitchFamily="18" charset="0"/>
                <a:ea typeface="MS PGothic" pitchFamily="34" charset="-128"/>
              </a:defRPr>
            </a:lvl9pPr>
          </a:lstStyle>
          <a:p>
            <a:fld id="{F5001AFD-825E-455F-B4CC-64A68B52C86D}" type="slidenum">
              <a:rPr lang="en-US" altLang="en-US">
                <a:solidFill>
                  <a:srgbClr val="000000"/>
                </a:solidFill>
                <a:latin typeface="Arial" pitchFamily="34" charset="0"/>
              </a:rPr>
              <a:pPr/>
              <a:t>56</a:t>
            </a:fld>
            <a:endParaRPr lang="en-US" altLang="en-US">
              <a:solidFill>
                <a:srgbClr val="000000"/>
              </a:solidFill>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266825" y="727075"/>
            <a:ext cx="4781550" cy="3586163"/>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Zachary Quinto -- Spock</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266825" y="727075"/>
            <a:ext cx="4781550" cy="3586163"/>
          </a:xfrm>
          <a:ln/>
        </p:spPr>
      </p:sp>
      <p:sp>
        <p:nvSpPr>
          <p:cNvPr id="890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Zachary Quinto -- Spock</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266825" y="727075"/>
            <a:ext cx="4781550" cy="3586163"/>
          </a:xfrm>
          <a:ln/>
        </p:spPr>
      </p:sp>
      <p:sp>
        <p:nvSpPr>
          <p:cNvPr id="901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Zachary Quinto -- Spock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79875"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Helvetica" charset="0"/>
              </a:rPr>
              <a:t>in the small … in the large!</a:t>
            </a:r>
          </a:p>
          <a:p>
            <a:r>
              <a:rPr lang="en-US" altLang="en-US" smtClean="0">
                <a:latin typeface="Helvetica" charset="0"/>
              </a:rPr>
              <a:t>gathering storm – assignment # 7</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266825" y="727075"/>
            <a:ext cx="4781550" cy="3586163"/>
          </a:xfrm>
          <a:ln/>
        </p:spPr>
      </p:sp>
      <p:sp>
        <p:nvSpPr>
          <p:cNvPr id="911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Zachary Quinto -- Spock</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266825" y="727075"/>
            <a:ext cx="4781550" cy="3586163"/>
          </a:xfrm>
          <a:ln/>
        </p:spPr>
      </p:sp>
      <p:sp>
        <p:nvSpPr>
          <p:cNvPr id="921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Zachary Quinto -- Spock</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266825" y="727075"/>
            <a:ext cx="4781550" cy="3586163"/>
          </a:xfrm>
          <a:ln/>
        </p:spPr>
      </p:sp>
      <p:sp>
        <p:nvSpPr>
          <p:cNvPr id="931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Zachary Quinto -- Spock</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266825" y="727075"/>
            <a:ext cx="4781550" cy="3586163"/>
          </a:xfrm>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Zachary Quinto -- Spock</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95235"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Helvetica" charset="0"/>
              </a:rPr>
              <a:t>in the small … in the large!</a:t>
            </a:r>
          </a:p>
          <a:p>
            <a:r>
              <a:rPr lang="en-US" altLang="en-US" smtClean="0">
                <a:latin typeface="Helvetica" charset="0"/>
              </a:rPr>
              <a:t>gathering storm – assignment # 7</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96259"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Helvetica"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97283"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Helvetica"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266825" y="727075"/>
            <a:ext cx="4781550" cy="3586163"/>
          </a:xfrm>
          <a:ln/>
        </p:spPr>
      </p:sp>
      <p:sp>
        <p:nvSpPr>
          <p:cNvPr id="983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266825" y="727075"/>
            <a:ext cx="4781550" cy="3586163"/>
          </a:xfrm>
          <a:ln/>
        </p:spPr>
      </p:sp>
      <p:sp>
        <p:nvSpPr>
          <p:cNvPr id="993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266825" y="727075"/>
            <a:ext cx="4781550" cy="3586163"/>
          </a:xfrm>
          <a:ln/>
        </p:spPr>
      </p:sp>
      <p:sp>
        <p:nvSpPr>
          <p:cNvPr id="1003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other differences:  the tail of the centipede the PEDE cells are like walls, too</a:t>
            </a:r>
          </a:p>
          <a:p>
            <a:r>
              <a:rPr lang="en-US" altLang="en-US" smtClean="0">
                <a:latin typeface="Helvetica" charset="0"/>
              </a:rPr>
              <a:t>what if:  there is no solution!!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79875"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Helvetica" charset="0"/>
              </a:rPr>
              <a:t>in the small … in the large!</a:t>
            </a:r>
          </a:p>
          <a:p>
            <a:r>
              <a:rPr lang="en-US" altLang="en-US" smtClean="0">
                <a:latin typeface="Helvetica" charset="0"/>
              </a:rPr>
              <a:t>gathering storm – assignment # 7</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266825" y="727075"/>
            <a:ext cx="4781550" cy="3586163"/>
          </a:xfrm>
          <a:ln/>
        </p:spPr>
      </p:sp>
      <p:sp>
        <p:nvSpPr>
          <p:cNvPr id="1013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other differences:  the tail of the centipede the PEDE cells are like walls, too</a:t>
            </a:r>
          </a:p>
          <a:p>
            <a:r>
              <a:rPr lang="en-US" altLang="en-US" smtClean="0">
                <a:latin typeface="Helvetica" charset="0"/>
              </a:rPr>
              <a:t>what if:  there is no solution!!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266825" y="727075"/>
            <a:ext cx="4781550" cy="3586163"/>
          </a:xfrm>
          <a:ln/>
        </p:spPr>
      </p:sp>
      <p:sp>
        <p:nvSpPr>
          <p:cNvPr id="1024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other differences:  the tail of the centipede the PEDE cells are like walls, too</a:t>
            </a:r>
          </a:p>
          <a:p>
            <a:r>
              <a:rPr lang="en-US" altLang="en-US" smtClean="0">
                <a:latin typeface="Helvetica" charset="0"/>
              </a:rPr>
              <a:t>what if:  there is no solution!!</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266825" y="727075"/>
            <a:ext cx="4781550" cy="3586163"/>
          </a:xfrm>
          <a:ln/>
        </p:spPr>
      </p:sp>
      <p:sp>
        <p:nvSpPr>
          <p:cNvPr id="1034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04451"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Helvetica"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266825" y="727075"/>
            <a:ext cx="4781550" cy="3586163"/>
          </a:xfrm>
          <a:ln/>
        </p:spPr>
      </p:sp>
      <p:sp>
        <p:nvSpPr>
          <p:cNvPr id="1054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1266825" y="727075"/>
            <a:ext cx="4781550" cy="3586163"/>
          </a:xfrm>
          <a:ln/>
        </p:spPr>
      </p:sp>
      <p:sp>
        <p:nvSpPr>
          <p:cNvPr id="106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last line is key … it's really extension!</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266825" y="727075"/>
            <a:ext cx="4781550" cy="3586163"/>
          </a:xfrm>
          <a:ln/>
        </p:spPr>
      </p:sp>
      <p:sp>
        <p:nvSpPr>
          <p:cNvPr id="1075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last line is key … it's really extension!</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266825" y="727075"/>
            <a:ext cx="4781550" cy="3586163"/>
          </a:xfrm>
          <a:ln/>
        </p:spPr>
      </p:sp>
      <p:sp>
        <p:nvSpPr>
          <p:cNvPr id="1085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last line is key … it's really extension!</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266825" y="727075"/>
            <a:ext cx="4781550" cy="3586163"/>
          </a:xfrm>
          <a:ln/>
        </p:spPr>
      </p:sp>
      <p:sp>
        <p:nvSpPr>
          <p:cNvPr id="1095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266825" y="727075"/>
            <a:ext cx="4781550" cy="3586163"/>
          </a:xfrm>
          <a:ln/>
        </p:spPr>
      </p:sp>
      <p:sp>
        <p:nvSpPr>
          <p:cNvPr id="1105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79875"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Helvetica" charset="0"/>
              </a:rPr>
              <a:t>in the small … in the large!</a:t>
            </a:r>
          </a:p>
          <a:p>
            <a:r>
              <a:rPr lang="en-US" altLang="en-US" smtClean="0">
                <a:latin typeface="Helvetica" charset="0"/>
              </a:rPr>
              <a:t>gathering storm – assignment # 7</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266825" y="727075"/>
            <a:ext cx="4781550" cy="3586163"/>
          </a:xfrm>
          <a:ln/>
        </p:spPr>
      </p:sp>
      <p:sp>
        <p:nvSpPr>
          <p:cNvPr id="1116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266825" y="727075"/>
            <a:ext cx="4781550" cy="3586163"/>
          </a:xfrm>
          <a:ln/>
        </p:spPr>
      </p:sp>
      <p:sp>
        <p:nvSpPr>
          <p:cNvPr id="1126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this week's new Maze class will use your Queue class from last week</a:t>
            </a:r>
          </a:p>
          <a:p>
            <a:r>
              <a:rPr lang="en-US" altLang="en-US" smtClean="0">
                <a:latin typeface="Helvetica" charset="0"/>
              </a:rPr>
              <a:t>this week's new SpamMaze class will use a linked list that someone else wrote years ago…!</a:t>
            </a:r>
          </a:p>
          <a:p>
            <a:r>
              <a:rPr lang="en-US" altLang="en-US" smtClean="0">
                <a:latin typeface="Helvetica" charset="0"/>
              </a:rPr>
              <a:t>you – or someone – wrote a linked list class… now let's use it as a data member (or two or more)…</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13667"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Helvetica" charset="0"/>
              </a:rPr>
              <a:t>draw a picture</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266825" y="727075"/>
            <a:ext cx="4781550" cy="3586163"/>
          </a:xfrm>
          <a:ln/>
        </p:spPr>
      </p:sp>
      <p:sp>
        <p:nvSpPr>
          <p:cNvPr id="1146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military-type definition of time…</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266825" y="727075"/>
            <a:ext cx="4781550" cy="3586163"/>
          </a:xfrm>
          <a:ln/>
        </p:spPr>
      </p:sp>
      <p:sp>
        <p:nvSpPr>
          <p:cNvPr id="1157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1266825" y="727075"/>
            <a:ext cx="4781550" cy="3586163"/>
          </a:xfrm>
          <a:ln/>
        </p:spPr>
      </p:sp>
      <p:sp>
        <p:nvSpPr>
          <p:cNvPr id="1167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266825" y="727075"/>
            <a:ext cx="4781550" cy="3586163"/>
          </a:xfrm>
          <a:ln/>
        </p:spPr>
      </p:sp>
      <p:sp>
        <p:nvSpPr>
          <p:cNvPr id="1177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add Object - the language's overarching base class for ALL user-defined and library-defined classes…</a:t>
            </a:r>
          </a:p>
          <a:p>
            <a:endParaRPr lang="en-US" altLang="en-US" smtClean="0">
              <a:latin typeface="Helvetica" charset="0"/>
            </a:endParaRPr>
          </a:p>
          <a:p>
            <a:r>
              <a:rPr lang="en-US" altLang="en-US" smtClean="0">
                <a:latin typeface="Helvetica" charset="0"/>
              </a:rPr>
              <a:t>up: human, mammal, …</a:t>
            </a:r>
          </a:p>
          <a:p>
            <a:endParaRPr lang="en-US" altLang="en-US" smtClean="0">
              <a:latin typeface="Helvetica" charset="0"/>
            </a:endParaRPr>
          </a:p>
          <a:p>
            <a:r>
              <a:rPr lang="en-US" altLang="en-US" smtClean="0">
                <a:latin typeface="Helvetica" charset="0"/>
              </a:rPr>
              <a:t>down: Case-ey; Casite; Casian; Caser; Case-ell, CS60er, Matt, Matt J</a:t>
            </a:r>
          </a:p>
          <a:p>
            <a:endParaRPr lang="en-US" altLang="en-US" smtClean="0">
              <a:latin typeface="Helvetica"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18787"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Helvetica" charset="0"/>
              </a:rPr>
              <a:t>draw a picture</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19811"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Helvetica" charset="0"/>
              </a:rPr>
              <a:t>draw a picture</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20835"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Helvetica"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79875"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Helvetica" charset="0"/>
              </a:rPr>
              <a:t>in the small … in the large!</a:t>
            </a:r>
          </a:p>
          <a:p>
            <a:r>
              <a:rPr lang="en-US" altLang="en-US" smtClean="0">
                <a:latin typeface="Helvetica" charset="0"/>
              </a:rPr>
              <a:t>gathering storm – assignment # 7</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21859"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Helvetica"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1266825" y="727075"/>
            <a:ext cx="4781550" cy="3586163"/>
          </a:xfrm>
          <a:ln/>
        </p:spPr>
      </p:sp>
      <p:sp>
        <p:nvSpPr>
          <p:cNvPr id="1228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23907"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Helvetica"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xfrm>
            <a:off x="1266825" y="727075"/>
            <a:ext cx="4781550" cy="3586163"/>
          </a:xfrm>
          <a:ln/>
        </p:spPr>
      </p:sp>
      <p:sp>
        <p:nvSpPr>
          <p:cNvPr id="1249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Something about Pomoner just doesn't sound right…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25955"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Helvetica" charset="0"/>
              </a:rPr>
              <a:t>Something about Pomoner just doesn't sound right…</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26979"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Helvetica"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1266825" y="727075"/>
            <a:ext cx="4781550" cy="3586163"/>
          </a:xfrm>
          <a:ln/>
        </p:spPr>
      </p:sp>
      <p:sp>
        <p:nvSpPr>
          <p:cNvPr id="1280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29027"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altLang="en-US" smtClean="0">
                <a:latin typeface="Helvetica" charset="0"/>
              </a:rPr>
              <a:t>Java's libraries are comprehensive and huge…  [POSTER] – two versions ago</a:t>
            </a:r>
          </a:p>
          <a:p>
            <a:pPr>
              <a:spcBef>
                <a:spcPct val="50000"/>
              </a:spcBef>
            </a:pPr>
            <a:r>
              <a:rPr lang="en-US" altLang="en-US" smtClean="0">
                <a:latin typeface="Helvetica" charset="0"/>
              </a:rPr>
              <a:t>We don't teach them explicitly, actually, but it's always good to keep in mind that they're there…</a:t>
            </a:r>
          </a:p>
          <a:p>
            <a:pPr>
              <a:spcBef>
                <a:spcPct val="50000"/>
              </a:spcBef>
            </a:pPr>
            <a:r>
              <a:rPr lang="en-US" altLang="en-US" smtClean="0">
                <a:latin typeface="Helvetica" charset="0"/>
              </a:rPr>
              <a:t>story about balance 			(Lenovo's Mr. Challener)</a:t>
            </a:r>
          </a:p>
          <a:p>
            <a:endParaRPr lang="en-US" altLang="en-US" smtClean="0">
              <a:latin typeface="Helvetica"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30051"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altLang="en-US" smtClean="0">
                <a:latin typeface="Helvetica" charset="0"/>
              </a:rPr>
              <a:t>Java's libraries are comprehensive and huge…  [POSTER] – two versions ago</a:t>
            </a:r>
          </a:p>
          <a:p>
            <a:pPr>
              <a:spcBef>
                <a:spcPct val="50000"/>
              </a:spcBef>
            </a:pPr>
            <a:r>
              <a:rPr lang="en-US" altLang="en-US" smtClean="0">
                <a:latin typeface="Helvetica" charset="0"/>
              </a:rPr>
              <a:t>We don't teach them explicitly, actually, but it's always good to keep in mind that they're there…</a:t>
            </a:r>
          </a:p>
          <a:p>
            <a:pPr>
              <a:spcBef>
                <a:spcPct val="50000"/>
              </a:spcBef>
            </a:pPr>
            <a:r>
              <a:rPr lang="en-US" altLang="en-US" smtClean="0">
                <a:latin typeface="Helvetica" charset="0"/>
              </a:rPr>
              <a:t>story about balance 			(Lenovo's Mr. Challener)</a:t>
            </a:r>
          </a:p>
          <a:p>
            <a:endParaRPr lang="en-US" altLang="en-US" smtClean="0">
              <a:latin typeface="Helvetica"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31075"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Helvetica"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79875"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Helvetica" charset="0"/>
              </a:rPr>
              <a:t>in the small … in the large!</a:t>
            </a:r>
          </a:p>
          <a:p>
            <a:r>
              <a:rPr lang="en-US" altLang="en-US" smtClean="0">
                <a:latin typeface="Helvetica" charset="0"/>
              </a:rPr>
              <a:t>gathering storm – assignment # 7</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32099"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Helvetica" charset="0"/>
              </a:rPr>
              <a:t>What's missing is the cast!!! Hooray!</a:t>
            </a:r>
          </a:p>
          <a:p>
            <a:r>
              <a:rPr lang="en-US" altLang="en-US" smtClean="0">
                <a:latin typeface="Helvetica" charset="0"/>
              </a:rPr>
              <a:t>No more classCastExceptions!</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33123"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Helvetica"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1266825" y="727075"/>
            <a:ext cx="4781550" cy="3586163"/>
          </a:xfrm>
          <a:ln/>
        </p:spPr>
      </p:sp>
      <p:sp>
        <p:nvSpPr>
          <p:cNvPr id="1341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1266825" y="727075"/>
            <a:ext cx="4781550" cy="3586163"/>
          </a:xfrm>
          <a:ln/>
        </p:spPr>
      </p:sp>
      <p:sp>
        <p:nvSpPr>
          <p:cNvPr id="1351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1266825" y="727075"/>
            <a:ext cx="4781550" cy="3586163"/>
          </a:xfrm>
          <a:solidFill>
            <a:srgbClr val="FFFFFF"/>
          </a:solidFill>
          <a:ln/>
        </p:spPr>
      </p:sp>
      <p:sp>
        <p:nvSpPr>
          <p:cNvPr id="136195"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Helvetica"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266825" y="727075"/>
            <a:ext cx="4781550" cy="3586163"/>
          </a:xfrm>
          <a:ln/>
        </p:spPr>
      </p:sp>
      <p:sp>
        <p:nvSpPr>
          <p:cNvPr id="1372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1266825" y="727075"/>
            <a:ext cx="4781550" cy="3586163"/>
          </a:xfrm>
          <a:ln/>
        </p:spPr>
      </p:sp>
      <p:sp>
        <p:nvSpPr>
          <p:cNvPr id="1382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1266825" y="727075"/>
            <a:ext cx="4781550" cy="3586163"/>
          </a:xfrm>
          <a:ln/>
        </p:spPr>
      </p:sp>
      <p:sp>
        <p:nvSpPr>
          <p:cNvPr id="1392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266825" y="727075"/>
            <a:ext cx="4781550" cy="3586163"/>
          </a:xfrm>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Zachary Quinto -- Spock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266825" y="727075"/>
            <a:ext cx="4781550" cy="3586163"/>
          </a:xfrm>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Zachary Quinto -- Spock</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40433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1821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3163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eaLnBrk="0" fontAlgn="base" hangingPunct="0">
              <a:spcBef>
                <a:spcPct val="50000"/>
              </a:spcBef>
              <a:spcAft>
                <a:spcPct val="0"/>
              </a:spcAft>
              <a:buFontTx/>
              <a:buChar char="•"/>
              <a:defRPr>
                <a:latin typeface="Times New Roman" pitchFamily="18" charset="0"/>
                <a:ea typeface="MS PGothic" pitchFamily="34" charset="-128"/>
              </a:defRPr>
            </a:lvl1pPr>
          </a:lstStyle>
          <a:p>
            <a:pPr>
              <a:defRPr/>
            </a:pPr>
            <a:fld id="{7F5D2A78-A9F5-4C3F-B2A1-3A02248C3785}" type="datetimeFigureOut">
              <a:rPr lang="en-US"/>
              <a:pPr>
                <a:defRPr/>
              </a:pPr>
              <a:t>4/1/2014</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50000"/>
              </a:spcBef>
              <a:spcAft>
                <a:spcPct val="0"/>
              </a:spcAft>
              <a:buFontTx/>
              <a:buChar char="•"/>
              <a:defRPr>
                <a:latin typeface="Times New Roman" pitchFamily="18" charset="0"/>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50000"/>
              </a:spcBef>
              <a:spcAft>
                <a:spcPct val="0"/>
              </a:spcAft>
              <a:buFontTx/>
              <a:buChar char="•"/>
              <a:defRPr>
                <a:latin typeface="Times New Roman" pitchFamily="18" charset="0"/>
                <a:ea typeface="MS PGothic" pitchFamily="34" charset="-128"/>
              </a:defRPr>
            </a:lvl1pPr>
          </a:lstStyle>
          <a:p>
            <a:pPr>
              <a:defRPr/>
            </a:pPr>
            <a:fld id="{B67D2CA1-5719-4C3C-89BA-EBFC9D28083C}" type="slidenum">
              <a:rPr lang="en-US"/>
              <a:pPr>
                <a:defRPr/>
              </a:pPr>
              <a:t>‹#›</a:t>
            </a:fld>
            <a:endParaRPr lang="en-US"/>
          </a:p>
        </p:txBody>
      </p:sp>
    </p:spTree>
    <p:extLst>
      <p:ext uri="{BB962C8B-B14F-4D97-AF65-F5344CB8AC3E}">
        <p14:creationId xmlns:p14="http://schemas.microsoft.com/office/powerpoint/2010/main" val="3251266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50000"/>
              </a:spcBef>
              <a:spcAft>
                <a:spcPct val="0"/>
              </a:spcAft>
              <a:buFontTx/>
              <a:buChar char="•"/>
              <a:defRPr>
                <a:latin typeface="Times New Roman" pitchFamily="18" charset="0"/>
                <a:ea typeface="MS PGothic" pitchFamily="34" charset="-128"/>
              </a:defRPr>
            </a:lvl1pPr>
          </a:lstStyle>
          <a:p>
            <a:pPr>
              <a:defRPr/>
            </a:pPr>
            <a:fld id="{04AC4943-488E-49CA-A987-C3E5B272A9D4}" type="datetimeFigureOut">
              <a:rPr lang="en-US"/>
              <a:pPr>
                <a:defRPr/>
              </a:pPr>
              <a:t>4/1/2014</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50000"/>
              </a:spcBef>
              <a:spcAft>
                <a:spcPct val="0"/>
              </a:spcAft>
              <a:buFontTx/>
              <a:buChar char="•"/>
              <a:defRPr>
                <a:latin typeface="Times New Roman" pitchFamily="18" charset="0"/>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50000"/>
              </a:spcBef>
              <a:spcAft>
                <a:spcPct val="0"/>
              </a:spcAft>
              <a:buFontTx/>
              <a:buChar char="•"/>
              <a:defRPr>
                <a:latin typeface="Times New Roman" pitchFamily="18" charset="0"/>
                <a:ea typeface="MS PGothic" pitchFamily="34" charset="-128"/>
              </a:defRPr>
            </a:lvl1pPr>
          </a:lstStyle>
          <a:p>
            <a:pPr>
              <a:defRPr/>
            </a:pPr>
            <a:fld id="{DF75F716-C7E5-4116-9588-D902AF044F81}" type="slidenum">
              <a:rPr lang="en-US"/>
              <a:pPr>
                <a:defRPr/>
              </a:pPr>
              <a:t>‹#›</a:t>
            </a:fld>
            <a:endParaRPr lang="en-US"/>
          </a:p>
        </p:txBody>
      </p:sp>
    </p:spTree>
    <p:extLst>
      <p:ext uri="{BB962C8B-B14F-4D97-AF65-F5344CB8AC3E}">
        <p14:creationId xmlns:p14="http://schemas.microsoft.com/office/powerpoint/2010/main" val="742438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eaLnBrk="0" fontAlgn="base" hangingPunct="0">
              <a:spcBef>
                <a:spcPct val="50000"/>
              </a:spcBef>
              <a:spcAft>
                <a:spcPct val="0"/>
              </a:spcAft>
              <a:buFontTx/>
              <a:buChar char="•"/>
              <a:defRPr>
                <a:latin typeface="Times New Roman" pitchFamily="18" charset="0"/>
                <a:ea typeface="MS PGothic" pitchFamily="34" charset="-128"/>
              </a:defRPr>
            </a:lvl1pPr>
          </a:lstStyle>
          <a:p>
            <a:pPr>
              <a:defRPr/>
            </a:pPr>
            <a:fld id="{74190878-53E8-4A89-89AC-093D5216DBB3}" type="datetimeFigureOut">
              <a:rPr lang="en-US"/>
              <a:pPr>
                <a:defRPr/>
              </a:pPr>
              <a:t>4/1/2014</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50000"/>
              </a:spcBef>
              <a:spcAft>
                <a:spcPct val="0"/>
              </a:spcAft>
              <a:buFontTx/>
              <a:buChar char="•"/>
              <a:defRPr>
                <a:latin typeface="Times New Roman" pitchFamily="18" charset="0"/>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50000"/>
              </a:spcBef>
              <a:spcAft>
                <a:spcPct val="0"/>
              </a:spcAft>
              <a:buFontTx/>
              <a:buChar char="•"/>
              <a:defRPr>
                <a:latin typeface="Times New Roman" pitchFamily="18" charset="0"/>
                <a:ea typeface="MS PGothic" pitchFamily="34" charset="-128"/>
              </a:defRPr>
            </a:lvl1pPr>
          </a:lstStyle>
          <a:p>
            <a:pPr>
              <a:defRPr/>
            </a:pPr>
            <a:fld id="{DCBF9922-4E37-438B-9900-73A706EC86FC}" type="slidenum">
              <a:rPr lang="en-US"/>
              <a:pPr>
                <a:defRPr/>
              </a:pPr>
              <a:t>‹#›</a:t>
            </a:fld>
            <a:endParaRPr lang="en-US"/>
          </a:p>
        </p:txBody>
      </p:sp>
    </p:spTree>
    <p:extLst>
      <p:ext uri="{BB962C8B-B14F-4D97-AF65-F5344CB8AC3E}">
        <p14:creationId xmlns:p14="http://schemas.microsoft.com/office/powerpoint/2010/main" val="1745667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eaLnBrk="0" fontAlgn="base" hangingPunct="0">
              <a:spcBef>
                <a:spcPct val="50000"/>
              </a:spcBef>
              <a:spcAft>
                <a:spcPct val="0"/>
              </a:spcAft>
              <a:buFontTx/>
              <a:buChar char="•"/>
              <a:defRPr>
                <a:latin typeface="Times New Roman" pitchFamily="18" charset="0"/>
                <a:ea typeface="MS PGothic" pitchFamily="34" charset="-128"/>
              </a:defRPr>
            </a:lvl1pPr>
          </a:lstStyle>
          <a:p>
            <a:pPr>
              <a:defRPr/>
            </a:pPr>
            <a:fld id="{08B28C74-0C3F-41E9-B26E-02144A50770F}" type="datetimeFigureOut">
              <a:rPr lang="en-US"/>
              <a:pPr>
                <a:defRPr/>
              </a:pPr>
              <a:t>4/1/2014</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50000"/>
              </a:spcBef>
              <a:spcAft>
                <a:spcPct val="0"/>
              </a:spcAft>
              <a:buFontTx/>
              <a:buChar char="•"/>
              <a:defRPr>
                <a:latin typeface="Times New Roman" pitchFamily="18" charset="0"/>
                <a:ea typeface="MS PGothic"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50000"/>
              </a:spcBef>
              <a:spcAft>
                <a:spcPct val="0"/>
              </a:spcAft>
              <a:buFontTx/>
              <a:buChar char="•"/>
              <a:defRPr>
                <a:latin typeface="Times New Roman" pitchFamily="18" charset="0"/>
                <a:ea typeface="MS PGothic" pitchFamily="34" charset="-128"/>
              </a:defRPr>
            </a:lvl1pPr>
          </a:lstStyle>
          <a:p>
            <a:pPr>
              <a:defRPr/>
            </a:pPr>
            <a:fld id="{F60E07E6-658C-4A37-B476-DC1CE7F079EC}" type="slidenum">
              <a:rPr lang="en-US"/>
              <a:pPr>
                <a:defRPr/>
              </a:pPr>
              <a:t>‹#›</a:t>
            </a:fld>
            <a:endParaRPr lang="en-US"/>
          </a:p>
        </p:txBody>
      </p:sp>
    </p:spTree>
    <p:extLst>
      <p:ext uri="{BB962C8B-B14F-4D97-AF65-F5344CB8AC3E}">
        <p14:creationId xmlns:p14="http://schemas.microsoft.com/office/powerpoint/2010/main" val="2737008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eaLnBrk="0" fontAlgn="base" hangingPunct="0">
              <a:spcBef>
                <a:spcPct val="50000"/>
              </a:spcBef>
              <a:spcAft>
                <a:spcPct val="0"/>
              </a:spcAft>
              <a:buFontTx/>
              <a:buChar char="•"/>
              <a:defRPr>
                <a:latin typeface="Times New Roman" pitchFamily="18" charset="0"/>
                <a:ea typeface="MS PGothic" pitchFamily="34" charset="-128"/>
              </a:defRPr>
            </a:lvl1pPr>
          </a:lstStyle>
          <a:p>
            <a:pPr>
              <a:defRPr/>
            </a:pPr>
            <a:fld id="{7C9A6AC1-80DF-495B-B0A8-BD78BA69115E}" type="datetimeFigureOut">
              <a:rPr lang="en-US"/>
              <a:pPr>
                <a:defRPr/>
              </a:pPr>
              <a:t>4/1/2014</a:t>
            </a:fld>
            <a:endParaRPr lang="en-US"/>
          </a:p>
        </p:txBody>
      </p:sp>
      <p:sp>
        <p:nvSpPr>
          <p:cNvPr id="8" name="Footer Placeholder 7"/>
          <p:cNvSpPr>
            <a:spLocks noGrp="1"/>
          </p:cNvSpPr>
          <p:nvPr>
            <p:ph type="ftr" sz="quarter" idx="11"/>
          </p:nvPr>
        </p:nvSpPr>
        <p:spPr/>
        <p:txBody>
          <a:bodyPr/>
          <a:lstStyle>
            <a:lvl1pPr defTabSz="914400" eaLnBrk="0" fontAlgn="base" hangingPunct="0">
              <a:spcBef>
                <a:spcPct val="50000"/>
              </a:spcBef>
              <a:spcAft>
                <a:spcPct val="0"/>
              </a:spcAft>
              <a:buFontTx/>
              <a:buChar char="•"/>
              <a:defRPr>
                <a:latin typeface="Times New Roman" pitchFamily="18" charset="0"/>
                <a:ea typeface="MS PGothic" pitchFamily="34" charset="-128"/>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eaLnBrk="0" fontAlgn="base" hangingPunct="0">
              <a:spcBef>
                <a:spcPct val="50000"/>
              </a:spcBef>
              <a:spcAft>
                <a:spcPct val="0"/>
              </a:spcAft>
              <a:buFontTx/>
              <a:buChar char="•"/>
              <a:defRPr>
                <a:latin typeface="Times New Roman" pitchFamily="18" charset="0"/>
                <a:ea typeface="MS PGothic" pitchFamily="34" charset="-128"/>
              </a:defRPr>
            </a:lvl1pPr>
          </a:lstStyle>
          <a:p>
            <a:pPr>
              <a:defRPr/>
            </a:pPr>
            <a:fld id="{C0DEE9AB-FC92-45CA-986A-3CA6B6A95283}" type="slidenum">
              <a:rPr lang="en-US"/>
              <a:pPr>
                <a:defRPr/>
              </a:pPr>
              <a:t>‹#›</a:t>
            </a:fld>
            <a:endParaRPr lang="en-US"/>
          </a:p>
        </p:txBody>
      </p:sp>
    </p:spTree>
    <p:extLst>
      <p:ext uri="{BB962C8B-B14F-4D97-AF65-F5344CB8AC3E}">
        <p14:creationId xmlns:p14="http://schemas.microsoft.com/office/powerpoint/2010/main" val="3693120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eaLnBrk="0" fontAlgn="base" hangingPunct="0">
              <a:spcBef>
                <a:spcPct val="50000"/>
              </a:spcBef>
              <a:spcAft>
                <a:spcPct val="0"/>
              </a:spcAft>
              <a:buFontTx/>
              <a:buChar char="•"/>
              <a:defRPr>
                <a:latin typeface="Times New Roman" pitchFamily="18" charset="0"/>
                <a:ea typeface="MS PGothic" pitchFamily="34" charset="-128"/>
              </a:defRPr>
            </a:lvl1pPr>
          </a:lstStyle>
          <a:p>
            <a:pPr>
              <a:defRPr/>
            </a:pPr>
            <a:fld id="{DCF847BB-8794-43FB-81B1-3472BB4CF687}" type="datetimeFigureOut">
              <a:rPr lang="en-US"/>
              <a:pPr>
                <a:defRPr/>
              </a:pPr>
              <a:t>4/1/2014</a:t>
            </a:fld>
            <a:endParaRPr lang="en-US"/>
          </a:p>
        </p:txBody>
      </p:sp>
      <p:sp>
        <p:nvSpPr>
          <p:cNvPr id="4" name="Footer Placeholder 3"/>
          <p:cNvSpPr>
            <a:spLocks noGrp="1"/>
          </p:cNvSpPr>
          <p:nvPr>
            <p:ph type="ftr" sz="quarter" idx="11"/>
          </p:nvPr>
        </p:nvSpPr>
        <p:spPr/>
        <p:txBody>
          <a:bodyPr/>
          <a:lstStyle>
            <a:lvl1pPr defTabSz="914400" eaLnBrk="0" fontAlgn="base" hangingPunct="0">
              <a:spcBef>
                <a:spcPct val="50000"/>
              </a:spcBef>
              <a:spcAft>
                <a:spcPct val="0"/>
              </a:spcAft>
              <a:buFontTx/>
              <a:buChar char="•"/>
              <a:defRPr>
                <a:latin typeface="Times New Roman" pitchFamily="18"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eaLnBrk="0" fontAlgn="base" hangingPunct="0">
              <a:spcBef>
                <a:spcPct val="50000"/>
              </a:spcBef>
              <a:spcAft>
                <a:spcPct val="0"/>
              </a:spcAft>
              <a:buFontTx/>
              <a:buChar char="•"/>
              <a:defRPr>
                <a:latin typeface="Times New Roman" pitchFamily="18" charset="0"/>
                <a:ea typeface="MS PGothic" pitchFamily="34" charset="-128"/>
              </a:defRPr>
            </a:lvl1pPr>
          </a:lstStyle>
          <a:p>
            <a:pPr>
              <a:defRPr/>
            </a:pPr>
            <a:fld id="{A245A860-3F43-4BDE-8551-EB2BE22BF912}" type="slidenum">
              <a:rPr lang="en-US"/>
              <a:pPr>
                <a:defRPr/>
              </a:pPr>
              <a:t>‹#›</a:t>
            </a:fld>
            <a:endParaRPr lang="en-US"/>
          </a:p>
        </p:txBody>
      </p:sp>
    </p:spTree>
    <p:extLst>
      <p:ext uri="{BB962C8B-B14F-4D97-AF65-F5344CB8AC3E}">
        <p14:creationId xmlns:p14="http://schemas.microsoft.com/office/powerpoint/2010/main" val="1673245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0" fontAlgn="base" hangingPunct="0">
              <a:spcBef>
                <a:spcPct val="50000"/>
              </a:spcBef>
              <a:spcAft>
                <a:spcPct val="0"/>
              </a:spcAft>
              <a:buFontTx/>
              <a:buChar char="•"/>
              <a:defRPr>
                <a:latin typeface="Times New Roman" pitchFamily="18" charset="0"/>
                <a:ea typeface="MS PGothic" pitchFamily="34" charset="-128"/>
              </a:defRPr>
            </a:lvl1pPr>
          </a:lstStyle>
          <a:p>
            <a:pPr>
              <a:defRPr/>
            </a:pPr>
            <a:fld id="{C83036D2-A3D3-4E37-A1E6-4ED5B2691B3D}" type="datetimeFigureOut">
              <a:rPr lang="en-US"/>
              <a:pPr>
                <a:defRPr/>
              </a:pPr>
              <a:t>4/1/2014</a:t>
            </a:fld>
            <a:endParaRPr lang="en-US"/>
          </a:p>
        </p:txBody>
      </p:sp>
      <p:sp>
        <p:nvSpPr>
          <p:cNvPr id="3" name="Footer Placeholder 2"/>
          <p:cNvSpPr>
            <a:spLocks noGrp="1"/>
          </p:cNvSpPr>
          <p:nvPr>
            <p:ph type="ftr" sz="quarter" idx="11"/>
          </p:nvPr>
        </p:nvSpPr>
        <p:spPr/>
        <p:txBody>
          <a:bodyPr/>
          <a:lstStyle>
            <a:lvl1pPr defTabSz="914400" eaLnBrk="0" fontAlgn="base" hangingPunct="0">
              <a:spcBef>
                <a:spcPct val="50000"/>
              </a:spcBef>
              <a:spcAft>
                <a:spcPct val="0"/>
              </a:spcAft>
              <a:buFontTx/>
              <a:buChar char="•"/>
              <a:defRPr>
                <a:latin typeface="Times New Roman" pitchFamily="18" charset="0"/>
                <a:ea typeface="MS PGothic" pitchFamily="34" charset="-128"/>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eaLnBrk="0" fontAlgn="base" hangingPunct="0">
              <a:spcBef>
                <a:spcPct val="50000"/>
              </a:spcBef>
              <a:spcAft>
                <a:spcPct val="0"/>
              </a:spcAft>
              <a:buFontTx/>
              <a:buChar char="•"/>
              <a:defRPr>
                <a:latin typeface="Times New Roman" pitchFamily="18" charset="0"/>
                <a:ea typeface="MS PGothic" pitchFamily="34" charset="-128"/>
              </a:defRPr>
            </a:lvl1pPr>
          </a:lstStyle>
          <a:p>
            <a:pPr>
              <a:defRPr/>
            </a:pPr>
            <a:fld id="{3B720A95-7CB7-4ACC-A9A5-ACE80577BF05}" type="slidenum">
              <a:rPr lang="en-US"/>
              <a:pPr>
                <a:defRPr/>
              </a:pPr>
              <a:t>‹#›</a:t>
            </a:fld>
            <a:endParaRPr lang="en-US"/>
          </a:p>
        </p:txBody>
      </p:sp>
    </p:spTree>
    <p:extLst>
      <p:ext uri="{BB962C8B-B14F-4D97-AF65-F5344CB8AC3E}">
        <p14:creationId xmlns:p14="http://schemas.microsoft.com/office/powerpoint/2010/main" val="380608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50000"/>
              </a:spcBef>
              <a:spcAft>
                <a:spcPct val="0"/>
              </a:spcAft>
              <a:buFontTx/>
              <a:buChar char="•"/>
              <a:defRPr>
                <a:latin typeface="Times New Roman" pitchFamily="18" charset="0"/>
                <a:ea typeface="MS PGothic" pitchFamily="34" charset="-128"/>
              </a:defRPr>
            </a:lvl1pPr>
          </a:lstStyle>
          <a:p>
            <a:pPr>
              <a:defRPr/>
            </a:pPr>
            <a:fld id="{295D31CD-7572-4094-B3D3-E9E64FED24C0}" type="datetimeFigureOut">
              <a:rPr lang="en-US"/>
              <a:pPr>
                <a:defRPr/>
              </a:pPr>
              <a:t>4/1/2014</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50000"/>
              </a:spcBef>
              <a:spcAft>
                <a:spcPct val="0"/>
              </a:spcAft>
              <a:buFontTx/>
              <a:buChar char="•"/>
              <a:defRPr>
                <a:latin typeface="Times New Roman" pitchFamily="18" charset="0"/>
                <a:ea typeface="MS PGothic"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50000"/>
              </a:spcBef>
              <a:spcAft>
                <a:spcPct val="0"/>
              </a:spcAft>
              <a:buFontTx/>
              <a:buChar char="•"/>
              <a:defRPr>
                <a:latin typeface="Times New Roman" pitchFamily="18" charset="0"/>
                <a:ea typeface="MS PGothic" pitchFamily="34" charset="-128"/>
              </a:defRPr>
            </a:lvl1pPr>
          </a:lstStyle>
          <a:p>
            <a:pPr>
              <a:defRPr/>
            </a:pPr>
            <a:fld id="{685B545B-CBF5-43E5-9455-BE0D8B2139E1}" type="slidenum">
              <a:rPr lang="en-US"/>
              <a:pPr>
                <a:defRPr/>
              </a:pPr>
              <a:t>‹#›</a:t>
            </a:fld>
            <a:endParaRPr lang="en-US"/>
          </a:p>
        </p:txBody>
      </p:sp>
    </p:spTree>
    <p:extLst>
      <p:ext uri="{BB962C8B-B14F-4D97-AF65-F5344CB8AC3E}">
        <p14:creationId xmlns:p14="http://schemas.microsoft.com/office/powerpoint/2010/main" val="2905215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3272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50000"/>
              </a:spcBef>
              <a:spcAft>
                <a:spcPct val="0"/>
              </a:spcAft>
              <a:buFontTx/>
              <a:buChar char="•"/>
              <a:defRPr>
                <a:latin typeface="Times New Roman" pitchFamily="18" charset="0"/>
                <a:ea typeface="MS PGothic" pitchFamily="34" charset="-128"/>
              </a:defRPr>
            </a:lvl1pPr>
          </a:lstStyle>
          <a:p>
            <a:pPr>
              <a:defRPr/>
            </a:pPr>
            <a:fld id="{960F3ABF-397E-43E3-AD79-A106970E851A}" type="datetimeFigureOut">
              <a:rPr lang="en-US"/>
              <a:pPr>
                <a:defRPr/>
              </a:pPr>
              <a:t>4/1/2014</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50000"/>
              </a:spcBef>
              <a:spcAft>
                <a:spcPct val="0"/>
              </a:spcAft>
              <a:buFontTx/>
              <a:buChar char="•"/>
              <a:defRPr>
                <a:latin typeface="Times New Roman" pitchFamily="18" charset="0"/>
                <a:ea typeface="MS PGothic"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50000"/>
              </a:spcBef>
              <a:spcAft>
                <a:spcPct val="0"/>
              </a:spcAft>
              <a:buFontTx/>
              <a:buChar char="•"/>
              <a:defRPr>
                <a:latin typeface="Times New Roman" pitchFamily="18" charset="0"/>
                <a:ea typeface="MS PGothic" pitchFamily="34" charset="-128"/>
              </a:defRPr>
            </a:lvl1pPr>
          </a:lstStyle>
          <a:p>
            <a:pPr>
              <a:defRPr/>
            </a:pPr>
            <a:fld id="{1B255F57-7E6B-473C-9A78-A7FE4D8F1A7B}" type="slidenum">
              <a:rPr lang="en-US"/>
              <a:pPr>
                <a:defRPr/>
              </a:pPr>
              <a:t>‹#›</a:t>
            </a:fld>
            <a:endParaRPr lang="en-US"/>
          </a:p>
        </p:txBody>
      </p:sp>
    </p:spTree>
    <p:extLst>
      <p:ext uri="{BB962C8B-B14F-4D97-AF65-F5344CB8AC3E}">
        <p14:creationId xmlns:p14="http://schemas.microsoft.com/office/powerpoint/2010/main" val="264803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50000"/>
              </a:spcBef>
              <a:spcAft>
                <a:spcPct val="0"/>
              </a:spcAft>
              <a:buFontTx/>
              <a:buChar char="•"/>
              <a:defRPr>
                <a:latin typeface="Times New Roman" pitchFamily="18" charset="0"/>
                <a:ea typeface="MS PGothic" pitchFamily="34" charset="-128"/>
              </a:defRPr>
            </a:lvl1pPr>
          </a:lstStyle>
          <a:p>
            <a:pPr>
              <a:defRPr/>
            </a:pPr>
            <a:fld id="{35478CBE-7E14-426D-AC4F-67C641D4A536}" type="datetimeFigureOut">
              <a:rPr lang="en-US"/>
              <a:pPr>
                <a:defRPr/>
              </a:pPr>
              <a:t>4/1/2014</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50000"/>
              </a:spcBef>
              <a:spcAft>
                <a:spcPct val="0"/>
              </a:spcAft>
              <a:buFontTx/>
              <a:buChar char="•"/>
              <a:defRPr>
                <a:latin typeface="Times New Roman" pitchFamily="18" charset="0"/>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50000"/>
              </a:spcBef>
              <a:spcAft>
                <a:spcPct val="0"/>
              </a:spcAft>
              <a:buFontTx/>
              <a:buChar char="•"/>
              <a:defRPr>
                <a:latin typeface="Times New Roman" pitchFamily="18" charset="0"/>
                <a:ea typeface="MS PGothic" pitchFamily="34" charset="-128"/>
              </a:defRPr>
            </a:lvl1pPr>
          </a:lstStyle>
          <a:p>
            <a:pPr>
              <a:defRPr/>
            </a:pPr>
            <a:fld id="{2F68A715-1DD3-44F3-AF44-DBECF3ED2430}" type="slidenum">
              <a:rPr lang="en-US"/>
              <a:pPr>
                <a:defRPr/>
              </a:pPr>
              <a:t>‹#›</a:t>
            </a:fld>
            <a:endParaRPr lang="en-US"/>
          </a:p>
        </p:txBody>
      </p:sp>
    </p:spTree>
    <p:extLst>
      <p:ext uri="{BB962C8B-B14F-4D97-AF65-F5344CB8AC3E}">
        <p14:creationId xmlns:p14="http://schemas.microsoft.com/office/powerpoint/2010/main" val="3320561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50000"/>
              </a:spcBef>
              <a:spcAft>
                <a:spcPct val="0"/>
              </a:spcAft>
              <a:buFontTx/>
              <a:buChar char="•"/>
              <a:defRPr>
                <a:latin typeface="Times New Roman" pitchFamily="18" charset="0"/>
                <a:ea typeface="MS PGothic" pitchFamily="34" charset="-128"/>
              </a:defRPr>
            </a:lvl1pPr>
          </a:lstStyle>
          <a:p>
            <a:pPr>
              <a:defRPr/>
            </a:pPr>
            <a:fld id="{4EF1E113-C39D-4458-BDAF-076C3D05FABC}" type="datetimeFigureOut">
              <a:rPr lang="en-US"/>
              <a:pPr>
                <a:defRPr/>
              </a:pPr>
              <a:t>4/1/2014</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50000"/>
              </a:spcBef>
              <a:spcAft>
                <a:spcPct val="0"/>
              </a:spcAft>
              <a:buFontTx/>
              <a:buChar char="•"/>
              <a:defRPr>
                <a:latin typeface="Times New Roman" pitchFamily="18" charset="0"/>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50000"/>
              </a:spcBef>
              <a:spcAft>
                <a:spcPct val="0"/>
              </a:spcAft>
              <a:buFontTx/>
              <a:buChar char="•"/>
              <a:defRPr>
                <a:latin typeface="Times New Roman" pitchFamily="18" charset="0"/>
                <a:ea typeface="MS PGothic" pitchFamily="34" charset="-128"/>
              </a:defRPr>
            </a:lvl1pPr>
          </a:lstStyle>
          <a:p>
            <a:pPr>
              <a:defRPr/>
            </a:pPr>
            <a:fld id="{717B9F0D-C0B0-4D29-A796-C82E04DCA561}" type="slidenum">
              <a:rPr lang="en-US"/>
              <a:pPr>
                <a:defRPr/>
              </a:pPr>
              <a:t>‹#›</a:t>
            </a:fld>
            <a:endParaRPr lang="en-US"/>
          </a:p>
        </p:txBody>
      </p:sp>
    </p:spTree>
    <p:extLst>
      <p:ext uri="{BB962C8B-B14F-4D97-AF65-F5344CB8AC3E}">
        <p14:creationId xmlns:p14="http://schemas.microsoft.com/office/powerpoint/2010/main" val="3901384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82197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467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17118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1459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51290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1992218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887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266629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207784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557913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28386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95942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CF8BAB-3306-4D66-AEAB-7F1B50F190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7582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0A6FFC-BF75-41F0-8E33-CF81B3B995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95509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915C9F-46DE-47BF-AC0B-8D75E9D69B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55679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0A0CD5-BE1B-4EE9-B6B7-3709C4CD47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25060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8A2CA87-795D-4DD8-AC1F-9EDFADD45A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60566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4FD98E2-7EDA-4B10-A9A1-B5427E6171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762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7313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9D9ECE1-D447-46C2-A872-206D2E73A5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98333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E2B99A-C0A1-4964-82C0-1AE4164A03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10767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EC9D0C-27C4-44E5-BB59-58FE7D5AAF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51201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AFDC01-3A43-4AA5-AD20-A3E105A78B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02420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690D26-34A8-464F-9F0A-9CF69F52EF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9143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5180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88919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9140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03482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55501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rtl="0" eaLnBrk="0" fontAlgn="base" hangingPunct="0">
        <a:spcBef>
          <a:spcPct val="0"/>
        </a:spcBef>
        <a:spcAft>
          <a:spcPct val="0"/>
        </a:spcAft>
        <a:defRPr sz="48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800">
          <a:solidFill>
            <a:schemeClr val="tx1"/>
          </a:solidFill>
          <a:latin typeface="Times" pitchFamily="1" charset="0"/>
          <a:ea typeface="MS PGothic" pitchFamily="34" charset="-128"/>
          <a:cs typeface="ＭＳ Ｐゴシック" charset="0"/>
        </a:defRPr>
      </a:lvl2pPr>
      <a:lvl3pPr algn="ctr" rtl="0" eaLnBrk="0" fontAlgn="base" hangingPunct="0">
        <a:spcBef>
          <a:spcPct val="0"/>
        </a:spcBef>
        <a:spcAft>
          <a:spcPct val="0"/>
        </a:spcAft>
        <a:defRPr sz="4800">
          <a:solidFill>
            <a:schemeClr val="tx1"/>
          </a:solidFill>
          <a:latin typeface="Times" pitchFamily="1" charset="0"/>
          <a:ea typeface="MS PGothic" pitchFamily="34" charset="-128"/>
          <a:cs typeface="ＭＳ Ｐゴシック" charset="0"/>
        </a:defRPr>
      </a:lvl3pPr>
      <a:lvl4pPr algn="ctr" rtl="0" eaLnBrk="0" fontAlgn="base" hangingPunct="0">
        <a:spcBef>
          <a:spcPct val="0"/>
        </a:spcBef>
        <a:spcAft>
          <a:spcPct val="0"/>
        </a:spcAft>
        <a:defRPr sz="4800">
          <a:solidFill>
            <a:schemeClr val="tx1"/>
          </a:solidFill>
          <a:latin typeface="Times" pitchFamily="1" charset="0"/>
          <a:ea typeface="MS PGothic" pitchFamily="34" charset="-128"/>
          <a:cs typeface="ＭＳ Ｐゴシック" charset="0"/>
        </a:defRPr>
      </a:lvl4pPr>
      <a:lvl5pPr algn="ctr" rtl="0" eaLnBrk="0" fontAlgn="base" hangingPunct="0">
        <a:spcBef>
          <a:spcPct val="0"/>
        </a:spcBef>
        <a:spcAft>
          <a:spcPct val="0"/>
        </a:spcAft>
        <a:defRPr sz="4800">
          <a:solidFill>
            <a:schemeClr val="tx1"/>
          </a:solidFill>
          <a:latin typeface="Times" pitchFamily="1" charset="0"/>
          <a:ea typeface="MS PGothic" pitchFamily="34" charset="-128"/>
          <a:cs typeface="ＭＳ Ｐゴシック" charset="0"/>
        </a:defRPr>
      </a:lvl5pPr>
      <a:lvl6pPr marL="457200" algn="ctr" rtl="0" eaLnBrk="0" fontAlgn="base" hangingPunct="0">
        <a:spcBef>
          <a:spcPct val="0"/>
        </a:spcBef>
        <a:spcAft>
          <a:spcPct val="0"/>
        </a:spcAft>
        <a:defRPr sz="4800">
          <a:solidFill>
            <a:schemeClr val="tx1"/>
          </a:solidFill>
          <a:latin typeface="Times" pitchFamily="1" charset="0"/>
        </a:defRPr>
      </a:lvl6pPr>
      <a:lvl7pPr marL="914400" algn="ctr" rtl="0" eaLnBrk="0" fontAlgn="base" hangingPunct="0">
        <a:spcBef>
          <a:spcPct val="0"/>
        </a:spcBef>
        <a:spcAft>
          <a:spcPct val="0"/>
        </a:spcAft>
        <a:defRPr sz="4800">
          <a:solidFill>
            <a:schemeClr val="tx1"/>
          </a:solidFill>
          <a:latin typeface="Times" pitchFamily="1" charset="0"/>
        </a:defRPr>
      </a:lvl7pPr>
      <a:lvl8pPr marL="1371600" algn="ctr" rtl="0" eaLnBrk="0" fontAlgn="base" hangingPunct="0">
        <a:spcBef>
          <a:spcPct val="0"/>
        </a:spcBef>
        <a:spcAft>
          <a:spcPct val="0"/>
        </a:spcAft>
        <a:defRPr sz="4800">
          <a:solidFill>
            <a:schemeClr val="tx1"/>
          </a:solidFill>
          <a:latin typeface="Times" pitchFamily="1" charset="0"/>
        </a:defRPr>
      </a:lvl8pPr>
      <a:lvl9pPr marL="1828800" algn="ctr" rtl="0" eaLnBrk="0" fontAlgn="base" hangingPunct="0">
        <a:spcBef>
          <a:spcPct val="0"/>
        </a:spcBef>
        <a:spcAft>
          <a:spcPct val="0"/>
        </a:spcAft>
        <a:defRPr sz="4800">
          <a:solidFill>
            <a:schemeClr val="tx1"/>
          </a:solidFill>
          <a:latin typeface="Times" pitchFamily="1" charset="0"/>
        </a:defRPr>
      </a:lvl9pPr>
    </p:titleStyle>
    <p:bodyStyle>
      <a:lvl1pPr marL="342900" indent="-342900" algn="l" rtl="0" eaLnBrk="0" fontAlgn="base" hangingPunct="0">
        <a:spcBef>
          <a:spcPct val="20000"/>
        </a:spcBef>
        <a:spcAft>
          <a:spcPct val="0"/>
        </a:spcAft>
        <a:buClr>
          <a:schemeClr val="accent1"/>
        </a:buClr>
        <a:buSzPct val="75000"/>
        <a:buFont typeface="Monotype Sorts" charset="2"/>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chemeClr val="accent2"/>
        </a:buClr>
        <a:buSzPct val="80000"/>
        <a:buFont typeface="Monotype Sorts" charset="2"/>
        <a:buChar char="l"/>
        <a:defRPr sz="2800">
          <a:solidFill>
            <a:schemeClr val="tx1"/>
          </a:solidFill>
          <a:latin typeface="Helvetica" pitchFamily="1" charset="0"/>
          <a:ea typeface="MS PGothic" pitchFamily="34" charset="-128"/>
        </a:defRPr>
      </a:lvl2pPr>
      <a:lvl3pPr marL="1143000" indent="-228600" algn="l" rtl="0" eaLnBrk="0" fontAlgn="base" hangingPunct="0">
        <a:spcBef>
          <a:spcPct val="20000"/>
        </a:spcBef>
        <a:spcAft>
          <a:spcPct val="0"/>
        </a:spcAft>
        <a:buClr>
          <a:schemeClr val="hlink"/>
        </a:buClr>
        <a:buSzPct val="70000"/>
        <a:buFont typeface="Monotype Sorts" charset="2"/>
        <a:buChar char="l"/>
        <a:defRPr sz="2400">
          <a:solidFill>
            <a:schemeClr val="tx1"/>
          </a:solidFill>
          <a:latin typeface="Helvetica" pitchFamily="1" charset="0"/>
          <a:ea typeface="MS PGothic" pitchFamily="34" charset="-128"/>
        </a:defRPr>
      </a:lvl3pPr>
      <a:lvl4pPr marL="1600200" indent="-228600" algn="l" rtl="0" eaLnBrk="0" fontAlgn="base" hangingPunct="0">
        <a:spcBef>
          <a:spcPct val="20000"/>
        </a:spcBef>
        <a:spcAft>
          <a:spcPct val="0"/>
        </a:spcAft>
        <a:buClr>
          <a:schemeClr val="folHlink"/>
        </a:buClr>
        <a:buSzPct val="50000"/>
        <a:buFont typeface="Monotype Sorts" charset="2"/>
        <a:buChar char="l"/>
        <a:defRPr sz="2000">
          <a:solidFill>
            <a:schemeClr val="tx1"/>
          </a:solidFill>
          <a:latin typeface="Helvetica" pitchFamily="1" charset="0"/>
          <a:ea typeface="MS PGothic" pitchFamily="34" charset="-128"/>
        </a:defRPr>
      </a:lvl4pPr>
      <a:lvl5pPr marL="2057400" indent="-228600" algn="l" rtl="0" eaLnBrk="0" fontAlgn="base" hangingPunct="0">
        <a:spcBef>
          <a:spcPct val="20000"/>
        </a:spcBef>
        <a:spcAft>
          <a:spcPct val="0"/>
        </a:spcAft>
        <a:buClr>
          <a:srgbClr val="001A21"/>
        </a:buClr>
        <a:buSzPct val="45000"/>
        <a:buFont typeface="Monotype Sorts" charset="2"/>
        <a:buChar char="l"/>
        <a:defRPr sz="2000">
          <a:solidFill>
            <a:schemeClr val="tx1"/>
          </a:solidFill>
          <a:latin typeface="Helvetica" pitchFamily="1" charset="0"/>
          <a:ea typeface="MS PGothic" pitchFamily="34" charset="-128"/>
        </a:defRPr>
      </a:lvl5pPr>
      <a:lvl6pPr marL="25146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6pPr>
      <a:lvl7pPr marL="29718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7pPr>
      <a:lvl8pPr marL="34290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8pPr>
      <a:lvl9pPr marL="38862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eaLnBrk="1" fontAlgn="auto" hangingPunct="1">
              <a:spcBef>
                <a:spcPts val="0"/>
              </a:spcBef>
              <a:spcAft>
                <a:spcPts val="0"/>
              </a:spcAft>
              <a:buFontTx/>
              <a:buNone/>
              <a:defRPr sz="1200" smtClean="0">
                <a:solidFill>
                  <a:prstClr val="black">
                    <a:tint val="75000"/>
                  </a:prstClr>
                </a:solidFill>
                <a:latin typeface="Calibri"/>
                <a:ea typeface="+mn-ea"/>
              </a:defRPr>
            </a:lvl1pPr>
          </a:lstStyle>
          <a:p>
            <a:pPr>
              <a:defRPr/>
            </a:pPr>
            <a:fld id="{E068D292-BDFA-4A7B-93B5-917B45A1643E}" type="datetimeFigureOut">
              <a:rPr lang="en-US"/>
              <a:pPr>
                <a:defRPr/>
              </a:pPr>
              <a:t>4/1/2014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buFontTx/>
              <a:buNone/>
              <a:defRPr sz="1200">
                <a:solidFill>
                  <a:prstClr val="black">
                    <a:tint val="75000"/>
                  </a:prstClr>
                </a:solidFill>
                <a:latin typeface="Calibri"/>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eaLnBrk="1" fontAlgn="auto" hangingPunct="1">
              <a:spcBef>
                <a:spcPts val="0"/>
              </a:spcBef>
              <a:spcAft>
                <a:spcPts val="0"/>
              </a:spcAft>
              <a:buFontTx/>
              <a:buNone/>
              <a:defRPr sz="1200" smtClean="0">
                <a:solidFill>
                  <a:prstClr val="black">
                    <a:tint val="75000"/>
                  </a:prstClr>
                </a:solidFill>
                <a:latin typeface="Calibri"/>
                <a:ea typeface="+mn-ea"/>
              </a:defRPr>
            </a:lvl1pPr>
          </a:lstStyle>
          <a:p>
            <a:pPr>
              <a:defRPr/>
            </a:pPr>
            <a:fld id="{18917FB7-D9ED-4AEF-9864-7D1D1ED682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Times" pitchFamily="1"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Times" pitchFamily="1"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Times" pitchFamily="1"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Times" pitchFamily="1"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Times" pitchFamily="1" charset="0"/>
        </a:defRPr>
      </a:lvl6pPr>
      <a:lvl7pPr marL="914400" algn="ctr" rtl="0" fontAlgn="base">
        <a:spcBef>
          <a:spcPct val="0"/>
        </a:spcBef>
        <a:spcAft>
          <a:spcPct val="0"/>
        </a:spcAft>
        <a:defRPr sz="4400">
          <a:solidFill>
            <a:schemeClr val="tx2"/>
          </a:solidFill>
          <a:latin typeface="Times" pitchFamily="1" charset="0"/>
        </a:defRPr>
      </a:lvl7pPr>
      <a:lvl8pPr marL="1371600" algn="ctr" rtl="0" fontAlgn="base">
        <a:spcBef>
          <a:spcPct val="0"/>
        </a:spcBef>
        <a:spcAft>
          <a:spcPct val="0"/>
        </a:spcAft>
        <a:defRPr sz="4400">
          <a:solidFill>
            <a:schemeClr val="tx2"/>
          </a:solidFill>
          <a:latin typeface="Times" pitchFamily="1" charset="0"/>
        </a:defRPr>
      </a:lvl8pPr>
      <a:lvl9pPr marL="1828800" algn="ctr" rtl="0" fontAlgn="base">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0"/>
              </a:spcBef>
              <a:defRPr sz="1400" b="0">
                <a:solidFill>
                  <a:schemeClr val="tx1"/>
                </a:solidFill>
                <a:latin typeface="+mn-lt"/>
                <a:ea typeface="ＭＳ Ｐゴシック" pitchFamily="1" charset="-128"/>
                <a:cs typeface="+mn-cs"/>
              </a:defRPr>
            </a:lvl1pPr>
          </a:lstStyle>
          <a:p>
            <a:pPr>
              <a:buFontTx/>
              <a:buNone/>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0"/>
              </a:spcBef>
              <a:defRPr sz="1400" b="0">
                <a:solidFill>
                  <a:schemeClr val="tx1"/>
                </a:solidFill>
                <a:latin typeface="+mn-lt"/>
                <a:ea typeface="ＭＳ Ｐゴシック" pitchFamily="1" charset="-128"/>
                <a:cs typeface="+mn-cs"/>
              </a:defRPr>
            </a:lvl1pPr>
          </a:lstStyle>
          <a:p>
            <a:pPr>
              <a:buFontTx/>
              <a:buNone/>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0"/>
              </a:spcBef>
              <a:defRPr sz="1400" b="0" smtClean="0">
                <a:solidFill>
                  <a:schemeClr val="tx1"/>
                </a:solidFill>
                <a:latin typeface="Arial" pitchFamily="34" charset="0"/>
              </a:defRPr>
            </a:lvl1pPr>
          </a:lstStyle>
          <a:p>
            <a:pPr>
              <a:buFontTx/>
              <a:buNone/>
              <a:defRPr/>
            </a:pPr>
            <a:fld id="{D7A06025-1CFD-40B8-8633-6E8CCB94A159}" type="slidenum">
              <a:rPr lang="en-US">
                <a:solidFill>
                  <a:srgbClr val="000000"/>
                </a:solidFill>
              </a:rPr>
              <a:pPr>
                <a:buFontTx/>
                <a:buNone/>
                <a:defRPr/>
              </a:pPr>
              <a:t>‹#›</a:t>
            </a:fld>
            <a:endParaRPr lang="en-US">
              <a:solidFill>
                <a:srgbClr val="000000"/>
              </a:solidFill>
            </a:endParaRPr>
          </a:p>
        </p:txBody>
      </p:sp>
    </p:spTree>
    <p:extLst>
      <p:ext uri="{BB962C8B-B14F-4D97-AF65-F5344CB8AC3E}">
        <p14:creationId xmlns:p14="http://schemas.microsoft.com/office/powerpoint/2010/main" val="164134761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100.xml.rels><?xml version="1.0" encoding="UTF-8" standalone="yes"?>
<Relationships xmlns="http://schemas.openxmlformats.org/package/2006/relationships"><Relationship Id="rId8" Type="http://schemas.openxmlformats.org/officeDocument/2006/relationships/tags" Target="../tags/tag315.xml"/><Relationship Id="rId13" Type="http://schemas.openxmlformats.org/officeDocument/2006/relationships/tags" Target="../tags/tag320.xml"/><Relationship Id="rId18" Type="http://schemas.openxmlformats.org/officeDocument/2006/relationships/image" Target="../media/image62.png"/><Relationship Id="rId3" Type="http://schemas.openxmlformats.org/officeDocument/2006/relationships/tags" Target="../tags/tag310.xml"/><Relationship Id="rId7" Type="http://schemas.openxmlformats.org/officeDocument/2006/relationships/tags" Target="../tags/tag314.xml"/><Relationship Id="rId12" Type="http://schemas.openxmlformats.org/officeDocument/2006/relationships/tags" Target="../tags/tag319.xml"/><Relationship Id="rId17" Type="http://schemas.openxmlformats.org/officeDocument/2006/relationships/image" Target="../media/image61.png"/><Relationship Id="rId2" Type="http://schemas.openxmlformats.org/officeDocument/2006/relationships/tags" Target="../tags/tag309.xml"/><Relationship Id="rId16" Type="http://schemas.openxmlformats.org/officeDocument/2006/relationships/notesSlide" Target="../notesSlides/notesSlide69.xml"/><Relationship Id="rId1" Type="http://schemas.openxmlformats.org/officeDocument/2006/relationships/tags" Target="../tags/tag308.xml"/><Relationship Id="rId6" Type="http://schemas.openxmlformats.org/officeDocument/2006/relationships/tags" Target="../tags/tag313.xml"/><Relationship Id="rId11" Type="http://schemas.openxmlformats.org/officeDocument/2006/relationships/tags" Target="../tags/tag318.xml"/><Relationship Id="rId5" Type="http://schemas.openxmlformats.org/officeDocument/2006/relationships/tags" Target="../tags/tag312.xml"/><Relationship Id="rId15" Type="http://schemas.openxmlformats.org/officeDocument/2006/relationships/slideLayout" Target="../slideLayouts/slideLayout1.xml"/><Relationship Id="rId10" Type="http://schemas.openxmlformats.org/officeDocument/2006/relationships/tags" Target="../tags/tag317.xml"/><Relationship Id="rId4" Type="http://schemas.openxmlformats.org/officeDocument/2006/relationships/tags" Target="../tags/tag311.xml"/><Relationship Id="rId9" Type="http://schemas.openxmlformats.org/officeDocument/2006/relationships/tags" Target="../tags/tag316.xml"/><Relationship Id="rId14" Type="http://schemas.openxmlformats.org/officeDocument/2006/relationships/tags" Target="../tags/tag321.xml"/></Relationships>
</file>

<file path=ppt/slides/_rels/slide101.xml.rels><?xml version="1.0" encoding="UTF-8" standalone="yes"?>
<Relationships xmlns="http://schemas.openxmlformats.org/package/2006/relationships"><Relationship Id="rId8" Type="http://schemas.openxmlformats.org/officeDocument/2006/relationships/tags" Target="../tags/tag329.xml"/><Relationship Id="rId13" Type="http://schemas.openxmlformats.org/officeDocument/2006/relationships/tags" Target="../tags/tag334.xml"/><Relationship Id="rId3" Type="http://schemas.openxmlformats.org/officeDocument/2006/relationships/tags" Target="../tags/tag324.xml"/><Relationship Id="rId7" Type="http://schemas.openxmlformats.org/officeDocument/2006/relationships/tags" Target="../tags/tag328.xml"/><Relationship Id="rId12" Type="http://schemas.openxmlformats.org/officeDocument/2006/relationships/tags" Target="../tags/tag333.xml"/><Relationship Id="rId2" Type="http://schemas.openxmlformats.org/officeDocument/2006/relationships/tags" Target="../tags/tag323.xml"/><Relationship Id="rId16" Type="http://schemas.openxmlformats.org/officeDocument/2006/relationships/notesSlide" Target="../notesSlides/notesSlide70.xml"/><Relationship Id="rId1" Type="http://schemas.openxmlformats.org/officeDocument/2006/relationships/tags" Target="../tags/tag322.xml"/><Relationship Id="rId6" Type="http://schemas.openxmlformats.org/officeDocument/2006/relationships/tags" Target="../tags/tag327.xml"/><Relationship Id="rId11" Type="http://schemas.openxmlformats.org/officeDocument/2006/relationships/tags" Target="../tags/tag332.xml"/><Relationship Id="rId5" Type="http://schemas.openxmlformats.org/officeDocument/2006/relationships/tags" Target="../tags/tag326.xml"/><Relationship Id="rId15" Type="http://schemas.openxmlformats.org/officeDocument/2006/relationships/slideLayout" Target="../slideLayouts/slideLayout1.xml"/><Relationship Id="rId10" Type="http://schemas.openxmlformats.org/officeDocument/2006/relationships/tags" Target="../tags/tag331.xml"/><Relationship Id="rId4" Type="http://schemas.openxmlformats.org/officeDocument/2006/relationships/tags" Target="../tags/tag325.xml"/><Relationship Id="rId9" Type="http://schemas.openxmlformats.org/officeDocument/2006/relationships/tags" Target="../tags/tag330.xml"/><Relationship Id="rId14" Type="http://schemas.openxmlformats.org/officeDocument/2006/relationships/tags" Target="../tags/tag33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3" Type="http://schemas.openxmlformats.org/officeDocument/2006/relationships/tags" Target="../tags/tag348.xml"/><Relationship Id="rId18" Type="http://schemas.openxmlformats.org/officeDocument/2006/relationships/tags" Target="../tags/tag353.xml"/><Relationship Id="rId26" Type="http://schemas.openxmlformats.org/officeDocument/2006/relationships/tags" Target="../tags/tag361.xml"/><Relationship Id="rId39" Type="http://schemas.openxmlformats.org/officeDocument/2006/relationships/tags" Target="../tags/tag374.xml"/><Relationship Id="rId3" Type="http://schemas.openxmlformats.org/officeDocument/2006/relationships/tags" Target="../tags/tag338.xml"/><Relationship Id="rId21" Type="http://schemas.openxmlformats.org/officeDocument/2006/relationships/tags" Target="../tags/tag356.xml"/><Relationship Id="rId34" Type="http://schemas.openxmlformats.org/officeDocument/2006/relationships/tags" Target="../tags/tag369.xml"/><Relationship Id="rId42" Type="http://schemas.openxmlformats.org/officeDocument/2006/relationships/tags" Target="../tags/tag377.xml"/><Relationship Id="rId47" Type="http://schemas.openxmlformats.org/officeDocument/2006/relationships/tags" Target="../tags/tag382.xml"/><Relationship Id="rId7" Type="http://schemas.openxmlformats.org/officeDocument/2006/relationships/tags" Target="../tags/tag342.xml"/><Relationship Id="rId12" Type="http://schemas.openxmlformats.org/officeDocument/2006/relationships/tags" Target="../tags/tag347.xml"/><Relationship Id="rId17" Type="http://schemas.openxmlformats.org/officeDocument/2006/relationships/tags" Target="../tags/tag352.xml"/><Relationship Id="rId25" Type="http://schemas.openxmlformats.org/officeDocument/2006/relationships/tags" Target="../tags/tag360.xml"/><Relationship Id="rId33" Type="http://schemas.openxmlformats.org/officeDocument/2006/relationships/tags" Target="../tags/tag368.xml"/><Relationship Id="rId38" Type="http://schemas.openxmlformats.org/officeDocument/2006/relationships/tags" Target="../tags/tag373.xml"/><Relationship Id="rId46" Type="http://schemas.openxmlformats.org/officeDocument/2006/relationships/tags" Target="../tags/tag381.xml"/><Relationship Id="rId2" Type="http://schemas.openxmlformats.org/officeDocument/2006/relationships/tags" Target="../tags/tag337.xml"/><Relationship Id="rId16" Type="http://schemas.openxmlformats.org/officeDocument/2006/relationships/tags" Target="../tags/tag351.xml"/><Relationship Id="rId20" Type="http://schemas.openxmlformats.org/officeDocument/2006/relationships/tags" Target="../tags/tag355.xml"/><Relationship Id="rId29" Type="http://schemas.openxmlformats.org/officeDocument/2006/relationships/tags" Target="../tags/tag364.xml"/><Relationship Id="rId41" Type="http://schemas.openxmlformats.org/officeDocument/2006/relationships/tags" Target="../tags/tag376.xml"/><Relationship Id="rId1" Type="http://schemas.openxmlformats.org/officeDocument/2006/relationships/tags" Target="../tags/tag336.xml"/><Relationship Id="rId6" Type="http://schemas.openxmlformats.org/officeDocument/2006/relationships/tags" Target="../tags/tag341.xml"/><Relationship Id="rId11" Type="http://schemas.openxmlformats.org/officeDocument/2006/relationships/tags" Target="../tags/tag346.xml"/><Relationship Id="rId24" Type="http://schemas.openxmlformats.org/officeDocument/2006/relationships/tags" Target="../tags/tag359.xml"/><Relationship Id="rId32" Type="http://schemas.openxmlformats.org/officeDocument/2006/relationships/tags" Target="../tags/tag367.xml"/><Relationship Id="rId37" Type="http://schemas.openxmlformats.org/officeDocument/2006/relationships/tags" Target="../tags/tag372.xml"/><Relationship Id="rId40" Type="http://schemas.openxmlformats.org/officeDocument/2006/relationships/tags" Target="../tags/tag375.xml"/><Relationship Id="rId45" Type="http://schemas.openxmlformats.org/officeDocument/2006/relationships/tags" Target="../tags/tag380.xml"/><Relationship Id="rId5" Type="http://schemas.openxmlformats.org/officeDocument/2006/relationships/tags" Target="../tags/tag340.xml"/><Relationship Id="rId15" Type="http://schemas.openxmlformats.org/officeDocument/2006/relationships/tags" Target="../tags/tag350.xml"/><Relationship Id="rId23" Type="http://schemas.openxmlformats.org/officeDocument/2006/relationships/tags" Target="../tags/tag358.xml"/><Relationship Id="rId28" Type="http://schemas.openxmlformats.org/officeDocument/2006/relationships/tags" Target="../tags/tag363.xml"/><Relationship Id="rId36" Type="http://schemas.openxmlformats.org/officeDocument/2006/relationships/tags" Target="../tags/tag371.xml"/><Relationship Id="rId49" Type="http://schemas.openxmlformats.org/officeDocument/2006/relationships/slideLayout" Target="../slideLayouts/slideLayout1.xml"/><Relationship Id="rId10" Type="http://schemas.openxmlformats.org/officeDocument/2006/relationships/tags" Target="../tags/tag345.xml"/><Relationship Id="rId19" Type="http://schemas.openxmlformats.org/officeDocument/2006/relationships/tags" Target="../tags/tag354.xml"/><Relationship Id="rId31" Type="http://schemas.openxmlformats.org/officeDocument/2006/relationships/tags" Target="../tags/tag366.xml"/><Relationship Id="rId44" Type="http://schemas.openxmlformats.org/officeDocument/2006/relationships/tags" Target="../tags/tag379.xml"/><Relationship Id="rId4" Type="http://schemas.openxmlformats.org/officeDocument/2006/relationships/tags" Target="../tags/tag339.xml"/><Relationship Id="rId9" Type="http://schemas.openxmlformats.org/officeDocument/2006/relationships/tags" Target="../tags/tag344.xml"/><Relationship Id="rId14" Type="http://schemas.openxmlformats.org/officeDocument/2006/relationships/tags" Target="../tags/tag349.xml"/><Relationship Id="rId22" Type="http://schemas.openxmlformats.org/officeDocument/2006/relationships/tags" Target="../tags/tag357.xml"/><Relationship Id="rId27" Type="http://schemas.openxmlformats.org/officeDocument/2006/relationships/tags" Target="../tags/tag362.xml"/><Relationship Id="rId30" Type="http://schemas.openxmlformats.org/officeDocument/2006/relationships/tags" Target="../tags/tag365.xml"/><Relationship Id="rId35" Type="http://schemas.openxmlformats.org/officeDocument/2006/relationships/tags" Target="../tags/tag370.xml"/><Relationship Id="rId43" Type="http://schemas.openxmlformats.org/officeDocument/2006/relationships/tags" Target="../tags/tag378.xml"/><Relationship Id="rId48" Type="http://schemas.openxmlformats.org/officeDocument/2006/relationships/tags" Target="../tags/tag383.xml"/><Relationship Id="rId8" Type="http://schemas.openxmlformats.org/officeDocument/2006/relationships/tags" Target="../tags/tag343.xml"/></Relationships>
</file>

<file path=ppt/slides/_rels/slide104.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image" Target="../media/image71.emf"/></Relationships>
</file>

<file path=ppt/slides/_rels/slide10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8" Type="http://schemas.openxmlformats.org/officeDocument/2006/relationships/tags" Target="../tags/tag391.xml"/><Relationship Id="rId13" Type="http://schemas.openxmlformats.org/officeDocument/2006/relationships/tags" Target="../tags/tag396.xml"/><Relationship Id="rId3" Type="http://schemas.openxmlformats.org/officeDocument/2006/relationships/tags" Target="../tags/tag386.xml"/><Relationship Id="rId7" Type="http://schemas.openxmlformats.org/officeDocument/2006/relationships/tags" Target="../tags/tag390.xml"/><Relationship Id="rId12" Type="http://schemas.openxmlformats.org/officeDocument/2006/relationships/tags" Target="../tags/tag395.xml"/><Relationship Id="rId17" Type="http://schemas.openxmlformats.org/officeDocument/2006/relationships/image" Target="../media/image57.png"/><Relationship Id="rId2" Type="http://schemas.openxmlformats.org/officeDocument/2006/relationships/tags" Target="../tags/tag385.xml"/><Relationship Id="rId16" Type="http://schemas.openxmlformats.org/officeDocument/2006/relationships/notesSlide" Target="../notesSlides/notesSlide74.xml"/><Relationship Id="rId1" Type="http://schemas.openxmlformats.org/officeDocument/2006/relationships/tags" Target="../tags/tag384.xml"/><Relationship Id="rId6" Type="http://schemas.openxmlformats.org/officeDocument/2006/relationships/tags" Target="../tags/tag389.xml"/><Relationship Id="rId11" Type="http://schemas.openxmlformats.org/officeDocument/2006/relationships/tags" Target="../tags/tag394.xml"/><Relationship Id="rId5" Type="http://schemas.openxmlformats.org/officeDocument/2006/relationships/tags" Target="../tags/tag388.xml"/><Relationship Id="rId15" Type="http://schemas.openxmlformats.org/officeDocument/2006/relationships/slideLayout" Target="../slideLayouts/slideLayout1.xml"/><Relationship Id="rId10" Type="http://schemas.openxmlformats.org/officeDocument/2006/relationships/tags" Target="../tags/tag393.xml"/><Relationship Id="rId4" Type="http://schemas.openxmlformats.org/officeDocument/2006/relationships/tags" Target="../tags/tag387.xml"/><Relationship Id="rId9" Type="http://schemas.openxmlformats.org/officeDocument/2006/relationships/tags" Target="../tags/tag392.xml"/><Relationship Id="rId14" Type="http://schemas.openxmlformats.org/officeDocument/2006/relationships/tags" Target="../tags/tag39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8" Type="http://schemas.openxmlformats.org/officeDocument/2006/relationships/tags" Target="../tags/tag405.xml"/><Relationship Id="rId13" Type="http://schemas.openxmlformats.org/officeDocument/2006/relationships/tags" Target="../tags/tag410.xml"/><Relationship Id="rId18" Type="http://schemas.openxmlformats.org/officeDocument/2006/relationships/image" Target="../media/image73.emf"/><Relationship Id="rId26" Type="http://schemas.openxmlformats.org/officeDocument/2006/relationships/image" Target="../media/image77.emf"/><Relationship Id="rId3" Type="http://schemas.openxmlformats.org/officeDocument/2006/relationships/tags" Target="../tags/tag400.xml"/><Relationship Id="rId21" Type="http://schemas.openxmlformats.org/officeDocument/2006/relationships/customXml" Target="../ink/ink26.xml"/><Relationship Id="rId34" Type="http://schemas.openxmlformats.org/officeDocument/2006/relationships/image" Target="../media/image81.emf"/><Relationship Id="rId7" Type="http://schemas.openxmlformats.org/officeDocument/2006/relationships/tags" Target="../tags/tag404.xml"/><Relationship Id="rId12" Type="http://schemas.openxmlformats.org/officeDocument/2006/relationships/tags" Target="../tags/tag409.xml"/><Relationship Id="rId17" Type="http://schemas.openxmlformats.org/officeDocument/2006/relationships/customXml" Target="../ink/ink24.xml"/><Relationship Id="rId25" Type="http://schemas.openxmlformats.org/officeDocument/2006/relationships/customXml" Target="../ink/ink28.xml"/><Relationship Id="rId33" Type="http://schemas.openxmlformats.org/officeDocument/2006/relationships/customXml" Target="../ink/ink32.xml"/><Relationship Id="rId2" Type="http://schemas.openxmlformats.org/officeDocument/2006/relationships/tags" Target="../tags/tag399.xml"/><Relationship Id="rId16" Type="http://schemas.openxmlformats.org/officeDocument/2006/relationships/image" Target="../media/image72.emf"/><Relationship Id="rId20" Type="http://schemas.openxmlformats.org/officeDocument/2006/relationships/image" Target="../media/image74.emf"/><Relationship Id="rId29" Type="http://schemas.openxmlformats.org/officeDocument/2006/relationships/customXml" Target="../ink/ink30.xml"/><Relationship Id="rId1" Type="http://schemas.openxmlformats.org/officeDocument/2006/relationships/tags" Target="../tags/tag398.xml"/><Relationship Id="rId6" Type="http://schemas.openxmlformats.org/officeDocument/2006/relationships/tags" Target="../tags/tag403.xml"/><Relationship Id="rId11" Type="http://schemas.openxmlformats.org/officeDocument/2006/relationships/tags" Target="../tags/tag408.xml"/><Relationship Id="rId24" Type="http://schemas.openxmlformats.org/officeDocument/2006/relationships/image" Target="../media/image76.emf"/><Relationship Id="rId32" Type="http://schemas.openxmlformats.org/officeDocument/2006/relationships/image" Target="../media/image80.emf"/><Relationship Id="rId5" Type="http://schemas.openxmlformats.org/officeDocument/2006/relationships/tags" Target="../tags/tag402.xml"/><Relationship Id="rId15" Type="http://schemas.openxmlformats.org/officeDocument/2006/relationships/customXml" Target="../ink/ink23.xml"/><Relationship Id="rId23" Type="http://schemas.openxmlformats.org/officeDocument/2006/relationships/customXml" Target="../ink/ink27.xml"/><Relationship Id="rId28" Type="http://schemas.openxmlformats.org/officeDocument/2006/relationships/image" Target="../media/image78.emf"/><Relationship Id="rId36" Type="http://schemas.openxmlformats.org/officeDocument/2006/relationships/image" Target="../media/image82.emf"/><Relationship Id="rId10" Type="http://schemas.openxmlformats.org/officeDocument/2006/relationships/tags" Target="../tags/tag407.xml"/><Relationship Id="rId19" Type="http://schemas.openxmlformats.org/officeDocument/2006/relationships/customXml" Target="../ink/ink25.xml"/><Relationship Id="rId31" Type="http://schemas.openxmlformats.org/officeDocument/2006/relationships/customXml" Target="../ink/ink31.xml"/><Relationship Id="rId4" Type="http://schemas.openxmlformats.org/officeDocument/2006/relationships/tags" Target="../tags/tag401.xml"/><Relationship Id="rId9" Type="http://schemas.openxmlformats.org/officeDocument/2006/relationships/tags" Target="../tags/tag406.xml"/><Relationship Id="rId14" Type="http://schemas.openxmlformats.org/officeDocument/2006/relationships/slideLayout" Target="../slideLayouts/slideLayout7.xml"/><Relationship Id="rId22" Type="http://schemas.openxmlformats.org/officeDocument/2006/relationships/image" Target="../media/image75.emf"/><Relationship Id="rId27" Type="http://schemas.openxmlformats.org/officeDocument/2006/relationships/customXml" Target="../ink/ink29.xml"/><Relationship Id="rId30" Type="http://schemas.openxmlformats.org/officeDocument/2006/relationships/image" Target="../media/image79.emf"/><Relationship Id="rId35" Type="http://schemas.openxmlformats.org/officeDocument/2006/relationships/customXml" Target="../ink/ink3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3.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3.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2.png"/><Relationship Id="rId2" Type="http://schemas.openxmlformats.org/officeDocument/2006/relationships/tags" Target="../tags/tag2.xml"/><Relationship Id="rId16" Type="http://schemas.openxmlformats.org/officeDocument/2006/relationships/notesSlide" Target="../notesSlides/notesSlide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Layout" Target="../slideLayouts/slideLayout1.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20.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18" Type="http://schemas.openxmlformats.org/officeDocument/2006/relationships/image" Target="../media/image27.png"/><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image" Target="../media/image88.emf"/><Relationship Id="rId2" Type="http://schemas.openxmlformats.org/officeDocument/2006/relationships/tags" Target="../tags/tag16.xml"/><Relationship Id="rId16" Type="http://schemas.openxmlformats.org/officeDocument/2006/relationships/customXml" Target="../ink/ink1.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tags" Target="../tags/tag19.xml"/><Relationship Id="rId15" Type="http://schemas.openxmlformats.org/officeDocument/2006/relationships/slideLayout" Target="../slideLayouts/slideLayout40.xml"/><Relationship Id="rId10" Type="http://schemas.openxmlformats.org/officeDocument/2006/relationships/tags" Target="../tags/tag24.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5.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tags" Target="../tags/tag40.xml"/><Relationship Id="rId2" Type="http://schemas.openxmlformats.org/officeDocument/2006/relationships/tags" Target="../tags/tag30.xml"/><Relationship Id="rId16" Type="http://schemas.openxmlformats.org/officeDocument/2006/relationships/image" Target="../media/image31.png"/><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slideLayout" Target="../slideLayouts/slideLayout40.xml"/><Relationship Id="rId10" Type="http://schemas.openxmlformats.org/officeDocument/2006/relationships/tags" Target="../tags/tag38.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s>
</file>

<file path=ppt/slides/_rels/slide23.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tags" Target="../tags/tag54.xml"/><Relationship Id="rId2" Type="http://schemas.openxmlformats.org/officeDocument/2006/relationships/tags" Target="../tags/tag44.xml"/><Relationship Id="rId16" Type="http://schemas.openxmlformats.org/officeDocument/2006/relationships/image" Target="../media/image31.png"/><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5" Type="http://schemas.openxmlformats.org/officeDocument/2006/relationships/slideLayout" Target="../slideLayouts/slideLayout40.xml"/><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s>
</file>

<file path=ppt/slides/_rels/slide24.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tags" Target="../tags/tag69.xml"/><Relationship Id="rId18" Type="http://schemas.openxmlformats.org/officeDocument/2006/relationships/image" Target="../media/image33.png"/><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tags" Target="../tags/tag68.xml"/><Relationship Id="rId17" Type="http://schemas.openxmlformats.org/officeDocument/2006/relationships/image" Target="../media/image32.png"/><Relationship Id="rId2" Type="http://schemas.openxmlformats.org/officeDocument/2006/relationships/tags" Target="../tags/tag58.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5" Type="http://schemas.openxmlformats.org/officeDocument/2006/relationships/tags" Target="../tags/tag61.xml"/><Relationship Id="rId15" Type="http://schemas.openxmlformats.org/officeDocument/2006/relationships/slideLayout" Target="../slideLayouts/slideLayout40.xml"/><Relationship Id="rId10" Type="http://schemas.openxmlformats.org/officeDocument/2006/relationships/tags" Target="../tags/tag66.xml"/><Relationship Id="rId19" Type="http://schemas.openxmlformats.org/officeDocument/2006/relationships/image" Target="../media/image34.png"/><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tags" Target="../tags/tag7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tags" Target="../tags/tag83.xml"/><Relationship Id="rId18" Type="http://schemas.openxmlformats.org/officeDocument/2006/relationships/image" Target="../media/image33.png"/><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tags" Target="../tags/tag82.xml"/><Relationship Id="rId17" Type="http://schemas.openxmlformats.org/officeDocument/2006/relationships/image" Target="../media/image32.png"/><Relationship Id="rId2" Type="http://schemas.openxmlformats.org/officeDocument/2006/relationships/tags" Target="../tags/tag72.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5" Type="http://schemas.openxmlformats.org/officeDocument/2006/relationships/tags" Target="../tags/tag75.xml"/><Relationship Id="rId15" Type="http://schemas.openxmlformats.org/officeDocument/2006/relationships/slideLayout" Target="../slideLayouts/slideLayout40.xml"/><Relationship Id="rId10" Type="http://schemas.openxmlformats.org/officeDocument/2006/relationships/tags" Target="../tags/tag80.xml"/><Relationship Id="rId19" Type="http://schemas.openxmlformats.org/officeDocument/2006/relationships/image" Target="../media/image34.png"/><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tags" Target="../tags/tag84.xml"/></Relationships>
</file>

<file path=ppt/slides/_rels/slide28.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tags" Target="../tags/tag97.xml"/><Relationship Id="rId18" Type="http://schemas.openxmlformats.org/officeDocument/2006/relationships/image" Target="../media/image33.png"/><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tags" Target="../tags/tag96.xml"/><Relationship Id="rId17" Type="http://schemas.openxmlformats.org/officeDocument/2006/relationships/image" Target="../media/image32.png"/><Relationship Id="rId2" Type="http://schemas.openxmlformats.org/officeDocument/2006/relationships/tags" Target="../tags/tag86.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5" Type="http://schemas.openxmlformats.org/officeDocument/2006/relationships/tags" Target="../tags/tag89.xml"/><Relationship Id="rId15" Type="http://schemas.openxmlformats.org/officeDocument/2006/relationships/slideLayout" Target="../slideLayouts/slideLayout40.xml"/><Relationship Id="rId10" Type="http://schemas.openxmlformats.org/officeDocument/2006/relationships/tags" Target="../tags/tag94.xml"/><Relationship Id="rId19" Type="http://schemas.openxmlformats.org/officeDocument/2006/relationships/image" Target="../media/image34.png"/><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tags" Target="../tags/tag98.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tags" Target="../tags/tag111.xml"/><Relationship Id="rId18" Type="http://schemas.openxmlformats.org/officeDocument/2006/relationships/image" Target="../media/image33.png"/><Relationship Id="rId3" Type="http://schemas.openxmlformats.org/officeDocument/2006/relationships/tags" Target="../tags/tag101.xml"/><Relationship Id="rId7" Type="http://schemas.openxmlformats.org/officeDocument/2006/relationships/tags" Target="../tags/tag105.xml"/><Relationship Id="rId12" Type="http://schemas.openxmlformats.org/officeDocument/2006/relationships/tags" Target="../tags/tag110.xml"/><Relationship Id="rId17" Type="http://schemas.openxmlformats.org/officeDocument/2006/relationships/image" Target="../media/image32.png"/><Relationship Id="rId2" Type="http://schemas.openxmlformats.org/officeDocument/2006/relationships/tags" Target="../tags/tag100.xml"/><Relationship Id="rId16" Type="http://schemas.openxmlformats.org/officeDocument/2006/relationships/notesSlide" Target="../notesSlides/notesSlide23.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tags" Target="../tags/tag109.xml"/><Relationship Id="rId5" Type="http://schemas.openxmlformats.org/officeDocument/2006/relationships/tags" Target="../tags/tag103.xml"/><Relationship Id="rId15" Type="http://schemas.openxmlformats.org/officeDocument/2006/relationships/slideLayout" Target="../slideLayouts/slideLayout34.xml"/><Relationship Id="rId10" Type="http://schemas.openxmlformats.org/officeDocument/2006/relationships/tags" Target="../tags/tag108.xml"/><Relationship Id="rId19" Type="http://schemas.openxmlformats.org/officeDocument/2006/relationships/image" Target="../media/image36.png"/><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tags" Target="../tags/tag11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34.xml"/><Relationship Id="rId5" Type="http://schemas.openxmlformats.org/officeDocument/2006/relationships/image" Target="../media/image31.png"/><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8" Type="http://schemas.openxmlformats.org/officeDocument/2006/relationships/image" Target="../media/image93.emf"/><Relationship Id="rId3" Type="http://schemas.openxmlformats.org/officeDocument/2006/relationships/customXml" Target="../ink/ink2.xml"/><Relationship Id="rId7" Type="http://schemas.openxmlformats.org/officeDocument/2006/relationships/customXml" Target="../ink/ink4.xml"/><Relationship Id="rId12" Type="http://schemas.openxmlformats.org/officeDocument/2006/relationships/image" Target="../media/image95.emf"/><Relationship Id="rId2" Type="http://schemas.openxmlformats.org/officeDocument/2006/relationships/notesSlide" Target="../notesSlides/notesSlide25.xml"/><Relationship Id="rId1" Type="http://schemas.openxmlformats.org/officeDocument/2006/relationships/slideLayout" Target="../slideLayouts/slideLayout35.xml"/><Relationship Id="rId6" Type="http://schemas.openxmlformats.org/officeDocument/2006/relationships/image" Target="../media/image92.emf"/><Relationship Id="rId11" Type="http://schemas.openxmlformats.org/officeDocument/2006/relationships/customXml" Target="../ink/ink6.xml"/><Relationship Id="rId5" Type="http://schemas.openxmlformats.org/officeDocument/2006/relationships/customXml" Target="../ink/ink3.xml"/><Relationship Id="rId10" Type="http://schemas.openxmlformats.org/officeDocument/2006/relationships/image" Target="../media/image94.emf"/><Relationship Id="rId4" Type="http://schemas.openxmlformats.org/officeDocument/2006/relationships/image" Target="../media/image91.emf"/><Relationship Id="rId9" Type="http://schemas.openxmlformats.org/officeDocument/2006/relationships/customXml" Target="../ink/ink5.xml"/></Relationships>
</file>

<file path=ppt/slides/_rels/slide53.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tags" Target="../tags/tag125.xml"/><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tags" Target="../tags/tag124.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5" Type="http://schemas.openxmlformats.org/officeDocument/2006/relationships/tags" Target="../tags/tag117.xml"/><Relationship Id="rId15" Type="http://schemas.openxmlformats.org/officeDocument/2006/relationships/slideLayout" Target="../slideLayouts/slideLayout35.xml"/><Relationship Id="rId10" Type="http://schemas.openxmlformats.org/officeDocument/2006/relationships/tags" Target="../tags/tag122.xm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tags" Target="../tags/tag126.xml"/></Relationships>
</file>

<file path=ppt/slides/_rels/slide54.xml.rels><?xml version="1.0" encoding="UTF-8" standalone="yes"?>
<Relationships xmlns="http://schemas.openxmlformats.org/package/2006/relationships"><Relationship Id="rId8" Type="http://schemas.openxmlformats.org/officeDocument/2006/relationships/customXml" Target="../ink/ink10.xml"/><Relationship Id="rId3" Type="http://schemas.openxmlformats.org/officeDocument/2006/relationships/image" Target="../media/image98.emf"/><Relationship Id="rId7" Type="http://schemas.openxmlformats.org/officeDocument/2006/relationships/image" Target="../media/image100.emf"/><Relationship Id="rId2" Type="http://schemas.openxmlformats.org/officeDocument/2006/relationships/customXml" Target="../ink/ink7.xml"/><Relationship Id="rId1" Type="http://schemas.openxmlformats.org/officeDocument/2006/relationships/slideLayout" Target="../slideLayouts/slideLayout40.xml"/><Relationship Id="rId6" Type="http://schemas.openxmlformats.org/officeDocument/2006/relationships/customXml" Target="../ink/ink9.xml"/><Relationship Id="rId5" Type="http://schemas.openxmlformats.org/officeDocument/2006/relationships/image" Target="../media/image99.emf"/><Relationship Id="rId4" Type="http://schemas.openxmlformats.org/officeDocument/2006/relationships/customXml" Target="../ink/ink8.xml"/><Relationship Id="rId9" Type="http://schemas.openxmlformats.org/officeDocument/2006/relationships/image" Target="../media/image101.emf"/></Relationships>
</file>

<file path=ppt/slides/_rels/slide55.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customXml" Target="../ink/ink11.xml"/><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3.xml"/><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0.xml"/><Relationship Id="rId1" Type="http://schemas.openxmlformats.org/officeDocument/2006/relationships/slideLayout" Target="../slideLayouts/slideLayout23.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6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23.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51.jpeg"/></Relationships>
</file>

<file path=ppt/slides/_rels/slide6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23.xml"/><Relationship Id="rId4" Type="http://schemas.openxmlformats.org/officeDocument/2006/relationships/image" Target="../media/image53.png"/></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23.xml"/><Relationship Id="rId4" Type="http://schemas.openxmlformats.org/officeDocument/2006/relationships/image" Target="../media/image53.png"/></Relationships>
</file>

<file path=ppt/slides/_rels/slide64.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tags" Target="../tags/tag139.xml"/><Relationship Id="rId18" Type="http://schemas.openxmlformats.org/officeDocument/2006/relationships/image" Target="../media/image55.png"/><Relationship Id="rId3" Type="http://schemas.openxmlformats.org/officeDocument/2006/relationships/tags" Target="../tags/tag129.xml"/><Relationship Id="rId7" Type="http://schemas.openxmlformats.org/officeDocument/2006/relationships/tags" Target="../tags/tag133.xml"/><Relationship Id="rId12" Type="http://schemas.openxmlformats.org/officeDocument/2006/relationships/tags" Target="../tags/tag138.xml"/><Relationship Id="rId17" Type="http://schemas.openxmlformats.org/officeDocument/2006/relationships/image" Target="../media/image54.png"/><Relationship Id="rId2" Type="http://schemas.openxmlformats.org/officeDocument/2006/relationships/tags" Target="../tags/tag128.xml"/><Relationship Id="rId16" Type="http://schemas.openxmlformats.org/officeDocument/2006/relationships/notesSlide" Target="../notesSlides/notesSlide34.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tags" Target="../tags/tag137.xml"/><Relationship Id="rId5" Type="http://schemas.openxmlformats.org/officeDocument/2006/relationships/tags" Target="../tags/tag131.xml"/><Relationship Id="rId15" Type="http://schemas.openxmlformats.org/officeDocument/2006/relationships/slideLayout" Target="../slideLayouts/slideLayout23.xml"/><Relationship Id="rId10" Type="http://schemas.openxmlformats.org/officeDocument/2006/relationships/tags" Target="../tags/tag136.xml"/><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tags" Target="../tags/tag140.xml"/></Relationships>
</file>

<file path=ppt/slides/_rels/slide6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54.emf"/><Relationship Id="rId4" Type="http://schemas.openxmlformats.org/officeDocument/2006/relationships/customXml" Target="../ink/ink12.xml"/></Relationships>
</file>

<file path=ppt/slides/_rels/slide68.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tags" Target="../tags/tag153.xml"/><Relationship Id="rId18" Type="http://schemas.openxmlformats.org/officeDocument/2006/relationships/image" Target="../media/image55.emf"/><Relationship Id="rId3" Type="http://schemas.openxmlformats.org/officeDocument/2006/relationships/tags" Target="../tags/tag143.xml"/><Relationship Id="rId7" Type="http://schemas.openxmlformats.org/officeDocument/2006/relationships/tags" Target="../tags/tag147.xml"/><Relationship Id="rId12" Type="http://schemas.openxmlformats.org/officeDocument/2006/relationships/tags" Target="../tags/tag152.xml"/><Relationship Id="rId17" Type="http://schemas.openxmlformats.org/officeDocument/2006/relationships/customXml" Target="../ink/ink13.xml"/><Relationship Id="rId2" Type="http://schemas.openxmlformats.org/officeDocument/2006/relationships/tags" Target="../tags/tag142.xml"/><Relationship Id="rId16" Type="http://schemas.openxmlformats.org/officeDocument/2006/relationships/notesSlide" Target="../notesSlides/notesSlide38.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tags" Target="../tags/tag151.xml"/><Relationship Id="rId5" Type="http://schemas.openxmlformats.org/officeDocument/2006/relationships/tags" Target="../tags/tag145.xml"/><Relationship Id="rId15" Type="http://schemas.openxmlformats.org/officeDocument/2006/relationships/slideLayout" Target="../slideLayouts/slideLayout1.xml"/><Relationship Id="rId10" Type="http://schemas.openxmlformats.org/officeDocument/2006/relationships/tags" Target="../tags/tag150.xml"/><Relationship Id="rId4" Type="http://schemas.openxmlformats.org/officeDocument/2006/relationships/tags" Target="../tags/tag144.xml"/><Relationship Id="rId9" Type="http://schemas.openxmlformats.org/officeDocument/2006/relationships/tags" Target="../tags/tag149.xml"/><Relationship Id="rId14" Type="http://schemas.openxmlformats.org/officeDocument/2006/relationships/tags" Target="../tags/tag154.xml"/></Relationships>
</file>

<file path=ppt/slides/_rels/slide69.xml.rels><?xml version="1.0" encoding="UTF-8" standalone="yes"?>
<Relationships xmlns="http://schemas.openxmlformats.org/package/2006/relationships"><Relationship Id="rId8" Type="http://schemas.openxmlformats.org/officeDocument/2006/relationships/tags" Target="../tags/tag162.xml"/><Relationship Id="rId13" Type="http://schemas.openxmlformats.org/officeDocument/2006/relationships/tags" Target="../tags/tag167.xml"/><Relationship Id="rId18" Type="http://schemas.openxmlformats.org/officeDocument/2006/relationships/image" Target="../media/image57.emf"/><Relationship Id="rId3" Type="http://schemas.openxmlformats.org/officeDocument/2006/relationships/tags" Target="../tags/tag157.xml"/><Relationship Id="rId7" Type="http://schemas.openxmlformats.org/officeDocument/2006/relationships/tags" Target="../tags/tag161.xml"/><Relationship Id="rId12" Type="http://schemas.openxmlformats.org/officeDocument/2006/relationships/tags" Target="../tags/tag166.xml"/><Relationship Id="rId17" Type="http://schemas.openxmlformats.org/officeDocument/2006/relationships/customXml" Target="../ink/ink14.xml"/><Relationship Id="rId2" Type="http://schemas.openxmlformats.org/officeDocument/2006/relationships/tags" Target="../tags/tag156.xml"/><Relationship Id="rId16" Type="http://schemas.openxmlformats.org/officeDocument/2006/relationships/image" Target="../media/image56.png"/><Relationship Id="rId1" Type="http://schemas.openxmlformats.org/officeDocument/2006/relationships/tags" Target="../tags/tag155.xml"/><Relationship Id="rId6" Type="http://schemas.openxmlformats.org/officeDocument/2006/relationships/tags" Target="../tags/tag160.xml"/><Relationship Id="rId11" Type="http://schemas.openxmlformats.org/officeDocument/2006/relationships/tags" Target="../tags/tag165.xml"/><Relationship Id="rId5" Type="http://schemas.openxmlformats.org/officeDocument/2006/relationships/tags" Target="../tags/tag159.xml"/><Relationship Id="rId15" Type="http://schemas.openxmlformats.org/officeDocument/2006/relationships/slideLayout" Target="../slideLayouts/slideLayout1.xml"/><Relationship Id="rId10" Type="http://schemas.openxmlformats.org/officeDocument/2006/relationships/tags" Target="../tags/tag164.xml"/><Relationship Id="rId4" Type="http://schemas.openxmlformats.org/officeDocument/2006/relationships/tags" Target="../tags/tag158.xml"/><Relationship Id="rId9" Type="http://schemas.openxmlformats.org/officeDocument/2006/relationships/tags" Target="../tags/tag163.xml"/><Relationship Id="rId14" Type="http://schemas.openxmlformats.org/officeDocument/2006/relationships/tags" Target="../tags/tag16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59.emf"/><Relationship Id="rId4" Type="http://schemas.openxmlformats.org/officeDocument/2006/relationships/customXml" Target="../ink/ink15.xml"/></Relationships>
</file>

<file path=ppt/slides/_rels/slide7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60.emf"/></Relationships>
</file>

<file path=ppt/slides/_rels/slide75.xml.rels><?xml version="1.0" encoding="UTF-8" standalone="yes"?>
<Relationships xmlns="http://schemas.openxmlformats.org/package/2006/relationships"><Relationship Id="rId8" Type="http://schemas.openxmlformats.org/officeDocument/2006/relationships/tags" Target="../tags/tag176.xml"/><Relationship Id="rId13" Type="http://schemas.openxmlformats.org/officeDocument/2006/relationships/tags" Target="../tags/tag181.xml"/><Relationship Id="rId3" Type="http://schemas.openxmlformats.org/officeDocument/2006/relationships/tags" Target="../tags/tag171.xml"/><Relationship Id="rId7" Type="http://schemas.openxmlformats.org/officeDocument/2006/relationships/tags" Target="../tags/tag175.xml"/><Relationship Id="rId12" Type="http://schemas.openxmlformats.org/officeDocument/2006/relationships/tags" Target="../tags/tag180.xml"/><Relationship Id="rId2" Type="http://schemas.openxmlformats.org/officeDocument/2006/relationships/tags" Target="../tags/tag170.xml"/><Relationship Id="rId16" Type="http://schemas.openxmlformats.org/officeDocument/2006/relationships/notesSlide" Target="../notesSlides/notesSlide44.xml"/><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tags" Target="../tags/tag179.xml"/><Relationship Id="rId5" Type="http://schemas.openxmlformats.org/officeDocument/2006/relationships/tags" Target="../tags/tag173.xml"/><Relationship Id="rId15" Type="http://schemas.openxmlformats.org/officeDocument/2006/relationships/slideLayout" Target="../slideLayouts/slideLayout1.xml"/><Relationship Id="rId10" Type="http://schemas.openxmlformats.org/officeDocument/2006/relationships/tags" Target="../tags/tag178.xml"/><Relationship Id="rId4" Type="http://schemas.openxmlformats.org/officeDocument/2006/relationships/tags" Target="../tags/tag172.xml"/><Relationship Id="rId9" Type="http://schemas.openxmlformats.org/officeDocument/2006/relationships/tags" Target="../tags/tag177.xml"/><Relationship Id="rId14" Type="http://schemas.openxmlformats.org/officeDocument/2006/relationships/tags" Target="../tags/tag18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8" Type="http://schemas.openxmlformats.org/officeDocument/2006/relationships/tags" Target="../tags/tag190.xml"/><Relationship Id="rId13" Type="http://schemas.openxmlformats.org/officeDocument/2006/relationships/tags" Target="../tags/tag195.xml"/><Relationship Id="rId18" Type="http://schemas.openxmlformats.org/officeDocument/2006/relationships/image" Target="../media/image61.emf"/><Relationship Id="rId3" Type="http://schemas.openxmlformats.org/officeDocument/2006/relationships/tags" Target="../tags/tag185.xml"/><Relationship Id="rId7" Type="http://schemas.openxmlformats.org/officeDocument/2006/relationships/tags" Target="../tags/tag189.xml"/><Relationship Id="rId12" Type="http://schemas.openxmlformats.org/officeDocument/2006/relationships/tags" Target="../tags/tag194.xml"/><Relationship Id="rId17" Type="http://schemas.openxmlformats.org/officeDocument/2006/relationships/customXml" Target="../ink/ink17.xml"/><Relationship Id="rId2" Type="http://schemas.openxmlformats.org/officeDocument/2006/relationships/tags" Target="../tags/tag184.xml"/><Relationship Id="rId16" Type="http://schemas.openxmlformats.org/officeDocument/2006/relationships/notesSlide" Target="../notesSlides/notesSlide46.xml"/><Relationship Id="rId1" Type="http://schemas.openxmlformats.org/officeDocument/2006/relationships/tags" Target="../tags/tag183.xml"/><Relationship Id="rId6" Type="http://schemas.openxmlformats.org/officeDocument/2006/relationships/tags" Target="../tags/tag188.xml"/><Relationship Id="rId11" Type="http://schemas.openxmlformats.org/officeDocument/2006/relationships/tags" Target="../tags/tag193.xml"/><Relationship Id="rId5" Type="http://schemas.openxmlformats.org/officeDocument/2006/relationships/tags" Target="../tags/tag187.xml"/><Relationship Id="rId15" Type="http://schemas.openxmlformats.org/officeDocument/2006/relationships/slideLayout" Target="../slideLayouts/slideLayout1.xml"/><Relationship Id="rId10" Type="http://schemas.openxmlformats.org/officeDocument/2006/relationships/tags" Target="../tags/tag192.xml"/><Relationship Id="rId4" Type="http://schemas.openxmlformats.org/officeDocument/2006/relationships/tags" Target="../tags/tag186.xml"/><Relationship Id="rId9" Type="http://schemas.openxmlformats.org/officeDocument/2006/relationships/tags" Target="../tags/tag191.xml"/><Relationship Id="rId14" Type="http://schemas.openxmlformats.org/officeDocument/2006/relationships/tags" Target="../tags/tag196.xml"/></Relationships>
</file>

<file path=ppt/slides/_rels/slide78.xml.rels><?xml version="1.0" encoding="UTF-8" standalone="yes"?>
<Relationships xmlns="http://schemas.openxmlformats.org/package/2006/relationships"><Relationship Id="rId8" Type="http://schemas.openxmlformats.org/officeDocument/2006/relationships/tags" Target="../tags/tag204.xml"/><Relationship Id="rId13" Type="http://schemas.openxmlformats.org/officeDocument/2006/relationships/tags" Target="../tags/tag209.xml"/><Relationship Id="rId3" Type="http://schemas.openxmlformats.org/officeDocument/2006/relationships/tags" Target="../tags/tag199.xml"/><Relationship Id="rId7" Type="http://schemas.openxmlformats.org/officeDocument/2006/relationships/tags" Target="../tags/tag203.xml"/><Relationship Id="rId12" Type="http://schemas.openxmlformats.org/officeDocument/2006/relationships/tags" Target="../tags/tag208.xml"/><Relationship Id="rId2" Type="http://schemas.openxmlformats.org/officeDocument/2006/relationships/tags" Target="../tags/tag198.xml"/><Relationship Id="rId16" Type="http://schemas.openxmlformats.org/officeDocument/2006/relationships/notesSlide" Target="../notesSlides/notesSlide47.xml"/><Relationship Id="rId1" Type="http://schemas.openxmlformats.org/officeDocument/2006/relationships/tags" Target="../tags/tag197.xml"/><Relationship Id="rId6" Type="http://schemas.openxmlformats.org/officeDocument/2006/relationships/tags" Target="../tags/tag202.xml"/><Relationship Id="rId11" Type="http://schemas.openxmlformats.org/officeDocument/2006/relationships/tags" Target="../tags/tag207.xml"/><Relationship Id="rId5" Type="http://schemas.openxmlformats.org/officeDocument/2006/relationships/tags" Target="../tags/tag201.xml"/><Relationship Id="rId15" Type="http://schemas.openxmlformats.org/officeDocument/2006/relationships/slideLayout" Target="../slideLayouts/slideLayout1.xml"/><Relationship Id="rId10" Type="http://schemas.openxmlformats.org/officeDocument/2006/relationships/tags" Target="../tags/tag206.xml"/><Relationship Id="rId4" Type="http://schemas.openxmlformats.org/officeDocument/2006/relationships/tags" Target="../tags/tag200.xml"/><Relationship Id="rId9" Type="http://schemas.openxmlformats.org/officeDocument/2006/relationships/tags" Target="../tags/tag205.xml"/><Relationship Id="rId14" Type="http://schemas.openxmlformats.org/officeDocument/2006/relationships/tags" Target="../tags/tag210.xml"/></Relationships>
</file>

<file path=ppt/slides/_rels/slide79.xml.rels><?xml version="1.0" encoding="UTF-8" standalone="yes"?>
<Relationships xmlns="http://schemas.openxmlformats.org/package/2006/relationships"><Relationship Id="rId8" Type="http://schemas.openxmlformats.org/officeDocument/2006/relationships/tags" Target="../tags/tag218.xml"/><Relationship Id="rId13" Type="http://schemas.openxmlformats.org/officeDocument/2006/relationships/tags" Target="../tags/tag223.xml"/><Relationship Id="rId3" Type="http://schemas.openxmlformats.org/officeDocument/2006/relationships/tags" Target="../tags/tag213.xml"/><Relationship Id="rId7" Type="http://schemas.openxmlformats.org/officeDocument/2006/relationships/tags" Target="../tags/tag217.xml"/><Relationship Id="rId12" Type="http://schemas.openxmlformats.org/officeDocument/2006/relationships/tags" Target="../tags/tag222.xml"/><Relationship Id="rId17" Type="http://schemas.openxmlformats.org/officeDocument/2006/relationships/image" Target="../media/image58.png"/><Relationship Id="rId2" Type="http://schemas.openxmlformats.org/officeDocument/2006/relationships/tags" Target="../tags/tag212.xml"/><Relationship Id="rId16" Type="http://schemas.openxmlformats.org/officeDocument/2006/relationships/notesSlide" Target="../notesSlides/notesSlide48.xml"/><Relationship Id="rId1" Type="http://schemas.openxmlformats.org/officeDocument/2006/relationships/tags" Target="../tags/tag211.xml"/><Relationship Id="rId6" Type="http://schemas.openxmlformats.org/officeDocument/2006/relationships/tags" Target="../tags/tag216.xml"/><Relationship Id="rId11" Type="http://schemas.openxmlformats.org/officeDocument/2006/relationships/tags" Target="../tags/tag221.xml"/><Relationship Id="rId5" Type="http://schemas.openxmlformats.org/officeDocument/2006/relationships/tags" Target="../tags/tag215.xml"/><Relationship Id="rId15" Type="http://schemas.openxmlformats.org/officeDocument/2006/relationships/slideLayout" Target="../slideLayouts/slideLayout1.xml"/><Relationship Id="rId10" Type="http://schemas.openxmlformats.org/officeDocument/2006/relationships/tags" Target="../tags/tag220.xml"/><Relationship Id="rId4" Type="http://schemas.openxmlformats.org/officeDocument/2006/relationships/tags" Target="../tags/tag214.xml"/><Relationship Id="rId9" Type="http://schemas.openxmlformats.org/officeDocument/2006/relationships/tags" Target="../tags/tag219.xml"/><Relationship Id="rId14" Type="http://schemas.openxmlformats.org/officeDocument/2006/relationships/tags" Target="../tags/tag22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8" Type="http://schemas.openxmlformats.org/officeDocument/2006/relationships/tags" Target="../tags/tag232.xml"/><Relationship Id="rId13" Type="http://schemas.openxmlformats.org/officeDocument/2006/relationships/tags" Target="../tags/tag237.xml"/><Relationship Id="rId18" Type="http://schemas.openxmlformats.org/officeDocument/2006/relationships/image" Target="../media/image63.emf"/><Relationship Id="rId3" Type="http://schemas.openxmlformats.org/officeDocument/2006/relationships/tags" Target="../tags/tag227.xml"/><Relationship Id="rId7" Type="http://schemas.openxmlformats.org/officeDocument/2006/relationships/tags" Target="../tags/tag231.xml"/><Relationship Id="rId12" Type="http://schemas.openxmlformats.org/officeDocument/2006/relationships/tags" Target="../tags/tag236.xml"/><Relationship Id="rId17" Type="http://schemas.openxmlformats.org/officeDocument/2006/relationships/customXml" Target="../ink/ink18.xml"/><Relationship Id="rId2" Type="http://schemas.openxmlformats.org/officeDocument/2006/relationships/tags" Target="../tags/tag226.xml"/><Relationship Id="rId16" Type="http://schemas.openxmlformats.org/officeDocument/2006/relationships/notesSlide" Target="../notesSlides/notesSlide49.xml"/><Relationship Id="rId1" Type="http://schemas.openxmlformats.org/officeDocument/2006/relationships/tags" Target="../tags/tag225.xml"/><Relationship Id="rId6" Type="http://schemas.openxmlformats.org/officeDocument/2006/relationships/tags" Target="../tags/tag230.xml"/><Relationship Id="rId11" Type="http://schemas.openxmlformats.org/officeDocument/2006/relationships/tags" Target="../tags/tag235.xml"/><Relationship Id="rId5" Type="http://schemas.openxmlformats.org/officeDocument/2006/relationships/tags" Target="../tags/tag229.xml"/><Relationship Id="rId15" Type="http://schemas.openxmlformats.org/officeDocument/2006/relationships/slideLayout" Target="../slideLayouts/slideLayout1.xml"/><Relationship Id="rId10" Type="http://schemas.openxmlformats.org/officeDocument/2006/relationships/tags" Target="../tags/tag234.xml"/><Relationship Id="rId4" Type="http://schemas.openxmlformats.org/officeDocument/2006/relationships/tags" Target="../tags/tag228.xml"/><Relationship Id="rId9" Type="http://schemas.openxmlformats.org/officeDocument/2006/relationships/tags" Target="../tags/tag233.xml"/><Relationship Id="rId14" Type="http://schemas.openxmlformats.org/officeDocument/2006/relationships/tags" Target="../tags/tag23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64.emf"/></Relationships>
</file>

<file path=ppt/slides/_rels/slide86.xml.rels><?xml version="1.0" encoding="UTF-8" standalone="yes"?>
<Relationships xmlns="http://schemas.openxmlformats.org/package/2006/relationships"><Relationship Id="rId8" Type="http://schemas.openxmlformats.org/officeDocument/2006/relationships/tags" Target="../tags/tag246.xml"/><Relationship Id="rId13" Type="http://schemas.openxmlformats.org/officeDocument/2006/relationships/tags" Target="../tags/tag251.xml"/><Relationship Id="rId3" Type="http://schemas.openxmlformats.org/officeDocument/2006/relationships/tags" Target="../tags/tag241.xml"/><Relationship Id="rId7" Type="http://schemas.openxmlformats.org/officeDocument/2006/relationships/tags" Target="../tags/tag245.xml"/><Relationship Id="rId12" Type="http://schemas.openxmlformats.org/officeDocument/2006/relationships/tags" Target="../tags/tag250.xml"/><Relationship Id="rId2" Type="http://schemas.openxmlformats.org/officeDocument/2006/relationships/tags" Target="../tags/tag240.xml"/><Relationship Id="rId16" Type="http://schemas.openxmlformats.org/officeDocument/2006/relationships/notesSlide" Target="../notesSlides/notesSlide55.xml"/><Relationship Id="rId1" Type="http://schemas.openxmlformats.org/officeDocument/2006/relationships/tags" Target="../tags/tag239.xml"/><Relationship Id="rId6" Type="http://schemas.openxmlformats.org/officeDocument/2006/relationships/tags" Target="../tags/tag244.xml"/><Relationship Id="rId11" Type="http://schemas.openxmlformats.org/officeDocument/2006/relationships/tags" Target="../tags/tag249.xml"/><Relationship Id="rId5" Type="http://schemas.openxmlformats.org/officeDocument/2006/relationships/tags" Target="../tags/tag243.xml"/><Relationship Id="rId15" Type="http://schemas.openxmlformats.org/officeDocument/2006/relationships/slideLayout" Target="../slideLayouts/slideLayout1.xml"/><Relationship Id="rId10" Type="http://schemas.openxmlformats.org/officeDocument/2006/relationships/tags" Target="../tags/tag248.xml"/><Relationship Id="rId4" Type="http://schemas.openxmlformats.org/officeDocument/2006/relationships/tags" Target="../tags/tag242.xml"/><Relationship Id="rId9" Type="http://schemas.openxmlformats.org/officeDocument/2006/relationships/tags" Target="../tags/tag247.xml"/><Relationship Id="rId14" Type="http://schemas.openxmlformats.org/officeDocument/2006/relationships/tags" Target="../tags/tag252.xml"/></Relationships>
</file>

<file path=ppt/slides/_rels/slide87.xml.rels><?xml version="1.0" encoding="UTF-8" standalone="yes"?>
<Relationships xmlns="http://schemas.openxmlformats.org/package/2006/relationships"><Relationship Id="rId8" Type="http://schemas.openxmlformats.org/officeDocument/2006/relationships/tags" Target="../tags/tag260.xml"/><Relationship Id="rId13" Type="http://schemas.openxmlformats.org/officeDocument/2006/relationships/tags" Target="../tags/tag265.xml"/><Relationship Id="rId3" Type="http://schemas.openxmlformats.org/officeDocument/2006/relationships/tags" Target="../tags/tag255.xml"/><Relationship Id="rId7" Type="http://schemas.openxmlformats.org/officeDocument/2006/relationships/tags" Target="../tags/tag259.xml"/><Relationship Id="rId12" Type="http://schemas.openxmlformats.org/officeDocument/2006/relationships/tags" Target="../tags/tag264.xml"/><Relationship Id="rId2" Type="http://schemas.openxmlformats.org/officeDocument/2006/relationships/tags" Target="../tags/tag254.xml"/><Relationship Id="rId16" Type="http://schemas.openxmlformats.org/officeDocument/2006/relationships/notesSlide" Target="../notesSlides/notesSlide56.xml"/><Relationship Id="rId1" Type="http://schemas.openxmlformats.org/officeDocument/2006/relationships/tags" Target="../tags/tag253.xml"/><Relationship Id="rId6" Type="http://schemas.openxmlformats.org/officeDocument/2006/relationships/tags" Target="../tags/tag258.xml"/><Relationship Id="rId11" Type="http://schemas.openxmlformats.org/officeDocument/2006/relationships/tags" Target="../tags/tag263.xml"/><Relationship Id="rId5" Type="http://schemas.openxmlformats.org/officeDocument/2006/relationships/tags" Target="../tags/tag257.xml"/><Relationship Id="rId15" Type="http://schemas.openxmlformats.org/officeDocument/2006/relationships/slideLayout" Target="../slideLayouts/slideLayout1.xml"/><Relationship Id="rId10" Type="http://schemas.openxmlformats.org/officeDocument/2006/relationships/tags" Target="../tags/tag262.xml"/><Relationship Id="rId4" Type="http://schemas.openxmlformats.org/officeDocument/2006/relationships/tags" Target="../tags/tag256.xml"/><Relationship Id="rId9" Type="http://schemas.openxmlformats.org/officeDocument/2006/relationships/tags" Target="../tags/tag261.xml"/><Relationship Id="rId14" Type="http://schemas.openxmlformats.org/officeDocument/2006/relationships/tags" Target="../tags/tag26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65.emf"/></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8" Type="http://schemas.openxmlformats.org/officeDocument/2006/relationships/tags" Target="../tags/tag274.xml"/><Relationship Id="rId13" Type="http://schemas.openxmlformats.org/officeDocument/2006/relationships/tags" Target="../tags/tag279.xml"/><Relationship Id="rId3" Type="http://schemas.openxmlformats.org/officeDocument/2006/relationships/tags" Target="../tags/tag269.xml"/><Relationship Id="rId7" Type="http://schemas.openxmlformats.org/officeDocument/2006/relationships/tags" Target="../tags/tag273.xml"/><Relationship Id="rId12" Type="http://schemas.openxmlformats.org/officeDocument/2006/relationships/tags" Target="../tags/tag278.xml"/><Relationship Id="rId2" Type="http://schemas.openxmlformats.org/officeDocument/2006/relationships/tags" Target="../tags/tag268.xml"/><Relationship Id="rId1" Type="http://schemas.openxmlformats.org/officeDocument/2006/relationships/tags" Target="../tags/tag267.xml"/><Relationship Id="rId6" Type="http://schemas.openxmlformats.org/officeDocument/2006/relationships/tags" Target="../tags/tag272.xml"/><Relationship Id="rId11" Type="http://schemas.openxmlformats.org/officeDocument/2006/relationships/tags" Target="../tags/tag277.xml"/><Relationship Id="rId5" Type="http://schemas.openxmlformats.org/officeDocument/2006/relationships/tags" Target="../tags/tag271.xml"/><Relationship Id="rId15" Type="http://schemas.openxmlformats.org/officeDocument/2006/relationships/notesSlide" Target="../notesSlides/notesSlide59.xml"/><Relationship Id="rId10" Type="http://schemas.openxmlformats.org/officeDocument/2006/relationships/tags" Target="../tags/tag276.xml"/><Relationship Id="rId4" Type="http://schemas.openxmlformats.org/officeDocument/2006/relationships/tags" Target="../tags/tag270.xml"/><Relationship Id="rId9" Type="http://schemas.openxmlformats.org/officeDocument/2006/relationships/tags" Target="../tags/tag275.xml"/><Relationship Id="rId14"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66.emf"/></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8" Type="http://schemas.openxmlformats.org/officeDocument/2006/relationships/tags" Target="../tags/tag287.xml"/><Relationship Id="rId13" Type="http://schemas.openxmlformats.org/officeDocument/2006/relationships/tags" Target="../tags/tag292.xml"/><Relationship Id="rId3" Type="http://schemas.openxmlformats.org/officeDocument/2006/relationships/tags" Target="../tags/tag282.xml"/><Relationship Id="rId7" Type="http://schemas.openxmlformats.org/officeDocument/2006/relationships/tags" Target="../tags/tag286.xml"/><Relationship Id="rId12" Type="http://schemas.openxmlformats.org/officeDocument/2006/relationships/tags" Target="../tags/tag291.xml"/><Relationship Id="rId2" Type="http://schemas.openxmlformats.org/officeDocument/2006/relationships/tags" Target="../tags/tag281.xml"/><Relationship Id="rId16" Type="http://schemas.openxmlformats.org/officeDocument/2006/relationships/notesSlide" Target="../notesSlides/notesSlide63.xml"/><Relationship Id="rId1" Type="http://schemas.openxmlformats.org/officeDocument/2006/relationships/tags" Target="../tags/tag280.xml"/><Relationship Id="rId6" Type="http://schemas.openxmlformats.org/officeDocument/2006/relationships/tags" Target="../tags/tag285.xml"/><Relationship Id="rId11" Type="http://schemas.openxmlformats.org/officeDocument/2006/relationships/tags" Target="../tags/tag290.xml"/><Relationship Id="rId5" Type="http://schemas.openxmlformats.org/officeDocument/2006/relationships/tags" Target="../tags/tag284.xml"/><Relationship Id="rId15" Type="http://schemas.openxmlformats.org/officeDocument/2006/relationships/slideLayout" Target="../slideLayouts/slideLayout1.xml"/><Relationship Id="rId10" Type="http://schemas.openxmlformats.org/officeDocument/2006/relationships/tags" Target="../tags/tag289.xml"/><Relationship Id="rId4" Type="http://schemas.openxmlformats.org/officeDocument/2006/relationships/tags" Target="../tags/tag283.xml"/><Relationship Id="rId9" Type="http://schemas.openxmlformats.org/officeDocument/2006/relationships/tags" Target="../tags/tag288.xml"/><Relationship Id="rId14" Type="http://schemas.openxmlformats.org/officeDocument/2006/relationships/tags" Target="../tags/tag293.xml"/></Relationships>
</file>

<file path=ppt/slides/_rels/slide95.xml.rels><?xml version="1.0" encoding="UTF-8" standalone="yes"?>
<Relationships xmlns="http://schemas.openxmlformats.org/package/2006/relationships"><Relationship Id="rId8" Type="http://schemas.openxmlformats.org/officeDocument/2006/relationships/tags" Target="../tags/tag301.xml"/><Relationship Id="rId13" Type="http://schemas.openxmlformats.org/officeDocument/2006/relationships/tags" Target="../tags/tag306.xml"/><Relationship Id="rId18" Type="http://schemas.openxmlformats.org/officeDocument/2006/relationships/image" Target="../media/image60.png"/><Relationship Id="rId3" Type="http://schemas.openxmlformats.org/officeDocument/2006/relationships/tags" Target="../tags/tag296.xml"/><Relationship Id="rId7" Type="http://schemas.openxmlformats.org/officeDocument/2006/relationships/tags" Target="../tags/tag300.xml"/><Relationship Id="rId12" Type="http://schemas.openxmlformats.org/officeDocument/2006/relationships/tags" Target="../tags/tag305.xml"/><Relationship Id="rId17" Type="http://schemas.openxmlformats.org/officeDocument/2006/relationships/image" Target="../media/image59.png"/><Relationship Id="rId2" Type="http://schemas.openxmlformats.org/officeDocument/2006/relationships/tags" Target="../tags/tag295.xml"/><Relationship Id="rId16" Type="http://schemas.openxmlformats.org/officeDocument/2006/relationships/notesSlide" Target="../notesSlides/notesSlide64.xml"/><Relationship Id="rId1" Type="http://schemas.openxmlformats.org/officeDocument/2006/relationships/tags" Target="../tags/tag294.xml"/><Relationship Id="rId6" Type="http://schemas.openxmlformats.org/officeDocument/2006/relationships/tags" Target="../tags/tag299.xml"/><Relationship Id="rId11" Type="http://schemas.openxmlformats.org/officeDocument/2006/relationships/tags" Target="../tags/tag304.xml"/><Relationship Id="rId5" Type="http://schemas.openxmlformats.org/officeDocument/2006/relationships/tags" Target="../tags/tag298.xml"/><Relationship Id="rId15" Type="http://schemas.openxmlformats.org/officeDocument/2006/relationships/slideLayout" Target="../slideLayouts/slideLayout1.xml"/><Relationship Id="rId10" Type="http://schemas.openxmlformats.org/officeDocument/2006/relationships/tags" Target="../tags/tag303.xml"/><Relationship Id="rId4" Type="http://schemas.openxmlformats.org/officeDocument/2006/relationships/tags" Target="../tags/tag297.xml"/><Relationship Id="rId9" Type="http://schemas.openxmlformats.org/officeDocument/2006/relationships/tags" Target="../tags/tag302.xml"/><Relationship Id="rId14" Type="http://schemas.openxmlformats.org/officeDocument/2006/relationships/tags" Target="../tags/tag30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6"/>
          <p:cNvSpPr txBox="1">
            <a:spLocks noChangeArrowheads="1"/>
          </p:cNvSpPr>
          <p:nvPr/>
        </p:nvSpPr>
        <p:spPr bwMode="auto">
          <a:xfrm>
            <a:off x="676275" y="221159"/>
            <a:ext cx="77819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4400" dirty="0" smtClean="0">
                <a:latin typeface="Cambria" panose="02040503050406030204" pitchFamily="18" charset="0"/>
              </a:rPr>
              <a:t>Take your midterm today!</a:t>
            </a:r>
            <a:endParaRPr lang="en-US" altLang="en-US" sz="4400" dirty="0">
              <a:latin typeface="Cambria" panose="02040503050406030204" pitchFamily="18"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979" t="19000" r="17763" b="8169"/>
          <a:stretch/>
        </p:blipFill>
        <p:spPr bwMode="auto">
          <a:xfrm>
            <a:off x="903825" y="1042261"/>
            <a:ext cx="7326824" cy="5549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2713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609600" y="228600"/>
            <a:ext cx="79803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3200" dirty="0" smtClean="0">
                <a:solidFill>
                  <a:srgbClr val="000000"/>
                </a:solidFill>
                <a:latin typeface="Cambria" panose="02040503050406030204" pitchFamily="18" charset="0"/>
              </a:rPr>
              <a:t>Beyond the exam itself… things get weird</a:t>
            </a:r>
            <a:endParaRPr lang="en-US" altLang="en-US" sz="3200" dirty="0">
              <a:solidFill>
                <a:srgbClr val="000000"/>
              </a:solidFill>
              <a:latin typeface="Cambria" panose="02040503050406030204" pitchFamily="18" charset="0"/>
            </a:endParaRPr>
          </a:p>
        </p:txBody>
      </p:sp>
      <p:pic>
        <p:nvPicPr>
          <p:cNvPr id="182274" name="Picture 2" descr="C:\Users\Owner\Desktop\for_pres_2\Screen Shot 2014-04-01 at 2.41.04 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914400"/>
            <a:ext cx="5114925" cy="4086225"/>
          </a:xfrm>
          <a:prstGeom prst="rect">
            <a:avLst/>
          </a:prstGeom>
          <a:noFill/>
          <a:extLst>
            <a:ext uri="{909E8E84-426E-40DD-AFC4-6F175D3DCCD1}">
              <a14:hiddenFill xmlns:a14="http://schemas.microsoft.com/office/drawing/2010/main">
                <a:solidFill>
                  <a:srgbClr val="FFFFFF"/>
                </a:solidFill>
              </a14:hiddenFill>
            </a:ext>
          </a:extLst>
        </p:spPr>
      </p:pic>
      <p:pic>
        <p:nvPicPr>
          <p:cNvPr id="182276" name="Picture 4" descr="C:\Users\Owner\Desktop\for_pres_2\Screen Shot 2014-04-01 at 2.44.24 AM.png"/>
          <p:cNvPicPr>
            <a:picLocks noChangeAspect="1" noChangeArrowheads="1"/>
          </p:cNvPicPr>
          <p:nvPr/>
        </p:nvPicPr>
        <p:blipFill rotWithShape="1">
          <a:blip r:embed="rId4">
            <a:extLst>
              <a:ext uri="{28A0092B-C50C-407E-A947-70E740481C1C}">
                <a14:useLocalDpi xmlns:a14="http://schemas.microsoft.com/office/drawing/2010/main" val="0"/>
              </a:ext>
            </a:extLst>
          </a:blip>
          <a:srcRect t="12769"/>
          <a:stretch/>
        </p:blipFill>
        <p:spPr bwMode="auto">
          <a:xfrm>
            <a:off x="1368693" y="5370512"/>
            <a:ext cx="6896100" cy="1030288"/>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bwMode="auto">
          <a:xfrm>
            <a:off x="1447800" y="5105400"/>
            <a:ext cx="6740793" cy="0"/>
          </a:xfrm>
          <a:prstGeom prst="line">
            <a:avLst/>
          </a:prstGeom>
          <a:noFill/>
          <a:ln w="190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00683994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9" descr="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313" y="1762125"/>
            <a:ext cx="6389687"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28" descr="Picture 3"/>
          <p:cNvPicPr>
            <a:picLocks noChangeAspect="1" noChangeArrowheads="1"/>
          </p:cNvPicPr>
          <p:nvPr/>
        </p:nvPicPr>
        <p:blipFill>
          <a:blip r:embed="rId18">
            <a:extLst>
              <a:ext uri="{28A0092B-C50C-407E-A947-70E740481C1C}">
                <a14:useLocalDpi xmlns:a14="http://schemas.microsoft.com/office/drawing/2010/main" val="0"/>
              </a:ext>
            </a:extLst>
          </a:blip>
          <a:srcRect r="24237"/>
          <a:stretch>
            <a:fillRect/>
          </a:stretch>
        </p:blipFill>
        <p:spPr bwMode="auto">
          <a:xfrm>
            <a:off x="6515100" y="2590800"/>
            <a:ext cx="2520950"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Text Box 13"/>
          <p:cNvSpPr txBox="1">
            <a:spLocks noChangeArrowheads="1"/>
          </p:cNvSpPr>
          <p:nvPr/>
        </p:nvSpPr>
        <p:spPr bwMode="auto">
          <a:xfrm>
            <a:off x="676275" y="288925"/>
            <a:ext cx="7781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4000"/>
              <a:t>Reuse:  </a:t>
            </a:r>
            <a:r>
              <a:rPr lang="en-US" altLang="en-US" sz="4000" b="1">
                <a:latin typeface="Courier New" pitchFamily="49" charset="0"/>
                <a:cs typeface="Courier New" pitchFamily="49" charset="0"/>
              </a:rPr>
              <a:t>LinkedList</a:t>
            </a:r>
          </a:p>
        </p:txBody>
      </p:sp>
      <p:sp>
        <p:nvSpPr>
          <p:cNvPr id="66565" name="Text Box 17"/>
          <p:cNvSpPr txBox="1">
            <a:spLocks noChangeArrowheads="1"/>
          </p:cNvSpPr>
          <p:nvPr/>
        </p:nvSpPr>
        <p:spPr bwMode="auto">
          <a:xfrm>
            <a:off x="1879600" y="1338263"/>
            <a:ext cx="3049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2000">
                <a:solidFill>
                  <a:srgbClr val="009200"/>
                </a:solidFill>
                <a:latin typeface="Comic Sans MS" pitchFamily="66" charset="0"/>
              </a:rPr>
              <a:t>individual classes</a:t>
            </a:r>
          </a:p>
        </p:txBody>
      </p:sp>
      <p:sp>
        <p:nvSpPr>
          <p:cNvPr id="66566" name="Text Box 18"/>
          <p:cNvSpPr txBox="1">
            <a:spLocks noChangeArrowheads="1"/>
          </p:cNvSpPr>
          <p:nvPr/>
        </p:nvSpPr>
        <p:spPr bwMode="auto">
          <a:xfrm>
            <a:off x="311150" y="1338263"/>
            <a:ext cx="182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2000">
                <a:solidFill>
                  <a:srgbClr val="009200"/>
                </a:solidFill>
                <a:latin typeface="Comic Sans MS" pitchFamily="66" charset="0"/>
              </a:rPr>
              <a:t>packages</a:t>
            </a:r>
          </a:p>
        </p:txBody>
      </p:sp>
      <p:sp>
        <p:nvSpPr>
          <p:cNvPr id="66567" name="Text Box 19"/>
          <p:cNvSpPr txBox="1">
            <a:spLocks noChangeArrowheads="1"/>
          </p:cNvSpPr>
          <p:nvPr/>
        </p:nvSpPr>
        <p:spPr bwMode="auto">
          <a:xfrm>
            <a:off x="3733800" y="3176588"/>
            <a:ext cx="1828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600">
                <a:solidFill>
                  <a:srgbClr val="009200"/>
                </a:solidFill>
                <a:latin typeface="Comic Sans MS" pitchFamily="66" charset="0"/>
              </a:rPr>
              <a:t>inheritance hierarchy</a:t>
            </a:r>
          </a:p>
        </p:txBody>
      </p:sp>
      <p:sp>
        <p:nvSpPr>
          <p:cNvPr id="66568" name="Line 20"/>
          <p:cNvSpPr>
            <a:spLocks noChangeShapeType="1"/>
          </p:cNvSpPr>
          <p:nvPr/>
        </p:nvSpPr>
        <p:spPr bwMode="auto">
          <a:xfrm>
            <a:off x="534988" y="1693863"/>
            <a:ext cx="133350" cy="1411287"/>
          </a:xfrm>
          <a:prstGeom prst="line">
            <a:avLst/>
          </a:prstGeom>
          <a:noFill/>
          <a:ln w="12700">
            <a:solidFill>
              <a:srgbClr val="0092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21"/>
          <p:cNvSpPr>
            <a:spLocks noChangeShapeType="1"/>
          </p:cNvSpPr>
          <p:nvPr/>
        </p:nvSpPr>
        <p:spPr bwMode="auto">
          <a:xfrm flipH="1">
            <a:off x="573088" y="1697038"/>
            <a:ext cx="1362075" cy="2546350"/>
          </a:xfrm>
          <a:prstGeom prst="line">
            <a:avLst/>
          </a:prstGeom>
          <a:noFill/>
          <a:ln w="12700">
            <a:solidFill>
              <a:srgbClr val="0092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22"/>
          <p:cNvSpPr>
            <a:spLocks noChangeShapeType="1"/>
          </p:cNvSpPr>
          <p:nvPr/>
        </p:nvSpPr>
        <p:spPr bwMode="auto">
          <a:xfrm flipH="1">
            <a:off x="3397250" y="3513138"/>
            <a:ext cx="620713" cy="168275"/>
          </a:xfrm>
          <a:prstGeom prst="line">
            <a:avLst/>
          </a:prstGeom>
          <a:noFill/>
          <a:ln w="12700">
            <a:solidFill>
              <a:srgbClr val="0092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1" name="Text Box 23"/>
          <p:cNvSpPr txBox="1">
            <a:spLocks noChangeArrowheads="1"/>
          </p:cNvSpPr>
          <p:nvPr/>
        </p:nvSpPr>
        <p:spPr bwMode="auto">
          <a:xfrm>
            <a:off x="3643313" y="4057650"/>
            <a:ext cx="2557462" cy="257175"/>
          </a:xfrm>
          <a:prstGeom prst="rect">
            <a:avLst/>
          </a:prstGeom>
          <a:noFill/>
          <a:ln w="1270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000" b="1">
                <a:solidFill>
                  <a:schemeClr val="folHlink"/>
                </a:solidFill>
                <a:latin typeface="Courier New" pitchFamily="49" charset="0"/>
              </a:rPr>
              <a:t>import java.util.LinkedList;</a:t>
            </a:r>
          </a:p>
        </p:txBody>
      </p:sp>
      <p:sp>
        <p:nvSpPr>
          <p:cNvPr id="66572" name="Line 24"/>
          <p:cNvSpPr>
            <a:spLocks noChangeShapeType="1"/>
          </p:cNvSpPr>
          <p:nvPr/>
        </p:nvSpPr>
        <p:spPr bwMode="auto">
          <a:xfrm flipH="1">
            <a:off x="5334000" y="5943600"/>
            <a:ext cx="1368425" cy="152400"/>
          </a:xfrm>
          <a:prstGeom prst="line">
            <a:avLst/>
          </a:prstGeom>
          <a:noFill/>
          <a:ln w="12700">
            <a:solidFill>
              <a:srgbClr val="0092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3" name="Rectangle 25"/>
          <p:cNvSpPr>
            <a:spLocks noChangeArrowheads="1"/>
          </p:cNvSpPr>
          <p:nvPr/>
        </p:nvSpPr>
        <p:spPr bwMode="auto">
          <a:xfrm>
            <a:off x="6696075" y="5746750"/>
            <a:ext cx="992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buFontTx/>
              <a:buNone/>
            </a:pPr>
            <a:r>
              <a:rPr lang="en-US" altLang="en-US" sz="1600">
                <a:solidFill>
                  <a:srgbClr val="009200"/>
                </a:solidFill>
                <a:latin typeface="Comic Sans MS" pitchFamily="66" charset="0"/>
              </a:rPr>
              <a:t>methods</a:t>
            </a:r>
          </a:p>
        </p:txBody>
      </p:sp>
      <p:sp>
        <p:nvSpPr>
          <p:cNvPr id="66574" name="Line 31"/>
          <p:cNvSpPr>
            <a:spLocks noChangeShapeType="1"/>
          </p:cNvSpPr>
          <p:nvPr/>
        </p:nvSpPr>
        <p:spPr bwMode="auto">
          <a:xfrm flipH="1" flipV="1">
            <a:off x="7251700" y="5434013"/>
            <a:ext cx="74613" cy="398462"/>
          </a:xfrm>
          <a:prstGeom prst="line">
            <a:avLst/>
          </a:prstGeom>
          <a:noFill/>
          <a:ln w="12700">
            <a:solidFill>
              <a:srgbClr val="0092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5" name="Text Box 32"/>
          <p:cNvSpPr txBox="1">
            <a:spLocks noChangeArrowheads="1"/>
          </p:cNvSpPr>
          <p:nvPr/>
        </p:nvSpPr>
        <p:spPr bwMode="auto">
          <a:xfrm>
            <a:off x="7262813" y="144463"/>
            <a:ext cx="1576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900">
                <a:solidFill>
                  <a:srgbClr val="009200"/>
                </a:solidFill>
                <a:latin typeface="Arial" pitchFamily="34" charset="0"/>
              </a:rPr>
              <a:t>Have someone else write the software!</a:t>
            </a:r>
          </a:p>
        </p:txBody>
      </p:sp>
      <p:sp>
        <p:nvSpPr>
          <p:cNvPr id="66576" name="Text Box 33"/>
          <p:cNvSpPr txBox="1">
            <a:spLocks noChangeArrowheads="1"/>
          </p:cNvSpPr>
          <p:nvPr/>
        </p:nvSpPr>
        <p:spPr bwMode="auto">
          <a:xfrm>
            <a:off x="4570413" y="4487863"/>
            <a:ext cx="19065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900">
                <a:solidFill>
                  <a:srgbClr val="009200"/>
                </a:solidFill>
                <a:latin typeface="Arial" pitchFamily="34" charset="0"/>
              </a:rPr>
              <a:t>EEEEk! What is going on here?!</a:t>
            </a:r>
          </a:p>
        </p:txBody>
      </p:sp>
      <p:grpSp>
        <p:nvGrpSpPr>
          <p:cNvPr id="66577" name="Group 34"/>
          <p:cNvGrpSpPr>
            <a:grpSpLocks/>
          </p:cNvGrpSpPr>
          <p:nvPr>
            <p:custDataLst>
              <p:tags r:id="rId1"/>
            </p:custDataLst>
          </p:nvPr>
        </p:nvGrpSpPr>
        <p:grpSpPr bwMode="auto">
          <a:xfrm>
            <a:off x="8458200" y="381000"/>
            <a:ext cx="457200" cy="533400"/>
            <a:chOff x="2928" y="1051"/>
            <a:chExt cx="840" cy="957"/>
          </a:xfrm>
        </p:grpSpPr>
        <p:sp>
          <p:nvSpPr>
            <p:cNvPr id="66578" name="Freeform 35"/>
            <p:cNvSpPr>
              <a:spLocks/>
            </p:cNvSpPr>
            <p:nvPr>
              <p:custDataLst>
                <p:tags r:id="rId2"/>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6579" name="Oval 3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6580" name="Oval 3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6581" name="Oval 3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6582" name="Oval 3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6583" name="Oval 4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6584" name="Oval 4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6585" name="Oval 4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6586" name="AutoShape 4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6587" name="Freeform 4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6588" name="Freeform 4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6589" name="Freeform 4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6590" name="Freeform 4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5"/>
          <p:cNvSpPr txBox="1">
            <a:spLocks noChangeArrowheads="1"/>
          </p:cNvSpPr>
          <p:nvPr/>
        </p:nvSpPr>
        <p:spPr bwMode="auto">
          <a:xfrm>
            <a:off x="676275" y="365125"/>
            <a:ext cx="7781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3600" b="1">
                <a:latin typeface="Courier New" pitchFamily="49" charset="0"/>
              </a:rPr>
              <a:t>&lt;</a:t>
            </a:r>
            <a:r>
              <a:rPr lang="en-US" altLang="en-US" sz="3600" i="1"/>
              <a:t>Parameterized</a:t>
            </a:r>
            <a:r>
              <a:rPr lang="en-US" altLang="en-US" sz="3600" b="1">
                <a:latin typeface="Courier New" pitchFamily="49" charset="0"/>
              </a:rPr>
              <a:t>&gt;</a:t>
            </a:r>
            <a:r>
              <a:rPr lang="en-US" altLang="en-US" sz="3600">
                <a:latin typeface="Times" charset="0"/>
              </a:rPr>
              <a:t>  </a:t>
            </a:r>
            <a:r>
              <a:rPr lang="en-US" altLang="en-US" sz="3600"/>
              <a:t>Types</a:t>
            </a:r>
            <a:endParaRPr lang="en-US" altLang="en-US" sz="3600">
              <a:latin typeface="Times" charset="0"/>
            </a:endParaRPr>
          </a:p>
        </p:txBody>
      </p:sp>
      <p:sp>
        <p:nvSpPr>
          <p:cNvPr id="67587" name="Text Box 12"/>
          <p:cNvSpPr txBox="1">
            <a:spLocks noChangeArrowheads="1"/>
          </p:cNvSpPr>
          <p:nvPr/>
        </p:nvSpPr>
        <p:spPr bwMode="auto">
          <a:xfrm>
            <a:off x="1319213" y="4768850"/>
            <a:ext cx="61198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2000" b="1">
                <a:latin typeface="Courier New" pitchFamily="49" charset="0"/>
              </a:rPr>
              <a:t>pedeCells.addFirst(maze[1][2]);</a:t>
            </a:r>
          </a:p>
        </p:txBody>
      </p:sp>
      <p:sp>
        <p:nvSpPr>
          <p:cNvPr id="67588" name="Rectangle 24"/>
          <p:cNvSpPr>
            <a:spLocks noChangeArrowheads="1"/>
          </p:cNvSpPr>
          <p:nvPr/>
        </p:nvSpPr>
        <p:spPr bwMode="auto">
          <a:xfrm>
            <a:off x="966788" y="2816225"/>
            <a:ext cx="5854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b="1">
                <a:latin typeface="Courier New" pitchFamily="49" charset="0"/>
              </a:rPr>
              <a:t>LinkedList&lt;MazeCell&gt; pedeCells;</a:t>
            </a:r>
          </a:p>
        </p:txBody>
      </p:sp>
      <p:sp>
        <p:nvSpPr>
          <p:cNvPr id="67589" name="Text Box 26"/>
          <p:cNvSpPr txBox="1">
            <a:spLocks noChangeArrowheads="1"/>
          </p:cNvSpPr>
          <p:nvPr/>
        </p:nvSpPr>
        <p:spPr bwMode="auto">
          <a:xfrm>
            <a:off x="425450" y="1219200"/>
            <a:ext cx="7499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800"/>
              <a:t>Many languages offer containers that can hold elements</a:t>
            </a:r>
            <a:r>
              <a:rPr lang="en-US" altLang="en-US" sz="1800" i="1"/>
              <a:t> of any single type…</a:t>
            </a:r>
            <a:endParaRPr lang="en-US" altLang="en-US" sz="1800"/>
          </a:p>
        </p:txBody>
      </p:sp>
      <p:sp>
        <p:nvSpPr>
          <p:cNvPr id="67590" name="Text Box 27"/>
          <p:cNvSpPr txBox="1">
            <a:spLocks noChangeArrowheads="1"/>
          </p:cNvSpPr>
          <p:nvPr/>
        </p:nvSpPr>
        <p:spPr bwMode="auto">
          <a:xfrm>
            <a:off x="436563" y="1643063"/>
            <a:ext cx="74882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800"/>
              <a:t>Early versions of Java used </a:t>
            </a:r>
            <a:r>
              <a:rPr lang="en-US" altLang="en-US" sz="1800" b="1"/>
              <a:t>Object</a:t>
            </a:r>
            <a:r>
              <a:rPr lang="en-US" altLang="en-US" sz="1800"/>
              <a:t>s, polymorphism, and lots of casting so that container classes (OpenList, Queue, etc.) could hold any type of element.</a:t>
            </a:r>
          </a:p>
        </p:txBody>
      </p:sp>
      <p:sp>
        <p:nvSpPr>
          <p:cNvPr id="67591" name="Text Box 28"/>
          <p:cNvSpPr txBox="1">
            <a:spLocks noChangeArrowheads="1"/>
          </p:cNvSpPr>
          <p:nvPr/>
        </p:nvSpPr>
        <p:spPr bwMode="auto">
          <a:xfrm>
            <a:off x="441325" y="2359025"/>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800"/>
              <a:t>Now, many containers have a </a:t>
            </a:r>
            <a:r>
              <a:rPr lang="en-US" altLang="en-US" sz="1800" i="1"/>
              <a:t>type parameter </a:t>
            </a:r>
            <a:r>
              <a:rPr lang="en-US" altLang="en-US" sz="1800"/>
              <a:t>to indicate what it holds:</a:t>
            </a:r>
          </a:p>
        </p:txBody>
      </p:sp>
      <p:sp>
        <p:nvSpPr>
          <p:cNvPr id="67592" name="Freeform 29"/>
          <p:cNvSpPr>
            <a:spLocks/>
          </p:cNvSpPr>
          <p:nvPr/>
        </p:nvSpPr>
        <p:spPr bwMode="auto">
          <a:xfrm>
            <a:off x="2692400" y="3251200"/>
            <a:ext cx="344488" cy="550863"/>
          </a:xfrm>
          <a:custGeom>
            <a:avLst/>
            <a:gdLst>
              <a:gd name="T0" fmla="*/ 0 w 217"/>
              <a:gd name="T1" fmla="*/ 2147483647 h 347"/>
              <a:gd name="T2" fmla="*/ 2147483647 w 217"/>
              <a:gd name="T3" fmla="*/ 2147483647 h 347"/>
              <a:gd name="T4" fmla="*/ 2147483647 w 217"/>
              <a:gd name="T5" fmla="*/ 2147483647 h 347"/>
              <a:gd name="T6" fmla="*/ 2147483647 w 217"/>
              <a:gd name="T7" fmla="*/ 2147483647 h 347"/>
              <a:gd name="T8" fmla="*/ 2147483647 w 217"/>
              <a:gd name="T9" fmla="*/ 2147483647 h 347"/>
              <a:gd name="T10" fmla="*/ 2147483647 w 217"/>
              <a:gd name="T11" fmla="*/ 2147483647 h 347"/>
              <a:gd name="T12" fmla="*/ 2147483647 w 217"/>
              <a:gd name="T13" fmla="*/ 2147483647 h 347"/>
              <a:gd name="T14" fmla="*/ 2147483647 w 217"/>
              <a:gd name="T15" fmla="*/ 0 h 347"/>
              <a:gd name="T16" fmla="*/ 0 60000 65536"/>
              <a:gd name="T17" fmla="*/ 0 60000 65536"/>
              <a:gd name="T18" fmla="*/ 0 60000 65536"/>
              <a:gd name="T19" fmla="*/ 0 60000 65536"/>
              <a:gd name="T20" fmla="*/ 0 60000 65536"/>
              <a:gd name="T21" fmla="*/ 0 60000 65536"/>
              <a:gd name="T22" fmla="*/ 0 60000 65536"/>
              <a:gd name="T23" fmla="*/ 0 60000 65536"/>
              <a:gd name="T24" fmla="*/ 0 w 217"/>
              <a:gd name="T25" fmla="*/ 0 h 347"/>
              <a:gd name="T26" fmla="*/ 217 w 217"/>
              <a:gd name="T27" fmla="*/ 347 h 3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7" h="347">
                <a:moveTo>
                  <a:pt x="0" y="347"/>
                </a:moveTo>
                <a:cubicBezTo>
                  <a:pt x="4" y="308"/>
                  <a:pt x="13" y="276"/>
                  <a:pt x="25" y="241"/>
                </a:cubicBezTo>
                <a:cubicBezTo>
                  <a:pt x="27" y="234"/>
                  <a:pt x="25" y="225"/>
                  <a:pt x="30" y="221"/>
                </a:cubicBezTo>
                <a:cubicBezTo>
                  <a:pt x="38" y="212"/>
                  <a:pt x="53" y="214"/>
                  <a:pt x="65" y="211"/>
                </a:cubicBezTo>
                <a:cubicBezTo>
                  <a:pt x="93" y="218"/>
                  <a:pt x="115" y="226"/>
                  <a:pt x="141" y="241"/>
                </a:cubicBezTo>
                <a:cubicBezTo>
                  <a:pt x="157" y="238"/>
                  <a:pt x="178" y="243"/>
                  <a:pt x="191" y="231"/>
                </a:cubicBezTo>
                <a:cubicBezTo>
                  <a:pt x="199" y="222"/>
                  <a:pt x="211" y="201"/>
                  <a:pt x="211" y="201"/>
                </a:cubicBezTo>
                <a:cubicBezTo>
                  <a:pt x="217" y="132"/>
                  <a:pt x="201" y="68"/>
                  <a:pt x="201" y="0"/>
                </a:cubicBezTo>
              </a:path>
            </a:pathLst>
          </a:custGeom>
          <a:noFill/>
          <a:ln w="12700">
            <a:solidFill>
              <a:srgbClr val="0092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7593" name="Freeform 30"/>
          <p:cNvSpPr>
            <a:spLocks/>
          </p:cNvSpPr>
          <p:nvPr/>
        </p:nvSpPr>
        <p:spPr bwMode="auto">
          <a:xfrm>
            <a:off x="2932113" y="3217863"/>
            <a:ext cx="1636712" cy="885825"/>
          </a:xfrm>
          <a:custGeom>
            <a:avLst/>
            <a:gdLst>
              <a:gd name="T0" fmla="*/ 0 w 1031"/>
              <a:gd name="T1" fmla="*/ 2147483647 h 558"/>
              <a:gd name="T2" fmla="*/ 2147483647 w 1031"/>
              <a:gd name="T3" fmla="*/ 2147483647 h 558"/>
              <a:gd name="T4" fmla="*/ 2147483647 w 1031"/>
              <a:gd name="T5" fmla="*/ 2147483647 h 558"/>
              <a:gd name="T6" fmla="*/ 2147483647 w 1031"/>
              <a:gd name="T7" fmla="*/ 2147483647 h 558"/>
              <a:gd name="T8" fmla="*/ 2147483647 w 1031"/>
              <a:gd name="T9" fmla="*/ 2147483647 h 558"/>
              <a:gd name="T10" fmla="*/ 2147483647 w 1031"/>
              <a:gd name="T11" fmla="*/ 2147483647 h 558"/>
              <a:gd name="T12" fmla="*/ 2147483647 w 1031"/>
              <a:gd name="T13" fmla="*/ 2147483647 h 558"/>
              <a:gd name="T14" fmla="*/ 2147483647 w 1031"/>
              <a:gd name="T15" fmla="*/ 2147483647 h 558"/>
              <a:gd name="T16" fmla="*/ 2147483647 w 1031"/>
              <a:gd name="T17" fmla="*/ 2147483647 h 558"/>
              <a:gd name="T18" fmla="*/ 2147483647 w 1031"/>
              <a:gd name="T19" fmla="*/ 2147483647 h 558"/>
              <a:gd name="T20" fmla="*/ 2147483647 w 1031"/>
              <a:gd name="T21" fmla="*/ 2147483647 h 558"/>
              <a:gd name="T22" fmla="*/ 2147483647 w 1031"/>
              <a:gd name="T23" fmla="*/ 2147483647 h 558"/>
              <a:gd name="T24" fmla="*/ 2147483647 w 1031"/>
              <a:gd name="T25" fmla="*/ 2147483647 h 558"/>
              <a:gd name="T26" fmla="*/ 2147483647 w 1031"/>
              <a:gd name="T27" fmla="*/ 2147483647 h 558"/>
              <a:gd name="T28" fmla="*/ 2147483647 w 1031"/>
              <a:gd name="T29" fmla="*/ 0 h 5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1"/>
              <a:gd name="T46" fmla="*/ 0 h 558"/>
              <a:gd name="T47" fmla="*/ 1031 w 1031"/>
              <a:gd name="T48" fmla="*/ 558 h 5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1" h="558">
                <a:moveTo>
                  <a:pt x="0" y="549"/>
                </a:moveTo>
                <a:cubicBezTo>
                  <a:pt x="119" y="558"/>
                  <a:pt x="219" y="540"/>
                  <a:pt x="332" y="509"/>
                </a:cubicBezTo>
                <a:cubicBezTo>
                  <a:pt x="355" y="493"/>
                  <a:pt x="386" y="488"/>
                  <a:pt x="407" y="468"/>
                </a:cubicBezTo>
                <a:cubicBezTo>
                  <a:pt x="433" y="441"/>
                  <a:pt x="448" y="414"/>
                  <a:pt x="468" y="383"/>
                </a:cubicBezTo>
                <a:cubicBezTo>
                  <a:pt x="471" y="369"/>
                  <a:pt x="474" y="356"/>
                  <a:pt x="478" y="343"/>
                </a:cubicBezTo>
                <a:cubicBezTo>
                  <a:pt x="479" y="336"/>
                  <a:pt x="483" y="322"/>
                  <a:pt x="483" y="322"/>
                </a:cubicBezTo>
                <a:cubicBezTo>
                  <a:pt x="486" y="289"/>
                  <a:pt x="486" y="245"/>
                  <a:pt x="508" y="217"/>
                </a:cubicBezTo>
                <a:cubicBezTo>
                  <a:pt x="535" y="180"/>
                  <a:pt x="517" y="206"/>
                  <a:pt x="543" y="192"/>
                </a:cubicBezTo>
                <a:cubicBezTo>
                  <a:pt x="632" y="140"/>
                  <a:pt x="648" y="150"/>
                  <a:pt x="774" y="146"/>
                </a:cubicBezTo>
                <a:cubicBezTo>
                  <a:pt x="822" y="138"/>
                  <a:pt x="861" y="120"/>
                  <a:pt x="905" y="101"/>
                </a:cubicBezTo>
                <a:cubicBezTo>
                  <a:pt x="925" y="91"/>
                  <a:pt x="947" y="83"/>
                  <a:pt x="966" y="71"/>
                </a:cubicBezTo>
                <a:cubicBezTo>
                  <a:pt x="976" y="64"/>
                  <a:pt x="996" y="51"/>
                  <a:pt x="996" y="51"/>
                </a:cubicBezTo>
                <a:cubicBezTo>
                  <a:pt x="999" y="46"/>
                  <a:pt x="1001" y="40"/>
                  <a:pt x="1006" y="36"/>
                </a:cubicBezTo>
                <a:cubicBezTo>
                  <a:pt x="1010" y="31"/>
                  <a:pt x="1017" y="30"/>
                  <a:pt x="1021" y="26"/>
                </a:cubicBezTo>
                <a:cubicBezTo>
                  <a:pt x="1026" y="18"/>
                  <a:pt x="1026" y="8"/>
                  <a:pt x="1031" y="0"/>
                </a:cubicBezTo>
              </a:path>
            </a:pathLst>
          </a:custGeom>
          <a:noFill/>
          <a:ln w="12700">
            <a:solidFill>
              <a:srgbClr val="0092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7594" name="Text Box 31"/>
          <p:cNvSpPr txBox="1">
            <a:spLocks noChangeArrowheads="1"/>
          </p:cNvSpPr>
          <p:nvPr/>
        </p:nvSpPr>
        <p:spPr bwMode="auto">
          <a:xfrm>
            <a:off x="119063" y="3794125"/>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buFontTx/>
              <a:buNone/>
            </a:pPr>
            <a:r>
              <a:rPr lang="en-US" altLang="en-US" sz="1200" b="1">
                <a:solidFill>
                  <a:srgbClr val="009200"/>
                </a:solidFill>
              </a:rPr>
              <a:t>angle brackets indicate the type of Object being held in the container</a:t>
            </a:r>
          </a:p>
        </p:txBody>
      </p:sp>
      <p:sp>
        <p:nvSpPr>
          <p:cNvPr id="67595" name="Text Box 33"/>
          <p:cNvSpPr txBox="1">
            <a:spLocks noChangeArrowheads="1"/>
          </p:cNvSpPr>
          <p:nvPr/>
        </p:nvSpPr>
        <p:spPr bwMode="auto">
          <a:xfrm>
            <a:off x="1322388" y="5199063"/>
            <a:ext cx="61198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2000" b="1">
                <a:latin typeface="Courier New" pitchFamily="49" charset="0"/>
              </a:rPr>
              <a:t>pedeCells.addLast(maze[1][1]);</a:t>
            </a:r>
          </a:p>
        </p:txBody>
      </p:sp>
      <p:sp>
        <p:nvSpPr>
          <p:cNvPr id="67596" name="Text Box 34"/>
          <p:cNvSpPr txBox="1">
            <a:spLocks noChangeArrowheads="1"/>
          </p:cNvSpPr>
          <p:nvPr/>
        </p:nvSpPr>
        <p:spPr bwMode="auto">
          <a:xfrm>
            <a:off x="1311275" y="5630863"/>
            <a:ext cx="7346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2000" b="1">
                <a:latin typeface="Courier New" pitchFamily="49" charset="0"/>
              </a:rPr>
              <a:t>MazeCell head = pedeCells.getFirst();</a:t>
            </a:r>
          </a:p>
        </p:txBody>
      </p:sp>
      <p:sp>
        <p:nvSpPr>
          <p:cNvPr id="67597" name="Line 35"/>
          <p:cNvSpPr>
            <a:spLocks noChangeShapeType="1"/>
          </p:cNvSpPr>
          <p:nvPr/>
        </p:nvSpPr>
        <p:spPr bwMode="auto">
          <a:xfrm flipH="1" flipV="1">
            <a:off x="3849688" y="6062663"/>
            <a:ext cx="531812" cy="349250"/>
          </a:xfrm>
          <a:prstGeom prst="line">
            <a:avLst/>
          </a:prstGeom>
          <a:noFill/>
          <a:ln w="12700">
            <a:solidFill>
              <a:srgbClr val="0092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8" name="Line 39"/>
          <p:cNvSpPr>
            <a:spLocks noChangeShapeType="1"/>
          </p:cNvSpPr>
          <p:nvPr/>
        </p:nvSpPr>
        <p:spPr bwMode="auto">
          <a:xfrm flipH="1">
            <a:off x="6288088" y="4718050"/>
            <a:ext cx="587375" cy="238125"/>
          </a:xfrm>
          <a:prstGeom prst="line">
            <a:avLst/>
          </a:prstGeom>
          <a:noFill/>
          <a:ln w="12700">
            <a:solidFill>
              <a:srgbClr val="0092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9" name="Text Box 40"/>
          <p:cNvSpPr txBox="1">
            <a:spLocks noChangeArrowheads="1"/>
          </p:cNvSpPr>
          <p:nvPr/>
        </p:nvSpPr>
        <p:spPr bwMode="auto">
          <a:xfrm>
            <a:off x="6154738" y="4570413"/>
            <a:ext cx="1371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buFontTx/>
              <a:buNone/>
            </a:pPr>
            <a:r>
              <a:rPr lang="en-US" altLang="en-US" sz="900">
                <a:solidFill>
                  <a:srgbClr val="009200"/>
                </a:solidFill>
                <a:latin typeface="Arial" pitchFamily="34" charset="0"/>
              </a:rPr>
              <a:t>Hooray!!</a:t>
            </a:r>
          </a:p>
        </p:txBody>
      </p:sp>
      <p:sp>
        <p:nvSpPr>
          <p:cNvPr id="67600" name="Text Box 19"/>
          <p:cNvSpPr txBox="1">
            <a:spLocks noChangeArrowheads="1"/>
          </p:cNvSpPr>
          <p:nvPr/>
        </p:nvSpPr>
        <p:spPr bwMode="auto">
          <a:xfrm>
            <a:off x="4419600" y="6219825"/>
            <a:ext cx="1811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900">
                <a:solidFill>
                  <a:srgbClr val="009200"/>
                </a:solidFill>
                <a:latin typeface="Arial" pitchFamily="34" charset="0"/>
              </a:rPr>
              <a:t>I'm </a:t>
            </a:r>
            <a:r>
              <a:rPr lang="en-US" altLang="en-US" sz="900" i="1">
                <a:solidFill>
                  <a:srgbClr val="009200"/>
                </a:solidFill>
                <a:latin typeface="Arial" pitchFamily="34" charset="0"/>
              </a:rPr>
              <a:t>casting around </a:t>
            </a:r>
            <a:r>
              <a:rPr lang="en-US" altLang="en-US" sz="900">
                <a:solidFill>
                  <a:srgbClr val="009200"/>
                </a:solidFill>
                <a:latin typeface="Arial" pitchFamily="34" charset="0"/>
              </a:rPr>
              <a:t>for what feels like it's missing here…</a:t>
            </a:r>
          </a:p>
        </p:txBody>
      </p:sp>
      <p:grpSp>
        <p:nvGrpSpPr>
          <p:cNvPr id="67601" name="Group 102"/>
          <p:cNvGrpSpPr>
            <a:grpSpLocks/>
          </p:cNvGrpSpPr>
          <p:nvPr>
            <p:custDataLst>
              <p:tags r:id="rId1"/>
            </p:custDataLst>
          </p:nvPr>
        </p:nvGrpSpPr>
        <p:grpSpPr bwMode="auto">
          <a:xfrm>
            <a:off x="5943600" y="6372225"/>
            <a:ext cx="368300" cy="409575"/>
            <a:chOff x="2928" y="1051"/>
            <a:chExt cx="840" cy="957"/>
          </a:xfrm>
        </p:grpSpPr>
        <p:sp>
          <p:nvSpPr>
            <p:cNvPr id="67602" name="Freeform 103"/>
            <p:cNvSpPr>
              <a:spLocks/>
            </p:cNvSpPr>
            <p:nvPr>
              <p:custDataLst>
                <p:tags r:id="rId2"/>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7603" name="Oval 104"/>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7604" name="Oval 105"/>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7605" name="Oval 106"/>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7606" name="Oval 107"/>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7607" name="Oval 108"/>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7608" name="Oval 109"/>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7609" name="Oval 110"/>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7610" name="AutoShape 111"/>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7611" name="Freeform 112"/>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7612" name="Freeform 113"/>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7613" name="Freeform 114"/>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7614" name="Freeform 115"/>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5"/>
          <p:cNvSpPr txBox="1">
            <a:spLocks noChangeArrowheads="1"/>
          </p:cNvSpPr>
          <p:nvPr/>
        </p:nvSpPr>
        <p:spPr bwMode="auto">
          <a:xfrm>
            <a:off x="676275" y="76200"/>
            <a:ext cx="7781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3600"/>
              <a:t>Java's  </a:t>
            </a:r>
            <a:r>
              <a:rPr lang="en-US" altLang="en-US" sz="3600" b="1">
                <a:latin typeface="Courier New" pitchFamily="49" charset="0"/>
                <a:cs typeface="Courier New" pitchFamily="49" charset="0"/>
              </a:rPr>
              <a:t>LinkedList&lt;E&gt;</a:t>
            </a:r>
          </a:p>
        </p:txBody>
      </p:sp>
      <p:sp>
        <p:nvSpPr>
          <p:cNvPr id="68611" name="Rectangle 7"/>
          <p:cNvSpPr>
            <a:spLocks noChangeArrowheads="1"/>
          </p:cNvSpPr>
          <p:nvPr/>
        </p:nvSpPr>
        <p:spPr bwMode="auto">
          <a:xfrm>
            <a:off x="685800" y="2057400"/>
            <a:ext cx="7848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nSpc>
                <a:spcPct val="50000"/>
              </a:lnSpc>
              <a:buFontTx/>
              <a:buNone/>
            </a:pPr>
            <a:r>
              <a:rPr lang="en-US" altLang="en-US" b="1">
                <a:latin typeface="Courier New" pitchFamily="49" charset="0"/>
              </a:rPr>
              <a:t>LinkedList&lt;</a:t>
            </a:r>
            <a:r>
              <a:rPr lang="en-US" altLang="en-US" b="1">
                <a:solidFill>
                  <a:schemeClr val="folHlink"/>
                </a:solidFill>
                <a:latin typeface="Courier New" pitchFamily="49" charset="0"/>
              </a:rPr>
              <a:t>MazeCell</a:t>
            </a:r>
            <a:r>
              <a:rPr lang="en-US" altLang="en-US" b="1">
                <a:latin typeface="Courier New" pitchFamily="49" charset="0"/>
              </a:rPr>
              <a:t>&gt; spamCells =</a:t>
            </a:r>
          </a:p>
          <a:p>
            <a:pPr>
              <a:lnSpc>
                <a:spcPct val="50000"/>
              </a:lnSpc>
              <a:buFontTx/>
              <a:buNone/>
            </a:pPr>
            <a:r>
              <a:rPr lang="en-US" altLang="en-US" b="1">
                <a:latin typeface="Courier New" pitchFamily="49" charset="0"/>
              </a:rPr>
              <a:t>             new LinkedList&lt;</a:t>
            </a:r>
            <a:r>
              <a:rPr lang="en-US" altLang="en-US" b="1">
                <a:solidFill>
                  <a:schemeClr val="folHlink"/>
                </a:solidFill>
                <a:latin typeface="Courier New" pitchFamily="49" charset="0"/>
              </a:rPr>
              <a:t>MazeCell</a:t>
            </a:r>
            <a:r>
              <a:rPr lang="en-US" altLang="en-US" b="1">
                <a:latin typeface="Courier New" pitchFamily="49" charset="0"/>
              </a:rPr>
              <a:t>&gt;();</a:t>
            </a:r>
          </a:p>
        </p:txBody>
      </p:sp>
      <p:sp>
        <p:nvSpPr>
          <p:cNvPr id="68612" name="Text Box 97"/>
          <p:cNvSpPr txBox="1">
            <a:spLocks noChangeArrowheads="1"/>
          </p:cNvSpPr>
          <p:nvPr/>
        </p:nvSpPr>
        <p:spPr bwMode="auto">
          <a:xfrm>
            <a:off x="838200" y="3565525"/>
            <a:ext cx="4800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a:solidFill>
                  <a:srgbClr val="0333FF"/>
                </a:solidFill>
                <a:latin typeface="Arial" pitchFamily="34" charset="0"/>
              </a:rPr>
              <a:t>it's a crazy name, but it's a type just like all of Java's others…</a:t>
            </a:r>
          </a:p>
        </p:txBody>
      </p:sp>
      <p:sp>
        <p:nvSpPr>
          <p:cNvPr id="68613" name="Line 98"/>
          <p:cNvSpPr>
            <a:spLocks noChangeShapeType="1"/>
          </p:cNvSpPr>
          <p:nvPr/>
        </p:nvSpPr>
        <p:spPr bwMode="auto">
          <a:xfrm flipV="1">
            <a:off x="3048000" y="2743200"/>
            <a:ext cx="2362200" cy="746125"/>
          </a:xfrm>
          <a:prstGeom prst="line">
            <a:avLst/>
          </a:prstGeom>
          <a:noFill/>
          <a:ln w="12700">
            <a:solidFill>
              <a:srgbClr val="0333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8614" name="Text Box 99"/>
          <p:cNvSpPr txBox="1">
            <a:spLocks noChangeArrowheads="1"/>
          </p:cNvSpPr>
          <p:nvPr/>
        </p:nvSpPr>
        <p:spPr bwMode="auto">
          <a:xfrm>
            <a:off x="5334000" y="2849563"/>
            <a:ext cx="1676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rgbClr val="0333FF"/>
                </a:solidFill>
              </a:rPr>
              <a:t>what's going on here?</a:t>
            </a:r>
          </a:p>
        </p:txBody>
      </p:sp>
      <p:sp>
        <p:nvSpPr>
          <p:cNvPr id="68615" name="Text Box 100"/>
          <p:cNvSpPr txBox="1">
            <a:spLocks noChangeArrowheads="1"/>
          </p:cNvSpPr>
          <p:nvPr/>
        </p:nvSpPr>
        <p:spPr bwMode="auto">
          <a:xfrm>
            <a:off x="5638800" y="6172200"/>
            <a:ext cx="3352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400">
                <a:solidFill>
                  <a:srgbClr val="009200"/>
                </a:solidFill>
                <a:latin typeface="Comic Sans MS" pitchFamily="66" charset="0"/>
              </a:rPr>
              <a:t>what kind of INTERNAL list cells will this data structure have to have?</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Oval 6"/>
          <p:cNvSpPr>
            <a:spLocks noChangeArrowheads="1"/>
          </p:cNvSpPr>
          <p:nvPr>
            <p:custDataLst>
              <p:tags r:id="rId1"/>
            </p:custDataLst>
          </p:nvPr>
        </p:nvSpPr>
        <p:spPr bwMode="auto">
          <a:xfrm>
            <a:off x="3525838" y="1306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a:solidFill>
                  <a:srgbClr val="000000"/>
                </a:solidFill>
                <a:latin typeface="Times" charset="0"/>
              </a:rPr>
              <a:t>Component</a:t>
            </a:r>
          </a:p>
        </p:txBody>
      </p:sp>
      <p:sp>
        <p:nvSpPr>
          <p:cNvPr id="69635" name="Oval 7"/>
          <p:cNvSpPr>
            <a:spLocks noChangeArrowheads="1"/>
          </p:cNvSpPr>
          <p:nvPr>
            <p:custDataLst>
              <p:tags r:id="rId2"/>
            </p:custDataLst>
          </p:nvPr>
        </p:nvSpPr>
        <p:spPr bwMode="auto">
          <a:xfrm>
            <a:off x="341313" y="2636838"/>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sz="1800">
                <a:solidFill>
                  <a:srgbClr val="000000"/>
                </a:solidFill>
                <a:latin typeface="Times" charset="0"/>
              </a:rPr>
              <a:t>TextComponent</a:t>
            </a:r>
          </a:p>
        </p:txBody>
      </p:sp>
      <p:sp>
        <p:nvSpPr>
          <p:cNvPr id="69636" name="Oval 8"/>
          <p:cNvSpPr>
            <a:spLocks noChangeArrowheads="1"/>
          </p:cNvSpPr>
          <p:nvPr>
            <p:custDataLst>
              <p:tags r:id="rId3"/>
            </p:custDataLst>
          </p:nvPr>
        </p:nvSpPr>
        <p:spPr bwMode="auto">
          <a:xfrm>
            <a:off x="2462213" y="2641600"/>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a:solidFill>
                  <a:srgbClr val="000000"/>
                </a:solidFill>
                <a:latin typeface="Times" charset="0"/>
              </a:rPr>
              <a:t>Button</a:t>
            </a:r>
          </a:p>
        </p:txBody>
      </p:sp>
      <p:sp>
        <p:nvSpPr>
          <p:cNvPr id="69637" name="Oval 9"/>
          <p:cNvSpPr>
            <a:spLocks noChangeArrowheads="1"/>
          </p:cNvSpPr>
          <p:nvPr>
            <p:custDataLst>
              <p:tags r:id="rId4"/>
            </p:custDataLst>
          </p:nvPr>
        </p:nvSpPr>
        <p:spPr bwMode="auto">
          <a:xfrm>
            <a:off x="4730750" y="2678113"/>
            <a:ext cx="1744663"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a:solidFill>
                  <a:srgbClr val="000000"/>
                </a:solidFill>
                <a:latin typeface="Times" charset="0"/>
              </a:rPr>
              <a:t>Container</a:t>
            </a:r>
          </a:p>
        </p:txBody>
      </p:sp>
      <p:sp>
        <p:nvSpPr>
          <p:cNvPr id="69638" name="Line 10"/>
          <p:cNvSpPr>
            <a:spLocks noChangeShapeType="1"/>
          </p:cNvSpPr>
          <p:nvPr>
            <p:custDataLst>
              <p:tags r:id="rId5"/>
            </p:custDataLst>
          </p:nvPr>
        </p:nvSpPr>
        <p:spPr bwMode="auto">
          <a:xfrm flipH="1">
            <a:off x="1230313" y="2071688"/>
            <a:ext cx="3143250" cy="5238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39" name="Line 11"/>
          <p:cNvSpPr>
            <a:spLocks noChangeShapeType="1"/>
          </p:cNvSpPr>
          <p:nvPr>
            <p:custDataLst>
              <p:tags r:id="rId6"/>
            </p:custDataLst>
          </p:nvPr>
        </p:nvSpPr>
        <p:spPr bwMode="auto">
          <a:xfrm>
            <a:off x="4394200" y="2060575"/>
            <a:ext cx="3406775" cy="533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40" name="Line 12"/>
          <p:cNvSpPr>
            <a:spLocks noChangeShapeType="1"/>
          </p:cNvSpPr>
          <p:nvPr>
            <p:custDataLst>
              <p:tags r:id="rId7"/>
            </p:custDataLst>
          </p:nvPr>
        </p:nvSpPr>
        <p:spPr bwMode="auto">
          <a:xfrm>
            <a:off x="4403725" y="2071688"/>
            <a:ext cx="1209675" cy="595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41" name="Oval 13"/>
          <p:cNvSpPr>
            <a:spLocks noChangeArrowheads="1"/>
          </p:cNvSpPr>
          <p:nvPr>
            <p:custDataLst>
              <p:tags r:id="rId8"/>
            </p:custDataLst>
          </p:nvPr>
        </p:nvSpPr>
        <p:spPr bwMode="auto">
          <a:xfrm>
            <a:off x="6959600" y="266065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a:solidFill>
                  <a:srgbClr val="000000"/>
                </a:solidFill>
                <a:latin typeface="Times" charset="0"/>
              </a:rPr>
              <a:t>List</a:t>
            </a:r>
          </a:p>
        </p:txBody>
      </p:sp>
      <p:sp>
        <p:nvSpPr>
          <p:cNvPr id="69642" name="Line 14"/>
          <p:cNvSpPr>
            <a:spLocks noChangeShapeType="1"/>
          </p:cNvSpPr>
          <p:nvPr>
            <p:custDataLst>
              <p:tags r:id="rId9"/>
            </p:custDataLst>
          </p:nvPr>
        </p:nvSpPr>
        <p:spPr bwMode="auto">
          <a:xfrm flipH="1">
            <a:off x="3286125" y="2073275"/>
            <a:ext cx="1049338" cy="5540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43" name="Oval 15"/>
          <p:cNvSpPr>
            <a:spLocks noChangeArrowheads="1"/>
          </p:cNvSpPr>
          <p:nvPr>
            <p:custDataLst>
              <p:tags r:id="rId10"/>
            </p:custDataLst>
          </p:nvPr>
        </p:nvSpPr>
        <p:spPr bwMode="auto">
          <a:xfrm>
            <a:off x="1416050" y="4035425"/>
            <a:ext cx="1239838"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sz="1600">
                <a:solidFill>
                  <a:srgbClr val="000000"/>
                </a:solidFill>
                <a:latin typeface="Times" charset="0"/>
              </a:rPr>
              <a:t>TextField</a:t>
            </a:r>
          </a:p>
        </p:txBody>
      </p:sp>
      <p:sp>
        <p:nvSpPr>
          <p:cNvPr id="69644" name="Oval 16"/>
          <p:cNvSpPr>
            <a:spLocks noChangeArrowheads="1"/>
          </p:cNvSpPr>
          <p:nvPr>
            <p:custDataLst>
              <p:tags r:id="rId11"/>
            </p:custDataLst>
          </p:nvPr>
        </p:nvSpPr>
        <p:spPr bwMode="auto">
          <a:xfrm>
            <a:off x="138113" y="4005263"/>
            <a:ext cx="1239837"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sz="1600">
                <a:solidFill>
                  <a:srgbClr val="000000"/>
                </a:solidFill>
                <a:latin typeface="Times" charset="0"/>
              </a:rPr>
              <a:t>TextArea</a:t>
            </a:r>
            <a:endParaRPr lang="en-US" altLang="en-US">
              <a:solidFill>
                <a:srgbClr val="000000"/>
              </a:solidFill>
              <a:latin typeface="Times" charset="0"/>
            </a:endParaRPr>
          </a:p>
        </p:txBody>
      </p:sp>
      <p:sp>
        <p:nvSpPr>
          <p:cNvPr id="69645" name="Line 17"/>
          <p:cNvSpPr>
            <a:spLocks noChangeShapeType="1"/>
          </p:cNvSpPr>
          <p:nvPr>
            <p:custDataLst>
              <p:tags r:id="rId12"/>
            </p:custDataLst>
          </p:nvPr>
        </p:nvSpPr>
        <p:spPr bwMode="auto">
          <a:xfrm flipH="1">
            <a:off x="744538" y="3422650"/>
            <a:ext cx="454025" cy="584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46" name="Line 18"/>
          <p:cNvSpPr>
            <a:spLocks noChangeShapeType="1"/>
          </p:cNvSpPr>
          <p:nvPr>
            <p:custDataLst>
              <p:tags r:id="rId13"/>
            </p:custDataLst>
          </p:nvPr>
        </p:nvSpPr>
        <p:spPr bwMode="auto">
          <a:xfrm>
            <a:off x="1209675" y="3422650"/>
            <a:ext cx="774700" cy="6048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47" name="Oval 19"/>
          <p:cNvSpPr>
            <a:spLocks noChangeArrowheads="1"/>
          </p:cNvSpPr>
          <p:nvPr>
            <p:custDataLst>
              <p:tags r:id="rId14"/>
            </p:custDataLst>
          </p:nvPr>
        </p:nvSpPr>
        <p:spPr bwMode="auto">
          <a:xfrm>
            <a:off x="5811838" y="4067175"/>
            <a:ext cx="1239837"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sz="1600">
                <a:solidFill>
                  <a:srgbClr val="000000"/>
                </a:solidFill>
                <a:latin typeface="Times" charset="0"/>
              </a:rPr>
              <a:t>Panel</a:t>
            </a:r>
          </a:p>
        </p:txBody>
      </p:sp>
      <p:sp>
        <p:nvSpPr>
          <p:cNvPr id="69648" name="Oval 20"/>
          <p:cNvSpPr>
            <a:spLocks noChangeArrowheads="1"/>
          </p:cNvSpPr>
          <p:nvPr>
            <p:custDataLst>
              <p:tags r:id="rId15"/>
            </p:custDataLst>
          </p:nvPr>
        </p:nvSpPr>
        <p:spPr bwMode="auto">
          <a:xfrm>
            <a:off x="4533900" y="4037013"/>
            <a:ext cx="1239838"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sz="1600">
                <a:solidFill>
                  <a:srgbClr val="000000"/>
                </a:solidFill>
                <a:latin typeface="Times" charset="0"/>
              </a:rPr>
              <a:t>Window</a:t>
            </a:r>
            <a:endParaRPr lang="en-US" altLang="en-US">
              <a:solidFill>
                <a:srgbClr val="000000"/>
              </a:solidFill>
              <a:latin typeface="Times" charset="0"/>
            </a:endParaRPr>
          </a:p>
        </p:txBody>
      </p:sp>
      <p:sp>
        <p:nvSpPr>
          <p:cNvPr id="69649" name="Line 21"/>
          <p:cNvSpPr>
            <a:spLocks noChangeShapeType="1"/>
          </p:cNvSpPr>
          <p:nvPr>
            <p:custDataLst>
              <p:tags r:id="rId16"/>
            </p:custDataLst>
          </p:nvPr>
        </p:nvSpPr>
        <p:spPr bwMode="auto">
          <a:xfrm flipH="1">
            <a:off x="5140325" y="3454400"/>
            <a:ext cx="454025" cy="584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50" name="Line 22"/>
          <p:cNvSpPr>
            <a:spLocks noChangeShapeType="1"/>
          </p:cNvSpPr>
          <p:nvPr>
            <p:custDataLst>
              <p:tags r:id="rId17"/>
            </p:custDataLst>
          </p:nvPr>
        </p:nvSpPr>
        <p:spPr bwMode="auto">
          <a:xfrm>
            <a:off x="5605463" y="3454400"/>
            <a:ext cx="774700" cy="6048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51" name="Oval 23"/>
          <p:cNvSpPr>
            <a:spLocks noChangeArrowheads="1"/>
          </p:cNvSpPr>
          <p:nvPr>
            <p:custDataLst>
              <p:tags r:id="rId18"/>
            </p:custDataLst>
          </p:nvPr>
        </p:nvSpPr>
        <p:spPr bwMode="auto">
          <a:xfrm>
            <a:off x="4313238" y="5067300"/>
            <a:ext cx="73501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sz="1600">
                <a:solidFill>
                  <a:srgbClr val="000000"/>
                </a:solidFill>
                <a:latin typeface="Times" charset="0"/>
              </a:rPr>
              <a:t>Frame</a:t>
            </a:r>
            <a:endParaRPr lang="en-US" altLang="en-US">
              <a:solidFill>
                <a:srgbClr val="000000"/>
              </a:solidFill>
              <a:latin typeface="Times" charset="0"/>
            </a:endParaRPr>
          </a:p>
        </p:txBody>
      </p:sp>
      <p:sp>
        <p:nvSpPr>
          <p:cNvPr id="69652" name="Oval 24"/>
          <p:cNvSpPr>
            <a:spLocks noChangeArrowheads="1"/>
          </p:cNvSpPr>
          <p:nvPr>
            <p:custDataLst>
              <p:tags r:id="rId19"/>
            </p:custDataLst>
          </p:nvPr>
        </p:nvSpPr>
        <p:spPr bwMode="auto">
          <a:xfrm>
            <a:off x="5121275" y="5087938"/>
            <a:ext cx="735013"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sz="1600">
                <a:solidFill>
                  <a:srgbClr val="000000"/>
                </a:solidFill>
                <a:latin typeface="Times" charset="0"/>
              </a:rPr>
              <a:t>Dialog</a:t>
            </a:r>
            <a:endParaRPr lang="en-US" altLang="en-US">
              <a:solidFill>
                <a:srgbClr val="000000"/>
              </a:solidFill>
              <a:latin typeface="Times" charset="0"/>
            </a:endParaRPr>
          </a:p>
        </p:txBody>
      </p:sp>
      <p:sp>
        <p:nvSpPr>
          <p:cNvPr id="69653" name="Oval 25"/>
          <p:cNvSpPr>
            <a:spLocks noChangeArrowheads="1"/>
          </p:cNvSpPr>
          <p:nvPr>
            <p:custDataLst>
              <p:tags r:id="rId20"/>
            </p:custDataLst>
          </p:nvPr>
        </p:nvSpPr>
        <p:spPr bwMode="auto">
          <a:xfrm>
            <a:off x="6503988" y="5329238"/>
            <a:ext cx="965200" cy="5349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sz="1600">
                <a:solidFill>
                  <a:srgbClr val="000000"/>
                </a:solidFill>
                <a:latin typeface="Times" charset="0"/>
              </a:rPr>
              <a:t>JApplet</a:t>
            </a:r>
            <a:endParaRPr lang="en-US" altLang="en-US">
              <a:solidFill>
                <a:srgbClr val="000000"/>
              </a:solidFill>
              <a:latin typeface="Times" charset="0"/>
            </a:endParaRPr>
          </a:p>
        </p:txBody>
      </p:sp>
      <p:sp>
        <p:nvSpPr>
          <p:cNvPr id="69654" name="Line 26"/>
          <p:cNvSpPr>
            <a:spLocks noChangeShapeType="1"/>
          </p:cNvSpPr>
          <p:nvPr>
            <p:custDataLst>
              <p:tags r:id="rId21"/>
            </p:custDataLst>
          </p:nvPr>
        </p:nvSpPr>
        <p:spPr bwMode="auto">
          <a:xfrm flipH="1">
            <a:off x="4686300" y="4803775"/>
            <a:ext cx="433388" cy="2619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55" name="Line 27"/>
          <p:cNvSpPr>
            <a:spLocks noChangeShapeType="1"/>
          </p:cNvSpPr>
          <p:nvPr>
            <p:custDataLst>
              <p:tags r:id="rId22"/>
            </p:custDataLst>
          </p:nvPr>
        </p:nvSpPr>
        <p:spPr bwMode="auto">
          <a:xfrm>
            <a:off x="5119688" y="4803775"/>
            <a:ext cx="361950" cy="2714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56" name="Line 28"/>
          <p:cNvSpPr>
            <a:spLocks noChangeShapeType="1"/>
          </p:cNvSpPr>
          <p:nvPr>
            <p:custDataLst>
              <p:tags r:id="rId23"/>
            </p:custDataLst>
          </p:nvPr>
        </p:nvSpPr>
        <p:spPr bwMode="auto">
          <a:xfrm>
            <a:off x="7051675" y="4456113"/>
            <a:ext cx="449263" cy="355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57" name="Oval 29"/>
          <p:cNvSpPr>
            <a:spLocks noChangeArrowheads="1"/>
          </p:cNvSpPr>
          <p:nvPr>
            <p:custDataLst>
              <p:tags r:id="rId24"/>
            </p:custDataLst>
          </p:nvPr>
        </p:nvSpPr>
        <p:spPr bwMode="auto">
          <a:xfrm>
            <a:off x="201613" y="1541463"/>
            <a:ext cx="1239837"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sz="1600">
                <a:solidFill>
                  <a:srgbClr val="000000"/>
                </a:solidFill>
                <a:latin typeface="Times" charset="0"/>
              </a:rPr>
              <a:t>Checkbox</a:t>
            </a:r>
          </a:p>
        </p:txBody>
      </p:sp>
      <p:sp>
        <p:nvSpPr>
          <p:cNvPr id="69658" name="Oval 30"/>
          <p:cNvSpPr>
            <a:spLocks noChangeArrowheads="1"/>
          </p:cNvSpPr>
          <p:nvPr>
            <p:custDataLst>
              <p:tags r:id="rId25"/>
            </p:custDataLst>
          </p:nvPr>
        </p:nvSpPr>
        <p:spPr bwMode="auto">
          <a:xfrm>
            <a:off x="7419975" y="1538288"/>
            <a:ext cx="1239838"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sz="1600">
                <a:solidFill>
                  <a:srgbClr val="000000"/>
                </a:solidFill>
                <a:latin typeface="Times" charset="0"/>
              </a:rPr>
              <a:t>Choice</a:t>
            </a:r>
          </a:p>
        </p:txBody>
      </p:sp>
      <p:sp>
        <p:nvSpPr>
          <p:cNvPr id="69659" name="Line 31"/>
          <p:cNvSpPr>
            <a:spLocks noChangeShapeType="1"/>
          </p:cNvSpPr>
          <p:nvPr>
            <p:custDataLst>
              <p:tags r:id="rId26"/>
            </p:custDataLst>
          </p:nvPr>
        </p:nvSpPr>
        <p:spPr bwMode="auto">
          <a:xfrm flipH="1" flipV="1">
            <a:off x="1470025" y="2001838"/>
            <a:ext cx="2871788" cy="666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60" name="Line 32"/>
          <p:cNvSpPr>
            <a:spLocks noChangeShapeType="1"/>
          </p:cNvSpPr>
          <p:nvPr>
            <p:custDataLst>
              <p:tags r:id="rId27"/>
            </p:custDataLst>
          </p:nvPr>
        </p:nvSpPr>
        <p:spPr bwMode="auto">
          <a:xfrm flipV="1">
            <a:off x="4384675" y="1951038"/>
            <a:ext cx="2998788" cy="1254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61" name="Text Box 33"/>
          <p:cNvSpPr txBox="1">
            <a:spLocks noChangeArrowheads="1"/>
          </p:cNvSpPr>
          <p:nvPr>
            <p:custDataLst>
              <p:tags r:id="rId28"/>
            </p:custDataLst>
          </p:nvPr>
        </p:nvSpPr>
        <p:spPr bwMode="auto">
          <a:xfrm>
            <a:off x="5884863" y="949325"/>
            <a:ext cx="2543175" cy="349250"/>
          </a:xfrm>
          <a:prstGeom prst="rect">
            <a:avLst/>
          </a:prstGeom>
          <a:solidFill>
            <a:srgbClr val="CCECFF"/>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600">
                <a:solidFill>
                  <a:srgbClr val="0333FF"/>
                </a:solidFill>
                <a:latin typeface="Sand" charset="0"/>
              </a:rPr>
              <a:t>Java'</a:t>
            </a:r>
            <a:r>
              <a:rPr lang="en-US" altLang="ja-JP" sz="1600">
                <a:solidFill>
                  <a:srgbClr val="0333FF"/>
                </a:solidFill>
                <a:latin typeface="Sand" charset="0"/>
              </a:rPr>
              <a:t>s  GUI classes</a:t>
            </a:r>
            <a:endParaRPr lang="en-US" altLang="en-US" sz="1600">
              <a:solidFill>
                <a:srgbClr val="0333FF"/>
              </a:solidFill>
              <a:latin typeface="Sand" charset="0"/>
            </a:endParaRPr>
          </a:p>
        </p:txBody>
      </p:sp>
      <p:sp>
        <p:nvSpPr>
          <p:cNvPr id="69662" name="Oval 34"/>
          <p:cNvSpPr>
            <a:spLocks noChangeArrowheads="1"/>
          </p:cNvSpPr>
          <p:nvPr>
            <p:custDataLst>
              <p:tags r:id="rId29"/>
            </p:custDataLst>
          </p:nvPr>
        </p:nvSpPr>
        <p:spPr bwMode="auto">
          <a:xfrm>
            <a:off x="7500938" y="6172200"/>
            <a:ext cx="1219200" cy="534988"/>
          </a:xfrm>
          <a:prstGeom prst="ellipse">
            <a:avLst/>
          </a:prstGeom>
          <a:noFill/>
          <a:ln w="19050">
            <a:solidFill>
              <a:srgbClr val="0092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sz="1600">
                <a:solidFill>
                  <a:srgbClr val="009200"/>
                </a:solidFill>
                <a:latin typeface="Times" charset="0"/>
              </a:rPr>
              <a:t>Spampede</a:t>
            </a:r>
            <a:endParaRPr lang="en-US" altLang="en-US">
              <a:solidFill>
                <a:srgbClr val="009200"/>
              </a:solidFill>
              <a:latin typeface="Times" charset="0"/>
            </a:endParaRPr>
          </a:p>
        </p:txBody>
      </p:sp>
      <p:sp>
        <p:nvSpPr>
          <p:cNvPr id="69663" name="Line 35"/>
          <p:cNvSpPr>
            <a:spLocks noChangeShapeType="1"/>
          </p:cNvSpPr>
          <p:nvPr>
            <p:custDataLst>
              <p:tags r:id="rId30"/>
            </p:custDataLst>
          </p:nvPr>
        </p:nvSpPr>
        <p:spPr bwMode="auto">
          <a:xfrm>
            <a:off x="7383463" y="5791200"/>
            <a:ext cx="392112" cy="414338"/>
          </a:xfrm>
          <a:prstGeom prst="line">
            <a:avLst/>
          </a:prstGeom>
          <a:noFill/>
          <a:ln w="12700">
            <a:solidFill>
              <a:srgbClr val="0092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69664" name="Group 53"/>
          <p:cNvGrpSpPr>
            <a:grpSpLocks/>
          </p:cNvGrpSpPr>
          <p:nvPr>
            <p:custDataLst>
              <p:tags r:id="rId31"/>
            </p:custDataLst>
          </p:nvPr>
        </p:nvGrpSpPr>
        <p:grpSpPr bwMode="auto">
          <a:xfrm>
            <a:off x="4945063" y="6119813"/>
            <a:ext cx="369887" cy="393700"/>
            <a:chOff x="2928" y="1051"/>
            <a:chExt cx="840" cy="957"/>
          </a:xfrm>
        </p:grpSpPr>
        <p:sp>
          <p:nvSpPr>
            <p:cNvPr id="69670" name="Freeform 54"/>
            <p:cNvSpPr>
              <a:spLocks/>
            </p:cNvSpPr>
            <p:nvPr>
              <p:custDataLst>
                <p:tags r:id="rId36"/>
              </p:custDataLst>
            </p:nvPr>
          </p:nvSpPr>
          <p:spPr bwMode="auto">
            <a:xfrm>
              <a:off x="2928" y="1759"/>
              <a:ext cx="810" cy="249"/>
            </a:xfrm>
            <a:custGeom>
              <a:avLst/>
              <a:gdLst>
                <a:gd name="T0" fmla="*/ 146 w 1048"/>
                <a:gd name="T1" fmla="*/ 21 h 250"/>
                <a:gd name="T2" fmla="*/ 251 w 1048"/>
                <a:gd name="T3" fmla="*/ 83 h 250"/>
                <a:gd name="T4" fmla="*/ 262 w 1048"/>
                <a:gd name="T5" fmla="*/ 111 h 250"/>
                <a:gd name="T6" fmla="*/ 274 w 1048"/>
                <a:gd name="T7" fmla="*/ 133 h 250"/>
                <a:gd name="T8" fmla="*/ 289 w 1048"/>
                <a:gd name="T9" fmla="*/ 174 h 250"/>
                <a:gd name="T10" fmla="*/ 206 w 1048"/>
                <a:gd name="T11" fmla="*/ 243 h 250"/>
                <a:gd name="T12" fmla="*/ 22 w 1048"/>
                <a:gd name="T13" fmla="*/ 223 h 250"/>
                <a:gd name="T14" fmla="*/ 0 w 1048"/>
                <a:gd name="T15" fmla="*/ 202 h 250"/>
                <a:gd name="T16" fmla="*/ 2 w 1048"/>
                <a:gd name="T17" fmla="*/ 168 h 250"/>
                <a:gd name="T18" fmla="*/ 26 w 1048"/>
                <a:gd name="T19" fmla="*/ 126 h 250"/>
                <a:gd name="T20" fmla="*/ 57 w 1048"/>
                <a:gd name="T21" fmla="*/ 76 h 250"/>
                <a:gd name="T22" fmla="*/ 77 w 1048"/>
                <a:gd name="T23" fmla="*/ 55 h 250"/>
                <a:gd name="T24" fmla="*/ 89 w 1048"/>
                <a:gd name="T25" fmla="*/ 28 h 250"/>
                <a:gd name="T26" fmla="*/ 104 w 1048"/>
                <a:gd name="T27" fmla="*/ 14 h 250"/>
                <a:gd name="T28" fmla="*/ 139 w 1048"/>
                <a:gd name="T29" fmla="*/ 28 h 250"/>
                <a:gd name="T30" fmla="*/ 146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9671" name="Oval 55"/>
            <p:cNvSpPr>
              <a:spLocks noChangeArrowheads="1"/>
            </p:cNvSpPr>
            <p:nvPr>
              <p:custDataLst>
                <p:tags r:id="rId37"/>
              </p:custDataLst>
            </p:nvPr>
          </p:nvSpPr>
          <p:spPr bwMode="auto">
            <a:xfrm>
              <a:off x="2964" y="1240"/>
              <a:ext cx="779" cy="671"/>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endParaRPr lang="en-US" altLang="en-US" sz="1800">
                <a:solidFill>
                  <a:srgbClr val="000000"/>
                </a:solidFill>
              </a:endParaRPr>
            </a:p>
          </p:txBody>
        </p:sp>
        <p:sp>
          <p:nvSpPr>
            <p:cNvPr id="69672" name="Oval 56"/>
            <p:cNvSpPr>
              <a:spLocks noChangeArrowheads="1"/>
            </p:cNvSpPr>
            <p:nvPr>
              <p:custDataLst>
                <p:tags r:id="rId38"/>
              </p:custDataLst>
            </p:nvPr>
          </p:nvSpPr>
          <p:spPr bwMode="auto">
            <a:xfrm rot="-1967255">
              <a:off x="3040" y="1383"/>
              <a:ext cx="184" cy="19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endParaRPr lang="en-US" altLang="en-US" sz="1800">
                <a:solidFill>
                  <a:srgbClr val="000000"/>
                </a:solidFill>
              </a:endParaRPr>
            </a:p>
          </p:txBody>
        </p:sp>
        <p:sp>
          <p:nvSpPr>
            <p:cNvPr id="69673" name="Oval 57"/>
            <p:cNvSpPr>
              <a:spLocks noChangeArrowheads="1"/>
            </p:cNvSpPr>
            <p:nvPr>
              <p:custDataLst>
                <p:tags r:id="rId39"/>
              </p:custDataLst>
            </p:nvPr>
          </p:nvSpPr>
          <p:spPr bwMode="auto">
            <a:xfrm>
              <a:off x="3263" y="1383"/>
              <a:ext cx="220"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endParaRPr lang="en-US" altLang="en-US" sz="1800">
                <a:solidFill>
                  <a:srgbClr val="000000"/>
                </a:solidFill>
              </a:endParaRPr>
            </a:p>
          </p:txBody>
        </p:sp>
        <p:sp>
          <p:nvSpPr>
            <p:cNvPr id="69674" name="Oval 58"/>
            <p:cNvSpPr>
              <a:spLocks noChangeArrowheads="1"/>
            </p:cNvSpPr>
            <p:nvPr>
              <p:custDataLst>
                <p:tags r:id="rId40"/>
              </p:custDataLst>
            </p:nvPr>
          </p:nvSpPr>
          <p:spPr bwMode="auto">
            <a:xfrm rot="-2071034">
              <a:off x="3519" y="1429"/>
              <a:ext cx="151"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endParaRPr lang="en-US" altLang="en-US" sz="1800">
                <a:solidFill>
                  <a:srgbClr val="000000"/>
                </a:solidFill>
              </a:endParaRPr>
            </a:p>
          </p:txBody>
        </p:sp>
        <p:sp>
          <p:nvSpPr>
            <p:cNvPr id="69675" name="Oval 59"/>
            <p:cNvSpPr>
              <a:spLocks noChangeArrowheads="1"/>
            </p:cNvSpPr>
            <p:nvPr>
              <p:custDataLst>
                <p:tags r:id="rId41"/>
              </p:custDataLst>
            </p:nvPr>
          </p:nvSpPr>
          <p:spPr bwMode="auto">
            <a:xfrm>
              <a:off x="3119" y="1479"/>
              <a:ext cx="54" cy="6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endParaRPr lang="en-US" altLang="en-US" sz="1800">
                <a:solidFill>
                  <a:srgbClr val="000000"/>
                </a:solidFill>
              </a:endParaRPr>
            </a:p>
          </p:txBody>
        </p:sp>
        <p:sp>
          <p:nvSpPr>
            <p:cNvPr id="69676" name="Oval 60"/>
            <p:cNvSpPr>
              <a:spLocks noChangeArrowheads="1"/>
            </p:cNvSpPr>
            <p:nvPr>
              <p:custDataLst>
                <p:tags r:id="rId42"/>
              </p:custDataLst>
            </p:nvPr>
          </p:nvSpPr>
          <p:spPr bwMode="auto">
            <a:xfrm>
              <a:off x="3343" y="1495"/>
              <a:ext cx="54" cy="6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endParaRPr lang="en-US" altLang="en-US" sz="1800">
                <a:solidFill>
                  <a:srgbClr val="000000"/>
                </a:solidFill>
              </a:endParaRPr>
            </a:p>
          </p:txBody>
        </p:sp>
        <p:sp>
          <p:nvSpPr>
            <p:cNvPr id="69677" name="Oval 61"/>
            <p:cNvSpPr>
              <a:spLocks noChangeArrowheads="1"/>
            </p:cNvSpPr>
            <p:nvPr>
              <p:custDataLst>
                <p:tags r:id="rId43"/>
              </p:custDataLst>
            </p:nvPr>
          </p:nvSpPr>
          <p:spPr bwMode="auto">
            <a:xfrm>
              <a:off x="3544" y="1549"/>
              <a:ext cx="54" cy="6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endParaRPr lang="en-US" altLang="en-US" sz="1800">
                <a:solidFill>
                  <a:srgbClr val="000000"/>
                </a:solidFill>
              </a:endParaRPr>
            </a:p>
          </p:txBody>
        </p:sp>
        <p:sp>
          <p:nvSpPr>
            <p:cNvPr id="69678" name="AutoShape 62"/>
            <p:cNvSpPr>
              <a:spLocks noChangeArrowheads="1"/>
            </p:cNvSpPr>
            <p:nvPr>
              <p:custDataLst>
                <p:tags r:id="rId44"/>
              </p:custDataLst>
            </p:nvPr>
          </p:nvSpPr>
          <p:spPr bwMode="auto">
            <a:xfrm rot="-5400000">
              <a:off x="3291" y="1539"/>
              <a:ext cx="77" cy="443"/>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endParaRPr lang="en-US" altLang="en-US" sz="1800">
                <a:solidFill>
                  <a:srgbClr val="000000"/>
                </a:solidFill>
              </a:endParaRPr>
            </a:p>
          </p:txBody>
        </p:sp>
        <p:sp>
          <p:nvSpPr>
            <p:cNvPr id="69679" name="Freeform 63"/>
            <p:cNvSpPr>
              <a:spLocks/>
            </p:cNvSpPr>
            <p:nvPr>
              <p:custDataLst>
                <p:tags r:id="rId45"/>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9680" name="Freeform 64"/>
            <p:cNvSpPr>
              <a:spLocks/>
            </p:cNvSpPr>
            <p:nvPr>
              <p:custDataLst>
                <p:tags r:id="rId46"/>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9681" name="Freeform 65"/>
            <p:cNvSpPr>
              <a:spLocks/>
            </p:cNvSpPr>
            <p:nvPr>
              <p:custDataLst>
                <p:tags r:id="rId47"/>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9682" name="Freeform 66"/>
            <p:cNvSpPr>
              <a:spLocks/>
            </p:cNvSpPr>
            <p:nvPr>
              <p:custDataLst>
                <p:tags r:id="rId48"/>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9665" name="Line 67"/>
          <p:cNvSpPr>
            <a:spLocks noChangeShapeType="1"/>
          </p:cNvSpPr>
          <p:nvPr>
            <p:custDataLst>
              <p:tags r:id="rId32"/>
            </p:custDataLst>
          </p:nvPr>
        </p:nvSpPr>
        <p:spPr bwMode="auto">
          <a:xfrm flipH="1">
            <a:off x="5172075" y="5837238"/>
            <a:ext cx="123825" cy="271462"/>
          </a:xfrm>
          <a:prstGeom prst="line">
            <a:avLst/>
          </a:prstGeom>
          <a:noFill/>
          <a:ln w="12700">
            <a:solidFill>
              <a:srgbClr val="0092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66" name="Text Box 68"/>
          <p:cNvSpPr txBox="1">
            <a:spLocks noChangeArrowheads="1"/>
          </p:cNvSpPr>
          <p:nvPr>
            <p:custDataLst>
              <p:tags r:id="rId33"/>
            </p:custDataLst>
          </p:nvPr>
        </p:nvSpPr>
        <p:spPr bwMode="auto">
          <a:xfrm>
            <a:off x="3467100" y="6110288"/>
            <a:ext cx="14366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900">
                <a:solidFill>
                  <a:srgbClr val="009200"/>
                </a:solidFill>
                <a:latin typeface="Arial" pitchFamily="34" charset="0"/>
              </a:rPr>
              <a:t>This seemed like the right place for me…</a:t>
            </a:r>
          </a:p>
        </p:txBody>
      </p:sp>
      <p:sp>
        <p:nvSpPr>
          <p:cNvPr id="69667" name="Text Box 21"/>
          <p:cNvSpPr txBox="1">
            <a:spLocks noChangeArrowheads="1"/>
          </p:cNvSpPr>
          <p:nvPr/>
        </p:nvSpPr>
        <p:spPr bwMode="auto">
          <a:xfrm>
            <a:off x="1524000" y="192088"/>
            <a:ext cx="6172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3600">
                <a:latin typeface="Cambria" pitchFamily="18" charset="0"/>
              </a:rPr>
              <a:t>Wednesday's inheritance tree</a:t>
            </a:r>
          </a:p>
        </p:txBody>
      </p:sp>
      <p:sp>
        <p:nvSpPr>
          <p:cNvPr id="69668" name="Oval 25"/>
          <p:cNvSpPr>
            <a:spLocks noChangeArrowheads="1"/>
          </p:cNvSpPr>
          <p:nvPr>
            <p:custDataLst>
              <p:tags r:id="rId34"/>
            </p:custDataLst>
          </p:nvPr>
        </p:nvSpPr>
        <p:spPr bwMode="auto">
          <a:xfrm>
            <a:off x="7469188" y="4705350"/>
            <a:ext cx="966787" cy="5349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sz="1600">
                <a:solidFill>
                  <a:srgbClr val="000000"/>
                </a:solidFill>
                <a:latin typeface="Times" charset="0"/>
              </a:rPr>
              <a:t>Applet</a:t>
            </a:r>
            <a:endParaRPr lang="en-US" altLang="en-US">
              <a:solidFill>
                <a:srgbClr val="000000"/>
              </a:solidFill>
              <a:latin typeface="Times" charset="0"/>
            </a:endParaRPr>
          </a:p>
        </p:txBody>
      </p:sp>
      <p:sp>
        <p:nvSpPr>
          <p:cNvPr id="69669" name="Line 28"/>
          <p:cNvSpPr>
            <a:spLocks noChangeShapeType="1"/>
          </p:cNvSpPr>
          <p:nvPr>
            <p:custDataLst>
              <p:tags r:id="rId35"/>
            </p:custDataLst>
          </p:nvPr>
        </p:nvSpPr>
        <p:spPr bwMode="auto">
          <a:xfrm flipH="1">
            <a:off x="7258050" y="5075238"/>
            <a:ext cx="242888" cy="2873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5"/>
          <p:cNvSpPr txBox="1">
            <a:spLocks noChangeArrowheads="1"/>
          </p:cNvSpPr>
          <p:nvPr/>
        </p:nvSpPr>
        <p:spPr bwMode="auto">
          <a:xfrm>
            <a:off x="657225" y="1598613"/>
            <a:ext cx="77819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4200">
                <a:solidFill>
                  <a:srgbClr val="0333FF"/>
                </a:solidFill>
                <a:latin typeface="Cambria" pitchFamily="18" charset="0"/>
              </a:rPr>
              <a:t>Testing! It's easier in ASCII</a:t>
            </a:r>
          </a:p>
        </p:txBody>
      </p:sp>
      <p:sp>
        <p:nvSpPr>
          <p:cNvPr id="70659" name="Text Box 5"/>
          <p:cNvSpPr txBox="1">
            <a:spLocks noChangeArrowheads="1"/>
          </p:cNvSpPr>
          <p:nvPr/>
        </p:nvSpPr>
        <p:spPr bwMode="auto">
          <a:xfrm>
            <a:off x="1103313" y="5926138"/>
            <a:ext cx="7781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buFontTx/>
              <a:buNone/>
            </a:pPr>
            <a:r>
              <a:rPr lang="en-US" altLang="en-US" sz="3200" i="1">
                <a:latin typeface="Cambria" pitchFamily="18" charset="0"/>
              </a:rPr>
              <a:t>Wed. ~ we'll look at Java's graphics…</a:t>
            </a:r>
          </a:p>
        </p:txBody>
      </p:sp>
      <mc:AlternateContent xmlns:mc="http://schemas.openxmlformats.org/markup-compatibility/2006" xmlns:p14="http://schemas.microsoft.com/office/powerpoint/2010/main">
        <mc:Choice Requires="p14">
          <p:contentPart p14:bwMode="auto" r:id="rId3">
            <p14:nvContentPartPr>
              <p14:cNvPr id="10242" name="Ink 3"/>
              <p14:cNvContentPartPr>
                <a14:cpLocks xmlns:a14="http://schemas.microsoft.com/office/drawing/2010/main" noRot="1" noChangeAspect="1" noEditPoints="1" noChangeArrowheads="1" noChangeShapeType="1"/>
              </p14:cNvContentPartPr>
              <p14:nvPr/>
            </p14:nvContentPartPr>
            <p14:xfrm>
              <a:off x="2147483647" y="2147483647"/>
              <a:ext cx="0" cy="0"/>
            </p14:xfrm>
          </p:contentPart>
        </mc:Choice>
        <mc:Fallback xmlns="">
          <p:pic>
            <p:nvPicPr>
              <p:cNvPr id="10242" name="Ink 3"/>
              <p:cNvPicPr>
                <a:picLocks noRot="1" noChangeAspect="1" noEditPoints="1" noChangeArrowheads="1" noChangeShapeType="1"/>
              </p:cNvPicPr>
              <p:nvPr/>
            </p:nvPicPr>
            <p:blipFill>
              <a:blip r:embed="rId4"/>
              <a:stretch>
                <a:fillRect/>
              </a:stretch>
            </p:blipFill>
            <p:spPr>
              <a:xfrm>
                <a:off x="2147483647" y="2147483647"/>
                <a:ext cx="0" cy="0"/>
              </a:xfrm>
              <a:prstGeom prst="rect">
                <a:avLst/>
              </a:prstGeom>
            </p:spPr>
          </p:pic>
        </mc:Fallback>
      </mc:AlternateContent>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2" name="Group 2"/>
          <p:cNvGrpSpPr>
            <a:grpSpLocks/>
          </p:cNvGrpSpPr>
          <p:nvPr/>
        </p:nvGrpSpPr>
        <p:grpSpPr bwMode="auto">
          <a:xfrm>
            <a:off x="468313" y="820738"/>
            <a:ext cx="8218487" cy="180975"/>
            <a:chOff x="295" y="1311"/>
            <a:chExt cx="5177" cy="114"/>
          </a:xfrm>
        </p:grpSpPr>
        <p:sp>
          <p:nvSpPr>
            <p:cNvPr id="71750"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71751"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grpSp>
      <p:sp>
        <p:nvSpPr>
          <p:cNvPr id="71683" name="Text Box 5"/>
          <p:cNvSpPr txBox="1">
            <a:spLocks noChangeArrowheads="1"/>
          </p:cNvSpPr>
          <p:nvPr/>
        </p:nvSpPr>
        <p:spPr bwMode="auto">
          <a:xfrm>
            <a:off x="752475" y="76200"/>
            <a:ext cx="7781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3600"/>
              <a:t>Doubly linked lists</a:t>
            </a:r>
          </a:p>
        </p:txBody>
      </p:sp>
      <p:sp>
        <p:nvSpPr>
          <p:cNvPr id="71684" name="Rectangle 6"/>
          <p:cNvSpPr>
            <a:spLocks noChangeArrowheads="1"/>
          </p:cNvSpPr>
          <p:nvPr/>
        </p:nvSpPr>
        <p:spPr bwMode="auto">
          <a:xfrm>
            <a:off x="592138" y="1747838"/>
            <a:ext cx="721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lnSpc>
                <a:spcPct val="50000"/>
              </a:lnSpc>
              <a:buFontTx/>
              <a:buNone/>
            </a:pPr>
            <a:r>
              <a:rPr lang="en-US" altLang="en-US" b="1">
                <a:latin typeface="Courier New" pitchFamily="49" charset="0"/>
              </a:rPr>
              <a:t>LinkedList&lt;</a:t>
            </a:r>
            <a:r>
              <a:rPr lang="en-US" altLang="en-US" b="1">
                <a:solidFill>
                  <a:schemeClr val="folHlink"/>
                </a:solidFill>
                <a:latin typeface="Courier New" pitchFamily="49" charset="0"/>
              </a:rPr>
              <a:t>MazeCell</a:t>
            </a:r>
            <a:r>
              <a:rPr lang="en-US" altLang="en-US" b="1">
                <a:latin typeface="Courier New" pitchFamily="49" charset="0"/>
              </a:rPr>
              <a:t>&gt; spamCells</a:t>
            </a:r>
          </a:p>
        </p:txBody>
      </p:sp>
      <p:sp>
        <p:nvSpPr>
          <p:cNvPr id="71685" name="Text Box 7"/>
          <p:cNvSpPr txBox="1">
            <a:spLocks noChangeArrowheads="1"/>
          </p:cNvSpPr>
          <p:nvPr/>
        </p:nvSpPr>
        <p:spPr bwMode="auto">
          <a:xfrm>
            <a:off x="425450" y="1157288"/>
            <a:ext cx="8337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800"/>
              <a:t>A double-ended queue can add and remove elements from the front </a:t>
            </a:r>
            <a:r>
              <a:rPr lang="en-US" altLang="en-US" sz="1800" b="1" i="1"/>
              <a:t>OR</a:t>
            </a:r>
            <a:r>
              <a:rPr lang="en-US" altLang="en-US" sz="1800"/>
              <a:t> the back…</a:t>
            </a:r>
          </a:p>
        </p:txBody>
      </p:sp>
      <p:sp>
        <p:nvSpPr>
          <p:cNvPr id="71686" name="Text Box 8"/>
          <p:cNvSpPr txBox="1">
            <a:spLocks noChangeArrowheads="1"/>
          </p:cNvSpPr>
          <p:nvPr/>
        </p:nvSpPr>
        <p:spPr bwMode="auto">
          <a:xfrm>
            <a:off x="533400" y="643255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800"/>
              <a:t>Implemented via a series of doubly-linked cells (deque cells or </a:t>
            </a:r>
            <a:r>
              <a:rPr lang="en-US" altLang="en-US" sz="1800" b="1"/>
              <a:t>DCell</a:t>
            </a:r>
            <a:r>
              <a:rPr lang="en-US" altLang="en-US" sz="1800"/>
              <a:t>s) </a:t>
            </a:r>
          </a:p>
        </p:txBody>
      </p:sp>
      <p:grpSp>
        <p:nvGrpSpPr>
          <p:cNvPr id="71687" name="Group 10"/>
          <p:cNvGrpSpPr>
            <a:grpSpLocks/>
          </p:cNvGrpSpPr>
          <p:nvPr/>
        </p:nvGrpSpPr>
        <p:grpSpPr bwMode="auto">
          <a:xfrm>
            <a:off x="2925763" y="4591050"/>
            <a:ext cx="969962" cy="514350"/>
            <a:chOff x="489" y="1549"/>
            <a:chExt cx="611" cy="324"/>
          </a:xfrm>
        </p:grpSpPr>
        <p:sp>
          <p:nvSpPr>
            <p:cNvPr id="71748" name="Rectangle 11"/>
            <p:cNvSpPr>
              <a:spLocks noChangeArrowheads="1"/>
            </p:cNvSpPr>
            <p:nvPr/>
          </p:nvSpPr>
          <p:spPr bwMode="auto">
            <a:xfrm>
              <a:off x="489" y="1549"/>
              <a:ext cx="305" cy="324"/>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71749" name="Rectangle 12"/>
            <p:cNvSpPr>
              <a:spLocks noChangeArrowheads="1"/>
            </p:cNvSpPr>
            <p:nvPr/>
          </p:nvSpPr>
          <p:spPr bwMode="auto">
            <a:xfrm>
              <a:off x="795" y="1549"/>
              <a:ext cx="305" cy="324"/>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grpSp>
      <p:sp>
        <p:nvSpPr>
          <p:cNvPr id="71688" name="Rectangle 13"/>
          <p:cNvSpPr>
            <a:spLocks noChangeArrowheads="1"/>
          </p:cNvSpPr>
          <p:nvPr/>
        </p:nvSpPr>
        <p:spPr bwMode="auto">
          <a:xfrm>
            <a:off x="2911475" y="2762250"/>
            <a:ext cx="484188" cy="514350"/>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71689" name="Rectangle 14"/>
          <p:cNvSpPr>
            <a:spLocks noChangeArrowheads="1"/>
          </p:cNvSpPr>
          <p:nvPr/>
        </p:nvSpPr>
        <p:spPr bwMode="auto">
          <a:xfrm>
            <a:off x="3397250" y="2762250"/>
            <a:ext cx="484188" cy="514350"/>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71690" name="Text Box 15"/>
          <p:cNvSpPr txBox="1">
            <a:spLocks noChangeArrowheads="1"/>
          </p:cNvSpPr>
          <p:nvPr/>
        </p:nvSpPr>
        <p:spPr bwMode="auto">
          <a:xfrm>
            <a:off x="2851150" y="2871788"/>
            <a:ext cx="8366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a:solidFill>
                  <a:schemeClr val="folHlink"/>
                </a:solidFill>
                <a:latin typeface="Comic Sans MS" pitchFamily="66" charset="0"/>
              </a:rPr>
              <a:t>[12,1]</a:t>
            </a:r>
          </a:p>
        </p:txBody>
      </p:sp>
      <p:grpSp>
        <p:nvGrpSpPr>
          <p:cNvPr id="71691" name="Group 16"/>
          <p:cNvGrpSpPr>
            <a:grpSpLocks/>
          </p:cNvGrpSpPr>
          <p:nvPr/>
        </p:nvGrpSpPr>
        <p:grpSpPr bwMode="auto">
          <a:xfrm>
            <a:off x="2919413" y="3649663"/>
            <a:ext cx="969962" cy="514350"/>
            <a:chOff x="489" y="1549"/>
            <a:chExt cx="611" cy="324"/>
          </a:xfrm>
        </p:grpSpPr>
        <p:sp>
          <p:nvSpPr>
            <p:cNvPr id="71746" name="Rectangle 17"/>
            <p:cNvSpPr>
              <a:spLocks noChangeArrowheads="1"/>
            </p:cNvSpPr>
            <p:nvPr/>
          </p:nvSpPr>
          <p:spPr bwMode="auto">
            <a:xfrm>
              <a:off x="489" y="1549"/>
              <a:ext cx="305" cy="324"/>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71747" name="Rectangle 18"/>
            <p:cNvSpPr>
              <a:spLocks noChangeArrowheads="1"/>
            </p:cNvSpPr>
            <p:nvPr/>
          </p:nvSpPr>
          <p:spPr bwMode="auto">
            <a:xfrm>
              <a:off x="795" y="1549"/>
              <a:ext cx="305" cy="324"/>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grpSp>
      <p:sp>
        <p:nvSpPr>
          <p:cNvPr id="71692" name="Line 19"/>
          <p:cNvSpPr>
            <a:spLocks noChangeShapeType="1"/>
          </p:cNvSpPr>
          <p:nvPr/>
        </p:nvSpPr>
        <p:spPr bwMode="auto">
          <a:xfrm flipH="1">
            <a:off x="3408363" y="3973513"/>
            <a:ext cx="249237" cy="5095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693" name="Line 20"/>
          <p:cNvSpPr>
            <a:spLocks noChangeShapeType="1"/>
          </p:cNvSpPr>
          <p:nvPr/>
        </p:nvSpPr>
        <p:spPr bwMode="auto">
          <a:xfrm flipH="1">
            <a:off x="3413125" y="3063875"/>
            <a:ext cx="241300" cy="4587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694" name="Rectangle 21"/>
          <p:cNvSpPr>
            <a:spLocks noChangeArrowheads="1"/>
          </p:cNvSpPr>
          <p:nvPr/>
        </p:nvSpPr>
        <p:spPr bwMode="auto">
          <a:xfrm>
            <a:off x="2435225" y="2759075"/>
            <a:ext cx="484188" cy="514350"/>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71695" name="Rectangle 22"/>
          <p:cNvSpPr>
            <a:spLocks noChangeArrowheads="1"/>
          </p:cNvSpPr>
          <p:nvPr/>
        </p:nvSpPr>
        <p:spPr bwMode="auto">
          <a:xfrm>
            <a:off x="2443163" y="3646488"/>
            <a:ext cx="484187" cy="514350"/>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71696" name="Rectangle 23"/>
          <p:cNvSpPr>
            <a:spLocks noChangeArrowheads="1"/>
          </p:cNvSpPr>
          <p:nvPr/>
        </p:nvSpPr>
        <p:spPr bwMode="auto">
          <a:xfrm>
            <a:off x="2439988" y="4586288"/>
            <a:ext cx="484187" cy="514350"/>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71697" name="Text Box 24"/>
          <p:cNvSpPr txBox="1">
            <a:spLocks noChangeArrowheads="1"/>
          </p:cNvSpPr>
          <p:nvPr/>
        </p:nvSpPr>
        <p:spPr bwMode="auto">
          <a:xfrm>
            <a:off x="3424238" y="2530475"/>
            <a:ext cx="7667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000" b="1">
                <a:latin typeface="Arial" pitchFamily="34" charset="0"/>
              </a:rPr>
              <a:t>next</a:t>
            </a:r>
          </a:p>
        </p:txBody>
      </p:sp>
      <p:sp>
        <p:nvSpPr>
          <p:cNvPr id="71698" name="Text Box 25"/>
          <p:cNvSpPr txBox="1">
            <a:spLocks noChangeArrowheads="1"/>
          </p:cNvSpPr>
          <p:nvPr/>
        </p:nvSpPr>
        <p:spPr bwMode="auto">
          <a:xfrm>
            <a:off x="2414588" y="2530475"/>
            <a:ext cx="7667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000" b="1">
                <a:latin typeface="Arial" pitchFamily="34" charset="0"/>
              </a:rPr>
              <a:t>prev</a:t>
            </a:r>
          </a:p>
        </p:txBody>
      </p:sp>
      <p:sp>
        <p:nvSpPr>
          <p:cNvPr id="71699" name="Line 26"/>
          <p:cNvSpPr>
            <a:spLocks noChangeShapeType="1"/>
          </p:cNvSpPr>
          <p:nvPr/>
        </p:nvSpPr>
        <p:spPr bwMode="auto">
          <a:xfrm flipV="1">
            <a:off x="2665413" y="4287838"/>
            <a:ext cx="249237" cy="5016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700" name="Line 27"/>
          <p:cNvSpPr>
            <a:spLocks noChangeShapeType="1"/>
          </p:cNvSpPr>
          <p:nvPr/>
        </p:nvSpPr>
        <p:spPr bwMode="auto">
          <a:xfrm flipV="1">
            <a:off x="2663825" y="3387725"/>
            <a:ext cx="241300" cy="4857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71701" name="Group 28"/>
          <p:cNvGrpSpPr>
            <a:grpSpLocks/>
          </p:cNvGrpSpPr>
          <p:nvPr/>
        </p:nvGrpSpPr>
        <p:grpSpPr bwMode="auto">
          <a:xfrm>
            <a:off x="2597150" y="2940050"/>
            <a:ext cx="161925" cy="160338"/>
            <a:chOff x="2163" y="3239"/>
            <a:chExt cx="102" cy="101"/>
          </a:xfrm>
        </p:grpSpPr>
        <p:sp>
          <p:nvSpPr>
            <p:cNvPr id="71744" name="Line 29"/>
            <p:cNvSpPr>
              <a:spLocks noChangeShapeType="1"/>
            </p:cNvSpPr>
            <p:nvPr/>
          </p:nvSpPr>
          <p:spPr bwMode="auto">
            <a:xfrm>
              <a:off x="2165" y="3245"/>
              <a:ext cx="100" cy="9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45" name="Line 30"/>
            <p:cNvSpPr>
              <a:spLocks noChangeShapeType="1"/>
            </p:cNvSpPr>
            <p:nvPr/>
          </p:nvSpPr>
          <p:spPr bwMode="auto">
            <a:xfrm rot="-5400000">
              <a:off x="2161" y="3241"/>
              <a:ext cx="100" cy="9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1702" name="Freeform 31"/>
          <p:cNvSpPr>
            <a:spLocks/>
          </p:cNvSpPr>
          <p:nvPr/>
        </p:nvSpPr>
        <p:spPr bwMode="auto">
          <a:xfrm>
            <a:off x="2239963" y="2490788"/>
            <a:ext cx="1785937" cy="911225"/>
          </a:xfrm>
          <a:custGeom>
            <a:avLst/>
            <a:gdLst>
              <a:gd name="T0" fmla="*/ 2147483647 w 795"/>
              <a:gd name="T1" fmla="*/ 2147483647 h 500"/>
              <a:gd name="T2" fmla="*/ 2147483647 w 795"/>
              <a:gd name="T3" fmla="*/ 2147483647 h 500"/>
              <a:gd name="T4" fmla="*/ 2147483647 w 795"/>
              <a:gd name="T5" fmla="*/ 2147483647 h 500"/>
              <a:gd name="T6" fmla="*/ 2147483647 w 795"/>
              <a:gd name="T7" fmla="*/ 2147483647 h 500"/>
              <a:gd name="T8" fmla="*/ 2147483647 w 795"/>
              <a:gd name="T9" fmla="*/ 2147483647 h 500"/>
              <a:gd name="T10" fmla="*/ 2147483647 w 795"/>
              <a:gd name="T11" fmla="*/ 0 h 500"/>
              <a:gd name="T12" fmla="*/ 2147483647 w 795"/>
              <a:gd name="T13" fmla="*/ 2147483647 h 500"/>
              <a:gd name="T14" fmla="*/ 2147483647 w 795"/>
              <a:gd name="T15" fmla="*/ 2147483647 h 500"/>
              <a:gd name="T16" fmla="*/ 2147483647 w 795"/>
              <a:gd name="T17" fmla="*/ 2147483647 h 500"/>
              <a:gd name="T18" fmla="*/ 2147483647 w 795"/>
              <a:gd name="T19" fmla="*/ 2147483647 h 500"/>
              <a:gd name="T20" fmla="*/ 2147483647 w 795"/>
              <a:gd name="T21" fmla="*/ 2147483647 h 500"/>
              <a:gd name="T22" fmla="*/ 2147483647 w 795"/>
              <a:gd name="T23" fmla="*/ 2147483647 h 500"/>
              <a:gd name="T24" fmla="*/ 2147483647 w 795"/>
              <a:gd name="T25" fmla="*/ 2147483647 h 500"/>
              <a:gd name="T26" fmla="*/ 2147483647 w 795"/>
              <a:gd name="T27" fmla="*/ 2147483647 h 500"/>
              <a:gd name="T28" fmla="*/ 2147483647 w 795"/>
              <a:gd name="T29" fmla="*/ 2147483647 h 500"/>
              <a:gd name="T30" fmla="*/ 2147483647 w 795"/>
              <a:gd name="T31" fmla="*/ 2147483647 h 500"/>
              <a:gd name="T32" fmla="*/ 2147483647 w 795"/>
              <a:gd name="T33" fmla="*/ 2147483647 h 500"/>
              <a:gd name="T34" fmla="*/ 2147483647 w 795"/>
              <a:gd name="T35" fmla="*/ 2147483647 h 500"/>
              <a:gd name="T36" fmla="*/ 2147483647 w 795"/>
              <a:gd name="T37" fmla="*/ 2147483647 h 500"/>
              <a:gd name="T38" fmla="*/ 2147483647 w 795"/>
              <a:gd name="T39" fmla="*/ 2147483647 h 5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95"/>
              <a:gd name="T61" fmla="*/ 0 h 500"/>
              <a:gd name="T62" fmla="*/ 795 w 795"/>
              <a:gd name="T63" fmla="*/ 500 h 5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95" h="500">
                <a:moveTo>
                  <a:pt x="762" y="225"/>
                </a:moveTo>
                <a:cubicBezTo>
                  <a:pt x="771" y="188"/>
                  <a:pt x="780" y="173"/>
                  <a:pt x="752" y="145"/>
                </a:cubicBezTo>
                <a:cubicBezTo>
                  <a:pt x="743" y="120"/>
                  <a:pt x="750" y="52"/>
                  <a:pt x="712" y="45"/>
                </a:cubicBezTo>
                <a:cubicBezTo>
                  <a:pt x="692" y="41"/>
                  <a:pt x="672" y="41"/>
                  <a:pt x="652" y="40"/>
                </a:cubicBezTo>
                <a:cubicBezTo>
                  <a:pt x="593" y="20"/>
                  <a:pt x="558" y="23"/>
                  <a:pt x="487" y="20"/>
                </a:cubicBezTo>
                <a:cubicBezTo>
                  <a:pt x="450" y="7"/>
                  <a:pt x="416" y="4"/>
                  <a:pt x="377" y="0"/>
                </a:cubicBezTo>
                <a:cubicBezTo>
                  <a:pt x="287" y="5"/>
                  <a:pt x="201" y="22"/>
                  <a:pt x="112" y="30"/>
                </a:cubicBezTo>
                <a:cubicBezTo>
                  <a:pt x="92" y="34"/>
                  <a:pt x="76" y="43"/>
                  <a:pt x="57" y="50"/>
                </a:cubicBezTo>
                <a:cubicBezTo>
                  <a:pt x="43" y="69"/>
                  <a:pt x="42" y="81"/>
                  <a:pt x="37" y="105"/>
                </a:cubicBezTo>
                <a:cubicBezTo>
                  <a:pt x="30" y="130"/>
                  <a:pt x="34" y="110"/>
                  <a:pt x="22" y="135"/>
                </a:cubicBezTo>
                <a:cubicBezTo>
                  <a:pt x="11" y="155"/>
                  <a:pt x="10" y="183"/>
                  <a:pt x="7" y="205"/>
                </a:cubicBezTo>
                <a:cubicBezTo>
                  <a:pt x="11" y="301"/>
                  <a:pt x="0" y="454"/>
                  <a:pt x="122" y="485"/>
                </a:cubicBezTo>
                <a:cubicBezTo>
                  <a:pt x="166" y="496"/>
                  <a:pt x="135" y="489"/>
                  <a:pt x="217" y="495"/>
                </a:cubicBezTo>
                <a:cubicBezTo>
                  <a:pt x="279" y="491"/>
                  <a:pt x="309" y="492"/>
                  <a:pt x="362" y="475"/>
                </a:cubicBezTo>
                <a:cubicBezTo>
                  <a:pt x="400" y="479"/>
                  <a:pt x="439" y="478"/>
                  <a:pt x="477" y="485"/>
                </a:cubicBezTo>
                <a:cubicBezTo>
                  <a:pt x="482" y="485"/>
                  <a:pt x="486" y="493"/>
                  <a:pt x="492" y="495"/>
                </a:cubicBezTo>
                <a:cubicBezTo>
                  <a:pt x="506" y="498"/>
                  <a:pt x="522" y="498"/>
                  <a:pt x="537" y="500"/>
                </a:cubicBezTo>
                <a:cubicBezTo>
                  <a:pt x="593" y="495"/>
                  <a:pt x="639" y="487"/>
                  <a:pt x="692" y="470"/>
                </a:cubicBezTo>
                <a:cubicBezTo>
                  <a:pt x="795" y="477"/>
                  <a:pt x="771" y="477"/>
                  <a:pt x="772" y="470"/>
                </a:cubicBezTo>
                <a:cubicBezTo>
                  <a:pt x="776" y="375"/>
                  <a:pt x="769" y="310"/>
                  <a:pt x="762" y="225"/>
                </a:cubicBezTo>
                <a:close/>
              </a:path>
            </a:pathLst>
          </a:custGeom>
          <a:noFill/>
          <a:ln w="127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703" name="Freeform 32"/>
          <p:cNvSpPr>
            <a:spLocks/>
          </p:cNvSpPr>
          <p:nvPr/>
        </p:nvSpPr>
        <p:spPr bwMode="auto">
          <a:xfrm>
            <a:off x="2289175" y="3498850"/>
            <a:ext cx="1785938" cy="793750"/>
          </a:xfrm>
          <a:custGeom>
            <a:avLst/>
            <a:gdLst>
              <a:gd name="T0" fmla="*/ 2147483647 w 795"/>
              <a:gd name="T1" fmla="*/ 2147483647 h 500"/>
              <a:gd name="T2" fmla="*/ 2147483647 w 795"/>
              <a:gd name="T3" fmla="*/ 2147483647 h 500"/>
              <a:gd name="T4" fmla="*/ 2147483647 w 795"/>
              <a:gd name="T5" fmla="*/ 2147483647 h 500"/>
              <a:gd name="T6" fmla="*/ 2147483647 w 795"/>
              <a:gd name="T7" fmla="*/ 2147483647 h 500"/>
              <a:gd name="T8" fmla="*/ 2147483647 w 795"/>
              <a:gd name="T9" fmla="*/ 2147483647 h 500"/>
              <a:gd name="T10" fmla="*/ 2147483647 w 795"/>
              <a:gd name="T11" fmla="*/ 0 h 500"/>
              <a:gd name="T12" fmla="*/ 2147483647 w 795"/>
              <a:gd name="T13" fmla="*/ 2147483647 h 500"/>
              <a:gd name="T14" fmla="*/ 2147483647 w 795"/>
              <a:gd name="T15" fmla="*/ 2147483647 h 500"/>
              <a:gd name="T16" fmla="*/ 2147483647 w 795"/>
              <a:gd name="T17" fmla="*/ 2147483647 h 500"/>
              <a:gd name="T18" fmla="*/ 2147483647 w 795"/>
              <a:gd name="T19" fmla="*/ 2147483647 h 500"/>
              <a:gd name="T20" fmla="*/ 2147483647 w 795"/>
              <a:gd name="T21" fmla="*/ 2147483647 h 500"/>
              <a:gd name="T22" fmla="*/ 2147483647 w 795"/>
              <a:gd name="T23" fmla="*/ 2147483647 h 500"/>
              <a:gd name="T24" fmla="*/ 2147483647 w 795"/>
              <a:gd name="T25" fmla="*/ 2147483647 h 500"/>
              <a:gd name="T26" fmla="*/ 2147483647 w 795"/>
              <a:gd name="T27" fmla="*/ 2147483647 h 500"/>
              <a:gd name="T28" fmla="*/ 2147483647 w 795"/>
              <a:gd name="T29" fmla="*/ 2147483647 h 500"/>
              <a:gd name="T30" fmla="*/ 2147483647 w 795"/>
              <a:gd name="T31" fmla="*/ 2147483647 h 500"/>
              <a:gd name="T32" fmla="*/ 2147483647 w 795"/>
              <a:gd name="T33" fmla="*/ 2147483647 h 500"/>
              <a:gd name="T34" fmla="*/ 2147483647 w 795"/>
              <a:gd name="T35" fmla="*/ 2147483647 h 500"/>
              <a:gd name="T36" fmla="*/ 2147483647 w 795"/>
              <a:gd name="T37" fmla="*/ 2147483647 h 500"/>
              <a:gd name="T38" fmla="*/ 2147483647 w 795"/>
              <a:gd name="T39" fmla="*/ 2147483647 h 5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95"/>
              <a:gd name="T61" fmla="*/ 0 h 500"/>
              <a:gd name="T62" fmla="*/ 795 w 795"/>
              <a:gd name="T63" fmla="*/ 500 h 5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95" h="500">
                <a:moveTo>
                  <a:pt x="762" y="225"/>
                </a:moveTo>
                <a:cubicBezTo>
                  <a:pt x="771" y="188"/>
                  <a:pt x="780" y="173"/>
                  <a:pt x="752" y="145"/>
                </a:cubicBezTo>
                <a:cubicBezTo>
                  <a:pt x="743" y="120"/>
                  <a:pt x="750" y="52"/>
                  <a:pt x="712" y="45"/>
                </a:cubicBezTo>
                <a:cubicBezTo>
                  <a:pt x="692" y="41"/>
                  <a:pt x="672" y="41"/>
                  <a:pt x="652" y="40"/>
                </a:cubicBezTo>
                <a:cubicBezTo>
                  <a:pt x="593" y="20"/>
                  <a:pt x="558" y="23"/>
                  <a:pt x="487" y="20"/>
                </a:cubicBezTo>
                <a:cubicBezTo>
                  <a:pt x="450" y="7"/>
                  <a:pt x="416" y="4"/>
                  <a:pt x="377" y="0"/>
                </a:cubicBezTo>
                <a:cubicBezTo>
                  <a:pt x="287" y="5"/>
                  <a:pt x="201" y="22"/>
                  <a:pt x="112" y="30"/>
                </a:cubicBezTo>
                <a:cubicBezTo>
                  <a:pt x="92" y="34"/>
                  <a:pt x="76" y="43"/>
                  <a:pt x="57" y="50"/>
                </a:cubicBezTo>
                <a:cubicBezTo>
                  <a:pt x="43" y="69"/>
                  <a:pt x="42" y="81"/>
                  <a:pt x="37" y="105"/>
                </a:cubicBezTo>
                <a:cubicBezTo>
                  <a:pt x="30" y="130"/>
                  <a:pt x="34" y="110"/>
                  <a:pt x="22" y="135"/>
                </a:cubicBezTo>
                <a:cubicBezTo>
                  <a:pt x="11" y="155"/>
                  <a:pt x="10" y="183"/>
                  <a:pt x="7" y="205"/>
                </a:cubicBezTo>
                <a:cubicBezTo>
                  <a:pt x="11" y="301"/>
                  <a:pt x="0" y="454"/>
                  <a:pt x="122" y="485"/>
                </a:cubicBezTo>
                <a:cubicBezTo>
                  <a:pt x="166" y="496"/>
                  <a:pt x="135" y="489"/>
                  <a:pt x="217" y="495"/>
                </a:cubicBezTo>
                <a:cubicBezTo>
                  <a:pt x="279" y="491"/>
                  <a:pt x="309" y="492"/>
                  <a:pt x="362" y="475"/>
                </a:cubicBezTo>
                <a:cubicBezTo>
                  <a:pt x="400" y="479"/>
                  <a:pt x="439" y="478"/>
                  <a:pt x="477" y="485"/>
                </a:cubicBezTo>
                <a:cubicBezTo>
                  <a:pt x="482" y="485"/>
                  <a:pt x="486" y="493"/>
                  <a:pt x="492" y="495"/>
                </a:cubicBezTo>
                <a:cubicBezTo>
                  <a:pt x="506" y="498"/>
                  <a:pt x="522" y="498"/>
                  <a:pt x="537" y="500"/>
                </a:cubicBezTo>
                <a:cubicBezTo>
                  <a:pt x="593" y="495"/>
                  <a:pt x="639" y="487"/>
                  <a:pt x="692" y="470"/>
                </a:cubicBezTo>
                <a:cubicBezTo>
                  <a:pt x="795" y="477"/>
                  <a:pt x="771" y="477"/>
                  <a:pt x="772" y="470"/>
                </a:cubicBezTo>
                <a:cubicBezTo>
                  <a:pt x="776" y="375"/>
                  <a:pt x="769" y="310"/>
                  <a:pt x="762" y="225"/>
                </a:cubicBezTo>
                <a:close/>
              </a:path>
            </a:pathLst>
          </a:custGeom>
          <a:noFill/>
          <a:ln w="127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704" name="Freeform 33"/>
          <p:cNvSpPr>
            <a:spLocks/>
          </p:cNvSpPr>
          <p:nvPr/>
        </p:nvSpPr>
        <p:spPr bwMode="auto">
          <a:xfrm>
            <a:off x="2290763" y="4445000"/>
            <a:ext cx="1785937" cy="793750"/>
          </a:xfrm>
          <a:custGeom>
            <a:avLst/>
            <a:gdLst>
              <a:gd name="T0" fmla="*/ 2147483647 w 795"/>
              <a:gd name="T1" fmla="*/ 2147483647 h 500"/>
              <a:gd name="T2" fmla="*/ 2147483647 w 795"/>
              <a:gd name="T3" fmla="*/ 2147483647 h 500"/>
              <a:gd name="T4" fmla="*/ 2147483647 w 795"/>
              <a:gd name="T5" fmla="*/ 2147483647 h 500"/>
              <a:gd name="T6" fmla="*/ 2147483647 w 795"/>
              <a:gd name="T7" fmla="*/ 2147483647 h 500"/>
              <a:gd name="T8" fmla="*/ 2147483647 w 795"/>
              <a:gd name="T9" fmla="*/ 2147483647 h 500"/>
              <a:gd name="T10" fmla="*/ 2147483647 w 795"/>
              <a:gd name="T11" fmla="*/ 0 h 500"/>
              <a:gd name="T12" fmla="*/ 2147483647 w 795"/>
              <a:gd name="T13" fmla="*/ 2147483647 h 500"/>
              <a:gd name="T14" fmla="*/ 2147483647 w 795"/>
              <a:gd name="T15" fmla="*/ 2147483647 h 500"/>
              <a:gd name="T16" fmla="*/ 2147483647 w 795"/>
              <a:gd name="T17" fmla="*/ 2147483647 h 500"/>
              <a:gd name="T18" fmla="*/ 2147483647 w 795"/>
              <a:gd name="T19" fmla="*/ 2147483647 h 500"/>
              <a:gd name="T20" fmla="*/ 2147483647 w 795"/>
              <a:gd name="T21" fmla="*/ 2147483647 h 500"/>
              <a:gd name="T22" fmla="*/ 2147483647 w 795"/>
              <a:gd name="T23" fmla="*/ 2147483647 h 500"/>
              <a:gd name="T24" fmla="*/ 2147483647 w 795"/>
              <a:gd name="T25" fmla="*/ 2147483647 h 500"/>
              <a:gd name="T26" fmla="*/ 2147483647 w 795"/>
              <a:gd name="T27" fmla="*/ 2147483647 h 500"/>
              <a:gd name="T28" fmla="*/ 2147483647 w 795"/>
              <a:gd name="T29" fmla="*/ 2147483647 h 500"/>
              <a:gd name="T30" fmla="*/ 2147483647 w 795"/>
              <a:gd name="T31" fmla="*/ 2147483647 h 500"/>
              <a:gd name="T32" fmla="*/ 2147483647 w 795"/>
              <a:gd name="T33" fmla="*/ 2147483647 h 500"/>
              <a:gd name="T34" fmla="*/ 2147483647 w 795"/>
              <a:gd name="T35" fmla="*/ 2147483647 h 500"/>
              <a:gd name="T36" fmla="*/ 2147483647 w 795"/>
              <a:gd name="T37" fmla="*/ 2147483647 h 500"/>
              <a:gd name="T38" fmla="*/ 2147483647 w 795"/>
              <a:gd name="T39" fmla="*/ 2147483647 h 5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95"/>
              <a:gd name="T61" fmla="*/ 0 h 500"/>
              <a:gd name="T62" fmla="*/ 795 w 795"/>
              <a:gd name="T63" fmla="*/ 500 h 5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95" h="500">
                <a:moveTo>
                  <a:pt x="762" y="225"/>
                </a:moveTo>
                <a:cubicBezTo>
                  <a:pt x="771" y="188"/>
                  <a:pt x="780" y="173"/>
                  <a:pt x="752" y="145"/>
                </a:cubicBezTo>
                <a:cubicBezTo>
                  <a:pt x="743" y="120"/>
                  <a:pt x="750" y="52"/>
                  <a:pt x="712" y="45"/>
                </a:cubicBezTo>
                <a:cubicBezTo>
                  <a:pt x="692" y="41"/>
                  <a:pt x="672" y="41"/>
                  <a:pt x="652" y="40"/>
                </a:cubicBezTo>
                <a:cubicBezTo>
                  <a:pt x="593" y="20"/>
                  <a:pt x="558" y="23"/>
                  <a:pt x="487" y="20"/>
                </a:cubicBezTo>
                <a:cubicBezTo>
                  <a:pt x="450" y="7"/>
                  <a:pt x="416" y="4"/>
                  <a:pt x="377" y="0"/>
                </a:cubicBezTo>
                <a:cubicBezTo>
                  <a:pt x="287" y="5"/>
                  <a:pt x="201" y="22"/>
                  <a:pt x="112" y="30"/>
                </a:cubicBezTo>
                <a:cubicBezTo>
                  <a:pt x="92" y="34"/>
                  <a:pt x="76" y="43"/>
                  <a:pt x="57" y="50"/>
                </a:cubicBezTo>
                <a:cubicBezTo>
                  <a:pt x="43" y="69"/>
                  <a:pt x="42" y="81"/>
                  <a:pt x="37" y="105"/>
                </a:cubicBezTo>
                <a:cubicBezTo>
                  <a:pt x="30" y="130"/>
                  <a:pt x="34" y="110"/>
                  <a:pt x="22" y="135"/>
                </a:cubicBezTo>
                <a:cubicBezTo>
                  <a:pt x="11" y="155"/>
                  <a:pt x="10" y="183"/>
                  <a:pt x="7" y="205"/>
                </a:cubicBezTo>
                <a:cubicBezTo>
                  <a:pt x="11" y="301"/>
                  <a:pt x="0" y="454"/>
                  <a:pt x="122" y="485"/>
                </a:cubicBezTo>
                <a:cubicBezTo>
                  <a:pt x="166" y="496"/>
                  <a:pt x="135" y="489"/>
                  <a:pt x="217" y="495"/>
                </a:cubicBezTo>
                <a:cubicBezTo>
                  <a:pt x="279" y="491"/>
                  <a:pt x="309" y="492"/>
                  <a:pt x="362" y="475"/>
                </a:cubicBezTo>
                <a:cubicBezTo>
                  <a:pt x="400" y="479"/>
                  <a:pt x="439" y="478"/>
                  <a:pt x="477" y="485"/>
                </a:cubicBezTo>
                <a:cubicBezTo>
                  <a:pt x="482" y="485"/>
                  <a:pt x="486" y="493"/>
                  <a:pt x="492" y="495"/>
                </a:cubicBezTo>
                <a:cubicBezTo>
                  <a:pt x="506" y="498"/>
                  <a:pt x="522" y="498"/>
                  <a:pt x="537" y="500"/>
                </a:cubicBezTo>
                <a:cubicBezTo>
                  <a:pt x="593" y="495"/>
                  <a:pt x="639" y="487"/>
                  <a:pt x="692" y="470"/>
                </a:cubicBezTo>
                <a:cubicBezTo>
                  <a:pt x="795" y="477"/>
                  <a:pt x="771" y="477"/>
                  <a:pt x="772" y="470"/>
                </a:cubicBezTo>
                <a:cubicBezTo>
                  <a:pt x="776" y="375"/>
                  <a:pt x="769" y="310"/>
                  <a:pt x="762" y="225"/>
                </a:cubicBezTo>
                <a:close/>
              </a:path>
            </a:pathLst>
          </a:custGeom>
          <a:noFill/>
          <a:ln w="127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705" name="Text Box 34"/>
          <p:cNvSpPr txBox="1">
            <a:spLocks noChangeArrowheads="1"/>
          </p:cNvSpPr>
          <p:nvPr/>
        </p:nvSpPr>
        <p:spPr bwMode="auto">
          <a:xfrm>
            <a:off x="2919413" y="2530475"/>
            <a:ext cx="446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000" b="1">
                <a:latin typeface="Arial" pitchFamily="34" charset="0"/>
              </a:rPr>
              <a:t>data</a:t>
            </a:r>
          </a:p>
        </p:txBody>
      </p:sp>
      <p:pic>
        <p:nvPicPr>
          <p:cNvPr id="71706" name="Picture 35" descr="Picture 1"/>
          <p:cNvPicPr>
            <a:picLocks noChangeAspect="1" noChangeArrowheads="1"/>
          </p:cNvPicPr>
          <p:nvPr/>
        </p:nvPicPr>
        <p:blipFill>
          <a:blip r:embed="rId3">
            <a:extLst>
              <a:ext uri="{28A0092B-C50C-407E-A947-70E740481C1C}">
                <a14:useLocalDpi xmlns:a14="http://schemas.microsoft.com/office/drawing/2010/main" val="0"/>
              </a:ext>
            </a:extLst>
          </a:blip>
          <a:srcRect l="22943" t="30396" r="47313" b="55554"/>
          <a:stretch>
            <a:fillRect/>
          </a:stretch>
        </p:blipFill>
        <p:spPr bwMode="auto">
          <a:xfrm>
            <a:off x="4765675" y="3517900"/>
            <a:ext cx="3454400"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7" name="Text Box 36"/>
          <p:cNvSpPr txBox="1">
            <a:spLocks noChangeArrowheads="1"/>
          </p:cNvSpPr>
          <p:nvPr/>
        </p:nvSpPr>
        <p:spPr bwMode="auto">
          <a:xfrm>
            <a:off x="2865438" y="3767138"/>
            <a:ext cx="8366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a:solidFill>
                  <a:schemeClr val="folHlink"/>
                </a:solidFill>
                <a:latin typeface="Comic Sans MS" pitchFamily="66" charset="0"/>
              </a:rPr>
              <a:t>[15,4]</a:t>
            </a:r>
          </a:p>
        </p:txBody>
      </p:sp>
      <p:sp>
        <p:nvSpPr>
          <p:cNvPr id="71708" name="Text Box 37"/>
          <p:cNvSpPr txBox="1">
            <a:spLocks noChangeArrowheads="1"/>
          </p:cNvSpPr>
          <p:nvPr/>
        </p:nvSpPr>
        <p:spPr bwMode="auto">
          <a:xfrm>
            <a:off x="2897188" y="4700588"/>
            <a:ext cx="8366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a:solidFill>
                  <a:schemeClr val="folHlink"/>
                </a:solidFill>
                <a:latin typeface="Comic Sans MS" pitchFamily="66" charset="0"/>
              </a:rPr>
              <a:t>[6,4]</a:t>
            </a:r>
          </a:p>
        </p:txBody>
      </p:sp>
      <p:sp>
        <p:nvSpPr>
          <p:cNvPr id="71709" name="Text Box 38"/>
          <p:cNvSpPr txBox="1">
            <a:spLocks noChangeArrowheads="1"/>
          </p:cNvSpPr>
          <p:nvPr/>
        </p:nvSpPr>
        <p:spPr bwMode="auto">
          <a:xfrm>
            <a:off x="7413625" y="3457575"/>
            <a:ext cx="836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400">
                <a:solidFill>
                  <a:schemeClr val="folHlink"/>
                </a:solidFill>
                <a:latin typeface="Comic Sans MS" pitchFamily="66" charset="0"/>
              </a:rPr>
              <a:t>[12,1]</a:t>
            </a:r>
          </a:p>
        </p:txBody>
      </p:sp>
      <p:sp>
        <p:nvSpPr>
          <p:cNvPr id="71710" name="Text Box 39"/>
          <p:cNvSpPr txBox="1">
            <a:spLocks noChangeArrowheads="1"/>
          </p:cNvSpPr>
          <p:nvPr/>
        </p:nvSpPr>
        <p:spPr bwMode="auto">
          <a:xfrm>
            <a:off x="6657975" y="2892425"/>
            <a:ext cx="836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buFontTx/>
              <a:buNone/>
            </a:pPr>
            <a:r>
              <a:rPr lang="en-US" altLang="en-US" sz="1400">
                <a:solidFill>
                  <a:schemeClr val="folHlink"/>
                </a:solidFill>
                <a:latin typeface="Comic Sans MS" pitchFamily="66" charset="0"/>
              </a:rPr>
              <a:t>[11,1]</a:t>
            </a:r>
          </a:p>
        </p:txBody>
      </p:sp>
      <p:sp>
        <p:nvSpPr>
          <p:cNvPr id="71711" name="Text Box 40"/>
          <p:cNvSpPr txBox="1">
            <a:spLocks noChangeArrowheads="1"/>
          </p:cNvSpPr>
          <p:nvPr/>
        </p:nvSpPr>
        <p:spPr bwMode="auto">
          <a:xfrm>
            <a:off x="8042275" y="3975100"/>
            <a:ext cx="836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400">
                <a:solidFill>
                  <a:schemeClr val="folHlink"/>
                </a:solidFill>
                <a:latin typeface="Comic Sans MS" pitchFamily="66" charset="0"/>
              </a:rPr>
              <a:t>[15,4]</a:t>
            </a:r>
          </a:p>
        </p:txBody>
      </p:sp>
      <p:sp>
        <p:nvSpPr>
          <p:cNvPr id="71712" name="Rectangle 41"/>
          <p:cNvSpPr>
            <a:spLocks noChangeArrowheads="1"/>
          </p:cNvSpPr>
          <p:nvPr/>
        </p:nvSpPr>
        <p:spPr bwMode="auto">
          <a:xfrm>
            <a:off x="600075" y="2674938"/>
            <a:ext cx="474663" cy="447675"/>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71713" name="Text Box 42"/>
          <p:cNvSpPr txBox="1">
            <a:spLocks noChangeArrowheads="1"/>
          </p:cNvSpPr>
          <p:nvPr/>
        </p:nvSpPr>
        <p:spPr bwMode="auto">
          <a:xfrm>
            <a:off x="455613" y="3122613"/>
            <a:ext cx="7667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000" b="1">
                <a:latin typeface="Arial" pitchFamily="34" charset="0"/>
              </a:rPr>
              <a:t>DCell</a:t>
            </a:r>
          </a:p>
        </p:txBody>
      </p:sp>
      <p:sp>
        <p:nvSpPr>
          <p:cNvPr id="71714" name="Text Box 43"/>
          <p:cNvSpPr txBox="1">
            <a:spLocks noChangeArrowheads="1"/>
          </p:cNvSpPr>
          <p:nvPr/>
        </p:nvSpPr>
        <p:spPr bwMode="auto">
          <a:xfrm>
            <a:off x="454025" y="2443163"/>
            <a:ext cx="7667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000" b="1">
                <a:latin typeface="Arial" pitchFamily="34" charset="0"/>
              </a:rPr>
              <a:t>first</a:t>
            </a:r>
          </a:p>
        </p:txBody>
      </p:sp>
      <p:sp>
        <p:nvSpPr>
          <p:cNvPr id="71715" name="Rectangle 44"/>
          <p:cNvSpPr>
            <a:spLocks noChangeArrowheads="1"/>
          </p:cNvSpPr>
          <p:nvPr/>
        </p:nvSpPr>
        <p:spPr bwMode="auto">
          <a:xfrm>
            <a:off x="598488" y="3735388"/>
            <a:ext cx="474662" cy="447675"/>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71716" name="Text Box 45"/>
          <p:cNvSpPr txBox="1">
            <a:spLocks noChangeArrowheads="1"/>
          </p:cNvSpPr>
          <p:nvPr/>
        </p:nvSpPr>
        <p:spPr bwMode="auto">
          <a:xfrm>
            <a:off x="454025" y="4183063"/>
            <a:ext cx="7667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000" b="1">
                <a:latin typeface="Arial" pitchFamily="34" charset="0"/>
              </a:rPr>
              <a:t>DCell</a:t>
            </a:r>
          </a:p>
        </p:txBody>
      </p:sp>
      <p:sp>
        <p:nvSpPr>
          <p:cNvPr id="71717" name="Text Box 46"/>
          <p:cNvSpPr txBox="1">
            <a:spLocks noChangeArrowheads="1"/>
          </p:cNvSpPr>
          <p:nvPr/>
        </p:nvSpPr>
        <p:spPr bwMode="auto">
          <a:xfrm>
            <a:off x="452438" y="3503613"/>
            <a:ext cx="7667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000" b="1">
                <a:latin typeface="Arial" pitchFamily="34" charset="0"/>
              </a:rPr>
              <a:t>last</a:t>
            </a:r>
          </a:p>
        </p:txBody>
      </p:sp>
      <p:sp>
        <p:nvSpPr>
          <p:cNvPr id="71718" name="Line 47"/>
          <p:cNvSpPr>
            <a:spLocks noChangeShapeType="1"/>
          </p:cNvSpPr>
          <p:nvPr/>
        </p:nvSpPr>
        <p:spPr bwMode="auto">
          <a:xfrm>
            <a:off x="850900" y="2911475"/>
            <a:ext cx="1379538" cy="4286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719" name="Line 48"/>
          <p:cNvSpPr>
            <a:spLocks noChangeShapeType="1"/>
          </p:cNvSpPr>
          <p:nvPr/>
        </p:nvSpPr>
        <p:spPr bwMode="auto">
          <a:xfrm>
            <a:off x="803275" y="3975100"/>
            <a:ext cx="1452563" cy="171926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720" name="Text Box 49"/>
          <p:cNvSpPr txBox="1">
            <a:spLocks noChangeArrowheads="1"/>
          </p:cNvSpPr>
          <p:nvPr/>
        </p:nvSpPr>
        <p:spPr bwMode="auto">
          <a:xfrm>
            <a:off x="5903913" y="4495800"/>
            <a:ext cx="8366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400">
                <a:solidFill>
                  <a:schemeClr val="folHlink"/>
                </a:solidFill>
                <a:latin typeface="Comic Sans MS" pitchFamily="66" charset="0"/>
              </a:rPr>
              <a:t>[6,4]</a:t>
            </a:r>
          </a:p>
        </p:txBody>
      </p:sp>
      <p:sp>
        <p:nvSpPr>
          <p:cNvPr id="71721" name="Line 50"/>
          <p:cNvSpPr>
            <a:spLocks noChangeShapeType="1"/>
          </p:cNvSpPr>
          <p:nvPr/>
        </p:nvSpPr>
        <p:spPr bwMode="auto">
          <a:xfrm>
            <a:off x="7221538" y="3195638"/>
            <a:ext cx="0" cy="471487"/>
          </a:xfrm>
          <a:prstGeom prst="line">
            <a:avLst/>
          </a:prstGeom>
          <a:noFill/>
          <a:ln w="127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722" name="Text Box 51"/>
          <p:cNvSpPr txBox="1">
            <a:spLocks noChangeArrowheads="1"/>
          </p:cNvSpPr>
          <p:nvPr/>
        </p:nvSpPr>
        <p:spPr bwMode="auto">
          <a:xfrm>
            <a:off x="6900863" y="5197475"/>
            <a:ext cx="19970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400">
                <a:solidFill>
                  <a:srgbClr val="0333FF"/>
                </a:solidFill>
              </a:rPr>
              <a:t>What kind of list should </a:t>
            </a:r>
            <a:r>
              <a:rPr lang="en-US" altLang="en-US" sz="1400" b="1"/>
              <a:t>spamCells</a:t>
            </a:r>
            <a:r>
              <a:rPr lang="en-US" altLang="en-US" sz="1400">
                <a:solidFill>
                  <a:srgbClr val="0333FF"/>
                </a:solidFill>
              </a:rPr>
              <a:t> emulate?</a:t>
            </a:r>
          </a:p>
        </p:txBody>
      </p:sp>
      <p:grpSp>
        <p:nvGrpSpPr>
          <p:cNvPr id="71723" name="Group 52"/>
          <p:cNvGrpSpPr>
            <a:grpSpLocks/>
          </p:cNvGrpSpPr>
          <p:nvPr/>
        </p:nvGrpSpPr>
        <p:grpSpPr bwMode="auto">
          <a:xfrm>
            <a:off x="2921000" y="5524500"/>
            <a:ext cx="969963" cy="514350"/>
            <a:chOff x="489" y="1549"/>
            <a:chExt cx="611" cy="324"/>
          </a:xfrm>
        </p:grpSpPr>
        <p:sp>
          <p:nvSpPr>
            <p:cNvPr id="71742" name="Rectangle 53"/>
            <p:cNvSpPr>
              <a:spLocks noChangeArrowheads="1"/>
            </p:cNvSpPr>
            <p:nvPr/>
          </p:nvSpPr>
          <p:spPr bwMode="auto">
            <a:xfrm>
              <a:off x="489" y="1549"/>
              <a:ext cx="305" cy="324"/>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71743" name="Rectangle 54"/>
            <p:cNvSpPr>
              <a:spLocks noChangeArrowheads="1"/>
            </p:cNvSpPr>
            <p:nvPr/>
          </p:nvSpPr>
          <p:spPr bwMode="auto">
            <a:xfrm>
              <a:off x="795" y="1549"/>
              <a:ext cx="305" cy="324"/>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grpSp>
      <p:sp>
        <p:nvSpPr>
          <p:cNvPr id="71724" name="Rectangle 55"/>
          <p:cNvSpPr>
            <a:spLocks noChangeArrowheads="1"/>
          </p:cNvSpPr>
          <p:nvPr/>
        </p:nvSpPr>
        <p:spPr bwMode="auto">
          <a:xfrm>
            <a:off x="2435225" y="5519738"/>
            <a:ext cx="484188" cy="514350"/>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71725" name="Line 56"/>
          <p:cNvSpPr>
            <a:spLocks noChangeShapeType="1"/>
          </p:cNvSpPr>
          <p:nvPr/>
        </p:nvSpPr>
        <p:spPr bwMode="auto">
          <a:xfrm flipV="1">
            <a:off x="2660650" y="5221288"/>
            <a:ext cx="249238" cy="5016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71726" name="Group 57"/>
          <p:cNvGrpSpPr>
            <a:grpSpLocks/>
          </p:cNvGrpSpPr>
          <p:nvPr/>
        </p:nvGrpSpPr>
        <p:grpSpPr bwMode="auto">
          <a:xfrm>
            <a:off x="3570288" y="5708650"/>
            <a:ext cx="161925" cy="160338"/>
            <a:chOff x="2163" y="3239"/>
            <a:chExt cx="102" cy="101"/>
          </a:xfrm>
        </p:grpSpPr>
        <p:sp>
          <p:nvSpPr>
            <p:cNvPr id="71740" name="Line 58"/>
            <p:cNvSpPr>
              <a:spLocks noChangeShapeType="1"/>
            </p:cNvSpPr>
            <p:nvPr/>
          </p:nvSpPr>
          <p:spPr bwMode="auto">
            <a:xfrm>
              <a:off x="2165" y="3245"/>
              <a:ext cx="100" cy="9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41" name="Line 59"/>
            <p:cNvSpPr>
              <a:spLocks noChangeShapeType="1"/>
            </p:cNvSpPr>
            <p:nvPr/>
          </p:nvSpPr>
          <p:spPr bwMode="auto">
            <a:xfrm rot="-5400000">
              <a:off x="2161" y="3241"/>
              <a:ext cx="100" cy="9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1727" name="Freeform 60"/>
          <p:cNvSpPr>
            <a:spLocks/>
          </p:cNvSpPr>
          <p:nvPr/>
        </p:nvSpPr>
        <p:spPr bwMode="auto">
          <a:xfrm>
            <a:off x="2286000" y="5378450"/>
            <a:ext cx="1785938" cy="793750"/>
          </a:xfrm>
          <a:custGeom>
            <a:avLst/>
            <a:gdLst>
              <a:gd name="T0" fmla="*/ 2147483647 w 795"/>
              <a:gd name="T1" fmla="*/ 2147483647 h 500"/>
              <a:gd name="T2" fmla="*/ 2147483647 w 795"/>
              <a:gd name="T3" fmla="*/ 2147483647 h 500"/>
              <a:gd name="T4" fmla="*/ 2147483647 w 795"/>
              <a:gd name="T5" fmla="*/ 2147483647 h 500"/>
              <a:gd name="T6" fmla="*/ 2147483647 w 795"/>
              <a:gd name="T7" fmla="*/ 2147483647 h 500"/>
              <a:gd name="T8" fmla="*/ 2147483647 w 795"/>
              <a:gd name="T9" fmla="*/ 2147483647 h 500"/>
              <a:gd name="T10" fmla="*/ 2147483647 w 795"/>
              <a:gd name="T11" fmla="*/ 0 h 500"/>
              <a:gd name="T12" fmla="*/ 2147483647 w 795"/>
              <a:gd name="T13" fmla="*/ 2147483647 h 500"/>
              <a:gd name="T14" fmla="*/ 2147483647 w 795"/>
              <a:gd name="T15" fmla="*/ 2147483647 h 500"/>
              <a:gd name="T16" fmla="*/ 2147483647 w 795"/>
              <a:gd name="T17" fmla="*/ 2147483647 h 500"/>
              <a:gd name="T18" fmla="*/ 2147483647 w 795"/>
              <a:gd name="T19" fmla="*/ 2147483647 h 500"/>
              <a:gd name="T20" fmla="*/ 2147483647 w 795"/>
              <a:gd name="T21" fmla="*/ 2147483647 h 500"/>
              <a:gd name="T22" fmla="*/ 2147483647 w 795"/>
              <a:gd name="T23" fmla="*/ 2147483647 h 500"/>
              <a:gd name="T24" fmla="*/ 2147483647 w 795"/>
              <a:gd name="T25" fmla="*/ 2147483647 h 500"/>
              <a:gd name="T26" fmla="*/ 2147483647 w 795"/>
              <a:gd name="T27" fmla="*/ 2147483647 h 500"/>
              <a:gd name="T28" fmla="*/ 2147483647 w 795"/>
              <a:gd name="T29" fmla="*/ 2147483647 h 500"/>
              <a:gd name="T30" fmla="*/ 2147483647 w 795"/>
              <a:gd name="T31" fmla="*/ 2147483647 h 500"/>
              <a:gd name="T32" fmla="*/ 2147483647 w 795"/>
              <a:gd name="T33" fmla="*/ 2147483647 h 500"/>
              <a:gd name="T34" fmla="*/ 2147483647 w 795"/>
              <a:gd name="T35" fmla="*/ 2147483647 h 500"/>
              <a:gd name="T36" fmla="*/ 2147483647 w 795"/>
              <a:gd name="T37" fmla="*/ 2147483647 h 500"/>
              <a:gd name="T38" fmla="*/ 2147483647 w 795"/>
              <a:gd name="T39" fmla="*/ 2147483647 h 5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95"/>
              <a:gd name="T61" fmla="*/ 0 h 500"/>
              <a:gd name="T62" fmla="*/ 795 w 795"/>
              <a:gd name="T63" fmla="*/ 500 h 5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95" h="500">
                <a:moveTo>
                  <a:pt x="762" y="225"/>
                </a:moveTo>
                <a:cubicBezTo>
                  <a:pt x="771" y="188"/>
                  <a:pt x="780" y="173"/>
                  <a:pt x="752" y="145"/>
                </a:cubicBezTo>
                <a:cubicBezTo>
                  <a:pt x="743" y="120"/>
                  <a:pt x="750" y="52"/>
                  <a:pt x="712" y="45"/>
                </a:cubicBezTo>
                <a:cubicBezTo>
                  <a:pt x="692" y="41"/>
                  <a:pt x="672" y="41"/>
                  <a:pt x="652" y="40"/>
                </a:cubicBezTo>
                <a:cubicBezTo>
                  <a:pt x="593" y="20"/>
                  <a:pt x="558" y="23"/>
                  <a:pt x="487" y="20"/>
                </a:cubicBezTo>
                <a:cubicBezTo>
                  <a:pt x="450" y="7"/>
                  <a:pt x="416" y="4"/>
                  <a:pt x="377" y="0"/>
                </a:cubicBezTo>
                <a:cubicBezTo>
                  <a:pt x="287" y="5"/>
                  <a:pt x="201" y="22"/>
                  <a:pt x="112" y="30"/>
                </a:cubicBezTo>
                <a:cubicBezTo>
                  <a:pt x="92" y="34"/>
                  <a:pt x="76" y="43"/>
                  <a:pt x="57" y="50"/>
                </a:cubicBezTo>
                <a:cubicBezTo>
                  <a:pt x="43" y="69"/>
                  <a:pt x="42" y="81"/>
                  <a:pt x="37" y="105"/>
                </a:cubicBezTo>
                <a:cubicBezTo>
                  <a:pt x="30" y="130"/>
                  <a:pt x="34" y="110"/>
                  <a:pt x="22" y="135"/>
                </a:cubicBezTo>
                <a:cubicBezTo>
                  <a:pt x="11" y="155"/>
                  <a:pt x="10" y="183"/>
                  <a:pt x="7" y="205"/>
                </a:cubicBezTo>
                <a:cubicBezTo>
                  <a:pt x="11" y="301"/>
                  <a:pt x="0" y="454"/>
                  <a:pt x="122" y="485"/>
                </a:cubicBezTo>
                <a:cubicBezTo>
                  <a:pt x="166" y="496"/>
                  <a:pt x="135" y="489"/>
                  <a:pt x="217" y="495"/>
                </a:cubicBezTo>
                <a:cubicBezTo>
                  <a:pt x="279" y="491"/>
                  <a:pt x="309" y="492"/>
                  <a:pt x="362" y="475"/>
                </a:cubicBezTo>
                <a:cubicBezTo>
                  <a:pt x="400" y="479"/>
                  <a:pt x="439" y="478"/>
                  <a:pt x="477" y="485"/>
                </a:cubicBezTo>
                <a:cubicBezTo>
                  <a:pt x="482" y="485"/>
                  <a:pt x="486" y="493"/>
                  <a:pt x="492" y="495"/>
                </a:cubicBezTo>
                <a:cubicBezTo>
                  <a:pt x="506" y="498"/>
                  <a:pt x="522" y="498"/>
                  <a:pt x="537" y="500"/>
                </a:cubicBezTo>
                <a:cubicBezTo>
                  <a:pt x="593" y="495"/>
                  <a:pt x="639" y="487"/>
                  <a:pt x="692" y="470"/>
                </a:cubicBezTo>
                <a:cubicBezTo>
                  <a:pt x="795" y="477"/>
                  <a:pt x="771" y="477"/>
                  <a:pt x="772" y="470"/>
                </a:cubicBezTo>
                <a:cubicBezTo>
                  <a:pt x="776" y="375"/>
                  <a:pt x="769" y="310"/>
                  <a:pt x="762" y="225"/>
                </a:cubicBezTo>
                <a:close/>
              </a:path>
            </a:pathLst>
          </a:custGeom>
          <a:noFill/>
          <a:ln w="127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728" name="Text Box 61"/>
          <p:cNvSpPr txBox="1">
            <a:spLocks noChangeArrowheads="1"/>
          </p:cNvSpPr>
          <p:nvPr/>
        </p:nvSpPr>
        <p:spPr bwMode="auto">
          <a:xfrm>
            <a:off x="2876550" y="5634038"/>
            <a:ext cx="8366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a:solidFill>
                  <a:schemeClr val="folHlink"/>
                </a:solidFill>
                <a:latin typeface="Comic Sans MS" pitchFamily="66" charset="0"/>
              </a:rPr>
              <a:t>[11,1]</a:t>
            </a:r>
          </a:p>
        </p:txBody>
      </p:sp>
      <p:sp>
        <p:nvSpPr>
          <p:cNvPr id="71729" name="Line 62"/>
          <p:cNvSpPr>
            <a:spLocks noChangeShapeType="1"/>
          </p:cNvSpPr>
          <p:nvPr/>
        </p:nvSpPr>
        <p:spPr bwMode="auto">
          <a:xfrm flipH="1">
            <a:off x="3402013" y="4900613"/>
            <a:ext cx="249237" cy="5095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730" name="Text Box 63"/>
          <p:cNvSpPr txBox="1">
            <a:spLocks noChangeArrowheads="1"/>
          </p:cNvSpPr>
          <p:nvPr/>
        </p:nvSpPr>
        <p:spPr bwMode="auto">
          <a:xfrm>
            <a:off x="5708650" y="42656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D</a:t>
            </a:r>
          </a:p>
        </p:txBody>
      </p:sp>
      <p:sp>
        <p:nvSpPr>
          <p:cNvPr id="71731" name="Text Box 64"/>
          <p:cNvSpPr txBox="1">
            <a:spLocks noChangeArrowheads="1"/>
          </p:cNvSpPr>
          <p:nvPr/>
        </p:nvSpPr>
        <p:spPr bwMode="auto">
          <a:xfrm>
            <a:off x="7858125" y="42592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D</a:t>
            </a:r>
          </a:p>
        </p:txBody>
      </p:sp>
      <p:sp>
        <p:nvSpPr>
          <p:cNvPr id="71732" name="Text Box 65"/>
          <p:cNvSpPr txBox="1">
            <a:spLocks noChangeArrowheads="1"/>
          </p:cNvSpPr>
          <p:nvPr/>
        </p:nvSpPr>
        <p:spPr bwMode="auto">
          <a:xfrm>
            <a:off x="7267575" y="36766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D</a:t>
            </a:r>
          </a:p>
        </p:txBody>
      </p:sp>
      <p:sp>
        <p:nvSpPr>
          <p:cNvPr id="71733" name="Text Box 66"/>
          <p:cNvSpPr txBox="1">
            <a:spLocks noChangeArrowheads="1"/>
          </p:cNvSpPr>
          <p:nvPr/>
        </p:nvSpPr>
        <p:spPr bwMode="auto">
          <a:xfrm>
            <a:off x="7086600" y="36766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D</a:t>
            </a:r>
          </a:p>
        </p:txBody>
      </p:sp>
      <p:sp>
        <p:nvSpPr>
          <p:cNvPr id="71734" name="Text Box 67"/>
          <p:cNvSpPr txBox="1">
            <a:spLocks noChangeArrowheads="1"/>
          </p:cNvSpPr>
          <p:nvPr/>
        </p:nvSpPr>
        <p:spPr bwMode="auto">
          <a:xfrm>
            <a:off x="6688138" y="36766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S</a:t>
            </a:r>
          </a:p>
        </p:txBody>
      </p:sp>
      <p:sp>
        <p:nvSpPr>
          <p:cNvPr id="71735" name="Text Box 68"/>
          <p:cNvSpPr txBox="1">
            <a:spLocks noChangeArrowheads="1"/>
          </p:cNvSpPr>
          <p:nvPr/>
        </p:nvSpPr>
        <p:spPr bwMode="auto">
          <a:xfrm>
            <a:off x="6477000" y="36782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71736" name="Text Box 69"/>
          <p:cNvSpPr txBox="1">
            <a:spLocks noChangeArrowheads="1"/>
          </p:cNvSpPr>
          <p:nvPr/>
        </p:nvSpPr>
        <p:spPr bwMode="auto">
          <a:xfrm>
            <a:off x="4908550" y="3478213"/>
            <a:ext cx="14811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 P …        P</a:t>
            </a:r>
          </a:p>
        </p:txBody>
      </p:sp>
      <p:sp>
        <p:nvSpPr>
          <p:cNvPr id="71737" name="Text Box 70"/>
          <p:cNvSpPr txBox="1">
            <a:spLocks noChangeArrowheads="1"/>
          </p:cNvSpPr>
          <p:nvPr/>
        </p:nvSpPr>
        <p:spPr bwMode="auto">
          <a:xfrm>
            <a:off x="6308725" y="36814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71738" name="Text Box 71"/>
          <p:cNvSpPr txBox="1">
            <a:spLocks noChangeArrowheads="1"/>
          </p:cNvSpPr>
          <p:nvPr/>
        </p:nvSpPr>
        <p:spPr bwMode="auto">
          <a:xfrm>
            <a:off x="6111875" y="36798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71739" name="Text Box 72"/>
          <p:cNvSpPr txBox="1">
            <a:spLocks noChangeArrowheads="1"/>
          </p:cNvSpPr>
          <p:nvPr/>
        </p:nvSpPr>
        <p:spPr bwMode="auto">
          <a:xfrm>
            <a:off x="7078663" y="5791200"/>
            <a:ext cx="18208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400">
                <a:solidFill>
                  <a:srgbClr val="0333FF"/>
                </a:solidFill>
              </a:rPr>
              <a:t>Which will be the next spam to disappear?</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6" name="Group 2"/>
          <p:cNvGrpSpPr>
            <a:grpSpLocks/>
          </p:cNvGrpSpPr>
          <p:nvPr/>
        </p:nvGrpSpPr>
        <p:grpSpPr bwMode="auto">
          <a:xfrm>
            <a:off x="477838" y="925513"/>
            <a:ext cx="8218487" cy="180975"/>
            <a:chOff x="295" y="1311"/>
            <a:chExt cx="5177" cy="114"/>
          </a:xfrm>
        </p:grpSpPr>
        <p:sp>
          <p:nvSpPr>
            <p:cNvPr id="7279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7279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grpSp>
      <p:sp>
        <p:nvSpPr>
          <p:cNvPr id="72707" name="Text Box 5"/>
          <p:cNvSpPr txBox="1">
            <a:spLocks noChangeArrowheads="1"/>
          </p:cNvSpPr>
          <p:nvPr/>
        </p:nvSpPr>
        <p:spPr bwMode="auto">
          <a:xfrm>
            <a:off x="685800" y="228600"/>
            <a:ext cx="7781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3600"/>
              <a:t>Moving the centipede</a:t>
            </a:r>
          </a:p>
        </p:txBody>
      </p:sp>
      <p:sp>
        <p:nvSpPr>
          <p:cNvPr id="72708" name="Rectangle 7"/>
          <p:cNvSpPr>
            <a:spLocks noChangeArrowheads="1"/>
          </p:cNvSpPr>
          <p:nvPr/>
        </p:nvSpPr>
        <p:spPr bwMode="auto">
          <a:xfrm>
            <a:off x="381000" y="6096000"/>
            <a:ext cx="5854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b="1">
                <a:latin typeface="Courier New" pitchFamily="49" charset="0"/>
              </a:rPr>
              <a:t>LinkedList&lt;</a:t>
            </a:r>
            <a:r>
              <a:rPr lang="en-US" altLang="en-US" b="1">
                <a:solidFill>
                  <a:schemeClr val="folHlink"/>
                </a:solidFill>
                <a:latin typeface="Courier New" pitchFamily="49" charset="0"/>
              </a:rPr>
              <a:t>MazeCell</a:t>
            </a:r>
            <a:r>
              <a:rPr lang="en-US" altLang="en-US" b="1">
                <a:latin typeface="Courier New" pitchFamily="49" charset="0"/>
              </a:rPr>
              <a:t>&gt; pedeCells;</a:t>
            </a:r>
          </a:p>
        </p:txBody>
      </p:sp>
      <p:sp>
        <p:nvSpPr>
          <p:cNvPr id="72709" name="Text Box 8"/>
          <p:cNvSpPr txBox="1">
            <a:spLocks noChangeArrowheads="1"/>
          </p:cNvSpPr>
          <p:nvPr/>
        </p:nvSpPr>
        <p:spPr bwMode="auto">
          <a:xfrm>
            <a:off x="1412875" y="1271588"/>
            <a:ext cx="6029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800"/>
              <a:t>How might a double-ended queue update the </a:t>
            </a:r>
            <a:r>
              <a:rPr lang="en-US" altLang="en-US" sz="1800" b="1"/>
              <a:t>centipede</a:t>
            </a:r>
            <a:r>
              <a:rPr lang="en-US" altLang="en-US" sz="1800"/>
              <a:t>, too?</a:t>
            </a:r>
          </a:p>
        </p:txBody>
      </p:sp>
      <p:pic>
        <p:nvPicPr>
          <p:cNvPr id="72710" name="Picture 16" descr="Picture 1"/>
          <p:cNvPicPr>
            <a:picLocks noChangeAspect="1" noChangeArrowheads="1"/>
          </p:cNvPicPr>
          <p:nvPr/>
        </p:nvPicPr>
        <p:blipFill>
          <a:blip r:embed="rId17">
            <a:extLst>
              <a:ext uri="{28A0092B-C50C-407E-A947-70E740481C1C}">
                <a14:useLocalDpi xmlns:a14="http://schemas.microsoft.com/office/drawing/2010/main" val="0"/>
              </a:ext>
            </a:extLst>
          </a:blip>
          <a:srcRect l="7811" t="22884" r="47926" b="52553"/>
          <a:stretch>
            <a:fillRect/>
          </a:stretch>
        </p:blipFill>
        <p:spPr bwMode="auto">
          <a:xfrm>
            <a:off x="228600" y="2438400"/>
            <a:ext cx="5791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1" name="Line 17"/>
          <p:cNvSpPr>
            <a:spLocks noChangeShapeType="1"/>
          </p:cNvSpPr>
          <p:nvPr/>
        </p:nvSpPr>
        <p:spPr bwMode="auto">
          <a:xfrm flipH="1" flipV="1">
            <a:off x="4572000" y="3505200"/>
            <a:ext cx="762000" cy="2362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2712" name="Line 18"/>
          <p:cNvSpPr>
            <a:spLocks noChangeShapeType="1"/>
          </p:cNvSpPr>
          <p:nvPr/>
        </p:nvSpPr>
        <p:spPr bwMode="auto">
          <a:xfrm flipH="1" flipV="1">
            <a:off x="1758950" y="4568825"/>
            <a:ext cx="2849563" cy="13319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2713" name="Text Box 34"/>
          <p:cNvSpPr txBox="1">
            <a:spLocks noChangeArrowheads="1"/>
          </p:cNvSpPr>
          <p:nvPr/>
        </p:nvSpPr>
        <p:spPr bwMode="auto">
          <a:xfrm>
            <a:off x="4384675" y="33162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S</a:t>
            </a:r>
          </a:p>
        </p:txBody>
      </p:sp>
      <p:sp>
        <p:nvSpPr>
          <p:cNvPr id="72714" name="Text Box 35"/>
          <p:cNvSpPr txBox="1">
            <a:spLocks noChangeArrowheads="1"/>
          </p:cNvSpPr>
          <p:nvPr/>
        </p:nvSpPr>
        <p:spPr bwMode="auto">
          <a:xfrm>
            <a:off x="4152900" y="33147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72715" name="Text Box 36"/>
          <p:cNvSpPr txBox="1">
            <a:spLocks noChangeArrowheads="1"/>
          </p:cNvSpPr>
          <p:nvPr/>
        </p:nvSpPr>
        <p:spPr bwMode="auto">
          <a:xfrm>
            <a:off x="3943350" y="33147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72716" name="Text Box 37"/>
          <p:cNvSpPr txBox="1">
            <a:spLocks noChangeArrowheads="1"/>
          </p:cNvSpPr>
          <p:nvPr/>
        </p:nvSpPr>
        <p:spPr bwMode="auto">
          <a:xfrm>
            <a:off x="3724275" y="33147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72717" name="Text Box 38"/>
          <p:cNvSpPr txBox="1">
            <a:spLocks noChangeArrowheads="1"/>
          </p:cNvSpPr>
          <p:nvPr/>
        </p:nvSpPr>
        <p:spPr bwMode="auto">
          <a:xfrm>
            <a:off x="3717925" y="30972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72718" name="Text Box 39"/>
          <p:cNvSpPr txBox="1">
            <a:spLocks noChangeArrowheads="1"/>
          </p:cNvSpPr>
          <p:nvPr/>
        </p:nvSpPr>
        <p:spPr bwMode="auto">
          <a:xfrm>
            <a:off x="3495675" y="30956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72719" name="Text Box 40"/>
          <p:cNvSpPr txBox="1">
            <a:spLocks noChangeArrowheads="1"/>
          </p:cNvSpPr>
          <p:nvPr/>
        </p:nvSpPr>
        <p:spPr bwMode="auto">
          <a:xfrm>
            <a:off x="3276600" y="30956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72720" name="Text Box 41"/>
          <p:cNvSpPr txBox="1">
            <a:spLocks noChangeArrowheads="1"/>
          </p:cNvSpPr>
          <p:nvPr/>
        </p:nvSpPr>
        <p:spPr bwMode="auto">
          <a:xfrm>
            <a:off x="3057525" y="30956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72721" name="Text Box 42"/>
          <p:cNvSpPr txBox="1">
            <a:spLocks noChangeArrowheads="1"/>
          </p:cNvSpPr>
          <p:nvPr/>
        </p:nvSpPr>
        <p:spPr bwMode="auto">
          <a:xfrm>
            <a:off x="2847975" y="30972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72722" name="Text Box 43"/>
          <p:cNvSpPr txBox="1">
            <a:spLocks noChangeArrowheads="1"/>
          </p:cNvSpPr>
          <p:nvPr/>
        </p:nvSpPr>
        <p:spPr bwMode="auto">
          <a:xfrm>
            <a:off x="2616200" y="30956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72723" name="Text Box 44"/>
          <p:cNvSpPr txBox="1">
            <a:spLocks noChangeArrowheads="1"/>
          </p:cNvSpPr>
          <p:nvPr/>
        </p:nvSpPr>
        <p:spPr bwMode="auto">
          <a:xfrm>
            <a:off x="2406650" y="30956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72724" name="Text Box 46"/>
          <p:cNvSpPr txBox="1">
            <a:spLocks noChangeArrowheads="1"/>
          </p:cNvSpPr>
          <p:nvPr/>
        </p:nvSpPr>
        <p:spPr bwMode="auto">
          <a:xfrm>
            <a:off x="5048250" y="33147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D</a:t>
            </a:r>
          </a:p>
        </p:txBody>
      </p:sp>
      <p:sp>
        <p:nvSpPr>
          <p:cNvPr id="72725" name="Text Box 47"/>
          <p:cNvSpPr txBox="1">
            <a:spLocks noChangeArrowheads="1"/>
          </p:cNvSpPr>
          <p:nvPr/>
        </p:nvSpPr>
        <p:spPr bwMode="auto">
          <a:xfrm>
            <a:off x="4838700" y="33147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D</a:t>
            </a:r>
          </a:p>
        </p:txBody>
      </p:sp>
      <p:sp>
        <p:nvSpPr>
          <p:cNvPr id="72726" name="Text Box 48"/>
          <p:cNvSpPr txBox="1">
            <a:spLocks noChangeArrowheads="1"/>
          </p:cNvSpPr>
          <p:nvPr/>
        </p:nvSpPr>
        <p:spPr bwMode="auto">
          <a:xfrm>
            <a:off x="4391025" y="28765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D</a:t>
            </a:r>
          </a:p>
        </p:txBody>
      </p:sp>
      <p:sp>
        <p:nvSpPr>
          <p:cNvPr id="72727" name="Text Box 49"/>
          <p:cNvSpPr txBox="1">
            <a:spLocks noChangeArrowheads="1"/>
          </p:cNvSpPr>
          <p:nvPr/>
        </p:nvSpPr>
        <p:spPr bwMode="auto">
          <a:xfrm>
            <a:off x="3295650" y="39639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D</a:t>
            </a:r>
          </a:p>
        </p:txBody>
      </p:sp>
      <p:sp>
        <p:nvSpPr>
          <p:cNvPr id="72728" name="Text Box 50"/>
          <p:cNvSpPr txBox="1">
            <a:spLocks noChangeArrowheads="1"/>
          </p:cNvSpPr>
          <p:nvPr/>
        </p:nvSpPr>
        <p:spPr bwMode="auto">
          <a:xfrm>
            <a:off x="5715000" y="39814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D</a:t>
            </a:r>
          </a:p>
        </p:txBody>
      </p:sp>
      <p:sp>
        <p:nvSpPr>
          <p:cNvPr id="72729" name="Text Box 51"/>
          <p:cNvSpPr txBox="1">
            <a:spLocks noChangeArrowheads="1"/>
          </p:cNvSpPr>
          <p:nvPr/>
        </p:nvSpPr>
        <p:spPr bwMode="auto">
          <a:xfrm>
            <a:off x="5676900" y="24431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72730" name="Text Box 52"/>
          <p:cNvSpPr txBox="1">
            <a:spLocks noChangeArrowheads="1"/>
          </p:cNvSpPr>
          <p:nvPr/>
        </p:nvSpPr>
        <p:spPr bwMode="auto">
          <a:xfrm>
            <a:off x="5459413" y="24431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72731" name="Text Box 53"/>
          <p:cNvSpPr txBox="1">
            <a:spLocks noChangeArrowheads="1"/>
          </p:cNvSpPr>
          <p:nvPr/>
        </p:nvSpPr>
        <p:spPr bwMode="auto">
          <a:xfrm>
            <a:off x="5240338" y="24431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72732" name="Text Box 54"/>
          <p:cNvSpPr txBox="1">
            <a:spLocks noChangeArrowheads="1"/>
          </p:cNvSpPr>
          <p:nvPr/>
        </p:nvSpPr>
        <p:spPr bwMode="auto">
          <a:xfrm>
            <a:off x="5021263" y="24431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72733" name="Text Box 55"/>
          <p:cNvSpPr txBox="1">
            <a:spLocks noChangeArrowheads="1"/>
          </p:cNvSpPr>
          <p:nvPr/>
        </p:nvSpPr>
        <p:spPr bwMode="auto">
          <a:xfrm>
            <a:off x="4802188" y="24431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72734" name="Text Box 56"/>
          <p:cNvSpPr txBox="1">
            <a:spLocks noChangeArrowheads="1"/>
          </p:cNvSpPr>
          <p:nvPr/>
        </p:nvSpPr>
        <p:spPr bwMode="auto">
          <a:xfrm>
            <a:off x="4584700" y="24431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72735" name="Text Box 57"/>
          <p:cNvSpPr txBox="1">
            <a:spLocks noChangeArrowheads="1"/>
          </p:cNvSpPr>
          <p:nvPr/>
        </p:nvSpPr>
        <p:spPr bwMode="auto">
          <a:xfrm>
            <a:off x="4365625" y="24431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72736" name="Text Box 58"/>
          <p:cNvSpPr txBox="1">
            <a:spLocks noChangeArrowheads="1"/>
          </p:cNvSpPr>
          <p:nvPr/>
        </p:nvSpPr>
        <p:spPr bwMode="auto">
          <a:xfrm>
            <a:off x="4146550" y="24431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72737" name="Text Box 59"/>
          <p:cNvSpPr txBox="1">
            <a:spLocks noChangeArrowheads="1"/>
          </p:cNvSpPr>
          <p:nvPr/>
        </p:nvSpPr>
        <p:spPr bwMode="auto">
          <a:xfrm>
            <a:off x="3927475" y="24431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72738" name="Text Box 60"/>
          <p:cNvSpPr txBox="1">
            <a:spLocks noChangeArrowheads="1"/>
          </p:cNvSpPr>
          <p:nvPr/>
        </p:nvSpPr>
        <p:spPr bwMode="auto">
          <a:xfrm>
            <a:off x="3709988" y="24431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72739" name="Text Box 61"/>
          <p:cNvSpPr txBox="1">
            <a:spLocks noChangeArrowheads="1"/>
          </p:cNvSpPr>
          <p:nvPr/>
        </p:nvSpPr>
        <p:spPr bwMode="auto">
          <a:xfrm>
            <a:off x="3490913" y="24431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72740" name="Text Box 62"/>
          <p:cNvSpPr txBox="1">
            <a:spLocks noChangeArrowheads="1"/>
          </p:cNvSpPr>
          <p:nvPr/>
        </p:nvSpPr>
        <p:spPr bwMode="auto">
          <a:xfrm>
            <a:off x="3271838" y="24431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72741" name="Text Box 63"/>
          <p:cNvSpPr txBox="1">
            <a:spLocks noChangeArrowheads="1"/>
          </p:cNvSpPr>
          <p:nvPr/>
        </p:nvSpPr>
        <p:spPr bwMode="auto">
          <a:xfrm>
            <a:off x="3052763" y="24431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72742" name="Text Box 64"/>
          <p:cNvSpPr txBox="1">
            <a:spLocks noChangeArrowheads="1"/>
          </p:cNvSpPr>
          <p:nvPr/>
        </p:nvSpPr>
        <p:spPr bwMode="auto">
          <a:xfrm>
            <a:off x="2835275" y="24431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72743" name="Text Box 65"/>
          <p:cNvSpPr txBox="1">
            <a:spLocks noChangeArrowheads="1"/>
          </p:cNvSpPr>
          <p:nvPr/>
        </p:nvSpPr>
        <p:spPr bwMode="auto">
          <a:xfrm>
            <a:off x="2616200" y="24431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72744" name="Text Box 66"/>
          <p:cNvSpPr txBox="1">
            <a:spLocks noChangeArrowheads="1"/>
          </p:cNvSpPr>
          <p:nvPr/>
        </p:nvSpPr>
        <p:spPr bwMode="auto">
          <a:xfrm>
            <a:off x="2397125" y="24431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72745" name="Text Box 67"/>
          <p:cNvSpPr txBox="1">
            <a:spLocks noChangeArrowheads="1"/>
          </p:cNvSpPr>
          <p:nvPr/>
        </p:nvSpPr>
        <p:spPr bwMode="auto">
          <a:xfrm>
            <a:off x="2178050" y="24431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72746" name="Text Box 68"/>
          <p:cNvSpPr txBox="1">
            <a:spLocks noChangeArrowheads="1"/>
          </p:cNvSpPr>
          <p:nvPr/>
        </p:nvSpPr>
        <p:spPr bwMode="auto">
          <a:xfrm>
            <a:off x="1960563" y="24431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72747" name="Text Box 69"/>
          <p:cNvSpPr txBox="1">
            <a:spLocks noChangeArrowheads="1"/>
          </p:cNvSpPr>
          <p:nvPr/>
        </p:nvSpPr>
        <p:spPr bwMode="auto">
          <a:xfrm>
            <a:off x="1741488" y="24431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72748" name="Text Box 70"/>
          <p:cNvSpPr txBox="1">
            <a:spLocks noChangeArrowheads="1"/>
          </p:cNvSpPr>
          <p:nvPr/>
        </p:nvSpPr>
        <p:spPr bwMode="auto">
          <a:xfrm>
            <a:off x="1522413" y="24431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72749" name="Text Box 71"/>
          <p:cNvSpPr txBox="1">
            <a:spLocks noChangeArrowheads="1"/>
          </p:cNvSpPr>
          <p:nvPr/>
        </p:nvSpPr>
        <p:spPr bwMode="auto">
          <a:xfrm>
            <a:off x="1303338" y="24431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72750" name="Text Box 72"/>
          <p:cNvSpPr txBox="1">
            <a:spLocks noChangeArrowheads="1"/>
          </p:cNvSpPr>
          <p:nvPr/>
        </p:nvSpPr>
        <p:spPr bwMode="auto">
          <a:xfrm>
            <a:off x="1085850" y="24431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72751" name="Text Box 73"/>
          <p:cNvSpPr txBox="1">
            <a:spLocks noChangeArrowheads="1"/>
          </p:cNvSpPr>
          <p:nvPr/>
        </p:nvSpPr>
        <p:spPr bwMode="auto">
          <a:xfrm>
            <a:off x="866775" y="24431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72752" name="Text Box 74"/>
          <p:cNvSpPr txBox="1">
            <a:spLocks noChangeArrowheads="1"/>
          </p:cNvSpPr>
          <p:nvPr/>
        </p:nvSpPr>
        <p:spPr bwMode="auto">
          <a:xfrm>
            <a:off x="647700" y="24431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72753" name="Text Box 75"/>
          <p:cNvSpPr txBox="1">
            <a:spLocks noChangeArrowheads="1"/>
          </p:cNvSpPr>
          <p:nvPr/>
        </p:nvSpPr>
        <p:spPr bwMode="auto">
          <a:xfrm>
            <a:off x="428625" y="24431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72754" name="Text Box 76"/>
          <p:cNvSpPr txBox="1">
            <a:spLocks noChangeArrowheads="1"/>
          </p:cNvSpPr>
          <p:nvPr/>
        </p:nvSpPr>
        <p:spPr bwMode="auto">
          <a:xfrm>
            <a:off x="200025" y="24495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72755" name="Text Box 77"/>
          <p:cNvSpPr txBox="1">
            <a:spLocks noChangeArrowheads="1"/>
          </p:cNvSpPr>
          <p:nvPr/>
        </p:nvSpPr>
        <p:spPr bwMode="auto">
          <a:xfrm>
            <a:off x="200025" y="26685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72756" name="Text Box 78"/>
          <p:cNvSpPr txBox="1">
            <a:spLocks noChangeArrowheads="1"/>
          </p:cNvSpPr>
          <p:nvPr/>
        </p:nvSpPr>
        <p:spPr bwMode="auto">
          <a:xfrm>
            <a:off x="200025" y="288607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72757" name="Text Box 79"/>
          <p:cNvSpPr txBox="1">
            <a:spLocks noChangeArrowheads="1"/>
          </p:cNvSpPr>
          <p:nvPr/>
        </p:nvSpPr>
        <p:spPr bwMode="auto">
          <a:xfrm>
            <a:off x="200025" y="31035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72758" name="Text Box 80"/>
          <p:cNvSpPr txBox="1">
            <a:spLocks noChangeArrowheads="1"/>
          </p:cNvSpPr>
          <p:nvPr/>
        </p:nvSpPr>
        <p:spPr bwMode="auto">
          <a:xfrm>
            <a:off x="200025" y="33226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72759" name="Text Box 81"/>
          <p:cNvSpPr txBox="1">
            <a:spLocks noChangeArrowheads="1"/>
          </p:cNvSpPr>
          <p:nvPr/>
        </p:nvSpPr>
        <p:spPr bwMode="auto">
          <a:xfrm>
            <a:off x="200025" y="35401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72760" name="Text Box 82"/>
          <p:cNvSpPr txBox="1">
            <a:spLocks noChangeArrowheads="1"/>
          </p:cNvSpPr>
          <p:nvPr/>
        </p:nvSpPr>
        <p:spPr bwMode="auto">
          <a:xfrm>
            <a:off x="200025" y="37576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72761" name="Text Box 83"/>
          <p:cNvSpPr txBox="1">
            <a:spLocks noChangeArrowheads="1"/>
          </p:cNvSpPr>
          <p:nvPr/>
        </p:nvSpPr>
        <p:spPr bwMode="auto">
          <a:xfrm>
            <a:off x="200025" y="39766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72762" name="Text Box 84"/>
          <p:cNvSpPr txBox="1">
            <a:spLocks noChangeArrowheads="1"/>
          </p:cNvSpPr>
          <p:nvPr/>
        </p:nvSpPr>
        <p:spPr bwMode="auto">
          <a:xfrm>
            <a:off x="200025" y="419417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72763" name="Text Box 85"/>
          <p:cNvSpPr txBox="1">
            <a:spLocks noChangeArrowheads="1"/>
          </p:cNvSpPr>
          <p:nvPr/>
        </p:nvSpPr>
        <p:spPr bwMode="auto">
          <a:xfrm>
            <a:off x="200025" y="44116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72764" name="Text Box 86"/>
          <p:cNvSpPr txBox="1">
            <a:spLocks noChangeArrowheads="1"/>
          </p:cNvSpPr>
          <p:nvPr/>
        </p:nvSpPr>
        <p:spPr bwMode="auto">
          <a:xfrm>
            <a:off x="2400300" y="28765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72765" name="Text Box 87"/>
          <p:cNvSpPr txBox="1">
            <a:spLocks noChangeArrowheads="1"/>
          </p:cNvSpPr>
          <p:nvPr/>
        </p:nvSpPr>
        <p:spPr bwMode="auto">
          <a:xfrm>
            <a:off x="2190750" y="28765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72766" name="Text Box 88"/>
          <p:cNvSpPr txBox="1">
            <a:spLocks noChangeArrowheads="1"/>
          </p:cNvSpPr>
          <p:nvPr/>
        </p:nvSpPr>
        <p:spPr bwMode="auto">
          <a:xfrm>
            <a:off x="2181225" y="26479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72767" name="Text Box 89"/>
          <p:cNvSpPr txBox="1">
            <a:spLocks noChangeArrowheads="1"/>
          </p:cNvSpPr>
          <p:nvPr/>
        </p:nvSpPr>
        <p:spPr bwMode="auto">
          <a:xfrm>
            <a:off x="1971675" y="26479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72768" name="Text Box 90"/>
          <p:cNvSpPr txBox="1">
            <a:spLocks noChangeArrowheads="1"/>
          </p:cNvSpPr>
          <p:nvPr/>
        </p:nvSpPr>
        <p:spPr bwMode="auto">
          <a:xfrm>
            <a:off x="1752600" y="26479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72769" name="Text Box 91"/>
          <p:cNvSpPr txBox="1">
            <a:spLocks noChangeArrowheads="1"/>
          </p:cNvSpPr>
          <p:nvPr/>
        </p:nvSpPr>
        <p:spPr bwMode="auto">
          <a:xfrm>
            <a:off x="1533525" y="26479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72770" name="Text Box 92"/>
          <p:cNvSpPr txBox="1">
            <a:spLocks noChangeArrowheads="1"/>
          </p:cNvSpPr>
          <p:nvPr/>
        </p:nvSpPr>
        <p:spPr bwMode="auto">
          <a:xfrm>
            <a:off x="1533525" y="30861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72771" name="Text Box 93"/>
          <p:cNvSpPr txBox="1">
            <a:spLocks noChangeArrowheads="1"/>
          </p:cNvSpPr>
          <p:nvPr/>
        </p:nvSpPr>
        <p:spPr bwMode="auto">
          <a:xfrm>
            <a:off x="1533525" y="28670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72772" name="Text Box 94"/>
          <p:cNvSpPr txBox="1">
            <a:spLocks noChangeArrowheads="1"/>
          </p:cNvSpPr>
          <p:nvPr/>
        </p:nvSpPr>
        <p:spPr bwMode="auto">
          <a:xfrm>
            <a:off x="1533525" y="33258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72773" name="Text Box 95"/>
          <p:cNvSpPr txBox="1">
            <a:spLocks noChangeArrowheads="1"/>
          </p:cNvSpPr>
          <p:nvPr/>
        </p:nvSpPr>
        <p:spPr bwMode="auto">
          <a:xfrm>
            <a:off x="1533525" y="37639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72774" name="Text Box 96"/>
          <p:cNvSpPr txBox="1">
            <a:spLocks noChangeArrowheads="1"/>
          </p:cNvSpPr>
          <p:nvPr/>
        </p:nvSpPr>
        <p:spPr bwMode="auto">
          <a:xfrm>
            <a:off x="1533525" y="35448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72775" name="Text Box 97"/>
          <p:cNvSpPr txBox="1">
            <a:spLocks noChangeArrowheads="1"/>
          </p:cNvSpPr>
          <p:nvPr/>
        </p:nvSpPr>
        <p:spPr bwMode="auto">
          <a:xfrm>
            <a:off x="1533525" y="39719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72776" name="Text Box 98"/>
          <p:cNvSpPr txBox="1">
            <a:spLocks noChangeArrowheads="1"/>
          </p:cNvSpPr>
          <p:nvPr/>
        </p:nvSpPr>
        <p:spPr bwMode="auto">
          <a:xfrm>
            <a:off x="1533525" y="441007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72777" name="Text Box 99"/>
          <p:cNvSpPr txBox="1">
            <a:spLocks noChangeArrowheads="1"/>
          </p:cNvSpPr>
          <p:nvPr/>
        </p:nvSpPr>
        <p:spPr bwMode="auto">
          <a:xfrm>
            <a:off x="1533525" y="41910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72778" name="Text Box 8"/>
          <p:cNvSpPr txBox="1">
            <a:spLocks noChangeArrowheads="1"/>
          </p:cNvSpPr>
          <p:nvPr/>
        </p:nvSpPr>
        <p:spPr bwMode="auto">
          <a:xfrm>
            <a:off x="168275" y="152400"/>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buFontTx/>
              <a:buNone/>
            </a:pPr>
            <a:r>
              <a:rPr lang="en-US" altLang="en-US" sz="900">
                <a:solidFill>
                  <a:srgbClr val="009200"/>
                </a:solidFill>
                <a:latin typeface="Arial" pitchFamily="34" charset="0"/>
              </a:rPr>
              <a:t>So I guess pedeCells are just queuedCells?</a:t>
            </a:r>
          </a:p>
        </p:txBody>
      </p:sp>
      <p:grpSp>
        <p:nvGrpSpPr>
          <p:cNvPr id="72779" name="Group 13"/>
          <p:cNvGrpSpPr>
            <a:grpSpLocks/>
          </p:cNvGrpSpPr>
          <p:nvPr>
            <p:custDataLst>
              <p:tags r:id="rId1"/>
            </p:custDataLst>
          </p:nvPr>
        </p:nvGrpSpPr>
        <p:grpSpPr bwMode="auto">
          <a:xfrm>
            <a:off x="1463675" y="304800"/>
            <a:ext cx="369888" cy="417513"/>
            <a:chOff x="2928" y="1051"/>
            <a:chExt cx="840" cy="957"/>
          </a:xfrm>
        </p:grpSpPr>
        <p:sp>
          <p:nvSpPr>
            <p:cNvPr id="72782" name="Freeform 14"/>
            <p:cNvSpPr>
              <a:spLocks/>
            </p:cNvSpPr>
            <p:nvPr>
              <p:custDataLst>
                <p:tags r:id="rId2"/>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72783" name="Oval 15"/>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72784" name="Oval 16"/>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72785" name="Oval 17"/>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72786" name="Oval 18"/>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72787" name="Oval 19"/>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72788" name="Oval 20"/>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72789" name="Oval 21"/>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72790" name="AutoShape 22"/>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vert="eaVert"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72791" name="Freeform 23"/>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72792" name="Freeform 24"/>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72793" name="Freeform 25"/>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72794" name="Freeform 26"/>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72780" name="Text Box 12"/>
          <p:cNvSpPr txBox="1">
            <a:spLocks noChangeArrowheads="1"/>
          </p:cNvSpPr>
          <p:nvPr/>
        </p:nvSpPr>
        <p:spPr bwMode="auto">
          <a:xfrm>
            <a:off x="5822950" y="1770063"/>
            <a:ext cx="31226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buFontTx/>
              <a:buNone/>
            </a:pPr>
            <a:r>
              <a:rPr lang="en-US" altLang="en-US" sz="1800" b="1">
                <a:solidFill>
                  <a:srgbClr val="0333FF"/>
                </a:solidFill>
                <a:latin typeface="Courier New" pitchFamily="49" charset="0"/>
              </a:rPr>
              <a:t>updatePede(char dir)</a:t>
            </a:r>
          </a:p>
        </p:txBody>
      </p:sp>
      <p:sp>
        <p:nvSpPr>
          <p:cNvPr id="72781" name="Rectangle 108"/>
          <p:cNvSpPr>
            <a:spLocks noChangeArrowheads="1"/>
          </p:cNvSpPr>
          <p:nvPr/>
        </p:nvSpPr>
        <p:spPr bwMode="auto">
          <a:xfrm>
            <a:off x="7348538" y="266700"/>
            <a:ext cx="730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nSpc>
                <a:spcPct val="60000"/>
              </a:lnSpc>
              <a:buFontTx/>
              <a:buNone/>
            </a:pPr>
            <a:r>
              <a:rPr lang="en-US" altLang="en-US" sz="900">
                <a:solidFill>
                  <a:srgbClr val="009200"/>
                </a:solidFill>
                <a:latin typeface="Arial" pitchFamily="34" charset="0"/>
              </a:rPr>
              <a:t>Moving</a:t>
            </a:r>
          </a:p>
          <a:p>
            <a:pPr>
              <a:lnSpc>
                <a:spcPct val="60000"/>
              </a:lnSpc>
              <a:buFontTx/>
              <a:buNone/>
            </a:pPr>
            <a:r>
              <a:rPr lang="en-US" altLang="en-US" sz="900">
                <a:solidFill>
                  <a:srgbClr val="009200"/>
                </a:solidFill>
                <a:latin typeface="Arial" pitchFamily="34" charset="0"/>
              </a:rPr>
              <a:t>Eating</a:t>
            </a:r>
          </a:p>
          <a:p>
            <a:pPr>
              <a:lnSpc>
                <a:spcPct val="60000"/>
              </a:lnSpc>
              <a:buFontTx/>
              <a:buNone/>
            </a:pPr>
            <a:r>
              <a:rPr lang="en-US" altLang="en-US" sz="900">
                <a:solidFill>
                  <a:srgbClr val="009200"/>
                </a:solidFill>
                <a:latin typeface="Arial" pitchFamily="34" charset="0"/>
              </a:rPr>
              <a:t>Breaking?!</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0" name="Group 2"/>
          <p:cNvGrpSpPr>
            <a:grpSpLocks/>
          </p:cNvGrpSpPr>
          <p:nvPr/>
        </p:nvGrpSpPr>
        <p:grpSpPr bwMode="auto">
          <a:xfrm>
            <a:off x="468313" y="1066800"/>
            <a:ext cx="8218487" cy="180975"/>
            <a:chOff x="295" y="1311"/>
            <a:chExt cx="5177" cy="114"/>
          </a:xfrm>
        </p:grpSpPr>
        <p:sp>
          <p:nvSpPr>
            <p:cNvPr id="7373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7373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grpSp>
      <p:sp>
        <p:nvSpPr>
          <p:cNvPr id="73731" name="Text Box 5"/>
          <p:cNvSpPr txBox="1">
            <a:spLocks noChangeArrowheads="1"/>
          </p:cNvSpPr>
          <p:nvPr/>
        </p:nvSpPr>
        <p:spPr bwMode="auto">
          <a:xfrm>
            <a:off x="685800" y="174625"/>
            <a:ext cx="7781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4400"/>
              <a:t>Inheritance Reminders</a:t>
            </a:r>
          </a:p>
        </p:txBody>
      </p:sp>
      <p:sp>
        <p:nvSpPr>
          <p:cNvPr id="73732" name="Text Box 7"/>
          <p:cNvSpPr txBox="1">
            <a:spLocks noChangeArrowheads="1"/>
          </p:cNvSpPr>
          <p:nvPr/>
        </p:nvSpPr>
        <p:spPr bwMode="auto">
          <a:xfrm>
            <a:off x="495300" y="1524000"/>
            <a:ext cx="821055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2800"/>
              <a:t> Models the </a:t>
            </a:r>
            <a:r>
              <a:rPr lang="en-US" altLang="en-US" sz="2800" b="1" i="1"/>
              <a:t>kind-of  </a:t>
            </a:r>
            <a:r>
              <a:rPr lang="en-US" altLang="en-US" sz="2800"/>
              <a:t> or   </a:t>
            </a:r>
            <a:r>
              <a:rPr lang="en-US" altLang="en-US" sz="2800" b="1" i="1"/>
              <a:t>is-a  </a:t>
            </a:r>
            <a:r>
              <a:rPr lang="en-US" altLang="en-US" sz="2800"/>
              <a:t>relationship</a:t>
            </a:r>
          </a:p>
          <a:p>
            <a:r>
              <a:rPr lang="en-US" altLang="en-US" sz="2800"/>
              <a:t> Uses the keyword </a:t>
            </a:r>
            <a:r>
              <a:rPr lang="en-US" altLang="en-US" sz="2800" i="1"/>
              <a:t> </a:t>
            </a:r>
            <a:r>
              <a:rPr lang="en-US" altLang="en-US" i="1">
                <a:solidFill>
                  <a:schemeClr val="folHlink"/>
                </a:solidFill>
              </a:rPr>
              <a:t>extends</a:t>
            </a:r>
            <a:r>
              <a:rPr lang="en-US" altLang="en-US" i="1"/>
              <a:t>  </a:t>
            </a:r>
            <a:r>
              <a:rPr lang="en-US" altLang="en-US" sz="2800"/>
              <a:t>to indicate a base class</a:t>
            </a:r>
          </a:p>
          <a:p>
            <a:r>
              <a:rPr lang="en-US" altLang="en-US" sz="2800"/>
              <a:t> Only add new data members -- 				the old ones are already there</a:t>
            </a:r>
          </a:p>
          <a:p>
            <a:r>
              <a:rPr lang="en-US" altLang="en-US" sz="2800"/>
              <a:t> The keyword </a:t>
            </a:r>
            <a:r>
              <a:rPr lang="en-US" altLang="en-US" i="1">
                <a:solidFill>
                  <a:schemeClr val="folHlink"/>
                </a:solidFill>
              </a:rPr>
              <a:t>super</a:t>
            </a:r>
            <a:r>
              <a:rPr lang="en-US" altLang="en-US" i="1"/>
              <a:t>  </a:t>
            </a:r>
            <a:r>
              <a:rPr lang="en-US" altLang="en-US" sz="2800"/>
              <a:t>calls the base class</a:t>
            </a:r>
            <a:r>
              <a:rPr lang="ja-JP" altLang="en-US" sz="2800"/>
              <a:t>’</a:t>
            </a:r>
            <a:r>
              <a:rPr lang="en-US" altLang="ja-JP" sz="2800"/>
              <a:t>s 			constructor or methods</a:t>
            </a:r>
          </a:p>
          <a:p>
            <a:r>
              <a:rPr lang="en-US" altLang="en-US" sz="2800"/>
              <a:t> Overriding functions have the same signature as in the 	base class -- </a:t>
            </a:r>
            <a:r>
              <a:rPr lang="en-US" altLang="en-US" sz="1800" i="1"/>
              <a:t>only override if a new implementation is needed</a:t>
            </a:r>
            <a:r>
              <a:rPr lang="en-US" altLang="en-US" sz="2800"/>
              <a:t>. </a:t>
            </a:r>
          </a:p>
          <a:p>
            <a:r>
              <a:rPr lang="en-US" altLang="en-US" sz="2800"/>
              <a:t> Watch out for casting/compiling issues...</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4" name="Group 2"/>
          <p:cNvGrpSpPr>
            <a:grpSpLocks/>
          </p:cNvGrpSpPr>
          <p:nvPr/>
        </p:nvGrpSpPr>
        <p:grpSpPr bwMode="auto">
          <a:xfrm>
            <a:off x="468313" y="1295400"/>
            <a:ext cx="8218487" cy="180975"/>
            <a:chOff x="295" y="1311"/>
            <a:chExt cx="5177" cy="114"/>
          </a:xfrm>
        </p:grpSpPr>
        <p:sp>
          <p:nvSpPr>
            <p:cNvPr id="7476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7476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grpSp>
      <p:sp>
        <p:nvSpPr>
          <p:cNvPr id="74755" name="Text Box 5"/>
          <p:cNvSpPr txBox="1">
            <a:spLocks noChangeArrowheads="1"/>
          </p:cNvSpPr>
          <p:nvPr/>
        </p:nvSpPr>
        <p:spPr bwMode="auto">
          <a:xfrm>
            <a:off x="676275" y="365125"/>
            <a:ext cx="7781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4400" b="1">
                <a:latin typeface="Courier New" pitchFamily="49" charset="0"/>
              </a:rPr>
              <a:t>instanceof</a:t>
            </a:r>
          </a:p>
        </p:txBody>
      </p:sp>
      <p:sp>
        <p:nvSpPr>
          <p:cNvPr id="74756" name="Oval 6"/>
          <p:cNvSpPr>
            <a:spLocks noChangeArrowheads="1"/>
          </p:cNvSpPr>
          <p:nvPr/>
        </p:nvSpPr>
        <p:spPr bwMode="auto">
          <a:xfrm>
            <a:off x="715963" y="3546475"/>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a:latin typeface="Times" charset="0"/>
              </a:rPr>
              <a:t>Person</a:t>
            </a:r>
          </a:p>
        </p:txBody>
      </p:sp>
      <p:sp>
        <p:nvSpPr>
          <p:cNvPr id="74757" name="Oval 7"/>
          <p:cNvSpPr>
            <a:spLocks noChangeArrowheads="1"/>
          </p:cNvSpPr>
          <p:nvPr/>
        </p:nvSpPr>
        <p:spPr bwMode="auto">
          <a:xfrm>
            <a:off x="755650" y="1839913"/>
            <a:ext cx="1744663"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a:latin typeface="Times" charset="0"/>
              </a:rPr>
              <a:t>Object</a:t>
            </a:r>
          </a:p>
        </p:txBody>
      </p:sp>
      <p:sp>
        <p:nvSpPr>
          <p:cNvPr id="74758" name="Oval 8"/>
          <p:cNvSpPr>
            <a:spLocks noChangeArrowheads="1"/>
          </p:cNvSpPr>
          <p:nvPr/>
        </p:nvSpPr>
        <p:spPr bwMode="auto">
          <a:xfrm>
            <a:off x="717550" y="5262563"/>
            <a:ext cx="1744663"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a:latin typeface="Times" charset="0"/>
              </a:rPr>
              <a:t>Student</a:t>
            </a:r>
          </a:p>
        </p:txBody>
      </p:sp>
      <p:sp>
        <p:nvSpPr>
          <p:cNvPr id="74759" name="Line 9"/>
          <p:cNvSpPr>
            <a:spLocks noChangeShapeType="1"/>
          </p:cNvSpPr>
          <p:nvPr/>
        </p:nvSpPr>
        <p:spPr bwMode="auto">
          <a:xfrm>
            <a:off x="1593850" y="2673350"/>
            <a:ext cx="0" cy="796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4760" name="Line 10"/>
          <p:cNvSpPr>
            <a:spLocks noChangeShapeType="1"/>
          </p:cNvSpPr>
          <p:nvPr/>
        </p:nvSpPr>
        <p:spPr bwMode="auto">
          <a:xfrm>
            <a:off x="1595438" y="4381500"/>
            <a:ext cx="0" cy="796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4761" name="Text Box 11"/>
          <p:cNvSpPr txBox="1">
            <a:spLocks noChangeArrowheads="1"/>
          </p:cNvSpPr>
          <p:nvPr/>
        </p:nvSpPr>
        <p:spPr bwMode="auto">
          <a:xfrm>
            <a:off x="3352800" y="1824038"/>
            <a:ext cx="5562600"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buFontTx/>
              <a:buNone/>
            </a:pPr>
            <a:r>
              <a:rPr lang="en-US" altLang="en-US" sz="1800" b="1">
                <a:latin typeface="Courier New" pitchFamily="49" charset="0"/>
              </a:rPr>
              <a:t>Person P = new Person(…);</a:t>
            </a:r>
          </a:p>
          <a:p>
            <a:pPr>
              <a:spcBef>
                <a:spcPct val="0"/>
              </a:spcBef>
              <a:buFontTx/>
              <a:buNone/>
            </a:pPr>
            <a:r>
              <a:rPr lang="en-US" altLang="en-US" sz="1800" b="1">
                <a:latin typeface="Courier New" pitchFamily="49" charset="0"/>
              </a:rPr>
              <a:t>Student S = new Student(…);</a:t>
            </a:r>
          </a:p>
          <a:p>
            <a:pPr>
              <a:spcBef>
                <a:spcPct val="0"/>
              </a:spcBef>
              <a:buFontTx/>
              <a:buNone/>
            </a:pPr>
            <a:r>
              <a:rPr lang="en-US" altLang="en-US" sz="1800" b="1">
                <a:latin typeface="Courier New" pitchFamily="49" charset="0"/>
              </a:rPr>
              <a:t>Object  Ob;</a:t>
            </a:r>
          </a:p>
          <a:p>
            <a:pPr>
              <a:spcBef>
                <a:spcPct val="0"/>
              </a:spcBef>
              <a:buFontTx/>
              <a:buNone/>
            </a:pPr>
            <a:endParaRPr lang="en-US" altLang="en-US" sz="1800" b="1">
              <a:latin typeface="Courier New" pitchFamily="49" charset="0"/>
            </a:endParaRPr>
          </a:p>
          <a:p>
            <a:pPr>
              <a:spcBef>
                <a:spcPct val="0"/>
              </a:spcBef>
              <a:buFontTx/>
              <a:buNone/>
            </a:pPr>
            <a:r>
              <a:rPr lang="en-US" altLang="en-US" sz="1800" b="1">
                <a:latin typeface="Courier New" pitchFamily="49" charset="0"/>
              </a:rPr>
              <a:t>Ob = P;</a:t>
            </a:r>
            <a:endParaRPr lang="en-US" altLang="en-US" sz="1800" b="1">
              <a:solidFill>
                <a:srgbClr val="0000FF"/>
              </a:solidFill>
              <a:latin typeface="Courier New" pitchFamily="49" charset="0"/>
            </a:endParaRPr>
          </a:p>
          <a:p>
            <a:pPr>
              <a:spcBef>
                <a:spcPct val="0"/>
              </a:spcBef>
              <a:buFontTx/>
              <a:buNone/>
            </a:pPr>
            <a:r>
              <a:rPr lang="en-US" altLang="en-US" sz="1800">
                <a:solidFill>
                  <a:srgbClr val="0000FF"/>
                </a:solidFill>
              </a:rPr>
              <a:t>  if (Ob </a:t>
            </a:r>
            <a:r>
              <a:rPr lang="en-US" altLang="en-US" sz="1800" i="1">
                <a:solidFill>
                  <a:srgbClr val="0000FF"/>
                </a:solidFill>
              </a:rPr>
              <a:t>instanceof</a:t>
            </a:r>
            <a:r>
              <a:rPr lang="en-US" altLang="en-US" sz="1800">
                <a:solidFill>
                  <a:srgbClr val="0000FF"/>
                </a:solidFill>
              </a:rPr>
              <a:t>  Person) {  print(</a:t>
            </a:r>
            <a:r>
              <a:rPr lang="ja-JP" altLang="en-US" sz="1800">
                <a:solidFill>
                  <a:srgbClr val="0000FF"/>
                </a:solidFill>
              </a:rPr>
              <a:t>“</a:t>
            </a:r>
            <a:r>
              <a:rPr lang="en-US" altLang="ja-JP" sz="1800">
                <a:solidFill>
                  <a:srgbClr val="0000FF"/>
                </a:solidFill>
              </a:rPr>
              <a:t>GO</a:t>
            </a:r>
            <a:r>
              <a:rPr lang="ja-JP" altLang="en-US" sz="1800">
                <a:solidFill>
                  <a:srgbClr val="0000FF"/>
                </a:solidFill>
              </a:rPr>
              <a:t>”</a:t>
            </a:r>
            <a:r>
              <a:rPr lang="en-US" altLang="ja-JP" sz="1800">
                <a:solidFill>
                  <a:srgbClr val="0000FF"/>
                </a:solidFill>
              </a:rPr>
              <a:t>); }</a:t>
            </a:r>
          </a:p>
          <a:p>
            <a:pPr>
              <a:spcBef>
                <a:spcPct val="0"/>
              </a:spcBef>
              <a:buFontTx/>
              <a:buNone/>
            </a:pPr>
            <a:r>
              <a:rPr lang="en-US" altLang="en-US" sz="1800">
                <a:solidFill>
                  <a:srgbClr val="0000FF"/>
                </a:solidFill>
              </a:rPr>
              <a:t>  if (Ob </a:t>
            </a:r>
            <a:r>
              <a:rPr lang="en-US" altLang="en-US" sz="1800" i="1">
                <a:solidFill>
                  <a:srgbClr val="0000FF"/>
                </a:solidFill>
              </a:rPr>
              <a:t>instanceof</a:t>
            </a:r>
            <a:r>
              <a:rPr lang="en-US" altLang="en-US" sz="1800">
                <a:solidFill>
                  <a:srgbClr val="0000FF"/>
                </a:solidFill>
              </a:rPr>
              <a:t>  Student) {  print(</a:t>
            </a:r>
            <a:r>
              <a:rPr lang="ja-JP" altLang="en-US" sz="1800">
                <a:solidFill>
                  <a:srgbClr val="0000FF"/>
                </a:solidFill>
              </a:rPr>
              <a:t>“</a:t>
            </a:r>
            <a:r>
              <a:rPr lang="en-US" altLang="ja-JP" sz="1800">
                <a:solidFill>
                  <a:srgbClr val="0000FF"/>
                </a:solidFill>
              </a:rPr>
              <a:t>NE</a:t>
            </a:r>
            <a:r>
              <a:rPr lang="ja-JP" altLang="en-US" sz="1800">
                <a:solidFill>
                  <a:srgbClr val="0000FF"/>
                </a:solidFill>
              </a:rPr>
              <a:t>”</a:t>
            </a:r>
            <a:r>
              <a:rPr lang="en-US" altLang="ja-JP" sz="1800">
                <a:solidFill>
                  <a:srgbClr val="0000FF"/>
                </a:solidFill>
              </a:rPr>
              <a:t>);  }</a:t>
            </a:r>
          </a:p>
          <a:p>
            <a:pPr>
              <a:spcBef>
                <a:spcPct val="0"/>
              </a:spcBef>
              <a:buFontTx/>
              <a:buNone/>
            </a:pPr>
            <a:r>
              <a:rPr lang="en-US" altLang="en-US" sz="1800">
                <a:solidFill>
                  <a:srgbClr val="0000FF"/>
                </a:solidFill>
              </a:rPr>
              <a:t>  if (Ob </a:t>
            </a:r>
            <a:r>
              <a:rPr lang="en-US" altLang="en-US" sz="1800" i="1">
                <a:solidFill>
                  <a:srgbClr val="0000FF"/>
                </a:solidFill>
              </a:rPr>
              <a:t>instanceof</a:t>
            </a:r>
            <a:r>
              <a:rPr lang="en-US" altLang="en-US" sz="1800">
                <a:solidFill>
                  <a:srgbClr val="0000FF"/>
                </a:solidFill>
              </a:rPr>
              <a:t>  String)  {  print(</a:t>
            </a:r>
            <a:r>
              <a:rPr lang="ja-JP" altLang="en-US" sz="1800">
                <a:solidFill>
                  <a:srgbClr val="0000FF"/>
                </a:solidFill>
              </a:rPr>
              <a:t>“</a:t>
            </a:r>
            <a:r>
              <a:rPr lang="en-US" altLang="ja-JP" sz="1800">
                <a:solidFill>
                  <a:srgbClr val="0000FF"/>
                </a:solidFill>
              </a:rPr>
              <a:t>TO</a:t>
            </a:r>
            <a:r>
              <a:rPr lang="ja-JP" altLang="en-US" sz="1800">
                <a:solidFill>
                  <a:srgbClr val="0000FF"/>
                </a:solidFill>
              </a:rPr>
              <a:t>”</a:t>
            </a:r>
            <a:r>
              <a:rPr lang="en-US" altLang="ja-JP" sz="1800">
                <a:solidFill>
                  <a:srgbClr val="0000FF"/>
                </a:solidFill>
              </a:rPr>
              <a:t>);  }</a:t>
            </a:r>
          </a:p>
          <a:p>
            <a:pPr>
              <a:spcBef>
                <a:spcPct val="0"/>
              </a:spcBef>
              <a:buFontTx/>
              <a:buNone/>
            </a:pPr>
            <a:endParaRPr lang="en-US" altLang="en-US" sz="1800">
              <a:solidFill>
                <a:srgbClr val="0000FF"/>
              </a:solidFill>
            </a:endParaRPr>
          </a:p>
          <a:p>
            <a:pPr>
              <a:spcBef>
                <a:spcPct val="0"/>
              </a:spcBef>
              <a:buFontTx/>
              <a:buNone/>
            </a:pPr>
            <a:r>
              <a:rPr lang="en-US" altLang="en-US" sz="1800" b="1">
                <a:latin typeface="Courier New" pitchFamily="49" charset="0"/>
              </a:rPr>
              <a:t>Ob = S;</a:t>
            </a:r>
            <a:endParaRPr lang="en-US" altLang="en-US" sz="1800" b="1">
              <a:solidFill>
                <a:srgbClr val="0000FF"/>
              </a:solidFill>
              <a:latin typeface="Courier New" pitchFamily="49" charset="0"/>
            </a:endParaRPr>
          </a:p>
          <a:p>
            <a:pPr>
              <a:spcBef>
                <a:spcPct val="0"/>
              </a:spcBef>
              <a:buFontTx/>
              <a:buNone/>
            </a:pPr>
            <a:r>
              <a:rPr lang="en-US" altLang="en-US" sz="1800">
                <a:solidFill>
                  <a:srgbClr val="0000FF"/>
                </a:solidFill>
              </a:rPr>
              <a:t>  if (Ob </a:t>
            </a:r>
            <a:r>
              <a:rPr lang="en-US" altLang="en-US" sz="1800" i="1">
                <a:solidFill>
                  <a:srgbClr val="0000FF"/>
                </a:solidFill>
              </a:rPr>
              <a:t>instanceof</a:t>
            </a:r>
            <a:r>
              <a:rPr lang="en-US" altLang="en-US" sz="1800">
                <a:solidFill>
                  <a:srgbClr val="0000FF"/>
                </a:solidFill>
              </a:rPr>
              <a:t>  Person) { print(</a:t>
            </a:r>
            <a:r>
              <a:rPr lang="ja-JP" altLang="en-US" sz="1800">
                <a:solidFill>
                  <a:srgbClr val="0000FF"/>
                </a:solidFill>
              </a:rPr>
              <a:t>“</a:t>
            </a:r>
            <a:r>
              <a:rPr lang="en-US" altLang="ja-JP" sz="1800">
                <a:solidFill>
                  <a:srgbClr val="0000FF"/>
                </a:solidFill>
              </a:rPr>
              <a:t>OD</a:t>
            </a:r>
            <a:r>
              <a:rPr lang="ja-JP" altLang="en-US" sz="1800">
                <a:solidFill>
                  <a:srgbClr val="0000FF"/>
                </a:solidFill>
              </a:rPr>
              <a:t>”</a:t>
            </a:r>
            <a:r>
              <a:rPr lang="en-US" altLang="ja-JP" sz="1800">
                <a:solidFill>
                  <a:srgbClr val="0000FF"/>
                </a:solidFill>
              </a:rPr>
              <a:t>); }</a:t>
            </a:r>
          </a:p>
          <a:p>
            <a:pPr>
              <a:spcBef>
                <a:spcPct val="0"/>
              </a:spcBef>
              <a:buFontTx/>
              <a:buNone/>
            </a:pPr>
            <a:r>
              <a:rPr lang="en-US" altLang="en-US" sz="1800">
                <a:solidFill>
                  <a:srgbClr val="0000FF"/>
                </a:solidFill>
              </a:rPr>
              <a:t>  if (Ob </a:t>
            </a:r>
            <a:r>
              <a:rPr lang="en-US" altLang="en-US" sz="1800" i="1">
                <a:solidFill>
                  <a:srgbClr val="0000FF"/>
                </a:solidFill>
              </a:rPr>
              <a:t>instanceof</a:t>
            </a:r>
            <a:r>
              <a:rPr lang="en-US" altLang="en-US" sz="1800">
                <a:solidFill>
                  <a:srgbClr val="0000FF"/>
                </a:solidFill>
              </a:rPr>
              <a:t>  Student) { print(</a:t>
            </a:r>
            <a:r>
              <a:rPr lang="ja-JP" altLang="en-US" sz="1800">
                <a:solidFill>
                  <a:srgbClr val="0000FF"/>
                </a:solidFill>
              </a:rPr>
              <a:t>“</a:t>
            </a:r>
            <a:r>
              <a:rPr lang="en-US" altLang="ja-JP" sz="1800">
                <a:solidFill>
                  <a:srgbClr val="0000FF"/>
                </a:solidFill>
              </a:rPr>
              <a:t>LU</a:t>
            </a:r>
            <a:r>
              <a:rPr lang="ja-JP" altLang="en-US" sz="1800">
                <a:solidFill>
                  <a:srgbClr val="0000FF"/>
                </a:solidFill>
              </a:rPr>
              <a:t>”</a:t>
            </a:r>
            <a:r>
              <a:rPr lang="en-US" altLang="ja-JP" sz="1800">
                <a:solidFill>
                  <a:srgbClr val="0000FF"/>
                </a:solidFill>
              </a:rPr>
              <a:t>);  }</a:t>
            </a:r>
          </a:p>
          <a:p>
            <a:pPr>
              <a:spcBef>
                <a:spcPct val="0"/>
              </a:spcBef>
              <a:buFontTx/>
              <a:buNone/>
            </a:pPr>
            <a:r>
              <a:rPr lang="en-US" altLang="en-US" sz="1800">
                <a:solidFill>
                  <a:srgbClr val="0000FF"/>
                </a:solidFill>
              </a:rPr>
              <a:t>  if (Ob </a:t>
            </a:r>
            <a:r>
              <a:rPr lang="en-US" altLang="en-US" sz="1800" i="1">
                <a:solidFill>
                  <a:srgbClr val="0000FF"/>
                </a:solidFill>
              </a:rPr>
              <a:t>instanceof</a:t>
            </a:r>
            <a:r>
              <a:rPr lang="en-US" altLang="en-US" sz="1800">
                <a:solidFill>
                  <a:srgbClr val="0000FF"/>
                </a:solidFill>
              </a:rPr>
              <a:t>  Stack)  { print(</a:t>
            </a:r>
            <a:r>
              <a:rPr lang="ja-JP" altLang="en-US" sz="1800">
                <a:solidFill>
                  <a:srgbClr val="0000FF"/>
                </a:solidFill>
              </a:rPr>
              <a:t>“</a:t>
            </a:r>
            <a:r>
              <a:rPr lang="en-US" altLang="ja-JP" sz="1800">
                <a:solidFill>
                  <a:srgbClr val="0000FF"/>
                </a:solidFill>
              </a:rPr>
              <a:t>WA</a:t>
            </a:r>
            <a:r>
              <a:rPr lang="ja-JP" altLang="en-US" sz="1800">
                <a:solidFill>
                  <a:srgbClr val="0000FF"/>
                </a:solidFill>
              </a:rPr>
              <a:t>”</a:t>
            </a:r>
            <a:r>
              <a:rPr lang="en-US" altLang="ja-JP" sz="1800">
                <a:solidFill>
                  <a:srgbClr val="0000FF"/>
                </a:solidFill>
              </a:rPr>
              <a:t>);  }</a:t>
            </a:r>
          </a:p>
          <a:p>
            <a:pPr>
              <a:spcBef>
                <a:spcPct val="0"/>
              </a:spcBef>
              <a:buFontTx/>
              <a:buNone/>
            </a:pPr>
            <a:r>
              <a:rPr lang="en-US" altLang="en-US" sz="1800">
                <a:solidFill>
                  <a:srgbClr val="0000FF"/>
                </a:solidFill>
              </a:rPr>
              <a:t>  if (Ob </a:t>
            </a:r>
            <a:r>
              <a:rPr lang="en-US" altLang="en-US" sz="1800" i="1">
                <a:solidFill>
                  <a:srgbClr val="0000FF"/>
                </a:solidFill>
              </a:rPr>
              <a:t>instanceof</a:t>
            </a:r>
            <a:r>
              <a:rPr lang="en-US" altLang="en-US" sz="1800">
                <a:solidFill>
                  <a:srgbClr val="0000FF"/>
                </a:solidFill>
              </a:rPr>
              <a:t>  Object) { print(</a:t>
            </a:r>
            <a:r>
              <a:rPr lang="ja-JP" altLang="en-US" sz="1800">
                <a:solidFill>
                  <a:srgbClr val="0000FF"/>
                </a:solidFill>
              </a:rPr>
              <a:t>“</a:t>
            </a:r>
            <a:r>
              <a:rPr lang="en-US" altLang="ja-JP" sz="1800">
                <a:solidFill>
                  <a:srgbClr val="0000FF"/>
                </a:solidFill>
              </a:rPr>
              <a:t>CK</a:t>
            </a:r>
            <a:r>
              <a:rPr lang="ja-JP" altLang="en-US" sz="1800">
                <a:solidFill>
                  <a:srgbClr val="0000FF"/>
                </a:solidFill>
              </a:rPr>
              <a:t>”</a:t>
            </a:r>
            <a:r>
              <a:rPr lang="en-US" altLang="ja-JP" sz="1800">
                <a:solidFill>
                  <a:srgbClr val="0000FF"/>
                </a:solidFill>
              </a:rPr>
              <a:t>);  }</a:t>
            </a:r>
          </a:p>
          <a:p>
            <a:pPr>
              <a:spcBef>
                <a:spcPct val="0"/>
              </a:spcBef>
              <a:buFontTx/>
              <a:buNone/>
            </a:pPr>
            <a:endParaRPr lang="en-US" altLang="en-US" sz="1800">
              <a:solidFill>
                <a:srgbClr val="0000FF"/>
              </a:solidFill>
            </a:endParaRPr>
          </a:p>
        </p:txBody>
      </p:sp>
      <p:sp>
        <p:nvSpPr>
          <p:cNvPr id="74762" name="Text Box 12"/>
          <p:cNvSpPr txBox="1">
            <a:spLocks noChangeArrowheads="1"/>
          </p:cNvSpPr>
          <p:nvPr/>
        </p:nvSpPr>
        <p:spPr bwMode="auto">
          <a:xfrm>
            <a:off x="184150" y="1541463"/>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400">
                <a:solidFill>
                  <a:srgbClr val="009200"/>
                </a:solidFill>
                <a:latin typeface="Sand" charset="0"/>
              </a:rPr>
              <a:t>Base classes</a:t>
            </a:r>
          </a:p>
        </p:txBody>
      </p:sp>
      <p:sp>
        <p:nvSpPr>
          <p:cNvPr id="74763" name="Text Box 13"/>
          <p:cNvSpPr txBox="1">
            <a:spLocks noChangeArrowheads="1"/>
          </p:cNvSpPr>
          <p:nvPr/>
        </p:nvSpPr>
        <p:spPr bwMode="auto">
          <a:xfrm>
            <a:off x="114300" y="6027738"/>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400">
                <a:solidFill>
                  <a:srgbClr val="009200"/>
                </a:solidFill>
                <a:latin typeface="Sand" charset="0"/>
              </a:rPr>
              <a:t>Derived classes</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custDataLst>
              <p:tags r:id="rId1"/>
            </p:custDataLst>
          </p:nvPr>
        </p:nvSpPr>
        <p:spPr bwMode="auto">
          <a:xfrm>
            <a:off x="304800" y="1676400"/>
            <a:ext cx="3733800"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buFontTx/>
              <a:buNone/>
            </a:pPr>
            <a:r>
              <a:rPr lang="en-US" altLang="en-US" sz="1400" b="1">
                <a:solidFill>
                  <a:srgbClr val="000000"/>
                </a:solidFill>
                <a:latin typeface="Courier New" pitchFamily="49" charset="0"/>
              </a:rPr>
              <a:t>class Person</a:t>
            </a:r>
          </a:p>
          <a:p>
            <a:pPr>
              <a:spcBef>
                <a:spcPct val="0"/>
              </a:spcBef>
              <a:buFontTx/>
              <a:buNone/>
            </a:pPr>
            <a:r>
              <a:rPr lang="en-US" altLang="en-US" sz="1400" b="1">
                <a:solidFill>
                  <a:srgbClr val="000000"/>
                </a:solidFill>
                <a:latin typeface="Courier New" pitchFamily="49" charset="0"/>
              </a:rPr>
              <a:t>{ </a:t>
            </a:r>
          </a:p>
          <a:p>
            <a:pPr>
              <a:spcBef>
                <a:spcPct val="0"/>
              </a:spcBef>
              <a:buFontTx/>
              <a:buNone/>
            </a:pPr>
            <a:r>
              <a:rPr lang="en-US" altLang="en-US" sz="1400" b="1">
                <a:solidFill>
                  <a:srgbClr val="000000"/>
                </a:solidFill>
                <a:latin typeface="Courier New" pitchFamily="49" charset="0"/>
              </a:rPr>
              <a:t>  public String getName() {…}</a:t>
            </a:r>
          </a:p>
          <a:p>
            <a:pPr>
              <a:spcBef>
                <a:spcPct val="0"/>
              </a:spcBef>
              <a:buFontTx/>
              <a:buNone/>
            </a:pPr>
            <a:r>
              <a:rPr lang="en-US" altLang="en-US" sz="1400" b="1">
                <a:solidFill>
                  <a:srgbClr val="800080"/>
                </a:solidFill>
                <a:latin typeface="Courier New" pitchFamily="49" charset="0"/>
              </a:rPr>
              <a:t>  </a:t>
            </a:r>
            <a:r>
              <a:rPr lang="en-US" altLang="en-US" sz="1400" b="1">
                <a:solidFill>
                  <a:srgbClr val="800000"/>
                </a:solidFill>
                <a:cs typeface="Times New Roman" pitchFamily="18" charset="0"/>
              </a:rPr>
              <a:t>// no getMajor method defined here</a:t>
            </a:r>
          </a:p>
          <a:p>
            <a:pPr>
              <a:spcBef>
                <a:spcPct val="0"/>
              </a:spcBef>
              <a:buFontTx/>
              <a:buNone/>
            </a:pPr>
            <a:r>
              <a:rPr lang="en-US" altLang="en-US" sz="1400" b="1">
                <a:solidFill>
                  <a:srgbClr val="000000"/>
                </a:solidFill>
                <a:latin typeface="Courier New" pitchFamily="49" charset="0"/>
              </a:rPr>
              <a:t>}</a:t>
            </a:r>
          </a:p>
          <a:p>
            <a:pPr>
              <a:spcBef>
                <a:spcPct val="0"/>
              </a:spcBef>
              <a:buFontTx/>
              <a:buNone/>
            </a:pPr>
            <a:endParaRPr lang="en-US" altLang="en-US" sz="1400" b="1">
              <a:solidFill>
                <a:srgbClr val="000000"/>
              </a:solidFill>
              <a:latin typeface="Courier New" pitchFamily="49" charset="0"/>
            </a:endParaRPr>
          </a:p>
          <a:p>
            <a:pPr>
              <a:spcBef>
                <a:spcPct val="0"/>
              </a:spcBef>
              <a:buFontTx/>
              <a:buNone/>
            </a:pPr>
            <a:endParaRPr lang="en-US" altLang="en-US" sz="1400" b="1">
              <a:solidFill>
                <a:srgbClr val="000000"/>
              </a:solidFill>
              <a:latin typeface="Courier New" pitchFamily="49" charset="0"/>
            </a:endParaRPr>
          </a:p>
          <a:p>
            <a:pPr>
              <a:spcBef>
                <a:spcPct val="0"/>
              </a:spcBef>
              <a:buFontTx/>
              <a:buNone/>
            </a:pPr>
            <a:r>
              <a:rPr lang="en-US" altLang="en-US" sz="1400" b="1">
                <a:solidFill>
                  <a:srgbClr val="000000"/>
                </a:solidFill>
                <a:latin typeface="Courier New" pitchFamily="49" charset="0"/>
              </a:rPr>
              <a:t>class Mudder extends Person</a:t>
            </a:r>
          </a:p>
          <a:p>
            <a:pPr>
              <a:spcBef>
                <a:spcPct val="0"/>
              </a:spcBef>
              <a:buFontTx/>
              <a:buNone/>
            </a:pPr>
            <a:r>
              <a:rPr lang="en-US" altLang="en-US" sz="1400" b="1">
                <a:solidFill>
                  <a:srgbClr val="000000"/>
                </a:solidFill>
                <a:latin typeface="Courier New" pitchFamily="49" charset="0"/>
              </a:rPr>
              <a:t>{</a:t>
            </a:r>
          </a:p>
          <a:p>
            <a:pPr>
              <a:spcBef>
                <a:spcPct val="0"/>
              </a:spcBef>
              <a:buFontTx/>
              <a:buNone/>
            </a:pPr>
            <a:r>
              <a:rPr lang="en-US" altLang="en-US" sz="1400" b="1">
                <a:solidFill>
                  <a:srgbClr val="000000"/>
                </a:solidFill>
                <a:latin typeface="Courier New" pitchFamily="49" charset="0"/>
              </a:rPr>
              <a:t>  </a:t>
            </a:r>
            <a:r>
              <a:rPr lang="en-US" altLang="en-US" sz="1400" b="1">
                <a:solidFill>
                  <a:srgbClr val="800000"/>
                </a:solidFill>
                <a:cs typeface="Times New Roman" pitchFamily="18" charset="0"/>
              </a:rPr>
              <a:t>// no getName defined here</a:t>
            </a:r>
          </a:p>
          <a:p>
            <a:pPr>
              <a:spcBef>
                <a:spcPct val="0"/>
              </a:spcBef>
              <a:buFontTx/>
              <a:buNone/>
            </a:pPr>
            <a:r>
              <a:rPr lang="en-US" altLang="en-US" sz="1400" b="1">
                <a:solidFill>
                  <a:srgbClr val="000000"/>
                </a:solidFill>
                <a:latin typeface="Courier New" pitchFamily="49" charset="0"/>
              </a:rPr>
              <a:t>  public String getMajor() {…}</a:t>
            </a:r>
          </a:p>
          <a:p>
            <a:pPr>
              <a:spcBef>
                <a:spcPct val="0"/>
              </a:spcBef>
              <a:buFontTx/>
              <a:buNone/>
            </a:pPr>
            <a:r>
              <a:rPr lang="en-US" altLang="en-US" sz="1400" b="1">
                <a:solidFill>
                  <a:srgbClr val="000000"/>
                </a:solidFill>
                <a:latin typeface="Courier New" pitchFamily="49" charset="0"/>
              </a:rPr>
              <a:t>}</a:t>
            </a:r>
          </a:p>
          <a:p>
            <a:pPr>
              <a:spcBef>
                <a:spcPct val="0"/>
              </a:spcBef>
              <a:buFontTx/>
              <a:buNone/>
            </a:pPr>
            <a:endParaRPr lang="en-US" altLang="en-US" sz="1400" b="1">
              <a:solidFill>
                <a:srgbClr val="000000"/>
              </a:solidFill>
              <a:latin typeface="Courier New" pitchFamily="49" charset="0"/>
            </a:endParaRPr>
          </a:p>
          <a:p>
            <a:pPr>
              <a:spcBef>
                <a:spcPct val="0"/>
              </a:spcBef>
              <a:buFontTx/>
              <a:buNone/>
            </a:pPr>
            <a:endParaRPr lang="en-US" altLang="en-US" sz="1400" b="1">
              <a:solidFill>
                <a:srgbClr val="000000"/>
              </a:solidFill>
              <a:latin typeface="Courier New" pitchFamily="49" charset="0"/>
            </a:endParaRPr>
          </a:p>
          <a:p>
            <a:pPr>
              <a:spcBef>
                <a:spcPct val="0"/>
              </a:spcBef>
              <a:buFontTx/>
              <a:buNone/>
            </a:pPr>
            <a:r>
              <a:rPr lang="en-US" altLang="en-US" sz="1400" b="1">
                <a:solidFill>
                  <a:srgbClr val="000000"/>
                </a:solidFill>
                <a:latin typeface="Courier New" pitchFamily="49" charset="0"/>
              </a:rPr>
              <a:t>class General extends Person</a:t>
            </a:r>
          </a:p>
          <a:p>
            <a:pPr>
              <a:spcBef>
                <a:spcPct val="0"/>
              </a:spcBef>
              <a:buFontTx/>
              <a:buNone/>
            </a:pPr>
            <a:r>
              <a:rPr lang="en-US" altLang="en-US" sz="1400" b="1">
                <a:solidFill>
                  <a:srgbClr val="000000"/>
                </a:solidFill>
                <a:latin typeface="Courier New" pitchFamily="49" charset="0"/>
              </a:rPr>
              <a:t>{</a:t>
            </a:r>
          </a:p>
          <a:p>
            <a:pPr>
              <a:spcBef>
                <a:spcPct val="0"/>
              </a:spcBef>
              <a:buFontTx/>
              <a:buNone/>
            </a:pPr>
            <a:r>
              <a:rPr lang="en-US" altLang="en-US" sz="1400" b="1">
                <a:solidFill>
                  <a:srgbClr val="000000"/>
                </a:solidFill>
                <a:latin typeface="Courier New" pitchFamily="49" charset="0"/>
              </a:rPr>
              <a:t>  </a:t>
            </a:r>
            <a:r>
              <a:rPr lang="en-US" altLang="en-US" sz="1400" b="1">
                <a:solidFill>
                  <a:srgbClr val="800000"/>
                </a:solidFill>
                <a:cs typeface="Times New Roman" pitchFamily="18" charset="0"/>
              </a:rPr>
              <a:t>// no getName defined here</a:t>
            </a:r>
          </a:p>
          <a:p>
            <a:pPr>
              <a:spcBef>
                <a:spcPct val="0"/>
              </a:spcBef>
              <a:buFontTx/>
              <a:buNone/>
            </a:pPr>
            <a:r>
              <a:rPr lang="en-US" altLang="en-US" sz="1400" b="1">
                <a:solidFill>
                  <a:srgbClr val="000000"/>
                </a:solidFill>
                <a:latin typeface="Courier New" pitchFamily="49" charset="0"/>
              </a:rPr>
              <a:t>  public String getMajor() {…}</a:t>
            </a:r>
          </a:p>
          <a:p>
            <a:pPr>
              <a:spcBef>
                <a:spcPct val="0"/>
              </a:spcBef>
              <a:buFontTx/>
              <a:buNone/>
            </a:pPr>
            <a:r>
              <a:rPr lang="en-US" altLang="en-US" sz="1400" b="1">
                <a:solidFill>
                  <a:srgbClr val="000000"/>
                </a:solidFill>
                <a:latin typeface="Courier New" pitchFamily="49" charset="0"/>
              </a:rPr>
              <a:t>}</a:t>
            </a:r>
          </a:p>
        </p:txBody>
      </p:sp>
      <p:sp>
        <p:nvSpPr>
          <p:cNvPr id="75779" name="Rectangle 3"/>
          <p:cNvSpPr>
            <a:spLocks noChangeArrowheads="1"/>
          </p:cNvSpPr>
          <p:nvPr>
            <p:custDataLst>
              <p:tags r:id="rId2"/>
            </p:custDataLst>
          </p:nvPr>
        </p:nvSpPr>
        <p:spPr bwMode="auto">
          <a:xfrm>
            <a:off x="5105400" y="762000"/>
            <a:ext cx="3810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buFontTx/>
              <a:buNone/>
            </a:pPr>
            <a:r>
              <a:rPr lang="en-US" altLang="en-US" sz="1400" b="1">
                <a:solidFill>
                  <a:srgbClr val="000000"/>
                </a:solidFill>
                <a:latin typeface="Courier New" pitchFamily="49" charset="0"/>
              </a:rPr>
              <a:t>Person P  = new Person();</a:t>
            </a:r>
          </a:p>
          <a:p>
            <a:pPr>
              <a:spcBef>
                <a:spcPct val="0"/>
              </a:spcBef>
              <a:buFontTx/>
              <a:buNone/>
            </a:pPr>
            <a:r>
              <a:rPr lang="en-US" altLang="en-US" sz="1400" b="1">
                <a:solidFill>
                  <a:srgbClr val="000000"/>
                </a:solidFill>
                <a:latin typeface="Courier New" pitchFamily="49" charset="0"/>
              </a:rPr>
              <a:t>Person Q  = new Person();</a:t>
            </a:r>
          </a:p>
          <a:p>
            <a:pPr>
              <a:spcBef>
                <a:spcPct val="0"/>
              </a:spcBef>
              <a:buFontTx/>
              <a:buNone/>
            </a:pPr>
            <a:r>
              <a:rPr lang="en-US" altLang="en-US" sz="1400" b="1">
                <a:solidFill>
                  <a:srgbClr val="000000"/>
                </a:solidFill>
                <a:latin typeface="Courier New" pitchFamily="49" charset="0"/>
              </a:rPr>
              <a:t>Mudder M  = new Mudder();</a:t>
            </a:r>
          </a:p>
          <a:p>
            <a:pPr>
              <a:spcBef>
                <a:spcPct val="0"/>
              </a:spcBef>
              <a:buFontTx/>
              <a:buNone/>
            </a:pPr>
            <a:r>
              <a:rPr lang="en-US" altLang="en-US" sz="1400" b="1">
                <a:solidFill>
                  <a:srgbClr val="000000"/>
                </a:solidFill>
                <a:latin typeface="Courier New" pitchFamily="49" charset="0"/>
              </a:rPr>
              <a:t>General G = new General();</a:t>
            </a:r>
          </a:p>
          <a:p>
            <a:pPr>
              <a:spcBef>
                <a:spcPct val="0"/>
              </a:spcBef>
              <a:buFontTx/>
              <a:buNone/>
            </a:pPr>
            <a:r>
              <a:rPr lang="en-US" altLang="en-US" sz="1400" b="1">
                <a:solidFill>
                  <a:srgbClr val="000000"/>
                </a:solidFill>
                <a:latin typeface="Courier New" pitchFamily="49" charset="0"/>
              </a:rPr>
              <a:t>Object Ob = new General();</a:t>
            </a:r>
          </a:p>
          <a:p>
            <a:pPr>
              <a:spcBef>
                <a:spcPct val="0"/>
              </a:spcBef>
              <a:buFontTx/>
              <a:buNone/>
            </a:pPr>
            <a:endParaRPr lang="en-US" altLang="en-US" sz="1400" b="1">
              <a:solidFill>
                <a:srgbClr val="000000"/>
              </a:solidFill>
              <a:latin typeface="Courier New" pitchFamily="49" charset="0"/>
            </a:endParaRPr>
          </a:p>
          <a:p>
            <a:pPr>
              <a:spcBef>
                <a:spcPct val="0"/>
              </a:spcBef>
              <a:buFontTx/>
              <a:buNone/>
            </a:pPr>
            <a:endParaRPr lang="en-US" altLang="en-US" sz="1400" b="1">
              <a:solidFill>
                <a:srgbClr val="000000"/>
              </a:solidFill>
              <a:latin typeface="Courier New" pitchFamily="49" charset="0"/>
            </a:endParaRPr>
          </a:p>
          <a:p>
            <a:pPr>
              <a:spcBef>
                <a:spcPct val="0"/>
              </a:spcBef>
              <a:buFontTx/>
              <a:buNone/>
            </a:pPr>
            <a:endParaRPr lang="en-US" altLang="en-US" sz="1400" b="1">
              <a:solidFill>
                <a:srgbClr val="000000"/>
              </a:solidFill>
              <a:latin typeface="Courier New" pitchFamily="49" charset="0"/>
            </a:endParaRPr>
          </a:p>
          <a:p>
            <a:pPr>
              <a:spcBef>
                <a:spcPct val="0"/>
              </a:spcBef>
              <a:buFontTx/>
              <a:buNone/>
            </a:pPr>
            <a:endParaRPr lang="en-US" altLang="en-US" sz="1400" b="1">
              <a:solidFill>
                <a:srgbClr val="000000"/>
              </a:solidFill>
              <a:latin typeface="Courier New" pitchFamily="49" charset="0"/>
            </a:endParaRPr>
          </a:p>
          <a:p>
            <a:pPr>
              <a:spcBef>
                <a:spcPct val="0"/>
              </a:spcBef>
              <a:buFontTx/>
              <a:buNone/>
            </a:pPr>
            <a:endParaRPr lang="en-US" altLang="en-US" sz="1400" b="1">
              <a:solidFill>
                <a:srgbClr val="000000"/>
              </a:solidFill>
              <a:latin typeface="Courier New" pitchFamily="49" charset="0"/>
            </a:endParaRPr>
          </a:p>
          <a:p>
            <a:pPr>
              <a:spcBef>
                <a:spcPct val="0"/>
              </a:spcBef>
              <a:buFontTx/>
              <a:buNone/>
            </a:pPr>
            <a:r>
              <a:rPr lang="en-US" altLang="en-US" sz="1400" b="1">
                <a:solidFill>
                  <a:srgbClr val="000000"/>
                </a:solidFill>
                <a:latin typeface="Courier New" pitchFamily="49" charset="0"/>
              </a:rPr>
              <a:t>print( M.getName() );</a:t>
            </a:r>
          </a:p>
          <a:p>
            <a:pPr>
              <a:spcBef>
                <a:spcPct val="0"/>
              </a:spcBef>
              <a:buFontTx/>
              <a:buNone/>
            </a:pPr>
            <a:endParaRPr lang="en-US" altLang="en-US" sz="1400" b="1">
              <a:solidFill>
                <a:srgbClr val="000000"/>
              </a:solidFill>
              <a:latin typeface="Courier New" pitchFamily="49" charset="0"/>
            </a:endParaRPr>
          </a:p>
          <a:p>
            <a:pPr>
              <a:spcBef>
                <a:spcPct val="0"/>
              </a:spcBef>
              <a:buFontTx/>
              <a:buNone/>
            </a:pPr>
            <a:r>
              <a:rPr lang="en-US" altLang="en-US" sz="1400" b="1">
                <a:solidFill>
                  <a:srgbClr val="000000"/>
                </a:solidFill>
                <a:latin typeface="Courier New" pitchFamily="49" charset="0"/>
              </a:rPr>
              <a:t>P = M;</a:t>
            </a:r>
          </a:p>
          <a:p>
            <a:pPr>
              <a:spcBef>
                <a:spcPct val="0"/>
              </a:spcBef>
              <a:buFontTx/>
              <a:buNone/>
            </a:pPr>
            <a:endParaRPr lang="en-US" altLang="en-US" sz="1400" b="1">
              <a:solidFill>
                <a:srgbClr val="000000"/>
              </a:solidFill>
              <a:latin typeface="Courier New" pitchFamily="49" charset="0"/>
            </a:endParaRPr>
          </a:p>
          <a:p>
            <a:pPr>
              <a:spcBef>
                <a:spcPct val="0"/>
              </a:spcBef>
              <a:buFontTx/>
              <a:buNone/>
            </a:pPr>
            <a:r>
              <a:rPr lang="en-US" altLang="en-US" sz="1400" b="1">
                <a:solidFill>
                  <a:srgbClr val="000000"/>
                </a:solidFill>
                <a:latin typeface="Courier New" pitchFamily="49" charset="0"/>
              </a:rPr>
              <a:t>print( P.getMajor() );</a:t>
            </a:r>
          </a:p>
          <a:p>
            <a:pPr>
              <a:spcBef>
                <a:spcPct val="0"/>
              </a:spcBef>
              <a:buFontTx/>
              <a:buNone/>
            </a:pPr>
            <a:r>
              <a:rPr lang="en-US" altLang="en-US" sz="1400" b="1">
                <a:solidFill>
                  <a:srgbClr val="000000"/>
                </a:solidFill>
                <a:latin typeface="Courier New" pitchFamily="49" charset="0"/>
              </a:rPr>
              <a:t> </a:t>
            </a:r>
          </a:p>
          <a:p>
            <a:pPr>
              <a:spcBef>
                <a:spcPct val="0"/>
              </a:spcBef>
              <a:buFontTx/>
              <a:buNone/>
            </a:pPr>
            <a:r>
              <a:rPr lang="en-US" altLang="en-US" sz="1400" b="1">
                <a:solidFill>
                  <a:srgbClr val="000000"/>
                </a:solidFill>
                <a:latin typeface="Courier New" pitchFamily="49" charset="0"/>
              </a:rPr>
              <a:t>G = Q;</a:t>
            </a:r>
          </a:p>
          <a:p>
            <a:pPr>
              <a:spcBef>
                <a:spcPct val="0"/>
              </a:spcBef>
              <a:buFontTx/>
              <a:buNone/>
            </a:pPr>
            <a:endParaRPr lang="en-US" altLang="en-US" sz="1400" b="1">
              <a:solidFill>
                <a:srgbClr val="000000"/>
              </a:solidFill>
              <a:latin typeface="Courier New" pitchFamily="49" charset="0"/>
            </a:endParaRPr>
          </a:p>
          <a:p>
            <a:pPr>
              <a:spcBef>
                <a:spcPct val="0"/>
              </a:spcBef>
              <a:buFontTx/>
              <a:buNone/>
            </a:pPr>
            <a:r>
              <a:rPr lang="en-US" altLang="en-US" sz="1400" b="1">
                <a:solidFill>
                  <a:srgbClr val="000000"/>
                </a:solidFill>
                <a:latin typeface="Courier New" pitchFamily="49" charset="0"/>
              </a:rPr>
              <a:t>G = Ob;</a:t>
            </a:r>
          </a:p>
          <a:p>
            <a:pPr>
              <a:spcBef>
                <a:spcPct val="0"/>
              </a:spcBef>
              <a:buFontTx/>
              <a:buNone/>
            </a:pPr>
            <a:endParaRPr lang="en-US" altLang="en-US" sz="1400" b="1">
              <a:solidFill>
                <a:srgbClr val="000000"/>
              </a:solidFill>
              <a:latin typeface="Courier New" pitchFamily="49" charset="0"/>
            </a:endParaRPr>
          </a:p>
          <a:p>
            <a:pPr>
              <a:spcBef>
                <a:spcPct val="0"/>
              </a:spcBef>
              <a:buFontTx/>
              <a:buNone/>
            </a:pPr>
            <a:endParaRPr lang="en-US" altLang="en-US" sz="1400" b="1">
              <a:solidFill>
                <a:srgbClr val="000000"/>
              </a:solidFill>
              <a:latin typeface="Courier New" pitchFamily="49" charset="0"/>
            </a:endParaRPr>
          </a:p>
          <a:p>
            <a:pPr>
              <a:spcBef>
                <a:spcPct val="0"/>
              </a:spcBef>
              <a:buFontTx/>
              <a:buNone/>
            </a:pPr>
            <a:r>
              <a:rPr lang="en-US" altLang="en-US" sz="1400" b="1">
                <a:solidFill>
                  <a:srgbClr val="000000"/>
                </a:solidFill>
                <a:latin typeface="Courier New" pitchFamily="49" charset="0"/>
              </a:rPr>
              <a:t>print( G.equals(Ob) );</a:t>
            </a:r>
          </a:p>
          <a:p>
            <a:pPr>
              <a:spcBef>
                <a:spcPct val="0"/>
              </a:spcBef>
              <a:buFontTx/>
              <a:buNone/>
            </a:pPr>
            <a:endParaRPr lang="en-US" altLang="en-US" sz="1400" b="1">
              <a:solidFill>
                <a:srgbClr val="000000"/>
              </a:solidFill>
              <a:latin typeface="Courier New" pitchFamily="49" charset="0"/>
            </a:endParaRPr>
          </a:p>
          <a:p>
            <a:pPr>
              <a:spcBef>
                <a:spcPct val="0"/>
              </a:spcBef>
              <a:buFontTx/>
              <a:buNone/>
            </a:pPr>
            <a:r>
              <a:rPr lang="en-US" altLang="en-US" sz="1400" b="1">
                <a:solidFill>
                  <a:srgbClr val="000000"/>
                </a:solidFill>
                <a:latin typeface="Courier New" pitchFamily="49" charset="0"/>
              </a:rPr>
              <a:t>print( G.equals(new General()) );</a:t>
            </a:r>
          </a:p>
        </p:txBody>
      </p:sp>
      <p:sp>
        <p:nvSpPr>
          <p:cNvPr id="75780" name="Text Box 4"/>
          <p:cNvSpPr txBox="1">
            <a:spLocks noChangeArrowheads="1"/>
          </p:cNvSpPr>
          <p:nvPr>
            <p:custDataLst>
              <p:tags r:id="rId3"/>
            </p:custDataLst>
          </p:nvPr>
        </p:nvSpPr>
        <p:spPr bwMode="auto">
          <a:xfrm>
            <a:off x="4641850" y="92075"/>
            <a:ext cx="426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400">
                <a:solidFill>
                  <a:srgbClr val="0000FF"/>
                </a:solidFill>
                <a:latin typeface="Times" charset="0"/>
              </a:rPr>
              <a:t>Which of the lines of code below will work as written and which will java complain about (and why?) </a:t>
            </a:r>
          </a:p>
        </p:txBody>
      </p:sp>
      <p:sp>
        <p:nvSpPr>
          <p:cNvPr id="75781" name="Line 5"/>
          <p:cNvSpPr>
            <a:spLocks noChangeShapeType="1"/>
          </p:cNvSpPr>
          <p:nvPr>
            <p:custDataLst>
              <p:tags r:id="rId4"/>
            </p:custDataLst>
          </p:nvPr>
        </p:nvSpPr>
        <p:spPr bwMode="auto">
          <a:xfrm>
            <a:off x="4416425" y="239713"/>
            <a:ext cx="20638" cy="63134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82" name="Oval 6"/>
          <p:cNvSpPr>
            <a:spLocks noChangeArrowheads="1"/>
          </p:cNvSpPr>
          <p:nvPr>
            <p:custDataLst>
              <p:tags r:id="rId5"/>
            </p:custDataLst>
          </p:nvPr>
        </p:nvSpPr>
        <p:spPr bwMode="auto">
          <a:xfrm>
            <a:off x="4772025" y="2928938"/>
            <a:ext cx="319088" cy="342900"/>
          </a:xfrm>
          <a:prstGeom prst="ellipse">
            <a:avLst/>
          </a:pr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sz="1400">
                <a:solidFill>
                  <a:srgbClr val="0000FF"/>
                </a:solidFill>
                <a:latin typeface="Comic Sans MS" pitchFamily="66" charset="0"/>
              </a:rPr>
              <a:t>1</a:t>
            </a:r>
          </a:p>
        </p:txBody>
      </p:sp>
      <p:sp>
        <p:nvSpPr>
          <p:cNvPr id="75783" name="Oval 7"/>
          <p:cNvSpPr>
            <a:spLocks noChangeArrowheads="1"/>
          </p:cNvSpPr>
          <p:nvPr>
            <p:custDataLst>
              <p:tags r:id="rId6"/>
            </p:custDataLst>
          </p:nvPr>
        </p:nvSpPr>
        <p:spPr bwMode="auto">
          <a:xfrm>
            <a:off x="4779963" y="3344863"/>
            <a:ext cx="319087" cy="342900"/>
          </a:xfrm>
          <a:prstGeom prst="ellipse">
            <a:avLst/>
          </a:pr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sz="1400">
                <a:solidFill>
                  <a:srgbClr val="0000FF"/>
                </a:solidFill>
                <a:latin typeface="Comic Sans MS" pitchFamily="66" charset="0"/>
              </a:rPr>
              <a:t>2</a:t>
            </a:r>
          </a:p>
        </p:txBody>
      </p:sp>
      <p:sp>
        <p:nvSpPr>
          <p:cNvPr id="75784" name="Oval 8"/>
          <p:cNvSpPr>
            <a:spLocks noChangeArrowheads="1"/>
          </p:cNvSpPr>
          <p:nvPr>
            <p:custDataLst>
              <p:tags r:id="rId7"/>
            </p:custDataLst>
          </p:nvPr>
        </p:nvSpPr>
        <p:spPr bwMode="auto">
          <a:xfrm>
            <a:off x="4779963" y="3787775"/>
            <a:ext cx="319087" cy="342900"/>
          </a:xfrm>
          <a:prstGeom prst="ellipse">
            <a:avLst/>
          </a:pr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sz="1400">
                <a:solidFill>
                  <a:srgbClr val="0000FF"/>
                </a:solidFill>
                <a:latin typeface="Comic Sans MS" pitchFamily="66" charset="0"/>
              </a:rPr>
              <a:t>3</a:t>
            </a:r>
          </a:p>
        </p:txBody>
      </p:sp>
      <p:sp>
        <p:nvSpPr>
          <p:cNvPr id="75785" name="Oval 9"/>
          <p:cNvSpPr>
            <a:spLocks noChangeArrowheads="1"/>
          </p:cNvSpPr>
          <p:nvPr>
            <p:custDataLst>
              <p:tags r:id="rId8"/>
            </p:custDataLst>
          </p:nvPr>
        </p:nvSpPr>
        <p:spPr bwMode="auto">
          <a:xfrm>
            <a:off x="4779963" y="4184650"/>
            <a:ext cx="319087" cy="342900"/>
          </a:xfrm>
          <a:prstGeom prst="ellipse">
            <a:avLst/>
          </a:pr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sz="1400">
                <a:solidFill>
                  <a:srgbClr val="0000FF"/>
                </a:solidFill>
                <a:latin typeface="Comic Sans MS" pitchFamily="66" charset="0"/>
              </a:rPr>
              <a:t>4</a:t>
            </a:r>
          </a:p>
        </p:txBody>
      </p:sp>
      <p:sp>
        <p:nvSpPr>
          <p:cNvPr id="75786" name="Oval 10"/>
          <p:cNvSpPr>
            <a:spLocks noChangeArrowheads="1"/>
          </p:cNvSpPr>
          <p:nvPr>
            <p:custDataLst>
              <p:tags r:id="rId9"/>
            </p:custDataLst>
          </p:nvPr>
        </p:nvSpPr>
        <p:spPr bwMode="auto">
          <a:xfrm>
            <a:off x="4779963" y="4614863"/>
            <a:ext cx="319087" cy="342900"/>
          </a:xfrm>
          <a:prstGeom prst="ellipse">
            <a:avLst/>
          </a:pr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sz="1400">
                <a:solidFill>
                  <a:srgbClr val="0000FF"/>
                </a:solidFill>
                <a:latin typeface="Comic Sans MS" pitchFamily="66" charset="0"/>
              </a:rPr>
              <a:t>5</a:t>
            </a:r>
          </a:p>
        </p:txBody>
      </p:sp>
      <p:sp>
        <p:nvSpPr>
          <p:cNvPr id="75787" name="Oval 11"/>
          <p:cNvSpPr>
            <a:spLocks noChangeArrowheads="1"/>
          </p:cNvSpPr>
          <p:nvPr>
            <p:custDataLst>
              <p:tags r:id="rId10"/>
            </p:custDataLst>
          </p:nvPr>
        </p:nvSpPr>
        <p:spPr bwMode="auto">
          <a:xfrm>
            <a:off x="4779963" y="5238750"/>
            <a:ext cx="319087" cy="342900"/>
          </a:xfrm>
          <a:prstGeom prst="ellipse">
            <a:avLst/>
          </a:prstGeom>
          <a:noFill/>
          <a:ln w="1270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sz="1400">
                <a:solidFill>
                  <a:srgbClr val="009900"/>
                </a:solidFill>
                <a:latin typeface="Comic Sans MS" pitchFamily="66" charset="0"/>
              </a:rPr>
              <a:t>6</a:t>
            </a:r>
          </a:p>
        </p:txBody>
      </p:sp>
      <p:sp>
        <p:nvSpPr>
          <p:cNvPr id="75788" name="Oval 12"/>
          <p:cNvSpPr>
            <a:spLocks noChangeArrowheads="1"/>
          </p:cNvSpPr>
          <p:nvPr>
            <p:custDataLst>
              <p:tags r:id="rId11"/>
            </p:custDataLst>
          </p:nvPr>
        </p:nvSpPr>
        <p:spPr bwMode="auto">
          <a:xfrm>
            <a:off x="4779963" y="5688013"/>
            <a:ext cx="319087" cy="342900"/>
          </a:xfrm>
          <a:prstGeom prst="ellipse">
            <a:avLst/>
          </a:prstGeom>
          <a:noFill/>
          <a:ln w="1270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sz="1400">
                <a:solidFill>
                  <a:srgbClr val="009900"/>
                </a:solidFill>
                <a:latin typeface="Comic Sans MS" pitchFamily="66" charset="0"/>
              </a:rPr>
              <a:t>7</a:t>
            </a:r>
          </a:p>
        </p:txBody>
      </p:sp>
      <p:sp>
        <p:nvSpPr>
          <p:cNvPr id="75789" name="Text Box 13"/>
          <p:cNvSpPr txBox="1">
            <a:spLocks noChangeArrowheads="1"/>
          </p:cNvSpPr>
          <p:nvPr>
            <p:custDataLst>
              <p:tags r:id="rId12"/>
            </p:custDataLst>
          </p:nvPr>
        </p:nvSpPr>
        <p:spPr bwMode="auto">
          <a:xfrm>
            <a:off x="4933950" y="6286500"/>
            <a:ext cx="35814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lnSpc>
                <a:spcPct val="70000"/>
              </a:lnSpc>
              <a:buFontTx/>
              <a:buNone/>
            </a:pPr>
            <a:r>
              <a:rPr lang="en-US" altLang="en-US" sz="1400" b="1">
                <a:solidFill>
                  <a:srgbClr val="009900"/>
                </a:solidFill>
                <a:latin typeface="Cambria" pitchFamily="18" charset="0"/>
              </a:rPr>
              <a:t>Extra!  Where does </a:t>
            </a:r>
            <a:r>
              <a:rPr lang="en-US" altLang="en-US" sz="1400" b="1">
                <a:latin typeface="Courier New" pitchFamily="49" charset="0"/>
                <a:cs typeface="Courier New" pitchFamily="49" charset="0"/>
              </a:rPr>
              <a:t>equals</a:t>
            </a:r>
            <a:r>
              <a:rPr lang="en-US" altLang="en-US" sz="1400" b="1">
                <a:solidFill>
                  <a:srgbClr val="009900"/>
                </a:solidFill>
                <a:latin typeface="Cambria" pitchFamily="18" charset="0"/>
              </a:rPr>
              <a:t> come from?</a:t>
            </a:r>
          </a:p>
        </p:txBody>
      </p:sp>
      <p:sp>
        <p:nvSpPr>
          <p:cNvPr id="75790" name="Text Box 15" hidden="1"/>
          <p:cNvSpPr txBox="1">
            <a:spLocks noChangeArrowheads="1"/>
          </p:cNvSpPr>
          <p:nvPr>
            <p:custDataLst>
              <p:tags r:id="rId13"/>
            </p:custDataLst>
          </p:nvPr>
        </p:nvSpPr>
        <p:spPr bwMode="auto">
          <a:xfrm>
            <a:off x="5089525" y="4522788"/>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eaLnBrk="1" hangingPunct="1">
              <a:spcBef>
                <a:spcPct val="0"/>
              </a:spcBef>
              <a:buFontTx/>
              <a:buNone/>
            </a:pPr>
            <a:r>
              <a:rPr lang="en-US" altLang="en-US" sz="1400">
                <a:solidFill>
                  <a:srgbClr val="33CC33"/>
                </a:solidFill>
                <a:latin typeface="Courier New" pitchFamily="49" charset="0"/>
              </a:rPr>
              <a:t>cast</a:t>
            </a:r>
          </a:p>
        </p:txBody>
      </p:sp>
      <p:sp>
        <p:nvSpPr>
          <p:cNvPr id="75791" name="Text Box 12"/>
          <p:cNvSpPr txBox="1">
            <a:spLocks noChangeArrowheads="1"/>
          </p:cNvSpPr>
          <p:nvPr/>
        </p:nvSpPr>
        <p:spPr bwMode="auto">
          <a:xfrm>
            <a:off x="1066800" y="228600"/>
            <a:ext cx="2197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3200"/>
              <a:t>Inheritance</a:t>
            </a:r>
          </a:p>
        </p:txBody>
      </p:sp>
      <p:sp>
        <p:nvSpPr>
          <p:cNvPr id="2" name="Rectangle 1"/>
          <p:cNvSpPr/>
          <p:nvPr/>
        </p:nvSpPr>
        <p:spPr>
          <a:xfrm>
            <a:off x="5359400" y="2046288"/>
            <a:ext cx="2362200" cy="646112"/>
          </a:xfrm>
          <a:prstGeom prst="rect">
            <a:avLst/>
          </a:prstGeom>
          <a:solidFill>
            <a:schemeClr val="accent6">
              <a:lumMod val="20000"/>
              <a:lumOff val="80000"/>
            </a:schemeClr>
          </a:solidFill>
        </p:spPr>
        <p:txBody>
          <a:bodyPr>
            <a:spAutoFit/>
          </a:bodyPr>
          <a:lstStyle/>
          <a:p>
            <a:pPr>
              <a:spcBef>
                <a:spcPct val="0"/>
              </a:spcBef>
              <a:buFontTx/>
              <a:buNone/>
              <a:defRPr/>
            </a:pPr>
            <a:r>
              <a:rPr lang="en-US" sz="900" b="1" dirty="0">
                <a:solidFill>
                  <a:srgbClr val="000000"/>
                </a:solidFill>
                <a:latin typeface="Courier New" charset="0"/>
                <a:ea typeface="ＭＳ Ｐゴシック" charset="0"/>
              </a:rPr>
              <a:t>static void print(String s) </a:t>
            </a:r>
          </a:p>
          <a:p>
            <a:pPr>
              <a:spcBef>
                <a:spcPct val="0"/>
              </a:spcBef>
              <a:buFontTx/>
              <a:buNone/>
              <a:defRPr/>
            </a:pPr>
            <a:r>
              <a:rPr lang="en-US" sz="900" b="1" dirty="0">
                <a:solidFill>
                  <a:srgbClr val="000000"/>
                </a:solidFill>
                <a:latin typeface="Courier New" charset="0"/>
                <a:ea typeface="ＭＳ Ｐゴシック" charset="0"/>
              </a:rPr>
              <a:t>{ </a:t>
            </a:r>
          </a:p>
          <a:p>
            <a:pPr>
              <a:spcBef>
                <a:spcPct val="0"/>
              </a:spcBef>
              <a:buFontTx/>
              <a:buNone/>
              <a:defRPr/>
            </a:pPr>
            <a:r>
              <a:rPr lang="en-US" sz="900" b="1" dirty="0">
                <a:solidFill>
                  <a:srgbClr val="000000"/>
                </a:solidFill>
                <a:latin typeface="Courier New" charset="0"/>
                <a:ea typeface="ＭＳ Ｐゴシック" charset="0"/>
              </a:rPr>
              <a:t>   </a:t>
            </a:r>
            <a:r>
              <a:rPr lang="en-US" sz="900" b="1" dirty="0" err="1">
                <a:solidFill>
                  <a:srgbClr val="000000"/>
                </a:solidFill>
                <a:latin typeface="Courier New" charset="0"/>
                <a:ea typeface="ＭＳ Ｐゴシック" charset="0"/>
              </a:rPr>
              <a:t>System.out.println</a:t>
            </a:r>
            <a:r>
              <a:rPr lang="en-US" sz="900" b="1" dirty="0">
                <a:solidFill>
                  <a:srgbClr val="000000"/>
                </a:solidFill>
                <a:latin typeface="Courier New" charset="0"/>
                <a:ea typeface="ＭＳ Ｐゴシック" charset="0"/>
              </a:rPr>
              <a:t>(s); </a:t>
            </a:r>
          </a:p>
          <a:p>
            <a:pPr>
              <a:spcBef>
                <a:spcPct val="0"/>
              </a:spcBef>
              <a:buFontTx/>
              <a:buNone/>
              <a:defRPr/>
            </a:pPr>
            <a:r>
              <a:rPr lang="en-US" sz="900" b="1" dirty="0">
                <a:solidFill>
                  <a:srgbClr val="000000"/>
                </a:solidFill>
                <a:latin typeface="Courier New" charset="0"/>
                <a:ea typeface="ＭＳ Ｐゴシック" charset="0"/>
              </a:rPr>
              <a:t>}</a:t>
            </a:r>
          </a:p>
        </p:txBody>
      </p:sp>
      <mc:AlternateContent xmlns:mc="http://schemas.openxmlformats.org/markup-compatibility/2006" xmlns:p14="http://schemas.microsoft.com/office/powerpoint/2010/main">
        <mc:Choice Requires="p14">
          <p:contentPart p14:bwMode="auto" r:id="rId15">
            <p14:nvContentPartPr>
              <p14:cNvPr id="7170" name="Ink 16"/>
              <p14:cNvContentPartPr>
                <a14:cpLocks xmlns:a14="http://schemas.microsoft.com/office/drawing/2010/main" noRot="1" noChangeAspect="1" noEditPoints="1" noChangeArrowheads="1" noChangeShapeType="1"/>
              </p14:cNvContentPartPr>
              <p14:nvPr/>
            </p14:nvContentPartPr>
            <p14:xfrm>
              <a:off x="8020050" y="754063"/>
              <a:ext cx="368300" cy="114300"/>
            </p14:xfrm>
          </p:contentPart>
        </mc:Choice>
        <mc:Fallback xmlns="">
          <p:pic>
            <p:nvPicPr>
              <p:cNvPr id="7170" name="Ink 16"/>
              <p:cNvPicPr>
                <a:picLocks noRot="1" noChangeAspect="1" noEditPoints="1" noChangeArrowheads="1" noChangeShapeType="1"/>
              </p:cNvPicPr>
              <p:nvPr/>
            </p:nvPicPr>
            <p:blipFill>
              <a:blip r:embed="rId16"/>
              <a:stretch>
                <a:fillRect/>
              </a:stretch>
            </p:blipFill>
            <p:spPr>
              <a:xfrm>
                <a:off x="8009620" y="750818"/>
                <a:ext cx="381967" cy="12836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171" name="Ink 17"/>
              <p14:cNvContentPartPr>
                <a14:cpLocks xmlns:a14="http://schemas.microsoft.com/office/drawing/2010/main" noRot="1" noChangeAspect="1" noEditPoints="1" noChangeArrowheads="1" noChangeShapeType="1"/>
              </p14:cNvContentPartPr>
              <p14:nvPr/>
            </p14:nvContentPartPr>
            <p14:xfrm>
              <a:off x="7947025" y="1009650"/>
              <a:ext cx="415925" cy="112713"/>
            </p14:xfrm>
          </p:contentPart>
        </mc:Choice>
        <mc:Fallback xmlns="">
          <p:pic>
            <p:nvPicPr>
              <p:cNvPr id="7171" name="Ink 17"/>
              <p:cNvPicPr>
                <a:picLocks noRot="1" noChangeAspect="1" noEditPoints="1" noChangeArrowheads="1" noChangeShapeType="1"/>
              </p:cNvPicPr>
              <p:nvPr/>
            </p:nvPicPr>
            <p:blipFill>
              <a:blip r:embed="rId18"/>
              <a:stretch>
                <a:fillRect/>
              </a:stretch>
            </p:blipFill>
            <p:spPr>
              <a:xfrm>
                <a:off x="7937662" y="1003888"/>
                <a:ext cx="431770" cy="128918"/>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172" name="Ink 18"/>
              <p14:cNvContentPartPr>
                <a14:cpLocks xmlns:a14="http://schemas.microsoft.com/office/drawing/2010/main" noRot="1" noChangeAspect="1" noEditPoints="1" noChangeArrowheads="1" noChangeShapeType="1"/>
              </p14:cNvContentPartPr>
              <p14:nvPr/>
            </p14:nvContentPartPr>
            <p14:xfrm>
              <a:off x="7929563" y="1277938"/>
              <a:ext cx="444500" cy="87312"/>
            </p14:xfrm>
          </p:contentPart>
        </mc:Choice>
        <mc:Fallback xmlns="">
          <p:pic>
            <p:nvPicPr>
              <p:cNvPr id="7172" name="Ink 18"/>
              <p:cNvPicPr>
                <a:picLocks noRot="1" noChangeAspect="1" noEditPoints="1" noChangeArrowheads="1" noChangeShapeType="1"/>
              </p:cNvPicPr>
              <p:nvPr/>
            </p:nvPicPr>
            <p:blipFill>
              <a:blip r:embed="rId20"/>
              <a:stretch>
                <a:fillRect/>
              </a:stretch>
            </p:blipFill>
            <p:spPr>
              <a:xfrm>
                <a:off x="7918406" y="1263925"/>
                <a:ext cx="469694" cy="11282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173" name="Ink 19"/>
              <p14:cNvContentPartPr>
                <a14:cpLocks xmlns:a14="http://schemas.microsoft.com/office/drawing/2010/main" noRot="1" noChangeAspect="1" noEditPoints="1" noChangeArrowheads="1" noChangeShapeType="1"/>
              </p14:cNvContentPartPr>
              <p14:nvPr/>
            </p14:nvContentPartPr>
            <p14:xfrm>
              <a:off x="8078788" y="1517650"/>
              <a:ext cx="357187" cy="84138"/>
            </p14:xfrm>
          </p:contentPart>
        </mc:Choice>
        <mc:Fallback xmlns="">
          <p:pic>
            <p:nvPicPr>
              <p:cNvPr id="7173" name="Ink 19"/>
              <p:cNvPicPr>
                <a:picLocks noRot="1" noChangeAspect="1" noEditPoints="1" noChangeArrowheads="1" noChangeShapeType="1"/>
              </p:cNvPicPr>
              <p:nvPr/>
            </p:nvPicPr>
            <p:blipFill>
              <a:blip r:embed="rId22"/>
              <a:stretch>
                <a:fillRect/>
              </a:stretch>
            </p:blipFill>
            <p:spPr>
              <a:xfrm>
                <a:off x="8067626" y="1503267"/>
                <a:ext cx="382032" cy="111105"/>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174" name="Ink 20"/>
              <p14:cNvContentPartPr>
                <a14:cpLocks xmlns:a14="http://schemas.microsoft.com/office/drawing/2010/main" noRot="1" noChangeAspect="1" noEditPoints="1" noChangeArrowheads="1" noChangeShapeType="1"/>
              </p14:cNvContentPartPr>
              <p14:nvPr/>
            </p14:nvContentPartPr>
            <p14:xfrm>
              <a:off x="8004175" y="1781175"/>
              <a:ext cx="319088" cy="65088"/>
            </p14:xfrm>
          </p:contentPart>
        </mc:Choice>
        <mc:Fallback xmlns="">
          <p:pic>
            <p:nvPicPr>
              <p:cNvPr id="7174" name="Ink 20"/>
              <p:cNvPicPr>
                <a:picLocks noRot="1" noChangeAspect="1" noEditPoints="1" noChangeArrowheads="1" noChangeShapeType="1"/>
              </p:cNvPicPr>
              <p:nvPr/>
            </p:nvPicPr>
            <p:blipFill>
              <a:blip r:embed="rId24"/>
              <a:stretch>
                <a:fillRect/>
              </a:stretch>
            </p:blipFill>
            <p:spPr>
              <a:xfrm>
                <a:off x="7992650" y="1766431"/>
                <a:ext cx="342858" cy="9241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175" name="Ink 21"/>
              <p14:cNvContentPartPr>
                <a14:cpLocks xmlns:a14="http://schemas.microsoft.com/office/drawing/2010/main" noRot="1" noChangeAspect="1" noEditPoints="1" noChangeArrowheads="1" noChangeShapeType="1"/>
              </p14:cNvContentPartPr>
              <p14:nvPr/>
            </p14:nvContentPartPr>
            <p14:xfrm>
              <a:off x="5942013" y="3335338"/>
              <a:ext cx="2935287" cy="588962"/>
            </p14:xfrm>
          </p:contentPart>
        </mc:Choice>
        <mc:Fallback xmlns="">
          <p:pic>
            <p:nvPicPr>
              <p:cNvPr id="7175" name="Ink 21"/>
              <p:cNvPicPr>
                <a:picLocks noRot="1" noChangeAspect="1" noEditPoints="1" noChangeArrowheads="1" noChangeShapeType="1"/>
              </p:cNvPicPr>
              <p:nvPr/>
            </p:nvPicPr>
            <p:blipFill>
              <a:blip r:embed="rId26"/>
              <a:stretch>
                <a:fillRect/>
              </a:stretch>
            </p:blipFill>
            <p:spPr>
              <a:xfrm>
                <a:off x="5929774" y="3320578"/>
                <a:ext cx="2962286" cy="620282"/>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176" name="Ink 22"/>
              <p14:cNvContentPartPr>
                <a14:cpLocks xmlns:a14="http://schemas.microsoft.com/office/drawing/2010/main" noRot="1" noChangeAspect="1" noEditPoints="1" noChangeArrowheads="1" noChangeShapeType="1"/>
              </p14:cNvContentPartPr>
              <p14:nvPr/>
            </p14:nvContentPartPr>
            <p14:xfrm>
              <a:off x="6046788" y="4962525"/>
              <a:ext cx="176212" cy="201613"/>
            </p14:xfrm>
          </p:contentPart>
        </mc:Choice>
        <mc:Fallback xmlns="">
          <p:pic>
            <p:nvPicPr>
              <p:cNvPr id="7176" name="Ink 22"/>
              <p:cNvPicPr>
                <a:picLocks noRot="1" noChangeAspect="1" noEditPoints="1" noChangeArrowheads="1" noChangeShapeType="1"/>
              </p:cNvPicPr>
              <p:nvPr/>
            </p:nvPicPr>
            <p:blipFill>
              <a:blip r:embed="rId28"/>
              <a:stretch>
                <a:fillRect/>
              </a:stretch>
            </p:blipFill>
            <p:spPr>
              <a:xfrm>
                <a:off x="6032074" y="4947764"/>
                <a:ext cx="205999" cy="227895"/>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177" name="Ink 23"/>
              <p14:cNvContentPartPr>
                <a14:cpLocks xmlns:a14="http://schemas.microsoft.com/office/drawing/2010/main" noRot="1" noChangeAspect="1" noEditPoints="1" noChangeArrowheads="1" noChangeShapeType="1"/>
              </p14:cNvContentPartPr>
              <p14:nvPr/>
            </p14:nvContentPartPr>
            <p14:xfrm>
              <a:off x="6348413" y="5032375"/>
              <a:ext cx="298450" cy="109538"/>
            </p14:xfrm>
          </p:contentPart>
        </mc:Choice>
        <mc:Fallback xmlns="">
          <p:pic>
            <p:nvPicPr>
              <p:cNvPr id="7177" name="Ink 23"/>
              <p:cNvPicPr>
                <a:picLocks noRot="1" noChangeAspect="1" noEditPoints="1" noChangeArrowheads="1" noChangeShapeType="1"/>
              </p:cNvPicPr>
              <p:nvPr/>
            </p:nvPicPr>
            <p:blipFill>
              <a:blip r:embed="rId30"/>
              <a:stretch>
                <a:fillRect/>
              </a:stretch>
            </p:blipFill>
            <p:spPr>
              <a:xfrm>
                <a:off x="6341213" y="5022646"/>
                <a:ext cx="311050" cy="132599"/>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178" name="Ink 24"/>
              <p14:cNvContentPartPr>
                <a14:cpLocks xmlns:a14="http://schemas.microsoft.com/office/drawing/2010/main" noRot="1" noChangeAspect="1" noEditPoints="1" noChangeArrowheads="1" noChangeShapeType="1"/>
              </p14:cNvContentPartPr>
              <p14:nvPr/>
            </p14:nvContentPartPr>
            <p14:xfrm>
              <a:off x="6783388" y="4887913"/>
              <a:ext cx="363537" cy="269875"/>
            </p14:xfrm>
          </p:contentPart>
        </mc:Choice>
        <mc:Fallback xmlns="">
          <p:pic>
            <p:nvPicPr>
              <p:cNvPr id="7178" name="Ink 24"/>
              <p:cNvPicPr>
                <a:picLocks noRot="1" noChangeAspect="1" noEditPoints="1" noChangeArrowheads="1" noChangeShapeType="1"/>
              </p:cNvPicPr>
              <p:nvPr/>
            </p:nvPicPr>
            <p:blipFill>
              <a:blip r:embed="rId32"/>
              <a:stretch>
                <a:fillRect/>
              </a:stretch>
            </p:blipFill>
            <p:spPr>
              <a:xfrm>
                <a:off x="6769337" y="4878197"/>
                <a:ext cx="392721" cy="293984"/>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179" name="Ink 25"/>
              <p14:cNvContentPartPr>
                <a14:cpLocks xmlns:a14="http://schemas.microsoft.com/office/drawing/2010/main" noRot="1" noChangeAspect="1" noEditPoints="1" noChangeArrowheads="1" noChangeShapeType="1"/>
              </p14:cNvContentPartPr>
              <p14:nvPr/>
            </p14:nvContentPartPr>
            <p14:xfrm>
              <a:off x="8377238" y="5484813"/>
              <a:ext cx="236537" cy="106362"/>
            </p14:xfrm>
          </p:contentPart>
        </mc:Choice>
        <mc:Fallback xmlns="">
          <p:pic>
            <p:nvPicPr>
              <p:cNvPr id="7179" name="Ink 25"/>
              <p:cNvPicPr>
                <a:picLocks noRot="1" noChangeAspect="1" noEditPoints="1" noChangeArrowheads="1" noChangeShapeType="1"/>
              </p:cNvPicPr>
              <p:nvPr/>
            </p:nvPicPr>
            <p:blipFill>
              <a:blip r:embed="rId34"/>
              <a:stretch>
                <a:fillRect/>
              </a:stretch>
            </p:blipFill>
            <p:spPr>
              <a:xfrm>
                <a:off x="8363218" y="5479405"/>
                <a:ext cx="265295" cy="126192"/>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180" name="Ink 26"/>
              <p14:cNvContentPartPr>
                <a14:cpLocks xmlns:a14="http://schemas.microsoft.com/office/drawing/2010/main" noRot="1" noChangeAspect="1" noEditPoints="1" noChangeArrowheads="1" noChangeShapeType="1"/>
              </p14:cNvContentPartPr>
              <p14:nvPr/>
            </p14:nvContentPartPr>
            <p14:xfrm>
              <a:off x="6192838" y="5872163"/>
              <a:ext cx="427037" cy="61912"/>
            </p14:xfrm>
          </p:contentPart>
        </mc:Choice>
        <mc:Fallback xmlns="">
          <p:pic>
            <p:nvPicPr>
              <p:cNvPr id="7180" name="Ink 26"/>
              <p:cNvPicPr>
                <a:picLocks noRot="1" noChangeAspect="1" noEditPoints="1" noChangeArrowheads="1" noChangeShapeType="1"/>
              </p:cNvPicPr>
              <p:nvPr/>
            </p:nvPicPr>
            <p:blipFill>
              <a:blip r:embed="rId36"/>
              <a:stretch>
                <a:fillRect/>
              </a:stretch>
            </p:blipFill>
            <p:spPr>
              <a:xfrm>
                <a:off x="6181316" y="5857405"/>
                <a:ext cx="452962" cy="90708"/>
              </a:xfrm>
              <a:prstGeom prst="rect">
                <a:avLst/>
              </a:prstGeom>
            </p:spPr>
          </p:pic>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609600" y="228600"/>
            <a:ext cx="79803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3200" dirty="0" smtClean="0">
                <a:solidFill>
                  <a:srgbClr val="000000"/>
                </a:solidFill>
                <a:latin typeface="Cambria" panose="02040503050406030204" pitchFamily="18" charset="0"/>
              </a:rPr>
              <a:t>Beyond the exam itself… things get weird</a:t>
            </a:r>
            <a:endParaRPr lang="en-US" altLang="en-US" sz="3200" dirty="0">
              <a:solidFill>
                <a:srgbClr val="000000"/>
              </a:solidFill>
              <a:latin typeface="Cambria" panose="02040503050406030204" pitchFamily="18" charset="0"/>
            </a:endParaRPr>
          </a:p>
        </p:txBody>
      </p:sp>
      <p:pic>
        <p:nvPicPr>
          <p:cNvPr id="183298" name="Picture 2" descr="C:\Users\Owner\Desktop\for_pres_2\Screen Shot 2014-04-01 at 2.43.04 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8485" y="1143000"/>
            <a:ext cx="6902592"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11120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2" name="Group 2"/>
          <p:cNvGrpSpPr>
            <a:grpSpLocks/>
          </p:cNvGrpSpPr>
          <p:nvPr/>
        </p:nvGrpSpPr>
        <p:grpSpPr bwMode="auto">
          <a:xfrm>
            <a:off x="468313" y="1143000"/>
            <a:ext cx="8218487" cy="180975"/>
            <a:chOff x="295" y="1311"/>
            <a:chExt cx="5177" cy="114"/>
          </a:xfrm>
        </p:grpSpPr>
        <p:sp>
          <p:nvSpPr>
            <p:cNvPr id="7681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7681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grpSp>
      <p:sp>
        <p:nvSpPr>
          <p:cNvPr id="76803" name="Text Box 5"/>
          <p:cNvSpPr txBox="1">
            <a:spLocks noChangeArrowheads="1"/>
          </p:cNvSpPr>
          <p:nvPr/>
        </p:nvSpPr>
        <p:spPr bwMode="auto">
          <a:xfrm>
            <a:off x="685800" y="228600"/>
            <a:ext cx="77819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4200"/>
              <a:t>Polymorphism</a:t>
            </a:r>
          </a:p>
        </p:txBody>
      </p:sp>
      <p:sp>
        <p:nvSpPr>
          <p:cNvPr id="76804" name="Text Box 28"/>
          <p:cNvSpPr txBox="1">
            <a:spLocks noChangeArrowheads="1"/>
          </p:cNvSpPr>
          <p:nvPr/>
        </p:nvSpPr>
        <p:spPr bwMode="auto">
          <a:xfrm>
            <a:off x="1066800" y="3748088"/>
            <a:ext cx="6575425"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800" b="1">
                <a:solidFill>
                  <a:schemeClr val="accent1"/>
                </a:solidFill>
                <a:latin typeface="Courier New" pitchFamily="49" charset="0"/>
              </a:rPr>
              <a:t>Person</a:t>
            </a:r>
            <a:r>
              <a:rPr lang="en-US" altLang="en-US" sz="1800" b="1">
                <a:solidFill>
                  <a:srgbClr val="0333FF"/>
                </a:solidFill>
                <a:latin typeface="Courier New" pitchFamily="49" charset="0"/>
              </a:rPr>
              <a:t> P = new </a:t>
            </a:r>
            <a:r>
              <a:rPr lang="en-US" altLang="en-US" sz="1800" b="1">
                <a:solidFill>
                  <a:schemeClr val="folHlink"/>
                </a:solidFill>
                <a:latin typeface="Courier New" pitchFamily="49" charset="0"/>
              </a:rPr>
              <a:t>Student</a:t>
            </a:r>
            <a:r>
              <a:rPr lang="en-US" altLang="en-US" sz="1800" b="1">
                <a:solidFill>
                  <a:srgbClr val="0333FF"/>
                </a:solidFill>
                <a:latin typeface="Courier New" pitchFamily="49" charset="0"/>
              </a:rPr>
              <a:t>( </a:t>
            </a:r>
            <a:r>
              <a:rPr lang="en-US" altLang="en-US" sz="1800" b="1">
                <a:latin typeface="Courier New" pitchFamily="49" charset="0"/>
              </a:rPr>
              <a:t>"Wally"</a:t>
            </a:r>
            <a:r>
              <a:rPr lang="en-US" altLang="en-US" sz="1800" b="1">
                <a:solidFill>
                  <a:srgbClr val="0333FF"/>
                </a:solidFill>
                <a:latin typeface="Courier New" pitchFamily="49" charset="0"/>
              </a:rPr>
              <a:t>, 16 );</a:t>
            </a:r>
          </a:p>
          <a:p>
            <a:pPr>
              <a:buFontTx/>
              <a:buNone/>
            </a:pPr>
            <a:r>
              <a:rPr lang="en-US" altLang="en-US" sz="1800" b="1">
                <a:solidFill>
                  <a:srgbClr val="0333FF"/>
                </a:solidFill>
                <a:latin typeface="Courier New" pitchFamily="49" charset="0"/>
              </a:rPr>
              <a:t>System.out.println(</a:t>
            </a:r>
            <a:r>
              <a:rPr lang="en-US" altLang="en-US" sz="1800" b="1">
                <a:latin typeface="Courier New" pitchFamily="49" charset="0"/>
              </a:rPr>
              <a:t>"P's name is "</a:t>
            </a:r>
            <a:r>
              <a:rPr lang="en-US" altLang="en-US" sz="1800" b="1">
                <a:solidFill>
                  <a:srgbClr val="0333FF"/>
                </a:solidFill>
                <a:latin typeface="Courier New" pitchFamily="49" charset="0"/>
              </a:rPr>
              <a:t> + P.name);</a:t>
            </a:r>
          </a:p>
          <a:p>
            <a:pPr>
              <a:buFontTx/>
              <a:buNone/>
            </a:pPr>
            <a:r>
              <a:rPr lang="en-US" altLang="en-US" sz="1800" b="1">
                <a:solidFill>
                  <a:srgbClr val="0333FF"/>
                </a:solidFill>
                <a:latin typeface="Courier New" pitchFamily="49" charset="0"/>
              </a:rPr>
              <a:t>System.out.println( P.isAsleep( 24 ) );</a:t>
            </a:r>
          </a:p>
          <a:p>
            <a:pPr>
              <a:buFontTx/>
              <a:buNone/>
            </a:pPr>
            <a:r>
              <a:rPr lang="en-US" altLang="en-US" sz="1800" b="1">
                <a:solidFill>
                  <a:srgbClr val="0333FF"/>
                </a:solidFill>
                <a:latin typeface="Courier New" pitchFamily="49" charset="0"/>
              </a:rPr>
              <a:t>P.status( 24 );</a:t>
            </a:r>
          </a:p>
        </p:txBody>
      </p:sp>
      <p:sp>
        <p:nvSpPr>
          <p:cNvPr id="76805" name="Rectangle 32"/>
          <p:cNvSpPr>
            <a:spLocks noChangeArrowheads="1"/>
          </p:cNvSpPr>
          <p:nvPr/>
        </p:nvSpPr>
        <p:spPr bwMode="auto">
          <a:xfrm>
            <a:off x="1063625" y="5424488"/>
            <a:ext cx="63579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800" b="1">
                <a:solidFill>
                  <a:srgbClr val="0333FF"/>
                </a:solidFill>
                <a:latin typeface="Courier New" pitchFamily="49" charset="0"/>
              </a:rPr>
              <a:t>System.out.println(</a:t>
            </a:r>
            <a:r>
              <a:rPr lang="en-US" altLang="en-US" sz="1800" b="1">
                <a:latin typeface="Courier New" pitchFamily="49" charset="0"/>
              </a:rPr>
              <a:t>"P is taking "</a:t>
            </a:r>
            <a:r>
              <a:rPr lang="en-US" altLang="en-US" sz="1800" b="1">
                <a:solidFill>
                  <a:srgbClr val="0333FF"/>
                </a:solidFill>
                <a:latin typeface="Courier New" pitchFamily="49" charset="0"/>
              </a:rPr>
              <a:t> + P.units);</a:t>
            </a:r>
          </a:p>
        </p:txBody>
      </p:sp>
      <p:sp>
        <p:nvSpPr>
          <p:cNvPr id="76806" name="Text Box 35"/>
          <p:cNvSpPr txBox="1">
            <a:spLocks noChangeArrowheads="1"/>
          </p:cNvSpPr>
          <p:nvPr/>
        </p:nvSpPr>
        <p:spPr bwMode="auto">
          <a:xfrm>
            <a:off x="228600" y="6248400"/>
            <a:ext cx="182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t>There's a problem here!</a:t>
            </a:r>
          </a:p>
        </p:txBody>
      </p:sp>
      <p:sp>
        <p:nvSpPr>
          <p:cNvPr id="76807" name="Text Box 36"/>
          <p:cNvSpPr txBox="1">
            <a:spLocks noChangeArrowheads="1"/>
          </p:cNvSpPr>
          <p:nvPr/>
        </p:nvSpPr>
        <p:spPr bwMode="auto">
          <a:xfrm>
            <a:off x="228600" y="6477000"/>
            <a:ext cx="182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t>Who has the problem?</a:t>
            </a:r>
          </a:p>
        </p:txBody>
      </p:sp>
      <p:sp>
        <p:nvSpPr>
          <p:cNvPr id="76808" name="Text Box 39"/>
          <p:cNvSpPr txBox="1">
            <a:spLocks noChangeArrowheads="1"/>
          </p:cNvSpPr>
          <p:nvPr/>
        </p:nvSpPr>
        <p:spPr bwMode="auto">
          <a:xfrm>
            <a:off x="369888" y="1511300"/>
            <a:ext cx="8012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a:t>But sometimes an exact type is not known until </a:t>
            </a:r>
            <a:r>
              <a:rPr lang="en-US" altLang="en-US" b="1" i="1"/>
              <a:t>run-time:</a:t>
            </a:r>
            <a:endParaRPr lang="en-US" altLang="en-US"/>
          </a:p>
        </p:txBody>
      </p:sp>
      <p:sp>
        <p:nvSpPr>
          <p:cNvPr id="76809" name="Text Box 40"/>
          <p:cNvSpPr txBox="1">
            <a:spLocks noChangeArrowheads="1"/>
          </p:cNvSpPr>
          <p:nvPr/>
        </p:nvSpPr>
        <p:spPr bwMode="auto">
          <a:xfrm>
            <a:off x="381000" y="2452688"/>
            <a:ext cx="7781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a:t>The constructor still determines the </a:t>
            </a:r>
            <a:r>
              <a:rPr lang="en-US" altLang="en-US" b="1" i="1"/>
              <a:t>actual</a:t>
            </a:r>
            <a:r>
              <a:rPr lang="en-US" altLang="en-US" i="1"/>
              <a:t> </a:t>
            </a:r>
            <a:r>
              <a:rPr lang="en-US" altLang="en-US"/>
              <a:t>type of the Object.</a:t>
            </a:r>
          </a:p>
        </p:txBody>
      </p:sp>
      <p:sp>
        <p:nvSpPr>
          <p:cNvPr id="76810" name="Text Box 41"/>
          <p:cNvSpPr txBox="1">
            <a:spLocks noChangeArrowheads="1"/>
          </p:cNvSpPr>
          <p:nvPr/>
        </p:nvSpPr>
        <p:spPr bwMode="auto">
          <a:xfrm>
            <a:off x="874713" y="1892300"/>
            <a:ext cx="76596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800">
                <a:solidFill>
                  <a:srgbClr val="009200"/>
                </a:solidFill>
              </a:rPr>
              <a:t>- The compiler will assume the object is of the </a:t>
            </a:r>
            <a:r>
              <a:rPr lang="en-US" altLang="en-US" sz="1800" b="1" i="1">
                <a:solidFill>
                  <a:srgbClr val="009200"/>
                </a:solidFill>
              </a:rPr>
              <a:t>declared</a:t>
            </a:r>
            <a:r>
              <a:rPr lang="en-US" altLang="en-US" sz="1800">
                <a:solidFill>
                  <a:srgbClr val="009200"/>
                </a:solidFill>
              </a:rPr>
              <a:t> type.</a:t>
            </a:r>
          </a:p>
        </p:txBody>
      </p:sp>
      <p:sp>
        <p:nvSpPr>
          <p:cNvPr id="76811" name="Text Box 42"/>
          <p:cNvSpPr txBox="1">
            <a:spLocks noChangeArrowheads="1"/>
          </p:cNvSpPr>
          <p:nvPr/>
        </p:nvSpPr>
        <p:spPr bwMode="auto">
          <a:xfrm>
            <a:off x="874713" y="2865438"/>
            <a:ext cx="73739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800">
                <a:solidFill>
                  <a:srgbClr val="009200"/>
                </a:solidFill>
              </a:rPr>
              <a:t>- At run-time, Java will use the </a:t>
            </a:r>
            <a:r>
              <a:rPr lang="en-US" altLang="en-US" sz="1800" b="1" i="1">
                <a:solidFill>
                  <a:srgbClr val="009200"/>
                </a:solidFill>
              </a:rPr>
              <a:t>actual type's</a:t>
            </a:r>
            <a:r>
              <a:rPr lang="en-US" altLang="en-US" sz="1800">
                <a:solidFill>
                  <a:srgbClr val="009200"/>
                </a:solidFill>
              </a:rPr>
              <a:t> latest (</a:t>
            </a:r>
            <a:r>
              <a:rPr lang="en-US" altLang="en-US" sz="1800" i="1">
                <a:solidFill>
                  <a:srgbClr val="009200"/>
                </a:solidFill>
              </a:rPr>
              <a:t>most-derived) </a:t>
            </a:r>
            <a:r>
              <a:rPr lang="en-US" altLang="en-US" sz="1800">
                <a:solidFill>
                  <a:srgbClr val="009200"/>
                </a:solidFill>
              </a:rPr>
              <a:t>methods.  </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bwMode="auto">
          <a:xfrm>
            <a:off x="685800" y="2286000"/>
            <a:ext cx="7772400" cy="1143000"/>
          </a:xfrm>
          <a:extLst>
            <a:ext uri="{FAA26D3D-D897-4be2-8F04-BA451C77F1D7}"/>
          </a:extLst>
        </p:spPr>
        <p:txBody>
          <a:bodyPr vert="horz" wrap="square" lIns="91440" tIns="45720" rIns="91440" bIns="45720" numCol="1" anchor="t" anchorCtr="0" compatLnSpc="1">
            <a:prstTxWarp prst="textNoShape">
              <a:avLst/>
            </a:prstTxWarp>
            <a:spAutoFit/>
          </a:bodyPr>
          <a:lstStyle/>
          <a:p>
            <a:pPr>
              <a:defRPr/>
            </a:pPr>
            <a:endParaRPr lang="en-US">
              <a:ea typeface="ＭＳ Ｐゴシック" charset="0"/>
              <a:cs typeface="+mj-cs"/>
            </a:endParaRPr>
          </a:p>
        </p:txBody>
      </p:sp>
      <p:sp>
        <p:nvSpPr>
          <p:cNvPr id="39939" name="Rectangle 3"/>
          <p:cNvSpPr>
            <a:spLocks noGrp="1" noChangeArrowheads="1"/>
          </p:cNvSpPr>
          <p:nvPr>
            <p:ph type="subTitle" idx="1"/>
          </p:nvPr>
        </p:nvSpPr>
        <p:spPr bwMode="auto">
          <a:extLst>
            <a:ext uri="{FAA26D3D-D897-4be2-8F04-BA451C77F1D7}"/>
          </a:extLst>
        </p:spPr>
        <p:txBody>
          <a:bodyPr vert="horz" wrap="square" lIns="91440" tIns="45720" rIns="91440" bIns="45720" numCol="1" anchor="t" anchorCtr="0" compatLnSpc="1">
            <a:prstTxWarp prst="textNoShape">
              <a:avLst/>
            </a:prstTxWarp>
            <a:spAutoFit/>
          </a:bodyPr>
          <a:lstStyle/>
          <a:p>
            <a:pPr>
              <a:buFont typeface="Monotype Sorts" charset="0"/>
              <a:buNone/>
              <a:defRPr/>
            </a:pPr>
            <a:endParaRPr lang="en-US">
              <a:ea typeface="ＭＳ Ｐゴシック" charset="0"/>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609600" y="228600"/>
            <a:ext cx="79803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3200" dirty="0" smtClean="0">
                <a:solidFill>
                  <a:srgbClr val="000000"/>
                </a:solidFill>
                <a:latin typeface="Cambria" panose="02040503050406030204" pitchFamily="18" charset="0"/>
              </a:rPr>
              <a:t>Beyond the exam itself… things get weird</a:t>
            </a:r>
            <a:endParaRPr lang="en-US" altLang="en-US" sz="3200" dirty="0">
              <a:solidFill>
                <a:srgbClr val="000000"/>
              </a:solidFill>
              <a:latin typeface="Cambria" panose="02040503050406030204" pitchFamily="18" charset="0"/>
            </a:endParaRPr>
          </a:p>
        </p:txBody>
      </p:sp>
      <p:pic>
        <p:nvPicPr>
          <p:cNvPr id="184322" name="Picture 2" descr="C:\Users\Owner\Desktop\for_pres_2\Screen Shot 2014-04-01 at 2.45.04 AM.png"/>
          <p:cNvPicPr>
            <a:picLocks noChangeAspect="1" noChangeArrowheads="1"/>
          </p:cNvPicPr>
          <p:nvPr/>
        </p:nvPicPr>
        <p:blipFill rotWithShape="1">
          <a:blip r:embed="rId3">
            <a:extLst>
              <a:ext uri="{28A0092B-C50C-407E-A947-70E740481C1C}">
                <a14:useLocalDpi xmlns:a14="http://schemas.microsoft.com/office/drawing/2010/main" val="0"/>
              </a:ext>
            </a:extLst>
          </a:blip>
          <a:srcRect t="8075"/>
          <a:stretch/>
        </p:blipFill>
        <p:spPr bwMode="auto">
          <a:xfrm>
            <a:off x="152399" y="1295400"/>
            <a:ext cx="8687161" cy="533400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6248400" y="1447800"/>
            <a:ext cx="2743200" cy="2133600"/>
          </a:xfrm>
          <a:prstGeom prst="roundRect">
            <a:avLst/>
          </a:prstGeom>
          <a:ln w="38100">
            <a:solidFill>
              <a:srgbClr val="0000FF"/>
            </a:solidFill>
          </a:ln>
        </p:spPr>
        <p:txBody>
          <a:bodyPr wrap="none" rtlCol="0" anchor="ctr">
            <a:spAutoFit/>
          </a:bodyPr>
          <a:lstStyle/>
          <a:p>
            <a:pPr algn="ctr">
              <a:buNone/>
            </a:pPr>
            <a:endParaRPr lang="en-US" sz="1200" dirty="0" smtClean="0">
              <a:latin typeface="Cambria" panose="02040503050406030204" pitchFamily="18" charset="0"/>
            </a:endParaRPr>
          </a:p>
        </p:txBody>
      </p:sp>
    </p:spTree>
    <p:extLst>
      <p:ext uri="{BB962C8B-B14F-4D97-AF65-F5344CB8AC3E}">
        <p14:creationId xmlns:p14="http://schemas.microsoft.com/office/powerpoint/2010/main" val="1749037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609600" y="228600"/>
            <a:ext cx="79803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3200" dirty="0" smtClean="0">
                <a:solidFill>
                  <a:srgbClr val="000000"/>
                </a:solidFill>
                <a:latin typeface="Cambria" panose="02040503050406030204" pitchFamily="18" charset="0"/>
              </a:rPr>
              <a:t>Beyond the exam itself… things get weird</a:t>
            </a:r>
            <a:endParaRPr lang="en-US" altLang="en-US" sz="3200" dirty="0">
              <a:solidFill>
                <a:srgbClr val="000000"/>
              </a:solidFill>
              <a:latin typeface="Cambria" panose="02040503050406030204" pitchFamily="18" charset="0"/>
            </a:endParaRPr>
          </a:p>
        </p:txBody>
      </p:sp>
      <p:pic>
        <p:nvPicPr>
          <p:cNvPr id="185346" name="Picture 2" descr="C:\Users\Owner\Desktop\for_pres_2\Screen Shot 2014-04-01 at 2.47.35 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8030" y="990599"/>
            <a:ext cx="6603499" cy="5642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392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609600" y="228600"/>
            <a:ext cx="79803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3200" dirty="0" smtClean="0">
                <a:solidFill>
                  <a:srgbClr val="000000"/>
                </a:solidFill>
                <a:latin typeface="Cambria" panose="02040503050406030204" pitchFamily="18" charset="0"/>
              </a:rPr>
              <a:t>Beyond the exam itself… things get weird</a:t>
            </a:r>
            <a:endParaRPr lang="en-US" altLang="en-US" sz="3200" dirty="0">
              <a:solidFill>
                <a:srgbClr val="000000"/>
              </a:solidFill>
              <a:latin typeface="Cambria" panose="02040503050406030204" pitchFamily="18" charset="0"/>
            </a:endParaRPr>
          </a:p>
        </p:txBody>
      </p:sp>
      <p:pic>
        <p:nvPicPr>
          <p:cNvPr id="186370" name="Picture 2" descr="C:\Users\Owner\Desktop\for_pres_2\Screen Shot 2014-04-01 at 2.50.30 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400425"/>
            <a:ext cx="5248275" cy="12477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86371" name="Picture 3" descr="C:\Users\Owner\Desktop\for_pres_2\Screen Shot 2014-04-01 at 2.49.56 A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964" y="5029200"/>
            <a:ext cx="5448300" cy="14763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86372" name="Picture 4" descr="C:\Users\Owner\Desktop\for_pres_2\Screen Shot 2014-04-01 at 2.49.06 A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964" y="980268"/>
            <a:ext cx="5638141" cy="17256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86374" name="Picture 6" descr="C:\Users\Owner\Desktop\for_pres_2\Screen Shot 2014-04-01 at 2.45.32 A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1" y="2168616"/>
            <a:ext cx="6477000" cy="8793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86375" name="Picture 7" descr="C:\Users\Owner\Desktop\for_pres_2\Screen Shot 2014-04-01 at 2.42.03 AM.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9780" y="5767387"/>
            <a:ext cx="4314825" cy="10096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1867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descr="C:\Users\Owner\Desktop\for_pres_2\Screen Shot 2014-04-01 at 2.48.05 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647143"/>
            <a:ext cx="7400925" cy="4200525"/>
          </a:xfrm>
          <a:prstGeom prst="rect">
            <a:avLst/>
          </a:prstGeom>
          <a:noFill/>
          <a:extLst>
            <a:ext uri="{909E8E84-426E-40DD-AFC4-6F175D3DCCD1}">
              <a14:hiddenFill xmlns:a14="http://schemas.microsoft.com/office/drawing/2010/main">
                <a:solidFill>
                  <a:srgbClr val="FFFFFF"/>
                </a:solidFill>
              </a14:hiddenFill>
            </a:ext>
          </a:extLst>
        </p:spPr>
      </p:pic>
      <p:pic>
        <p:nvPicPr>
          <p:cNvPr id="187400" name="Picture 8" descr="C:\Users\Owner\Desktop\for_pres_2\Screen Shot 2014-04-01 at 2.45.49 A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890" y="257467"/>
            <a:ext cx="6173907" cy="28667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60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descr="C:\Users\Owner\Desktop\for_pres_2\Screen Shot 2014-04-01 at 2.48.05 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647143"/>
            <a:ext cx="7400925" cy="4200525"/>
          </a:xfrm>
          <a:prstGeom prst="rect">
            <a:avLst/>
          </a:prstGeom>
          <a:noFill/>
          <a:extLst>
            <a:ext uri="{909E8E84-426E-40DD-AFC4-6F175D3DCCD1}">
              <a14:hiddenFill xmlns:a14="http://schemas.microsoft.com/office/drawing/2010/main">
                <a:solidFill>
                  <a:srgbClr val="FFFFFF"/>
                </a:solidFill>
              </a14:hiddenFill>
            </a:ext>
          </a:extLst>
        </p:spPr>
      </p:pic>
      <p:pic>
        <p:nvPicPr>
          <p:cNvPr id="187400" name="Picture 8" descr="C:\Users\Owner\Desktop\for_pres_2\Screen Shot 2014-04-01 at 2.45.49 A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890" y="257467"/>
            <a:ext cx="6173907" cy="28667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7" descr="C:\Users\Owner\Desktop\for_pres_2\Screen Shot 2014-04-01 at 2.39.22 A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338004"/>
            <a:ext cx="7260646" cy="4453196"/>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6864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C:\Users\Owner\Desktop\for_pres_2\Screen Shot 2014-04-01 at 2.40.29 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148" y="2133600"/>
            <a:ext cx="8184813" cy="3276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2"/>
          <p:cNvSpPr txBox="1">
            <a:spLocks noChangeArrowheads="1"/>
          </p:cNvSpPr>
          <p:nvPr/>
        </p:nvSpPr>
        <p:spPr bwMode="auto">
          <a:xfrm>
            <a:off x="609600" y="228600"/>
            <a:ext cx="79803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3200" dirty="0" smtClean="0">
                <a:solidFill>
                  <a:srgbClr val="000000"/>
                </a:solidFill>
                <a:latin typeface="Cambria" panose="02040503050406030204" pitchFamily="18" charset="0"/>
              </a:rPr>
              <a:t>Beyond the exam itself… things get weird</a:t>
            </a:r>
            <a:endParaRPr lang="en-US" altLang="en-US" sz="3200" dirty="0">
              <a:solidFill>
                <a:srgbClr val="000000"/>
              </a:solidFill>
              <a:latin typeface="Cambria" panose="02040503050406030204" pitchFamily="18" charset="0"/>
            </a:endParaRPr>
          </a:p>
        </p:txBody>
      </p:sp>
      <p:pic>
        <p:nvPicPr>
          <p:cNvPr id="8" name="Picture 5" descr="C:\Users\Owner\Desktop\for_pres_2\Screen Shot 2014-04-01 at 2.40.46 A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23" y="2362200"/>
            <a:ext cx="9115777"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507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C:\Users\Owner\Desktop\for_pres_2\Screen Shot 2014-04-01 at 2.40.29 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148" y="2133600"/>
            <a:ext cx="8184813" cy="3276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2"/>
          <p:cNvSpPr txBox="1">
            <a:spLocks noChangeArrowheads="1"/>
          </p:cNvSpPr>
          <p:nvPr/>
        </p:nvSpPr>
        <p:spPr bwMode="auto">
          <a:xfrm>
            <a:off x="609600" y="228600"/>
            <a:ext cx="79803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3200" dirty="0" smtClean="0">
                <a:solidFill>
                  <a:srgbClr val="000000"/>
                </a:solidFill>
                <a:latin typeface="Cambria" panose="02040503050406030204" pitchFamily="18" charset="0"/>
              </a:rPr>
              <a:t>Beyond the exam itself… things get weird</a:t>
            </a:r>
            <a:endParaRPr lang="en-US" altLang="en-US" sz="3200" dirty="0">
              <a:solidFill>
                <a:srgbClr val="000000"/>
              </a:solidFill>
              <a:latin typeface="Cambria" panose="02040503050406030204" pitchFamily="18" charset="0"/>
            </a:endParaRPr>
          </a:p>
        </p:txBody>
      </p:sp>
      <p:sp>
        <p:nvSpPr>
          <p:cNvPr id="2" name="Rounded Rectangle 1"/>
          <p:cNvSpPr/>
          <p:nvPr/>
        </p:nvSpPr>
        <p:spPr>
          <a:xfrm>
            <a:off x="3657600" y="3505200"/>
            <a:ext cx="2552700" cy="1066800"/>
          </a:xfrm>
          <a:prstGeom prst="roundRect">
            <a:avLst/>
          </a:prstGeom>
          <a:ln>
            <a:solidFill>
              <a:srgbClr val="C00000"/>
            </a:solidFill>
          </a:ln>
        </p:spPr>
        <p:txBody>
          <a:bodyPr wrap="square" rtlCol="0" anchor="ctr">
            <a:spAutoFit/>
          </a:bodyPr>
          <a:lstStyle/>
          <a:p>
            <a:pPr algn="ctr">
              <a:buNone/>
            </a:pPr>
            <a:endParaRPr lang="en-US" sz="1200" dirty="0" smtClean="0">
              <a:latin typeface="Cambria" panose="02040503050406030204" pitchFamily="18" charset="0"/>
            </a:endParaRPr>
          </a:p>
        </p:txBody>
      </p:sp>
    </p:spTree>
    <p:extLst>
      <p:ext uri="{BB962C8B-B14F-4D97-AF65-F5344CB8AC3E}">
        <p14:creationId xmlns:p14="http://schemas.microsoft.com/office/powerpoint/2010/main" val="4027328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1506" name="Rectangle 7"/>
          <p:cNvSpPr>
            <a:spLocks noChangeArrowheads="1"/>
          </p:cNvSpPr>
          <p:nvPr/>
        </p:nvSpPr>
        <p:spPr bwMode="auto">
          <a:xfrm>
            <a:off x="685800" y="228600"/>
            <a:ext cx="7924800" cy="762000"/>
          </a:xfrm>
          <a:prstGeom prst="rect">
            <a:avLst/>
          </a:prstGeom>
          <a:solidFill>
            <a:schemeClr val="bg1">
              <a:lumMod val="95000"/>
            </a:schemeClr>
          </a:solidFill>
          <a:ln>
            <a:noFill/>
          </a:ln>
        </p:spPr>
        <p:txBody>
          <a:bodyPr lIns="90487" tIns="44450" rIns="90487" bIns="44450" anchor="b"/>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sz="4400" dirty="0" smtClean="0">
                <a:solidFill>
                  <a:srgbClr val="000000"/>
                </a:solidFill>
                <a:latin typeface="Cambria" panose="02040503050406030204" pitchFamily="18" charset="0"/>
              </a:rPr>
              <a:t>This week's theme:  </a:t>
            </a:r>
            <a:r>
              <a:rPr lang="en-US" altLang="en-US" sz="4400" b="1" i="1" dirty="0" smtClean="0">
                <a:solidFill>
                  <a:srgbClr val="000000"/>
                </a:solidFill>
                <a:latin typeface="Cambria" panose="02040503050406030204" pitchFamily="18" charset="0"/>
              </a:rPr>
              <a:t>fast</a:t>
            </a:r>
            <a:r>
              <a:rPr lang="en-US" altLang="en-US" sz="4400" i="1" dirty="0" smtClean="0">
                <a:solidFill>
                  <a:srgbClr val="000000"/>
                </a:solidFill>
                <a:latin typeface="Cambria" panose="02040503050406030204" pitchFamily="18" charset="0"/>
              </a:rPr>
              <a:t> Java!</a:t>
            </a:r>
            <a:endParaRPr lang="en-US" altLang="en-US" sz="4800" dirty="0">
              <a:solidFill>
                <a:srgbClr val="000000"/>
              </a:solidFill>
              <a:latin typeface="Cambria" panose="02040503050406030204" pitchFamily="18" charset="0"/>
            </a:endParaRPr>
          </a:p>
        </p:txBody>
      </p:sp>
      <p:sp>
        <p:nvSpPr>
          <p:cNvPr id="2" name="Rectangle 1"/>
          <p:cNvSpPr/>
          <p:nvPr/>
        </p:nvSpPr>
        <p:spPr>
          <a:xfrm>
            <a:off x="6096000" y="1143000"/>
            <a:ext cx="2819102" cy="461665"/>
          </a:xfrm>
          <a:prstGeom prst="rect">
            <a:avLst/>
          </a:prstGeom>
          <a:solidFill>
            <a:schemeClr val="bg1">
              <a:lumMod val="95000"/>
            </a:schemeClr>
          </a:solidFill>
        </p:spPr>
        <p:txBody>
          <a:bodyPr wrap="square">
            <a:spAutoFit/>
          </a:bodyPr>
          <a:lstStyle/>
          <a:p>
            <a:pPr algn="ctr">
              <a:buNone/>
            </a:pPr>
            <a:r>
              <a:rPr lang="en-US" altLang="en-US" sz="1200" i="1" dirty="0" smtClean="0">
                <a:solidFill>
                  <a:srgbClr val="000000"/>
                </a:solidFill>
                <a:latin typeface="Cambria" panose="02040503050406030204" pitchFamily="18" charset="0"/>
              </a:rPr>
              <a:t>Note that in this context fast and caffeinated can be used interchangeably…</a:t>
            </a:r>
            <a:endParaRPr lang="en-US" sz="1200" dirty="0"/>
          </a:p>
        </p:txBody>
      </p:sp>
      <p:sp>
        <p:nvSpPr>
          <p:cNvPr id="8" name="Rectangle 7"/>
          <p:cNvSpPr/>
          <p:nvPr/>
        </p:nvSpPr>
        <p:spPr>
          <a:xfrm>
            <a:off x="7010102" y="6096000"/>
            <a:ext cx="1905000" cy="584775"/>
          </a:xfrm>
          <a:prstGeom prst="rect">
            <a:avLst/>
          </a:prstGeom>
          <a:solidFill>
            <a:schemeClr val="bg1">
              <a:lumMod val="50000"/>
            </a:schemeClr>
          </a:solidFill>
        </p:spPr>
        <p:txBody>
          <a:bodyPr wrap="square">
            <a:spAutoFit/>
          </a:bodyPr>
          <a:lstStyle/>
          <a:p>
            <a:pPr algn="ctr">
              <a:buNone/>
            </a:pPr>
            <a:r>
              <a:rPr lang="en-US" altLang="en-US" sz="1600" b="1" i="1" dirty="0" smtClean="0">
                <a:solidFill>
                  <a:schemeClr val="bg1"/>
                </a:solidFill>
                <a:latin typeface="Cambria" panose="02040503050406030204" pitchFamily="18" charset="0"/>
              </a:rPr>
              <a:t>A Java detour!  Thanks,  Yvonne!</a:t>
            </a:r>
            <a:endParaRPr lang="en-US" sz="1600" b="1" dirty="0">
              <a:solidFill>
                <a:schemeClr val="bg1"/>
              </a:solidFill>
            </a:endParaRPr>
          </a:p>
        </p:txBody>
      </p:sp>
    </p:spTree>
    <p:extLst>
      <p:ext uri="{BB962C8B-B14F-4D97-AF65-F5344CB8AC3E}">
        <p14:creationId xmlns:p14="http://schemas.microsoft.com/office/powerpoint/2010/main" val="1194122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6"/>
          <p:cNvSpPr txBox="1">
            <a:spLocks noChangeArrowheads="1"/>
          </p:cNvSpPr>
          <p:nvPr/>
        </p:nvSpPr>
        <p:spPr bwMode="auto">
          <a:xfrm>
            <a:off x="676275" y="221159"/>
            <a:ext cx="77819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4400" dirty="0" smtClean="0">
                <a:latin typeface="Cambria" panose="02040503050406030204" pitchFamily="18" charset="0"/>
              </a:rPr>
              <a:t>Take your midterm today!</a:t>
            </a:r>
            <a:endParaRPr lang="en-US" altLang="en-US" sz="4400" dirty="0">
              <a:latin typeface="Cambria" panose="02040503050406030204" pitchFamily="18" charset="0"/>
            </a:endParaRPr>
          </a:p>
        </p:txBody>
      </p:sp>
      <p:pic>
        <p:nvPicPr>
          <p:cNvPr id="1026"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33197" y="1143000"/>
            <a:ext cx="3048000" cy="5417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own Arrow 2"/>
          <p:cNvSpPr/>
          <p:nvPr/>
        </p:nvSpPr>
        <p:spPr bwMode="auto">
          <a:xfrm>
            <a:off x="6820941" y="3200400"/>
            <a:ext cx="381000" cy="457200"/>
          </a:xfrm>
          <a:prstGeom prst="downArrow">
            <a:avLst/>
          </a:prstGeom>
          <a:solidFill>
            <a:srgbClr val="7DEB8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Times New Roman" pitchFamily="1" charset="0"/>
            </a:endParaRPr>
          </a:p>
        </p:txBody>
      </p:sp>
      <p:grpSp>
        <p:nvGrpSpPr>
          <p:cNvPr id="19" name="Group 18"/>
          <p:cNvGrpSpPr>
            <a:grpSpLocks/>
          </p:cNvGrpSpPr>
          <p:nvPr>
            <p:custDataLst>
              <p:tags r:id="rId1"/>
            </p:custDataLst>
          </p:nvPr>
        </p:nvGrpSpPr>
        <p:grpSpPr bwMode="auto">
          <a:xfrm>
            <a:off x="7214856" y="2881346"/>
            <a:ext cx="457200" cy="533400"/>
            <a:chOff x="2928" y="1051"/>
            <a:chExt cx="840" cy="957"/>
          </a:xfrm>
        </p:grpSpPr>
        <p:sp>
          <p:nvSpPr>
            <p:cNvPr id="20" name="Freeform 19"/>
            <p:cNvSpPr>
              <a:spLocks/>
            </p:cNvSpPr>
            <p:nvPr>
              <p:custDataLst>
                <p:tags r:id="rId2"/>
              </p:custDataLst>
            </p:nvPr>
          </p:nvSpPr>
          <p:spPr bwMode="auto">
            <a:xfrm>
              <a:off x="2928" y="1759"/>
              <a:ext cx="810" cy="249"/>
            </a:xfrm>
            <a:custGeom>
              <a:avLst/>
              <a:gdLst>
                <a:gd name="T0" fmla="*/ 3 w 1048"/>
                <a:gd name="T1" fmla="*/ 21 h 250"/>
                <a:gd name="T2" fmla="*/ 5 w 1048"/>
                <a:gd name="T3" fmla="*/ 83 h 250"/>
                <a:gd name="T4" fmla="*/ 5 w 1048"/>
                <a:gd name="T5" fmla="*/ 111 h 250"/>
                <a:gd name="T6" fmla="*/ 6 w 1048"/>
                <a:gd name="T7" fmla="*/ 125 h 250"/>
                <a:gd name="T8" fmla="*/ 6 w 1048"/>
                <a:gd name="T9" fmla="*/ 159 h 250"/>
                <a:gd name="T10" fmla="*/ 4 w 1048"/>
                <a:gd name="T11" fmla="*/ 228 h 250"/>
                <a:gd name="T12" fmla="*/ 2 w 1048"/>
                <a:gd name="T13" fmla="*/ 208 h 250"/>
                <a:gd name="T14" fmla="*/ 0 w 1048"/>
                <a:gd name="T15" fmla="*/ 187 h 250"/>
                <a:gd name="T16" fmla="*/ 2 w 1048"/>
                <a:gd name="T17" fmla="*/ 153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3 w 1048"/>
                <a:gd name="T29" fmla="*/ 28 h 250"/>
                <a:gd name="T30" fmla="*/ 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a:buFontTx/>
                <a:buNone/>
              </a:pPr>
              <a:endParaRPr lang="en-US" sz="1800" b="1">
                <a:solidFill>
                  <a:srgbClr val="0703F3"/>
                </a:solidFill>
              </a:endParaRPr>
            </a:p>
          </p:txBody>
        </p:sp>
        <p:sp>
          <p:nvSpPr>
            <p:cNvPr id="21" name="Oval 20"/>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spcBef>
                  <a:spcPct val="0"/>
                </a:spcBef>
                <a:buFontTx/>
                <a:buNone/>
              </a:pPr>
              <a:endParaRPr lang="en-US" altLang="en-US">
                <a:solidFill>
                  <a:srgbClr val="000000"/>
                </a:solidFill>
                <a:latin typeface="Arial" pitchFamily="34" charset="0"/>
              </a:endParaRPr>
            </a:p>
          </p:txBody>
        </p:sp>
        <p:sp>
          <p:nvSpPr>
            <p:cNvPr id="22" name="Oval 21"/>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spcBef>
                  <a:spcPct val="0"/>
                </a:spcBef>
                <a:buFontTx/>
                <a:buNone/>
              </a:pPr>
              <a:endParaRPr lang="en-US" altLang="en-US">
                <a:solidFill>
                  <a:srgbClr val="000000"/>
                </a:solidFill>
                <a:latin typeface="Arial" pitchFamily="34" charset="0"/>
              </a:endParaRPr>
            </a:p>
          </p:txBody>
        </p:sp>
        <p:sp>
          <p:nvSpPr>
            <p:cNvPr id="23" name="Oval 22"/>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spcBef>
                  <a:spcPct val="0"/>
                </a:spcBef>
                <a:buFontTx/>
                <a:buNone/>
              </a:pPr>
              <a:endParaRPr lang="en-US" altLang="en-US">
                <a:solidFill>
                  <a:srgbClr val="000000"/>
                </a:solidFill>
                <a:latin typeface="Arial" pitchFamily="34" charset="0"/>
              </a:endParaRPr>
            </a:p>
          </p:txBody>
        </p:sp>
        <p:sp>
          <p:nvSpPr>
            <p:cNvPr id="24" name="Oval 23"/>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spcBef>
                  <a:spcPct val="0"/>
                </a:spcBef>
                <a:buFontTx/>
                <a:buNone/>
              </a:pPr>
              <a:endParaRPr lang="en-US" altLang="en-US">
                <a:solidFill>
                  <a:srgbClr val="000000"/>
                </a:solidFill>
                <a:latin typeface="Arial" pitchFamily="34" charset="0"/>
              </a:endParaRPr>
            </a:p>
          </p:txBody>
        </p:sp>
        <p:sp>
          <p:nvSpPr>
            <p:cNvPr id="25" name="Oval 24"/>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spcBef>
                  <a:spcPct val="0"/>
                </a:spcBef>
                <a:buFontTx/>
                <a:buNone/>
              </a:pPr>
              <a:endParaRPr lang="en-US" altLang="en-US">
                <a:solidFill>
                  <a:srgbClr val="000000"/>
                </a:solidFill>
                <a:latin typeface="Arial" pitchFamily="34" charset="0"/>
              </a:endParaRPr>
            </a:p>
          </p:txBody>
        </p:sp>
        <p:sp>
          <p:nvSpPr>
            <p:cNvPr id="26" name="Oval 25"/>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spcBef>
                  <a:spcPct val="0"/>
                </a:spcBef>
                <a:buFontTx/>
                <a:buNone/>
              </a:pPr>
              <a:endParaRPr lang="en-US" altLang="en-US">
                <a:solidFill>
                  <a:srgbClr val="000000"/>
                </a:solidFill>
                <a:latin typeface="Arial" pitchFamily="34" charset="0"/>
              </a:endParaRPr>
            </a:p>
          </p:txBody>
        </p:sp>
        <p:sp>
          <p:nvSpPr>
            <p:cNvPr id="27" name="Oval 26"/>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spcBef>
                  <a:spcPct val="0"/>
                </a:spcBef>
                <a:buFontTx/>
                <a:buNone/>
              </a:pPr>
              <a:endParaRPr lang="en-US" altLang="en-US">
                <a:solidFill>
                  <a:srgbClr val="000000"/>
                </a:solidFill>
                <a:latin typeface="Arial" pitchFamily="34" charset="0"/>
              </a:endParaRPr>
            </a:p>
          </p:txBody>
        </p:sp>
        <p:sp>
          <p:nvSpPr>
            <p:cNvPr id="28" name="AutoShape 27"/>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spcBef>
                  <a:spcPct val="0"/>
                </a:spcBef>
                <a:buFontTx/>
                <a:buNone/>
              </a:pPr>
              <a:endParaRPr lang="en-US" altLang="en-US">
                <a:solidFill>
                  <a:srgbClr val="000000"/>
                </a:solidFill>
                <a:latin typeface="Arial" pitchFamily="34" charset="0"/>
              </a:endParaRPr>
            </a:p>
          </p:txBody>
        </p:sp>
        <p:sp>
          <p:nvSpPr>
            <p:cNvPr id="29" name="Freeform 28"/>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a:buFontTx/>
                <a:buNone/>
              </a:pPr>
              <a:endParaRPr lang="en-US" sz="1800" b="1">
                <a:solidFill>
                  <a:srgbClr val="0703F3"/>
                </a:solidFill>
              </a:endParaRPr>
            </a:p>
          </p:txBody>
        </p:sp>
        <p:sp>
          <p:nvSpPr>
            <p:cNvPr id="30" name="Freeform 29"/>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a:buFontTx/>
                <a:buNone/>
              </a:pPr>
              <a:endParaRPr lang="en-US" sz="1800" b="1">
                <a:solidFill>
                  <a:srgbClr val="0703F3"/>
                </a:solidFill>
              </a:endParaRPr>
            </a:p>
          </p:txBody>
        </p:sp>
        <p:sp>
          <p:nvSpPr>
            <p:cNvPr id="31" name="Freeform 30"/>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buFontTx/>
                <a:buNone/>
              </a:pPr>
              <a:endParaRPr lang="en-US" sz="1800" b="1">
                <a:solidFill>
                  <a:srgbClr val="0703F3"/>
                </a:solidFill>
              </a:endParaRPr>
            </a:p>
          </p:txBody>
        </p:sp>
        <p:sp>
          <p:nvSpPr>
            <p:cNvPr id="32" name="Freeform 31"/>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buFontTx/>
                <a:buNone/>
              </a:pPr>
              <a:endParaRPr lang="en-US" sz="1800" b="1">
                <a:solidFill>
                  <a:srgbClr val="0703F3"/>
                </a:solidFill>
              </a:endParaRPr>
            </a:p>
          </p:txBody>
        </p:sp>
      </p:grpSp>
      <p:sp>
        <p:nvSpPr>
          <p:cNvPr id="33" name="Rectangle 37"/>
          <p:cNvSpPr>
            <a:spLocks noChangeArrowheads="1"/>
          </p:cNvSpPr>
          <p:nvPr/>
        </p:nvSpPr>
        <p:spPr bwMode="auto">
          <a:xfrm>
            <a:off x="6820941" y="2438400"/>
            <a:ext cx="2170659" cy="400110"/>
          </a:xfrm>
          <a:prstGeom prst="rect">
            <a:avLst/>
          </a:prstGeom>
          <a:solidFill>
            <a:srgbClr val="CCFFCC"/>
          </a:solidFill>
          <a:ln>
            <a:noFill/>
          </a:ln>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r>
              <a:rPr lang="en-US" altLang="en-US" sz="2000" b="0" dirty="0" err="1">
                <a:solidFill>
                  <a:srgbClr val="04841C"/>
                </a:solidFill>
                <a:latin typeface="Calibri" panose="020F0502020204030204" pitchFamily="34" charset="0"/>
              </a:rPr>
              <a:t>g</a:t>
            </a:r>
            <a:r>
              <a:rPr lang="en-US" altLang="en-US" sz="2000" b="0" dirty="0" err="1" smtClean="0">
                <a:solidFill>
                  <a:srgbClr val="04841C"/>
                </a:solidFill>
                <a:latin typeface="Calibri" panose="020F0502020204030204" pitchFamily="34" charset="0"/>
              </a:rPr>
              <a:t>otta</a:t>
            </a:r>
            <a:r>
              <a:rPr lang="en-US" altLang="en-US" sz="2000" b="0" dirty="0" smtClean="0">
                <a:solidFill>
                  <a:srgbClr val="04841C"/>
                </a:solidFill>
                <a:latin typeface="Calibri" panose="020F0502020204030204" pitchFamily="34" charset="0"/>
              </a:rPr>
              <a:t> catch '</a:t>
            </a:r>
            <a:r>
              <a:rPr lang="en-US" altLang="en-US" sz="2000" b="0" dirty="0" err="1" smtClean="0">
                <a:solidFill>
                  <a:srgbClr val="04841C"/>
                </a:solidFill>
                <a:latin typeface="Calibri" panose="020F0502020204030204" pitchFamily="34" charset="0"/>
              </a:rPr>
              <a:t>em</a:t>
            </a:r>
            <a:r>
              <a:rPr lang="en-US" altLang="en-US" sz="2000" b="0" dirty="0" smtClean="0">
                <a:solidFill>
                  <a:srgbClr val="04841C"/>
                </a:solidFill>
                <a:latin typeface="Calibri" panose="020F0502020204030204" pitchFamily="34" charset="0"/>
              </a:rPr>
              <a:t> </a:t>
            </a:r>
            <a:r>
              <a:rPr lang="en-US" altLang="en-US" sz="2000" b="0" dirty="0">
                <a:solidFill>
                  <a:srgbClr val="04841C"/>
                </a:solidFill>
                <a:latin typeface="Calibri" panose="020F0502020204030204" pitchFamily="34" charset="0"/>
              </a:rPr>
              <a:t>a</a:t>
            </a:r>
            <a:r>
              <a:rPr lang="en-US" altLang="en-US" sz="2000" b="0" dirty="0" smtClean="0">
                <a:solidFill>
                  <a:srgbClr val="04841C"/>
                </a:solidFill>
                <a:latin typeface="Calibri" panose="020F0502020204030204" pitchFamily="34" charset="0"/>
              </a:rPr>
              <a:t>ll!</a:t>
            </a:r>
            <a:endParaRPr lang="en-US" altLang="en-US" sz="2000" dirty="0">
              <a:solidFill>
                <a:srgbClr val="04841C"/>
              </a:solidFill>
              <a:latin typeface="Calibri" panose="020F0502020204030204" pitchFamily="34" charset="0"/>
            </a:endParaRPr>
          </a:p>
        </p:txBody>
      </p:sp>
      <p:pic>
        <p:nvPicPr>
          <p:cNvPr id="1027" name="Picture 3"/>
          <p:cNvPicPr>
            <a:picLocks noChangeAspect="1" noChangeArrowheads="1"/>
          </p:cNvPicPr>
          <p:nvPr/>
        </p:nvPicPr>
        <p:blipFill rotWithShape="1">
          <a:blip r:embed="rId18">
            <a:extLst>
              <a:ext uri="{28A0092B-C50C-407E-A947-70E740481C1C}">
                <a14:useLocalDpi xmlns:a14="http://schemas.microsoft.com/office/drawing/2010/main" val="0"/>
              </a:ext>
            </a:extLst>
          </a:blip>
          <a:srcRect l="3810" t="14174" r="35457" b="14542"/>
          <a:stretch/>
        </p:blipFill>
        <p:spPr bwMode="auto">
          <a:xfrm>
            <a:off x="228600" y="1600200"/>
            <a:ext cx="4919214" cy="3798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6788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3" name="Rounded Rectangle 42"/>
          <p:cNvSpPr>
            <a:spLocks noChangeArrowheads="1"/>
          </p:cNvSpPr>
          <p:nvPr/>
        </p:nvSpPr>
        <p:spPr bwMode="auto">
          <a:xfrm>
            <a:off x="5638800" y="3795713"/>
            <a:ext cx="2209800" cy="685800"/>
          </a:xfrm>
          <a:prstGeom prst="roundRect">
            <a:avLst>
              <a:gd name="adj" fmla="val 27250"/>
            </a:avLst>
          </a:prstGeom>
          <a:solidFill>
            <a:srgbClr val="FFC3C0"/>
          </a:solidFill>
          <a:ln w="28575">
            <a:solidFill>
              <a:srgbClr val="AE0101"/>
            </a:solidFill>
            <a:round/>
            <a:headEnd/>
            <a:tailEnd/>
          </a:ln>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sp>
        <p:nvSpPr>
          <p:cNvPr id="2" name="Rounded Rectangle 1"/>
          <p:cNvSpPr/>
          <p:nvPr/>
        </p:nvSpPr>
        <p:spPr bwMode="auto">
          <a:xfrm>
            <a:off x="611778" y="5370637"/>
            <a:ext cx="8151222" cy="1287463"/>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13316" name="Line 8"/>
          <p:cNvSpPr>
            <a:spLocks noChangeShapeType="1"/>
          </p:cNvSpPr>
          <p:nvPr/>
        </p:nvSpPr>
        <p:spPr bwMode="auto">
          <a:xfrm flipH="1">
            <a:off x="1981200" y="2362200"/>
            <a:ext cx="1309688" cy="457200"/>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sp>
        <p:nvSpPr>
          <p:cNvPr id="13317" name="Rectangle 8"/>
          <p:cNvSpPr>
            <a:spLocks noChangeArrowheads="1"/>
          </p:cNvSpPr>
          <p:nvPr/>
        </p:nvSpPr>
        <p:spPr bwMode="auto">
          <a:xfrm>
            <a:off x="533400" y="228600"/>
            <a:ext cx="800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sz="3600" b="0" dirty="0">
                <a:solidFill>
                  <a:srgbClr val="000000"/>
                </a:solidFill>
                <a:latin typeface="Cambria" panose="02040503050406030204" pitchFamily="18" charset="0"/>
                <a:cs typeface="Times New Roman" pitchFamily="18" charset="0"/>
              </a:rPr>
              <a:t>All Java objects are of type </a:t>
            </a:r>
            <a:r>
              <a:rPr lang="en-US" altLang="en-US" sz="3600" dirty="0">
                <a:solidFill>
                  <a:srgbClr val="000000"/>
                </a:solidFill>
                <a:latin typeface="Courier New" pitchFamily="49" charset="0"/>
                <a:cs typeface="Courier New" pitchFamily="49" charset="0"/>
              </a:rPr>
              <a:t>Object</a:t>
            </a:r>
            <a:r>
              <a:rPr lang="en-US" altLang="en-US" sz="3600" b="0" dirty="0">
                <a:solidFill>
                  <a:srgbClr val="000000"/>
                </a:solidFill>
                <a:latin typeface="Cambria" panose="02040503050406030204" pitchFamily="18" charset="0"/>
                <a:cs typeface="Times New Roman" pitchFamily="18" charset="0"/>
              </a:rPr>
              <a:t>!</a:t>
            </a:r>
            <a:r>
              <a:rPr lang="en-US" altLang="en-US" sz="3600" b="0" dirty="0">
                <a:solidFill>
                  <a:srgbClr val="000000"/>
                </a:solidFill>
                <a:cs typeface="Times New Roman" pitchFamily="18" charset="0"/>
              </a:rPr>
              <a:t> </a:t>
            </a:r>
            <a:endParaRPr lang="en-US" altLang="en-US" sz="3600" dirty="0"/>
          </a:p>
        </p:txBody>
      </p:sp>
      <p:sp>
        <p:nvSpPr>
          <p:cNvPr id="13318" name="Rectangle 13"/>
          <p:cNvSpPr>
            <a:spLocks noChangeArrowheads="1"/>
          </p:cNvSpPr>
          <p:nvPr/>
        </p:nvSpPr>
        <p:spPr bwMode="auto">
          <a:xfrm>
            <a:off x="3627438" y="1735138"/>
            <a:ext cx="16478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r>
              <a:rPr lang="en-US" altLang="en-US" sz="3200">
                <a:solidFill>
                  <a:srgbClr val="000000"/>
                </a:solidFill>
                <a:latin typeface="Courier New" pitchFamily="49" charset="0"/>
                <a:cs typeface="Courier New" pitchFamily="49" charset="0"/>
              </a:rPr>
              <a:t>Object</a:t>
            </a:r>
            <a:endParaRPr lang="en-US" altLang="en-US" sz="3200">
              <a:latin typeface="Courier New" pitchFamily="49" charset="0"/>
              <a:cs typeface="Courier New" pitchFamily="49" charset="0"/>
            </a:endParaRPr>
          </a:p>
        </p:txBody>
      </p:sp>
      <p:sp>
        <p:nvSpPr>
          <p:cNvPr id="13319" name="Line 8"/>
          <p:cNvSpPr>
            <a:spLocks noChangeShapeType="1"/>
          </p:cNvSpPr>
          <p:nvPr/>
        </p:nvSpPr>
        <p:spPr bwMode="auto">
          <a:xfrm flipH="1">
            <a:off x="4038600" y="2743200"/>
            <a:ext cx="304800" cy="1143000"/>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sp>
        <p:nvSpPr>
          <p:cNvPr id="13320" name="Rectangle 15"/>
          <p:cNvSpPr>
            <a:spLocks noChangeArrowheads="1"/>
          </p:cNvSpPr>
          <p:nvPr/>
        </p:nvSpPr>
        <p:spPr bwMode="auto">
          <a:xfrm>
            <a:off x="858565" y="3037588"/>
            <a:ext cx="11721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r>
              <a:rPr lang="en-US" altLang="en-US" sz="3200" dirty="0" smtClean="0">
                <a:solidFill>
                  <a:srgbClr val="000000"/>
                </a:solidFill>
                <a:latin typeface="Courier New" pitchFamily="49" charset="0"/>
                <a:cs typeface="Courier New" pitchFamily="49" charset="0"/>
              </a:rPr>
              <a:t>List</a:t>
            </a:r>
            <a:endParaRPr lang="en-US" altLang="en-US" sz="3200" dirty="0">
              <a:latin typeface="Courier New" pitchFamily="49" charset="0"/>
              <a:cs typeface="Courier New" pitchFamily="49" charset="0"/>
            </a:endParaRPr>
          </a:p>
        </p:txBody>
      </p:sp>
      <p:sp>
        <p:nvSpPr>
          <p:cNvPr id="13321" name="Rectangle 16"/>
          <p:cNvSpPr>
            <a:spLocks noChangeArrowheads="1"/>
          </p:cNvSpPr>
          <p:nvPr/>
        </p:nvSpPr>
        <p:spPr bwMode="auto">
          <a:xfrm>
            <a:off x="3290888" y="4044950"/>
            <a:ext cx="19127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r>
              <a:rPr lang="en-US" altLang="en-US" sz="3200" dirty="0" smtClean="0">
                <a:solidFill>
                  <a:srgbClr val="000000"/>
                </a:solidFill>
                <a:latin typeface="Courier New" pitchFamily="49" charset="0"/>
                <a:cs typeface="Courier New" pitchFamily="49" charset="0"/>
              </a:rPr>
              <a:t>Picture</a:t>
            </a:r>
            <a:endParaRPr lang="en-US" altLang="en-US" sz="3200" dirty="0">
              <a:latin typeface="Courier New" pitchFamily="49" charset="0"/>
              <a:cs typeface="Courier New" pitchFamily="49" charset="0"/>
            </a:endParaRPr>
          </a:p>
        </p:txBody>
      </p:sp>
      <p:sp>
        <p:nvSpPr>
          <p:cNvPr id="13322" name="Rectangle 18"/>
          <p:cNvSpPr>
            <a:spLocks noChangeArrowheads="1"/>
          </p:cNvSpPr>
          <p:nvPr/>
        </p:nvSpPr>
        <p:spPr bwMode="auto">
          <a:xfrm>
            <a:off x="5754922" y="3824288"/>
            <a:ext cx="19127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r>
              <a:rPr lang="en-US" altLang="en-US" sz="3200" dirty="0" err="1" smtClean="0">
                <a:solidFill>
                  <a:srgbClr val="000000"/>
                </a:solidFill>
                <a:latin typeface="Courier New" pitchFamily="49" charset="0"/>
                <a:cs typeface="Courier New" pitchFamily="49" charset="0"/>
              </a:rPr>
              <a:t>BSTNode</a:t>
            </a:r>
            <a:endParaRPr lang="en-US" altLang="en-US" sz="3200" dirty="0">
              <a:latin typeface="Courier New" pitchFamily="49" charset="0"/>
              <a:cs typeface="Courier New" pitchFamily="49" charset="0"/>
            </a:endParaRPr>
          </a:p>
        </p:txBody>
      </p:sp>
      <p:sp>
        <p:nvSpPr>
          <p:cNvPr id="13323" name="Line 8"/>
          <p:cNvSpPr>
            <a:spLocks noChangeShapeType="1"/>
          </p:cNvSpPr>
          <p:nvPr/>
        </p:nvSpPr>
        <p:spPr bwMode="auto">
          <a:xfrm>
            <a:off x="5105400" y="2667000"/>
            <a:ext cx="762000" cy="990600"/>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sp>
        <p:nvSpPr>
          <p:cNvPr id="13324" name="Line 8"/>
          <p:cNvSpPr>
            <a:spLocks noChangeShapeType="1"/>
          </p:cNvSpPr>
          <p:nvPr/>
        </p:nvSpPr>
        <p:spPr bwMode="auto">
          <a:xfrm>
            <a:off x="5638800" y="2286000"/>
            <a:ext cx="914400" cy="190500"/>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sp>
        <p:nvSpPr>
          <p:cNvPr id="13325" name="Text Box 7"/>
          <p:cNvSpPr txBox="1">
            <a:spLocks noChangeArrowheads="1"/>
          </p:cNvSpPr>
          <p:nvPr/>
        </p:nvSpPr>
        <p:spPr bwMode="auto">
          <a:xfrm>
            <a:off x="6173065" y="2209800"/>
            <a:ext cx="1905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sz="1400" b="0" i="1" dirty="0">
                <a:solidFill>
                  <a:srgbClr val="C00000"/>
                </a:solidFill>
                <a:latin typeface="Cambria" panose="02040503050406030204" pitchFamily="18" charset="0"/>
              </a:rPr>
              <a:t>and a </a:t>
            </a:r>
            <a:r>
              <a:rPr lang="en-US" altLang="en-US" sz="1400" i="1" dirty="0">
                <a:solidFill>
                  <a:srgbClr val="C00000"/>
                </a:solidFill>
                <a:latin typeface="Cambria" panose="02040503050406030204" pitchFamily="18" charset="0"/>
              </a:rPr>
              <a:t>cast</a:t>
            </a:r>
            <a:r>
              <a:rPr lang="en-US" altLang="en-US" sz="1400" b="0" i="1" dirty="0">
                <a:solidFill>
                  <a:srgbClr val="C00000"/>
                </a:solidFill>
                <a:latin typeface="Cambria" panose="02040503050406030204" pitchFamily="18" charset="0"/>
              </a:rPr>
              <a:t> of thousands!</a:t>
            </a:r>
            <a:endParaRPr lang="en-US" altLang="en-US" sz="1400" b="0" dirty="0">
              <a:solidFill>
                <a:srgbClr val="C00000"/>
              </a:solidFill>
              <a:latin typeface="Cambria" panose="02040503050406030204" pitchFamily="18" charset="0"/>
            </a:endParaRPr>
          </a:p>
        </p:txBody>
      </p:sp>
      <p:sp>
        <p:nvSpPr>
          <p:cNvPr id="13326" name="Rectangle 25"/>
          <p:cNvSpPr>
            <a:spLocks noChangeArrowheads="1"/>
          </p:cNvSpPr>
          <p:nvPr/>
        </p:nvSpPr>
        <p:spPr bwMode="auto">
          <a:xfrm>
            <a:off x="1403350" y="5483225"/>
            <a:ext cx="114935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nSpc>
                <a:spcPct val="50000"/>
              </a:lnSpc>
              <a:buFontTx/>
              <a:buNone/>
            </a:pPr>
            <a:r>
              <a:rPr lang="en-US" altLang="en-US" sz="1800" dirty="0" err="1">
                <a:latin typeface="Courier New" pitchFamily="49" charset="0"/>
                <a:cs typeface="Courier New" pitchFamily="49" charset="0"/>
              </a:rPr>
              <a:t>int</a:t>
            </a:r>
            <a:endParaRPr lang="en-US" altLang="en-US" sz="1800" dirty="0">
              <a:latin typeface="Courier New" pitchFamily="49" charset="0"/>
              <a:cs typeface="Courier New" pitchFamily="49" charset="0"/>
            </a:endParaRPr>
          </a:p>
          <a:p>
            <a:pPr>
              <a:lnSpc>
                <a:spcPct val="50000"/>
              </a:lnSpc>
              <a:buFontTx/>
              <a:buNone/>
            </a:pPr>
            <a:r>
              <a:rPr lang="en-US" altLang="en-US" sz="1800" dirty="0">
                <a:latin typeface="Courier New" pitchFamily="49" charset="0"/>
                <a:cs typeface="Courier New" pitchFamily="49" charset="0"/>
              </a:rPr>
              <a:t>double</a:t>
            </a:r>
          </a:p>
          <a:p>
            <a:pPr>
              <a:lnSpc>
                <a:spcPct val="50000"/>
              </a:lnSpc>
              <a:buFontTx/>
              <a:buNone/>
            </a:pPr>
            <a:r>
              <a:rPr lang="en-US" altLang="en-US" sz="1800" dirty="0">
                <a:latin typeface="Courier New" pitchFamily="49" charset="0"/>
                <a:cs typeface="Courier New" pitchFamily="49" charset="0"/>
              </a:rPr>
              <a:t>char</a:t>
            </a:r>
          </a:p>
          <a:p>
            <a:pPr>
              <a:lnSpc>
                <a:spcPct val="50000"/>
              </a:lnSpc>
              <a:buFontTx/>
              <a:buNone/>
            </a:pPr>
            <a:r>
              <a:rPr lang="en-US" altLang="en-US" sz="1800" dirty="0" err="1">
                <a:latin typeface="Courier New" pitchFamily="49" charset="0"/>
                <a:cs typeface="Courier New" pitchFamily="49" charset="0"/>
              </a:rPr>
              <a:t>boolean</a:t>
            </a:r>
            <a:endParaRPr lang="en-US" altLang="en-US" sz="1800" dirty="0">
              <a:latin typeface="Courier New" pitchFamily="49" charset="0"/>
              <a:cs typeface="Courier New" pitchFamily="49" charset="0"/>
            </a:endParaRPr>
          </a:p>
        </p:txBody>
      </p:sp>
      <p:sp>
        <p:nvSpPr>
          <p:cNvPr id="13327" name="Rounded Rectangle 21"/>
          <p:cNvSpPr>
            <a:spLocks noChangeArrowheads="1"/>
          </p:cNvSpPr>
          <p:nvPr/>
        </p:nvSpPr>
        <p:spPr bwMode="auto">
          <a:xfrm>
            <a:off x="3352800" y="1676400"/>
            <a:ext cx="2209800" cy="685800"/>
          </a:xfrm>
          <a:prstGeom prst="roundRect">
            <a:avLst>
              <a:gd name="adj" fmla="val 27250"/>
            </a:avLst>
          </a:prstGeom>
          <a:noFill/>
          <a:ln w="28575">
            <a:solidFill>
              <a:srgbClr val="AE010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grpSp>
        <p:nvGrpSpPr>
          <p:cNvPr id="13328" name="Group 18"/>
          <p:cNvGrpSpPr>
            <a:grpSpLocks/>
          </p:cNvGrpSpPr>
          <p:nvPr>
            <p:custDataLst>
              <p:tags r:id="rId1"/>
            </p:custDataLst>
          </p:nvPr>
        </p:nvGrpSpPr>
        <p:grpSpPr bwMode="auto">
          <a:xfrm>
            <a:off x="8382000" y="1219200"/>
            <a:ext cx="457200" cy="533400"/>
            <a:chOff x="2928" y="1051"/>
            <a:chExt cx="840" cy="957"/>
          </a:xfrm>
        </p:grpSpPr>
        <p:sp>
          <p:nvSpPr>
            <p:cNvPr id="13334" name="Freeform 19"/>
            <p:cNvSpPr>
              <a:spLocks/>
            </p:cNvSpPr>
            <p:nvPr>
              <p:custDataLst>
                <p:tags r:id="rId2"/>
              </p:custDataLst>
            </p:nvPr>
          </p:nvSpPr>
          <p:spPr bwMode="auto">
            <a:xfrm>
              <a:off x="2928" y="1759"/>
              <a:ext cx="810" cy="249"/>
            </a:xfrm>
            <a:custGeom>
              <a:avLst/>
              <a:gdLst>
                <a:gd name="T0" fmla="*/ 3 w 1048"/>
                <a:gd name="T1" fmla="*/ 21 h 250"/>
                <a:gd name="T2" fmla="*/ 5 w 1048"/>
                <a:gd name="T3" fmla="*/ 83 h 250"/>
                <a:gd name="T4" fmla="*/ 5 w 1048"/>
                <a:gd name="T5" fmla="*/ 111 h 250"/>
                <a:gd name="T6" fmla="*/ 6 w 1048"/>
                <a:gd name="T7" fmla="*/ 125 h 250"/>
                <a:gd name="T8" fmla="*/ 6 w 1048"/>
                <a:gd name="T9" fmla="*/ 159 h 250"/>
                <a:gd name="T10" fmla="*/ 4 w 1048"/>
                <a:gd name="T11" fmla="*/ 228 h 250"/>
                <a:gd name="T12" fmla="*/ 2 w 1048"/>
                <a:gd name="T13" fmla="*/ 208 h 250"/>
                <a:gd name="T14" fmla="*/ 0 w 1048"/>
                <a:gd name="T15" fmla="*/ 187 h 250"/>
                <a:gd name="T16" fmla="*/ 2 w 1048"/>
                <a:gd name="T17" fmla="*/ 153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3 w 1048"/>
                <a:gd name="T29" fmla="*/ 28 h 250"/>
                <a:gd name="T30" fmla="*/ 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a:buFontTx/>
                <a:buNone/>
              </a:pPr>
              <a:endParaRPr lang="en-US" sz="1800" b="1">
                <a:solidFill>
                  <a:srgbClr val="0703F3"/>
                </a:solidFill>
              </a:endParaRPr>
            </a:p>
          </p:txBody>
        </p:sp>
        <p:sp>
          <p:nvSpPr>
            <p:cNvPr id="13335" name="Oval 20"/>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spcBef>
                  <a:spcPct val="0"/>
                </a:spcBef>
                <a:buFontTx/>
                <a:buNone/>
              </a:pPr>
              <a:endParaRPr lang="en-US" altLang="en-US">
                <a:solidFill>
                  <a:srgbClr val="000000"/>
                </a:solidFill>
                <a:latin typeface="Arial" pitchFamily="34" charset="0"/>
              </a:endParaRPr>
            </a:p>
          </p:txBody>
        </p:sp>
        <p:sp>
          <p:nvSpPr>
            <p:cNvPr id="13336" name="Oval 21"/>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spcBef>
                  <a:spcPct val="0"/>
                </a:spcBef>
                <a:buFontTx/>
                <a:buNone/>
              </a:pPr>
              <a:endParaRPr lang="en-US" altLang="en-US">
                <a:solidFill>
                  <a:srgbClr val="000000"/>
                </a:solidFill>
                <a:latin typeface="Arial" pitchFamily="34" charset="0"/>
              </a:endParaRPr>
            </a:p>
          </p:txBody>
        </p:sp>
        <p:sp>
          <p:nvSpPr>
            <p:cNvPr id="13337" name="Oval 22"/>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spcBef>
                  <a:spcPct val="0"/>
                </a:spcBef>
                <a:buFontTx/>
                <a:buNone/>
              </a:pPr>
              <a:endParaRPr lang="en-US" altLang="en-US">
                <a:solidFill>
                  <a:srgbClr val="000000"/>
                </a:solidFill>
                <a:latin typeface="Arial" pitchFamily="34" charset="0"/>
              </a:endParaRPr>
            </a:p>
          </p:txBody>
        </p:sp>
        <p:sp>
          <p:nvSpPr>
            <p:cNvPr id="13338" name="Oval 23"/>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spcBef>
                  <a:spcPct val="0"/>
                </a:spcBef>
                <a:buFontTx/>
                <a:buNone/>
              </a:pPr>
              <a:endParaRPr lang="en-US" altLang="en-US">
                <a:solidFill>
                  <a:srgbClr val="000000"/>
                </a:solidFill>
                <a:latin typeface="Arial" pitchFamily="34" charset="0"/>
              </a:endParaRPr>
            </a:p>
          </p:txBody>
        </p:sp>
        <p:sp>
          <p:nvSpPr>
            <p:cNvPr id="13339" name="Oval 24"/>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spcBef>
                  <a:spcPct val="0"/>
                </a:spcBef>
                <a:buFontTx/>
                <a:buNone/>
              </a:pPr>
              <a:endParaRPr lang="en-US" altLang="en-US">
                <a:solidFill>
                  <a:srgbClr val="000000"/>
                </a:solidFill>
                <a:latin typeface="Arial" pitchFamily="34" charset="0"/>
              </a:endParaRPr>
            </a:p>
          </p:txBody>
        </p:sp>
        <p:sp>
          <p:nvSpPr>
            <p:cNvPr id="13340" name="Oval 25"/>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spcBef>
                  <a:spcPct val="0"/>
                </a:spcBef>
                <a:buFontTx/>
                <a:buNone/>
              </a:pPr>
              <a:endParaRPr lang="en-US" altLang="en-US">
                <a:solidFill>
                  <a:srgbClr val="000000"/>
                </a:solidFill>
                <a:latin typeface="Arial" pitchFamily="34" charset="0"/>
              </a:endParaRPr>
            </a:p>
          </p:txBody>
        </p:sp>
        <p:sp>
          <p:nvSpPr>
            <p:cNvPr id="13341" name="Oval 26"/>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spcBef>
                  <a:spcPct val="0"/>
                </a:spcBef>
                <a:buFontTx/>
                <a:buNone/>
              </a:pPr>
              <a:endParaRPr lang="en-US" altLang="en-US">
                <a:solidFill>
                  <a:srgbClr val="000000"/>
                </a:solidFill>
                <a:latin typeface="Arial" pitchFamily="34" charset="0"/>
              </a:endParaRPr>
            </a:p>
          </p:txBody>
        </p:sp>
        <p:sp>
          <p:nvSpPr>
            <p:cNvPr id="13342" name="AutoShape 27"/>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spcBef>
                  <a:spcPct val="0"/>
                </a:spcBef>
                <a:buFontTx/>
                <a:buNone/>
              </a:pPr>
              <a:endParaRPr lang="en-US" altLang="en-US">
                <a:solidFill>
                  <a:srgbClr val="000000"/>
                </a:solidFill>
                <a:latin typeface="Arial" pitchFamily="34" charset="0"/>
              </a:endParaRPr>
            </a:p>
          </p:txBody>
        </p:sp>
        <p:sp>
          <p:nvSpPr>
            <p:cNvPr id="13343" name="Freeform 28"/>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a:buFontTx/>
                <a:buNone/>
              </a:pPr>
              <a:endParaRPr lang="en-US" sz="1800" b="1">
                <a:solidFill>
                  <a:srgbClr val="0703F3"/>
                </a:solidFill>
              </a:endParaRPr>
            </a:p>
          </p:txBody>
        </p:sp>
        <p:sp>
          <p:nvSpPr>
            <p:cNvPr id="13344" name="Freeform 29"/>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a:buFontTx/>
                <a:buNone/>
              </a:pPr>
              <a:endParaRPr lang="en-US" sz="1800" b="1">
                <a:solidFill>
                  <a:srgbClr val="0703F3"/>
                </a:solidFill>
              </a:endParaRPr>
            </a:p>
          </p:txBody>
        </p:sp>
        <p:sp>
          <p:nvSpPr>
            <p:cNvPr id="13345" name="Freeform 30"/>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buFontTx/>
                <a:buNone/>
              </a:pPr>
              <a:endParaRPr lang="en-US" sz="1800" b="1">
                <a:solidFill>
                  <a:srgbClr val="0703F3"/>
                </a:solidFill>
              </a:endParaRPr>
            </a:p>
          </p:txBody>
        </p:sp>
        <p:sp>
          <p:nvSpPr>
            <p:cNvPr id="13346" name="Freeform 31"/>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buFontTx/>
                <a:buNone/>
              </a:pPr>
              <a:endParaRPr lang="en-US" sz="1800" b="1">
                <a:solidFill>
                  <a:srgbClr val="0703F3"/>
                </a:solidFill>
              </a:endParaRPr>
            </a:p>
          </p:txBody>
        </p:sp>
      </p:grpSp>
      <p:sp>
        <p:nvSpPr>
          <p:cNvPr id="13329" name="Text Box 32"/>
          <p:cNvSpPr txBox="1">
            <a:spLocks noChangeArrowheads="1"/>
          </p:cNvSpPr>
          <p:nvPr/>
        </p:nvSpPr>
        <p:spPr bwMode="auto">
          <a:xfrm>
            <a:off x="3105150" y="5552703"/>
            <a:ext cx="488377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sz="1800" b="0" dirty="0">
                <a:solidFill>
                  <a:srgbClr val="000000"/>
                </a:solidFill>
                <a:latin typeface="Calibri" panose="020F0502020204030204" pitchFamily="34" charset="0"/>
              </a:rPr>
              <a:t>Even built-in types are OK with this!  </a:t>
            </a:r>
            <a:r>
              <a:rPr lang="en-US" altLang="en-US" sz="1800" b="0" dirty="0" smtClean="0">
                <a:solidFill>
                  <a:srgbClr val="000000"/>
                </a:solidFill>
                <a:latin typeface="Calibri" panose="020F0502020204030204" pitchFamily="34" charset="0"/>
              </a:rPr>
              <a:t>There are intermediary classes being used in this case: </a:t>
            </a:r>
            <a:r>
              <a:rPr lang="en-US" altLang="en-US" sz="1800" dirty="0" smtClean="0">
                <a:solidFill>
                  <a:srgbClr val="000000"/>
                </a:solidFill>
                <a:latin typeface="Calibri" panose="020F0502020204030204" pitchFamily="34" charset="0"/>
                <a:cs typeface="Courier New" pitchFamily="49" charset="0"/>
              </a:rPr>
              <a:t>Integer</a:t>
            </a:r>
            <a:r>
              <a:rPr lang="en-US" altLang="en-US" sz="1800" b="0" dirty="0" smtClean="0">
                <a:solidFill>
                  <a:srgbClr val="000000"/>
                </a:solidFill>
                <a:latin typeface="Calibri" panose="020F0502020204030204" pitchFamily="34" charset="0"/>
              </a:rPr>
              <a:t>, </a:t>
            </a:r>
            <a:r>
              <a:rPr lang="en-US" altLang="en-US" sz="1800" dirty="0" smtClean="0">
                <a:solidFill>
                  <a:srgbClr val="000000"/>
                </a:solidFill>
                <a:latin typeface="Calibri" panose="020F0502020204030204" pitchFamily="34" charset="0"/>
                <a:cs typeface="Courier New" pitchFamily="49" charset="0"/>
              </a:rPr>
              <a:t>Character</a:t>
            </a:r>
            <a:r>
              <a:rPr lang="en-US" altLang="en-US" sz="1800" b="0" dirty="0" smtClean="0">
                <a:solidFill>
                  <a:srgbClr val="000000"/>
                </a:solidFill>
                <a:latin typeface="Calibri" panose="020F0502020204030204" pitchFamily="34" charset="0"/>
              </a:rPr>
              <a:t>, </a:t>
            </a:r>
            <a:r>
              <a:rPr lang="en-US" altLang="en-US" sz="1800" dirty="0" smtClean="0">
                <a:solidFill>
                  <a:srgbClr val="000000"/>
                </a:solidFill>
                <a:latin typeface="Calibri" panose="020F0502020204030204" pitchFamily="34" charset="0"/>
                <a:cs typeface="Courier New" pitchFamily="49" charset="0"/>
              </a:rPr>
              <a:t>Boolean</a:t>
            </a:r>
            <a:r>
              <a:rPr lang="en-US" altLang="en-US" sz="1800" b="0" dirty="0" smtClean="0">
                <a:solidFill>
                  <a:srgbClr val="000000"/>
                </a:solidFill>
                <a:latin typeface="Calibri" panose="020F0502020204030204" pitchFamily="34" charset="0"/>
              </a:rPr>
              <a:t>, </a:t>
            </a:r>
            <a:r>
              <a:rPr lang="en-US" altLang="en-US" sz="1800" dirty="0" smtClean="0">
                <a:solidFill>
                  <a:srgbClr val="000000"/>
                </a:solidFill>
                <a:latin typeface="Calibri" panose="020F0502020204030204" pitchFamily="34" charset="0"/>
                <a:cs typeface="Courier New" pitchFamily="49" charset="0"/>
              </a:rPr>
              <a:t>Double</a:t>
            </a:r>
            <a:r>
              <a:rPr lang="en-US" altLang="en-US" sz="1800" b="0" dirty="0" smtClean="0">
                <a:solidFill>
                  <a:srgbClr val="000000"/>
                </a:solidFill>
                <a:latin typeface="Calibri" panose="020F0502020204030204" pitchFamily="34" charset="0"/>
              </a:rPr>
              <a:t>, ...!</a:t>
            </a:r>
            <a:endParaRPr lang="en-US" altLang="en-US" sz="1800" b="0" dirty="0">
              <a:solidFill>
                <a:srgbClr val="000000"/>
              </a:solidFill>
              <a:latin typeface="Calibri" panose="020F0502020204030204" pitchFamily="34" charset="0"/>
            </a:endParaRPr>
          </a:p>
        </p:txBody>
      </p:sp>
      <p:sp>
        <p:nvSpPr>
          <p:cNvPr id="13330" name="Rectangle 37"/>
          <p:cNvSpPr>
            <a:spLocks noChangeArrowheads="1"/>
          </p:cNvSpPr>
          <p:nvPr/>
        </p:nvSpPr>
        <p:spPr bwMode="auto">
          <a:xfrm>
            <a:off x="7162800" y="990600"/>
            <a:ext cx="15039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r>
              <a:rPr lang="en-US" altLang="en-US" sz="1000" b="0" dirty="0">
                <a:solidFill>
                  <a:srgbClr val="04841C"/>
                </a:solidFill>
                <a:latin typeface="Cambria" panose="02040503050406030204" pitchFamily="18" charset="0"/>
              </a:rPr>
              <a:t>I object! This is obvious!</a:t>
            </a:r>
            <a:endParaRPr lang="en-US" altLang="en-US" sz="1000" dirty="0">
              <a:solidFill>
                <a:srgbClr val="04841C"/>
              </a:solidFill>
              <a:latin typeface="Cambria" panose="02040503050406030204" pitchFamily="18" charset="0"/>
            </a:endParaRPr>
          </a:p>
        </p:txBody>
      </p:sp>
      <p:sp>
        <p:nvSpPr>
          <p:cNvPr id="13331" name="Rounded Rectangle 38"/>
          <p:cNvSpPr>
            <a:spLocks noChangeArrowheads="1"/>
          </p:cNvSpPr>
          <p:nvPr/>
        </p:nvSpPr>
        <p:spPr bwMode="auto">
          <a:xfrm>
            <a:off x="378031" y="2971800"/>
            <a:ext cx="2209800" cy="685800"/>
          </a:xfrm>
          <a:prstGeom prst="roundRect">
            <a:avLst>
              <a:gd name="adj" fmla="val 27250"/>
            </a:avLst>
          </a:prstGeom>
          <a:noFill/>
          <a:ln w="28575">
            <a:solidFill>
              <a:srgbClr val="AE010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sp>
        <p:nvSpPr>
          <p:cNvPr id="13332" name="Rounded Rectangle 39"/>
          <p:cNvSpPr>
            <a:spLocks noChangeArrowheads="1"/>
          </p:cNvSpPr>
          <p:nvPr/>
        </p:nvSpPr>
        <p:spPr bwMode="auto">
          <a:xfrm>
            <a:off x="3124200" y="4038600"/>
            <a:ext cx="2209800" cy="685800"/>
          </a:xfrm>
          <a:prstGeom prst="roundRect">
            <a:avLst>
              <a:gd name="adj" fmla="val 27250"/>
            </a:avLst>
          </a:prstGeom>
          <a:noFill/>
          <a:ln w="28575">
            <a:solidFill>
              <a:srgbClr val="AE010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mc:AlternateContent xmlns:mc="http://schemas.openxmlformats.org/markup-compatibility/2006" xmlns:p14="http://schemas.microsoft.com/office/powerpoint/2010/main">
        <mc:Choice Requires="p14">
          <p:contentPart p14:bwMode="auto" r:id="rId16">
            <p14:nvContentPartPr>
              <p14:cNvPr id="13314" name="Ink 35"/>
              <p14:cNvContentPartPr>
                <a14:cpLocks xmlns:a14="http://schemas.microsoft.com/office/drawing/2010/main" noRot="1" noChangeAspect="1" noEditPoints="1" noChangeArrowheads="1" noChangeShapeType="1"/>
              </p14:cNvContentPartPr>
              <p14:nvPr/>
            </p14:nvContentPartPr>
            <p14:xfrm>
              <a:off x="7081838" y="5483225"/>
              <a:ext cx="1587" cy="1588"/>
            </p14:xfrm>
          </p:contentPart>
        </mc:Choice>
        <mc:Fallback xmlns="">
          <p:pic>
            <p:nvPicPr>
              <p:cNvPr id="13314" name="Ink 35"/>
              <p:cNvPicPr>
                <a:picLocks noRot="1" noChangeAspect="1" noEditPoints="1" noChangeArrowheads="1" noChangeShapeType="1"/>
              </p:cNvPicPr>
              <p:nvPr/>
            </p:nvPicPr>
            <p:blipFill>
              <a:blip r:embed="rId17"/>
              <a:stretch>
                <a:fillRect/>
              </a:stretch>
            </p:blipFill>
            <p:spPr>
              <a:xfrm>
                <a:off x="7040576" y="5441937"/>
                <a:ext cx="84111" cy="84164"/>
              </a:xfrm>
              <a:prstGeom prst="rect">
                <a:avLst/>
              </a:prstGeom>
            </p:spPr>
          </p:pic>
        </mc:Fallback>
      </mc:AlternateContent>
      <p:sp>
        <p:nvSpPr>
          <p:cNvPr id="37" name="Line 8"/>
          <p:cNvSpPr>
            <a:spLocks noChangeShapeType="1"/>
          </p:cNvSpPr>
          <p:nvPr/>
        </p:nvSpPr>
        <p:spPr bwMode="auto">
          <a:xfrm flipH="1">
            <a:off x="2552700" y="2590799"/>
            <a:ext cx="1104900" cy="1547813"/>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sp>
        <p:nvSpPr>
          <p:cNvPr id="38" name="Rectangle 16"/>
          <p:cNvSpPr>
            <a:spLocks noChangeArrowheads="1"/>
          </p:cNvSpPr>
          <p:nvPr/>
        </p:nvSpPr>
        <p:spPr bwMode="auto">
          <a:xfrm>
            <a:off x="931347" y="4251450"/>
            <a:ext cx="14189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sz="3200" dirty="0" smtClean="0">
                <a:solidFill>
                  <a:srgbClr val="000000"/>
                </a:solidFill>
                <a:latin typeface="Courier New" pitchFamily="49" charset="0"/>
                <a:cs typeface="Courier New" pitchFamily="49" charset="0"/>
              </a:rPr>
              <a:t>Pixel</a:t>
            </a:r>
            <a:endParaRPr lang="en-US" altLang="en-US" sz="3200" dirty="0">
              <a:latin typeface="Courier New" pitchFamily="49" charset="0"/>
              <a:cs typeface="Courier New" pitchFamily="49" charset="0"/>
            </a:endParaRPr>
          </a:p>
        </p:txBody>
      </p:sp>
      <p:sp>
        <p:nvSpPr>
          <p:cNvPr id="39" name="Rounded Rectangle 39"/>
          <p:cNvSpPr>
            <a:spLocks noChangeArrowheads="1"/>
          </p:cNvSpPr>
          <p:nvPr/>
        </p:nvSpPr>
        <p:spPr bwMode="auto">
          <a:xfrm>
            <a:off x="533400" y="4197350"/>
            <a:ext cx="2209800" cy="685800"/>
          </a:xfrm>
          <a:prstGeom prst="roundRect">
            <a:avLst>
              <a:gd name="adj" fmla="val 27250"/>
            </a:avLst>
          </a:prstGeom>
          <a:noFill/>
          <a:ln w="28575">
            <a:solidFill>
              <a:srgbClr val="AE010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sp>
        <p:nvSpPr>
          <p:cNvPr id="41" name="Rounded Rectangle 42"/>
          <p:cNvSpPr>
            <a:spLocks noChangeArrowheads="1"/>
          </p:cNvSpPr>
          <p:nvPr/>
        </p:nvSpPr>
        <p:spPr bwMode="auto">
          <a:xfrm>
            <a:off x="6576604" y="2819400"/>
            <a:ext cx="2209800" cy="685800"/>
          </a:xfrm>
          <a:prstGeom prst="roundRect">
            <a:avLst>
              <a:gd name="adj" fmla="val 27250"/>
            </a:avLst>
          </a:prstGeom>
          <a:noFill/>
          <a:ln w="28575">
            <a:solidFill>
              <a:srgbClr val="AE0101"/>
            </a:solidFill>
            <a:round/>
            <a:headEnd/>
            <a:tailEnd/>
          </a:ln>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sp>
        <p:nvSpPr>
          <p:cNvPr id="42" name="Rectangle 18"/>
          <p:cNvSpPr>
            <a:spLocks noChangeArrowheads="1"/>
          </p:cNvSpPr>
          <p:nvPr/>
        </p:nvSpPr>
        <p:spPr bwMode="auto">
          <a:xfrm>
            <a:off x="6844809" y="2859850"/>
            <a:ext cx="16658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r>
              <a:rPr lang="en-US" altLang="en-US" sz="3200" dirty="0" smtClean="0">
                <a:solidFill>
                  <a:srgbClr val="000000"/>
                </a:solidFill>
                <a:latin typeface="Courier New" pitchFamily="49" charset="0"/>
                <a:cs typeface="Courier New" pitchFamily="49" charset="0"/>
              </a:rPr>
              <a:t>String</a:t>
            </a:r>
            <a:endParaRPr lang="en-US" altLang="en-US" sz="3200" dirty="0">
              <a:latin typeface="Courier New" pitchFamily="49" charset="0"/>
              <a:cs typeface="Courier New" pitchFamily="49" charset="0"/>
            </a:endParaRPr>
          </a:p>
        </p:txBody>
      </p:sp>
      <p:sp>
        <p:nvSpPr>
          <p:cNvPr id="43" name="Line 8"/>
          <p:cNvSpPr>
            <a:spLocks noChangeShapeType="1"/>
          </p:cNvSpPr>
          <p:nvPr/>
        </p:nvSpPr>
        <p:spPr bwMode="auto">
          <a:xfrm>
            <a:off x="5486399" y="2533650"/>
            <a:ext cx="997527" cy="482682"/>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sp>
        <p:nvSpPr>
          <p:cNvPr id="3" name="Rectangle 2"/>
          <p:cNvSpPr/>
          <p:nvPr/>
        </p:nvSpPr>
        <p:spPr>
          <a:xfrm>
            <a:off x="555356" y="1016027"/>
            <a:ext cx="4444230" cy="369332"/>
          </a:xfrm>
          <a:prstGeom prst="rect">
            <a:avLst/>
          </a:prstGeom>
          <a:solidFill>
            <a:srgbClr val="FFC3C0"/>
          </a:solidFill>
        </p:spPr>
        <p:txBody>
          <a:bodyPr wrap="none">
            <a:spAutoFit/>
          </a:bodyPr>
          <a:lstStyle/>
          <a:p>
            <a:pPr>
              <a:buNone/>
            </a:pPr>
            <a:r>
              <a:rPr lang="en-US" altLang="en-US" sz="1800" dirty="0" smtClean="0">
                <a:solidFill>
                  <a:srgbClr val="000000"/>
                </a:solidFill>
                <a:latin typeface="Cambria" panose="02040503050406030204" pitchFamily="18" charset="0"/>
                <a:cs typeface="Times New Roman" pitchFamily="18" charset="0"/>
              </a:rPr>
              <a:t>the </a:t>
            </a:r>
            <a:r>
              <a:rPr lang="en-US" altLang="en-US" sz="1800" b="1" dirty="0" err="1" smtClean="0">
                <a:solidFill>
                  <a:srgbClr val="000000"/>
                </a:solidFill>
                <a:latin typeface="Courier New" panose="02070309020205020404" pitchFamily="49" charset="0"/>
                <a:cs typeface="Courier New" panose="02070309020205020404" pitchFamily="49" charset="0"/>
              </a:rPr>
              <a:t>instanceof</a:t>
            </a:r>
            <a:r>
              <a:rPr lang="en-US" altLang="en-US" sz="1800" dirty="0" smtClean="0">
                <a:solidFill>
                  <a:srgbClr val="000000"/>
                </a:solidFill>
                <a:latin typeface="Cambria" panose="02040503050406030204" pitchFamily="18" charset="0"/>
                <a:cs typeface="Times New Roman" pitchFamily="18" charset="0"/>
              </a:rPr>
              <a:t> operator can check this…</a:t>
            </a:r>
            <a:endParaRPr lang="en-US" sz="1800" dirty="0"/>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2096" y="1558656"/>
            <a:ext cx="1778501" cy="798512"/>
          </a:xfrm>
          <a:prstGeom prst="rect">
            <a:avLst/>
          </a:prstGeom>
        </p:spPr>
      </p:pic>
    </p:spTree>
    <p:extLst>
      <p:ext uri="{BB962C8B-B14F-4D97-AF65-F5344CB8AC3E}">
        <p14:creationId xmlns:p14="http://schemas.microsoft.com/office/powerpoint/2010/main" val="3964950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2"/>
          <p:cNvGrpSpPr>
            <a:grpSpLocks/>
          </p:cNvGrpSpPr>
          <p:nvPr/>
        </p:nvGrpSpPr>
        <p:grpSpPr bwMode="auto">
          <a:xfrm>
            <a:off x="579438" y="1785938"/>
            <a:ext cx="1711325" cy="1873250"/>
            <a:chOff x="4480" y="2230"/>
            <a:chExt cx="1078" cy="1180"/>
          </a:xfrm>
        </p:grpSpPr>
        <p:grpSp>
          <p:nvGrpSpPr>
            <p:cNvPr id="36920" name="Group 3"/>
            <p:cNvGrpSpPr>
              <a:grpSpLocks/>
            </p:cNvGrpSpPr>
            <p:nvPr/>
          </p:nvGrpSpPr>
          <p:grpSpPr bwMode="auto">
            <a:xfrm>
              <a:off x="4480" y="2230"/>
              <a:ext cx="1078" cy="1122"/>
              <a:chOff x="3600" y="1551"/>
              <a:chExt cx="528" cy="657"/>
            </a:xfrm>
          </p:grpSpPr>
          <p:sp>
            <p:nvSpPr>
              <p:cNvPr id="36923" name="AutoShape 4"/>
              <p:cNvSpPr>
                <a:spLocks noChangeArrowheads="1"/>
              </p:cNvSpPr>
              <p:nvPr/>
            </p:nvSpPr>
            <p:spPr bwMode="auto">
              <a:xfrm>
                <a:off x="3600" y="1824"/>
                <a:ext cx="528" cy="384"/>
              </a:xfrm>
              <a:prstGeom prst="cube">
                <a:avLst>
                  <a:gd name="adj" fmla="val 25000"/>
                </a:avLst>
              </a:prstGeom>
              <a:solidFill>
                <a:schemeClr val="bg1"/>
              </a:solidFill>
              <a:ln w="28575">
                <a:solidFill>
                  <a:srgbClr val="0000FF"/>
                </a:solidFill>
                <a:miter lim="800000"/>
                <a:headEnd/>
                <a:tailEnd/>
              </a:ln>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sp>
            <p:nvSpPr>
              <p:cNvPr id="36924" name="AutoShape 5"/>
              <p:cNvSpPr>
                <a:spLocks noChangeArrowheads="1"/>
              </p:cNvSpPr>
              <p:nvPr/>
            </p:nvSpPr>
            <p:spPr bwMode="auto">
              <a:xfrm>
                <a:off x="3648" y="1684"/>
                <a:ext cx="192" cy="236"/>
              </a:xfrm>
              <a:prstGeom prst="can">
                <a:avLst>
                  <a:gd name="adj" fmla="val 49997"/>
                </a:avLst>
              </a:prstGeom>
              <a:solidFill>
                <a:schemeClr val="bg1"/>
              </a:solidFill>
              <a:ln w="28575">
                <a:solidFill>
                  <a:srgbClr val="0000FF"/>
                </a:solidFill>
                <a:round/>
                <a:headEnd/>
                <a:tailEnd/>
              </a:ln>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sp>
            <p:nvSpPr>
              <p:cNvPr id="36925" name="Freeform 6"/>
              <p:cNvSpPr>
                <a:spLocks/>
              </p:cNvSpPr>
              <p:nvPr/>
            </p:nvSpPr>
            <p:spPr bwMode="auto">
              <a:xfrm>
                <a:off x="3708" y="1551"/>
                <a:ext cx="66" cy="189"/>
              </a:xfrm>
              <a:custGeom>
                <a:avLst/>
                <a:gdLst>
                  <a:gd name="T0" fmla="*/ 1 w 101"/>
                  <a:gd name="T1" fmla="*/ 189 h 189"/>
                  <a:gd name="T2" fmla="*/ 1 w 101"/>
                  <a:gd name="T3" fmla="*/ 171 h 189"/>
                  <a:gd name="T4" fmla="*/ 1 w 101"/>
                  <a:gd name="T5" fmla="*/ 61 h 189"/>
                  <a:gd name="T6" fmla="*/ 1 w 101"/>
                  <a:gd name="T7" fmla="*/ 98 h 189"/>
                  <a:gd name="T8" fmla="*/ 1 w 101"/>
                  <a:gd name="T9" fmla="*/ 85 h 189"/>
                  <a:gd name="T10" fmla="*/ 1 w 101"/>
                  <a:gd name="T11" fmla="*/ 73 h 189"/>
                  <a:gd name="T12" fmla="*/ 1 w 101"/>
                  <a:gd name="T13" fmla="*/ 0 h 189"/>
                  <a:gd name="T14" fmla="*/ 0 60000 65536"/>
                  <a:gd name="T15" fmla="*/ 0 60000 65536"/>
                  <a:gd name="T16" fmla="*/ 0 60000 65536"/>
                  <a:gd name="T17" fmla="*/ 0 60000 65536"/>
                  <a:gd name="T18" fmla="*/ 0 60000 65536"/>
                  <a:gd name="T19" fmla="*/ 0 60000 65536"/>
                  <a:gd name="T20" fmla="*/ 0 60000 65536"/>
                  <a:gd name="T21" fmla="*/ 0 w 101"/>
                  <a:gd name="T22" fmla="*/ 0 h 189"/>
                  <a:gd name="T23" fmla="*/ 101 w 101"/>
                  <a:gd name="T24" fmla="*/ 189 h 1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 h="189">
                    <a:moveTo>
                      <a:pt x="4" y="189"/>
                    </a:moveTo>
                    <a:cubicBezTo>
                      <a:pt x="31" y="184"/>
                      <a:pt x="56" y="177"/>
                      <a:pt x="83" y="171"/>
                    </a:cubicBezTo>
                    <a:cubicBezTo>
                      <a:pt x="101" y="116"/>
                      <a:pt x="80" y="73"/>
                      <a:pt x="28" y="61"/>
                    </a:cubicBezTo>
                    <a:cubicBezTo>
                      <a:pt x="27" y="62"/>
                      <a:pt x="0" y="92"/>
                      <a:pt x="22" y="98"/>
                    </a:cubicBezTo>
                    <a:cubicBezTo>
                      <a:pt x="29" y="99"/>
                      <a:pt x="33" y="87"/>
                      <a:pt x="40" y="85"/>
                    </a:cubicBezTo>
                    <a:cubicBezTo>
                      <a:pt x="55" y="79"/>
                      <a:pt x="72" y="77"/>
                      <a:pt x="89" y="73"/>
                    </a:cubicBezTo>
                    <a:cubicBezTo>
                      <a:pt x="87" y="48"/>
                      <a:pt x="83" y="0"/>
                      <a:pt x="83" y="0"/>
                    </a:cubicBezTo>
                  </a:path>
                </a:pathLst>
              </a:custGeom>
              <a:noFill/>
              <a:ln w="762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FontTx/>
                  <a:buNone/>
                </a:pPr>
                <a:endParaRPr lang="en-US" sz="1800" b="1">
                  <a:solidFill>
                    <a:srgbClr val="0703F3"/>
                  </a:solidFill>
                </a:endParaRPr>
              </a:p>
            </p:txBody>
          </p:sp>
        </p:grpSp>
        <p:sp>
          <p:nvSpPr>
            <p:cNvPr id="36921" name="Rectangle 7"/>
            <p:cNvSpPr>
              <a:spLocks noChangeArrowheads="1"/>
            </p:cNvSpPr>
            <p:nvPr/>
          </p:nvSpPr>
          <p:spPr bwMode="auto">
            <a:xfrm>
              <a:off x="5100" y="3075"/>
              <a:ext cx="220" cy="270"/>
            </a:xfrm>
            <a:prstGeom prst="rect">
              <a:avLst/>
            </a:prstGeom>
            <a:solidFill>
              <a:schemeClr val="bg1"/>
            </a:solidFill>
            <a:ln w="12700">
              <a:solidFill>
                <a:srgbClr val="0000FF"/>
              </a:solidFill>
              <a:miter lim="800000"/>
              <a:headEnd/>
              <a:tailEnd/>
            </a:ln>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sp>
          <p:nvSpPr>
            <p:cNvPr id="36922" name="Freeform 8"/>
            <p:cNvSpPr>
              <a:spLocks/>
            </p:cNvSpPr>
            <p:nvPr/>
          </p:nvSpPr>
          <p:spPr bwMode="auto">
            <a:xfrm>
              <a:off x="5170" y="3075"/>
              <a:ext cx="145" cy="335"/>
            </a:xfrm>
            <a:custGeom>
              <a:avLst/>
              <a:gdLst>
                <a:gd name="T0" fmla="*/ 69 w 150"/>
                <a:gd name="T1" fmla="*/ 0 h 330"/>
                <a:gd name="T2" fmla="*/ 0 w 150"/>
                <a:gd name="T3" fmla="*/ 72 h 330"/>
                <a:gd name="T4" fmla="*/ 0 w 150"/>
                <a:gd name="T5" fmla="*/ 459 h 330"/>
                <a:gd name="T6" fmla="*/ 71 w 150"/>
                <a:gd name="T7" fmla="*/ 382 h 330"/>
                <a:gd name="T8" fmla="*/ 69 w 150"/>
                <a:gd name="T9" fmla="*/ 0 h 330"/>
                <a:gd name="T10" fmla="*/ 0 60000 65536"/>
                <a:gd name="T11" fmla="*/ 0 60000 65536"/>
                <a:gd name="T12" fmla="*/ 0 60000 65536"/>
                <a:gd name="T13" fmla="*/ 0 60000 65536"/>
                <a:gd name="T14" fmla="*/ 0 60000 65536"/>
                <a:gd name="T15" fmla="*/ 0 w 150"/>
                <a:gd name="T16" fmla="*/ 0 h 330"/>
                <a:gd name="T17" fmla="*/ 150 w 150"/>
                <a:gd name="T18" fmla="*/ 330 h 330"/>
              </a:gdLst>
              <a:ahLst/>
              <a:cxnLst>
                <a:cxn ang="T10">
                  <a:pos x="T0" y="T1"/>
                </a:cxn>
                <a:cxn ang="T11">
                  <a:pos x="T2" y="T3"/>
                </a:cxn>
                <a:cxn ang="T12">
                  <a:pos x="T4" y="T5"/>
                </a:cxn>
                <a:cxn ang="T13">
                  <a:pos x="T6" y="T7"/>
                </a:cxn>
                <a:cxn ang="T14">
                  <a:pos x="T8" y="T9"/>
                </a:cxn>
              </a:cxnLst>
              <a:rect l="T15" t="T16" r="T17" b="T18"/>
              <a:pathLst>
                <a:path w="150" h="330">
                  <a:moveTo>
                    <a:pt x="145" y="0"/>
                  </a:moveTo>
                  <a:lnTo>
                    <a:pt x="0" y="50"/>
                  </a:lnTo>
                  <a:lnTo>
                    <a:pt x="0" y="330"/>
                  </a:lnTo>
                  <a:lnTo>
                    <a:pt x="150" y="275"/>
                  </a:lnTo>
                  <a:lnTo>
                    <a:pt x="145" y="0"/>
                  </a:lnTo>
                  <a:close/>
                </a:path>
              </a:pathLst>
            </a:custGeom>
            <a:solidFill>
              <a:schemeClr val="bg1"/>
            </a:solidFill>
            <a:ln w="12700">
              <a:solidFill>
                <a:srgbClr val="0000FF"/>
              </a:solidFill>
              <a:round/>
              <a:headEnd/>
              <a:tailEnd/>
            </a:ln>
          </p:spPr>
          <p:txBody>
            <a:bodyPr wrap="none" anchor="ctr"/>
            <a:lstStyle/>
            <a:p>
              <a:pPr>
                <a:buFontTx/>
                <a:buNone/>
              </a:pPr>
              <a:endParaRPr lang="en-US" sz="1800" b="1">
                <a:solidFill>
                  <a:srgbClr val="0703F3"/>
                </a:solidFill>
              </a:endParaRPr>
            </a:p>
          </p:txBody>
        </p:sp>
      </p:grpSp>
      <p:sp>
        <p:nvSpPr>
          <p:cNvPr id="36868" name="Text Box 12"/>
          <p:cNvSpPr txBox="1">
            <a:spLocks noChangeArrowheads="1"/>
          </p:cNvSpPr>
          <p:nvPr/>
        </p:nvSpPr>
        <p:spPr bwMode="auto">
          <a:xfrm>
            <a:off x="817563" y="152400"/>
            <a:ext cx="7556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sz="4400" b="0" dirty="0">
                <a:solidFill>
                  <a:srgbClr val="000000"/>
                </a:solidFill>
                <a:latin typeface="Cambria" panose="02040503050406030204" pitchFamily="18" charset="0"/>
                <a:cs typeface="Times New Roman" pitchFamily="18" charset="0"/>
              </a:rPr>
              <a:t>Privacy</a:t>
            </a:r>
          </a:p>
        </p:txBody>
      </p:sp>
      <p:sp>
        <p:nvSpPr>
          <p:cNvPr id="36869" name="Text Box 13"/>
          <p:cNvSpPr txBox="1">
            <a:spLocks noChangeArrowheads="1"/>
          </p:cNvSpPr>
          <p:nvPr/>
        </p:nvSpPr>
        <p:spPr bwMode="auto">
          <a:xfrm>
            <a:off x="579438" y="1047105"/>
            <a:ext cx="8032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b="0" dirty="0">
                <a:solidFill>
                  <a:srgbClr val="000000"/>
                </a:solidFill>
                <a:latin typeface="Cambria" panose="02040503050406030204" pitchFamily="18" charset="0"/>
                <a:cs typeface="Times New Roman" pitchFamily="18" charset="0"/>
              </a:rPr>
              <a:t>Access to data and methods is controlled via four options:</a:t>
            </a:r>
          </a:p>
        </p:txBody>
      </p:sp>
      <p:grpSp>
        <p:nvGrpSpPr>
          <p:cNvPr id="36870" name="Group 14"/>
          <p:cNvGrpSpPr>
            <a:grpSpLocks/>
          </p:cNvGrpSpPr>
          <p:nvPr/>
        </p:nvGrpSpPr>
        <p:grpSpPr bwMode="auto">
          <a:xfrm>
            <a:off x="908050" y="3433763"/>
            <a:ext cx="333375" cy="322262"/>
            <a:chOff x="4867" y="1148"/>
            <a:chExt cx="140" cy="148"/>
          </a:xfrm>
        </p:grpSpPr>
        <p:sp>
          <p:nvSpPr>
            <p:cNvPr id="36910" name="Freeform 15"/>
            <p:cNvSpPr>
              <a:spLocks/>
            </p:cNvSpPr>
            <p:nvPr/>
          </p:nvSpPr>
          <p:spPr bwMode="auto">
            <a:xfrm>
              <a:off x="4867" y="1173"/>
              <a:ext cx="140" cy="123"/>
            </a:xfrm>
            <a:custGeom>
              <a:avLst/>
              <a:gdLst>
                <a:gd name="T0" fmla="*/ 0 w 520"/>
                <a:gd name="T1" fmla="*/ 0 h 310"/>
                <a:gd name="T2" fmla="*/ 0 w 520"/>
                <a:gd name="T3" fmla="*/ 0 h 310"/>
                <a:gd name="T4" fmla="*/ 0 w 520"/>
                <a:gd name="T5" fmla="*/ 0 h 310"/>
                <a:gd name="T6" fmla="*/ 0 w 520"/>
                <a:gd name="T7" fmla="*/ 0 h 310"/>
                <a:gd name="T8" fmla="*/ 0 w 520"/>
                <a:gd name="T9" fmla="*/ 0 h 310"/>
                <a:gd name="T10" fmla="*/ 0 w 520"/>
                <a:gd name="T11" fmla="*/ 0 h 310"/>
                <a:gd name="T12" fmla="*/ 0 w 520"/>
                <a:gd name="T13" fmla="*/ 0 h 310"/>
                <a:gd name="T14" fmla="*/ 0 w 520"/>
                <a:gd name="T15" fmla="*/ 0 h 310"/>
                <a:gd name="T16" fmla="*/ 0 w 520"/>
                <a:gd name="T17" fmla="*/ 0 h 310"/>
                <a:gd name="T18" fmla="*/ 0 w 520"/>
                <a:gd name="T19" fmla="*/ 0 h 3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0"/>
                <a:gd name="T31" fmla="*/ 0 h 310"/>
                <a:gd name="T32" fmla="*/ 520 w 520"/>
                <a:gd name="T33" fmla="*/ 310 h 3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0" h="310">
                  <a:moveTo>
                    <a:pt x="99" y="0"/>
                  </a:moveTo>
                  <a:cubicBezTo>
                    <a:pt x="116" y="11"/>
                    <a:pt x="127" y="22"/>
                    <a:pt x="139" y="40"/>
                  </a:cubicBezTo>
                  <a:cubicBezTo>
                    <a:pt x="131" y="62"/>
                    <a:pt x="121" y="77"/>
                    <a:pt x="99" y="85"/>
                  </a:cubicBezTo>
                  <a:cubicBezTo>
                    <a:pt x="39" y="132"/>
                    <a:pt x="62" y="114"/>
                    <a:pt x="29" y="160"/>
                  </a:cubicBezTo>
                  <a:cubicBezTo>
                    <a:pt x="0" y="304"/>
                    <a:pt x="218" y="298"/>
                    <a:pt x="304" y="305"/>
                  </a:cubicBezTo>
                  <a:cubicBezTo>
                    <a:pt x="330" y="307"/>
                    <a:pt x="357" y="308"/>
                    <a:pt x="384" y="310"/>
                  </a:cubicBezTo>
                  <a:cubicBezTo>
                    <a:pt x="414" y="303"/>
                    <a:pt x="445" y="300"/>
                    <a:pt x="474" y="290"/>
                  </a:cubicBezTo>
                  <a:cubicBezTo>
                    <a:pt x="520" y="273"/>
                    <a:pt x="489" y="175"/>
                    <a:pt x="489" y="165"/>
                  </a:cubicBezTo>
                  <a:cubicBezTo>
                    <a:pt x="483" y="99"/>
                    <a:pt x="369" y="91"/>
                    <a:pt x="319" y="75"/>
                  </a:cubicBezTo>
                  <a:cubicBezTo>
                    <a:pt x="310" y="50"/>
                    <a:pt x="327" y="36"/>
                    <a:pt x="344" y="20"/>
                  </a:cubicBezTo>
                </a:path>
              </a:pathLst>
            </a:custGeom>
            <a:solidFill>
              <a:schemeClr val="bg1"/>
            </a:solidFill>
            <a:ln w="12700">
              <a:solidFill>
                <a:srgbClr val="009900"/>
              </a:solidFill>
              <a:round/>
              <a:headEnd/>
              <a:tailEnd/>
            </a:ln>
          </p:spPr>
          <p:txBody>
            <a:bodyPr wrap="none" anchor="ctr"/>
            <a:lstStyle/>
            <a:p>
              <a:pPr>
                <a:buFontTx/>
                <a:buNone/>
              </a:pPr>
              <a:endParaRPr lang="en-US" sz="1800" b="1">
                <a:solidFill>
                  <a:srgbClr val="0703F3"/>
                </a:solidFill>
              </a:endParaRPr>
            </a:p>
          </p:txBody>
        </p:sp>
        <p:sp>
          <p:nvSpPr>
            <p:cNvPr id="36911" name="Freeform 16"/>
            <p:cNvSpPr>
              <a:spLocks/>
            </p:cNvSpPr>
            <p:nvPr/>
          </p:nvSpPr>
          <p:spPr bwMode="auto">
            <a:xfrm>
              <a:off x="4917" y="1183"/>
              <a:ext cx="8" cy="32"/>
            </a:xfrm>
            <a:custGeom>
              <a:avLst/>
              <a:gdLst>
                <a:gd name="T0" fmla="*/ 0 w 30"/>
                <a:gd name="T1" fmla="*/ 0 h 80"/>
                <a:gd name="T2" fmla="*/ 0 w 30"/>
                <a:gd name="T3" fmla="*/ 0 h 80"/>
                <a:gd name="T4" fmla="*/ 0 w 30"/>
                <a:gd name="T5" fmla="*/ 0 h 80"/>
                <a:gd name="T6" fmla="*/ 0 60000 65536"/>
                <a:gd name="T7" fmla="*/ 0 60000 65536"/>
                <a:gd name="T8" fmla="*/ 0 60000 65536"/>
                <a:gd name="T9" fmla="*/ 0 w 30"/>
                <a:gd name="T10" fmla="*/ 0 h 80"/>
                <a:gd name="T11" fmla="*/ 30 w 30"/>
                <a:gd name="T12" fmla="*/ 80 h 80"/>
              </a:gdLst>
              <a:ahLst/>
              <a:cxnLst>
                <a:cxn ang="T6">
                  <a:pos x="T0" y="T1"/>
                </a:cxn>
                <a:cxn ang="T7">
                  <a:pos x="T2" y="T3"/>
                </a:cxn>
                <a:cxn ang="T8">
                  <a:pos x="T4" y="T5"/>
                </a:cxn>
              </a:cxnLst>
              <a:rect l="T9" t="T10" r="T11" b="T12"/>
              <a:pathLst>
                <a:path w="30" h="80">
                  <a:moveTo>
                    <a:pt x="0" y="0"/>
                  </a:moveTo>
                  <a:cubicBezTo>
                    <a:pt x="21" y="7"/>
                    <a:pt x="23" y="19"/>
                    <a:pt x="30" y="40"/>
                  </a:cubicBezTo>
                  <a:cubicBezTo>
                    <a:pt x="23" y="70"/>
                    <a:pt x="23" y="61"/>
                    <a:pt x="5" y="80"/>
                  </a:cubicBezTo>
                </a:path>
              </a:pathLst>
            </a:custGeom>
            <a:solidFill>
              <a:schemeClr val="bg1"/>
            </a:solidFill>
            <a:ln w="12700">
              <a:solidFill>
                <a:srgbClr val="009900"/>
              </a:solidFill>
              <a:round/>
              <a:headEnd/>
              <a:tailEnd/>
            </a:ln>
          </p:spPr>
          <p:txBody>
            <a:bodyPr wrap="none" anchor="ctr"/>
            <a:lstStyle/>
            <a:p>
              <a:pPr>
                <a:buFontTx/>
                <a:buNone/>
              </a:pPr>
              <a:endParaRPr lang="en-US" sz="1800" b="1">
                <a:solidFill>
                  <a:srgbClr val="0703F3"/>
                </a:solidFill>
              </a:endParaRPr>
            </a:p>
          </p:txBody>
        </p:sp>
        <p:sp>
          <p:nvSpPr>
            <p:cNvPr id="36912" name="Freeform 17"/>
            <p:cNvSpPr>
              <a:spLocks/>
            </p:cNvSpPr>
            <p:nvPr/>
          </p:nvSpPr>
          <p:spPr bwMode="auto">
            <a:xfrm>
              <a:off x="4934" y="1179"/>
              <a:ext cx="32" cy="67"/>
            </a:xfrm>
            <a:custGeom>
              <a:avLst/>
              <a:gdLst>
                <a:gd name="T0" fmla="*/ 0 w 119"/>
                <a:gd name="T1" fmla="*/ 0 h 170"/>
                <a:gd name="T2" fmla="*/ 0 w 119"/>
                <a:gd name="T3" fmla="*/ 0 h 170"/>
                <a:gd name="T4" fmla="*/ 0 w 119"/>
                <a:gd name="T5" fmla="*/ 0 h 170"/>
                <a:gd name="T6" fmla="*/ 0 w 119"/>
                <a:gd name="T7" fmla="*/ 0 h 170"/>
                <a:gd name="T8" fmla="*/ 0 60000 65536"/>
                <a:gd name="T9" fmla="*/ 0 60000 65536"/>
                <a:gd name="T10" fmla="*/ 0 60000 65536"/>
                <a:gd name="T11" fmla="*/ 0 60000 65536"/>
                <a:gd name="T12" fmla="*/ 0 w 119"/>
                <a:gd name="T13" fmla="*/ 0 h 170"/>
                <a:gd name="T14" fmla="*/ 119 w 119"/>
                <a:gd name="T15" fmla="*/ 170 h 170"/>
              </a:gdLst>
              <a:ahLst/>
              <a:cxnLst>
                <a:cxn ang="T8">
                  <a:pos x="T0" y="T1"/>
                </a:cxn>
                <a:cxn ang="T9">
                  <a:pos x="T2" y="T3"/>
                </a:cxn>
                <a:cxn ang="T10">
                  <a:pos x="T4" y="T5"/>
                </a:cxn>
                <a:cxn ang="T11">
                  <a:pos x="T6" y="T7"/>
                </a:cxn>
              </a:cxnLst>
              <a:rect l="T12" t="T13" r="T14" b="T15"/>
              <a:pathLst>
                <a:path w="119" h="170">
                  <a:moveTo>
                    <a:pt x="39" y="0"/>
                  </a:moveTo>
                  <a:cubicBezTo>
                    <a:pt x="0" y="38"/>
                    <a:pt x="29" y="91"/>
                    <a:pt x="69" y="120"/>
                  </a:cubicBezTo>
                  <a:cubicBezTo>
                    <a:pt x="82" y="129"/>
                    <a:pt x="114" y="145"/>
                    <a:pt x="114" y="145"/>
                  </a:cubicBezTo>
                  <a:cubicBezTo>
                    <a:pt x="115" y="153"/>
                    <a:pt x="119" y="170"/>
                    <a:pt x="119" y="170"/>
                  </a:cubicBezTo>
                </a:path>
              </a:pathLst>
            </a:custGeom>
            <a:solidFill>
              <a:schemeClr val="bg1"/>
            </a:solidFill>
            <a:ln w="12700">
              <a:solidFill>
                <a:srgbClr val="009900"/>
              </a:solidFill>
              <a:round/>
              <a:headEnd/>
              <a:tailEnd/>
            </a:ln>
          </p:spPr>
          <p:txBody>
            <a:bodyPr wrap="none" anchor="ctr"/>
            <a:lstStyle/>
            <a:p>
              <a:pPr>
                <a:buFontTx/>
                <a:buNone/>
              </a:pPr>
              <a:endParaRPr lang="en-US" sz="1800" b="1">
                <a:solidFill>
                  <a:srgbClr val="0703F3"/>
                </a:solidFill>
              </a:endParaRPr>
            </a:p>
          </p:txBody>
        </p:sp>
        <p:sp>
          <p:nvSpPr>
            <p:cNvPr id="36913" name="Freeform 18"/>
            <p:cNvSpPr>
              <a:spLocks/>
            </p:cNvSpPr>
            <p:nvPr/>
          </p:nvSpPr>
          <p:spPr bwMode="auto">
            <a:xfrm>
              <a:off x="4899" y="1262"/>
              <a:ext cx="14" cy="26"/>
            </a:xfrm>
            <a:custGeom>
              <a:avLst/>
              <a:gdLst>
                <a:gd name="T0" fmla="*/ 0 w 50"/>
                <a:gd name="T1" fmla="*/ 0 h 65"/>
                <a:gd name="T2" fmla="*/ 0 w 50"/>
                <a:gd name="T3" fmla="*/ 0 h 65"/>
                <a:gd name="T4" fmla="*/ 0 w 50"/>
                <a:gd name="T5" fmla="*/ 0 h 65"/>
                <a:gd name="T6" fmla="*/ 0 60000 65536"/>
                <a:gd name="T7" fmla="*/ 0 60000 65536"/>
                <a:gd name="T8" fmla="*/ 0 60000 65536"/>
                <a:gd name="T9" fmla="*/ 0 w 50"/>
                <a:gd name="T10" fmla="*/ 0 h 65"/>
                <a:gd name="T11" fmla="*/ 50 w 50"/>
                <a:gd name="T12" fmla="*/ 65 h 65"/>
              </a:gdLst>
              <a:ahLst/>
              <a:cxnLst>
                <a:cxn ang="T6">
                  <a:pos x="T0" y="T1"/>
                </a:cxn>
                <a:cxn ang="T7">
                  <a:pos x="T2" y="T3"/>
                </a:cxn>
                <a:cxn ang="T8">
                  <a:pos x="T4" y="T5"/>
                </a:cxn>
              </a:cxnLst>
              <a:rect l="T9" t="T10" r="T11" b="T12"/>
              <a:pathLst>
                <a:path w="50" h="65">
                  <a:moveTo>
                    <a:pt x="0" y="0"/>
                  </a:moveTo>
                  <a:cubicBezTo>
                    <a:pt x="0" y="0"/>
                    <a:pt x="7" y="32"/>
                    <a:pt x="10" y="35"/>
                  </a:cubicBezTo>
                  <a:cubicBezTo>
                    <a:pt x="15" y="40"/>
                    <a:pt x="50" y="65"/>
                    <a:pt x="50" y="65"/>
                  </a:cubicBezTo>
                </a:path>
              </a:pathLst>
            </a:custGeom>
            <a:solidFill>
              <a:schemeClr val="bg1"/>
            </a:solidFill>
            <a:ln w="12700">
              <a:solidFill>
                <a:srgbClr val="009900"/>
              </a:solidFill>
              <a:round/>
              <a:headEnd/>
              <a:tailEnd/>
            </a:ln>
          </p:spPr>
          <p:txBody>
            <a:bodyPr wrap="none" anchor="ctr"/>
            <a:lstStyle/>
            <a:p>
              <a:pPr>
                <a:buFontTx/>
                <a:buNone/>
              </a:pPr>
              <a:endParaRPr lang="en-US" sz="1800" b="1">
                <a:solidFill>
                  <a:srgbClr val="0703F3"/>
                </a:solidFill>
              </a:endParaRPr>
            </a:p>
          </p:txBody>
        </p:sp>
        <p:sp>
          <p:nvSpPr>
            <p:cNvPr id="36914" name="Freeform 19"/>
            <p:cNvSpPr>
              <a:spLocks/>
            </p:cNvSpPr>
            <p:nvPr/>
          </p:nvSpPr>
          <p:spPr bwMode="auto">
            <a:xfrm>
              <a:off x="4930" y="1276"/>
              <a:ext cx="15" cy="18"/>
            </a:xfrm>
            <a:custGeom>
              <a:avLst/>
              <a:gdLst>
                <a:gd name="T0" fmla="*/ 0 w 55"/>
                <a:gd name="T1" fmla="*/ 0 h 45"/>
                <a:gd name="T2" fmla="*/ 0 w 55"/>
                <a:gd name="T3" fmla="*/ 0 h 45"/>
                <a:gd name="T4" fmla="*/ 0 w 55"/>
                <a:gd name="T5" fmla="*/ 0 h 45"/>
                <a:gd name="T6" fmla="*/ 0 60000 65536"/>
                <a:gd name="T7" fmla="*/ 0 60000 65536"/>
                <a:gd name="T8" fmla="*/ 0 60000 65536"/>
                <a:gd name="T9" fmla="*/ 0 w 55"/>
                <a:gd name="T10" fmla="*/ 0 h 45"/>
                <a:gd name="T11" fmla="*/ 55 w 55"/>
                <a:gd name="T12" fmla="*/ 45 h 45"/>
              </a:gdLst>
              <a:ahLst/>
              <a:cxnLst>
                <a:cxn ang="T6">
                  <a:pos x="T0" y="T1"/>
                </a:cxn>
                <a:cxn ang="T7">
                  <a:pos x="T2" y="T3"/>
                </a:cxn>
                <a:cxn ang="T8">
                  <a:pos x="T4" y="T5"/>
                </a:cxn>
              </a:cxnLst>
              <a:rect l="T9" t="T10" r="T11" b="T12"/>
              <a:pathLst>
                <a:path w="55" h="45">
                  <a:moveTo>
                    <a:pt x="0" y="0"/>
                  </a:moveTo>
                  <a:cubicBezTo>
                    <a:pt x="0" y="0"/>
                    <a:pt x="24" y="29"/>
                    <a:pt x="25" y="30"/>
                  </a:cubicBezTo>
                  <a:cubicBezTo>
                    <a:pt x="32" y="37"/>
                    <a:pt x="55" y="45"/>
                    <a:pt x="55" y="45"/>
                  </a:cubicBezTo>
                </a:path>
              </a:pathLst>
            </a:custGeom>
            <a:solidFill>
              <a:schemeClr val="bg1"/>
            </a:solidFill>
            <a:ln w="12700">
              <a:solidFill>
                <a:srgbClr val="009900"/>
              </a:solidFill>
              <a:round/>
              <a:headEnd/>
              <a:tailEnd/>
            </a:ln>
          </p:spPr>
          <p:txBody>
            <a:bodyPr wrap="none" anchor="ctr"/>
            <a:lstStyle/>
            <a:p>
              <a:pPr>
                <a:buFontTx/>
                <a:buNone/>
              </a:pPr>
              <a:endParaRPr lang="en-US" sz="1800" b="1">
                <a:solidFill>
                  <a:srgbClr val="0703F3"/>
                </a:solidFill>
              </a:endParaRPr>
            </a:p>
          </p:txBody>
        </p:sp>
        <p:sp>
          <p:nvSpPr>
            <p:cNvPr id="36915" name="Freeform 20"/>
            <p:cNvSpPr>
              <a:spLocks/>
            </p:cNvSpPr>
            <p:nvPr/>
          </p:nvSpPr>
          <p:spPr bwMode="auto">
            <a:xfrm>
              <a:off x="4969" y="1270"/>
              <a:ext cx="15" cy="26"/>
            </a:xfrm>
            <a:custGeom>
              <a:avLst/>
              <a:gdLst>
                <a:gd name="T0" fmla="*/ 0 w 55"/>
                <a:gd name="T1" fmla="*/ 0 h 65"/>
                <a:gd name="T2" fmla="*/ 0 w 55"/>
                <a:gd name="T3" fmla="*/ 0 h 65"/>
                <a:gd name="T4" fmla="*/ 0 60000 65536"/>
                <a:gd name="T5" fmla="*/ 0 60000 65536"/>
                <a:gd name="T6" fmla="*/ 0 w 55"/>
                <a:gd name="T7" fmla="*/ 0 h 65"/>
                <a:gd name="T8" fmla="*/ 55 w 55"/>
                <a:gd name="T9" fmla="*/ 65 h 65"/>
              </a:gdLst>
              <a:ahLst/>
              <a:cxnLst>
                <a:cxn ang="T4">
                  <a:pos x="T0" y="T1"/>
                </a:cxn>
                <a:cxn ang="T5">
                  <a:pos x="T2" y="T3"/>
                </a:cxn>
              </a:cxnLst>
              <a:rect l="T6" t="T7" r="T8" b="T9"/>
              <a:pathLst>
                <a:path w="55" h="65">
                  <a:moveTo>
                    <a:pt x="45" y="0"/>
                  </a:moveTo>
                  <a:cubicBezTo>
                    <a:pt x="55" y="42"/>
                    <a:pt x="25" y="39"/>
                    <a:pt x="0" y="65"/>
                  </a:cubicBezTo>
                </a:path>
              </a:pathLst>
            </a:custGeom>
            <a:solidFill>
              <a:schemeClr val="bg1"/>
            </a:solidFill>
            <a:ln w="12700">
              <a:solidFill>
                <a:srgbClr val="009900"/>
              </a:solidFill>
              <a:round/>
              <a:headEnd/>
              <a:tailEnd/>
            </a:ln>
          </p:spPr>
          <p:txBody>
            <a:bodyPr wrap="none" anchor="ctr"/>
            <a:lstStyle/>
            <a:p>
              <a:pPr>
                <a:buFontTx/>
                <a:buNone/>
              </a:pPr>
              <a:endParaRPr lang="en-US" sz="1800" b="1">
                <a:solidFill>
                  <a:srgbClr val="0703F3"/>
                </a:solidFill>
              </a:endParaRPr>
            </a:p>
          </p:txBody>
        </p:sp>
        <p:sp>
          <p:nvSpPr>
            <p:cNvPr id="36916" name="Freeform 21"/>
            <p:cNvSpPr>
              <a:spLocks/>
            </p:cNvSpPr>
            <p:nvPr/>
          </p:nvSpPr>
          <p:spPr bwMode="auto">
            <a:xfrm>
              <a:off x="4893" y="1193"/>
              <a:ext cx="72" cy="10"/>
            </a:xfrm>
            <a:custGeom>
              <a:avLst/>
              <a:gdLst>
                <a:gd name="T0" fmla="*/ 0 w 269"/>
                <a:gd name="T1" fmla="*/ 0 h 25"/>
                <a:gd name="T2" fmla="*/ 0 w 269"/>
                <a:gd name="T3" fmla="*/ 0 h 25"/>
                <a:gd name="T4" fmla="*/ 0 w 269"/>
                <a:gd name="T5" fmla="*/ 0 h 25"/>
                <a:gd name="T6" fmla="*/ 0 w 269"/>
                <a:gd name="T7" fmla="*/ 0 h 25"/>
                <a:gd name="T8" fmla="*/ 0 60000 65536"/>
                <a:gd name="T9" fmla="*/ 0 60000 65536"/>
                <a:gd name="T10" fmla="*/ 0 60000 65536"/>
                <a:gd name="T11" fmla="*/ 0 60000 65536"/>
                <a:gd name="T12" fmla="*/ 0 w 269"/>
                <a:gd name="T13" fmla="*/ 0 h 25"/>
                <a:gd name="T14" fmla="*/ 269 w 269"/>
                <a:gd name="T15" fmla="*/ 25 h 25"/>
              </a:gdLst>
              <a:ahLst/>
              <a:cxnLst>
                <a:cxn ang="T8">
                  <a:pos x="T0" y="T1"/>
                </a:cxn>
                <a:cxn ang="T9">
                  <a:pos x="T2" y="T3"/>
                </a:cxn>
                <a:cxn ang="T10">
                  <a:pos x="T4" y="T5"/>
                </a:cxn>
                <a:cxn ang="T11">
                  <a:pos x="T6" y="T7"/>
                </a:cxn>
              </a:cxnLst>
              <a:rect l="T12" t="T13" r="T14" b="T15"/>
              <a:pathLst>
                <a:path w="269" h="25">
                  <a:moveTo>
                    <a:pt x="234" y="5"/>
                  </a:moveTo>
                  <a:cubicBezTo>
                    <a:pt x="269" y="16"/>
                    <a:pt x="233" y="20"/>
                    <a:pt x="219" y="25"/>
                  </a:cubicBezTo>
                  <a:cubicBezTo>
                    <a:pt x="154" y="23"/>
                    <a:pt x="88" y="23"/>
                    <a:pt x="24" y="20"/>
                  </a:cubicBezTo>
                  <a:cubicBezTo>
                    <a:pt x="0" y="18"/>
                    <a:pt x="7" y="0"/>
                    <a:pt x="24" y="0"/>
                  </a:cubicBezTo>
                </a:path>
              </a:pathLst>
            </a:custGeom>
            <a:solidFill>
              <a:schemeClr val="bg1"/>
            </a:solidFill>
            <a:ln w="12700">
              <a:solidFill>
                <a:srgbClr val="009900"/>
              </a:solidFill>
              <a:round/>
              <a:headEnd/>
              <a:tailEnd/>
            </a:ln>
          </p:spPr>
          <p:txBody>
            <a:bodyPr wrap="none" anchor="ctr"/>
            <a:lstStyle/>
            <a:p>
              <a:pPr>
                <a:buFontTx/>
                <a:buNone/>
              </a:pPr>
              <a:endParaRPr lang="en-US" sz="1800" b="1">
                <a:solidFill>
                  <a:srgbClr val="0703F3"/>
                </a:solidFill>
              </a:endParaRPr>
            </a:p>
          </p:txBody>
        </p:sp>
        <p:sp>
          <p:nvSpPr>
            <p:cNvPr id="36917" name="Freeform 22"/>
            <p:cNvSpPr>
              <a:spLocks/>
            </p:cNvSpPr>
            <p:nvPr/>
          </p:nvSpPr>
          <p:spPr bwMode="auto">
            <a:xfrm>
              <a:off x="4894" y="1148"/>
              <a:ext cx="69" cy="36"/>
            </a:xfrm>
            <a:custGeom>
              <a:avLst/>
              <a:gdLst>
                <a:gd name="T0" fmla="*/ 0 w 256"/>
                <a:gd name="T1" fmla="*/ 0 h 90"/>
                <a:gd name="T2" fmla="*/ 0 w 256"/>
                <a:gd name="T3" fmla="*/ 0 h 90"/>
                <a:gd name="T4" fmla="*/ 0 w 256"/>
                <a:gd name="T5" fmla="*/ 0 h 90"/>
                <a:gd name="T6" fmla="*/ 0 w 256"/>
                <a:gd name="T7" fmla="*/ 0 h 90"/>
                <a:gd name="T8" fmla="*/ 0 w 256"/>
                <a:gd name="T9" fmla="*/ 0 h 90"/>
                <a:gd name="T10" fmla="*/ 0 w 256"/>
                <a:gd name="T11" fmla="*/ 0 h 90"/>
                <a:gd name="T12" fmla="*/ 0 60000 65536"/>
                <a:gd name="T13" fmla="*/ 0 60000 65536"/>
                <a:gd name="T14" fmla="*/ 0 60000 65536"/>
                <a:gd name="T15" fmla="*/ 0 60000 65536"/>
                <a:gd name="T16" fmla="*/ 0 60000 65536"/>
                <a:gd name="T17" fmla="*/ 0 60000 65536"/>
                <a:gd name="T18" fmla="*/ 0 w 256"/>
                <a:gd name="T19" fmla="*/ 0 h 90"/>
                <a:gd name="T20" fmla="*/ 256 w 256"/>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256" h="90">
                  <a:moveTo>
                    <a:pt x="0" y="63"/>
                  </a:moveTo>
                  <a:cubicBezTo>
                    <a:pt x="30" y="70"/>
                    <a:pt x="13" y="65"/>
                    <a:pt x="50" y="78"/>
                  </a:cubicBezTo>
                  <a:cubicBezTo>
                    <a:pt x="60" y="81"/>
                    <a:pt x="80" y="88"/>
                    <a:pt x="80" y="88"/>
                  </a:cubicBezTo>
                  <a:cubicBezTo>
                    <a:pt x="130" y="85"/>
                    <a:pt x="193" y="90"/>
                    <a:pt x="245" y="73"/>
                  </a:cubicBezTo>
                  <a:cubicBezTo>
                    <a:pt x="256" y="37"/>
                    <a:pt x="218" y="50"/>
                    <a:pt x="195" y="53"/>
                  </a:cubicBezTo>
                  <a:cubicBezTo>
                    <a:pt x="142" y="46"/>
                    <a:pt x="0" y="0"/>
                    <a:pt x="0" y="63"/>
                  </a:cubicBezTo>
                  <a:close/>
                </a:path>
              </a:pathLst>
            </a:custGeom>
            <a:solidFill>
              <a:schemeClr val="hlink"/>
            </a:solidFill>
            <a:ln w="12700">
              <a:solidFill>
                <a:srgbClr val="009900"/>
              </a:solidFill>
              <a:round/>
              <a:headEnd/>
              <a:tailEnd/>
            </a:ln>
          </p:spPr>
          <p:txBody>
            <a:bodyPr wrap="none" anchor="ctr"/>
            <a:lstStyle/>
            <a:p>
              <a:pPr>
                <a:buFontTx/>
                <a:buNone/>
              </a:pPr>
              <a:endParaRPr lang="en-US" sz="1800" b="1">
                <a:solidFill>
                  <a:srgbClr val="0703F3"/>
                </a:solidFill>
              </a:endParaRPr>
            </a:p>
          </p:txBody>
        </p:sp>
      </p:grpSp>
      <p:grpSp>
        <p:nvGrpSpPr>
          <p:cNvPr id="36871" name="Group 23"/>
          <p:cNvGrpSpPr>
            <a:grpSpLocks/>
          </p:cNvGrpSpPr>
          <p:nvPr/>
        </p:nvGrpSpPr>
        <p:grpSpPr bwMode="auto">
          <a:xfrm>
            <a:off x="1222375" y="3406775"/>
            <a:ext cx="527050" cy="368300"/>
            <a:chOff x="3069" y="1495"/>
            <a:chExt cx="2572" cy="1907"/>
          </a:xfrm>
        </p:grpSpPr>
        <p:sp>
          <p:nvSpPr>
            <p:cNvPr id="36905" name="Freeform 24"/>
            <p:cNvSpPr>
              <a:spLocks/>
            </p:cNvSpPr>
            <p:nvPr/>
          </p:nvSpPr>
          <p:spPr bwMode="auto">
            <a:xfrm>
              <a:off x="3459" y="1645"/>
              <a:ext cx="1751" cy="1315"/>
            </a:xfrm>
            <a:custGeom>
              <a:avLst/>
              <a:gdLst>
                <a:gd name="T0" fmla="*/ 816 w 1751"/>
                <a:gd name="T1" fmla="*/ 40 h 1315"/>
                <a:gd name="T2" fmla="*/ 521 w 1751"/>
                <a:gd name="T3" fmla="*/ 65 h 1315"/>
                <a:gd name="T4" fmla="*/ 401 w 1751"/>
                <a:gd name="T5" fmla="*/ 85 h 1315"/>
                <a:gd name="T6" fmla="*/ 296 w 1751"/>
                <a:gd name="T7" fmla="*/ 115 h 1315"/>
                <a:gd name="T8" fmla="*/ 206 w 1751"/>
                <a:gd name="T9" fmla="*/ 155 h 1315"/>
                <a:gd name="T10" fmla="*/ 96 w 1751"/>
                <a:gd name="T11" fmla="*/ 245 h 1315"/>
                <a:gd name="T12" fmla="*/ 56 w 1751"/>
                <a:gd name="T13" fmla="*/ 310 h 1315"/>
                <a:gd name="T14" fmla="*/ 31 w 1751"/>
                <a:gd name="T15" fmla="*/ 380 h 1315"/>
                <a:gd name="T16" fmla="*/ 1 w 1751"/>
                <a:gd name="T17" fmla="*/ 585 h 1315"/>
                <a:gd name="T18" fmla="*/ 16 w 1751"/>
                <a:gd name="T19" fmla="*/ 780 h 1315"/>
                <a:gd name="T20" fmla="*/ 106 w 1751"/>
                <a:gd name="T21" fmla="*/ 950 h 1315"/>
                <a:gd name="T22" fmla="*/ 131 w 1751"/>
                <a:gd name="T23" fmla="*/ 1010 h 1315"/>
                <a:gd name="T24" fmla="*/ 361 w 1751"/>
                <a:gd name="T25" fmla="*/ 1200 h 1315"/>
                <a:gd name="T26" fmla="*/ 466 w 1751"/>
                <a:gd name="T27" fmla="*/ 1230 h 1315"/>
                <a:gd name="T28" fmla="*/ 756 w 1751"/>
                <a:gd name="T29" fmla="*/ 1290 h 1315"/>
                <a:gd name="T30" fmla="*/ 1176 w 1751"/>
                <a:gd name="T31" fmla="*/ 1280 h 1315"/>
                <a:gd name="T32" fmla="*/ 1276 w 1751"/>
                <a:gd name="T33" fmla="*/ 1260 h 1315"/>
                <a:gd name="T34" fmla="*/ 1396 w 1751"/>
                <a:gd name="T35" fmla="*/ 1220 h 1315"/>
                <a:gd name="T36" fmla="*/ 1461 w 1751"/>
                <a:gd name="T37" fmla="*/ 1185 h 1315"/>
                <a:gd name="T38" fmla="*/ 1531 w 1751"/>
                <a:gd name="T39" fmla="*/ 1130 h 1315"/>
                <a:gd name="T40" fmla="*/ 1601 w 1751"/>
                <a:gd name="T41" fmla="*/ 1055 h 1315"/>
                <a:gd name="T42" fmla="*/ 1646 w 1751"/>
                <a:gd name="T43" fmla="*/ 990 h 1315"/>
                <a:gd name="T44" fmla="*/ 1691 w 1751"/>
                <a:gd name="T45" fmla="*/ 855 h 1315"/>
                <a:gd name="T46" fmla="*/ 1706 w 1751"/>
                <a:gd name="T47" fmla="*/ 720 h 1315"/>
                <a:gd name="T48" fmla="*/ 1751 w 1751"/>
                <a:gd name="T49" fmla="*/ 450 h 1315"/>
                <a:gd name="T50" fmla="*/ 1641 w 1751"/>
                <a:gd name="T51" fmla="*/ 200 h 1315"/>
                <a:gd name="T52" fmla="*/ 1571 w 1751"/>
                <a:gd name="T53" fmla="*/ 140 h 1315"/>
                <a:gd name="T54" fmla="*/ 1431 w 1751"/>
                <a:gd name="T55" fmla="*/ 55 h 1315"/>
                <a:gd name="T56" fmla="*/ 1356 w 1751"/>
                <a:gd name="T57" fmla="*/ 25 h 1315"/>
                <a:gd name="T58" fmla="*/ 1281 w 1751"/>
                <a:gd name="T59" fmla="*/ 20 h 1315"/>
                <a:gd name="T60" fmla="*/ 936 w 1751"/>
                <a:gd name="T61" fmla="*/ 25 h 1315"/>
                <a:gd name="T62" fmla="*/ 816 w 1751"/>
                <a:gd name="T63" fmla="*/ 40 h 13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51"/>
                <a:gd name="T97" fmla="*/ 0 h 1315"/>
                <a:gd name="T98" fmla="*/ 1751 w 1751"/>
                <a:gd name="T99" fmla="*/ 1315 h 13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51" h="1315">
                  <a:moveTo>
                    <a:pt x="816" y="40"/>
                  </a:moveTo>
                  <a:cubicBezTo>
                    <a:pt x="715" y="44"/>
                    <a:pt x="620" y="53"/>
                    <a:pt x="521" y="65"/>
                  </a:cubicBezTo>
                  <a:cubicBezTo>
                    <a:pt x="484" y="77"/>
                    <a:pt x="439" y="79"/>
                    <a:pt x="401" y="85"/>
                  </a:cubicBezTo>
                  <a:cubicBezTo>
                    <a:pt x="366" y="96"/>
                    <a:pt x="330" y="101"/>
                    <a:pt x="296" y="115"/>
                  </a:cubicBezTo>
                  <a:cubicBezTo>
                    <a:pt x="265" y="127"/>
                    <a:pt x="236" y="142"/>
                    <a:pt x="206" y="155"/>
                  </a:cubicBezTo>
                  <a:cubicBezTo>
                    <a:pt x="177" y="183"/>
                    <a:pt x="114" y="207"/>
                    <a:pt x="96" y="245"/>
                  </a:cubicBezTo>
                  <a:cubicBezTo>
                    <a:pt x="84" y="268"/>
                    <a:pt x="71" y="289"/>
                    <a:pt x="56" y="310"/>
                  </a:cubicBezTo>
                  <a:cubicBezTo>
                    <a:pt x="48" y="333"/>
                    <a:pt x="35" y="356"/>
                    <a:pt x="31" y="380"/>
                  </a:cubicBezTo>
                  <a:cubicBezTo>
                    <a:pt x="17" y="447"/>
                    <a:pt x="14" y="517"/>
                    <a:pt x="1" y="585"/>
                  </a:cubicBezTo>
                  <a:cubicBezTo>
                    <a:pt x="3" y="637"/>
                    <a:pt x="0" y="721"/>
                    <a:pt x="16" y="780"/>
                  </a:cubicBezTo>
                  <a:cubicBezTo>
                    <a:pt x="33" y="842"/>
                    <a:pt x="77" y="892"/>
                    <a:pt x="106" y="950"/>
                  </a:cubicBezTo>
                  <a:cubicBezTo>
                    <a:pt x="115" y="969"/>
                    <a:pt x="119" y="991"/>
                    <a:pt x="131" y="1010"/>
                  </a:cubicBezTo>
                  <a:cubicBezTo>
                    <a:pt x="184" y="1095"/>
                    <a:pt x="256" y="1179"/>
                    <a:pt x="361" y="1200"/>
                  </a:cubicBezTo>
                  <a:cubicBezTo>
                    <a:pt x="394" y="1216"/>
                    <a:pt x="431" y="1216"/>
                    <a:pt x="466" y="1230"/>
                  </a:cubicBezTo>
                  <a:cubicBezTo>
                    <a:pt x="558" y="1267"/>
                    <a:pt x="657" y="1281"/>
                    <a:pt x="756" y="1290"/>
                  </a:cubicBezTo>
                  <a:cubicBezTo>
                    <a:pt x="883" y="1315"/>
                    <a:pt x="1044" y="1289"/>
                    <a:pt x="1176" y="1280"/>
                  </a:cubicBezTo>
                  <a:cubicBezTo>
                    <a:pt x="1209" y="1273"/>
                    <a:pt x="1242" y="1266"/>
                    <a:pt x="1276" y="1260"/>
                  </a:cubicBezTo>
                  <a:cubicBezTo>
                    <a:pt x="1311" y="1242"/>
                    <a:pt x="1357" y="1229"/>
                    <a:pt x="1396" y="1220"/>
                  </a:cubicBezTo>
                  <a:cubicBezTo>
                    <a:pt x="1416" y="1206"/>
                    <a:pt x="1440" y="1199"/>
                    <a:pt x="1461" y="1185"/>
                  </a:cubicBezTo>
                  <a:cubicBezTo>
                    <a:pt x="1484" y="1167"/>
                    <a:pt x="1506" y="1146"/>
                    <a:pt x="1531" y="1130"/>
                  </a:cubicBezTo>
                  <a:cubicBezTo>
                    <a:pt x="1550" y="1101"/>
                    <a:pt x="1582" y="1083"/>
                    <a:pt x="1601" y="1055"/>
                  </a:cubicBezTo>
                  <a:cubicBezTo>
                    <a:pt x="1615" y="1033"/>
                    <a:pt x="1631" y="1011"/>
                    <a:pt x="1646" y="990"/>
                  </a:cubicBezTo>
                  <a:cubicBezTo>
                    <a:pt x="1653" y="952"/>
                    <a:pt x="1676" y="891"/>
                    <a:pt x="1691" y="855"/>
                  </a:cubicBezTo>
                  <a:cubicBezTo>
                    <a:pt x="1697" y="810"/>
                    <a:pt x="1698" y="764"/>
                    <a:pt x="1706" y="720"/>
                  </a:cubicBezTo>
                  <a:cubicBezTo>
                    <a:pt x="1720" y="629"/>
                    <a:pt x="1740" y="541"/>
                    <a:pt x="1751" y="450"/>
                  </a:cubicBezTo>
                  <a:cubicBezTo>
                    <a:pt x="1740" y="362"/>
                    <a:pt x="1720" y="252"/>
                    <a:pt x="1641" y="200"/>
                  </a:cubicBezTo>
                  <a:cubicBezTo>
                    <a:pt x="1622" y="172"/>
                    <a:pt x="1595" y="164"/>
                    <a:pt x="1571" y="140"/>
                  </a:cubicBezTo>
                  <a:cubicBezTo>
                    <a:pt x="1530" y="99"/>
                    <a:pt x="1484" y="74"/>
                    <a:pt x="1431" y="55"/>
                  </a:cubicBezTo>
                  <a:cubicBezTo>
                    <a:pt x="1404" y="45"/>
                    <a:pt x="1385" y="28"/>
                    <a:pt x="1356" y="25"/>
                  </a:cubicBezTo>
                  <a:cubicBezTo>
                    <a:pt x="1331" y="21"/>
                    <a:pt x="1306" y="21"/>
                    <a:pt x="1281" y="20"/>
                  </a:cubicBezTo>
                  <a:cubicBezTo>
                    <a:pt x="1166" y="0"/>
                    <a:pt x="1050" y="12"/>
                    <a:pt x="936" y="25"/>
                  </a:cubicBezTo>
                  <a:cubicBezTo>
                    <a:pt x="925" y="26"/>
                    <a:pt x="830" y="25"/>
                    <a:pt x="816" y="40"/>
                  </a:cubicBezTo>
                  <a:close/>
                </a:path>
              </a:pathLst>
            </a:custGeom>
            <a:solidFill>
              <a:schemeClr val="bg1"/>
            </a:solidFill>
            <a:ln w="12700">
              <a:solidFill>
                <a:srgbClr val="FF0000"/>
              </a:solidFill>
              <a:round/>
              <a:headEnd/>
              <a:tailEnd/>
            </a:ln>
          </p:spPr>
          <p:txBody>
            <a:bodyPr wrap="none" anchor="ctr"/>
            <a:lstStyle/>
            <a:p>
              <a:pPr>
                <a:buFontTx/>
                <a:buNone/>
              </a:pPr>
              <a:endParaRPr lang="en-US" sz="1800" b="1">
                <a:solidFill>
                  <a:srgbClr val="0703F3"/>
                </a:solidFill>
              </a:endParaRPr>
            </a:p>
          </p:txBody>
        </p:sp>
        <p:sp>
          <p:nvSpPr>
            <p:cNvPr id="36906" name="Freeform 25"/>
            <p:cNvSpPr>
              <a:spLocks/>
            </p:cNvSpPr>
            <p:nvPr/>
          </p:nvSpPr>
          <p:spPr bwMode="auto">
            <a:xfrm>
              <a:off x="3069" y="1495"/>
              <a:ext cx="466" cy="530"/>
            </a:xfrm>
            <a:custGeom>
              <a:avLst/>
              <a:gdLst>
                <a:gd name="T0" fmla="*/ 466 w 466"/>
                <a:gd name="T1" fmla="*/ 370 h 530"/>
                <a:gd name="T2" fmla="*/ 421 w 466"/>
                <a:gd name="T3" fmla="*/ 330 h 530"/>
                <a:gd name="T4" fmla="*/ 386 w 466"/>
                <a:gd name="T5" fmla="*/ 290 h 530"/>
                <a:gd name="T6" fmla="*/ 341 w 466"/>
                <a:gd name="T7" fmla="*/ 260 h 530"/>
                <a:gd name="T8" fmla="*/ 306 w 466"/>
                <a:gd name="T9" fmla="*/ 220 h 530"/>
                <a:gd name="T10" fmla="*/ 351 w 466"/>
                <a:gd name="T11" fmla="*/ 65 h 530"/>
                <a:gd name="T12" fmla="*/ 306 w 466"/>
                <a:gd name="T13" fmla="*/ 10 h 530"/>
                <a:gd name="T14" fmla="*/ 271 w 466"/>
                <a:gd name="T15" fmla="*/ 75 h 530"/>
                <a:gd name="T16" fmla="*/ 266 w 466"/>
                <a:gd name="T17" fmla="*/ 130 h 530"/>
                <a:gd name="T18" fmla="*/ 251 w 466"/>
                <a:gd name="T19" fmla="*/ 125 h 530"/>
                <a:gd name="T20" fmla="*/ 206 w 466"/>
                <a:gd name="T21" fmla="*/ 90 h 530"/>
                <a:gd name="T22" fmla="*/ 166 w 466"/>
                <a:gd name="T23" fmla="*/ 65 h 530"/>
                <a:gd name="T24" fmla="*/ 136 w 466"/>
                <a:gd name="T25" fmla="*/ 55 h 530"/>
                <a:gd name="T26" fmla="*/ 121 w 466"/>
                <a:gd name="T27" fmla="*/ 50 h 530"/>
                <a:gd name="T28" fmla="*/ 131 w 466"/>
                <a:gd name="T29" fmla="*/ 125 h 530"/>
                <a:gd name="T30" fmla="*/ 161 w 466"/>
                <a:gd name="T31" fmla="*/ 145 h 530"/>
                <a:gd name="T32" fmla="*/ 181 w 466"/>
                <a:gd name="T33" fmla="*/ 165 h 530"/>
                <a:gd name="T34" fmla="*/ 196 w 466"/>
                <a:gd name="T35" fmla="*/ 170 h 530"/>
                <a:gd name="T36" fmla="*/ 131 w 466"/>
                <a:gd name="T37" fmla="*/ 140 h 530"/>
                <a:gd name="T38" fmla="*/ 86 w 466"/>
                <a:gd name="T39" fmla="*/ 125 h 530"/>
                <a:gd name="T40" fmla="*/ 71 w 466"/>
                <a:gd name="T41" fmla="*/ 120 h 530"/>
                <a:gd name="T42" fmla="*/ 61 w 466"/>
                <a:gd name="T43" fmla="*/ 190 h 530"/>
                <a:gd name="T44" fmla="*/ 116 w 466"/>
                <a:gd name="T45" fmla="*/ 220 h 530"/>
                <a:gd name="T46" fmla="*/ 146 w 466"/>
                <a:gd name="T47" fmla="*/ 230 h 530"/>
                <a:gd name="T48" fmla="*/ 161 w 466"/>
                <a:gd name="T49" fmla="*/ 245 h 530"/>
                <a:gd name="T50" fmla="*/ 56 w 466"/>
                <a:gd name="T51" fmla="*/ 210 h 530"/>
                <a:gd name="T52" fmla="*/ 26 w 466"/>
                <a:gd name="T53" fmla="*/ 200 h 530"/>
                <a:gd name="T54" fmla="*/ 26 w 466"/>
                <a:gd name="T55" fmla="*/ 245 h 530"/>
                <a:gd name="T56" fmla="*/ 116 w 466"/>
                <a:gd name="T57" fmla="*/ 290 h 530"/>
                <a:gd name="T58" fmla="*/ 146 w 466"/>
                <a:gd name="T59" fmla="*/ 300 h 530"/>
                <a:gd name="T60" fmla="*/ 161 w 466"/>
                <a:gd name="T61" fmla="*/ 305 h 530"/>
                <a:gd name="T62" fmla="*/ 146 w 466"/>
                <a:gd name="T63" fmla="*/ 300 h 530"/>
                <a:gd name="T64" fmla="*/ 66 w 466"/>
                <a:gd name="T65" fmla="*/ 280 h 530"/>
                <a:gd name="T66" fmla="*/ 51 w 466"/>
                <a:gd name="T67" fmla="*/ 275 h 530"/>
                <a:gd name="T68" fmla="*/ 16 w 466"/>
                <a:gd name="T69" fmla="*/ 295 h 530"/>
                <a:gd name="T70" fmla="*/ 61 w 466"/>
                <a:gd name="T71" fmla="*/ 325 h 530"/>
                <a:gd name="T72" fmla="*/ 246 w 466"/>
                <a:gd name="T73" fmla="*/ 410 h 530"/>
                <a:gd name="T74" fmla="*/ 321 w 466"/>
                <a:gd name="T75" fmla="*/ 460 h 530"/>
                <a:gd name="T76" fmla="*/ 341 w 466"/>
                <a:gd name="T77" fmla="*/ 490 h 530"/>
                <a:gd name="T78" fmla="*/ 361 w 466"/>
                <a:gd name="T79" fmla="*/ 505 h 530"/>
                <a:gd name="T80" fmla="*/ 391 w 466"/>
                <a:gd name="T81" fmla="*/ 530 h 5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6"/>
                <a:gd name="T124" fmla="*/ 0 h 530"/>
                <a:gd name="T125" fmla="*/ 466 w 466"/>
                <a:gd name="T126" fmla="*/ 530 h 5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6" h="530">
                  <a:moveTo>
                    <a:pt x="466" y="370"/>
                  </a:moveTo>
                  <a:cubicBezTo>
                    <a:pt x="431" y="335"/>
                    <a:pt x="447" y="347"/>
                    <a:pt x="421" y="330"/>
                  </a:cubicBezTo>
                  <a:cubicBezTo>
                    <a:pt x="397" y="294"/>
                    <a:pt x="411" y="306"/>
                    <a:pt x="386" y="290"/>
                  </a:cubicBezTo>
                  <a:cubicBezTo>
                    <a:pt x="373" y="270"/>
                    <a:pt x="361" y="270"/>
                    <a:pt x="341" y="260"/>
                  </a:cubicBezTo>
                  <a:cubicBezTo>
                    <a:pt x="330" y="243"/>
                    <a:pt x="316" y="236"/>
                    <a:pt x="306" y="220"/>
                  </a:cubicBezTo>
                  <a:cubicBezTo>
                    <a:pt x="315" y="165"/>
                    <a:pt x="340" y="118"/>
                    <a:pt x="351" y="65"/>
                  </a:cubicBezTo>
                  <a:cubicBezTo>
                    <a:pt x="345" y="7"/>
                    <a:pt x="355" y="0"/>
                    <a:pt x="306" y="10"/>
                  </a:cubicBezTo>
                  <a:cubicBezTo>
                    <a:pt x="292" y="30"/>
                    <a:pt x="278" y="52"/>
                    <a:pt x="271" y="75"/>
                  </a:cubicBezTo>
                  <a:cubicBezTo>
                    <a:pt x="269" y="93"/>
                    <a:pt x="272" y="112"/>
                    <a:pt x="266" y="130"/>
                  </a:cubicBezTo>
                  <a:cubicBezTo>
                    <a:pt x="264" y="134"/>
                    <a:pt x="255" y="127"/>
                    <a:pt x="251" y="125"/>
                  </a:cubicBezTo>
                  <a:cubicBezTo>
                    <a:pt x="174" y="82"/>
                    <a:pt x="253" y="124"/>
                    <a:pt x="206" y="90"/>
                  </a:cubicBezTo>
                  <a:cubicBezTo>
                    <a:pt x="193" y="80"/>
                    <a:pt x="180" y="69"/>
                    <a:pt x="166" y="65"/>
                  </a:cubicBezTo>
                  <a:cubicBezTo>
                    <a:pt x="156" y="61"/>
                    <a:pt x="146" y="58"/>
                    <a:pt x="136" y="55"/>
                  </a:cubicBezTo>
                  <a:cubicBezTo>
                    <a:pt x="131" y="53"/>
                    <a:pt x="121" y="50"/>
                    <a:pt x="121" y="50"/>
                  </a:cubicBezTo>
                  <a:cubicBezTo>
                    <a:pt x="69" y="62"/>
                    <a:pt x="103" y="105"/>
                    <a:pt x="131" y="125"/>
                  </a:cubicBezTo>
                  <a:cubicBezTo>
                    <a:pt x="140" y="131"/>
                    <a:pt x="152" y="136"/>
                    <a:pt x="161" y="145"/>
                  </a:cubicBezTo>
                  <a:cubicBezTo>
                    <a:pt x="167" y="151"/>
                    <a:pt x="173" y="159"/>
                    <a:pt x="181" y="165"/>
                  </a:cubicBezTo>
                  <a:cubicBezTo>
                    <a:pt x="185" y="168"/>
                    <a:pt x="201" y="170"/>
                    <a:pt x="196" y="170"/>
                  </a:cubicBezTo>
                  <a:cubicBezTo>
                    <a:pt x="167" y="170"/>
                    <a:pt x="155" y="148"/>
                    <a:pt x="131" y="140"/>
                  </a:cubicBezTo>
                  <a:cubicBezTo>
                    <a:pt x="116" y="135"/>
                    <a:pt x="101" y="130"/>
                    <a:pt x="86" y="125"/>
                  </a:cubicBezTo>
                  <a:cubicBezTo>
                    <a:pt x="81" y="123"/>
                    <a:pt x="71" y="120"/>
                    <a:pt x="71" y="120"/>
                  </a:cubicBezTo>
                  <a:cubicBezTo>
                    <a:pt x="44" y="128"/>
                    <a:pt x="42" y="168"/>
                    <a:pt x="61" y="190"/>
                  </a:cubicBezTo>
                  <a:cubicBezTo>
                    <a:pt x="79" y="211"/>
                    <a:pt x="90" y="211"/>
                    <a:pt x="116" y="220"/>
                  </a:cubicBezTo>
                  <a:cubicBezTo>
                    <a:pt x="126" y="223"/>
                    <a:pt x="146" y="230"/>
                    <a:pt x="146" y="230"/>
                  </a:cubicBezTo>
                  <a:cubicBezTo>
                    <a:pt x="151" y="235"/>
                    <a:pt x="167" y="247"/>
                    <a:pt x="161" y="245"/>
                  </a:cubicBezTo>
                  <a:cubicBezTo>
                    <a:pt x="125" y="233"/>
                    <a:pt x="91" y="221"/>
                    <a:pt x="56" y="210"/>
                  </a:cubicBezTo>
                  <a:cubicBezTo>
                    <a:pt x="46" y="206"/>
                    <a:pt x="26" y="200"/>
                    <a:pt x="26" y="200"/>
                  </a:cubicBezTo>
                  <a:cubicBezTo>
                    <a:pt x="0" y="208"/>
                    <a:pt x="8" y="231"/>
                    <a:pt x="26" y="245"/>
                  </a:cubicBezTo>
                  <a:cubicBezTo>
                    <a:pt x="40" y="256"/>
                    <a:pt x="96" y="281"/>
                    <a:pt x="116" y="290"/>
                  </a:cubicBezTo>
                  <a:cubicBezTo>
                    <a:pt x="125" y="294"/>
                    <a:pt x="136" y="296"/>
                    <a:pt x="146" y="300"/>
                  </a:cubicBezTo>
                  <a:cubicBezTo>
                    <a:pt x="151" y="301"/>
                    <a:pt x="161" y="305"/>
                    <a:pt x="161" y="305"/>
                  </a:cubicBezTo>
                  <a:cubicBezTo>
                    <a:pt x="161" y="305"/>
                    <a:pt x="151" y="301"/>
                    <a:pt x="146" y="300"/>
                  </a:cubicBezTo>
                  <a:cubicBezTo>
                    <a:pt x="85" y="287"/>
                    <a:pt x="112" y="295"/>
                    <a:pt x="66" y="280"/>
                  </a:cubicBezTo>
                  <a:cubicBezTo>
                    <a:pt x="61" y="278"/>
                    <a:pt x="51" y="275"/>
                    <a:pt x="51" y="275"/>
                  </a:cubicBezTo>
                  <a:cubicBezTo>
                    <a:pt x="38" y="277"/>
                    <a:pt x="12" y="272"/>
                    <a:pt x="16" y="295"/>
                  </a:cubicBezTo>
                  <a:cubicBezTo>
                    <a:pt x="19" y="316"/>
                    <a:pt x="46" y="316"/>
                    <a:pt x="61" y="325"/>
                  </a:cubicBezTo>
                  <a:cubicBezTo>
                    <a:pt x="121" y="358"/>
                    <a:pt x="175" y="399"/>
                    <a:pt x="246" y="410"/>
                  </a:cubicBezTo>
                  <a:cubicBezTo>
                    <a:pt x="278" y="420"/>
                    <a:pt x="300" y="428"/>
                    <a:pt x="321" y="460"/>
                  </a:cubicBezTo>
                  <a:cubicBezTo>
                    <a:pt x="327" y="470"/>
                    <a:pt x="331" y="482"/>
                    <a:pt x="341" y="490"/>
                  </a:cubicBezTo>
                  <a:cubicBezTo>
                    <a:pt x="347" y="495"/>
                    <a:pt x="355" y="499"/>
                    <a:pt x="361" y="505"/>
                  </a:cubicBezTo>
                  <a:cubicBezTo>
                    <a:pt x="371" y="515"/>
                    <a:pt x="373" y="530"/>
                    <a:pt x="391" y="530"/>
                  </a:cubicBezTo>
                </a:path>
              </a:pathLst>
            </a:custGeom>
            <a:solidFill>
              <a:schemeClr val="bg1"/>
            </a:solidFill>
            <a:ln w="12700">
              <a:solidFill>
                <a:srgbClr val="FF0000"/>
              </a:solidFill>
              <a:round/>
              <a:headEnd/>
              <a:tailEnd/>
            </a:ln>
          </p:spPr>
          <p:txBody>
            <a:bodyPr wrap="none" anchor="ctr"/>
            <a:lstStyle/>
            <a:p>
              <a:pPr>
                <a:buFontTx/>
                <a:buNone/>
              </a:pPr>
              <a:endParaRPr lang="en-US" sz="1800" b="1">
                <a:solidFill>
                  <a:srgbClr val="0703F3"/>
                </a:solidFill>
              </a:endParaRPr>
            </a:p>
          </p:txBody>
        </p:sp>
        <p:sp>
          <p:nvSpPr>
            <p:cNvPr id="36907" name="Freeform 26"/>
            <p:cNvSpPr>
              <a:spLocks/>
            </p:cNvSpPr>
            <p:nvPr/>
          </p:nvSpPr>
          <p:spPr bwMode="auto">
            <a:xfrm flipH="1">
              <a:off x="5175" y="1511"/>
              <a:ext cx="466" cy="530"/>
            </a:xfrm>
            <a:custGeom>
              <a:avLst/>
              <a:gdLst>
                <a:gd name="T0" fmla="*/ 466 w 466"/>
                <a:gd name="T1" fmla="*/ 370 h 530"/>
                <a:gd name="T2" fmla="*/ 421 w 466"/>
                <a:gd name="T3" fmla="*/ 330 h 530"/>
                <a:gd name="T4" fmla="*/ 386 w 466"/>
                <a:gd name="T5" fmla="*/ 290 h 530"/>
                <a:gd name="T6" fmla="*/ 341 w 466"/>
                <a:gd name="T7" fmla="*/ 260 h 530"/>
                <a:gd name="T8" fmla="*/ 306 w 466"/>
                <a:gd name="T9" fmla="*/ 220 h 530"/>
                <a:gd name="T10" fmla="*/ 351 w 466"/>
                <a:gd name="T11" fmla="*/ 65 h 530"/>
                <a:gd name="T12" fmla="*/ 306 w 466"/>
                <a:gd name="T13" fmla="*/ 10 h 530"/>
                <a:gd name="T14" fmla="*/ 271 w 466"/>
                <a:gd name="T15" fmla="*/ 75 h 530"/>
                <a:gd name="T16" fmla="*/ 266 w 466"/>
                <a:gd name="T17" fmla="*/ 130 h 530"/>
                <a:gd name="T18" fmla="*/ 251 w 466"/>
                <a:gd name="T19" fmla="*/ 125 h 530"/>
                <a:gd name="T20" fmla="*/ 206 w 466"/>
                <a:gd name="T21" fmla="*/ 90 h 530"/>
                <a:gd name="T22" fmla="*/ 166 w 466"/>
                <a:gd name="T23" fmla="*/ 65 h 530"/>
                <a:gd name="T24" fmla="*/ 136 w 466"/>
                <a:gd name="T25" fmla="*/ 55 h 530"/>
                <a:gd name="T26" fmla="*/ 121 w 466"/>
                <a:gd name="T27" fmla="*/ 50 h 530"/>
                <a:gd name="T28" fmla="*/ 131 w 466"/>
                <a:gd name="T29" fmla="*/ 125 h 530"/>
                <a:gd name="T30" fmla="*/ 161 w 466"/>
                <a:gd name="T31" fmla="*/ 145 h 530"/>
                <a:gd name="T32" fmla="*/ 181 w 466"/>
                <a:gd name="T33" fmla="*/ 165 h 530"/>
                <a:gd name="T34" fmla="*/ 196 w 466"/>
                <a:gd name="T35" fmla="*/ 170 h 530"/>
                <a:gd name="T36" fmla="*/ 131 w 466"/>
                <a:gd name="T37" fmla="*/ 140 h 530"/>
                <a:gd name="T38" fmla="*/ 86 w 466"/>
                <a:gd name="T39" fmla="*/ 125 h 530"/>
                <a:gd name="T40" fmla="*/ 71 w 466"/>
                <a:gd name="T41" fmla="*/ 120 h 530"/>
                <a:gd name="T42" fmla="*/ 61 w 466"/>
                <a:gd name="T43" fmla="*/ 190 h 530"/>
                <a:gd name="T44" fmla="*/ 116 w 466"/>
                <a:gd name="T45" fmla="*/ 220 h 530"/>
                <a:gd name="T46" fmla="*/ 146 w 466"/>
                <a:gd name="T47" fmla="*/ 230 h 530"/>
                <a:gd name="T48" fmla="*/ 161 w 466"/>
                <a:gd name="T49" fmla="*/ 245 h 530"/>
                <a:gd name="T50" fmla="*/ 56 w 466"/>
                <a:gd name="T51" fmla="*/ 210 h 530"/>
                <a:gd name="T52" fmla="*/ 26 w 466"/>
                <a:gd name="T53" fmla="*/ 200 h 530"/>
                <a:gd name="T54" fmla="*/ 26 w 466"/>
                <a:gd name="T55" fmla="*/ 245 h 530"/>
                <a:gd name="T56" fmla="*/ 116 w 466"/>
                <a:gd name="T57" fmla="*/ 290 h 530"/>
                <a:gd name="T58" fmla="*/ 146 w 466"/>
                <a:gd name="T59" fmla="*/ 300 h 530"/>
                <a:gd name="T60" fmla="*/ 161 w 466"/>
                <a:gd name="T61" fmla="*/ 305 h 530"/>
                <a:gd name="T62" fmla="*/ 146 w 466"/>
                <a:gd name="T63" fmla="*/ 300 h 530"/>
                <a:gd name="T64" fmla="*/ 66 w 466"/>
                <a:gd name="T65" fmla="*/ 280 h 530"/>
                <a:gd name="T66" fmla="*/ 51 w 466"/>
                <a:gd name="T67" fmla="*/ 275 h 530"/>
                <a:gd name="T68" fmla="*/ 16 w 466"/>
                <a:gd name="T69" fmla="*/ 295 h 530"/>
                <a:gd name="T70" fmla="*/ 61 w 466"/>
                <a:gd name="T71" fmla="*/ 325 h 530"/>
                <a:gd name="T72" fmla="*/ 246 w 466"/>
                <a:gd name="T73" fmla="*/ 410 h 530"/>
                <a:gd name="T74" fmla="*/ 321 w 466"/>
                <a:gd name="T75" fmla="*/ 460 h 530"/>
                <a:gd name="T76" fmla="*/ 341 w 466"/>
                <a:gd name="T77" fmla="*/ 490 h 530"/>
                <a:gd name="T78" fmla="*/ 361 w 466"/>
                <a:gd name="T79" fmla="*/ 505 h 530"/>
                <a:gd name="T80" fmla="*/ 391 w 466"/>
                <a:gd name="T81" fmla="*/ 530 h 5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6"/>
                <a:gd name="T124" fmla="*/ 0 h 530"/>
                <a:gd name="T125" fmla="*/ 466 w 466"/>
                <a:gd name="T126" fmla="*/ 530 h 5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6" h="530">
                  <a:moveTo>
                    <a:pt x="466" y="370"/>
                  </a:moveTo>
                  <a:cubicBezTo>
                    <a:pt x="431" y="335"/>
                    <a:pt x="447" y="347"/>
                    <a:pt x="421" y="330"/>
                  </a:cubicBezTo>
                  <a:cubicBezTo>
                    <a:pt x="397" y="294"/>
                    <a:pt x="411" y="306"/>
                    <a:pt x="386" y="290"/>
                  </a:cubicBezTo>
                  <a:cubicBezTo>
                    <a:pt x="373" y="270"/>
                    <a:pt x="361" y="270"/>
                    <a:pt x="341" y="260"/>
                  </a:cubicBezTo>
                  <a:cubicBezTo>
                    <a:pt x="330" y="243"/>
                    <a:pt x="316" y="236"/>
                    <a:pt x="306" y="220"/>
                  </a:cubicBezTo>
                  <a:cubicBezTo>
                    <a:pt x="315" y="165"/>
                    <a:pt x="340" y="118"/>
                    <a:pt x="351" y="65"/>
                  </a:cubicBezTo>
                  <a:cubicBezTo>
                    <a:pt x="345" y="7"/>
                    <a:pt x="355" y="0"/>
                    <a:pt x="306" y="10"/>
                  </a:cubicBezTo>
                  <a:cubicBezTo>
                    <a:pt x="292" y="30"/>
                    <a:pt x="278" y="52"/>
                    <a:pt x="271" y="75"/>
                  </a:cubicBezTo>
                  <a:cubicBezTo>
                    <a:pt x="269" y="93"/>
                    <a:pt x="272" y="112"/>
                    <a:pt x="266" y="130"/>
                  </a:cubicBezTo>
                  <a:cubicBezTo>
                    <a:pt x="264" y="134"/>
                    <a:pt x="255" y="127"/>
                    <a:pt x="251" y="125"/>
                  </a:cubicBezTo>
                  <a:cubicBezTo>
                    <a:pt x="174" y="82"/>
                    <a:pt x="253" y="124"/>
                    <a:pt x="206" y="90"/>
                  </a:cubicBezTo>
                  <a:cubicBezTo>
                    <a:pt x="193" y="80"/>
                    <a:pt x="180" y="69"/>
                    <a:pt x="166" y="65"/>
                  </a:cubicBezTo>
                  <a:cubicBezTo>
                    <a:pt x="156" y="61"/>
                    <a:pt x="146" y="58"/>
                    <a:pt x="136" y="55"/>
                  </a:cubicBezTo>
                  <a:cubicBezTo>
                    <a:pt x="131" y="53"/>
                    <a:pt x="121" y="50"/>
                    <a:pt x="121" y="50"/>
                  </a:cubicBezTo>
                  <a:cubicBezTo>
                    <a:pt x="69" y="62"/>
                    <a:pt x="103" y="105"/>
                    <a:pt x="131" y="125"/>
                  </a:cubicBezTo>
                  <a:cubicBezTo>
                    <a:pt x="140" y="131"/>
                    <a:pt x="152" y="136"/>
                    <a:pt x="161" y="145"/>
                  </a:cubicBezTo>
                  <a:cubicBezTo>
                    <a:pt x="167" y="151"/>
                    <a:pt x="173" y="159"/>
                    <a:pt x="181" y="165"/>
                  </a:cubicBezTo>
                  <a:cubicBezTo>
                    <a:pt x="185" y="168"/>
                    <a:pt x="201" y="170"/>
                    <a:pt x="196" y="170"/>
                  </a:cubicBezTo>
                  <a:cubicBezTo>
                    <a:pt x="167" y="170"/>
                    <a:pt x="155" y="148"/>
                    <a:pt x="131" y="140"/>
                  </a:cubicBezTo>
                  <a:cubicBezTo>
                    <a:pt x="116" y="135"/>
                    <a:pt x="101" y="130"/>
                    <a:pt x="86" y="125"/>
                  </a:cubicBezTo>
                  <a:cubicBezTo>
                    <a:pt x="81" y="123"/>
                    <a:pt x="71" y="120"/>
                    <a:pt x="71" y="120"/>
                  </a:cubicBezTo>
                  <a:cubicBezTo>
                    <a:pt x="44" y="128"/>
                    <a:pt x="42" y="168"/>
                    <a:pt x="61" y="190"/>
                  </a:cubicBezTo>
                  <a:cubicBezTo>
                    <a:pt x="79" y="211"/>
                    <a:pt x="90" y="211"/>
                    <a:pt x="116" y="220"/>
                  </a:cubicBezTo>
                  <a:cubicBezTo>
                    <a:pt x="126" y="223"/>
                    <a:pt x="146" y="230"/>
                    <a:pt x="146" y="230"/>
                  </a:cubicBezTo>
                  <a:cubicBezTo>
                    <a:pt x="151" y="235"/>
                    <a:pt x="167" y="247"/>
                    <a:pt x="161" y="245"/>
                  </a:cubicBezTo>
                  <a:cubicBezTo>
                    <a:pt x="125" y="233"/>
                    <a:pt x="91" y="221"/>
                    <a:pt x="56" y="210"/>
                  </a:cubicBezTo>
                  <a:cubicBezTo>
                    <a:pt x="46" y="206"/>
                    <a:pt x="26" y="200"/>
                    <a:pt x="26" y="200"/>
                  </a:cubicBezTo>
                  <a:cubicBezTo>
                    <a:pt x="0" y="208"/>
                    <a:pt x="8" y="231"/>
                    <a:pt x="26" y="245"/>
                  </a:cubicBezTo>
                  <a:cubicBezTo>
                    <a:pt x="40" y="256"/>
                    <a:pt x="96" y="281"/>
                    <a:pt x="116" y="290"/>
                  </a:cubicBezTo>
                  <a:cubicBezTo>
                    <a:pt x="125" y="294"/>
                    <a:pt x="136" y="296"/>
                    <a:pt x="146" y="300"/>
                  </a:cubicBezTo>
                  <a:cubicBezTo>
                    <a:pt x="151" y="301"/>
                    <a:pt x="161" y="305"/>
                    <a:pt x="161" y="305"/>
                  </a:cubicBezTo>
                  <a:cubicBezTo>
                    <a:pt x="161" y="305"/>
                    <a:pt x="151" y="301"/>
                    <a:pt x="146" y="300"/>
                  </a:cubicBezTo>
                  <a:cubicBezTo>
                    <a:pt x="85" y="287"/>
                    <a:pt x="112" y="295"/>
                    <a:pt x="66" y="280"/>
                  </a:cubicBezTo>
                  <a:cubicBezTo>
                    <a:pt x="61" y="278"/>
                    <a:pt x="51" y="275"/>
                    <a:pt x="51" y="275"/>
                  </a:cubicBezTo>
                  <a:cubicBezTo>
                    <a:pt x="38" y="277"/>
                    <a:pt x="12" y="272"/>
                    <a:pt x="16" y="295"/>
                  </a:cubicBezTo>
                  <a:cubicBezTo>
                    <a:pt x="19" y="316"/>
                    <a:pt x="46" y="316"/>
                    <a:pt x="61" y="325"/>
                  </a:cubicBezTo>
                  <a:cubicBezTo>
                    <a:pt x="121" y="358"/>
                    <a:pt x="175" y="399"/>
                    <a:pt x="246" y="410"/>
                  </a:cubicBezTo>
                  <a:cubicBezTo>
                    <a:pt x="278" y="420"/>
                    <a:pt x="300" y="428"/>
                    <a:pt x="321" y="460"/>
                  </a:cubicBezTo>
                  <a:cubicBezTo>
                    <a:pt x="327" y="470"/>
                    <a:pt x="331" y="482"/>
                    <a:pt x="341" y="490"/>
                  </a:cubicBezTo>
                  <a:cubicBezTo>
                    <a:pt x="347" y="495"/>
                    <a:pt x="355" y="499"/>
                    <a:pt x="361" y="505"/>
                  </a:cubicBezTo>
                  <a:cubicBezTo>
                    <a:pt x="371" y="515"/>
                    <a:pt x="373" y="530"/>
                    <a:pt x="391" y="530"/>
                  </a:cubicBezTo>
                </a:path>
              </a:pathLst>
            </a:custGeom>
            <a:solidFill>
              <a:schemeClr val="bg1"/>
            </a:solidFill>
            <a:ln w="12700">
              <a:solidFill>
                <a:srgbClr val="FF0000"/>
              </a:solidFill>
              <a:round/>
              <a:headEnd/>
              <a:tailEnd/>
            </a:ln>
          </p:spPr>
          <p:txBody>
            <a:bodyPr wrap="none" anchor="ctr"/>
            <a:lstStyle/>
            <a:p>
              <a:pPr>
                <a:buFontTx/>
                <a:buNone/>
              </a:pPr>
              <a:endParaRPr lang="en-US" sz="1800" b="1">
                <a:solidFill>
                  <a:srgbClr val="0703F3"/>
                </a:solidFill>
              </a:endParaRPr>
            </a:p>
          </p:txBody>
        </p:sp>
        <p:sp>
          <p:nvSpPr>
            <p:cNvPr id="36908" name="Freeform 27"/>
            <p:cNvSpPr>
              <a:spLocks/>
            </p:cNvSpPr>
            <p:nvPr/>
          </p:nvSpPr>
          <p:spPr bwMode="auto">
            <a:xfrm>
              <a:off x="3660" y="2935"/>
              <a:ext cx="725" cy="467"/>
            </a:xfrm>
            <a:custGeom>
              <a:avLst/>
              <a:gdLst>
                <a:gd name="T0" fmla="*/ 345 w 725"/>
                <a:gd name="T1" fmla="*/ 0 h 467"/>
                <a:gd name="T2" fmla="*/ 360 w 725"/>
                <a:gd name="T3" fmla="*/ 160 h 467"/>
                <a:gd name="T4" fmla="*/ 315 w 725"/>
                <a:gd name="T5" fmla="*/ 175 h 467"/>
                <a:gd name="T6" fmla="*/ 120 w 725"/>
                <a:gd name="T7" fmla="*/ 190 h 467"/>
                <a:gd name="T8" fmla="*/ 35 w 725"/>
                <a:gd name="T9" fmla="*/ 250 h 467"/>
                <a:gd name="T10" fmla="*/ 10 w 725"/>
                <a:gd name="T11" fmla="*/ 280 h 467"/>
                <a:gd name="T12" fmla="*/ 0 w 725"/>
                <a:gd name="T13" fmla="*/ 310 h 467"/>
                <a:gd name="T14" fmla="*/ 20 w 725"/>
                <a:gd name="T15" fmla="*/ 380 h 467"/>
                <a:gd name="T16" fmla="*/ 240 w 725"/>
                <a:gd name="T17" fmla="*/ 465 h 467"/>
                <a:gd name="T18" fmla="*/ 635 w 725"/>
                <a:gd name="T19" fmla="*/ 460 h 467"/>
                <a:gd name="T20" fmla="*/ 690 w 725"/>
                <a:gd name="T21" fmla="*/ 420 h 467"/>
                <a:gd name="T22" fmla="*/ 710 w 725"/>
                <a:gd name="T23" fmla="*/ 355 h 467"/>
                <a:gd name="T24" fmla="*/ 715 w 725"/>
                <a:gd name="T25" fmla="*/ 220 h 467"/>
                <a:gd name="T26" fmla="*/ 680 w 725"/>
                <a:gd name="T27" fmla="*/ 145 h 467"/>
                <a:gd name="T28" fmla="*/ 665 w 725"/>
                <a:gd name="T29" fmla="*/ 15 h 4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5"/>
                <a:gd name="T46" fmla="*/ 0 h 467"/>
                <a:gd name="T47" fmla="*/ 725 w 725"/>
                <a:gd name="T48" fmla="*/ 467 h 4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5" h="467">
                  <a:moveTo>
                    <a:pt x="345" y="0"/>
                  </a:moveTo>
                  <a:cubicBezTo>
                    <a:pt x="358" y="52"/>
                    <a:pt x="340" y="101"/>
                    <a:pt x="360" y="160"/>
                  </a:cubicBezTo>
                  <a:cubicBezTo>
                    <a:pt x="351" y="185"/>
                    <a:pt x="340" y="180"/>
                    <a:pt x="315" y="175"/>
                  </a:cubicBezTo>
                  <a:cubicBezTo>
                    <a:pt x="249" y="181"/>
                    <a:pt x="184" y="180"/>
                    <a:pt x="120" y="190"/>
                  </a:cubicBezTo>
                  <a:cubicBezTo>
                    <a:pt x="69" y="206"/>
                    <a:pt x="73" y="224"/>
                    <a:pt x="35" y="250"/>
                  </a:cubicBezTo>
                  <a:cubicBezTo>
                    <a:pt x="27" y="260"/>
                    <a:pt x="16" y="268"/>
                    <a:pt x="10" y="280"/>
                  </a:cubicBezTo>
                  <a:cubicBezTo>
                    <a:pt x="4" y="289"/>
                    <a:pt x="0" y="310"/>
                    <a:pt x="0" y="310"/>
                  </a:cubicBezTo>
                  <a:cubicBezTo>
                    <a:pt x="5" y="332"/>
                    <a:pt x="7" y="359"/>
                    <a:pt x="20" y="380"/>
                  </a:cubicBezTo>
                  <a:cubicBezTo>
                    <a:pt x="55" y="436"/>
                    <a:pt x="180" y="456"/>
                    <a:pt x="240" y="465"/>
                  </a:cubicBezTo>
                  <a:cubicBezTo>
                    <a:pt x="371" y="461"/>
                    <a:pt x="503" y="467"/>
                    <a:pt x="635" y="460"/>
                  </a:cubicBezTo>
                  <a:cubicBezTo>
                    <a:pt x="656" y="454"/>
                    <a:pt x="690" y="420"/>
                    <a:pt x="690" y="420"/>
                  </a:cubicBezTo>
                  <a:cubicBezTo>
                    <a:pt x="697" y="398"/>
                    <a:pt x="702" y="376"/>
                    <a:pt x="710" y="355"/>
                  </a:cubicBezTo>
                  <a:cubicBezTo>
                    <a:pt x="719" y="289"/>
                    <a:pt x="725" y="284"/>
                    <a:pt x="715" y="220"/>
                  </a:cubicBezTo>
                  <a:cubicBezTo>
                    <a:pt x="710" y="190"/>
                    <a:pt x="689" y="172"/>
                    <a:pt x="680" y="145"/>
                  </a:cubicBezTo>
                  <a:cubicBezTo>
                    <a:pt x="676" y="103"/>
                    <a:pt x="665" y="57"/>
                    <a:pt x="665" y="15"/>
                  </a:cubicBezTo>
                </a:path>
              </a:pathLst>
            </a:custGeom>
            <a:solidFill>
              <a:schemeClr val="bg1"/>
            </a:solidFill>
            <a:ln w="12700">
              <a:solidFill>
                <a:srgbClr val="FF0000"/>
              </a:solidFill>
              <a:round/>
              <a:headEnd/>
              <a:tailEnd/>
            </a:ln>
          </p:spPr>
          <p:txBody>
            <a:bodyPr wrap="none" anchor="ctr"/>
            <a:lstStyle/>
            <a:p>
              <a:pPr>
                <a:buFontTx/>
                <a:buNone/>
              </a:pPr>
              <a:endParaRPr lang="en-US" sz="1800" b="1">
                <a:solidFill>
                  <a:srgbClr val="0703F3"/>
                </a:solidFill>
              </a:endParaRPr>
            </a:p>
          </p:txBody>
        </p:sp>
        <p:sp>
          <p:nvSpPr>
            <p:cNvPr id="36909" name="Freeform 28"/>
            <p:cNvSpPr>
              <a:spLocks/>
            </p:cNvSpPr>
            <p:nvPr/>
          </p:nvSpPr>
          <p:spPr bwMode="auto">
            <a:xfrm flipH="1">
              <a:off x="4406" y="2926"/>
              <a:ext cx="725" cy="467"/>
            </a:xfrm>
            <a:custGeom>
              <a:avLst/>
              <a:gdLst>
                <a:gd name="T0" fmla="*/ 345 w 725"/>
                <a:gd name="T1" fmla="*/ 0 h 467"/>
                <a:gd name="T2" fmla="*/ 360 w 725"/>
                <a:gd name="T3" fmla="*/ 160 h 467"/>
                <a:gd name="T4" fmla="*/ 315 w 725"/>
                <a:gd name="T5" fmla="*/ 175 h 467"/>
                <a:gd name="T6" fmla="*/ 120 w 725"/>
                <a:gd name="T7" fmla="*/ 190 h 467"/>
                <a:gd name="T8" fmla="*/ 35 w 725"/>
                <a:gd name="T9" fmla="*/ 250 h 467"/>
                <a:gd name="T10" fmla="*/ 10 w 725"/>
                <a:gd name="T11" fmla="*/ 280 h 467"/>
                <a:gd name="T12" fmla="*/ 0 w 725"/>
                <a:gd name="T13" fmla="*/ 310 h 467"/>
                <a:gd name="T14" fmla="*/ 20 w 725"/>
                <a:gd name="T15" fmla="*/ 380 h 467"/>
                <a:gd name="T16" fmla="*/ 240 w 725"/>
                <a:gd name="T17" fmla="*/ 465 h 467"/>
                <a:gd name="T18" fmla="*/ 635 w 725"/>
                <a:gd name="T19" fmla="*/ 460 h 467"/>
                <a:gd name="T20" fmla="*/ 690 w 725"/>
                <a:gd name="T21" fmla="*/ 420 h 467"/>
                <a:gd name="T22" fmla="*/ 710 w 725"/>
                <a:gd name="T23" fmla="*/ 355 h 467"/>
                <a:gd name="T24" fmla="*/ 715 w 725"/>
                <a:gd name="T25" fmla="*/ 220 h 467"/>
                <a:gd name="T26" fmla="*/ 680 w 725"/>
                <a:gd name="T27" fmla="*/ 145 h 467"/>
                <a:gd name="T28" fmla="*/ 665 w 725"/>
                <a:gd name="T29" fmla="*/ 15 h 4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5"/>
                <a:gd name="T46" fmla="*/ 0 h 467"/>
                <a:gd name="T47" fmla="*/ 725 w 725"/>
                <a:gd name="T48" fmla="*/ 467 h 4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5" h="467">
                  <a:moveTo>
                    <a:pt x="345" y="0"/>
                  </a:moveTo>
                  <a:cubicBezTo>
                    <a:pt x="358" y="52"/>
                    <a:pt x="340" y="101"/>
                    <a:pt x="360" y="160"/>
                  </a:cubicBezTo>
                  <a:cubicBezTo>
                    <a:pt x="351" y="185"/>
                    <a:pt x="340" y="180"/>
                    <a:pt x="315" y="175"/>
                  </a:cubicBezTo>
                  <a:cubicBezTo>
                    <a:pt x="249" y="181"/>
                    <a:pt x="184" y="180"/>
                    <a:pt x="120" y="190"/>
                  </a:cubicBezTo>
                  <a:cubicBezTo>
                    <a:pt x="69" y="206"/>
                    <a:pt x="73" y="224"/>
                    <a:pt x="35" y="250"/>
                  </a:cubicBezTo>
                  <a:cubicBezTo>
                    <a:pt x="27" y="260"/>
                    <a:pt x="16" y="268"/>
                    <a:pt x="10" y="280"/>
                  </a:cubicBezTo>
                  <a:cubicBezTo>
                    <a:pt x="4" y="289"/>
                    <a:pt x="0" y="310"/>
                    <a:pt x="0" y="310"/>
                  </a:cubicBezTo>
                  <a:cubicBezTo>
                    <a:pt x="5" y="332"/>
                    <a:pt x="7" y="359"/>
                    <a:pt x="20" y="380"/>
                  </a:cubicBezTo>
                  <a:cubicBezTo>
                    <a:pt x="55" y="436"/>
                    <a:pt x="180" y="456"/>
                    <a:pt x="240" y="465"/>
                  </a:cubicBezTo>
                  <a:cubicBezTo>
                    <a:pt x="371" y="461"/>
                    <a:pt x="503" y="467"/>
                    <a:pt x="635" y="460"/>
                  </a:cubicBezTo>
                  <a:cubicBezTo>
                    <a:pt x="656" y="454"/>
                    <a:pt x="690" y="420"/>
                    <a:pt x="690" y="420"/>
                  </a:cubicBezTo>
                  <a:cubicBezTo>
                    <a:pt x="697" y="398"/>
                    <a:pt x="702" y="376"/>
                    <a:pt x="710" y="355"/>
                  </a:cubicBezTo>
                  <a:cubicBezTo>
                    <a:pt x="719" y="289"/>
                    <a:pt x="725" y="284"/>
                    <a:pt x="715" y="220"/>
                  </a:cubicBezTo>
                  <a:cubicBezTo>
                    <a:pt x="710" y="190"/>
                    <a:pt x="689" y="172"/>
                    <a:pt x="680" y="145"/>
                  </a:cubicBezTo>
                  <a:cubicBezTo>
                    <a:pt x="676" y="103"/>
                    <a:pt x="665" y="57"/>
                    <a:pt x="665" y="15"/>
                  </a:cubicBezTo>
                </a:path>
              </a:pathLst>
            </a:custGeom>
            <a:solidFill>
              <a:schemeClr val="bg1"/>
            </a:solidFill>
            <a:ln w="12700">
              <a:solidFill>
                <a:srgbClr val="FF0000"/>
              </a:solidFill>
              <a:round/>
              <a:headEnd/>
              <a:tailEnd/>
            </a:ln>
          </p:spPr>
          <p:txBody>
            <a:bodyPr wrap="none" anchor="ctr"/>
            <a:lstStyle/>
            <a:p>
              <a:pPr>
                <a:buFontTx/>
                <a:buNone/>
              </a:pPr>
              <a:endParaRPr lang="en-US" sz="1800" b="1">
                <a:solidFill>
                  <a:srgbClr val="0703F3"/>
                </a:solidFill>
              </a:endParaRPr>
            </a:p>
          </p:txBody>
        </p:sp>
      </p:grpSp>
      <p:sp>
        <p:nvSpPr>
          <p:cNvPr id="36872" name="Rectangle 29"/>
          <p:cNvSpPr>
            <a:spLocks noChangeArrowheads="1"/>
          </p:cNvSpPr>
          <p:nvPr/>
        </p:nvSpPr>
        <p:spPr bwMode="auto">
          <a:xfrm>
            <a:off x="2995613" y="1666875"/>
            <a:ext cx="1281112" cy="457200"/>
          </a:xfrm>
          <a:prstGeom prst="rect">
            <a:avLst/>
          </a:prstGeom>
          <a:solidFill>
            <a:srgbClr val="CCECFF"/>
          </a:solidFill>
          <a:ln>
            <a:noFill/>
          </a:ln>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spcBef>
                <a:spcPct val="0"/>
              </a:spcBef>
              <a:buFontTx/>
              <a:buNone/>
            </a:pPr>
            <a:r>
              <a:rPr lang="en-US" altLang="en-US" dirty="0">
                <a:solidFill>
                  <a:schemeClr val="tx1"/>
                </a:solidFill>
                <a:latin typeface="Courier New" pitchFamily="49" charset="0"/>
              </a:rPr>
              <a:t>public</a:t>
            </a:r>
          </a:p>
        </p:txBody>
      </p:sp>
      <p:sp>
        <p:nvSpPr>
          <p:cNvPr id="36873" name="Rectangle 30"/>
          <p:cNvSpPr>
            <a:spLocks noChangeArrowheads="1"/>
          </p:cNvSpPr>
          <p:nvPr/>
        </p:nvSpPr>
        <p:spPr bwMode="auto">
          <a:xfrm>
            <a:off x="5148263" y="1676400"/>
            <a:ext cx="1465262" cy="457200"/>
          </a:xfrm>
          <a:prstGeom prst="rect">
            <a:avLst/>
          </a:prstGeom>
          <a:solidFill>
            <a:srgbClr val="CCECFF"/>
          </a:solidFill>
          <a:ln>
            <a:noFill/>
          </a:ln>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spcBef>
                <a:spcPct val="0"/>
              </a:spcBef>
              <a:buFontTx/>
              <a:buNone/>
            </a:pPr>
            <a:r>
              <a:rPr lang="en-US" altLang="en-US">
                <a:solidFill>
                  <a:schemeClr val="tx1"/>
                </a:solidFill>
                <a:latin typeface="Courier New" pitchFamily="49" charset="0"/>
              </a:rPr>
              <a:t>private</a:t>
            </a:r>
          </a:p>
        </p:txBody>
      </p:sp>
      <p:sp>
        <p:nvSpPr>
          <p:cNvPr id="36874" name="Rectangle 31"/>
          <p:cNvSpPr>
            <a:spLocks noChangeArrowheads="1"/>
          </p:cNvSpPr>
          <p:nvPr/>
        </p:nvSpPr>
        <p:spPr bwMode="auto">
          <a:xfrm>
            <a:off x="2730500" y="4352925"/>
            <a:ext cx="1830388" cy="457200"/>
          </a:xfrm>
          <a:prstGeom prst="rect">
            <a:avLst/>
          </a:prstGeom>
          <a:solidFill>
            <a:srgbClr val="CCECFF"/>
          </a:solidFill>
          <a:ln>
            <a:noFill/>
          </a:ln>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spcBef>
                <a:spcPct val="0"/>
              </a:spcBef>
              <a:buFontTx/>
              <a:buNone/>
            </a:pPr>
            <a:r>
              <a:rPr lang="en-US" altLang="en-US">
                <a:solidFill>
                  <a:schemeClr val="tx1"/>
                </a:solidFill>
                <a:latin typeface="Courier New" pitchFamily="49" charset="0"/>
              </a:rPr>
              <a:t>protected</a:t>
            </a:r>
          </a:p>
        </p:txBody>
      </p:sp>
      <p:sp>
        <p:nvSpPr>
          <p:cNvPr id="36875" name="Rectangle 32"/>
          <p:cNvSpPr>
            <a:spLocks noChangeArrowheads="1"/>
          </p:cNvSpPr>
          <p:nvPr/>
        </p:nvSpPr>
        <p:spPr bwMode="auto">
          <a:xfrm>
            <a:off x="4960938" y="4351338"/>
            <a:ext cx="1830387" cy="457200"/>
          </a:xfrm>
          <a:prstGeom prst="rect">
            <a:avLst/>
          </a:prstGeom>
          <a:solidFill>
            <a:srgbClr val="CCECFF"/>
          </a:solidFill>
          <a:ln>
            <a:noFill/>
          </a:ln>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spcBef>
                <a:spcPct val="0"/>
              </a:spcBef>
              <a:buFontTx/>
              <a:buNone/>
            </a:pPr>
            <a:r>
              <a:rPr lang="en-US" altLang="en-US">
                <a:solidFill>
                  <a:schemeClr val="tx1"/>
                </a:solidFill>
                <a:latin typeface="Courier New" pitchFamily="49" charset="0"/>
              </a:rPr>
              <a:t>(package)</a:t>
            </a:r>
          </a:p>
        </p:txBody>
      </p:sp>
      <p:sp>
        <p:nvSpPr>
          <p:cNvPr id="36876" name="Rectangle 33"/>
          <p:cNvSpPr>
            <a:spLocks noChangeArrowheads="1"/>
          </p:cNvSpPr>
          <p:nvPr/>
        </p:nvSpPr>
        <p:spPr bwMode="auto">
          <a:xfrm>
            <a:off x="635000" y="2814638"/>
            <a:ext cx="873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r>
              <a:rPr lang="en-US" altLang="en-US" sz="1600" b="0">
                <a:solidFill>
                  <a:srgbClr val="0000FF"/>
                </a:solidFill>
                <a:latin typeface="Arial" pitchFamily="34" charset="0"/>
              </a:rPr>
              <a:t>a  class</a:t>
            </a:r>
          </a:p>
        </p:txBody>
      </p:sp>
      <p:sp>
        <p:nvSpPr>
          <p:cNvPr id="36877" name="Rectangle 34"/>
          <p:cNvSpPr>
            <a:spLocks noChangeArrowheads="1"/>
          </p:cNvSpPr>
          <p:nvPr/>
        </p:nvSpPr>
        <p:spPr bwMode="auto">
          <a:xfrm>
            <a:off x="2424113" y="2198688"/>
            <a:ext cx="24241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buFontTx/>
              <a:buNone/>
            </a:pPr>
            <a:r>
              <a:rPr lang="en-US" altLang="en-US" sz="1600" b="0">
                <a:solidFill>
                  <a:srgbClr val="000000"/>
                </a:solidFill>
                <a:latin typeface="Arial" pitchFamily="34" charset="0"/>
              </a:rPr>
              <a:t>accessible to any class (the outside world)</a:t>
            </a:r>
          </a:p>
        </p:txBody>
      </p:sp>
      <p:sp>
        <p:nvSpPr>
          <p:cNvPr id="36878" name="Rectangle 35"/>
          <p:cNvSpPr>
            <a:spLocks noChangeArrowheads="1"/>
          </p:cNvSpPr>
          <p:nvPr/>
        </p:nvSpPr>
        <p:spPr bwMode="auto">
          <a:xfrm>
            <a:off x="2598738" y="2978150"/>
            <a:ext cx="2074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buFontTx/>
              <a:buNone/>
            </a:pPr>
            <a:r>
              <a:rPr lang="en-US" altLang="en-US" sz="1600" b="0">
                <a:solidFill>
                  <a:srgbClr val="000000"/>
                </a:solidFill>
                <a:latin typeface="Arial" pitchFamily="34" charset="0"/>
              </a:rPr>
              <a:t>typical of </a:t>
            </a:r>
            <a:r>
              <a:rPr lang="en-US" altLang="en-US" sz="1600">
                <a:solidFill>
                  <a:srgbClr val="000000"/>
                </a:solidFill>
                <a:latin typeface="Arial" pitchFamily="34" charset="0"/>
              </a:rPr>
              <a:t>methods</a:t>
            </a:r>
            <a:endParaRPr lang="en-US" altLang="en-US" sz="1600" b="0">
              <a:solidFill>
                <a:srgbClr val="000000"/>
              </a:solidFill>
              <a:latin typeface="Arial" pitchFamily="34" charset="0"/>
            </a:endParaRPr>
          </a:p>
        </p:txBody>
      </p:sp>
      <p:sp>
        <p:nvSpPr>
          <p:cNvPr id="36879" name="Rectangle 36"/>
          <p:cNvSpPr>
            <a:spLocks noChangeArrowheads="1"/>
          </p:cNvSpPr>
          <p:nvPr/>
        </p:nvSpPr>
        <p:spPr bwMode="auto">
          <a:xfrm>
            <a:off x="4799013" y="2200275"/>
            <a:ext cx="21621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buFontTx/>
              <a:buNone/>
            </a:pPr>
            <a:r>
              <a:rPr lang="en-US" altLang="en-US" sz="1600" b="0">
                <a:solidFill>
                  <a:srgbClr val="000000"/>
                </a:solidFill>
                <a:latin typeface="Arial" pitchFamily="34" charset="0"/>
              </a:rPr>
              <a:t>accessible ONLY in the defining class</a:t>
            </a:r>
          </a:p>
        </p:txBody>
      </p:sp>
      <p:sp>
        <p:nvSpPr>
          <p:cNvPr id="36880" name="Rectangle 37"/>
          <p:cNvSpPr>
            <a:spLocks noChangeArrowheads="1"/>
          </p:cNvSpPr>
          <p:nvPr/>
        </p:nvSpPr>
        <p:spPr bwMode="auto">
          <a:xfrm>
            <a:off x="4843463" y="2979738"/>
            <a:ext cx="2074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buFontTx/>
              <a:buNone/>
            </a:pPr>
            <a:r>
              <a:rPr lang="en-US" altLang="en-US" sz="1600" b="0">
                <a:solidFill>
                  <a:srgbClr val="000000"/>
                </a:solidFill>
                <a:latin typeface="Arial" pitchFamily="34" charset="0"/>
              </a:rPr>
              <a:t>typical of </a:t>
            </a:r>
            <a:r>
              <a:rPr lang="en-US" altLang="en-US" sz="1600">
                <a:solidFill>
                  <a:srgbClr val="000000"/>
                </a:solidFill>
                <a:latin typeface="Arial" pitchFamily="34" charset="0"/>
              </a:rPr>
              <a:t>data</a:t>
            </a:r>
            <a:endParaRPr lang="en-US" altLang="en-US" sz="1600" b="0">
              <a:solidFill>
                <a:srgbClr val="000000"/>
              </a:solidFill>
              <a:latin typeface="Arial" pitchFamily="34" charset="0"/>
            </a:endParaRPr>
          </a:p>
        </p:txBody>
      </p:sp>
      <p:sp>
        <p:nvSpPr>
          <p:cNvPr id="36881" name="Line 38"/>
          <p:cNvSpPr>
            <a:spLocks noChangeShapeType="1"/>
          </p:cNvSpPr>
          <p:nvPr/>
        </p:nvSpPr>
        <p:spPr bwMode="auto">
          <a:xfrm>
            <a:off x="4833938" y="2000250"/>
            <a:ext cx="0" cy="20875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sp>
        <p:nvSpPr>
          <p:cNvPr id="36882" name="Line 39"/>
          <p:cNvSpPr>
            <a:spLocks noChangeShapeType="1"/>
          </p:cNvSpPr>
          <p:nvPr/>
        </p:nvSpPr>
        <p:spPr bwMode="auto">
          <a:xfrm>
            <a:off x="4833938" y="4430713"/>
            <a:ext cx="0" cy="20875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sp>
        <p:nvSpPr>
          <p:cNvPr id="36883" name="Line 40"/>
          <p:cNvSpPr>
            <a:spLocks noChangeShapeType="1"/>
          </p:cNvSpPr>
          <p:nvPr/>
        </p:nvSpPr>
        <p:spPr bwMode="auto">
          <a:xfrm>
            <a:off x="4984750" y="4254500"/>
            <a:ext cx="3857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sp>
        <p:nvSpPr>
          <p:cNvPr id="36884" name="Line 41"/>
          <p:cNvSpPr>
            <a:spLocks noChangeShapeType="1"/>
          </p:cNvSpPr>
          <p:nvPr/>
        </p:nvSpPr>
        <p:spPr bwMode="auto">
          <a:xfrm>
            <a:off x="287338" y="4254500"/>
            <a:ext cx="43973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sp>
        <p:nvSpPr>
          <p:cNvPr id="36885" name="Rectangle 42"/>
          <p:cNvSpPr>
            <a:spLocks noChangeArrowheads="1"/>
          </p:cNvSpPr>
          <p:nvPr/>
        </p:nvSpPr>
        <p:spPr bwMode="auto">
          <a:xfrm>
            <a:off x="5703888" y="4919663"/>
            <a:ext cx="24241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buFontTx/>
              <a:buNone/>
            </a:pPr>
            <a:r>
              <a:rPr lang="en-US" altLang="en-US" sz="1600" b="0">
                <a:solidFill>
                  <a:srgbClr val="000000"/>
                </a:solidFill>
                <a:latin typeface="Arial" pitchFamily="34" charset="0"/>
              </a:rPr>
              <a:t>accessible to any class in the package</a:t>
            </a:r>
          </a:p>
          <a:p>
            <a:pPr algn="ctr">
              <a:spcBef>
                <a:spcPct val="0"/>
              </a:spcBef>
              <a:buFontTx/>
              <a:buNone/>
            </a:pPr>
            <a:r>
              <a:rPr lang="en-US" altLang="en-US" sz="1600" b="0">
                <a:solidFill>
                  <a:srgbClr val="000000"/>
                </a:solidFill>
                <a:latin typeface="Arial" pitchFamily="34" charset="0"/>
              </a:rPr>
              <a:t>(same directory)</a:t>
            </a:r>
          </a:p>
        </p:txBody>
      </p:sp>
      <p:grpSp>
        <p:nvGrpSpPr>
          <p:cNvPr id="36886" name="Group 43"/>
          <p:cNvGrpSpPr>
            <a:grpSpLocks/>
          </p:cNvGrpSpPr>
          <p:nvPr/>
        </p:nvGrpSpPr>
        <p:grpSpPr bwMode="auto">
          <a:xfrm>
            <a:off x="6938963" y="1866900"/>
            <a:ext cx="1711325" cy="1781175"/>
            <a:chOff x="3600" y="1551"/>
            <a:chExt cx="528" cy="657"/>
          </a:xfrm>
        </p:grpSpPr>
        <p:sp>
          <p:nvSpPr>
            <p:cNvPr id="36902" name="AutoShape 44"/>
            <p:cNvSpPr>
              <a:spLocks noChangeArrowheads="1"/>
            </p:cNvSpPr>
            <p:nvPr/>
          </p:nvSpPr>
          <p:spPr bwMode="auto">
            <a:xfrm>
              <a:off x="3600" y="1824"/>
              <a:ext cx="528" cy="384"/>
            </a:xfrm>
            <a:prstGeom prst="cube">
              <a:avLst>
                <a:gd name="adj" fmla="val 25000"/>
              </a:avLst>
            </a:prstGeom>
            <a:solidFill>
              <a:schemeClr val="bg1"/>
            </a:solidFill>
            <a:ln w="28575">
              <a:solidFill>
                <a:srgbClr val="0000FF"/>
              </a:solidFill>
              <a:miter lim="800000"/>
              <a:headEnd/>
              <a:tailEnd/>
            </a:ln>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sp>
          <p:nvSpPr>
            <p:cNvPr id="36903" name="AutoShape 45"/>
            <p:cNvSpPr>
              <a:spLocks noChangeArrowheads="1"/>
            </p:cNvSpPr>
            <p:nvPr/>
          </p:nvSpPr>
          <p:spPr bwMode="auto">
            <a:xfrm>
              <a:off x="3648" y="1684"/>
              <a:ext cx="192" cy="236"/>
            </a:xfrm>
            <a:prstGeom prst="can">
              <a:avLst>
                <a:gd name="adj" fmla="val 49997"/>
              </a:avLst>
            </a:prstGeom>
            <a:solidFill>
              <a:schemeClr val="bg1"/>
            </a:solidFill>
            <a:ln w="28575">
              <a:solidFill>
                <a:srgbClr val="0000FF"/>
              </a:solidFill>
              <a:round/>
              <a:headEnd/>
              <a:tailEnd/>
            </a:ln>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sp>
          <p:nvSpPr>
            <p:cNvPr id="36904" name="Freeform 46"/>
            <p:cNvSpPr>
              <a:spLocks/>
            </p:cNvSpPr>
            <p:nvPr/>
          </p:nvSpPr>
          <p:spPr bwMode="auto">
            <a:xfrm>
              <a:off x="3708" y="1551"/>
              <a:ext cx="66" cy="189"/>
            </a:xfrm>
            <a:custGeom>
              <a:avLst/>
              <a:gdLst>
                <a:gd name="T0" fmla="*/ 1 w 101"/>
                <a:gd name="T1" fmla="*/ 189 h 189"/>
                <a:gd name="T2" fmla="*/ 1 w 101"/>
                <a:gd name="T3" fmla="*/ 171 h 189"/>
                <a:gd name="T4" fmla="*/ 1 w 101"/>
                <a:gd name="T5" fmla="*/ 61 h 189"/>
                <a:gd name="T6" fmla="*/ 1 w 101"/>
                <a:gd name="T7" fmla="*/ 98 h 189"/>
                <a:gd name="T8" fmla="*/ 1 w 101"/>
                <a:gd name="T9" fmla="*/ 85 h 189"/>
                <a:gd name="T10" fmla="*/ 1 w 101"/>
                <a:gd name="T11" fmla="*/ 73 h 189"/>
                <a:gd name="T12" fmla="*/ 1 w 101"/>
                <a:gd name="T13" fmla="*/ 0 h 189"/>
                <a:gd name="T14" fmla="*/ 0 60000 65536"/>
                <a:gd name="T15" fmla="*/ 0 60000 65536"/>
                <a:gd name="T16" fmla="*/ 0 60000 65536"/>
                <a:gd name="T17" fmla="*/ 0 60000 65536"/>
                <a:gd name="T18" fmla="*/ 0 60000 65536"/>
                <a:gd name="T19" fmla="*/ 0 60000 65536"/>
                <a:gd name="T20" fmla="*/ 0 60000 65536"/>
                <a:gd name="T21" fmla="*/ 0 w 101"/>
                <a:gd name="T22" fmla="*/ 0 h 189"/>
                <a:gd name="T23" fmla="*/ 101 w 101"/>
                <a:gd name="T24" fmla="*/ 189 h 1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 h="189">
                  <a:moveTo>
                    <a:pt x="4" y="189"/>
                  </a:moveTo>
                  <a:cubicBezTo>
                    <a:pt x="31" y="184"/>
                    <a:pt x="56" y="177"/>
                    <a:pt x="83" y="171"/>
                  </a:cubicBezTo>
                  <a:cubicBezTo>
                    <a:pt x="101" y="116"/>
                    <a:pt x="80" y="73"/>
                    <a:pt x="28" y="61"/>
                  </a:cubicBezTo>
                  <a:cubicBezTo>
                    <a:pt x="27" y="62"/>
                    <a:pt x="0" y="92"/>
                    <a:pt x="22" y="98"/>
                  </a:cubicBezTo>
                  <a:cubicBezTo>
                    <a:pt x="29" y="99"/>
                    <a:pt x="33" y="87"/>
                    <a:pt x="40" y="85"/>
                  </a:cubicBezTo>
                  <a:cubicBezTo>
                    <a:pt x="55" y="79"/>
                    <a:pt x="72" y="77"/>
                    <a:pt x="89" y="73"/>
                  </a:cubicBezTo>
                  <a:cubicBezTo>
                    <a:pt x="87" y="48"/>
                    <a:pt x="83" y="0"/>
                    <a:pt x="83" y="0"/>
                  </a:cubicBezTo>
                </a:path>
              </a:pathLst>
            </a:custGeom>
            <a:noFill/>
            <a:ln w="762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FontTx/>
                <a:buNone/>
              </a:pPr>
              <a:endParaRPr lang="en-US" sz="1800" b="1">
                <a:solidFill>
                  <a:srgbClr val="0703F3"/>
                </a:solidFill>
              </a:endParaRPr>
            </a:p>
          </p:txBody>
        </p:sp>
      </p:grpSp>
      <p:sp>
        <p:nvSpPr>
          <p:cNvPr id="36887" name="Rectangle 47"/>
          <p:cNvSpPr>
            <a:spLocks noChangeArrowheads="1"/>
          </p:cNvSpPr>
          <p:nvPr/>
        </p:nvSpPr>
        <p:spPr bwMode="auto">
          <a:xfrm>
            <a:off x="7129463" y="3009900"/>
            <a:ext cx="944562" cy="428625"/>
          </a:xfrm>
          <a:prstGeom prst="rect">
            <a:avLst/>
          </a:prstGeom>
          <a:solidFill>
            <a:schemeClr val="bg1"/>
          </a:solidFill>
          <a:ln w="12700">
            <a:solidFill>
              <a:srgbClr val="0000FF"/>
            </a:solidFill>
            <a:miter lim="800000"/>
            <a:headEnd/>
            <a:tailEnd/>
          </a:ln>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sp>
        <p:nvSpPr>
          <p:cNvPr id="36888" name="Rectangle 48"/>
          <p:cNvSpPr>
            <a:spLocks noChangeArrowheads="1"/>
          </p:cNvSpPr>
          <p:nvPr/>
        </p:nvSpPr>
        <p:spPr bwMode="auto">
          <a:xfrm>
            <a:off x="1620838" y="3602038"/>
            <a:ext cx="1009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r>
              <a:rPr lang="en-US" altLang="en-US" sz="1600" b="0">
                <a:solidFill>
                  <a:srgbClr val="000000"/>
                </a:solidFill>
                <a:latin typeface="Arial" pitchFamily="34" charset="0"/>
              </a:rPr>
              <a:t>an object</a:t>
            </a:r>
          </a:p>
        </p:txBody>
      </p:sp>
      <p:sp>
        <p:nvSpPr>
          <p:cNvPr id="36889" name="Rectangle 49"/>
          <p:cNvSpPr>
            <a:spLocks noChangeArrowheads="1"/>
          </p:cNvSpPr>
          <p:nvPr/>
        </p:nvSpPr>
        <p:spPr bwMode="auto">
          <a:xfrm>
            <a:off x="166688" y="3659188"/>
            <a:ext cx="9636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r>
              <a:rPr lang="en-US" altLang="en-US" sz="1600" b="0">
                <a:solidFill>
                  <a:srgbClr val="009900"/>
                </a:solidFill>
                <a:latin typeface="Arial" pitchFamily="34" charset="0"/>
              </a:rPr>
              <a:t>methods</a:t>
            </a:r>
          </a:p>
        </p:txBody>
      </p:sp>
      <p:pic>
        <p:nvPicPr>
          <p:cNvPr id="36890" name="Picture 50"/>
          <p:cNvPicPr>
            <a:picLocks noChangeAspect="1" noChangeArrowheads="1"/>
          </p:cNvPicPr>
          <p:nvPr/>
        </p:nvPicPr>
        <p:blipFill>
          <a:blip r:embed="rId2">
            <a:extLst>
              <a:ext uri="{28A0092B-C50C-407E-A947-70E740481C1C}">
                <a14:useLocalDpi xmlns:a14="http://schemas.microsoft.com/office/drawing/2010/main" val="0"/>
              </a:ext>
            </a:extLst>
          </a:blip>
          <a:srcRect l="6755" t="10487" r="18578" b="54196"/>
          <a:stretch>
            <a:fillRect/>
          </a:stretch>
        </p:blipFill>
        <p:spPr bwMode="auto">
          <a:xfrm>
            <a:off x="7181850" y="3265488"/>
            <a:ext cx="350838"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1" name="Picture 51"/>
          <p:cNvPicPr>
            <a:picLocks noChangeAspect="1" noChangeArrowheads="1"/>
          </p:cNvPicPr>
          <p:nvPr/>
        </p:nvPicPr>
        <p:blipFill>
          <a:blip r:embed="rId3">
            <a:extLst>
              <a:ext uri="{28A0092B-C50C-407E-A947-70E740481C1C}">
                <a14:useLocalDpi xmlns:a14="http://schemas.microsoft.com/office/drawing/2010/main" val="0"/>
              </a:ext>
            </a:extLst>
          </a:blip>
          <a:srcRect l="6343" r="11421" b="46664"/>
          <a:stretch>
            <a:fillRect/>
          </a:stretch>
        </p:blipFill>
        <p:spPr bwMode="auto">
          <a:xfrm>
            <a:off x="7485063" y="3173413"/>
            <a:ext cx="5143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92" name="Line 52"/>
          <p:cNvSpPr>
            <a:spLocks noChangeShapeType="1"/>
          </p:cNvSpPr>
          <p:nvPr/>
        </p:nvSpPr>
        <p:spPr bwMode="auto">
          <a:xfrm>
            <a:off x="7604125" y="3008313"/>
            <a:ext cx="0" cy="428625"/>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sp>
        <p:nvSpPr>
          <p:cNvPr id="36893" name="Line 53"/>
          <p:cNvSpPr>
            <a:spLocks noChangeShapeType="1"/>
          </p:cNvSpPr>
          <p:nvPr/>
        </p:nvSpPr>
        <p:spPr bwMode="auto">
          <a:xfrm>
            <a:off x="7135813" y="3222625"/>
            <a:ext cx="92868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sp>
        <p:nvSpPr>
          <p:cNvPr id="36894" name="Rectangle 54"/>
          <p:cNvSpPr>
            <a:spLocks noChangeArrowheads="1"/>
          </p:cNvSpPr>
          <p:nvPr/>
        </p:nvSpPr>
        <p:spPr bwMode="auto">
          <a:xfrm>
            <a:off x="1204913" y="4919663"/>
            <a:ext cx="24796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buFontTx/>
              <a:buNone/>
            </a:pPr>
            <a:r>
              <a:rPr lang="en-US" altLang="en-US" sz="1600" b="0">
                <a:solidFill>
                  <a:srgbClr val="000000"/>
                </a:solidFill>
                <a:latin typeface="Arial" pitchFamily="34" charset="0"/>
              </a:rPr>
              <a:t>accessible to any class </a:t>
            </a:r>
            <a:r>
              <a:rPr lang="en-US" altLang="en-US" sz="1600">
                <a:solidFill>
                  <a:srgbClr val="000000"/>
                </a:solidFill>
                <a:latin typeface="Arial" pitchFamily="34" charset="0"/>
              </a:rPr>
              <a:t>derived from</a:t>
            </a:r>
            <a:r>
              <a:rPr lang="en-US" altLang="en-US" sz="1600" b="0">
                <a:solidFill>
                  <a:srgbClr val="000000"/>
                </a:solidFill>
                <a:latin typeface="Arial" pitchFamily="34" charset="0"/>
              </a:rPr>
              <a:t> the defining class</a:t>
            </a:r>
          </a:p>
        </p:txBody>
      </p:sp>
      <p:grpSp>
        <p:nvGrpSpPr>
          <p:cNvPr id="36895" name="Group 55"/>
          <p:cNvGrpSpPr>
            <a:grpSpLocks/>
          </p:cNvGrpSpPr>
          <p:nvPr/>
        </p:nvGrpSpPr>
        <p:grpSpPr bwMode="auto">
          <a:xfrm>
            <a:off x="1390650" y="3527425"/>
            <a:ext cx="165100" cy="77788"/>
            <a:chOff x="4540" y="311"/>
            <a:chExt cx="139" cy="69"/>
          </a:xfrm>
        </p:grpSpPr>
        <p:sp>
          <p:nvSpPr>
            <p:cNvPr id="36900" name="Rectangle 56"/>
            <p:cNvSpPr>
              <a:spLocks noChangeArrowheads="1"/>
            </p:cNvSpPr>
            <p:nvPr/>
          </p:nvSpPr>
          <p:spPr bwMode="auto">
            <a:xfrm>
              <a:off x="4540" y="311"/>
              <a:ext cx="68" cy="6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sp>
          <p:nvSpPr>
            <p:cNvPr id="36901" name="Rectangle 57"/>
            <p:cNvSpPr>
              <a:spLocks noChangeArrowheads="1"/>
            </p:cNvSpPr>
            <p:nvPr/>
          </p:nvSpPr>
          <p:spPr bwMode="auto">
            <a:xfrm>
              <a:off x="4611" y="311"/>
              <a:ext cx="68" cy="6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grpSp>
      <p:sp>
        <p:nvSpPr>
          <p:cNvPr id="36896" name="Rectangle 58"/>
          <p:cNvSpPr>
            <a:spLocks noChangeArrowheads="1"/>
          </p:cNvSpPr>
          <p:nvPr/>
        </p:nvSpPr>
        <p:spPr bwMode="auto">
          <a:xfrm>
            <a:off x="1219200" y="3810000"/>
            <a:ext cx="579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r>
              <a:rPr lang="en-US" altLang="en-US" sz="1600" b="0">
                <a:solidFill>
                  <a:srgbClr val="FF0000"/>
                </a:solidFill>
                <a:latin typeface="Arial" pitchFamily="34" charset="0"/>
              </a:rPr>
              <a:t>data</a:t>
            </a:r>
            <a:endParaRPr lang="en-US" altLang="en-US" sz="1600" b="0">
              <a:solidFill>
                <a:srgbClr val="04841C"/>
              </a:solidFill>
              <a:latin typeface="Arial" pitchFamily="34" charset="0"/>
            </a:endParaRPr>
          </a:p>
        </p:txBody>
      </p:sp>
      <p:grpSp>
        <p:nvGrpSpPr>
          <p:cNvPr id="36897" name="Group 59"/>
          <p:cNvGrpSpPr>
            <a:grpSpLocks/>
          </p:cNvGrpSpPr>
          <p:nvPr/>
        </p:nvGrpSpPr>
        <p:grpSpPr bwMode="auto">
          <a:xfrm>
            <a:off x="7662863" y="3314700"/>
            <a:ext cx="165100" cy="77788"/>
            <a:chOff x="4540" y="311"/>
            <a:chExt cx="139" cy="69"/>
          </a:xfrm>
        </p:grpSpPr>
        <p:sp>
          <p:nvSpPr>
            <p:cNvPr id="36898" name="Rectangle 60"/>
            <p:cNvSpPr>
              <a:spLocks noChangeArrowheads="1"/>
            </p:cNvSpPr>
            <p:nvPr/>
          </p:nvSpPr>
          <p:spPr bwMode="auto">
            <a:xfrm>
              <a:off x="4540" y="311"/>
              <a:ext cx="68" cy="6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sp>
          <p:nvSpPr>
            <p:cNvPr id="36899" name="Rectangle 61"/>
            <p:cNvSpPr>
              <a:spLocks noChangeArrowheads="1"/>
            </p:cNvSpPr>
            <p:nvPr/>
          </p:nvSpPr>
          <p:spPr bwMode="auto">
            <a:xfrm>
              <a:off x="4611" y="311"/>
              <a:ext cx="68" cy="6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372" y="5619772"/>
            <a:ext cx="1501466" cy="1121093"/>
          </a:xfrm>
          <a:prstGeom prst="rect">
            <a:avLst/>
          </a:prstGeom>
          <a:ln>
            <a:solidFill>
              <a:srgbClr val="0000FF"/>
            </a:solidFill>
          </a:ln>
        </p:spPr>
      </p:pic>
    </p:spTree>
    <p:extLst>
      <p:ext uri="{BB962C8B-B14F-4D97-AF65-F5344CB8AC3E}">
        <p14:creationId xmlns:p14="http://schemas.microsoft.com/office/powerpoint/2010/main" val="7347029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1" name="Rectangle 63"/>
          <p:cNvSpPr>
            <a:spLocks noChangeArrowheads="1"/>
          </p:cNvSpPr>
          <p:nvPr/>
        </p:nvSpPr>
        <p:spPr bwMode="auto">
          <a:xfrm>
            <a:off x="228600" y="1905000"/>
            <a:ext cx="6025356" cy="47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nSpc>
                <a:spcPct val="90000"/>
              </a:lnSpc>
              <a:spcBef>
                <a:spcPct val="0"/>
              </a:spcBef>
              <a:buFontTx/>
              <a:buNone/>
            </a:pPr>
            <a:r>
              <a:rPr lang="en-US" altLang="en-US" sz="2800" b="0" dirty="0" smtClean="0">
                <a:solidFill>
                  <a:srgbClr val="000000"/>
                </a:solidFill>
                <a:latin typeface="Calibri" panose="020F0502020204030204" pitchFamily="34" charset="0"/>
              </a:rPr>
              <a:t>class </a:t>
            </a:r>
            <a:r>
              <a:rPr lang="en-US" altLang="en-US" sz="2800" b="0" dirty="0" err="1" smtClean="0">
                <a:solidFill>
                  <a:srgbClr val="000000"/>
                </a:solidFill>
                <a:latin typeface="Calibri" panose="020F0502020204030204" pitchFamily="34" charset="0"/>
              </a:rPr>
              <a:t>BSTNode</a:t>
            </a:r>
            <a:r>
              <a:rPr lang="en-US" altLang="en-US" sz="2800" b="0" dirty="0" smtClean="0">
                <a:solidFill>
                  <a:srgbClr val="000000"/>
                </a:solidFill>
                <a:latin typeface="Calibri" panose="020F0502020204030204" pitchFamily="34" charset="0"/>
              </a:rPr>
              <a:t> </a:t>
            </a:r>
            <a:endParaRPr lang="en-US" altLang="en-US" sz="2800" b="0" dirty="0">
              <a:solidFill>
                <a:srgbClr val="000000"/>
              </a:solidFill>
              <a:latin typeface="Calibri" panose="020F0502020204030204" pitchFamily="34" charset="0"/>
            </a:endParaRPr>
          </a:p>
          <a:p>
            <a:pPr>
              <a:lnSpc>
                <a:spcPct val="90000"/>
              </a:lnSpc>
              <a:spcBef>
                <a:spcPct val="0"/>
              </a:spcBef>
              <a:buFontTx/>
              <a:buNone/>
            </a:pPr>
            <a:r>
              <a:rPr lang="en-US" altLang="en-US" sz="2800" b="0" dirty="0">
                <a:solidFill>
                  <a:srgbClr val="000000"/>
                </a:solidFill>
                <a:latin typeface="Calibri" panose="020F0502020204030204" pitchFamily="34" charset="0"/>
              </a:rPr>
              <a:t>{</a:t>
            </a:r>
          </a:p>
          <a:p>
            <a:pPr>
              <a:lnSpc>
                <a:spcPct val="90000"/>
              </a:lnSpc>
              <a:spcBef>
                <a:spcPct val="0"/>
              </a:spcBef>
              <a:buFontTx/>
              <a:buNone/>
            </a:pPr>
            <a:r>
              <a:rPr lang="en-US" altLang="en-US" sz="2800" b="0" dirty="0">
                <a:solidFill>
                  <a:schemeClr val="tx1"/>
                </a:solidFill>
                <a:latin typeface="Calibri" panose="020F0502020204030204" pitchFamily="34" charset="0"/>
              </a:rPr>
              <a:t>  </a:t>
            </a:r>
            <a:r>
              <a:rPr lang="en-US" altLang="en-US" sz="2800" b="0" dirty="0" smtClean="0">
                <a:solidFill>
                  <a:schemeClr val="tx1"/>
                </a:solidFill>
                <a:latin typeface="Calibri" panose="020F0502020204030204" pitchFamily="34" charset="0"/>
              </a:rPr>
              <a:t> private String key;</a:t>
            </a:r>
            <a:endParaRPr lang="en-US" altLang="en-US" sz="2800" b="0" dirty="0">
              <a:solidFill>
                <a:schemeClr val="tx1"/>
              </a:solidFill>
              <a:latin typeface="Calibri" panose="020F0502020204030204" pitchFamily="34" charset="0"/>
            </a:endParaRPr>
          </a:p>
          <a:p>
            <a:pPr>
              <a:lnSpc>
                <a:spcPct val="90000"/>
              </a:lnSpc>
              <a:spcBef>
                <a:spcPct val="0"/>
              </a:spcBef>
              <a:buFontTx/>
              <a:buNone/>
            </a:pPr>
            <a:r>
              <a:rPr lang="en-US" altLang="en-US" sz="2800" b="0" dirty="0">
                <a:solidFill>
                  <a:schemeClr val="tx1"/>
                </a:solidFill>
                <a:latin typeface="Calibri" panose="020F0502020204030204" pitchFamily="34" charset="0"/>
              </a:rPr>
              <a:t>  </a:t>
            </a:r>
            <a:r>
              <a:rPr lang="en-US" altLang="en-US" sz="2800" b="0" dirty="0" smtClean="0">
                <a:solidFill>
                  <a:schemeClr val="tx1"/>
                </a:solidFill>
                <a:latin typeface="Calibri" panose="020F0502020204030204" pitchFamily="34" charset="0"/>
              </a:rPr>
              <a:t> private Object value;</a:t>
            </a:r>
          </a:p>
          <a:p>
            <a:pPr>
              <a:lnSpc>
                <a:spcPct val="90000"/>
              </a:lnSpc>
              <a:spcBef>
                <a:spcPct val="0"/>
              </a:spcBef>
              <a:buNone/>
            </a:pPr>
            <a:r>
              <a:rPr lang="en-US" altLang="en-US" sz="2800" b="0" dirty="0">
                <a:solidFill>
                  <a:schemeClr val="tx1"/>
                </a:solidFill>
                <a:latin typeface="Calibri" panose="020F0502020204030204" pitchFamily="34" charset="0"/>
              </a:rPr>
              <a:t> </a:t>
            </a:r>
            <a:r>
              <a:rPr lang="en-US" altLang="en-US" sz="2800" b="0" dirty="0" smtClean="0">
                <a:solidFill>
                  <a:schemeClr val="tx1"/>
                </a:solidFill>
                <a:latin typeface="Calibri" panose="020F0502020204030204" pitchFamily="34" charset="0"/>
              </a:rPr>
              <a:t>  </a:t>
            </a:r>
            <a:r>
              <a:rPr lang="en-US" altLang="en-US" sz="2800" b="0" dirty="0">
                <a:solidFill>
                  <a:schemeClr val="tx1"/>
                </a:solidFill>
                <a:latin typeface="Calibri" panose="020F0502020204030204" pitchFamily="34" charset="0"/>
              </a:rPr>
              <a:t>private </a:t>
            </a:r>
            <a:r>
              <a:rPr lang="en-US" altLang="en-US" sz="2800" b="0" dirty="0" err="1" smtClean="0">
                <a:solidFill>
                  <a:schemeClr val="tx1"/>
                </a:solidFill>
                <a:latin typeface="Calibri" panose="020F0502020204030204" pitchFamily="34" charset="0"/>
              </a:rPr>
              <a:t>BSTNode</a:t>
            </a:r>
            <a:r>
              <a:rPr lang="en-US" altLang="en-US" sz="2800" b="0" dirty="0" smtClean="0">
                <a:solidFill>
                  <a:schemeClr val="tx1"/>
                </a:solidFill>
                <a:latin typeface="Calibri" panose="020F0502020204030204" pitchFamily="34" charset="0"/>
              </a:rPr>
              <a:t> left;</a:t>
            </a:r>
            <a:endParaRPr lang="en-US" altLang="en-US" sz="2800" b="0" dirty="0">
              <a:solidFill>
                <a:schemeClr val="tx1"/>
              </a:solidFill>
              <a:latin typeface="Calibri" panose="020F0502020204030204" pitchFamily="34" charset="0"/>
            </a:endParaRPr>
          </a:p>
          <a:p>
            <a:pPr>
              <a:lnSpc>
                <a:spcPct val="90000"/>
              </a:lnSpc>
              <a:spcBef>
                <a:spcPct val="0"/>
              </a:spcBef>
              <a:buNone/>
            </a:pPr>
            <a:r>
              <a:rPr lang="en-US" altLang="en-US" sz="2800" b="0" dirty="0" smtClean="0">
                <a:solidFill>
                  <a:schemeClr val="tx1"/>
                </a:solidFill>
                <a:latin typeface="Calibri" panose="020F0502020204030204" pitchFamily="34" charset="0"/>
              </a:rPr>
              <a:t>   </a:t>
            </a:r>
            <a:r>
              <a:rPr lang="en-US" altLang="en-US" sz="2800" b="0" dirty="0">
                <a:solidFill>
                  <a:schemeClr val="tx1"/>
                </a:solidFill>
                <a:latin typeface="Calibri" panose="020F0502020204030204" pitchFamily="34" charset="0"/>
              </a:rPr>
              <a:t>private </a:t>
            </a:r>
            <a:r>
              <a:rPr lang="en-US" altLang="en-US" sz="2800" b="0" dirty="0" err="1" smtClean="0">
                <a:solidFill>
                  <a:schemeClr val="tx1"/>
                </a:solidFill>
                <a:latin typeface="Calibri" panose="020F0502020204030204" pitchFamily="34" charset="0"/>
              </a:rPr>
              <a:t>BSTNode</a:t>
            </a:r>
            <a:r>
              <a:rPr lang="en-US" altLang="en-US" sz="2800" b="0" dirty="0" smtClean="0">
                <a:solidFill>
                  <a:schemeClr val="tx1"/>
                </a:solidFill>
                <a:latin typeface="Calibri" panose="020F0502020204030204" pitchFamily="34" charset="0"/>
              </a:rPr>
              <a:t> right;</a:t>
            </a:r>
            <a:endParaRPr lang="en-US" altLang="en-US" sz="2800" b="0" dirty="0">
              <a:solidFill>
                <a:schemeClr val="tx1"/>
              </a:solidFill>
              <a:latin typeface="Calibri" panose="020F0502020204030204" pitchFamily="34" charset="0"/>
            </a:endParaRPr>
          </a:p>
          <a:p>
            <a:pPr>
              <a:lnSpc>
                <a:spcPct val="90000"/>
              </a:lnSpc>
              <a:spcBef>
                <a:spcPct val="0"/>
              </a:spcBef>
              <a:buFontTx/>
              <a:buNone/>
            </a:pPr>
            <a:endParaRPr lang="en-US" altLang="en-US" sz="2800" b="0" dirty="0" smtClean="0">
              <a:solidFill>
                <a:schemeClr val="tx1"/>
              </a:solidFill>
              <a:latin typeface="Calibri" panose="020F0502020204030204" pitchFamily="34" charset="0"/>
            </a:endParaRPr>
          </a:p>
          <a:p>
            <a:pPr>
              <a:lnSpc>
                <a:spcPct val="90000"/>
              </a:lnSpc>
              <a:spcBef>
                <a:spcPct val="0"/>
              </a:spcBef>
              <a:buFontTx/>
              <a:buNone/>
            </a:pPr>
            <a:r>
              <a:rPr lang="en-US" altLang="en-US" sz="2800" b="0" dirty="0">
                <a:solidFill>
                  <a:schemeClr val="tx1"/>
                </a:solidFill>
                <a:latin typeface="Calibri" panose="020F0502020204030204" pitchFamily="34" charset="0"/>
              </a:rPr>
              <a:t> </a:t>
            </a:r>
            <a:r>
              <a:rPr lang="en-US" altLang="en-US" sz="2800" b="0" dirty="0" smtClean="0">
                <a:solidFill>
                  <a:schemeClr val="tx1"/>
                </a:solidFill>
                <a:latin typeface="Calibri" panose="020F0502020204030204" pitchFamily="34" charset="0"/>
              </a:rPr>
              <a:t>  public  </a:t>
            </a:r>
            <a:r>
              <a:rPr lang="en-US" altLang="en-US" sz="2800" dirty="0" smtClean="0">
                <a:solidFill>
                  <a:srgbClr val="CC0099"/>
                </a:solidFill>
                <a:latin typeface="Calibri" panose="020F0502020204030204" pitchFamily="34" charset="0"/>
              </a:rPr>
              <a:t>static</a:t>
            </a:r>
            <a:r>
              <a:rPr lang="en-US" altLang="en-US" sz="2800" b="0" dirty="0" smtClean="0">
                <a:solidFill>
                  <a:schemeClr val="tx1"/>
                </a:solidFill>
                <a:latin typeface="Calibri" panose="020F0502020204030204" pitchFamily="34" charset="0"/>
              </a:rPr>
              <a:t> </a:t>
            </a:r>
            <a:r>
              <a:rPr lang="en-US" altLang="en-US" sz="2800" b="0" dirty="0" err="1" smtClean="0">
                <a:solidFill>
                  <a:schemeClr val="tx1"/>
                </a:solidFill>
                <a:latin typeface="Calibri" panose="020F0502020204030204" pitchFamily="34" charset="0"/>
              </a:rPr>
              <a:t>BSTNode</a:t>
            </a:r>
            <a:r>
              <a:rPr lang="en-US" altLang="en-US" sz="2800" b="0" dirty="0" smtClean="0">
                <a:solidFill>
                  <a:schemeClr val="tx1"/>
                </a:solidFill>
                <a:latin typeface="Calibri" panose="020F0502020204030204" pitchFamily="34" charset="0"/>
              </a:rPr>
              <a:t> </a:t>
            </a:r>
            <a:r>
              <a:rPr lang="en-US" altLang="en-US" sz="2800" b="0" i="1" dirty="0" err="1" smtClean="0">
                <a:solidFill>
                  <a:srgbClr val="0000FF"/>
                </a:solidFill>
                <a:latin typeface="Calibri" panose="020F0502020204030204" pitchFamily="34" charset="0"/>
              </a:rPr>
              <a:t>emptyNode</a:t>
            </a:r>
            <a:r>
              <a:rPr lang="en-US" altLang="en-US" sz="2800" b="0" i="1" dirty="0" smtClean="0">
                <a:solidFill>
                  <a:srgbClr val="0000FF"/>
                </a:solidFill>
                <a:latin typeface="Calibri" panose="020F0502020204030204" pitchFamily="34" charset="0"/>
              </a:rPr>
              <a:t> </a:t>
            </a:r>
            <a:r>
              <a:rPr lang="en-US" altLang="en-US" sz="2800" b="0" dirty="0" smtClean="0">
                <a:solidFill>
                  <a:schemeClr val="tx1"/>
                </a:solidFill>
                <a:latin typeface="Calibri" panose="020F0502020204030204" pitchFamily="34" charset="0"/>
              </a:rPr>
              <a:t>= …</a:t>
            </a:r>
          </a:p>
          <a:p>
            <a:pPr>
              <a:lnSpc>
                <a:spcPct val="90000"/>
              </a:lnSpc>
              <a:spcBef>
                <a:spcPct val="0"/>
              </a:spcBef>
              <a:buFontTx/>
              <a:buNone/>
            </a:pPr>
            <a:endParaRPr lang="en-US" altLang="en-US" sz="2800" b="0" dirty="0">
              <a:solidFill>
                <a:schemeClr val="tx1"/>
              </a:solidFill>
              <a:latin typeface="Calibri" panose="020F0502020204030204" pitchFamily="34" charset="0"/>
            </a:endParaRPr>
          </a:p>
          <a:p>
            <a:pPr>
              <a:lnSpc>
                <a:spcPct val="90000"/>
              </a:lnSpc>
              <a:spcBef>
                <a:spcPct val="0"/>
              </a:spcBef>
              <a:buFontTx/>
              <a:buNone/>
            </a:pPr>
            <a:r>
              <a:rPr lang="en-US" altLang="en-US" sz="2800" b="0" dirty="0" smtClean="0">
                <a:solidFill>
                  <a:schemeClr val="bg1">
                    <a:lumMod val="65000"/>
                  </a:schemeClr>
                </a:solidFill>
                <a:latin typeface="Calibri" panose="020F0502020204030204" pitchFamily="34" charset="0"/>
              </a:rPr>
              <a:t>   </a:t>
            </a:r>
            <a:r>
              <a:rPr lang="en-US" altLang="en-US" sz="2800" b="0" dirty="0" smtClean="0">
                <a:solidFill>
                  <a:schemeClr val="tx1"/>
                </a:solidFill>
                <a:latin typeface="Calibri" panose="020F0502020204030204" pitchFamily="34" charset="0"/>
              </a:rPr>
              <a:t>public </a:t>
            </a:r>
            <a:r>
              <a:rPr lang="en-US" altLang="en-US" sz="2800" b="0" dirty="0" err="1" smtClean="0">
                <a:solidFill>
                  <a:schemeClr val="tx1"/>
                </a:solidFill>
                <a:latin typeface="Calibri" panose="020F0502020204030204" pitchFamily="34" charset="0"/>
              </a:rPr>
              <a:t>BSTNode</a:t>
            </a:r>
            <a:r>
              <a:rPr lang="en-US" altLang="en-US" sz="2800" b="0" dirty="0" smtClean="0">
                <a:solidFill>
                  <a:schemeClr val="tx1"/>
                </a:solidFill>
                <a:latin typeface="Calibri" panose="020F0502020204030204" pitchFamily="34" charset="0"/>
              </a:rPr>
              <a:t>(String k, Object v) </a:t>
            </a:r>
            <a:r>
              <a:rPr lang="en-US" altLang="en-US" sz="2800" b="0" dirty="0" smtClean="0">
                <a:solidFill>
                  <a:schemeClr val="bg1">
                    <a:lumMod val="65000"/>
                  </a:schemeClr>
                </a:solidFill>
                <a:latin typeface="Calibri" panose="020F0502020204030204" pitchFamily="34" charset="0"/>
              </a:rPr>
              <a:t>{</a:t>
            </a:r>
          </a:p>
          <a:p>
            <a:pPr>
              <a:lnSpc>
                <a:spcPct val="90000"/>
              </a:lnSpc>
              <a:spcBef>
                <a:spcPct val="0"/>
              </a:spcBef>
              <a:buFontTx/>
              <a:buNone/>
            </a:pPr>
            <a:r>
              <a:rPr lang="en-US" altLang="en-US" sz="2800" b="0" dirty="0">
                <a:solidFill>
                  <a:schemeClr val="bg1">
                    <a:lumMod val="65000"/>
                  </a:schemeClr>
                </a:solidFill>
                <a:latin typeface="Calibri" panose="020F0502020204030204" pitchFamily="34" charset="0"/>
              </a:rPr>
              <a:t> </a:t>
            </a:r>
            <a:r>
              <a:rPr lang="en-US" altLang="en-US" sz="2800" b="0" dirty="0" smtClean="0">
                <a:solidFill>
                  <a:schemeClr val="bg1">
                    <a:lumMod val="65000"/>
                  </a:schemeClr>
                </a:solidFill>
                <a:latin typeface="Calibri" panose="020F0502020204030204" pitchFamily="34" charset="0"/>
              </a:rPr>
              <a:t>     </a:t>
            </a:r>
            <a:r>
              <a:rPr lang="en-US" altLang="en-US" sz="2800" b="0" dirty="0" err="1" smtClean="0">
                <a:solidFill>
                  <a:schemeClr val="bg1">
                    <a:lumMod val="65000"/>
                  </a:schemeClr>
                </a:solidFill>
                <a:latin typeface="Calibri" panose="020F0502020204030204" pitchFamily="34" charset="0"/>
              </a:rPr>
              <a:t>this.key</a:t>
            </a:r>
            <a:r>
              <a:rPr lang="en-US" altLang="en-US" sz="2800" b="0" dirty="0" smtClean="0">
                <a:solidFill>
                  <a:schemeClr val="bg1">
                    <a:lumMod val="65000"/>
                  </a:schemeClr>
                </a:solidFill>
                <a:latin typeface="Calibri" panose="020F0502020204030204" pitchFamily="34" charset="0"/>
              </a:rPr>
              <a:t> = k;    </a:t>
            </a:r>
            <a:r>
              <a:rPr lang="en-US" altLang="en-US" sz="2800" b="0" dirty="0" err="1" smtClean="0">
                <a:solidFill>
                  <a:schemeClr val="bg1">
                    <a:lumMod val="65000"/>
                  </a:schemeClr>
                </a:solidFill>
                <a:latin typeface="Calibri" panose="020F0502020204030204" pitchFamily="34" charset="0"/>
              </a:rPr>
              <a:t>this.value</a:t>
            </a:r>
            <a:r>
              <a:rPr lang="en-US" altLang="en-US" sz="2800" b="0" dirty="0" smtClean="0">
                <a:solidFill>
                  <a:schemeClr val="bg1">
                    <a:lumMod val="65000"/>
                  </a:schemeClr>
                </a:solidFill>
                <a:latin typeface="Calibri" panose="020F0502020204030204" pitchFamily="34" charset="0"/>
              </a:rPr>
              <a:t> = v;</a:t>
            </a:r>
          </a:p>
          <a:p>
            <a:pPr>
              <a:lnSpc>
                <a:spcPct val="90000"/>
              </a:lnSpc>
              <a:spcBef>
                <a:spcPct val="0"/>
              </a:spcBef>
              <a:buFontTx/>
              <a:buNone/>
            </a:pPr>
            <a:r>
              <a:rPr lang="en-US" altLang="en-US" sz="2800" b="0" dirty="0">
                <a:solidFill>
                  <a:schemeClr val="bg1">
                    <a:lumMod val="65000"/>
                  </a:schemeClr>
                </a:solidFill>
                <a:latin typeface="Calibri" panose="020F0502020204030204" pitchFamily="34" charset="0"/>
              </a:rPr>
              <a:t> </a:t>
            </a:r>
            <a:r>
              <a:rPr lang="en-US" altLang="en-US" sz="2800" b="0" dirty="0" smtClean="0">
                <a:solidFill>
                  <a:schemeClr val="bg1">
                    <a:lumMod val="65000"/>
                  </a:schemeClr>
                </a:solidFill>
                <a:latin typeface="Calibri" panose="020F0502020204030204" pitchFamily="34" charset="0"/>
              </a:rPr>
              <a:t>  }</a:t>
            </a:r>
            <a:endParaRPr lang="en-US" altLang="en-US" sz="2800" b="0" dirty="0">
              <a:solidFill>
                <a:schemeClr val="bg1">
                  <a:lumMod val="65000"/>
                </a:schemeClr>
              </a:solidFill>
              <a:latin typeface="Calibri" panose="020F0502020204030204" pitchFamily="34" charset="0"/>
            </a:endParaRPr>
          </a:p>
        </p:txBody>
      </p:sp>
      <p:sp>
        <p:nvSpPr>
          <p:cNvPr id="12306" name="Rectangle 10"/>
          <p:cNvSpPr>
            <a:spLocks noChangeArrowheads="1"/>
          </p:cNvSpPr>
          <p:nvPr/>
        </p:nvSpPr>
        <p:spPr bwMode="auto">
          <a:xfrm>
            <a:off x="822325" y="204788"/>
            <a:ext cx="74882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b"/>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eaLnBrk="1" hangingPunct="1">
              <a:spcBef>
                <a:spcPct val="0"/>
              </a:spcBef>
              <a:buFontTx/>
              <a:buNone/>
            </a:pPr>
            <a:r>
              <a:rPr lang="en-US" altLang="en-US" sz="4000" b="0" dirty="0" err="1" smtClean="0">
                <a:solidFill>
                  <a:srgbClr val="000000"/>
                </a:solidFill>
                <a:latin typeface="Cambria" panose="02040503050406030204" pitchFamily="18" charset="0"/>
                <a:cs typeface="Times New Roman" pitchFamily="18" charset="0"/>
              </a:rPr>
              <a:t>BSTNode</a:t>
            </a:r>
            <a:r>
              <a:rPr lang="en-US" altLang="en-US" sz="4000" b="0" dirty="0" smtClean="0">
                <a:solidFill>
                  <a:srgbClr val="000000"/>
                </a:solidFill>
                <a:latin typeface="Cambria" panose="02040503050406030204" pitchFamily="18" charset="0"/>
                <a:cs typeface="Times New Roman" pitchFamily="18" charset="0"/>
              </a:rPr>
              <a:t>, in code + pictures</a:t>
            </a:r>
            <a:endParaRPr lang="en-US" altLang="en-US" sz="4400" b="0" dirty="0">
              <a:solidFill>
                <a:srgbClr val="000000"/>
              </a:solidFill>
              <a:latin typeface="Cambria" panose="02040503050406030204" pitchFamily="18" charset="0"/>
              <a:cs typeface="Times New Roman" pitchFamily="18" charset="0"/>
            </a:endParaRPr>
          </a:p>
        </p:txBody>
      </p:sp>
      <p:sp>
        <p:nvSpPr>
          <p:cNvPr id="23" name="Rounded Rectangle 22"/>
          <p:cNvSpPr/>
          <p:nvPr/>
        </p:nvSpPr>
        <p:spPr bwMode="auto">
          <a:xfrm>
            <a:off x="5412426" y="1524000"/>
            <a:ext cx="2627416" cy="1429987"/>
          </a:xfrm>
          <a:prstGeom prst="roundRect">
            <a:avLst/>
          </a:prstGeom>
          <a:solidFill>
            <a:srgbClr val="FFC3C0"/>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24" name="Rounded Rectangle 23"/>
          <p:cNvSpPr/>
          <p:nvPr/>
        </p:nvSpPr>
        <p:spPr bwMode="auto">
          <a:xfrm>
            <a:off x="6877050" y="2285724"/>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25" name="Rounded Rectangle 24"/>
          <p:cNvSpPr/>
          <p:nvPr/>
        </p:nvSpPr>
        <p:spPr bwMode="auto">
          <a:xfrm>
            <a:off x="5677642" y="2285447"/>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26" name="Rounded Rectangle 25"/>
          <p:cNvSpPr/>
          <p:nvPr/>
        </p:nvSpPr>
        <p:spPr bwMode="auto">
          <a:xfrm>
            <a:off x="6883977" y="1616886"/>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27" name="Rounded Rectangle 26"/>
          <p:cNvSpPr/>
          <p:nvPr/>
        </p:nvSpPr>
        <p:spPr bwMode="auto">
          <a:xfrm>
            <a:off x="5684569" y="1616609"/>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28" name="TextBox 27"/>
          <p:cNvSpPr txBox="1"/>
          <p:nvPr/>
        </p:nvSpPr>
        <p:spPr>
          <a:xfrm>
            <a:off x="5648944" y="1600532"/>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key</a:t>
            </a:r>
            <a:endParaRPr lang="en-US" sz="1800" b="1" dirty="0" smtClean="0">
              <a:latin typeface="Calibri" panose="020F0502020204030204" pitchFamily="34" charset="0"/>
            </a:endParaRPr>
          </a:p>
        </p:txBody>
      </p:sp>
      <p:sp>
        <p:nvSpPr>
          <p:cNvPr id="29" name="TextBox 28"/>
          <p:cNvSpPr txBox="1"/>
          <p:nvPr/>
        </p:nvSpPr>
        <p:spPr>
          <a:xfrm>
            <a:off x="6848352" y="1600532"/>
            <a:ext cx="658090" cy="276999"/>
          </a:xfrm>
          <a:prstGeom prst="rect">
            <a:avLst/>
          </a:prstGeom>
          <a:noFill/>
        </p:spPr>
        <p:txBody>
          <a:bodyPr wrap="square" rtlCol="0">
            <a:spAutoFit/>
          </a:bodyPr>
          <a:lstStyle/>
          <a:p>
            <a:pPr>
              <a:buNone/>
            </a:pPr>
            <a:r>
              <a:rPr lang="en-US" sz="1200" b="1" dirty="0" smtClean="0">
                <a:latin typeface="Calibri" panose="020F0502020204030204" pitchFamily="34" charset="0"/>
              </a:rPr>
              <a:t>value</a:t>
            </a:r>
            <a:endParaRPr lang="en-US" sz="1800" b="1" dirty="0" smtClean="0">
              <a:latin typeface="Calibri" panose="020F0502020204030204" pitchFamily="34" charset="0"/>
            </a:endParaRPr>
          </a:p>
        </p:txBody>
      </p:sp>
      <p:sp>
        <p:nvSpPr>
          <p:cNvPr id="30" name="TextBox 29"/>
          <p:cNvSpPr txBox="1"/>
          <p:nvPr/>
        </p:nvSpPr>
        <p:spPr>
          <a:xfrm>
            <a:off x="5642017" y="2276818"/>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left</a:t>
            </a:r>
            <a:endParaRPr lang="en-US" sz="1800" b="1" dirty="0" smtClean="0">
              <a:latin typeface="Calibri" panose="020F0502020204030204" pitchFamily="34" charset="0"/>
            </a:endParaRPr>
          </a:p>
        </p:txBody>
      </p:sp>
      <p:sp>
        <p:nvSpPr>
          <p:cNvPr id="31" name="TextBox 30"/>
          <p:cNvSpPr txBox="1"/>
          <p:nvPr/>
        </p:nvSpPr>
        <p:spPr>
          <a:xfrm>
            <a:off x="6841425" y="2276818"/>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right</a:t>
            </a:r>
            <a:endParaRPr lang="en-US" sz="1800" b="1" dirty="0" smtClean="0">
              <a:latin typeface="Calibri" panose="020F0502020204030204" pitchFamily="34" charset="0"/>
            </a:endParaRPr>
          </a:p>
        </p:txBody>
      </p:sp>
      <p:sp>
        <p:nvSpPr>
          <p:cNvPr id="32" name="TextBox 31"/>
          <p:cNvSpPr txBox="1"/>
          <p:nvPr/>
        </p:nvSpPr>
        <p:spPr>
          <a:xfrm>
            <a:off x="6039715" y="1643324"/>
            <a:ext cx="381000" cy="523220"/>
          </a:xfrm>
          <a:prstGeom prst="rect">
            <a:avLst/>
          </a:prstGeom>
          <a:noFill/>
        </p:spPr>
        <p:txBody>
          <a:bodyPr wrap="square" rtlCol="0">
            <a:spAutoFit/>
          </a:bodyPr>
          <a:lstStyle/>
          <a:p>
            <a:pPr algn="ctr">
              <a:buNone/>
            </a:pPr>
            <a:r>
              <a:rPr lang="en-US" sz="2800" b="1" dirty="0" smtClean="0">
                <a:latin typeface="Cambria" panose="02040503050406030204" pitchFamily="18" charset="0"/>
              </a:rPr>
              <a:t>a</a:t>
            </a:r>
            <a:endParaRPr lang="en-US" b="1" dirty="0" smtClean="0">
              <a:latin typeface="Cambria" panose="02040503050406030204" pitchFamily="18" charset="0"/>
            </a:endParaRPr>
          </a:p>
        </p:txBody>
      </p:sp>
      <p:grpSp>
        <p:nvGrpSpPr>
          <p:cNvPr id="33" name="Group 21"/>
          <p:cNvGrpSpPr>
            <a:grpSpLocks/>
          </p:cNvGrpSpPr>
          <p:nvPr>
            <p:custDataLst>
              <p:tags r:id="rId1"/>
            </p:custDataLst>
          </p:nvPr>
        </p:nvGrpSpPr>
        <p:grpSpPr bwMode="auto">
          <a:xfrm>
            <a:off x="7321498" y="1739031"/>
            <a:ext cx="369887" cy="393700"/>
            <a:chOff x="2928" y="1051"/>
            <a:chExt cx="840" cy="957"/>
          </a:xfrm>
        </p:grpSpPr>
        <p:sp>
          <p:nvSpPr>
            <p:cNvPr id="34" name="Freeform 22"/>
            <p:cNvSpPr>
              <a:spLocks/>
            </p:cNvSpPr>
            <p:nvPr>
              <p:custDataLst>
                <p:tags r:id="rId2"/>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5" name="Oval 23"/>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36" name="Oval 24"/>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37" name="Oval 25"/>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38" name="Oval 26"/>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39" name="Oval 27"/>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0" name="Oval 28"/>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1" name="Oval 29"/>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2" name="AutoShape 30"/>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3" name="Freeform 31"/>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4" name="Freeform 32"/>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5" name="Freeform 33"/>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6" name="Freeform 34"/>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pic>
        <p:nvPicPr>
          <p:cNvPr id="47" name="Picture 2"/>
          <p:cNvPicPr>
            <a:picLocks noChangeAspect="1" noChangeArrowheads="1"/>
          </p:cNvPicPr>
          <p:nvPr/>
        </p:nvPicPr>
        <p:blipFill rotWithShape="1">
          <a:blip r:embed="rId16">
            <a:extLst>
              <a:ext uri="{28A0092B-C50C-407E-A947-70E740481C1C}">
                <a14:useLocalDpi xmlns:a14="http://schemas.microsoft.com/office/drawing/2010/main" val="0"/>
              </a:ext>
            </a:extLst>
          </a:blip>
          <a:srcRect l="10429" t="18849" r="62737" b="54725"/>
          <a:stretch/>
        </p:blipFill>
        <p:spPr bwMode="auto">
          <a:xfrm>
            <a:off x="4903519" y="3214565"/>
            <a:ext cx="1562100" cy="961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48" name="Picture 2"/>
          <p:cNvPicPr>
            <a:picLocks noChangeAspect="1" noChangeArrowheads="1"/>
          </p:cNvPicPr>
          <p:nvPr/>
        </p:nvPicPr>
        <p:blipFill rotWithShape="1">
          <a:blip r:embed="rId16">
            <a:extLst>
              <a:ext uri="{28A0092B-C50C-407E-A947-70E740481C1C}">
                <a14:useLocalDpi xmlns:a14="http://schemas.microsoft.com/office/drawing/2010/main" val="0"/>
              </a:ext>
            </a:extLst>
          </a:blip>
          <a:srcRect l="10429" t="18849" r="62737" b="54725"/>
          <a:stretch/>
        </p:blipFill>
        <p:spPr bwMode="auto">
          <a:xfrm>
            <a:off x="7048500" y="3214565"/>
            <a:ext cx="1562100" cy="961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 name="Down Arrow 1"/>
          <p:cNvSpPr/>
          <p:nvPr/>
        </p:nvSpPr>
        <p:spPr bwMode="auto">
          <a:xfrm rot="1852332">
            <a:off x="5721017" y="2647112"/>
            <a:ext cx="382484" cy="762000"/>
          </a:xfrm>
          <a:prstGeom prst="downArrow">
            <a:avLst/>
          </a:prstGeom>
          <a:solidFill>
            <a:schemeClr val="bg1">
              <a:lumMod val="85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50" name="Down Arrow 49"/>
          <p:cNvSpPr/>
          <p:nvPr/>
        </p:nvSpPr>
        <p:spPr bwMode="auto">
          <a:xfrm rot="19598742">
            <a:off x="7369296" y="2596209"/>
            <a:ext cx="382484" cy="762000"/>
          </a:xfrm>
          <a:prstGeom prst="downArrow">
            <a:avLst/>
          </a:prstGeom>
          <a:solidFill>
            <a:schemeClr val="bg1">
              <a:lumMod val="85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Tree>
    <p:extLst>
      <p:ext uri="{BB962C8B-B14F-4D97-AF65-F5344CB8AC3E}">
        <p14:creationId xmlns:p14="http://schemas.microsoft.com/office/powerpoint/2010/main" val="27598155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1" name="Rectangle 63"/>
          <p:cNvSpPr>
            <a:spLocks noChangeArrowheads="1"/>
          </p:cNvSpPr>
          <p:nvPr/>
        </p:nvSpPr>
        <p:spPr bwMode="auto">
          <a:xfrm>
            <a:off x="228600" y="1905000"/>
            <a:ext cx="6025356" cy="47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nSpc>
                <a:spcPct val="90000"/>
              </a:lnSpc>
              <a:spcBef>
                <a:spcPct val="0"/>
              </a:spcBef>
              <a:buFontTx/>
              <a:buNone/>
            </a:pPr>
            <a:r>
              <a:rPr lang="en-US" altLang="en-US" sz="2800" b="0" dirty="0" smtClean="0">
                <a:solidFill>
                  <a:srgbClr val="000000"/>
                </a:solidFill>
                <a:latin typeface="Calibri" panose="020F0502020204030204" pitchFamily="34" charset="0"/>
              </a:rPr>
              <a:t>class </a:t>
            </a:r>
            <a:r>
              <a:rPr lang="en-US" altLang="en-US" sz="2800" b="0" dirty="0" err="1" smtClean="0">
                <a:solidFill>
                  <a:srgbClr val="000000"/>
                </a:solidFill>
                <a:latin typeface="Calibri" panose="020F0502020204030204" pitchFamily="34" charset="0"/>
              </a:rPr>
              <a:t>BSTNode</a:t>
            </a:r>
            <a:r>
              <a:rPr lang="en-US" altLang="en-US" sz="2800" b="0" dirty="0" smtClean="0">
                <a:solidFill>
                  <a:srgbClr val="000000"/>
                </a:solidFill>
                <a:latin typeface="Calibri" panose="020F0502020204030204" pitchFamily="34" charset="0"/>
              </a:rPr>
              <a:t> </a:t>
            </a:r>
            <a:endParaRPr lang="en-US" altLang="en-US" sz="2800" b="0" dirty="0">
              <a:solidFill>
                <a:srgbClr val="000000"/>
              </a:solidFill>
              <a:latin typeface="Calibri" panose="020F0502020204030204" pitchFamily="34" charset="0"/>
            </a:endParaRPr>
          </a:p>
          <a:p>
            <a:pPr>
              <a:lnSpc>
                <a:spcPct val="90000"/>
              </a:lnSpc>
              <a:spcBef>
                <a:spcPct val="0"/>
              </a:spcBef>
              <a:buFontTx/>
              <a:buNone/>
            </a:pPr>
            <a:r>
              <a:rPr lang="en-US" altLang="en-US" sz="2800" b="0" dirty="0">
                <a:solidFill>
                  <a:srgbClr val="000000"/>
                </a:solidFill>
                <a:latin typeface="Calibri" panose="020F0502020204030204" pitchFamily="34" charset="0"/>
              </a:rPr>
              <a:t>{</a:t>
            </a:r>
          </a:p>
          <a:p>
            <a:pPr>
              <a:lnSpc>
                <a:spcPct val="90000"/>
              </a:lnSpc>
              <a:spcBef>
                <a:spcPct val="0"/>
              </a:spcBef>
              <a:buFontTx/>
              <a:buNone/>
            </a:pPr>
            <a:r>
              <a:rPr lang="en-US" altLang="en-US" sz="2800" b="0" dirty="0">
                <a:solidFill>
                  <a:schemeClr val="tx1"/>
                </a:solidFill>
                <a:latin typeface="Calibri" panose="020F0502020204030204" pitchFamily="34" charset="0"/>
              </a:rPr>
              <a:t>  </a:t>
            </a:r>
            <a:r>
              <a:rPr lang="en-US" altLang="en-US" sz="2800" b="0" dirty="0" smtClean="0">
                <a:solidFill>
                  <a:schemeClr val="tx1"/>
                </a:solidFill>
                <a:latin typeface="Calibri" panose="020F0502020204030204" pitchFamily="34" charset="0"/>
              </a:rPr>
              <a:t> private String key;</a:t>
            </a:r>
            <a:endParaRPr lang="en-US" altLang="en-US" sz="2800" b="0" dirty="0">
              <a:solidFill>
                <a:schemeClr val="tx1"/>
              </a:solidFill>
              <a:latin typeface="Calibri" panose="020F0502020204030204" pitchFamily="34" charset="0"/>
            </a:endParaRPr>
          </a:p>
          <a:p>
            <a:pPr>
              <a:lnSpc>
                <a:spcPct val="90000"/>
              </a:lnSpc>
              <a:spcBef>
                <a:spcPct val="0"/>
              </a:spcBef>
              <a:buFontTx/>
              <a:buNone/>
            </a:pPr>
            <a:r>
              <a:rPr lang="en-US" altLang="en-US" sz="2800" b="0" dirty="0">
                <a:solidFill>
                  <a:schemeClr val="tx1"/>
                </a:solidFill>
                <a:latin typeface="Calibri" panose="020F0502020204030204" pitchFamily="34" charset="0"/>
              </a:rPr>
              <a:t>  </a:t>
            </a:r>
            <a:r>
              <a:rPr lang="en-US" altLang="en-US" sz="2800" b="0" dirty="0" smtClean="0">
                <a:solidFill>
                  <a:schemeClr val="tx1"/>
                </a:solidFill>
                <a:latin typeface="Calibri" panose="020F0502020204030204" pitchFamily="34" charset="0"/>
              </a:rPr>
              <a:t> private Object value;</a:t>
            </a:r>
          </a:p>
          <a:p>
            <a:pPr>
              <a:lnSpc>
                <a:spcPct val="90000"/>
              </a:lnSpc>
              <a:spcBef>
                <a:spcPct val="0"/>
              </a:spcBef>
              <a:buNone/>
            </a:pPr>
            <a:r>
              <a:rPr lang="en-US" altLang="en-US" sz="2800" b="0" dirty="0">
                <a:solidFill>
                  <a:schemeClr val="tx1"/>
                </a:solidFill>
                <a:latin typeface="Calibri" panose="020F0502020204030204" pitchFamily="34" charset="0"/>
              </a:rPr>
              <a:t> </a:t>
            </a:r>
            <a:r>
              <a:rPr lang="en-US" altLang="en-US" sz="2800" b="0" dirty="0" smtClean="0">
                <a:solidFill>
                  <a:schemeClr val="tx1"/>
                </a:solidFill>
                <a:latin typeface="Calibri" panose="020F0502020204030204" pitchFamily="34" charset="0"/>
              </a:rPr>
              <a:t>  </a:t>
            </a:r>
            <a:r>
              <a:rPr lang="en-US" altLang="en-US" sz="2800" b="0" dirty="0">
                <a:solidFill>
                  <a:schemeClr val="tx1"/>
                </a:solidFill>
                <a:latin typeface="Calibri" panose="020F0502020204030204" pitchFamily="34" charset="0"/>
              </a:rPr>
              <a:t>private </a:t>
            </a:r>
            <a:r>
              <a:rPr lang="en-US" altLang="en-US" sz="2800" b="0" dirty="0" err="1" smtClean="0">
                <a:solidFill>
                  <a:schemeClr val="tx1"/>
                </a:solidFill>
                <a:latin typeface="Calibri" panose="020F0502020204030204" pitchFamily="34" charset="0"/>
              </a:rPr>
              <a:t>BSTNode</a:t>
            </a:r>
            <a:r>
              <a:rPr lang="en-US" altLang="en-US" sz="2800" b="0" dirty="0" smtClean="0">
                <a:solidFill>
                  <a:schemeClr val="tx1"/>
                </a:solidFill>
                <a:latin typeface="Calibri" panose="020F0502020204030204" pitchFamily="34" charset="0"/>
              </a:rPr>
              <a:t> left;</a:t>
            </a:r>
            <a:endParaRPr lang="en-US" altLang="en-US" sz="2800" b="0" dirty="0">
              <a:solidFill>
                <a:schemeClr val="tx1"/>
              </a:solidFill>
              <a:latin typeface="Calibri" panose="020F0502020204030204" pitchFamily="34" charset="0"/>
            </a:endParaRPr>
          </a:p>
          <a:p>
            <a:pPr>
              <a:lnSpc>
                <a:spcPct val="90000"/>
              </a:lnSpc>
              <a:spcBef>
                <a:spcPct val="0"/>
              </a:spcBef>
              <a:buNone/>
            </a:pPr>
            <a:r>
              <a:rPr lang="en-US" altLang="en-US" sz="2800" b="0" dirty="0" smtClean="0">
                <a:solidFill>
                  <a:schemeClr val="tx1"/>
                </a:solidFill>
                <a:latin typeface="Calibri" panose="020F0502020204030204" pitchFamily="34" charset="0"/>
              </a:rPr>
              <a:t>   </a:t>
            </a:r>
            <a:r>
              <a:rPr lang="en-US" altLang="en-US" sz="2800" b="0" dirty="0">
                <a:solidFill>
                  <a:schemeClr val="tx1"/>
                </a:solidFill>
                <a:latin typeface="Calibri" panose="020F0502020204030204" pitchFamily="34" charset="0"/>
              </a:rPr>
              <a:t>private </a:t>
            </a:r>
            <a:r>
              <a:rPr lang="en-US" altLang="en-US" sz="2800" b="0" dirty="0" err="1" smtClean="0">
                <a:solidFill>
                  <a:schemeClr val="tx1"/>
                </a:solidFill>
                <a:latin typeface="Calibri" panose="020F0502020204030204" pitchFamily="34" charset="0"/>
              </a:rPr>
              <a:t>BSTNode</a:t>
            </a:r>
            <a:r>
              <a:rPr lang="en-US" altLang="en-US" sz="2800" b="0" dirty="0" smtClean="0">
                <a:solidFill>
                  <a:schemeClr val="tx1"/>
                </a:solidFill>
                <a:latin typeface="Calibri" panose="020F0502020204030204" pitchFamily="34" charset="0"/>
              </a:rPr>
              <a:t> right;</a:t>
            </a:r>
            <a:endParaRPr lang="en-US" altLang="en-US" sz="2800" b="0" dirty="0">
              <a:solidFill>
                <a:schemeClr val="tx1"/>
              </a:solidFill>
              <a:latin typeface="Calibri" panose="020F0502020204030204" pitchFamily="34" charset="0"/>
            </a:endParaRPr>
          </a:p>
          <a:p>
            <a:pPr>
              <a:lnSpc>
                <a:spcPct val="90000"/>
              </a:lnSpc>
              <a:spcBef>
                <a:spcPct val="0"/>
              </a:spcBef>
              <a:buFontTx/>
              <a:buNone/>
            </a:pPr>
            <a:endParaRPr lang="en-US" altLang="en-US" sz="2800" b="0" dirty="0" smtClean="0">
              <a:solidFill>
                <a:schemeClr val="tx1"/>
              </a:solidFill>
              <a:latin typeface="Calibri" panose="020F0502020204030204" pitchFamily="34" charset="0"/>
            </a:endParaRPr>
          </a:p>
          <a:p>
            <a:pPr>
              <a:lnSpc>
                <a:spcPct val="90000"/>
              </a:lnSpc>
              <a:spcBef>
                <a:spcPct val="0"/>
              </a:spcBef>
              <a:buFontTx/>
              <a:buNone/>
            </a:pPr>
            <a:r>
              <a:rPr lang="en-US" altLang="en-US" sz="2800" b="0" dirty="0">
                <a:solidFill>
                  <a:schemeClr val="tx1"/>
                </a:solidFill>
                <a:latin typeface="Calibri" panose="020F0502020204030204" pitchFamily="34" charset="0"/>
              </a:rPr>
              <a:t> </a:t>
            </a:r>
            <a:r>
              <a:rPr lang="en-US" altLang="en-US" sz="2800" b="0" dirty="0" smtClean="0">
                <a:solidFill>
                  <a:schemeClr val="tx1"/>
                </a:solidFill>
                <a:latin typeface="Calibri" panose="020F0502020204030204" pitchFamily="34" charset="0"/>
              </a:rPr>
              <a:t>  public  </a:t>
            </a:r>
            <a:r>
              <a:rPr lang="en-US" altLang="en-US" sz="2800" dirty="0" smtClean="0">
                <a:solidFill>
                  <a:srgbClr val="CC0099"/>
                </a:solidFill>
                <a:latin typeface="Calibri" panose="020F0502020204030204" pitchFamily="34" charset="0"/>
              </a:rPr>
              <a:t>static</a:t>
            </a:r>
            <a:r>
              <a:rPr lang="en-US" altLang="en-US" sz="2800" b="0" dirty="0" smtClean="0">
                <a:solidFill>
                  <a:schemeClr val="tx1"/>
                </a:solidFill>
                <a:latin typeface="Calibri" panose="020F0502020204030204" pitchFamily="34" charset="0"/>
              </a:rPr>
              <a:t> </a:t>
            </a:r>
            <a:r>
              <a:rPr lang="en-US" altLang="en-US" sz="2800" b="0" dirty="0" err="1" smtClean="0">
                <a:solidFill>
                  <a:schemeClr val="tx1"/>
                </a:solidFill>
                <a:latin typeface="Calibri" panose="020F0502020204030204" pitchFamily="34" charset="0"/>
              </a:rPr>
              <a:t>BSTNode</a:t>
            </a:r>
            <a:r>
              <a:rPr lang="en-US" altLang="en-US" sz="2800" b="0" dirty="0" smtClean="0">
                <a:solidFill>
                  <a:schemeClr val="tx1"/>
                </a:solidFill>
                <a:latin typeface="Calibri" panose="020F0502020204030204" pitchFamily="34" charset="0"/>
              </a:rPr>
              <a:t> </a:t>
            </a:r>
            <a:r>
              <a:rPr lang="en-US" altLang="en-US" sz="2800" b="0" i="1" dirty="0" err="1" smtClean="0">
                <a:solidFill>
                  <a:srgbClr val="0000FF"/>
                </a:solidFill>
                <a:latin typeface="Calibri" panose="020F0502020204030204" pitchFamily="34" charset="0"/>
              </a:rPr>
              <a:t>emptyNode</a:t>
            </a:r>
            <a:r>
              <a:rPr lang="en-US" altLang="en-US" sz="2800" b="0" i="1" dirty="0" smtClean="0">
                <a:solidFill>
                  <a:srgbClr val="0000FF"/>
                </a:solidFill>
                <a:latin typeface="Calibri" panose="020F0502020204030204" pitchFamily="34" charset="0"/>
              </a:rPr>
              <a:t> </a:t>
            </a:r>
            <a:r>
              <a:rPr lang="en-US" altLang="en-US" sz="2800" b="0" dirty="0" smtClean="0">
                <a:solidFill>
                  <a:schemeClr val="tx1"/>
                </a:solidFill>
                <a:latin typeface="Calibri" panose="020F0502020204030204" pitchFamily="34" charset="0"/>
              </a:rPr>
              <a:t>= …</a:t>
            </a:r>
          </a:p>
          <a:p>
            <a:pPr>
              <a:lnSpc>
                <a:spcPct val="90000"/>
              </a:lnSpc>
              <a:spcBef>
                <a:spcPct val="0"/>
              </a:spcBef>
              <a:buFontTx/>
              <a:buNone/>
            </a:pPr>
            <a:endParaRPr lang="en-US" altLang="en-US" sz="2800" b="0" dirty="0">
              <a:solidFill>
                <a:schemeClr val="tx1"/>
              </a:solidFill>
              <a:latin typeface="Calibri" panose="020F0502020204030204" pitchFamily="34" charset="0"/>
            </a:endParaRPr>
          </a:p>
          <a:p>
            <a:pPr>
              <a:lnSpc>
                <a:spcPct val="90000"/>
              </a:lnSpc>
              <a:spcBef>
                <a:spcPct val="0"/>
              </a:spcBef>
              <a:buFontTx/>
              <a:buNone/>
            </a:pPr>
            <a:r>
              <a:rPr lang="en-US" altLang="en-US" sz="2800" b="0" dirty="0" smtClean="0">
                <a:solidFill>
                  <a:schemeClr val="bg1">
                    <a:lumMod val="65000"/>
                  </a:schemeClr>
                </a:solidFill>
                <a:latin typeface="Calibri" panose="020F0502020204030204" pitchFamily="34" charset="0"/>
              </a:rPr>
              <a:t>   </a:t>
            </a:r>
            <a:r>
              <a:rPr lang="en-US" altLang="en-US" sz="2800" b="0" dirty="0" smtClean="0">
                <a:solidFill>
                  <a:schemeClr val="tx1"/>
                </a:solidFill>
                <a:latin typeface="Calibri" panose="020F0502020204030204" pitchFamily="34" charset="0"/>
              </a:rPr>
              <a:t>public </a:t>
            </a:r>
            <a:r>
              <a:rPr lang="en-US" altLang="en-US" sz="2800" b="0" dirty="0" err="1" smtClean="0">
                <a:solidFill>
                  <a:schemeClr val="tx1"/>
                </a:solidFill>
                <a:latin typeface="Calibri" panose="020F0502020204030204" pitchFamily="34" charset="0"/>
              </a:rPr>
              <a:t>BSTNode</a:t>
            </a:r>
            <a:r>
              <a:rPr lang="en-US" altLang="en-US" sz="2800" b="0" dirty="0" smtClean="0">
                <a:solidFill>
                  <a:schemeClr val="tx1"/>
                </a:solidFill>
                <a:latin typeface="Calibri" panose="020F0502020204030204" pitchFamily="34" charset="0"/>
              </a:rPr>
              <a:t>(String k, Object v) </a:t>
            </a:r>
            <a:r>
              <a:rPr lang="en-US" altLang="en-US" sz="2800" b="0" dirty="0" smtClean="0">
                <a:solidFill>
                  <a:schemeClr val="bg1">
                    <a:lumMod val="65000"/>
                  </a:schemeClr>
                </a:solidFill>
                <a:latin typeface="Calibri" panose="020F0502020204030204" pitchFamily="34" charset="0"/>
              </a:rPr>
              <a:t>{</a:t>
            </a:r>
          </a:p>
          <a:p>
            <a:pPr>
              <a:lnSpc>
                <a:spcPct val="90000"/>
              </a:lnSpc>
              <a:spcBef>
                <a:spcPct val="0"/>
              </a:spcBef>
              <a:buFontTx/>
              <a:buNone/>
            </a:pPr>
            <a:r>
              <a:rPr lang="en-US" altLang="en-US" sz="2800" b="0" dirty="0">
                <a:solidFill>
                  <a:schemeClr val="bg1">
                    <a:lumMod val="65000"/>
                  </a:schemeClr>
                </a:solidFill>
                <a:latin typeface="Calibri" panose="020F0502020204030204" pitchFamily="34" charset="0"/>
              </a:rPr>
              <a:t> </a:t>
            </a:r>
            <a:r>
              <a:rPr lang="en-US" altLang="en-US" sz="2800" b="0" dirty="0" smtClean="0">
                <a:solidFill>
                  <a:schemeClr val="bg1">
                    <a:lumMod val="65000"/>
                  </a:schemeClr>
                </a:solidFill>
                <a:latin typeface="Calibri" panose="020F0502020204030204" pitchFamily="34" charset="0"/>
              </a:rPr>
              <a:t>     </a:t>
            </a:r>
            <a:r>
              <a:rPr lang="en-US" altLang="en-US" sz="2800" b="0" dirty="0" err="1" smtClean="0">
                <a:solidFill>
                  <a:schemeClr val="bg1">
                    <a:lumMod val="65000"/>
                  </a:schemeClr>
                </a:solidFill>
                <a:latin typeface="Calibri" panose="020F0502020204030204" pitchFamily="34" charset="0"/>
              </a:rPr>
              <a:t>this.key</a:t>
            </a:r>
            <a:r>
              <a:rPr lang="en-US" altLang="en-US" sz="2800" b="0" dirty="0" smtClean="0">
                <a:solidFill>
                  <a:schemeClr val="bg1">
                    <a:lumMod val="65000"/>
                  </a:schemeClr>
                </a:solidFill>
                <a:latin typeface="Calibri" panose="020F0502020204030204" pitchFamily="34" charset="0"/>
              </a:rPr>
              <a:t> = k;    </a:t>
            </a:r>
            <a:r>
              <a:rPr lang="en-US" altLang="en-US" sz="2800" b="0" dirty="0" err="1" smtClean="0">
                <a:solidFill>
                  <a:schemeClr val="bg1">
                    <a:lumMod val="65000"/>
                  </a:schemeClr>
                </a:solidFill>
                <a:latin typeface="Calibri" panose="020F0502020204030204" pitchFamily="34" charset="0"/>
              </a:rPr>
              <a:t>this.value</a:t>
            </a:r>
            <a:r>
              <a:rPr lang="en-US" altLang="en-US" sz="2800" b="0" dirty="0" smtClean="0">
                <a:solidFill>
                  <a:schemeClr val="bg1">
                    <a:lumMod val="65000"/>
                  </a:schemeClr>
                </a:solidFill>
                <a:latin typeface="Calibri" panose="020F0502020204030204" pitchFamily="34" charset="0"/>
              </a:rPr>
              <a:t> = v;</a:t>
            </a:r>
          </a:p>
          <a:p>
            <a:pPr>
              <a:lnSpc>
                <a:spcPct val="90000"/>
              </a:lnSpc>
              <a:spcBef>
                <a:spcPct val="0"/>
              </a:spcBef>
              <a:buFontTx/>
              <a:buNone/>
            </a:pPr>
            <a:r>
              <a:rPr lang="en-US" altLang="en-US" sz="2800" b="0" dirty="0">
                <a:solidFill>
                  <a:schemeClr val="bg1">
                    <a:lumMod val="65000"/>
                  </a:schemeClr>
                </a:solidFill>
                <a:latin typeface="Calibri" panose="020F0502020204030204" pitchFamily="34" charset="0"/>
              </a:rPr>
              <a:t> </a:t>
            </a:r>
            <a:r>
              <a:rPr lang="en-US" altLang="en-US" sz="2800" b="0" dirty="0" smtClean="0">
                <a:solidFill>
                  <a:schemeClr val="bg1">
                    <a:lumMod val="65000"/>
                  </a:schemeClr>
                </a:solidFill>
                <a:latin typeface="Calibri" panose="020F0502020204030204" pitchFamily="34" charset="0"/>
              </a:rPr>
              <a:t>  }</a:t>
            </a:r>
            <a:endParaRPr lang="en-US" altLang="en-US" sz="2800" b="0" dirty="0">
              <a:solidFill>
                <a:schemeClr val="bg1">
                  <a:lumMod val="65000"/>
                </a:schemeClr>
              </a:solidFill>
              <a:latin typeface="Calibri" panose="020F0502020204030204" pitchFamily="34" charset="0"/>
            </a:endParaRPr>
          </a:p>
        </p:txBody>
      </p:sp>
      <p:sp>
        <p:nvSpPr>
          <p:cNvPr id="12306" name="Rectangle 10"/>
          <p:cNvSpPr>
            <a:spLocks noChangeArrowheads="1"/>
          </p:cNvSpPr>
          <p:nvPr/>
        </p:nvSpPr>
        <p:spPr bwMode="auto">
          <a:xfrm>
            <a:off x="822325" y="204788"/>
            <a:ext cx="74882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b"/>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eaLnBrk="1" hangingPunct="1">
              <a:spcBef>
                <a:spcPct val="0"/>
              </a:spcBef>
              <a:buFontTx/>
              <a:buNone/>
            </a:pPr>
            <a:r>
              <a:rPr lang="en-US" altLang="en-US" sz="4000" b="0" dirty="0" err="1" smtClean="0">
                <a:solidFill>
                  <a:srgbClr val="000000"/>
                </a:solidFill>
                <a:latin typeface="Cambria" panose="02040503050406030204" pitchFamily="18" charset="0"/>
                <a:cs typeface="Times New Roman" pitchFamily="18" charset="0"/>
              </a:rPr>
              <a:t>BSTNode</a:t>
            </a:r>
            <a:r>
              <a:rPr lang="en-US" altLang="en-US" sz="4000" b="0" dirty="0" smtClean="0">
                <a:solidFill>
                  <a:srgbClr val="000000"/>
                </a:solidFill>
                <a:latin typeface="Cambria" panose="02040503050406030204" pitchFamily="18" charset="0"/>
                <a:cs typeface="Times New Roman" pitchFamily="18" charset="0"/>
              </a:rPr>
              <a:t>, in code + pictures</a:t>
            </a:r>
            <a:endParaRPr lang="en-US" altLang="en-US" sz="4400" b="0" dirty="0">
              <a:solidFill>
                <a:srgbClr val="000000"/>
              </a:solidFill>
              <a:latin typeface="Cambria" panose="02040503050406030204" pitchFamily="18" charset="0"/>
              <a:cs typeface="Times New Roman" pitchFamily="18" charset="0"/>
            </a:endParaRPr>
          </a:p>
        </p:txBody>
      </p:sp>
      <p:sp>
        <p:nvSpPr>
          <p:cNvPr id="23" name="Rounded Rectangle 22"/>
          <p:cNvSpPr/>
          <p:nvPr/>
        </p:nvSpPr>
        <p:spPr bwMode="auto">
          <a:xfrm>
            <a:off x="5412426" y="1524000"/>
            <a:ext cx="2627416" cy="1429987"/>
          </a:xfrm>
          <a:prstGeom prst="roundRect">
            <a:avLst/>
          </a:prstGeom>
          <a:solidFill>
            <a:srgbClr val="FFC3C0"/>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24" name="Rounded Rectangle 23"/>
          <p:cNvSpPr/>
          <p:nvPr/>
        </p:nvSpPr>
        <p:spPr bwMode="auto">
          <a:xfrm>
            <a:off x="6877050" y="2285724"/>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25" name="Rounded Rectangle 24"/>
          <p:cNvSpPr/>
          <p:nvPr/>
        </p:nvSpPr>
        <p:spPr bwMode="auto">
          <a:xfrm>
            <a:off x="5677642" y="2285447"/>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26" name="Rounded Rectangle 25"/>
          <p:cNvSpPr/>
          <p:nvPr/>
        </p:nvSpPr>
        <p:spPr bwMode="auto">
          <a:xfrm>
            <a:off x="6883977" y="1616886"/>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27" name="Rounded Rectangle 26"/>
          <p:cNvSpPr/>
          <p:nvPr/>
        </p:nvSpPr>
        <p:spPr bwMode="auto">
          <a:xfrm>
            <a:off x="5684569" y="1616609"/>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28" name="TextBox 27"/>
          <p:cNvSpPr txBox="1"/>
          <p:nvPr/>
        </p:nvSpPr>
        <p:spPr>
          <a:xfrm>
            <a:off x="5648944" y="1600532"/>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key</a:t>
            </a:r>
            <a:endParaRPr lang="en-US" sz="1800" b="1" dirty="0" smtClean="0">
              <a:latin typeface="Calibri" panose="020F0502020204030204" pitchFamily="34" charset="0"/>
            </a:endParaRPr>
          </a:p>
        </p:txBody>
      </p:sp>
      <p:sp>
        <p:nvSpPr>
          <p:cNvPr id="29" name="TextBox 28"/>
          <p:cNvSpPr txBox="1"/>
          <p:nvPr/>
        </p:nvSpPr>
        <p:spPr>
          <a:xfrm>
            <a:off x="6848352" y="1600532"/>
            <a:ext cx="658090" cy="276999"/>
          </a:xfrm>
          <a:prstGeom prst="rect">
            <a:avLst/>
          </a:prstGeom>
          <a:noFill/>
        </p:spPr>
        <p:txBody>
          <a:bodyPr wrap="square" rtlCol="0">
            <a:spAutoFit/>
          </a:bodyPr>
          <a:lstStyle/>
          <a:p>
            <a:pPr>
              <a:buNone/>
            </a:pPr>
            <a:r>
              <a:rPr lang="en-US" sz="1200" b="1" dirty="0" smtClean="0">
                <a:latin typeface="Calibri" panose="020F0502020204030204" pitchFamily="34" charset="0"/>
              </a:rPr>
              <a:t>value</a:t>
            </a:r>
            <a:endParaRPr lang="en-US" sz="1800" b="1" dirty="0" smtClean="0">
              <a:latin typeface="Calibri" panose="020F0502020204030204" pitchFamily="34" charset="0"/>
            </a:endParaRPr>
          </a:p>
        </p:txBody>
      </p:sp>
      <p:sp>
        <p:nvSpPr>
          <p:cNvPr id="30" name="TextBox 29"/>
          <p:cNvSpPr txBox="1"/>
          <p:nvPr/>
        </p:nvSpPr>
        <p:spPr>
          <a:xfrm>
            <a:off x="5642017" y="2276818"/>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left</a:t>
            </a:r>
            <a:endParaRPr lang="en-US" sz="1800" b="1" dirty="0" smtClean="0">
              <a:latin typeface="Calibri" panose="020F0502020204030204" pitchFamily="34" charset="0"/>
            </a:endParaRPr>
          </a:p>
        </p:txBody>
      </p:sp>
      <p:sp>
        <p:nvSpPr>
          <p:cNvPr id="31" name="TextBox 30"/>
          <p:cNvSpPr txBox="1"/>
          <p:nvPr/>
        </p:nvSpPr>
        <p:spPr>
          <a:xfrm>
            <a:off x="6841425" y="2276818"/>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right</a:t>
            </a:r>
            <a:endParaRPr lang="en-US" sz="1800" b="1" dirty="0" smtClean="0">
              <a:latin typeface="Calibri" panose="020F0502020204030204" pitchFamily="34" charset="0"/>
            </a:endParaRPr>
          </a:p>
        </p:txBody>
      </p:sp>
      <p:sp>
        <p:nvSpPr>
          <p:cNvPr id="32" name="TextBox 31"/>
          <p:cNvSpPr txBox="1"/>
          <p:nvPr/>
        </p:nvSpPr>
        <p:spPr>
          <a:xfrm>
            <a:off x="6039715" y="1643324"/>
            <a:ext cx="381000" cy="523220"/>
          </a:xfrm>
          <a:prstGeom prst="rect">
            <a:avLst/>
          </a:prstGeom>
          <a:noFill/>
        </p:spPr>
        <p:txBody>
          <a:bodyPr wrap="square" rtlCol="0">
            <a:spAutoFit/>
          </a:bodyPr>
          <a:lstStyle/>
          <a:p>
            <a:pPr algn="ctr">
              <a:buNone/>
            </a:pPr>
            <a:r>
              <a:rPr lang="en-US" sz="2800" b="1" dirty="0" smtClean="0">
                <a:latin typeface="Cambria" panose="02040503050406030204" pitchFamily="18" charset="0"/>
              </a:rPr>
              <a:t>a</a:t>
            </a:r>
            <a:endParaRPr lang="en-US" b="1" dirty="0" smtClean="0">
              <a:latin typeface="Cambria" panose="02040503050406030204" pitchFamily="18" charset="0"/>
            </a:endParaRPr>
          </a:p>
        </p:txBody>
      </p:sp>
      <p:grpSp>
        <p:nvGrpSpPr>
          <p:cNvPr id="33" name="Group 21"/>
          <p:cNvGrpSpPr>
            <a:grpSpLocks/>
          </p:cNvGrpSpPr>
          <p:nvPr>
            <p:custDataLst>
              <p:tags r:id="rId1"/>
            </p:custDataLst>
          </p:nvPr>
        </p:nvGrpSpPr>
        <p:grpSpPr bwMode="auto">
          <a:xfrm>
            <a:off x="7321498" y="1739031"/>
            <a:ext cx="369887" cy="393700"/>
            <a:chOff x="2928" y="1051"/>
            <a:chExt cx="840" cy="957"/>
          </a:xfrm>
        </p:grpSpPr>
        <p:sp>
          <p:nvSpPr>
            <p:cNvPr id="34" name="Freeform 22"/>
            <p:cNvSpPr>
              <a:spLocks/>
            </p:cNvSpPr>
            <p:nvPr>
              <p:custDataLst>
                <p:tags r:id="rId2"/>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5" name="Oval 23"/>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36" name="Oval 24"/>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37" name="Oval 25"/>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38" name="Oval 26"/>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39" name="Oval 27"/>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0" name="Oval 28"/>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1" name="Oval 29"/>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2" name="AutoShape 30"/>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3" name="Freeform 31"/>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4" name="Freeform 32"/>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5" name="Freeform 33"/>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6" name="Freeform 34"/>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pic>
        <p:nvPicPr>
          <p:cNvPr id="47" name="Picture 2"/>
          <p:cNvPicPr>
            <a:picLocks noChangeAspect="1" noChangeArrowheads="1"/>
          </p:cNvPicPr>
          <p:nvPr/>
        </p:nvPicPr>
        <p:blipFill rotWithShape="1">
          <a:blip r:embed="rId16">
            <a:extLst>
              <a:ext uri="{28A0092B-C50C-407E-A947-70E740481C1C}">
                <a14:useLocalDpi xmlns:a14="http://schemas.microsoft.com/office/drawing/2010/main" val="0"/>
              </a:ext>
            </a:extLst>
          </a:blip>
          <a:srcRect l="10429" t="18849" r="62737" b="54725"/>
          <a:stretch/>
        </p:blipFill>
        <p:spPr bwMode="auto">
          <a:xfrm>
            <a:off x="4903519" y="3214565"/>
            <a:ext cx="1562100" cy="961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48" name="Picture 2"/>
          <p:cNvPicPr>
            <a:picLocks noChangeAspect="1" noChangeArrowheads="1"/>
          </p:cNvPicPr>
          <p:nvPr/>
        </p:nvPicPr>
        <p:blipFill rotWithShape="1">
          <a:blip r:embed="rId16">
            <a:extLst>
              <a:ext uri="{28A0092B-C50C-407E-A947-70E740481C1C}">
                <a14:useLocalDpi xmlns:a14="http://schemas.microsoft.com/office/drawing/2010/main" val="0"/>
              </a:ext>
            </a:extLst>
          </a:blip>
          <a:srcRect l="10429" t="18849" r="62737" b="54725"/>
          <a:stretch/>
        </p:blipFill>
        <p:spPr bwMode="auto">
          <a:xfrm>
            <a:off x="7048500" y="3214565"/>
            <a:ext cx="1562100" cy="961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 name="Down Arrow 1"/>
          <p:cNvSpPr/>
          <p:nvPr/>
        </p:nvSpPr>
        <p:spPr bwMode="auto">
          <a:xfrm rot="1852332">
            <a:off x="5721017" y="2647112"/>
            <a:ext cx="382484" cy="762000"/>
          </a:xfrm>
          <a:prstGeom prst="downArrow">
            <a:avLst/>
          </a:prstGeom>
          <a:solidFill>
            <a:schemeClr val="bg1">
              <a:lumMod val="85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50" name="Down Arrow 49"/>
          <p:cNvSpPr/>
          <p:nvPr/>
        </p:nvSpPr>
        <p:spPr bwMode="auto">
          <a:xfrm rot="19598742">
            <a:off x="7369296" y="2596209"/>
            <a:ext cx="382484" cy="762000"/>
          </a:xfrm>
          <a:prstGeom prst="downArrow">
            <a:avLst/>
          </a:prstGeom>
          <a:solidFill>
            <a:schemeClr val="bg1">
              <a:lumMod val="85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Tree>
    <p:extLst>
      <p:ext uri="{BB962C8B-B14F-4D97-AF65-F5344CB8AC3E}">
        <p14:creationId xmlns:p14="http://schemas.microsoft.com/office/powerpoint/2010/main" val="3221255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6" name="Rectangle 10"/>
          <p:cNvSpPr>
            <a:spLocks noChangeArrowheads="1"/>
          </p:cNvSpPr>
          <p:nvPr/>
        </p:nvSpPr>
        <p:spPr bwMode="auto">
          <a:xfrm>
            <a:off x="247964" y="164941"/>
            <a:ext cx="3281342" cy="1576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t"/>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eaLnBrk="1" hangingPunct="1">
              <a:spcBef>
                <a:spcPct val="0"/>
              </a:spcBef>
              <a:buFontTx/>
              <a:buNone/>
            </a:pPr>
            <a:r>
              <a:rPr lang="en-US" altLang="en-US" sz="4000" b="0" dirty="0" err="1" smtClean="0">
                <a:solidFill>
                  <a:srgbClr val="000000"/>
                </a:solidFill>
                <a:latin typeface="Cambria" panose="02040503050406030204" pitchFamily="18" charset="0"/>
                <a:cs typeface="Times New Roman" pitchFamily="18" charset="0"/>
              </a:rPr>
              <a:t>BSTNode</a:t>
            </a:r>
            <a:r>
              <a:rPr lang="en-US" altLang="en-US" sz="4000" b="0" dirty="0">
                <a:solidFill>
                  <a:srgbClr val="000000"/>
                </a:solidFill>
                <a:latin typeface="Cambria" panose="02040503050406030204" pitchFamily="18" charset="0"/>
                <a:cs typeface="Times New Roman" pitchFamily="18" charset="0"/>
              </a:rPr>
              <a:t> </a:t>
            </a:r>
            <a:r>
              <a:rPr lang="en-US" altLang="en-US" sz="4000" b="0" dirty="0" smtClean="0">
                <a:solidFill>
                  <a:srgbClr val="000000"/>
                </a:solidFill>
                <a:latin typeface="Cambria" panose="02040503050406030204" pitchFamily="18" charset="0"/>
                <a:cs typeface="Times New Roman" pitchFamily="18" charset="0"/>
              </a:rPr>
              <a:t>~   </a:t>
            </a:r>
            <a:r>
              <a:rPr lang="en-US" altLang="en-US" sz="4000" i="1" dirty="0" smtClean="0">
                <a:solidFill>
                  <a:srgbClr val="000000"/>
                </a:solidFill>
                <a:latin typeface="Cambria" panose="02040503050406030204" pitchFamily="18" charset="0"/>
                <a:cs typeface="Times New Roman" pitchFamily="18" charset="0"/>
              </a:rPr>
              <a:t>just pictures</a:t>
            </a:r>
            <a:endParaRPr lang="en-US" altLang="en-US" sz="4400" i="1" dirty="0">
              <a:solidFill>
                <a:srgbClr val="000000"/>
              </a:solidFill>
              <a:latin typeface="Cambria" panose="02040503050406030204" pitchFamily="18" charset="0"/>
              <a:cs typeface="Times New Roman" pitchFamily="18" charset="0"/>
            </a:endParaRPr>
          </a:p>
        </p:txBody>
      </p:sp>
      <p:grpSp>
        <p:nvGrpSpPr>
          <p:cNvPr id="3" name="Group 2"/>
          <p:cNvGrpSpPr/>
          <p:nvPr/>
        </p:nvGrpSpPr>
        <p:grpSpPr>
          <a:xfrm>
            <a:off x="574927" y="2303813"/>
            <a:ext cx="2627416" cy="1429987"/>
            <a:chOff x="3983393" y="1211657"/>
            <a:chExt cx="2627416" cy="1429987"/>
          </a:xfrm>
        </p:grpSpPr>
        <p:sp>
          <p:nvSpPr>
            <p:cNvPr id="49" name="Rounded Rectangle 48"/>
            <p:cNvSpPr/>
            <p:nvPr/>
          </p:nvSpPr>
          <p:spPr bwMode="auto">
            <a:xfrm>
              <a:off x="3983393" y="1211657"/>
              <a:ext cx="2627416" cy="1429987"/>
            </a:xfrm>
            <a:prstGeom prst="roundRect">
              <a:avLst/>
            </a:prstGeom>
            <a:solidFill>
              <a:srgbClr val="FFC3C0"/>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51" name="Rounded Rectangle 50"/>
            <p:cNvSpPr/>
            <p:nvPr/>
          </p:nvSpPr>
          <p:spPr bwMode="auto">
            <a:xfrm>
              <a:off x="5448017" y="1973381"/>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52" name="Rounded Rectangle 51"/>
            <p:cNvSpPr/>
            <p:nvPr/>
          </p:nvSpPr>
          <p:spPr bwMode="auto">
            <a:xfrm>
              <a:off x="4248609" y="1973104"/>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53" name="Rounded Rectangle 52"/>
            <p:cNvSpPr/>
            <p:nvPr/>
          </p:nvSpPr>
          <p:spPr bwMode="auto">
            <a:xfrm>
              <a:off x="5454944" y="1304543"/>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54" name="Rounded Rectangle 53"/>
            <p:cNvSpPr/>
            <p:nvPr/>
          </p:nvSpPr>
          <p:spPr bwMode="auto">
            <a:xfrm>
              <a:off x="4255536" y="1304266"/>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55" name="TextBox 54"/>
            <p:cNvSpPr txBox="1"/>
            <p:nvPr/>
          </p:nvSpPr>
          <p:spPr>
            <a:xfrm>
              <a:off x="4219911" y="1288189"/>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key</a:t>
              </a:r>
              <a:endParaRPr lang="en-US" sz="1800" b="1" dirty="0" smtClean="0">
                <a:latin typeface="Calibri" panose="020F0502020204030204" pitchFamily="34" charset="0"/>
              </a:endParaRPr>
            </a:p>
          </p:txBody>
        </p:sp>
        <p:sp>
          <p:nvSpPr>
            <p:cNvPr id="56" name="TextBox 55"/>
            <p:cNvSpPr txBox="1"/>
            <p:nvPr/>
          </p:nvSpPr>
          <p:spPr>
            <a:xfrm>
              <a:off x="5419319" y="1288189"/>
              <a:ext cx="658090" cy="276999"/>
            </a:xfrm>
            <a:prstGeom prst="rect">
              <a:avLst/>
            </a:prstGeom>
            <a:noFill/>
          </p:spPr>
          <p:txBody>
            <a:bodyPr wrap="square" rtlCol="0">
              <a:spAutoFit/>
            </a:bodyPr>
            <a:lstStyle/>
            <a:p>
              <a:pPr>
                <a:buNone/>
              </a:pPr>
              <a:r>
                <a:rPr lang="en-US" sz="1200" b="1" dirty="0" smtClean="0">
                  <a:latin typeface="Calibri" panose="020F0502020204030204" pitchFamily="34" charset="0"/>
                </a:rPr>
                <a:t>value</a:t>
              </a:r>
              <a:endParaRPr lang="en-US" sz="1800" b="1" dirty="0" smtClean="0">
                <a:latin typeface="Calibri" panose="020F0502020204030204" pitchFamily="34" charset="0"/>
              </a:endParaRPr>
            </a:p>
          </p:txBody>
        </p:sp>
        <p:sp>
          <p:nvSpPr>
            <p:cNvPr id="57" name="TextBox 56"/>
            <p:cNvSpPr txBox="1"/>
            <p:nvPr/>
          </p:nvSpPr>
          <p:spPr>
            <a:xfrm>
              <a:off x="4212984" y="1964475"/>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left</a:t>
              </a:r>
              <a:endParaRPr lang="en-US" sz="1800" b="1" dirty="0" smtClean="0">
                <a:latin typeface="Calibri" panose="020F0502020204030204" pitchFamily="34" charset="0"/>
              </a:endParaRPr>
            </a:p>
          </p:txBody>
        </p:sp>
        <p:sp>
          <p:nvSpPr>
            <p:cNvPr id="58" name="TextBox 57"/>
            <p:cNvSpPr txBox="1"/>
            <p:nvPr/>
          </p:nvSpPr>
          <p:spPr>
            <a:xfrm>
              <a:off x="5412392" y="1964475"/>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right</a:t>
              </a:r>
              <a:endParaRPr lang="en-US" sz="1800" b="1" dirty="0" smtClean="0">
                <a:latin typeface="Calibri" panose="020F0502020204030204" pitchFamily="34" charset="0"/>
              </a:endParaRPr>
            </a:p>
          </p:txBody>
        </p:sp>
        <p:sp>
          <p:nvSpPr>
            <p:cNvPr id="59" name="TextBox 58"/>
            <p:cNvSpPr txBox="1"/>
            <p:nvPr/>
          </p:nvSpPr>
          <p:spPr>
            <a:xfrm>
              <a:off x="4610682" y="1330981"/>
              <a:ext cx="381000" cy="523220"/>
            </a:xfrm>
            <a:prstGeom prst="rect">
              <a:avLst/>
            </a:prstGeom>
            <a:noFill/>
          </p:spPr>
          <p:txBody>
            <a:bodyPr wrap="square" rtlCol="0">
              <a:spAutoFit/>
            </a:bodyPr>
            <a:lstStyle/>
            <a:p>
              <a:pPr algn="ctr">
                <a:buNone/>
              </a:pPr>
              <a:r>
                <a:rPr lang="en-US" sz="2800" b="1" dirty="0" smtClean="0">
                  <a:latin typeface="Cambria" panose="02040503050406030204" pitchFamily="18" charset="0"/>
                </a:rPr>
                <a:t>a</a:t>
              </a:r>
              <a:endParaRPr lang="en-US" b="1" dirty="0" smtClean="0">
                <a:latin typeface="Cambria" panose="02040503050406030204" pitchFamily="18" charset="0"/>
              </a:endParaRPr>
            </a:p>
          </p:txBody>
        </p:sp>
        <p:grpSp>
          <p:nvGrpSpPr>
            <p:cNvPr id="60" name="Group 21"/>
            <p:cNvGrpSpPr>
              <a:grpSpLocks/>
            </p:cNvGrpSpPr>
            <p:nvPr>
              <p:custDataLst>
                <p:tags r:id="rId1"/>
              </p:custDataLst>
            </p:nvPr>
          </p:nvGrpSpPr>
          <p:grpSpPr bwMode="auto">
            <a:xfrm>
              <a:off x="5892465" y="1426688"/>
              <a:ext cx="369887" cy="393700"/>
              <a:chOff x="2928" y="1051"/>
              <a:chExt cx="840" cy="957"/>
            </a:xfrm>
          </p:grpSpPr>
          <p:sp>
            <p:nvSpPr>
              <p:cNvPr id="61" name="Freeform 22"/>
              <p:cNvSpPr>
                <a:spLocks/>
              </p:cNvSpPr>
              <p:nvPr>
                <p:custDataLst>
                  <p:tags r:id="rId2"/>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2" name="Oval 23"/>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3" name="Oval 24"/>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4" name="Oval 25"/>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5" name="Oval 26"/>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6" name="Oval 27"/>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7" name="Oval 28"/>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8" name="Oval 29"/>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9" name="AutoShape 30"/>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70" name="Freeform 31"/>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71" name="Freeform 32"/>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72" name="Freeform 33"/>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73" name="Freeform 34"/>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pic>
        <p:nvPicPr>
          <p:cNvPr id="74" name="Picture 2"/>
          <p:cNvPicPr>
            <a:picLocks noChangeAspect="1" noChangeArrowheads="1"/>
          </p:cNvPicPr>
          <p:nvPr/>
        </p:nvPicPr>
        <p:blipFill rotWithShape="1">
          <a:blip r:embed="rId16">
            <a:extLst>
              <a:ext uri="{28A0092B-C50C-407E-A947-70E740481C1C}">
                <a14:useLocalDpi xmlns:a14="http://schemas.microsoft.com/office/drawing/2010/main" val="0"/>
              </a:ext>
            </a:extLst>
          </a:blip>
          <a:srcRect l="10429" t="18849" r="62737" b="54725"/>
          <a:stretch/>
        </p:blipFill>
        <p:spPr bwMode="auto">
          <a:xfrm>
            <a:off x="991" y="3896217"/>
            <a:ext cx="1562100" cy="961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75" name="Picture 2"/>
          <p:cNvPicPr>
            <a:picLocks noChangeAspect="1" noChangeArrowheads="1"/>
          </p:cNvPicPr>
          <p:nvPr/>
        </p:nvPicPr>
        <p:blipFill rotWithShape="1">
          <a:blip r:embed="rId16">
            <a:extLst>
              <a:ext uri="{28A0092B-C50C-407E-A947-70E740481C1C}">
                <a14:useLocalDpi xmlns:a14="http://schemas.microsoft.com/office/drawing/2010/main" val="0"/>
              </a:ext>
            </a:extLst>
          </a:blip>
          <a:srcRect l="10429" t="18849" r="62737" b="54725"/>
          <a:stretch/>
        </p:blipFill>
        <p:spPr bwMode="auto">
          <a:xfrm>
            <a:off x="1752600" y="3896217"/>
            <a:ext cx="1562100" cy="961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76" name="Down Arrow 75"/>
          <p:cNvSpPr/>
          <p:nvPr/>
        </p:nvSpPr>
        <p:spPr bwMode="auto">
          <a:xfrm rot="1852332">
            <a:off x="818489" y="3328764"/>
            <a:ext cx="382484" cy="762000"/>
          </a:xfrm>
          <a:prstGeom prst="downArrow">
            <a:avLst/>
          </a:prstGeom>
          <a:solidFill>
            <a:schemeClr val="bg1">
              <a:lumMod val="85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77" name="Down Arrow 76"/>
          <p:cNvSpPr/>
          <p:nvPr/>
        </p:nvSpPr>
        <p:spPr bwMode="auto">
          <a:xfrm rot="20912168">
            <a:off x="2384696" y="3347835"/>
            <a:ext cx="342524" cy="634028"/>
          </a:xfrm>
          <a:prstGeom prst="downArrow">
            <a:avLst/>
          </a:prstGeom>
          <a:solidFill>
            <a:schemeClr val="bg1">
              <a:lumMod val="85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grpSp>
        <p:nvGrpSpPr>
          <p:cNvPr id="6" name="Group 5"/>
          <p:cNvGrpSpPr/>
          <p:nvPr/>
        </p:nvGrpSpPr>
        <p:grpSpPr>
          <a:xfrm>
            <a:off x="4393128" y="405177"/>
            <a:ext cx="2627416" cy="1429987"/>
            <a:chOff x="524704" y="2595766"/>
            <a:chExt cx="2627416" cy="1429987"/>
          </a:xfrm>
        </p:grpSpPr>
        <p:sp>
          <p:nvSpPr>
            <p:cNvPr id="78" name="Rounded Rectangle 77"/>
            <p:cNvSpPr/>
            <p:nvPr/>
          </p:nvSpPr>
          <p:spPr bwMode="auto">
            <a:xfrm>
              <a:off x="524704" y="2595766"/>
              <a:ext cx="2627416" cy="1429987"/>
            </a:xfrm>
            <a:prstGeom prst="roundRect">
              <a:avLst/>
            </a:prstGeom>
            <a:solidFill>
              <a:srgbClr val="FFC3C0"/>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79" name="Rounded Rectangle 78"/>
            <p:cNvSpPr/>
            <p:nvPr/>
          </p:nvSpPr>
          <p:spPr bwMode="auto">
            <a:xfrm>
              <a:off x="1989328" y="3357490"/>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80" name="Rounded Rectangle 79"/>
            <p:cNvSpPr/>
            <p:nvPr/>
          </p:nvSpPr>
          <p:spPr bwMode="auto">
            <a:xfrm>
              <a:off x="789920" y="3357213"/>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81" name="Rounded Rectangle 80"/>
            <p:cNvSpPr/>
            <p:nvPr/>
          </p:nvSpPr>
          <p:spPr bwMode="auto">
            <a:xfrm>
              <a:off x="1996255" y="2688652"/>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82" name="Rounded Rectangle 81"/>
            <p:cNvSpPr/>
            <p:nvPr/>
          </p:nvSpPr>
          <p:spPr bwMode="auto">
            <a:xfrm>
              <a:off x="796847" y="2688375"/>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83" name="TextBox 82"/>
            <p:cNvSpPr txBox="1"/>
            <p:nvPr/>
          </p:nvSpPr>
          <p:spPr>
            <a:xfrm>
              <a:off x="761222" y="2672298"/>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key</a:t>
              </a:r>
              <a:endParaRPr lang="en-US" sz="1800" b="1" dirty="0" smtClean="0">
                <a:latin typeface="Calibri" panose="020F0502020204030204" pitchFamily="34" charset="0"/>
              </a:endParaRPr>
            </a:p>
          </p:txBody>
        </p:sp>
        <p:sp>
          <p:nvSpPr>
            <p:cNvPr id="84" name="TextBox 83"/>
            <p:cNvSpPr txBox="1"/>
            <p:nvPr/>
          </p:nvSpPr>
          <p:spPr>
            <a:xfrm>
              <a:off x="1960630" y="2672298"/>
              <a:ext cx="658090" cy="276999"/>
            </a:xfrm>
            <a:prstGeom prst="rect">
              <a:avLst/>
            </a:prstGeom>
            <a:noFill/>
          </p:spPr>
          <p:txBody>
            <a:bodyPr wrap="square" rtlCol="0">
              <a:spAutoFit/>
            </a:bodyPr>
            <a:lstStyle/>
            <a:p>
              <a:pPr>
                <a:buNone/>
              </a:pPr>
              <a:r>
                <a:rPr lang="en-US" sz="1200" b="1" dirty="0" smtClean="0">
                  <a:latin typeface="Calibri" panose="020F0502020204030204" pitchFamily="34" charset="0"/>
                </a:rPr>
                <a:t>value</a:t>
              </a:r>
              <a:endParaRPr lang="en-US" sz="1800" b="1" dirty="0" smtClean="0">
                <a:latin typeface="Calibri" panose="020F0502020204030204" pitchFamily="34" charset="0"/>
              </a:endParaRPr>
            </a:p>
          </p:txBody>
        </p:sp>
        <p:sp>
          <p:nvSpPr>
            <p:cNvPr id="85" name="TextBox 84"/>
            <p:cNvSpPr txBox="1"/>
            <p:nvPr/>
          </p:nvSpPr>
          <p:spPr>
            <a:xfrm>
              <a:off x="754295" y="3348584"/>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left</a:t>
              </a:r>
              <a:endParaRPr lang="en-US" sz="1800" b="1" dirty="0" smtClean="0">
                <a:latin typeface="Calibri" panose="020F0502020204030204" pitchFamily="34" charset="0"/>
              </a:endParaRPr>
            </a:p>
          </p:txBody>
        </p:sp>
        <p:sp>
          <p:nvSpPr>
            <p:cNvPr id="86" name="TextBox 85"/>
            <p:cNvSpPr txBox="1"/>
            <p:nvPr/>
          </p:nvSpPr>
          <p:spPr>
            <a:xfrm>
              <a:off x="1953703" y="3348584"/>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right</a:t>
              </a:r>
              <a:endParaRPr lang="en-US" sz="1800" b="1" dirty="0" smtClean="0">
                <a:latin typeface="Calibri" panose="020F0502020204030204" pitchFamily="34" charset="0"/>
              </a:endParaRPr>
            </a:p>
          </p:txBody>
        </p:sp>
        <p:sp>
          <p:nvSpPr>
            <p:cNvPr id="87" name="TextBox 86"/>
            <p:cNvSpPr txBox="1"/>
            <p:nvPr/>
          </p:nvSpPr>
          <p:spPr>
            <a:xfrm>
              <a:off x="1132450" y="2745370"/>
              <a:ext cx="381000" cy="523220"/>
            </a:xfrm>
            <a:prstGeom prst="rect">
              <a:avLst/>
            </a:prstGeom>
            <a:noFill/>
          </p:spPr>
          <p:txBody>
            <a:bodyPr wrap="square" rtlCol="0">
              <a:spAutoFit/>
            </a:bodyPr>
            <a:lstStyle/>
            <a:p>
              <a:pPr algn="ctr">
                <a:buNone/>
              </a:pPr>
              <a:r>
                <a:rPr lang="en-US" sz="2800" b="1" dirty="0" smtClean="0">
                  <a:latin typeface="Cambria" panose="02040503050406030204" pitchFamily="18" charset="0"/>
                </a:rPr>
                <a:t>b</a:t>
              </a:r>
              <a:endParaRPr lang="en-US" b="1" dirty="0" smtClean="0">
                <a:latin typeface="Cambria" panose="02040503050406030204" pitchFamily="18" charset="0"/>
              </a:endParaRPr>
            </a:p>
          </p:txBody>
        </p:sp>
        <p:pic>
          <p:nvPicPr>
            <p:cNvPr id="97" name="Picture 9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380141" y="2793291"/>
              <a:ext cx="477158" cy="397076"/>
            </a:xfrm>
            <a:prstGeom prst="rect">
              <a:avLst/>
            </a:prstGeom>
          </p:spPr>
        </p:pic>
      </p:grpSp>
      <p:grpSp>
        <p:nvGrpSpPr>
          <p:cNvPr id="7" name="Group 6"/>
          <p:cNvGrpSpPr/>
          <p:nvPr/>
        </p:nvGrpSpPr>
        <p:grpSpPr>
          <a:xfrm>
            <a:off x="3429000" y="4095939"/>
            <a:ext cx="2627416" cy="1429987"/>
            <a:chOff x="5658592" y="5123213"/>
            <a:chExt cx="2627416" cy="1429987"/>
          </a:xfrm>
        </p:grpSpPr>
        <p:sp>
          <p:nvSpPr>
            <p:cNvPr id="88" name="Rounded Rectangle 87"/>
            <p:cNvSpPr/>
            <p:nvPr/>
          </p:nvSpPr>
          <p:spPr bwMode="auto">
            <a:xfrm>
              <a:off x="5658592" y="5123213"/>
              <a:ext cx="2627416" cy="1429987"/>
            </a:xfrm>
            <a:prstGeom prst="roundRect">
              <a:avLst/>
            </a:prstGeom>
            <a:solidFill>
              <a:srgbClr val="FFC3C0"/>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89" name="Rounded Rectangle 88"/>
            <p:cNvSpPr/>
            <p:nvPr/>
          </p:nvSpPr>
          <p:spPr bwMode="auto">
            <a:xfrm>
              <a:off x="7123216" y="5884937"/>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90" name="Rounded Rectangle 89"/>
            <p:cNvSpPr/>
            <p:nvPr/>
          </p:nvSpPr>
          <p:spPr bwMode="auto">
            <a:xfrm>
              <a:off x="5923808" y="5884660"/>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91" name="Rounded Rectangle 90"/>
            <p:cNvSpPr/>
            <p:nvPr/>
          </p:nvSpPr>
          <p:spPr bwMode="auto">
            <a:xfrm>
              <a:off x="7130143" y="5216099"/>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92" name="Rounded Rectangle 91"/>
            <p:cNvSpPr/>
            <p:nvPr/>
          </p:nvSpPr>
          <p:spPr bwMode="auto">
            <a:xfrm>
              <a:off x="5930735" y="5215822"/>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93" name="TextBox 92"/>
            <p:cNvSpPr txBox="1"/>
            <p:nvPr/>
          </p:nvSpPr>
          <p:spPr>
            <a:xfrm>
              <a:off x="5895110" y="5199745"/>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key</a:t>
              </a:r>
              <a:endParaRPr lang="en-US" sz="1800" b="1" dirty="0" smtClean="0">
                <a:latin typeface="Calibri" panose="020F0502020204030204" pitchFamily="34" charset="0"/>
              </a:endParaRPr>
            </a:p>
          </p:txBody>
        </p:sp>
        <p:sp>
          <p:nvSpPr>
            <p:cNvPr id="94" name="TextBox 93"/>
            <p:cNvSpPr txBox="1"/>
            <p:nvPr/>
          </p:nvSpPr>
          <p:spPr>
            <a:xfrm>
              <a:off x="5888183" y="5876031"/>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left</a:t>
              </a:r>
              <a:endParaRPr lang="en-US" sz="1800" b="1" dirty="0" smtClean="0">
                <a:latin typeface="Calibri" panose="020F0502020204030204" pitchFamily="34" charset="0"/>
              </a:endParaRPr>
            </a:p>
          </p:txBody>
        </p:sp>
        <p:sp>
          <p:nvSpPr>
            <p:cNvPr id="95" name="TextBox 94"/>
            <p:cNvSpPr txBox="1"/>
            <p:nvPr/>
          </p:nvSpPr>
          <p:spPr>
            <a:xfrm>
              <a:off x="7087591" y="5876031"/>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right</a:t>
              </a:r>
              <a:endParaRPr lang="en-US" sz="1800" b="1" dirty="0" smtClean="0">
                <a:latin typeface="Calibri" panose="020F0502020204030204" pitchFamily="34" charset="0"/>
              </a:endParaRPr>
            </a:p>
          </p:txBody>
        </p:sp>
        <p:sp>
          <p:nvSpPr>
            <p:cNvPr id="96" name="TextBox 95"/>
            <p:cNvSpPr txBox="1"/>
            <p:nvPr/>
          </p:nvSpPr>
          <p:spPr>
            <a:xfrm>
              <a:off x="6285881" y="5242537"/>
              <a:ext cx="381000" cy="523220"/>
            </a:xfrm>
            <a:prstGeom prst="rect">
              <a:avLst/>
            </a:prstGeom>
            <a:noFill/>
          </p:spPr>
          <p:txBody>
            <a:bodyPr wrap="square" rtlCol="0">
              <a:spAutoFit/>
            </a:bodyPr>
            <a:lstStyle/>
            <a:p>
              <a:pPr algn="ctr">
                <a:buNone/>
              </a:pPr>
              <a:r>
                <a:rPr lang="en-US" sz="2800" b="1" dirty="0">
                  <a:latin typeface="Cambria" panose="02040503050406030204" pitchFamily="18" charset="0"/>
                </a:rPr>
                <a:t>c</a:t>
              </a:r>
              <a:endParaRPr lang="en-US" b="1" dirty="0" smtClean="0">
                <a:latin typeface="Cambria" panose="02040503050406030204" pitchFamily="18" charset="0"/>
              </a:endParaRPr>
            </a:p>
          </p:txBody>
        </p:sp>
        <p:pic>
          <p:nvPicPr>
            <p:cNvPr id="98" name="Picture 9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439520" y="5287489"/>
              <a:ext cx="618387" cy="479521"/>
            </a:xfrm>
            <a:prstGeom prst="rect">
              <a:avLst/>
            </a:prstGeom>
          </p:spPr>
        </p:pic>
        <p:sp>
          <p:nvSpPr>
            <p:cNvPr id="99" name="TextBox 98"/>
            <p:cNvSpPr txBox="1"/>
            <p:nvPr/>
          </p:nvSpPr>
          <p:spPr>
            <a:xfrm>
              <a:off x="7094518" y="5199745"/>
              <a:ext cx="658090" cy="276999"/>
            </a:xfrm>
            <a:prstGeom prst="rect">
              <a:avLst/>
            </a:prstGeom>
            <a:noFill/>
          </p:spPr>
          <p:txBody>
            <a:bodyPr wrap="square" rtlCol="0">
              <a:spAutoFit/>
            </a:bodyPr>
            <a:lstStyle/>
            <a:p>
              <a:pPr>
                <a:buNone/>
              </a:pPr>
              <a:r>
                <a:rPr lang="en-US" sz="1200" b="1" dirty="0" smtClean="0">
                  <a:latin typeface="Calibri" panose="020F0502020204030204" pitchFamily="34" charset="0"/>
                </a:rPr>
                <a:t>value</a:t>
              </a:r>
              <a:endParaRPr lang="en-US" sz="1800" b="1" dirty="0" smtClean="0">
                <a:latin typeface="Calibri" panose="020F0502020204030204" pitchFamily="34" charset="0"/>
              </a:endParaRPr>
            </a:p>
          </p:txBody>
        </p:sp>
      </p:grpSp>
      <p:grpSp>
        <p:nvGrpSpPr>
          <p:cNvPr id="5" name="Group 4"/>
          <p:cNvGrpSpPr/>
          <p:nvPr/>
        </p:nvGrpSpPr>
        <p:grpSpPr>
          <a:xfrm>
            <a:off x="5029200" y="2328299"/>
            <a:ext cx="2627416" cy="1429987"/>
            <a:chOff x="6897584" y="1524000"/>
            <a:chExt cx="2627416" cy="1429987"/>
          </a:xfrm>
        </p:grpSpPr>
        <p:sp>
          <p:nvSpPr>
            <p:cNvPr id="122" name="Rounded Rectangle 121"/>
            <p:cNvSpPr/>
            <p:nvPr/>
          </p:nvSpPr>
          <p:spPr bwMode="auto">
            <a:xfrm>
              <a:off x="6897584" y="1524000"/>
              <a:ext cx="2627416" cy="1429987"/>
            </a:xfrm>
            <a:prstGeom prst="roundRect">
              <a:avLst/>
            </a:prstGeom>
            <a:solidFill>
              <a:srgbClr val="FFC3C0"/>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123" name="Rounded Rectangle 122"/>
            <p:cNvSpPr/>
            <p:nvPr/>
          </p:nvSpPr>
          <p:spPr bwMode="auto">
            <a:xfrm>
              <a:off x="8362208" y="2285724"/>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124" name="Rounded Rectangle 123"/>
            <p:cNvSpPr/>
            <p:nvPr/>
          </p:nvSpPr>
          <p:spPr bwMode="auto">
            <a:xfrm>
              <a:off x="7162800" y="2285447"/>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125" name="Rounded Rectangle 124"/>
            <p:cNvSpPr/>
            <p:nvPr/>
          </p:nvSpPr>
          <p:spPr bwMode="auto">
            <a:xfrm>
              <a:off x="8369135" y="1616886"/>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126" name="Rounded Rectangle 125"/>
            <p:cNvSpPr/>
            <p:nvPr/>
          </p:nvSpPr>
          <p:spPr bwMode="auto">
            <a:xfrm>
              <a:off x="7169727" y="1616609"/>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127" name="TextBox 126"/>
            <p:cNvSpPr txBox="1"/>
            <p:nvPr/>
          </p:nvSpPr>
          <p:spPr>
            <a:xfrm>
              <a:off x="7134102" y="1600532"/>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key</a:t>
              </a:r>
              <a:endParaRPr lang="en-US" sz="1800" b="1" dirty="0" smtClean="0">
                <a:latin typeface="Calibri" panose="020F0502020204030204" pitchFamily="34" charset="0"/>
              </a:endParaRPr>
            </a:p>
          </p:txBody>
        </p:sp>
        <p:sp>
          <p:nvSpPr>
            <p:cNvPr id="128" name="TextBox 127"/>
            <p:cNvSpPr txBox="1"/>
            <p:nvPr/>
          </p:nvSpPr>
          <p:spPr>
            <a:xfrm>
              <a:off x="7127175" y="2276818"/>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left</a:t>
              </a:r>
              <a:endParaRPr lang="en-US" sz="1800" b="1" dirty="0" smtClean="0">
                <a:latin typeface="Calibri" panose="020F0502020204030204" pitchFamily="34" charset="0"/>
              </a:endParaRPr>
            </a:p>
          </p:txBody>
        </p:sp>
        <p:sp>
          <p:nvSpPr>
            <p:cNvPr id="129" name="TextBox 128"/>
            <p:cNvSpPr txBox="1"/>
            <p:nvPr/>
          </p:nvSpPr>
          <p:spPr>
            <a:xfrm>
              <a:off x="8326583" y="2276818"/>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right</a:t>
              </a:r>
              <a:endParaRPr lang="en-US" sz="1800" b="1" dirty="0" smtClean="0">
                <a:latin typeface="Calibri" panose="020F0502020204030204" pitchFamily="34" charset="0"/>
              </a:endParaRPr>
            </a:p>
          </p:txBody>
        </p:sp>
        <p:sp>
          <p:nvSpPr>
            <p:cNvPr id="130" name="TextBox 129"/>
            <p:cNvSpPr txBox="1"/>
            <p:nvPr/>
          </p:nvSpPr>
          <p:spPr>
            <a:xfrm>
              <a:off x="7505330" y="1673604"/>
              <a:ext cx="381000" cy="523220"/>
            </a:xfrm>
            <a:prstGeom prst="rect">
              <a:avLst/>
            </a:prstGeom>
            <a:noFill/>
          </p:spPr>
          <p:txBody>
            <a:bodyPr wrap="square" rtlCol="0">
              <a:spAutoFit/>
            </a:bodyPr>
            <a:lstStyle/>
            <a:p>
              <a:pPr algn="ctr">
                <a:buNone/>
              </a:pPr>
              <a:r>
                <a:rPr lang="en-US" sz="2800" b="1" dirty="0">
                  <a:latin typeface="Cambria" panose="02040503050406030204" pitchFamily="18" charset="0"/>
                </a:rPr>
                <a:t>d</a:t>
              </a:r>
              <a:endParaRPr lang="en-US" b="1" dirty="0" smtClean="0">
                <a:latin typeface="Cambria" panose="02040503050406030204" pitchFamily="18" charset="0"/>
              </a:endParaRPr>
            </a:p>
          </p:txBody>
        </p:sp>
        <p:pic>
          <p:nvPicPr>
            <p:cNvPr id="141" name="Picture 14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678953" y="1661729"/>
              <a:ext cx="600544" cy="498324"/>
            </a:xfrm>
            <a:prstGeom prst="rect">
              <a:avLst/>
            </a:prstGeom>
          </p:spPr>
        </p:pic>
        <p:sp>
          <p:nvSpPr>
            <p:cNvPr id="142" name="TextBox 141"/>
            <p:cNvSpPr txBox="1"/>
            <p:nvPr/>
          </p:nvSpPr>
          <p:spPr>
            <a:xfrm>
              <a:off x="8333510" y="1600532"/>
              <a:ext cx="658090" cy="276999"/>
            </a:xfrm>
            <a:prstGeom prst="rect">
              <a:avLst/>
            </a:prstGeom>
            <a:noFill/>
          </p:spPr>
          <p:txBody>
            <a:bodyPr wrap="square" rtlCol="0">
              <a:spAutoFit/>
            </a:bodyPr>
            <a:lstStyle/>
            <a:p>
              <a:pPr>
                <a:buNone/>
              </a:pPr>
              <a:r>
                <a:rPr lang="en-US" sz="1200" b="1" dirty="0" smtClean="0">
                  <a:latin typeface="Calibri" panose="020F0502020204030204" pitchFamily="34" charset="0"/>
                </a:rPr>
                <a:t>value</a:t>
              </a:r>
              <a:endParaRPr lang="en-US" sz="1800" b="1" dirty="0" smtClean="0">
                <a:latin typeface="Calibri" panose="020F0502020204030204" pitchFamily="34" charset="0"/>
              </a:endParaRPr>
            </a:p>
          </p:txBody>
        </p:sp>
      </p:grpSp>
      <p:grpSp>
        <p:nvGrpSpPr>
          <p:cNvPr id="4" name="Group 3"/>
          <p:cNvGrpSpPr/>
          <p:nvPr/>
        </p:nvGrpSpPr>
        <p:grpSpPr>
          <a:xfrm>
            <a:off x="6306787" y="4077206"/>
            <a:ext cx="2627416" cy="1429987"/>
            <a:chOff x="6801592" y="3455374"/>
            <a:chExt cx="2627416" cy="1429987"/>
          </a:xfrm>
        </p:grpSpPr>
        <p:sp>
          <p:nvSpPr>
            <p:cNvPr id="131" name="Rounded Rectangle 130"/>
            <p:cNvSpPr/>
            <p:nvPr/>
          </p:nvSpPr>
          <p:spPr bwMode="auto">
            <a:xfrm>
              <a:off x="6801592" y="3455374"/>
              <a:ext cx="2627416" cy="1429987"/>
            </a:xfrm>
            <a:prstGeom prst="roundRect">
              <a:avLst/>
            </a:prstGeom>
            <a:solidFill>
              <a:srgbClr val="FFC3C0"/>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132" name="Rounded Rectangle 131"/>
            <p:cNvSpPr/>
            <p:nvPr/>
          </p:nvSpPr>
          <p:spPr bwMode="auto">
            <a:xfrm>
              <a:off x="8266216" y="4217098"/>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133" name="Rounded Rectangle 132"/>
            <p:cNvSpPr/>
            <p:nvPr/>
          </p:nvSpPr>
          <p:spPr bwMode="auto">
            <a:xfrm>
              <a:off x="7066808" y="4216821"/>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134" name="Rounded Rectangle 133"/>
            <p:cNvSpPr/>
            <p:nvPr/>
          </p:nvSpPr>
          <p:spPr bwMode="auto">
            <a:xfrm>
              <a:off x="8273143" y="3548260"/>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135" name="Rounded Rectangle 134"/>
            <p:cNvSpPr/>
            <p:nvPr/>
          </p:nvSpPr>
          <p:spPr bwMode="auto">
            <a:xfrm>
              <a:off x="7073735" y="3547983"/>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136" name="TextBox 135"/>
            <p:cNvSpPr txBox="1"/>
            <p:nvPr/>
          </p:nvSpPr>
          <p:spPr>
            <a:xfrm>
              <a:off x="7038110" y="3531906"/>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key</a:t>
              </a:r>
              <a:endParaRPr lang="en-US" sz="1800" b="1" dirty="0" smtClean="0">
                <a:latin typeface="Calibri" panose="020F0502020204030204" pitchFamily="34" charset="0"/>
              </a:endParaRPr>
            </a:p>
          </p:txBody>
        </p:sp>
        <p:sp>
          <p:nvSpPr>
            <p:cNvPr id="137" name="TextBox 136"/>
            <p:cNvSpPr txBox="1"/>
            <p:nvPr/>
          </p:nvSpPr>
          <p:spPr>
            <a:xfrm>
              <a:off x="8237518" y="3531906"/>
              <a:ext cx="658090" cy="276999"/>
            </a:xfrm>
            <a:prstGeom prst="rect">
              <a:avLst/>
            </a:prstGeom>
            <a:noFill/>
          </p:spPr>
          <p:txBody>
            <a:bodyPr wrap="square" rtlCol="0">
              <a:spAutoFit/>
            </a:bodyPr>
            <a:lstStyle/>
            <a:p>
              <a:pPr>
                <a:buNone/>
              </a:pPr>
              <a:r>
                <a:rPr lang="en-US" sz="1200" b="1" dirty="0" smtClean="0">
                  <a:latin typeface="Calibri" panose="020F0502020204030204" pitchFamily="34" charset="0"/>
                </a:rPr>
                <a:t>value</a:t>
              </a:r>
              <a:endParaRPr lang="en-US" sz="1800" b="1" dirty="0" smtClean="0">
                <a:latin typeface="Calibri" panose="020F0502020204030204" pitchFamily="34" charset="0"/>
              </a:endParaRPr>
            </a:p>
          </p:txBody>
        </p:sp>
        <p:sp>
          <p:nvSpPr>
            <p:cNvPr id="138" name="TextBox 137"/>
            <p:cNvSpPr txBox="1"/>
            <p:nvPr/>
          </p:nvSpPr>
          <p:spPr>
            <a:xfrm>
              <a:off x="7031183" y="4208192"/>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left</a:t>
              </a:r>
              <a:endParaRPr lang="en-US" sz="1800" b="1" dirty="0" smtClean="0">
                <a:latin typeface="Calibri" panose="020F0502020204030204" pitchFamily="34" charset="0"/>
              </a:endParaRPr>
            </a:p>
          </p:txBody>
        </p:sp>
        <p:sp>
          <p:nvSpPr>
            <p:cNvPr id="139" name="TextBox 138"/>
            <p:cNvSpPr txBox="1"/>
            <p:nvPr/>
          </p:nvSpPr>
          <p:spPr>
            <a:xfrm>
              <a:off x="8230591" y="4208192"/>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right</a:t>
              </a:r>
              <a:endParaRPr lang="en-US" sz="1800" b="1" dirty="0" smtClean="0">
                <a:latin typeface="Calibri" panose="020F0502020204030204" pitchFamily="34" charset="0"/>
              </a:endParaRPr>
            </a:p>
          </p:txBody>
        </p:sp>
        <p:sp>
          <p:nvSpPr>
            <p:cNvPr id="140" name="TextBox 139"/>
            <p:cNvSpPr txBox="1"/>
            <p:nvPr/>
          </p:nvSpPr>
          <p:spPr>
            <a:xfrm>
              <a:off x="7428881" y="3574698"/>
              <a:ext cx="381000" cy="523220"/>
            </a:xfrm>
            <a:prstGeom prst="rect">
              <a:avLst/>
            </a:prstGeom>
            <a:noFill/>
          </p:spPr>
          <p:txBody>
            <a:bodyPr wrap="square" rtlCol="0">
              <a:spAutoFit/>
            </a:bodyPr>
            <a:lstStyle/>
            <a:p>
              <a:pPr algn="ctr">
                <a:buNone/>
              </a:pPr>
              <a:r>
                <a:rPr lang="en-US" sz="2800" b="1" dirty="0" smtClean="0">
                  <a:latin typeface="Cambria" panose="02040503050406030204" pitchFamily="18" charset="0"/>
                </a:rPr>
                <a:t>f</a:t>
              </a:r>
              <a:endParaRPr lang="en-US" b="1" dirty="0" smtClean="0">
                <a:latin typeface="Cambria" panose="02040503050406030204" pitchFamily="18" charset="0"/>
              </a:endParaRPr>
            </a:p>
          </p:txBody>
        </p:sp>
        <p:pic>
          <p:nvPicPr>
            <p:cNvPr id="143" name="Picture 14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678953" y="3582598"/>
              <a:ext cx="496295" cy="525735"/>
            </a:xfrm>
            <a:prstGeom prst="rect">
              <a:avLst/>
            </a:prstGeom>
          </p:spPr>
        </p:pic>
      </p:grpSp>
      <p:sp>
        <p:nvSpPr>
          <p:cNvPr id="144" name="Down Arrow 143"/>
          <p:cNvSpPr/>
          <p:nvPr/>
        </p:nvSpPr>
        <p:spPr bwMode="auto">
          <a:xfrm rot="3734187">
            <a:off x="3724034" y="942204"/>
            <a:ext cx="561096" cy="2099308"/>
          </a:xfrm>
          <a:prstGeom prst="downArrow">
            <a:avLst/>
          </a:prstGeom>
          <a:solidFill>
            <a:schemeClr val="bg1">
              <a:lumMod val="85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145" name="Down Arrow 144"/>
          <p:cNvSpPr/>
          <p:nvPr/>
        </p:nvSpPr>
        <p:spPr bwMode="auto">
          <a:xfrm rot="19598742">
            <a:off x="6389864" y="1382739"/>
            <a:ext cx="410691" cy="1087949"/>
          </a:xfrm>
          <a:prstGeom prst="downArrow">
            <a:avLst/>
          </a:prstGeom>
          <a:solidFill>
            <a:schemeClr val="bg1">
              <a:lumMod val="85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146" name="Down Arrow 145"/>
          <p:cNvSpPr/>
          <p:nvPr/>
        </p:nvSpPr>
        <p:spPr bwMode="auto">
          <a:xfrm rot="1852332">
            <a:off x="5396846" y="3376371"/>
            <a:ext cx="378662" cy="837150"/>
          </a:xfrm>
          <a:prstGeom prst="downArrow">
            <a:avLst/>
          </a:prstGeom>
          <a:solidFill>
            <a:schemeClr val="bg1">
              <a:lumMod val="85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147" name="Down Arrow 146"/>
          <p:cNvSpPr/>
          <p:nvPr/>
        </p:nvSpPr>
        <p:spPr bwMode="auto">
          <a:xfrm rot="20312273">
            <a:off x="6892428" y="3337864"/>
            <a:ext cx="378662" cy="837150"/>
          </a:xfrm>
          <a:prstGeom prst="downArrow">
            <a:avLst/>
          </a:prstGeom>
          <a:solidFill>
            <a:schemeClr val="bg1">
              <a:lumMod val="85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pic>
        <p:nvPicPr>
          <p:cNvPr id="148" name="Picture 2"/>
          <p:cNvPicPr>
            <a:picLocks noChangeAspect="1" noChangeArrowheads="1"/>
          </p:cNvPicPr>
          <p:nvPr/>
        </p:nvPicPr>
        <p:blipFill rotWithShape="1">
          <a:blip r:embed="rId16">
            <a:extLst>
              <a:ext uri="{28A0092B-C50C-407E-A947-70E740481C1C}">
                <a14:useLocalDpi xmlns:a14="http://schemas.microsoft.com/office/drawing/2010/main" val="0"/>
              </a:ext>
            </a:extLst>
          </a:blip>
          <a:srcRect l="10429" t="18849" r="62737" b="54725"/>
          <a:stretch/>
        </p:blipFill>
        <p:spPr bwMode="auto">
          <a:xfrm>
            <a:off x="2706091" y="5740658"/>
            <a:ext cx="1562100" cy="961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49" name="Picture 2"/>
          <p:cNvPicPr>
            <a:picLocks noChangeAspect="1" noChangeArrowheads="1"/>
          </p:cNvPicPr>
          <p:nvPr/>
        </p:nvPicPr>
        <p:blipFill rotWithShape="1">
          <a:blip r:embed="rId16">
            <a:extLst>
              <a:ext uri="{28A0092B-C50C-407E-A947-70E740481C1C}">
                <a14:useLocalDpi xmlns:a14="http://schemas.microsoft.com/office/drawing/2010/main" val="0"/>
              </a:ext>
            </a:extLst>
          </a:blip>
          <a:srcRect l="10429" t="18849" r="62737" b="54725"/>
          <a:stretch/>
        </p:blipFill>
        <p:spPr bwMode="auto">
          <a:xfrm>
            <a:off x="4457700" y="5740658"/>
            <a:ext cx="1562100" cy="961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50" name="Down Arrow 149"/>
          <p:cNvSpPr/>
          <p:nvPr/>
        </p:nvSpPr>
        <p:spPr bwMode="auto">
          <a:xfrm rot="1852332">
            <a:off x="3523589" y="5173205"/>
            <a:ext cx="382484" cy="762000"/>
          </a:xfrm>
          <a:prstGeom prst="downArrow">
            <a:avLst/>
          </a:prstGeom>
          <a:solidFill>
            <a:schemeClr val="bg1">
              <a:lumMod val="85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151" name="Down Arrow 150"/>
          <p:cNvSpPr/>
          <p:nvPr/>
        </p:nvSpPr>
        <p:spPr bwMode="auto">
          <a:xfrm rot="624700">
            <a:off x="5126021" y="5228695"/>
            <a:ext cx="342524" cy="634028"/>
          </a:xfrm>
          <a:prstGeom prst="downArrow">
            <a:avLst/>
          </a:prstGeom>
          <a:solidFill>
            <a:schemeClr val="bg1">
              <a:lumMod val="85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pic>
        <p:nvPicPr>
          <p:cNvPr id="152" name="Picture 2"/>
          <p:cNvPicPr>
            <a:picLocks noChangeAspect="1" noChangeArrowheads="1"/>
          </p:cNvPicPr>
          <p:nvPr/>
        </p:nvPicPr>
        <p:blipFill rotWithShape="1">
          <a:blip r:embed="rId16">
            <a:extLst>
              <a:ext uri="{28A0092B-C50C-407E-A947-70E740481C1C}">
                <a14:useLocalDpi xmlns:a14="http://schemas.microsoft.com/office/drawing/2010/main" val="0"/>
              </a:ext>
            </a:extLst>
          </a:blip>
          <a:srcRect l="10429" t="18849" r="62737" b="54725"/>
          <a:stretch/>
        </p:blipFill>
        <p:spPr bwMode="auto">
          <a:xfrm>
            <a:off x="6031675" y="5779061"/>
            <a:ext cx="1562100" cy="961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53" name="Picture 2"/>
          <p:cNvPicPr>
            <a:picLocks noChangeAspect="1" noChangeArrowheads="1"/>
          </p:cNvPicPr>
          <p:nvPr/>
        </p:nvPicPr>
        <p:blipFill rotWithShape="1">
          <a:blip r:embed="rId16">
            <a:extLst>
              <a:ext uri="{28A0092B-C50C-407E-A947-70E740481C1C}">
                <a14:useLocalDpi xmlns:a14="http://schemas.microsoft.com/office/drawing/2010/main" val="0"/>
              </a:ext>
            </a:extLst>
          </a:blip>
          <a:srcRect l="10429" t="18849" r="62737" b="54725"/>
          <a:stretch/>
        </p:blipFill>
        <p:spPr bwMode="auto">
          <a:xfrm>
            <a:off x="7524503" y="5779061"/>
            <a:ext cx="1562100" cy="961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54" name="Down Arrow 153"/>
          <p:cNvSpPr/>
          <p:nvPr/>
        </p:nvSpPr>
        <p:spPr bwMode="auto">
          <a:xfrm rot="1852332">
            <a:off x="6849173" y="5211608"/>
            <a:ext cx="382484" cy="762000"/>
          </a:xfrm>
          <a:prstGeom prst="downArrow">
            <a:avLst/>
          </a:prstGeom>
          <a:solidFill>
            <a:schemeClr val="bg1">
              <a:lumMod val="85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155" name="Down Arrow 154"/>
          <p:cNvSpPr/>
          <p:nvPr/>
        </p:nvSpPr>
        <p:spPr bwMode="auto">
          <a:xfrm rot="20912168">
            <a:off x="8156599" y="5230679"/>
            <a:ext cx="342524" cy="634028"/>
          </a:xfrm>
          <a:prstGeom prst="downArrow">
            <a:avLst/>
          </a:prstGeom>
          <a:solidFill>
            <a:schemeClr val="bg1">
              <a:lumMod val="85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8" name="Rectangle 7"/>
          <p:cNvSpPr/>
          <p:nvPr/>
        </p:nvSpPr>
        <p:spPr>
          <a:xfrm>
            <a:off x="7196807" y="726063"/>
            <a:ext cx="1754531" cy="1015663"/>
          </a:xfrm>
          <a:prstGeom prst="rect">
            <a:avLst/>
          </a:prstGeom>
          <a:solidFill>
            <a:schemeClr val="bg1">
              <a:lumMod val="85000"/>
            </a:schemeClr>
          </a:solidFill>
        </p:spPr>
        <p:txBody>
          <a:bodyPr wrap="square">
            <a:spAutoFit/>
          </a:bodyPr>
          <a:lstStyle/>
          <a:p>
            <a:pPr algn="ctr">
              <a:buNone/>
            </a:pPr>
            <a:r>
              <a:rPr lang="en-US" sz="1500" dirty="0" smtClean="0">
                <a:solidFill>
                  <a:srgbClr val="000000"/>
                </a:solidFill>
                <a:latin typeface="Cambria" panose="02040503050406030204" pitchFamily="18" charset="0"/>
                <a:cs typeface="Times New Roman" pitchFamily="18" charset="0"/>
              </a:rPr>
              <a:t>How many </a:t>
            </a:r>
            <a:r>
              <a:rPr lang="en-US" sz="1500" dirty="0" err="1" smtClean="0">
                <a:solidFill>
                  <a:srgbClr val="000000"/>
                </a:solidFill>
                <a:latin typeface="Cambria" panose="02040503050406030204" pitchFamily="18" charset="0"/>
                <a:cs typeface="Times New Roman" pitchFamily="18" charset="0"/>
              </a:rPr>
              <a:t>BSTNodes</a:t>
            </a:r>
            <a:r>
              <a:rPr lang="en-US" sz="1500" dirty="0" smtClean="0">
                <a:solidFill>
                  <a:srgbClr val="000000"/>
                </a:solidFill>
                <a:latin typeface="Cambria" panose="02040503050406030204" pitchFamily="18" charset="0"/>
                <a:cs typeface="Times New Roman" pitchFamily="18" charset="0"/>
              </a:rPr>
              <a:t> are contained within this overall BST?</a:t>
            </a:r>
            <a:endParaRPr lang="en-US" sz="1500" dirty="0"/>
          </a:p>
        </p:txBody>
      </p:sp>
      <p:sp>
        <p:nvSpPr>
          <p:cNvPr id="156" name="Rectangle 155"/>
          <p:cNvSpPr/>
          <p:nvPr/>
        </p:nvSpPr>
        <p:spPr>
          <a:xfrm>
            <a:off x="219866" y="5614519"/>
            <a:ext cx="1794784" cy="1015663"/>
          </a:xfrm>
          <a:prstGeom prst="rect">
            <a:avLst/>
          </a:prstGeom>
          <a:solidFill>
            <a:schemeClr val="bg1">
              <a:lumMod val="85000"/>
            </a:schemeClr>
          </a:solidFill>
        </p:spPr>
        <p:txBody>
          <a:bodyPr wrap="square">
            <a:spAutoFit/>
          </a:bodyPr>
          <a:lstStyle/>
          <a:p>
            <a:pPr algn="ctr">
              <a:buNone/>
            </a:pPr>
            <a:r>
              <a:rPr lang="en-US" sz="1500" dirty="0" smtClean="0">
                <a:solidFill>
                  <a:srgbClr val="000000"/>
                </a:solidFill>
                <a:latin typeface="Cambria" panose="02040503050406030204" pitchFamily="18" charset="0"/>
                <a:cs typeface="Times New Roman" pitchFamily="18" charset="0"/>
              </a:rPr>
              <a:t>See any potential problems with all of these leaf nodes (empty nodes)?!?</a:t>
            </a:r>
            <a:endParaRPr lang="en-US" sz="1500" dirty="0"/>
          </a:p>
        </p:txBody>
      </p:sp>
    </p:spTree>
    <p:extLst>
      <p:ext uri="{BB962C8B-B14F-4D97-AF65-F5344CB8AC3E}">
        <p14:creationId xmlns:p14="http://schemas.microsoft.com/office/powerpoint/2010/main" val="2648350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6" name="Rectangle 10"/>
          <p:cNvSpPr>
            <a:spLocks noChangeArrowheads="1"/>
          </p:cNvSpPr>
          <p:nvPr/>
        </p:nvSpPr>
        <p:spPr bwMode="auto">
          <a:xfrm>
            <a:off x="1447800" y="228600"/>
            <a:ext cx="62642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b"/>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eaLnBrk="1" hangingPunct="1">
              <a:spcBef>
                <a:spcPct val="0"/>
              </a:spcBef>
              <a:buFontTx/>
              <a:buNone/>
            </a:pPr>
            <a:r>
              <a:rPr lang="en-US" altLang="en-US" sz="4000" b="0" dirty="0" err="1" smtClean="0">
                <a:solidFill>
                  <a:srgbClr val="000000"/>
                </a:solidFill>
                <a:latin typeface="Cambria" panose="02040503050406030204" pitchFamily="18" charset="0"/>
                <a:cs typeface="Times New Roman" pitchFamily="18" charset="0"/>
              </a:rPr>
              <a:t>BSTNode</a:t>
            </a:r>
            <a:r>
              <a:rPr lang="en-US" altLang="en-US" sz="4000" b="0" dirty="0" smtClean="0">
                <a:solidFill>
                  <a:srgbClr val="000000"/>
                </a:solidFill>
                <a:latin typeface="Cambria" panose="02040503050406030204" pitchFamily="18" charset="0"/>
                <a:cs typeface="Times New Roman" pitchFamily="18" charset="0"/>
              </a:rPr>
              <a:t>  ~    </a:t>
            </a:r>
            <a:r>
              <a:rPr lang="en-US" altLang="en-US" sz="4000" i="1" dirty="0" smtClean="0">
                <a:solidFill>
                  <a:srgbClr val="000000"/>
                </a:solidFill>
                <a:latin typeface="Cambria" panose="02040503050406030204" pitchFamily="18" charset="0"/>
                <a:cs typeface="Times New Roman" pitchFamily="18" charset="0"/>
              </a:rPr>
              <a:t>just code</a:t>
            </a:r>
            <a:endParaRPr lang="en-US" altLang="en-US" sz="4400" i="1" dirty="0">
              <a:solidFill>
                <a:srgbClr val="000000"/>
              </a:solidFill>
              <a:latin typeface="Cambria" panose="02040503050406030204" pitchFamily="18" charset="0"/>
              <a:cs typeface="Times New Roman" pitchFamily="18" charset="0"/>
            </a:endParaRPr>
          </a:p>
        </p:txBody>
      </p:sp>
      <p:sp>
        <p:nvSpPr>
          <p:cNvPr id="14" name="Rounded Rectangle 13"/>
          <p:cNvSpPr/>
          <p:nvPr/>
        </p:nvSpPr>
        <p:spPr bwMode="auto">
          <a:xfrm>
            <a:off x="1676400" y="4507675"/>
            <a:ext cx="914400" cy="304800"/>
          </a:xfrm>
          <a:prstGeom prst="round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15" name="Rectangle 63"/>
          <p:cNvSpPr>
            <a:spLocks noChangeArrowheads="1"/>
          </p:cNvSpPr>
          <p:nvPr/>
        </p:nvSpPr>
        <p:spPr bwMode="auto">
          <a:xfrm>
            <a:off x="381000" y="1731085"/>
            <a:ext cx="8305800" cy="47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nSpc>
                <a:spcPct val="90000"/>
              </a:lnSpc>
              <a:spcBef>
                <a:spcPct val="0"/>
              </a:spcBef>
              <a:buFontTx/>
              <a:buNone/>
            </a:pPr>
            <a:r>
              <a:rPr lang="en-US" altLang="en-US" sz="2800" b="0" dirty="0" smtClean="0">
                <a:solidFill>
                  <a:srgbClr val="000000"/>
                </a:solidFill>
                <a:latin typeface="Calibri" panose="020F0502020204030204" pitchFamily="34" charset="0"/>
              </a:rPr>
              <a:t>class </a:t>
            </a:r>
            <a:r>
              <a:rPr lang="en-US" altLang="en-US" sz="2800" b="0" dirty="0" err="1" smtClean="0">
                <a:solidFill>
                  <a:srgbClr val="000000"/>
                </a:solidFill>
                <a:latin typeface="Calibri" panose="020F0502020204030204" pitchFamily="34" charset="0"/>
              </a:rPr>
              <a:t>BSTNode</a:t>
            </a:r>
            <a:r>
              <a:rPr lang="en-US" altLang="en-US" sz="2800" b="0" dirty="0" smtClean="0">
                <a:solidFill>
                  <a:srgbClr val="000000"/>
                </a:solidFill>
                <a:latin typeface="Calibri" panose="020F0502020204030204" pitchFamily="34" charset="0"/>
              </a:rPr>
              <a:t> </a:t>
            </a:r>
            <a:endParaRPr lang="en-US" altLang="en-US" sz="2800" b="0" dirty="0">
              <a:solidFill>
                <a:srgbClr val="000000"/>
              </a:solidFill>
              <a:latin typeface="Calibri" panose="020F0502020204030204" pitchFamily="34" charset="0"/>
            </a:endParaRPr>
          </a:p>
          <a:p>
            <a:pPr>
              <a:lnSpc>
                <a:spcPct val="90000"/>
              </a:lnSpc>
              <a:spcBef>
                <a:spcPct val="0"/>
              </a:spcBef>
              <a:buFontTx/>
              <a:buNone/>
            </a:pPr>
            <a:r>
              <a:rPr lang="en-US" altLang="en-US" sz="2800" b="0" dirty="0">
                <a:solidFill>
                  <a:srgbClr val="000000"/>
                </a:solidFill>
                <a:latin typeface="Calibri" panose="020F0502020204030204" pitchFamily="34" charset="0"/>
              </a:rPr>
              <a:t>{</a:t>
            </a:r>
          </a:p>
          <a:p>
            <a:pPr>
              <a:lnSpc>
                <a:spcPct val="90000"/>
              </a:lnSpc>
              <a:spcBef>
                <a:spcPct val="0"/>
              </a:spcBef>
              <a:buFontTx/>
              <a:buNone/>
            </a:pPr>
            <a:r>
              <a:rPr lang="en-US" altLang="en-US" sz="2800" b="0" dirty="0">
                <a:solidFill>
                  <a:schemeClr val="tx1"/>
                </a:solidFill>
                <a:latin typeface="Calibri" panose="020F0502020204030204" pitchFamily="34" charset="0"/>
              </a:rPr>
              <a:t>  </a:t>
            </a:r>
            <a:r>
              <a:rPr lang="en-US" altLang="en-US" sz="2800" b="0" dirty="0" smtClean="0">
                <a:solidFill>
                  <a:schemeClr val="tx1"/>
                </a:solidFill>
                <a:latin typeface="Calibri" panose="020F0502020204030204" pitchFamily="34" charset="0"/>
              </a:rPr>
              <a:t> private String key;</a:t>
            </a:r>
            <a:endParaRPr lang="en-US" altLang="en-US" sz="2800" b="0" dirty="0">
              <a:solidFill>
                <a:schemeClr val="tx1"/>
              </a:solidFill>
              <a:latin typeface="Calibri" panose="020F0502020204030204" pitchFamily="34" charset="0"/>
            </a:endParaRPr>
          </a:p>
          <a:p>
            <a:pPr>
              <a:lnSpc>
                <a:spcPct val="90000"/>
              </a:lnSpc>
              <a:spcBef>
                <a:spcPct val="0"/>
              </a:spcBef>
              <a:buFontTx/>
              <a:buNone/>
            </a:pPr>
            <a:r>
              <a:rPr lang="en-US" altLang="en-US" sz="2800" b="0" dirty="0">
                <a:solidFill>
                  <a:schemeClr val="tx1"/>
                </a:solidFill>
                <a:latin typeface="Calibri" panose="020F0502020204030204" pitchFamily="34" charset="0"/>
              </a:rPr>
              <a:t>  </a:t>
            </a:r>
            <a:r>
              <a:rPr lang="en-US" altLang="en-US" sz="2800" b="0" dirty="0" smtClean="0">
                <a:solidFill>
                  <a:schemeClr val="tx1"/>
                </a:solidFill>
                <a:latin typeface="Calibri" panose="020F0502020204030204" pitchFamily="34" charset="0"/>
              </a:rPr>
              <a:t> private Object value;</a:t>
            </a:r>
          </a:p>
          <a:p>
            <a:pPr>
              <a:lnSpc>
                <a:spcPct val="90000"/>
              </a:lnSpc>
              <a:spcBef>
                <a:spcPct val="0"/>
              </a:spcBef>
              <a:buNone/>
            </a:pPr>
            <a:r>
              <a:rPr lang="en-US" altLang="en-US" sz="2800" b="0" dirty="0">
                <a:solidFill>
                  <a:schemeClr val="tx1"/>
                </a:solidFill>
                <a:latin typeface="Calibri" panose="020F0502020204030204" pitchFamily="34" charset="0"/>
              </a:rPr>
              <a:t> </a:t>
            </a:r>
            <a:r>
              <a:rPr lang="en-US" altLang="en-US" sz="2800" b="0" dirty="0" smtClean="0">
                <a:solidFill>
                  <a:schemeClr val="tx1"/>
                </a:solidFill>
                <a:latin typeface="Calibri" panose="020F0502020204030204" pitchFamily="34" charset="0"/>
              </a:rPr>
              <a:t>  </a:t>
            </a:r>
            <a:r>
              <a:rPr lang="en-US" altLang="en-US" sz="2800" b="0" dirty="0">
                <a:solidFill>
                  <a:schemeClr val="tx1"/>
                </a:solidFill>
                <a:latin typeface="Calibri" panose="020F0502020204030204" pitchFamily="34" charset="0"/>
              </a:rPr>
              <a:t>private </a:t>
            </a:r>
            <a:r>
              <a:rPr lang="en-US" altLang="en-US" sz="2800" b="0" dirty="0" err="1" smtClean="0">
                <a:solidFill>
                  <a:schemeClr val="tx1"/>
                </a:solidFill>
                <a:latin typeface="Calibri" panose="020F0502020204030204" pitchFamily="34" charset="0"/>
              </a:rPr>
              <a:t>BSTNode</a:t>
            </a:r>
            <a:r>
              <a:rPr lang="en-US" altLang="en-US" sz="2800" b="0" dirty="0" smtClean="0">
                <a:solidFill>
                  <a:schemeClr val="tx1"/>
                </a:solidFill>
                <a:latin typeface="Calibri" panose="020F0502020204030204" pitchFamily="34" charset="0"/>
              </a:rPr>
              <a:t> left;</a:t>
            </a:r>
            <a:endParaRPr lang="en-US" altLang="en-US" sz="2800" b="0" dirty="0">
              <a:solidFill>
                <a:schemeClr val="tx1"/>
              </a:solidFill>
              <a:latin typeface="Calibri" panose="020F0502020204030204" pitchFamily="34" charset="0"/>
            </a:endParaRPr>
          </a:p>
          <a:p>
            <a:pPr>
              <a:lnSpc>
                <a:spcPct val="90000"/>
              </a:lnSpc>
              <a:spcBef>
                <a:spcPct val="0"/>
              </a:spcBef>
              <a:buNone/>
            </a:pPr>
            <a:r>
              <a:rPr lang="en-US" altLang="en-US" sz="2800" b="0" dirty="0" smtClean="0">
                <a:solidFill>
                  <a:schemeClr val="tx1"/>
                </a:solidFill>
                <a:latin typeface="Calibri" panose="020F0502020204030204" pitchFamily="34" charset="0"/>
              </a:rPr>
              <a:t>   </a:t>
            </a:r>
            <a:r>
              <a:rPr lang="en-US" altLang="en-US" sz="2800" b="0" dirty="0">
                <a:solidFill>
                  <a:schemeClr val="tx1"/>
                </a:solidFill>
                <a:latin typeface="Calibri" panose="020F0502020204030204" pitchFamily="34" charset="0"/>
              </a:rPr>
              <a:t>private </a:t>
            </a:r>
            <a:r>
              <a:rPr lang="en-US" altLang="en-US" sz="2800" b="0" dirty="0" err="1" smtClean="0">
                <a:solidFill>
                  <a:schemeClr val="tx1"/>
                </a:solidFill>
                <a:latin typeface="Calibri" panose="020F0502020204030204" pitchFamily="34" charset="0"/>
              </a:rPr>
              <a:t>BSTNode</a:t>
            </a:r>
            <a:r>
              <a:rPr lang="en-US" altLang="en-US" sz="2800" b="0" dirty="0" smtClean="0">
                <a:solidFill>
                  <a:schemeClr val="tx1"/>
                </a:solidFill>
                <a:latin typeface="Calibri" panose="020F0502020204030204" pitchFamily="34" charset="0"/>
              </a:rPr>
              <a:t> right;</a:t>
            </a:r>
            <a:endParaRPr lang="en-US" altLang="en-US" sz="2800" b="0" dirty="0">
              <a:solidFill>
                <a:schemeClr val="tx1"/>
              </a:solidFill>
              <a:latin typeface="Calibri" panose="020F0502020204030204" pitchFamily="34" charset="0"/>
            </a:endParaRPr>
          </a:p>
          <a:p>
            <a:pPr>
              <a:lnSpc>
                <a:spcPct val="90000"/>
              </a:lnSpc>
              <a:spcBef>
                <a:spcPct val="0"/>
              </a:spcBef>
              <a:buFontTx/>
              <a:buNone/>
            </a:pPr>
            <a:endParaRPr lang="en-US" altLang="en-US" sz="2800" b="0" dirty="0" smtClean="0">
              <a:solidFill>
                <a:schemeClr val="tx1"/>
              </a:solidFill>
              <a:latin typeface="Calibri" panose="020F0502020204030204" pitchFamily="34" charset="0"/>
            </a:endParaRPr>
          </a:p>
          <a:p>
            <a:pPr>
              <a:lnSpc>
                <a:spcPct val="90000"/>
              </a:lnSpc>
              <a:spcBef>
                <a:spcPct val="0"/>
              </a:spcBef>
              <a:buFontTx/>
              <a:buNone/>
            </a:pPr>
            <a:r>
              <a:rPr lang="en-US" altLang="en-US" sz="2800" b="0" dirty="0">
                <a:solidFill>
                  <a:schemeClr val="tx1"/>
                </a:solidFill>
                <a:latin typeface="Calibri" panose="020F0502020204030204" pitchFamily="34" charset="0"/>
              </a:rPr>
              <a:t> </a:t>
            </a:r>
            <a:r>
              <a:rPr lang="en-US" altLang="en-US" sz="2800" b="0" dirty="0" smtClean="0">
                <a:solidFill>
                  <a:schemeClr val="tx1"/>
                </a:solidFill>
                <a:latin typeface="Calibri" panose="020F0502020204030204" pitchFamily="34" charset="0"/>
              </a:rPr>
              <a:t>  public  </a:t>
            </a:r>
            <a:r>
              <a:rPr lang="en-US" altLang="en-US" sz="2800" dirty="0" smtClean="0">
                <a:solidFill>
                  <a:srgbClr val="CC0099"/>
                </a:solidFill>
                <a:latin typeface="Calibri" panose="020F0502020204030204" pitchFamily="34" charset="0"/>
              </a:rPr>
              <a:t>static</a:t>
            </a:r>
            <a:r>
              <a:rPr lang="en-US" altLang="en-US" sz="2800" b="0" dirty="0" smtClean="0">
                <a:solidFill>
                  <a:schemeClr val="tx1"/>
                </a:solidFill>
                <a:latin typeface="Calibri" panose="020F0502020204030204" pitchFamily="34" charset="0"/>
              </a:rPr>
              <a:t> </a:t>
            </a:r>
            <a:r>
              <a:rPr lang="en-US" altLang="en-US" sz="2800" b="0" dirty="0" err="1" smtClean="0">
                <a:solidFill>
                  <a:schemeClr val="tx1"/>
                </a:solidFill>
                <a:latin typeface="Calibri" panose="020F0502020204030204" pitchFamily="34" charset="0"/>
              </a:rPr>
              <a:t>BSTNode</a:t>
            </a:r>
            <a:r>
              <a:rPr lang="en-US" altLang="en-US" sz="2800" b="0" dirty="0" smtClean="0">
                <a:solidFill>
                  <a:schemeClr val="tx1"/>
                </a:solidFill>
                <a:latin typeface="Calibri" panose="020F0502020204030204" pitchFamily="34" charset="0"/>
              </a:rPr>
              <a:t> </a:t>
            </a:r>
            <a:r>
              <a:rPr lang="en-US" altLang="en-US" sz="2800" b="0" i="1" dirty="0" err="1" smtClean="0">
                <a:solidFill>
                  <a:srgbClr val="0000FF"/>
                </a:solidFill>
                <a:latin typeface="Calibri" panose="020F0502020204030204" pitchFamily="34" charset="0"/>
              </a:rPr>
              <a:t>emptyNode</a:t>
            </a:r>
            <a:r>
              <a:rPr lang="en-US" altLang="en-US" sz="2800" b="0" i="1" dirty="0" smtClean="0">
                <a:solidFill>
                  <a:srgbClr val="0000FF"/>
                </a:solidFill>
                <a:latin typeface="Calibri" panose="020F0502020204030204" pitchFamily="34" charset="0"/>
              </a:rPr>
              <a:t> </a:t>
            </a:r>
            <a:r>
              <a:rPr lang="en-US" altLang="en-US" sz="2800" b="0" dirty="0" smtClean="0">
                <a:solidFill>
                  <a:schemeClr val="tx1"/>
                </a:solidFill>
                <a:latin typeface="Calibri" panose="020F0502020204030204" pitchFamily="34" charset="0"/>
              </a:rPr>
              <a:t>= </a:t>
            </a:r>
          </a:p>
          <a:p>
            <a:pPr>
              <a:lnSpc>
                <a:spcPct val="90000"/>
              </a:lnSpc>
              <a:spcBef>
                <a:spcPct val="0"/>
              </a:spcBef>
              <a:buFontTx/>
              <a:buNone/>
            </a:pPr>
            <a:r>
              <a:rPr lang="en-US" altLang="en-US" sz="2800" b="0" dirty="0">
                <a:solidFill>
                  <a:schemeClr val="tx1"/>
                </a:solidFill>
                <a:latin typeface="Calibri" panose="020F0502020204030204" pitchFamily="34" charset="0"/>
              </a:rPr>
              <a:t> </a:t>
            </a:r>
            <a:r>
              <a:rPr lang="en-US" altLang="en-US" sz="2800" b="0" dirty="0" smtClean="0">
                <a:solidFill>
                  <a:schemeClr val="tx1"/>
                </a:solidFill>
                <a:latin typeface="Calibri" panose="020F0502020204030204" pitchFamily="34" charset="0"/>
              </a:rPr>
              <a:t>                                                      new </a:t>
            </a:r>
            <a:r>
              <a:rPr lang="en-US" altLang="en-US" sz="2800" b="0" dirty="0" err="1" smtClean="0">
                <a:solidFill>
                  <a:schemeClr val="tx1"/>
                </a:solidFill>
                <a:latin typeface="Calibri" panose="020F0502020204030204" pitchFamily="34" charset="0"/>
              </a:rPr>
              <a:t>BSTNode</a:t>
            </a:r>
            <a:r>
              <a:rPr lang="en-US" altLang="en-US" sz="2800" b="0" dirty="0" smtClean="0">
                <a:solidFill>
                  <a:schemeClr val="tx1"/>
                </a:solidFill>
                <a:latin typeface="Calibri" panose="020F0502020204030204" pitchFamily="34" charset="0"/>
              </a:rPr>
              <a:t>(</a:t>
            </a:r>
            <a:r>
              <a:rPr lang="en-US" altLang="en-US" sz="2800" b="0" dirty="0" err="1" smtClean="0">
                <a:solidFill>
                  <a:schemeClr val="tx1"/>
                </a:solidFill>
                <a:latin typeface="Calibri" panose="020F0502020204030204" pitchFamily="34" charset="0"/>
              </a:rPr>
              <a:t>null,null</a:t>
            </a:r>
            <a:r>
              <a:rPr lang="en-US" altLang="en-US" sz="2800" b="0" dirty="0" smtClean="0">
                <a:solidFill>
                  <a:schemeClr val="tx1"/>
                </a:solidFill>
                <a:latin typeface="Calibri" panose="020F0502020204030204" pitchFamily="34" charset="0"/>
              </a:rPr>
              <a:t>);</a:t>
            </a:r>
          </a:p>
          <a:p>
            <a:pPr>
              <a:lnSpc>
                <a:spcPct val="90000"/>
              </a:lnSpc>
              <a:spcBef>
                <a:spcPct val="0"/>
              </a:spcBef>
              <a:buFontTx/>
              <a:buNone/>
            </a:pPr>
            <a:endParaRPr lang="en-US" altLang="en-US" sz="2800" b="0" dirty="0">
              <a:solidFill>
                <a:schemeClr val="tx1"/>
              </a:solidFill>
              <a:latin typeface="Calibri" panose="020F0502020204030204" pitchFamily="34" charset="0"/>
            </a:endParaRPr>
          </a:p>
          <a:p>
            <a:pPr>
              <a:lnSpc>
                <a:spcPct val="90000"/>
              </a:lnSpc>
              <a:spcBef>
                <a:spcPct val="0"/>
              </a:spcBef>
              <a:buFontTx/>
              <a:buNone/>
            </a:pPr>
            <a:r>
              <a:rPr lang="en-US" altLang="en-US" sz="2800" b="0" dirty="0" smtClean="0">
                <a:solidFill>
                  <a:schemeClr val="bg1">
                    <a:lumMod val="65000"/>
                  </a:schemeClr>
                </a:solidFill>
                <a:latin typeface="Calibri" panose="020F0502020204030204" pitchFamily="34" charset="0"/>
              </a:rPr>
              <a:t>   </a:t>
            </a:r>
            <a:r>
              <a:rPr lang="en-US" altLang="en-US" sz="2800" b="0" dirty="0" smtClean="0">
                <a:solidFill>
                  <a:schemeClr val="tx1"/>
                </a:solidFill>
                <a:latin typeface="Calibri" panose="020F0502020204030204" pitchFamily="34" charset="0"/>
              </a:rPr>
              <a:t>public </a:t>
            </a:r>
            <a:r>
              <a:rPr lang="en-US" altLang="en-US" sz="2800" b="0" dirty="0" err="1" smtClean="0">
                <a:solidFill>
                  <a:schemeClr val="tx1"/>
                </a:solidFill>
                <a:latin typeface="Calibri" panose="020F0502020204030204" pitchFamily="34" charset="0"/>
              </a:rPr>
              <a:t>BSTNode</a:t>
            </a:r>
            <a:r>
              <a:rPr lang="en-US" altLang="en-US" sz="2800" b="0" dirty="0" smtClean="0">
                <a:solidFill>
                  <a:schemeClr val="tx1"/>
                </a:solidFill>
                <a:latin typeface="Calibri" panose="020F0502020204030204" pitchFamily="34" charset="0"/>
              </a:rPr>
              <a:t>(String k, Object v)  {    </a:t>
            </a:r>
            <a:endParaRPr lang="en-US" altLang="en-US" sz="2800" dirty="0" smtClean="0">
              <a:solidFill>
                <a:schemeClr val="tx1"/>
              </a:solidFill>
              <a:latin typeface="Calibri" panose="020F0502020204030204" pitchFamily="34" charset="0"/>
            </a:endParaRPr>
          </a:p>
          <a:p>
            <a:pPr>
              <a:lnSpc>
                <a:spcPct val="90000"/>
              </a:lnSpc>
              <a:spcBef>
                <a:spcPct val="0"/>
              </a:spcBef>
              <a:buFontTx/>
              <a:buNone/>
            </a:pPr>
            <a:r>
              <a:rPr lang="en-US" altLang="en-US" sz="2800" b="0" dirty="0">
                <a:solidFill>
                  <a:schemeClr val="tx1"/>
                </a:solidFill>
                <a:latin typeface="Calibri" panose="020F0502020204030204" pitchFamily="34" charset="0"/>
              </a:rPr>
              <a:t> </a:t>
            </a:r>
            <a:r>
              <a:rPr lang="en-US" altLang="en-US" sz="2800" b="0" dirty="0" smtClean="0">
                <a:solidFill>
                  <a:schemeClr val="tx1"/>
                </a:solidFill>
                <a:latin typeface="Calibri" panose="020F0502020204030204" pitchFamily="34" charset="0"/>
              </a:rPr>
              <a:t>  …  </a:t>
            </a:r>
            <a:endParaRPr lang="en-US" altLang="en-US" sz="2800" b="0" dirty="0" smtClean="0">
              <a:solidFill>
                <a:schemeClr val="bg1">
                  <a:lumMod val="65000"/>
                </a:schemeClr>
              </a:solidFill>
              <a:latin typeface="Calibri" panose="020F0502020204030204" pitchFamily="34" charset="0"/>
            </a:endParaRPr>
          </a:p>
        </p:txBody>
      </p:sp>
      <p:sp>
        <p:nvSpPr>
          <p:cNvPr id="16" name="Rectangle 15"/>
          <p:cNvSpPr/>
          <p:nvPr/>
        </p:nvSpPr>
        <p:spPr>
          <a:xfrm>
            <a:off x="5051613" y="3085503"/>
            <a:ext cx="3939987" cy="1015663"/>
          </a:xfrm>
          <a:prstGeom prst="rect">
            <a:avLst/>
          </a:prstGeom>
          <a:solidFill>
            <a:srgbClr val="FFCCFF"/>
          </a:solidFill>
        </p:spPr>
        <p:txBody>
          <a:bodyPr wrap="square">
            <a:spAutoFit/>
          </a:bodyPr>
          <a:lstStyle/>
          <a:p>
            <a:pPr algn="ctr">
              <a:buNone/>
            </a:pPr>
            <a:r>
              <a:rPr lang="en-US" sz="2000" dirty="0" smtClean="0">
                <a:solidFill>
                  <a:srgbClr val="000000"/>
                </a:solidFill>
                <a:latin typeface="Cambria" panose="02040503050406030204" pitchFamily="18" charset="0"/>
                <a:cs typeface="Times New Roman" pitchFamily="18" charset="0"/>
              </a:rPr>
              <a:t>An example of </a:t>
            </a:r>
            <a:r>
              <a:rPr lang="en-US" sz="2000" b="1" dirty="0" smtClean="0">
                <a:solidFill>
                  <a:srgbClr val="0000FF"/>
                </a:solidFill>
                <a:latin typeface="Cambria" panose="02040503050406030204" pitchFamily="18" charset="0"/>
                <a:cs typeface="Times New Roman" pitchFamily="18" charset="0"/>
              </a:rPr>
              <a:t>class-owned</a:t>
            </a:r>
            <a:r>
              <a:rPr lang="en-US" sz="2000" dirty="0" smtClean="0">
                <a:solidFill>
                  <a:srgbClr val="000000"/>
                </a:solidFill>
                <a:latin typeface="Cambria" panose="02040503050406030204" pitchFamily="18" charset="0"/>
                <a:cs typeface="Times New Roman" pitchFamily="18" charset="0"/>
              </a:rPr>
              <a:t> (static) data. The class owns </a:t>
            </a:r>
            <a:r>
              <a:rPr lang="en-US" sz="2000" b="1" dirty="0" smtClean="0">
                <a:solidFill>
                  <a:srgbClr val="000000"/>
                </a:solidFill>
                <a:latin typeface="Cambria" panose="02040503050406030204" pitchFamily="18" charset="0"/>
                <a:cs typeface="Times New Roman" pitchFamily="18" charset="0"/>
              </a:rPr>
              <a:t>one</a:t>
            </a:r>
            <a:r>
              <a:rPr lang="en-US" sz="2000" dirty="0" smtClean="0">
                <a:solidFill>
                  <a:srgbClr val="000000"/>
                </a:solidFill>
                <a:latin typeface="Cambria" panose="02040503050406030204" pitchFamily="18" charset="0"/>
                <a:cs typeface="Times New Roman" pitchFamily="18" charset="0"/>
              </a:rPr>
              <a:t>; there is </a:t>
            </a:r>
            <a:r>
              <a:rPr lang="en-US" sz="2000" i="1" dirty="0" smtClean="0">
                <a:solidFill>
                  <a:srgbClr val="000000"/>
                </a:solidFill>
                <a:latin typeface="Cambria" panose="02040503050406030204" pitchFamily="18" charset="0"/>
                <a:cs typeface="Times New Roman" pitchFamily="18" charset="0"/>
              </a:rPr>
              <a:t>only one</a:t>
            </a:r>
            <a:r>
              <a:rPr lang="en-US" sz="2000" dirty="0" smtClean="0">
                <a:solidFill>
                  <a:srgbClr val="000000"/>
                </a:solidFill>
                <a:latin typeface="Cambria" panose="02040503050406030204" pitchFamily="18" charset="0"/>
                <a:cs typeface="Times New Roman" pitchFamily="18" charset="0"/>
              </a:rPr>
              <a:t>.</a:t>
            </a:r>
            <a:endParaRPr lang="en-US" sz="2000" dirty="0"/>
          </a:p>
        </p:txBody>
      </p:sp>
      <p:sp>
        <p:nvSpPr>
          <p:cNvPr id="17" name="Down Arrow 16"/>
          <p:cNvSpPr/>
          <p:nvPr/>
        </p:nvSpPr>
        <p:spPr bwMode="auto">
          <a:xfrm rot="2957748">
            <a:off x="5303072" y="3748026"/>
            <a:ext cx="378662" cy="837150"/>
          </a:xfrm>
          <a:prstGeom prst="downArrow">
            <a:avLst/>
          </a:prstGeom>
          <a:solidFill>
            <a:srgbClr val="FFCCFF"/>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18" name="Rectangle 17"/>
          <p:cNvSpPr/>
          <p:nvPr/>
        </p:nvSpPr>
        <p:spPr>
          <a:xfrm>
            <a:off x="4531807" y="1447800"/>
            <a:ext cx="4154993" cy="1015663"/>
          </a:xfrm>
          <a:prstGeom prst="rect">
            <a:avLst/>
          </a:prstGeom>
          <a:solidFill>
            <a:srgbClr val="FFCCFF"/>
          </a:solidFill>
        </p:spPr>
        <p:txBody>
          <a:bodyPr wrap="square">
            <a:spAutoFit/>
          </a:bodyPr>
          <a:lstStyle/>
          <a:p>
            <a:pPr algn="ctr">
              <a:buNone/>
            </a:pPr>
            <a:r>
              <a:rPr lang="en-US" sz="2000" dirty="0" smtClean="0">
                <a:solidFill>
                  <a:srgbClr val="000000"/>
                </a:solidFill>
                <a:latin typeface="Cambria" panose="02040503050406030204" pitchFamily="18" charset="0"/>
                <a:cs typeface="Times New Roman" pitchFamily="18" charset="0"/>
              </a:rPr>
              <a:t>Lots of examples of </a:t>
            </a:r>
            <a:r>
              <a:rPr lang="en-US" sz="2000" b="1" dirty="0" smtClean="0">
                <a:solidFill>
                  <a:srgbClr val="C00000"/>
                </a:solidFill>
                <a:latin typeface="Cambria" panose="02040503050406030204" pitchFamily="18" charset="0"/>
                <a:cs typeface="Times New Roman" pitchFamily="18" charset="0"/>
              </a:rPr>
              <a:t>object-owned</a:t>
            </a:r>
            <a:r>
              <a:rPr lang="en-US" sz="2000" dirty="0" smtClean="0">
                <a:solidFill>
                  <a:srgbClr val="000000"/>
                </a:solidFill>
                <a:latin typeface="Cambria" panose="02040503050406030204" pitchFamily="18" charset="0"/>
                <a:cs typeface="Times New Roman" pitchFamily="18" charset="0"/>
              </a:rPr>
              <a:t> (</a:t>
            </a:r>
            <a:r>
              <a:rPr lang="en-US" sz="2000" dirty="0" err="1" smtClean="0">
                <a:solidFill>
                  <a:srgbClr val="000000"/>
                </a:solidFill>
                <a:latin typeface="Cambria" panose="02040503050406030204" pitchFamily="18" charset="0"/>
                <a:cs typeface="Times New Roman" pitchFamily="18" charset="0"/>
              </a:rPr>
              <a:t>nonstatic</a:t>
            </a:r>
            <a:r>
              <a:rPr lang="en-US" sz="2000" dirty="0" smtClean="0">
                <a:solidFill>
                  <a:srgbClr val="000000"/>
                </a:solidFill>
                <a:latin typeface="Cambria" panose="02040503050406030204" pitchFamily="18" charset="0"/>
                <a:cs typeface="Times New Roman" pitchFamily="18" charset="0"/>
              </a:rPr>
              <a:t>) data.  Each object has its own ~ also: </a:t>
            </a:r>
            <a:r>
              <a:rPr lang="en-US" sz="2000" i="1" dirty="0" smtClean="0">
                <a:solidFill>
                  <a:srgbClr val="000000"/>
                </a:solidFill>
                <a:latin typeface="Cambria" panose="02040503050406030204" pitchFamily="18" charset="0"/>
                <a:cs typeface="Times New Roman" pitchFamily="18" charset="0"/>
              </a:rPr>
              <a:t>instance data</a:t>
            </a:r>
            <a:endParaRPr lang="en-US" sz="2000" dirty="0"/>
          </a:p>
        </p:txBody>
      </p:sp>
      <p:sp>
        <p:nvSpPr>
          <p:cNvPr id="19" name="Down Arrow 18"/>
          <p:cNvSpPr/>
          <p:nvPr/>
        </p:nvSpPr>
        <p:spPr bwMode="auto">
          <a:xfrm rot="2531907">
            <a:off x="4287584" y="2229665"/>
            <a:ext cx="378662" cy="837150"/>
          </a:xfrm>
          <a:prstGeom prst="downArrow">
            <a:avLst/>
          </a:prstGeom>
          <a:solidFill>
            <a:srgbClr val="FFCCFF"/>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Tree>
    <p:extLst>
      <p:ext uri="{BB962C8B-B14F-4D97-AF65-F5344CB8AC3E}">
        <p14:creationId xmlns:p14="http://schemas.microsoft.com/office/powerpoint/2010/main" val="28685607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676400" y="4507675"/>
            <a:ext cx="914400" cy="304800"/>
          </a:xfrm>
          <a:prstGeom prst="round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12301" name="Rectangle 63"/>
          <p:cNvSpPr>
            <a:spLocks noChangeArrowheads="1"/>
          </p:cNvSpPr>
          <p:nvPr/>
        </p:nvSpPr>
        <p:spPr bwMode="auto">
          <a:xfrm>
            <a:off x="381000" y="1731085"/>
            <a:ext cx="8305800" cy="47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nSpc>
                <a:spcPct val="90000"/>
              </a:lnSpc>
              <a:spcBef>
                <a:spcPct val="0"/>
              </a:spcBef>
              <a:buFontTx/>
              <a:buNone/>
            </a:pPr>
            <a:r>
              <a:rPr lang="en-US" altLang="en-US" sz="2800" b="0" dirty="0" smtClean="0">
                <a:solidFill>
                  <a:srgbClr val="000000"/>
                </a:solidFill>
                <a:latin typeface="Calibri" panose="020F0502020204030204" pitchFamily="34" charset="0"/>
              </a:rPr>
              <a:t>class </a:t>
            </a:r>
            <a:r>
              <a:rPr lang="en-US" altLang="en-US" sz="2800" b="0" dirty="0" err="1" smtClean="0">
                <a:solidFill>
                  <a:srgbClr val="000000"/>
                </a:solidFill>
                <a:latin typeface="Calibri" panose="020F0502020204030204" pitchFamily="34" charset="0"/>
              </a:rPr>
              <a:t>BSTNode</a:t>
            </a:r>
            <a:r>
              <a:rPr lang="en-US" altLang="en-US" sz="2800" b="0" dirty="0" smtClean="0">
                <a:solidFill>
                  <a:srgbClr val="000000"/>
                </a:solidFill>
                <a:latin typeface="Calibri" panose="020F0502020204030204" pitchFamily="34" charset="0"/>
              </a:rPr>
              <a:t> </a:t>
            </a:r>
            <a:endParaRPr lang="en-US" altLang="en-US" sz="2800" b="0" dirty="0">
              <a:solidFill>
                <a:srgbClr val="000000"/>
              </a:solidFill>
              <a:latin typeface="Calibri" panose="020F0502020204030204" pitchFamily="34" charset="0"/>
            </a:endParaRPr>
          </a:p>
          <a:p>
            <a:pPr>
              <a:lnSpc>
                <a:spcPct val="90000"/>
              </a:lnSpc>
              <a:spcBef>
                <a:spcPct val="0"/>
              </a:spcBef>
              <a:buFontTx/>
              <a:buNone/>
            </a:pPr>
            <a:r>
              <a:rPr lang="en-US" altLang="en-US" sz="2800" b="0" dirty="0">
                <a:solidFill>
                  <a:srgbClr val="000000"/>
                </a:solidFill>
                <a:latin typeface="Calibri" panose="020F0502020204030204" pitchFamily="34" charset="0"/>
              </a:rPr>
              <a:t>{</a:t>
            </a:r>
          </a:p>
          <a:p>
            <a:pPr>
              <a:lnSpc>
                <a:spcPct val="90000"/>
              </a:lnSpc>
              <a:spcBef>
                <a:spcPct val="0"/>
              </a:spcBef>
              <a:buFontTx/>
              <a:buNone/>
            </a:pPr>
            <a:r>
              <a:rPr lang="en-US" altLang="en-US" sz="2800" b="0" dirty="0">
                <a:solidFill>
                  <a:schemeClr val="tx1"/>
                </a:solidFill>
                <a:latin typeface="Calibri" panose="020F0502020204030204" pitchFamily="34" charset="0"/>
              </a:rPr>
              <a:t>  </a:t>
            </a:r>
            <a:r>
              <a:rPr lang="en-US" altLang="en-US" sz="2800" b="0" dirty="0" smtClean="0">
                <a:solidFill>
                  <a:schemeClr val="tx1"/>
                </a:solidFill>
                <a:latin typeface="Calibri" panose="020F0502020204030204" pitchFamily="34" charset="0"/>
              </a:rPr>
              <a:t> private String key;</a:t>
            </a:r>
            <a:endParaRPr lang="en-US" altLang="en-US" sz="2800" b="0" dirty="0">
              <a:solidFill>
                <a:schemeClr val="tx1"/>
              </a:solidFill>
              <a:latin typeface="Calibri" panose="020F0502020204030204" pitchFamily="34" charset="0"/>
            </a:endParaRPr>
          </a:p>
          <a:p>
            <a:pPr>
              <a:lnSpc>
                <a:spcPct val="90000"/>
              </a:lnSpc>
              <a:spcBef>
                <a:spcPct val="0"/>
              </a:spcBef>
              <a:buFontTx/>
              <a:buNone/>
            </a:pPr>
            <a:r>
              <a:rPr lang="en-US" altLang="en-US" sz="2800" b="0" dirty="0">
                <a:solidFill>
                  <a:schemeClr val="tx1"/>
                </a:solidFill>
                <a:latin typeface="Calibri" panose="020F0502020204030204" pitchFamily="34" charset="0"/>
              </a:rPr>
              <a:t>  </a:t>
            </a:r>
            <a:r>
              <a:rPr lang="en-US" altLang="en-US" sz="2800" b="0" dirty="0" smtClean="0">
                <a:solidFill>
                  <a:schemeClr val="tx1"/>
                </a:solidFill>
                <a:latin typeface="Calibri" panose="020F0502020204030204" pitchFamily="34" charset="0"/>
              </a:rPr>
              <a:t> private Object value;</a:t>
            </a:r>
          </a:p>
          <a:p>
            <a:pPr>
              <a:lnSpc>
                <a:spcPct val="90000"/>
              </a:lnSpc>
              <a:spcBef>
                <a:spcPct val="0"/>
              </a:spcBef>
              <a:buNone/>
            </a:pPr>
            <a:r>
              <a:rPr lang="en-US" altLang="en-US" sz="2800" b="0" dirty="0">
                <a:solidFill>
                  <a:schemeClr val="tx1"/>
                </a:solidFill>
                <a:latin typeface="Calibri" panose="020F0502020204030204" pitchFamily="34" charset="0"/>
              </a:rPr>
              <a:t> </a:t>
            </a:r>
            <a:r>
              <a:rPr lang="en-US" altLang="en-US" sz="2800" b="0" dirty="0" smtClean="0">
                <a:solidFill>
                  <a:schemeClr val="tx1"/>
                </a:solidFill>
                <a:latin typeface="Calibri" panose="020F0502020204030204" pitchFamily="34" charset="0"/>
              </a:rPr>
              <a:t>  </a:t>
            </a:r>
            <a:r>
              <a:rPr lang="en-US" altLang="en-US" sz="2800" b="0" dirty="0">
                <a:solidFill>
                  <a:schemeClr val="tx1"/>
                </a:solidFill>
                <a:latin typeface="Calibri" panose="020F0502020204030204" pitchFamily="34" charset="0"/>
              </a:rPr>
              <a:t>private </a:t>
            </a:r>
            <a:r>
              <a:rPr lang="en-US" altLang="en-US" sz="2800" b="0" dirty="0" err="1" smtClean="0">
                <a:solidFill>
                  <a:schemeClr val="tx1"/>
                </a:solidFill>
                <a:latin typeface="Calibri" panose="020F0502020204030204" pitchFamily="34" charset="0"/>
              </a:rPr>
              <a:t>BSTNode</a:t>
            </a:r>
            <a:r>
              <a:rPr lang="en-US" altLang="en-US" sz="2800" b="0" dirty="0" smtClean="0">
                <a:solidFill>
                  <a:schemeClr val="tx1"/>
                </a:solidFill>
                <a:latin typeface="Calibri" panose="020F0502020204030204" pitchFamily="34" charset="0"/>
              </a:rPr>
              <a:t> left;</a:t>
            </a:r>
            <a:endParaRPr lang="en-US" altLang="en-US" sz="2800" b="0" dirty="0">
              <a:solidFill>
                <a:schemeClr val="tx1"/>
              </a:solidFill>
              <a:latin typeface="Calibri" panose="020F0502020204030204" pitchFamily="34" charset="0"/>
            </a:endParaRPr>
          </a:p>
          <a:p>
            <a:pPr>
              <a:lnSpc>
                <a:spcPct val="90000"/>
              </a:lnSpc>
              <a:spcBef>
                <a:spcPct val="0"/>
              </a:spcBef>
              <a:buNone/>
            </a:pPr>
            <a:r>
              <a:rPr lang="en-US" altLang="en-US" sz="2800" b="0" dirty="0" smtClean="0">
                <a:solidFill>
                  <a:schemeClr val="tx1"/>
                </a:solidFill>
                <a:latin typeface="Calibri" panose="020F0502020204030204" pitchFamily="34" charset="0"/>
              </a:rPr>
              <a:t>   </a:t>
            </a:r>
            <a:r>
              <a:rPr lang="en-US" altLang="en-US" sz="2800" b="0" dirty="0">
                <a:solidFill>
                  <a:schemeClr val="tx1"/>
                </a:solidFill>
                <a:latin typeface="Calibri" panose="020F0502020204030204" pitchFamily="34" charset="0"/>
              </a:rPr>
              <a:t>private </a:t>
            </a:r>
            <a:r>
              <a:rPr lang="en-US" altLang="en-US" sz="2800" b="0" dirty="0" err="1" smtClean="0">
                <a:solidFill>
                  <a:schemeClr val="tx1"/>
                </a:solidFill>
                <a:latin typeface="Calibri" panose="020F0502020204030204" pitchFamily="34" charset="0"/>
              </a:rPr>
              <a:t>BSTNode</a:t>
            </a:r>
            <a:r>
              <a:rPr lang="en-US" altLang="en-US" sz="2800" b="0" dirty="0" smtClean="0">
                <a:solidFill>
                  <a:schemeClr val="tx1"/>
                </a:solidFill>
                <a:latin typeface="Calibri" panose="020F0502020204030204" pitchFamily="34" charset="0"/>
              </a:rPr>
              <a:t> right;</a:t>
            </a:r>
            <a:endParaRPr lang="en-US" altLang="en-US" sz="2800" b="0" dirty="0">
              <a:solidFill>
                <a:schemeClr val="tx1"/>
              </a:solidFill>
              <a:latin typeface="Calibri" panose="020F0502020204030204" pitchFamily="34" charset="0"/>
            </a:endParaRPr>
          </a:p>
          <a:p>
            <a:pPr>
              <a:lnSpc>
                <a:spcPct val="90000"/>
              </a:lnSpc>
              <a:spcBef>
                <a:spcPct val="0"/>
              </a:spcBef>
              <a:buFontTx/>
              <a:buNone/>
            </a:pPr>
            <a:endParaRPr lang="en-US" altLang="en-US" sz="2800" b="0" dirty="0" smtClean="0">
              <a:solidFill>
                <a:schemeClr val="tx1"/>
              </a:solidFill>
              <a:latin typeface="Calibri" panose="020F0502020204030204" pitchFamily="34" charset="0"/>
            </a:endParaRPr>
          </a:p>
          <a:p>
            <a:pPr>
              <a:lnSpc>
                <a:spcPct val="90000"/>
              </a:lnSpc>
              <a:spcBef>
                <a:spcPct val="0"/>
              </a:spcBef>
              <a:buFontTx/>
              <a:buNone/>
            </a:pPr>
            <a:r>
              <a:rPr lang="en-US" altLang="en-US" sz="2800" b="0" dirty="0">
                <a:solidFill>
                  <a:schemeClr val="tx1"/>
                </a:solidFill>
                <a:latin typeface="Calibri" panose="020F0502020204030204" pitchFamily="34" charset="0"/>
              </a:rPr>
              <a:t> </a:t>
            </a:r>
            <a:r>
              <a:rPr lang="en-US" altLang="en-US" sz="2800" b="0" dirty="0" smtClean="0">
                <a:solidFill>
                  <a:schemeClr val="tx1"/>
                </a:solidFill>
                <a:latin typeface="Calibri" panose="020F0502020204030204" pitchFamily="34" charset="0"/>
              </a:rPr>
              <a:t>  public  </a:t>
            </a:r>
            <a:r>
              <a:rPr lang="en-US" altLang="en-US" sz="2800" dirty="0" smtClean="0">
                <a:solidFill>
                  <a:srgbClr val="CC0099"/>
                </a:solidFill>
                <a:latin typeface="Calibri" panose="020F0502020204030204" pitchFamily="34" charset="0"/>
              </a:rPr>
              <a:t>static</a:t>
            </a:r>
            <a:r>
              <a:rPr lang="en-US" altLang="en-US" sz="2800" b="0" dirty="0" smtClean="0">
                <a:solidFill>
                  <a:schemeClr val="tx1"/>
                </a:solidFill>
                <a:latin typeface="Calibri" panose="020F0502020204030204" pitchFamily="34" charset="0"/>
              </a:rPr>
              <a:t> </a:t>
            </a:r>
            <a:r>
              <a:rPr lang="en-US" altLang="en-US" sz="2800" b="0" dirty="0" err="1" smtClean="0">
                <a:solidFill>
                  <a:schemeClr val="tx1"/>
                </a:solidFill>
                <a:latin typeface="Calibri" panose="020F0502020204030204" pitchFamily="34" charset="0"/>
              </a:rPr>
              <a:t>BSTNode</a:t>
            </a:r>
            <a:r>
              <a:rPr lang="en-US" altLang="en-US" sz="2800" b="0" dirty="0" smtClean="0">
                <a:solidFill>
                  <a:schemeClr val="tx1"/>
                </a:solidFill>
                <a:latin typeface="Calibri" panose="020F0502020204030204" pitchFamily="34" charset="0"/>
              </a:rPr>
              <a:t> </a:t>
            </a:r>
            <a:r>
              <a:rPr lang="en-US" altLang="en-US" sz="2800" b="0" i="1" dirty="0" err="1" smtClean="0">
                <a:solidFill>
                  <a:srgbClr val="0000FF"/>
                </a:solidFill>
                <a:latin typeface="Calibri" panose="020F0502020204030204" pitchFamily="34" charset="0"/>
              </a:rPr>
              <a:t>emptyNode</a:t>
            </a:r>
            <a:r>
              <a:rPr lang="en-US" altLang="en-US" sz="2800" b="0" i="1" dirty="0" smtClean="0">
                <a:solidFill>
                  <a:srgbClr val="0000FF"/>
                </a:solidFill>
                <a:latin typeface="Calibri" panose="020F0502020204030204" pitchFamily="34" charset="0"/>
              </a:rPr>
              <a:t> </a:t>
            </a:r>
            <a:r>
              <a:rPr lang="en-US" altLang="en-US" sz="2800" b="0" dirty="0" smtClean="0">
                <a:solidFill>
                  <a:schemeClr val="tx1"/>
                </a:solidFill>
                <a:latin typeface="Calibri" panose="020F0502020204030204" pitchFamily="34" charset="0"/>
              </a:rPr>
              <a:t>= </a:t>
            </a:r>
          </a:p>
          <a:p>
            <a:pPr>
              <a:lnSpc>
                <a:spcPct val="90000"/>
              </a:lnSpc>
              <a:spcBef>
                <a:spcPct val="0"/>
              </a:spcBef>
              <a:buFontTx/>
              <a:buNone/>
            </a:pPr>
            <a:r>
              <a:rPr lang="en-US" altLang="en-US" sz="2800" b="0" dirty="0">
                <a:solidFill>
                  <a:schemeClr val="tx1"/>
                </a:solidFill>
                <a:latin typeface="Calibri" panose="020F0502020204030204" pitchFamily="34" charset="0"/>
              </a:rPr>
              <a:t> </a:t>
            </a:r>
            <a:r>
              <a:rPr lang="en-US" altLang="en-US" sz="2800" b="0" dirty="0" smtClean="0">
                <a:solidFill>
                  <a:schemeClr val="tx1"/>
                </a:solidFill>
                <a:latin typeface="Calibri" panose="020F0502020204030204" pitchFamily="34" charset="0"/>
              </a:rPr>
              <a:t>                                                      new </a:t>
            </a:r>
            <a:r>
              <a:rPr lang="en-US" altLang="en-US" sz="2800" b="0" dirty="0" err="1" smtClean="0">
                <a:solidFill>
                  <a:schemeClr val="tx1"/>
                </a:solidFill>
                <a:latin typeface="Calibri" panose="020F0502020204030204" pitchFamily="34" charset="0"/>
              </a:rPr>
              <a:t>BSTNode</a:t>
            </a:r>
            <a:r>
              <a:rPr lang="en-US" altLang="en-US" sz="2800" b="0" dirty="0" smtClean="0">
                <a:solidFill>
                  <a:schemeClr val="tx1"/>
                </a:solidFill>
                <a:latin typeface="Calibri" panose="020F0502020204030204" pitchFamily="34" charset="0"/>
              </a:rPr>
              <a:t>(</a:t>
            </a:r>
            <a:r>
              <a:rPr lang="en-US" altLang="en-US" sz="2800" b="0" dirty="0" err="1" smtClean="0">
                <a:solidFill>
                  <a:schemeClr val="tx1"/>
                </a:solidFill>
                <a:latin typeface="Calibri" panose="020F0502020204030204" pitchFamily="34" charset="0"/>
              </a:rPr>
              <a:t>null,null</a:t>
            </a:r>
            <a:r>
              <a:rPr lang="en-US" altLang="en-US" sz="2800" b="0" dirty="0" smtClean="0">
                <a:solidFill>
                  <a:schemeClr val="tx1"/>
                </a:solidFill>
                <a:latin typeface="Calibri" panose="020F0502020204030204" pitchFamily="34" charset="0"/>
              </a:rPr>
              <a:t>);</a:t>
            </a:r>
          </a:p>
          <a:p>
            <a:pPr>
              <a:lnSpc>
                <a:spcPct val="90000"/>
              </a:lnSpc>
              <a:spcBef>
                <a:spcPct val="0"/>
              </a:spcBef>
              <a:buFontTx/>
              <a:buNone/>
            </a:pPr>
            <a:endParaRPr lang="en-US" altLang="en-US" sz="2800" b="0" dirty="0">
              <a:solidFill>
                <a:schemeClr val="tx1"/>
              </a:solidFill>
              <a:latin typeface="Calibri" panose="020F0502020204030204" pitchFamily="34" charset="0"/>
            </a:endParaRPr>
          </a:p>
          <a:p>
            <a:pPr>
              <a:lnSpc>
                <a:spcPct val="90000"/>
              </a:lnSpc>
              <a:spcBef>
                <a:spcPct val="0"/>
              </a:spcBef>
              <a:buFontTx/>
              <a:buNone/>
            </a:pPr>
            <a:r>
              <a:rPr lang="en-US" altLang="en-US" sz="2800" b="0" dirty="0" smtClean="0">
                <a:solidFill>
                  <a:schemeClr val="bg1">
                    <a:lumMod val="65000"/>
                  </a:schemeClr>
                </a:solidFill>
                <a:latin typeface="Calibri" panose="020F0502020204030204" pitchFamily="34" charset="0"/>
              </a:rPr>
              <a:t>   </a:t>
            </a:r>
            <a:r>
              <a:rPr lang="en-US" altLang="en-US" sz="2800" b="0" dirty="0" smtClean="0">
                <a:solidFill>
                  <a:schemeClr val="tx1"/>
                </a:solidFill>
                <a:latin typeface="Calibri" panose="020F0502020204030204" pitchFamily="34" charset="0"/>
              </a:rPr>
              <a:t>public </a:t>
            </a:r>
            <a:r>
              <a:rPr lang="en-US" altLang="en-US" sz="2800" b="0" dirty="0" err="1" smtClean="0">
                <a:solidFill>
                  <a:schemeClr val="tx1"/>
                </a:solidFill>
                <a:latin typeface="Calibri" panose="020F0502020204030204" pitchFamily="34" charset="0"/>
              </a:rPr>
              <a:t>BSTNode</a:t>
            </a:r>
            <a:r>
              <a:rPr lang="en-US" altLang="en-US" sz="2800" b="0" dirty="0" smtClean="0">
                <a:solidFill>
                  <a:schemeClr val="tx1"/>
                </a:solidFill>
                <a:latin typeface="Calibri" panose="020F0502020204030204" pitchFamily="34" charset="0"/>
              </a:rPr>
              <a:t>(String k, Object v)  {    </a:t>
            </a:r>
            <a:endParaRPr lang="en-US" altLang="en-US" sz="2800" dirty="0" smtClean="0">
              <a:solidFill>
                <a:schemeClr val="tx1"/>
              </a:solidFill>
              <a:latin typeface="Calibri" panose="020F0502020204030204" pitchFamily="34" charset="0"/>
            </a:endParaRPr>
          </a:p>
          <a:p>
            <a:pPr>
              <a:lnSpc>
                <a:spcPct val="90000"/>
              </a:lnSpc>
              <a:spcBef>
                <a:spcPct val="0"/>
              </a:spcBef>
              <a:buFontTx/>
              <a:buNone/>
            </a:pPr>
            <a:r>
              <a:rPr lang="en-US" altLang="en-US" sz="2800" b="0" dirty="0">
                <a:solidFill>
                  <a:schemeClr val="tx1"/>
                </a:solidFill>
                <a:latin typeface="Calibri" panose="020F0502020204030204" pitchFamily="34" charset="0"/>
              </a:rPr>
              <a:t> </a:t>
            </a:r>
            <a:r>
              <a:rPr lang="en-US" altLang="en-US" sz="2800" b="0" dirty="0" smtClean="0">
                <a:solidFill>
                  <a:schemeClr val="tx1"/>
                </a:solidFill>
                <a:latin typeface="Calibri" panose="020F0502020204030204" pitchFamily="34" charset="0"/>
              </a:rPr>
              <a:t>  …  </a:t>
            </a:r>
            <a:endParaRPr lang="en-US" altLang="en-US" sz="2800" b="0" dirty="0" smtClean="0">
              <a:solidFill>
                <a:schemeClr val="bg1">
                  <a:lumMod val="65000"/>
                </a:schemeClr>
              </a:solidFill>
              <a:latin typeface="Calibri" panose="020F0502020204030204" pitchFamily="34" charset="0"/>
            </a:endParaRPr>
          </a:p>
        </p:txBody>
      </p:sp>
      <p:sp>
        <p:nvSpPr>
          <p:cNvPr id="6" name="Rectangle 5"/>
          <p:cNvSpPr/>
          <p:nvPr/>
        </p:nvSpPr>
        <p:spPr>
          <a:xfrm>
            <a:off x="5051613" y="3085503"/>
            <a:ext cx="3939987" cy="1015663"/>
          </a:xfrm>
          <a:prstGeom prst="rect">
            <a:avLst/>
          </a:prstGeom>
          <a:solidFill>
            <a:srgbClr val="FFCCFF"/>
          </a:solidFill>
        </p:spPr>
        <p:txBody>
          <a:bodyPr wrap="square">
            <a:spAutoFit/>
          </a:bodyPr>
          <a:lstStyle/>
          <a:p>
            <a:pPr algn="ctr">
              <a:buNone/>
            </a:pPr>
            <a:r>
              <a:rPr lang="en-US" sz="2000" dirty="0" smtClean="0">
                <a:solidFill>
                  <a:srgbClr val="000000"/>
                </a:solidFill>
                <a:latin typeface="Cambria" panose="02040503050406030204" pitchFamily="18" charset="0"/>
                <a:cs typeface="Times New Roman" pitchFamily="18" charset="0"/>
              </a:rPr>
              <a:t>An example of </a:t>
            </a:r>
            <a:r>
              <a:rPr lang="en-US" sz="2000" b="1" dirty="0" smtClean="0">
                <a:solidFill>
                  <a:srgbClr val="0000FF"/>
                </a:solidFill>
                <a:latin typeface="Cambria" panose="02040503050406030204" pitchFamily="18" charset="0"/>
                <a:cs typeface="Times New Roman" pitchFamily="18" charset="0"/>
              </a:rPr>
              <a:t>class-owned</a:t>
            </a:r>
            <a:r>
              <a:rPr lang="en-US" sz="2000" dirty="0" smtClean="0">
                <a:solidFill>
                  <a:srgbClr val="000000"/>
                </a:solidFill>
                <a:latin typeface="Cambria" panose="02040503050406030204" pitchFamily="18" charset="0"/>
                <a:cs typeface="Times New Roman" pitchFamily="18" charset="0"/>
              </a:rPr>
              <a:t> (</a:t>
            </a:r>
            <a:r>
              <a:rPr lang="en-US" sz="2000" b="1" dirty="0" smtClean="0">
                <a:solidFill>
                  <a:srgbClr val="0000FF"/>
                </a:solidFill>
                <a:latin typeface="Cambria" panose="02040503050406030204" pitchFamily="18" charset="0"/>
                <a:cs typeface="Times New Roman" pitchFamily="18" charset="0"/>
              </a:rPr>
              <a:t>static</a:t>
            </a:r>
            <a:r>
              <a:rPr lang="en-US" sz="2000" dirty="0" smtClean="0">
                <a:solidFill>
                  <a:srgbClr val="000000"/>
                </a:solidFill>
                <a:latin typeface="Cambria" panose="02040503050406030204" pitchFamily="18" charset="0"/>
                <a:cs typeface="Times New Roman" pitchFamily="18" charset="0"/>
              </a:rPr>
              <a:t>) data. The class owns </a:t>
            </a:r>
            <a:r>
              <a:rPr lang="en-US" sz="2000" b="1" dirty="0" smtClean="0">
                <a:solidFill>
                  <a:srgbClr val="000000"/>
                </a:solidFill>
                <a:latin typeface="Cambria" panose="02040503050406030204" pitchFamily="18" charset="0"/>
                <a:cs typeface="Times New Roman" pitchFamily="18" charset="0"/>
              </a:rPr>
              <a:t>one</a:t>
            </a:r>
            <a:r>
              <a:rPr lang="en-US" sz="2000" dirty="0" smtClean="0">
                <a:solidFill>
                  <a:srgbClr val="000000"/>
                </a:solidFill>
                <a:latin typeface="Cambria" panose="02040503050406030204" pitchFamily="18" charset="0"/>
                <a:cs typeface="Times New Roman" pitchFamily="18" charset="0"/>
              </a:rPr>
              <a:t>; </a:t>
            </a:r>
            <a:r>
              <a:rPr lang="en-US" sz="2000" b="1" i="1" dirty="0" smtClean="0">
                <a:solidFill>
                  <a:srgbClr val="000000"/>
                </a:solidFill>
                <a:latin typeface="Cambria" panose="02040503050406030204" pitchFamily="18" charset="0"/>
                <a:cs typeface="Times New Roman" pitchFamily="18" charset="0"/>
              </a:rPr>
              <a:t>there is</a:t>
            </a:r>
            <a:r>
              <a:rPr lang="en-US" sz="2000" dirty="0" smtClean="0">
                <a:solidFill>
                  <a:srgbClr val="000000"/>
                </a:solidFill>
                <a:latin typeface="Cambria" panose="02040503050406030204" pitchFamily="18" charset="0"/>
                <a:cs typeface="Times New Roman" pitchFamily="18" charset="0"/>
              </a:rPr>
              <a:t> </a:t>
            </a:r>
            <a:r>
              <a:rPr lang="en-US" sz="2000" b="1" i="1" dirty="0" smtClean="0">
                <a:solidFill>
                  <a:srgbClr val="000000"/>
                </a:solidFill>
                <a:latin typeface="Cambria" panose="02040503050406030204" pitchFamily="18" charset="0"/>
                <a:cs typeface="Times New Roman" pitchFamily="18" charset="0"/>
              </a:rPr>
              <a:t>only one</a:t>
            </a:r>
            <a:r>
              <a:rPr lang="en-US" sz="2000" dirty="0" smtClean="0">
                <a:solidFill>
                  <a:srgbClr val="000000"/>
                </a:solidFill>
                <a:latin typeface="Cambria" panose="02040503050406030204" pitchFamily="18" charset="0"/>
                <a:cs typeface="Times New Roman" pitchFamily="18" charset="0"/>
              </a:rPr>
              <a:t>.</a:t>
            </a:r>
            <a:endParaRPr lang="en-US" sz="2000" dirty="0"/>
          </a:p>
        </p:txBody>
      </p:sp>
      <p:sp>
        <p:nvSpPr>
          <p:cNvPr id="7" name="Down Arrow 6"/>
          <p:cNvSpPr/>
          <p:nvPr/>
        </p:nvSpPr>
        <p:spPr bwMode="auto">
          <a:xfrm rot="2957748">
            <a:off x="5303072" y="3748026"/>
            <a:ext cx="378662" cy="837150"/>
          </a:xfrm>
          <a:prstGeom prst="downArrow">
            <a:avLst/>
          </a:prstGeom>
          <a:solidFill>
            <a:srgbClr val="FFCCFF"/>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8" name="Rectangle 7"/>
          <p:cNvSpPr/>
          <p:nvPr/>
        </p:nvSpPr>
        <p:spPr>
          <a:xfrm>
            <a:off x="4531807" y="1447800"/>
            <a:ext cx="4154993" cy="1015663"/>
          </a:xfrm>
          <a:prstGeom prst="rect">
            <a:avLst/>
          </a:prstGeom>
          <a:solidFill>
            <a:srgbClr val="FFCCFF"/>
          </a:solidFill>
        </p:spPr>
        <p:txBody>
          <a:bodyPr wrap="square">
            <a:spAutoFit/>
          </a:bodyPr>
          <a:lstStyle/>
          <a:p>
            <a:pPr algn="ctr">
              <a:buNone/>
            </a:pPr>
            <a:r>
              <a:rPr lang="en-US" sz="2000" dirty="0" smtClean="0">
                <a:solidFill>
                  <a:srgbClr val="000000"/>
                </a:solidFill>
                <a:latin typeface="Cambria" panose="02040503050406030204" pitchFamily="18" charset="0"/>
                <a:cs typeface="Times New Roman" pitchFamily="18" charset="0"/>
              </a:rPr>
              <a:t>Lots of examples of </a:t>
            </a:r>
            <a:r>
              <a:rPr lang="en-US" sz="2000" b="1" dirty="0" smtClean="0">
                <a:solidFill>
                  <a:srgbClr val="C00000"/>
                </a:solidFill>
                <a:latin typeface="Cambria" panose="02040503050406030204" pitchFamily="18" charset="0"/>
                <a:cs typeface="Times New Roman" pitchFamily="18" charset="0"/>
              </a:rPr>
              <a:t>object-owned</a:t>
            </a:r>
            <a:r>
              <a:rPr lang="en-US" sz="2000" dirty="0" smtClean="0">
                <a:solidFill>
                  <a:srgbClr val="000000"/>
                </a:solidFill>
                <a:latin typeface="Cambria" panose="02040503050406030204" pitchFamily="18" charset="0"/>
                <a:cs typeface="Times New Roman" pitchFamily="18" charset="0"/>
              </a:rPr>
              <a:t> (</a:t>
            </a:r>
            <a:r>
              <a:rPr lang="en-US" sz="2000" b="1" dirty="0" err="1" smtClean="0">
                <a:solidFill>
                  <a:srgbClr val="C00000"/>
                </a:solidFill>
                <a:latin typeface="Cambria" panose="02040503050406030204" pitchFamily="18" charset="0"/>
                <a:cs typeface="Times New Roman" pitchFamily="18" charset="0"/>
              </a:rPr>
              <a:t>nonstatic</a:t>
            </a:r>
            <a:r>
              <a:rPr lang="en-US" sz="2000" dirty="0" smtClean="0">
                <a:solidFill>
                  <a:srgbClr val="000000"/>
                </a:solidFill>
                <a:latin typeface="Cambria" panose="02040503050406030204" pitchFamily="18" charset="0"/>
                <a:cs typeface="Times New Roman" pitchFamily="18" charset="0"/>
              </a:rPr>
              <a:t>) data.  Each object has its own ~ also: </a:t>
            </a:r>
            <a:r>
              <a:rPr lang="en-US" sz="2000" i="1" dirty="0" smtClean="0">
                <a:solidFill>
                  <a:srgbClr val="000000"/>
                </a:solidFill>
                <a:latin typeface="Cambria" panose="02040503050406030204" pitchFamily="18" charset="0"/>
                <a:cs typeface="Times New Roman" pitchFamily="18" charset="0"/>
              </a:rPr>
              <a:t>instance data</a:t>
            </a:r>
            <a:endParaRPr lang="en-US" sz="2000" dirty="0"/>
          </a:p>
        </p:txBody>
      </p:sp>
      <p:sp>
        <p:nvSpPr>
          <p:cNvPr id="10" name="Down Arrow 9"/>
          <p:cNvSpPr/>
          <p:nvPr/>
        </p:nvSpPr>
        <p:spPr bwMode="auto">
          <a:xfrm rot="2531907">
            <a:off x="4287584" y="2229665"/>
            <a:ext cx="378662" cy="837150"/>
          </a:xfrm>
          <a:prstGeom prst="downArrow">
            <a:avLst/>
          </a:prstGeom>
          <a:solidFill>
            <a:srgbClr val="FFCCFF"/>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429" t="18849" r="62737" b="54725"/>
          <a:stretch/>
        </p:blipFill>
        <p:spPr bwMode="auto">
          <a:xfrm>
            <a:off x="7295160" y="5715000"/>
            <a:ext cx="1562100" cy="961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132" t="50478" r="61527" b="26484"/>
          <a:stretch/>
        </p:blipFill>
        <p:spPr bwMode="auto">
          <a:xfrm>
            <a:off x="6848871" y="127634"/>
            <a:ext cx="224981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753" t="50366" r="62893" b="26453"/>
          <a:stretch/>
        </p:blipFill>
        <p:spPr bwMode="auto">
          <a:xfrm>
            <a:off x="2626449" y="127634"/>
            <a:ext cx="200025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903" t="27551" r="33756" b="49411"/>
          <a:stretch/>
        </p:blipFill>
        <p:spPr bwMode="auto">
          <a:xfrm>
            <a:off x="4695711" y="146683"/>
            <a:ext cx="2174825" cy="1104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965" t="55687" r="35856" b="21275"/>
          <a:stretch/>
        </p:blipFill>
        <p:spPr bwMode="auto">
          <a:xfrm>
            <a:off x="381000" y="133349"/>
            <a:ext cx="2057400" cy="1131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2549245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6" name="Rectangle 10"/>
          <p:cNvSpPr>
            <a:spLocks noChangeArrowheads="1"/>
          </p:cNvSpPr>
          <p:nvPr/>
        </p:nvSpPr>
        <p:spPr bwMode="auto">
          <a:xfrm>
            <a:off x="247964" y="164941"/>
            <a:ext cx="3281342" cy="1576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t"/>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eaLnBrk="1" hangingPunct="1">
              <a:spcBef>
                <a:spcPct val="0"/>
              </a:spcBef>
              <a:buFontTx/>
              <a:buNone/>
            </a:pPr>
            <a:r>
              <a:rPr lang="en-US" altLang="en-US" sz="4000" b="0" dirty="0" err="1" smtClean="0">
                <a:solidFill>
                  <a:srgbClr val="000000"/>
                </a:solidFill>
                <a:latin typeface="Cambria" panose="02040503050406030204" pitchFamily="18" charset="0"/>
                <a:cs typeface="Times New Roman" pitchFamily="18" charset="0"/>
              </a:rPr>
              <a:t>BSTNode</a:t>
            </a:r>
            <a:r>
              <a:rPr lang="en-US" altLang="en-US" sz="4000" b="0" dirty="0">
                <a:solidFill>
                  <a:srgbClr val="000000"/>
                </a:solidFill>
                <a:latin typeface="Cambria" panose="02040503050406030204" pitchFamily="18" charset="0"/>
                <a:cs typeface="Times New Roman" pitchFamily="18" charset="0"/>
              </a:rPr>
              <a:t> </a:t>
            </a:r>
            <a:r>
              <a:rPr lang="en-US" altLang="en-US" sz="4000" b="0" dirty="0" smtClean="0">
                <a:solidFill>
                  <a:srgbClr val="000000"/>
                </a:solidFill>
                <a:latin typeface="Cambria" panose="02040503050406030204" pitchFamily="18" charset="0"/>
                <a:cs typeface="Times New Roman" pitchFamily="18" charset="0"/>
              </a:rPr>
              <a:t>~   </a:t>
            </a:r>
            <a:r>
              <a:rPr lang="en-US" altLang="en-US" sz="4000" i="1" dirty="0" smtClean="0">
                <a:solidFill>
                  <a:srgbClr val="000000"/>
                </a:solidFill>
                <a:latin typeface="Cambria" panose="02040503050406030204" pitchFamily="18" charset="0"/>
                <a:cs typeface="Times New Roman" pitchFamily="18" charset="0"/>
              </a:rPr>
              <a:t>conceptually</a:t>
            </a:r>
            <a:endParaRPr lang="en-US" altLang="en-US" sz="4400" i="1" dirty="0">
              <a:solidFill>
                <a:srgbClr val="000000"/>
              </a:solidFill>
              <a:latin typeface="Cambria" panose="02040503050406030204" pitchFamily="18" charset="0"/>
              <a:cs typeface="Times New Roman" pitchFamily="18" charset="0"/>
            </a:endParaRPr>
          </a:p>
        </p:txBody>
      </p:sp>
      <p:grpSp>
        <p:nvGrpSpPr>
          <p:cNvPr id="3" name="Group 2"/>
          <p:cNvGrpSpPr/>
          <p:nvPr/>
        </p:nvGrpSpPr>
        <p:grpSpPr>
          <a:xfrm>
            <a:off x="574927" y="2303813"/>
            <a:ext cx="2627416" cy="1429987"/>
            <a:chOff x="3983393" y="1211657"/>
            <a:chExt cx="2627416" cy="1429987"/>
          </a:xfrm>
        </p:grpSpPr>
        <p:sp>
          <p:nvSpPr>
            <p:cNvPr id="49" name="Rounded Rectangle 48"/>
            <p:cNvSpPr/>
            <p:nvPr/>
          </p:nvSpPr>
          <p:spPr bwMode="auto">
            <a:xfrm>
              <a:off x="3983393" y="1211657"/>
              <a:ext cx="2627416" cy="1429987"/>
            </a:xfrm>
            <a:prstGeom prst="roundRect">
              <a:avLst/>
            </a:prstGeom>
            <a:solidFill>
              <a:srgbClr val="FFC3C0"/>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51" name="Rounded Rectangle 50"/>
            <p:cNvSpPr/>
            <p:nvPr/>
          </p:nvSpPr>
          <p:spPr bwMode="auto">
            <a:xfrm>
              <a:off x="5448017" y="1973381"/>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52" name="Rounded Rectangle 51"/>
            <p:cNvSpPr/>
            <p:nvPr/>
          </p:nvSpPr>
          <p:spPr bwMode="auto">
            <a:xfrm>
              <a:off x="4248609" y="1973104"/>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53" name="Rounded Rectangle 52"/>
            <p:cNvSpPr/>
            <p:nvPr/>
          </p:nvSpPr>
          <p:spPr bwMode="auto">
            <a:xfrm>
              <a:off x="5454944" y="1304543"/>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54" name="Rounded Rectangle 53"/>
            <p:cNvSpPr/>
            <p:nvPr/>
          </p:nvSpPr>
          <p:spPr bwMode="auto">
            <a:xfrm>
              <a:off x="4255536" y="1304266"/>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55" name="TextBox 54"/>
            <p:cNvSpPr txBox="1"/>
            <p:nvPr/>
          </p:nvSpPr>
          <p:spPr>
            <a:xfrm>
              <a:off x="4219911" y="1288189"/>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key</a:t>
              </a:r>
              <a:endParaRPr lang="en-US" sz="1800" b="1" dirty="0" smtClean="0">
                <a:latin typeface="Calibri" panose="020F0502020204030204" pitchFamily="34" charset="0"/>
              </a:endParaRPr>
            </a:p>
          </p:txBody>
        </p:sp>
        <p:sp>
          <p:nvSpPr>
            <p:cNvPr id="56" name="TextBox 55"/>
            <p:cNvSpPr txBox="1"/>
            <p:nvPr/>
          </p:nvSpPr>
          <p:spPr>
            <a:xfrm>
              <a:off x="5419319" y="1288189"/>
              <a:ext cx="658090" cy="276999"/>
            </a:xfrm>
            <a:prstGeom prst="rect">
              <a:avLst/>
            </a:prstGeom>
            <a:noFill/>
          </p:spPr>
          <p:txBody>
            <a:bodyPr wrap="square" rtlCol="0">
              <a:spAutoFit/>
            </a:bodyPr>
            <a:lstStyle/>
            <a:p>
              <a:pPr>
                <a:buNone/>
              </a:pPr>
              <a:r>
                <a:rPr lang="en-US" sz="1200" b="1" dirty="0" smtClean="0">
                  <a:latin typeface="Calibri" panose="020F0502020204030204" pitchFamily="34" charset="0"/>
                </a:rPr>
                <a:t>value</a:t>
              </a:r>
              <a:endParaRPr lang="en-US" sz="1800" b="1" dirty="0" smtClean="0">
                <a:latin typeface="Calibri" panose="020F0502020204030204" pitchFamily="34" charset="0"/>
              </a:endParaRPr>
            </a:p>
          </p:txBody>
        </p:sp>
        <p:sp>
          <p:nvSpPr>
            <p:cNvPr id="57" name="TextBox 56"/>
            <p:cNvSpPr txBox="1"/>
            <p:nvPr/>
          </p:nvSpPr>
          <p:spPr>
            <a:xfrm>
              <a:off x="4212984" y="1964475"/>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left</a:t>
              </a:r>
              <a:endParaRPr lang="en-US" sz="1800" b="1" dirty="0" smtClean="0">
                <a:latin typeface="Calibri" panose="020F0502020204030204" pitchFamily="34" charset="0"/>
              </a:endParaRPr>
            </a:p>
          </p:txBody>
        </p:sp>
        <p:sp>
          <p:nvSpPr>
            <p:cNvPr id="58" name="TextBox 57"/>
            <p:cNvSpPr txBox="1"/>
            <p:nvPr/>
          </p:nvSpPr>
          <p:spPr>
            <a:xfrm>
              <a:off x="5412392" y="1964475"/>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right</a:t>
              </a:r>
              <a:endParaRPr lang="en-US" sz="1800" b="1" dirty="0" smtClean="0">
                <a:latin typeface="Calibri" panose="020F0502020204030204" pitchFamily="34" charset="0"/>
              </a:endParaRPr>
            </a:p>
          </p:txBody>
        </p:sp>
        <p:sp>
          <p:nvSpPr>
            <p:cNvPr id="59" name="TextBox 58"/>
            <p:cNvSpPr txBox="1"/>
            <p:nvPr/>
          </p:nvSpPr>
          <p:spPr>
            <a:xfrm>
              <a:off x="4610682" y="1330981"/>
              <a:ext cx="381000" cy="523220"/>
            </a:xfrm>
            <a:prstGeom prst="rect">
              <a:avLst/>
            </a:prstGeom>
            <a:noFill/>
          </p:spPr>
          <p:txBody>
            <a:bodyPr wrap="square" rtlCol="0">
              <a:spAutoFit/>
            </a:bodyPr>
            <a:lstStyle/>
            <a:p>
              <a:pPr algn="ctr">
                <a:buNone/>
              </a:pPr>
              <a:r>
                <a:rPr lang="en-US" sz="2800" b="1" dirty="0" smtClean="0">
                  <a:latin typeface="Cambria" panose="02040503050406030204" pitchFamily="18" charset="0"/>
                </a:rPr>
                <a:t>a</a:t>
              </a:r>
              <a:endParaRPr lang="en-US" b="1" dirty="0" smtClean="0">
                <a:latin typeface="Cambria" panose="02040503050406030204" pitchFamily="18" charset="0"/>
              </a:endParaRPr>
            </a:p>
          </p:txBody>
        </p:sp>
        <p:grpSp>
          <p:nvGrpSpPr>
            <p:cNvPr id="60" name="Group 21"/>
            <p:cNvGrpSpPr>
              <a:grpSpLocks/>
            </p:cNvGrpSpPr>
            <p:nvPr>
              <p:custDataLst>
                <p:tags r:id="rId1"/>
              </p:custDataLst>
            </p:nvPr>
          </p:nvGrpSpPr>
          <p:grpSpPr bwMode="auto">
            <a:xfrm>
              <a:off x="5892465" y="1426688"/>
              <a:ext cx="369887" cy="393700"/>
              <a:chOff x="2928" y="1051"/>
              <a:chExt cx="840" cy="957"/>
            </a:xfrm>
          </p:grpSpPr>
          <p:sp>
            <p:nvSpPr>
              <p:cNvPr id="61" name="Freeform 22"/>
              <p:cNvSpPr>
                <a:spLocks/>
              </p:cNvSpPr>
              <p:nvPr>
                <p:custDataLst>
                  <p:tags r:id="rId2"/>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2" name="Oval 23"/>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3" name="Oval 24"/>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4" name="Oval 25"/>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5" name="Oval 26"/>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6" name="Oval 27"/>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7" name="Oval 28"/>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8" name="Oval 29"/>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9" name="AutoShape 30"/>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70" name="Freeform 31"/>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71" name="Freeform 32"/>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72" name="Freeform 33"/>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73" name="Freeform 34"/>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pic>
        <p:nvPicPr>
          <p:cNvPr id="74" name="Picture 2"/>
          <p:cNvPicPr>
            <a:picLocks noChangeAspect="1" noChangeArrowheads="1"/>
          </p:cNvPicPr>
          <p:nvPr/>
        </p:nvPicPr>
        <p:blipFill rotWithShape="1">
          <a:blip r:embed="rId16">
            <a:extLst>
              <a:ext uri="{28A0092B-C50C-407E-A947-70E740481C1C}">
                <a14:useLocalDpi xmlns:a14="http://schemas.microsoft.com/office/drawing/2010/main" val="0"/>
              </a:ext>
            </a:extLst>
          </a:blip>
          <a:srcRect l="10429" t="18849" r="62737" b="54725"/>
          <a:stretch/>
        </p:blipFill>
        <p:spPr bwMode="auto">
          <a:xfrm>
            <a:off x="991" y="3896217"/>
            <a:ext cx="1562100" cy="961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75" name="Picture 2"/>
          <p:cNvPicPr>
            <a:picLocks noChangeAspect="1" noChangeArrowheads="1"/>
          </p:cNvPicPr>
          <p:nvPr/>
        </p:nvPicPr>
        <p:blipFill rotWithShape="1">
          <a:blip r:embed="rId16">
            <a:extLst>
              <a:ext uri="{28A0092B-C50C-407E-A947-70E740481C1C}">
                <a14:useLocalDpi xmlns:a14="http://schemas.microsoft.com/office/drawing/2010/main" val="0"/>
              </a:ext>
            </a:extLst>
          </a:blip>
          <a:srcRect l="10429" t="18849" r="62737" b="54725"/>
          <a:stretch/>
        </p:blipFill>
        <p:spPr bwMode="auto">
          <a:xfrm>
            <a:off x="1752600" y="3896217"/>
            <a:ext cx="1562100" cy="961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76" name="Down Arrow 75"/>
          <p:cNvSpPr/>
          <p:nvPr/>
        </p:nvSpPr>
        <p:spPr bwMode="auto">
          <a:xfrm rot="1852332">
            <a:off x="818489" y="3328764"/>
            <a:ext cx="382484" cy="762000"/>
          </a:xfrm>
          <a:prstGeom prst="downArrow">
            <a:avLst/>
          </a:prstGeom>
          <a:solidFill>
            <a:schemeClr val="bg1">
              <a:lumMod val="85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77" name="Down Arrow 76"/>
          <p:cNvSpPr/>
          <p:nvPr/>
        </p:nvSpPr>
        <p:spPr bwMode="auto">
          <a:xfrm rot="20912168">
            <a:off x="2384696" y="3347835"/>
            <a:ext cx="342524" cy="634028"/>
          </a:xfrm>
          <a:prstGeom prst="downArrow">
            <a:avLst/>
          </a:prstGeom>
          <a:solidFill>
            <a:schemeClr val="bg1">
              <a:lumMod val="85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grpSp>
        <p:nvGrpSpPr>
          <p:cNvPr id="6" name="Group 5"/>
          <p:cNvGrpSpPr/>
          <p:nvPr/>
        </p:nvGrpSpPr>
        <p:grpSpPr>
          <a:xfrm>
            <a:off x="4393128" y="405177"/>
            <a:ext cx="2627416" cy="1429987"/>
            <a:chOff x="524704" y="2595766"/>
            <a:chExt cx="2627416" cy="1429987"/>
          </a:xfrm>
        </p:grpSpPr>
        <p:sp>
          <p:nvSpPr>
            <p:cNvPr id="78" name="Rounded Rectangle 77"/>
            <p:cNvSpPr/>
            <p:nvPr/>
          </p:nvSpPr>
          <p:spPr bwMode="auto">
            <a:xfrm>
              <a:off x="524704" y="2595766"/>
              <a:ext cx="2627416" cy="1429987"/>
            </a:xfrm>
            <a:prstGeom prst="roundRect">
              <a:avLst/>
            </a:prstGeom>
            <a:solidFill>
              <a:srgbClr val="FFC3C0"/>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79" name="Rounded Rectangle 78"/>
            <p:cNvSpPr/>
            <p:nvPr/>
          </p:nvSpPr>
          <p:spPr bwMode="auto">
            <a:xfrm>
              <a:off x="1989328" y="3357490"/>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80" name="Rounded Rectangle 79"/>
            <p:cNvSpPr/>
            <p:nvPr/>
          </p:nvSpPr>
          <p:spPr bwMode="auto">
            <a:xfrm>
              <a:off x="789920" y="3357213"/>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81" name="Rounded Rectangle 80"/>
            <p:cNvSpPr/>
            <p:nvPr/>
          </p:nvSpPr>
          <p:spPr bwMode="auto">
            <a:xfrm>
              <a:off x="1996255" y="2688652"/>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82" name="Rounded Rectangle 81"/>
            <p:cNvSpPr/>
            <p:nvPr/>
          </p:nvSpPr>
          <p:spPr bwMode="auto">
            <a:xfrm>
              <a:off x="796847" y="2688375"/>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83" name="TextBox 82"/>
            <p:cNvSpPr txBox="1"/>
            <p:nvPr/>
          </p:nvSpPr>
          <p:spPr>
            <a:xfrm>
              <a:off x="761222" y="2672298"/>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key</a:t>
              </a:r>
              <a:endParaRPr lang="en-US" sz="1800" b="1" dirty="0" smtClean="0">
                <a:latin typeface="Calibri" panose="020F0502020204030204" pitchFamily="34" charset="0"/>
              </a:endParaRPr>
            </a:p>
          </p:txBody>
        </p:sp>
        <p:sp>
          <p:nvSpPr>
            <p:cNvPr id="84" name="TextBox 83"/>
            <p:cNvSpPr txBox="1"/>
            <p:nvPr/>
          </p:nvSpPr>
          <p:spPr>
            <a:xfrm>
              <a:off x="1960630" y="2672298"/>
              <a:ext cx="658090" cy="276999"/>
            </a:xfrm>
            <a:prstGeom prst="rect">
              <a:avLst/>
            </a:prstGeom>
            <a:noFill/>
          </p:spPr>
          <p:txBody>
            <a:bodyPr wrap="square" rtlCol="0">
              <a:spAutoFit/>
            </a:bodyPr>
            <a:lstStyle/>
            <a:p>
              <a:pPr>
                <a:buNone/>
              </a:pPr>
              <a:r>
                <a:rPr lang="en-US" sz="1200" b="1" dirty="0" smtClean="0">
                  <a:latin typeface="Calibri" panose="020F0502020204030204" pitchFamily="34" charset="0"/>
                </a:rPr>
                <a:t>value</a:t>
              </a:r>
              <a:endParaRPr lang="en-US" sz="1800" b="1" dirty="0" smtClean="0">
                <a:latin typeface="Calibri" panose="020F0502020204030204" pitchFamily="34" charset="0"/>
              </a:endParaRPr>
            </a:p>
          </p:txBody>
        </p:sp>
        <p:sp>
          <p:nvSpPr>
            <p:cNvPr id="85" name="TextBox 84"/>
            <p:cNvSpPr txBox="1"/>
            <p:nvPr/>
          </p:nvSpPr>
          <p:spPr>
            <a:xfrm>
              <a:off x="754295" y="3348584"/>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left</a:t>
              </a:r>
              <a:endParaRPr lang="en-US" sz="1800" b="1" dirty="0" smtClean="0">
                <a:latin typeface="Calibri" panose="020F0502020204030204" pitchFamily="34" charset="0"/>
              </a:endParaRPr>
            </a:p>
          </p:txBody>
        </p:sp>
        <p:sp>
          <p:nvSpPr>
            <p:cNvPr id="86" name="TextBox 85"/>
            <p:cNvSpPr txBox="1"/>
            <p:nvPr/>
          </p:nvSpPr>
          <p:spPr>
            <a:xfrm>
              <a:off x="1953703" y="3348584"/>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right</a:t>
              </a:r>
              <a:endParaRPr lang="en-US" sz="1800" b="1" dirty="0" smtClean="0">
                <a:latin typeface="Calibri" panose="020F0502020204030204" pitchFamily="34" charset="0"/>
              </a:endParaRPr>
            </a:p>
          </p:txBody>
        </p:sp>
        <p:sp>
          <p:nvSpPr>
            <p:cNvPr id="87" name="TextBox 86"/>
            <p:cNvSpPr txBox="1"/>
            <p:nvPr/>
          </p:nvSpPr>
          <p:spPr>
            <a:xfrm>
              <a:off x="1132450" y="2745370"/>
              <a:ext cx="381000" cy="523220"/>
            </a:xfrm>
            <a:prstGeom prst="rect">
              <a:avLst/>
            </a:prstGeom>
            <a:noFill/>
          </p:spPr>
          <p:txBody>
            <a:bodyPr wrap="square" rtlCol="0">
              <a:spAutoFit/>
            </a:bodyPr>
            <a:lstStyle/>
            <a:p>
              <a:pPr algn="ctr">
                <a:buNone/>
              </a:pPr>
              <a:r>
                <a:rPr lang="en-US" sz="2800" b="1" dirty="0" smtClean="0">
                  <a:latin typeface="Cambria" panose="02040503050406030204" pitchFamily="18" charset="0"/>
                </a:rPr>
                <a:t>b</a:t>
              </a:r>
              <a:endParaRPr lang="en-US" b="1" dirty="0" smtClean="0">
                <a:latin typeface="Cambria" panose="02040503050406030204" pitchFamily="18" charset="0"/>
              </a:endParaRPr>
            </a:p>
          </p:txBody>
        </p:sp>
        <p:pic>
          <p:nvPicPr>
            <p:cNvPr id="97" name="Picture 9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380141" y="2793291"/>
              <a:ext cx="477158" cy="397076"/>
            </a:xfrm>
            <a:prstGeom prst="rect">
              <a:avLst/>
            </a:prstGeom>
          </p:spPr>
        </p:pic>
      </p:grpSp>
      <p:grpSp>
        <p:nvGrpSpPr>
          <p:cNvPr id="7" name="Group 6"/>
          <p:cNvGrpSpPr/>
          <p:nvPr/>
        </p:nvGrpSpPr>
        <p:grpSpPr>
          <a:xfrm>
            <a:off x="3429000" y="4095939"/>
            <a:ext cx="2627416" cy="1429987"/>
            <a:chOff x="5658592" y="5123213"/>
            <a:chExt cx="2627416" cy="1429987"/>
          </a:xfrm>
        </p:grpSpPr>
        <p:sp>
          <p:nvSpPr>
            <p:cNvPr id="88" name="Rounded Rectangle 87"/>
            <p:cNvSpPr/>
            <p:nvPr/>
          </p:nvSpPr>
          <p:spPr bwMode="auto">
            <a:xfrm>
              <a:off x="5658592" y="5123213"/>
              <a:ext cx="2627416" cy="1429987"/>
            </a:xfrm>
            <a:prstGeom prst="roundRect">
              <a:avLst/>
            </a:prstGeom>
            <a:solidFill>
              <a:srgbClr val="FFC3C0"/>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89" name="Rounded Rectangle 88"/>
            <p:cNvSpPr/>
            <p:nvPr/>
          </p:nvSpPr>
          <p:spPr bwMode="auto">
            <a:xfrm>
              <a:off x="7123216" y="5884937"/>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90" name="Rounded Rectangle 89"/>
            <p:cNvSpPr/>
            <p:nvPr/>
          </p:nvSpPr>
          <p:spPr bwMode="auto">
            <a:xfrm>
              <a:off x="5923808" y="5884660"/>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91" name="Rounded Rectangle 90"/>
            <p:cNvSpPr/>
            <p:nvPr/>
          </p:nvSpPr>
          <p:spPr bwMode="auto">
            <a:xfrm>
              <a:off x="7130143" y="5216099"/>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92" name="Rounded Rectangle 91"/>
            <p:cNvSpPr/>
            <p:nvPr/>
          </p:nvSpPr>
          <p:spPr bwMode="auto">
            <a:xfrm>
              <a:off x="5930735" y="5215822"/>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93" name="TextBox 92"/>
            <p:cNvSpPr txBox="1"/>
            <p:nvPr/>
          </p:nvSpPr>
          <p:spPr>
            <a:xfrm>
              <a:off x="5895110" y="5199745"/>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key</a:t>
              </a:r>
              <a:endParaRPr lang="en-US" sz="1800" b="1" dirty="0" smtClean="0">
                <a:latin typeface="Calibri" panose="020F0502020204030204" pitchFamily="34" charset="0"/>
              </a:endParaRPr>
            </a:p>
          </p:txBody>
        </p:sp>
        <p:sp>
          <p:nvSpPr>
            <p:cNvPr id="94" name="TextBox 93"/>
            <p:cNvSpPr txBox="1"/>
            <p:nvPr/>
          </p:nvSpPr>
          <p:spPr>
            <a:xfrm>
              <a:off x="5888183" y="5876031"/>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left</a:t>
              </a:r>
              <a:endParaRPr lang="en-US" sz="1800" b="1" dirty="0" smtClean="0">
                <a:latin typeface="Calibri" panose="020F0502020204030204" pitchFamily="34" charset="0"/>
              </a:endParaRPr>
            </a:p>
          </p:txBody>
        </p:sp>
        <p:sp>
          <p:nvSpPr>
            <p:cNvPr id="95" name="TextBox 94"/>
            <p:cNvSpPr txBox="1"/>
            <p:nvPr/>
          </p:nvSpPr>
          <p:spPr>
            <a:xfrm>
              <a:off x="7087591" y="5876031"/>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right</a:t>
              </a:r>
              <a:endParaRPr lang="en-US" sz="1800" b="1" dirty="0" smtClean="0">
                <a:latin typeface="Calibri" panose="020F0502020204030204" pitchFamily="34" charset="0"/>
              </a:endParaRPr>
            </a:p>
          </p:txBody>
        </p:sp>
        <p:sp>
          <p:nvSpPr>
            <p:cNvPr id="96" name="TextBox 95"/>
            <p:cNvSpPr txBox="1"/>
            <p:nvPr/>
          </p:nvSpPr>
          <p:spPr>
            <a:xfrm>
              <a:off x="6285881" y="5242537"/>
              <a:ext cx="381000" cy="523220"/>
            </a:xfrm>
            <a:prstGeom prst="rect">
              <a:avLst/>
            </a:prstGeom>
            <a:noFill/>
          </p:spPr>
          <p:txBody>
            <a:bodyPr wrap="square" rtlCol="0">
              <a:spAutoFit/>
            </a:bodyPr>
            <a:lstStyle/>
            <a:p>
              <a:pPr algn="ctr">
                <a:buNone/>
              </a:pPr>
              <a:r>
                <a:rPr lang="en-US" sz="2800" b="1" dirty="0">
                  <a:latin typeface="Cambria" panose="02040503050406030204" pitchFamily="18" charset="0"/>
                </a:rPr>
                <a:t>c</a:t>
              </a:r>
              <a:endParaRPr lang="en-US" b="1" dirty="0" smtClean="0">
                <a:latin typeface="Cambria" panose="02040503050406030204" pitchFamily="18" charset="0"/>
              </a:endParaRPr>
            </a:p>
          </p:txBody>
        </p:sp>
        <p:pic>
          <p:nvPicPr>
            <p:cNvPr id="98" name="Picture 9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439520" y="5287489"/>
              <a:ext cx="618387" cy="479521"/>
            </a:xfrm>
            <a:prstGeom prst="rect">
              <a:avLst/>
            </a:prstGeom>
          </p:spPr>
        </p:pic>
        <p:sp>
          <p:nvSpPr>
            <p:cNvPr id="99" name="TextBox 98"/>
            <p:cNvSpPr txBox="1"/>
            <p:nvPr/>
          </p:nvSpPr>
          <p:spPr>
            <a:xfrm>
              <a:off x="7094518" y="5199745"/>
              <a:ext cx="658090" cy="276999"/>
            </a:xfrm>
            <a:prstGeom prst="rect">
              <a:avLst/>
            </a:prstGeom>
            <a:noFill/>
          </p:spPr>
          <p:txBody>
            <a:bodyPr wrap="square" rtlCol="0">
              <a:spAutoFit/>
            </a:bodyPr>
            <a:lstStyle/>
            <a:p>
              <a:pPr>
                <a:buNone/>
              </a:pPr>
              <a:r>
                <a:rPr lang="en-US" sz="1200" b="1" dirty="0" smtClean="0">
                  <a:latin typeface="Calibri" panose="020F0502020204030204" pitchFamily="34" charset="0"/>
                </a:rPr>
                <a:t>value</a:t>
              </a:r>
              <a:endParaRPr lang="en-US" sz="1800" b="1" dirty="0" smtClean="0">
                <a:latin typeface="Calibri" panose="020F0502020204030204" pitchFamily="34" charset="0"/>
              </a:endParaRPr>
            </a:p>
          </p:txBody>
        </p:sp>
      </p:grpSp>
      <p:grpSp>
        <p:nvGrpSpPr>
          <p:cNvPr id="5" name="Group 4"/>
          <p:cNvGrpSpPr/>
          <p:nvPr/>
        </p:nvGrpSpPr>
        <p:grpSpPr>
          <a:xfrm>
            <a:off x="5029200" y="2328299"/>
            <a:ext cx="2627416" cy="1429987"/>
            <a:chOff x="6897584" y="1524000"/>
            <a:chExt cx="2627416" cy="1429987"/>
          </a:xfrm>
        </p:grpSpPr>
        <p:sp>
          <p:nvSpPr>
            <p:cNvPr id="122" name="Rounded Rectangle 121"/>
            <p:cNvSpPr/>
            <p:nvPr/>
          </p:nvSpPr>
          <p:spPr bwMode="auto">
            <a:xfrm>
              <a:off x="6897584" y="1524000"/>
              <a:ext cx="2627416" cy="1429987"/>
            </a:xfrm>
            <a:prstGeom prst="roundRect">
              <a:avLst/>
            </a:prstGeom>
            <a:solidFill>
              <a:srgbClr val="FFC3C0"/>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123" name="Rounded Rectangle 122"/>
            <p:cNvSpPr/>
            <p:nvPr/>
          </p:nvSpPr>
          <p:spPr bwMode="auto">
            <a:xfrm>
              <a:off x="8362208" y="2285724"/>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124" name="Rounded Rectangle 123"/>
            <p:cNvSpPr/>
            <p:nvPr/>
          </p:nvSpPr>
          <p:spPr bwMode="auto">
            <a:xfrm>
              <a:off x="7162800" y="2285447"/>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125" name="Rounded Rectangle 124"/>
            <p:cNvSpPr/>
            <p:nvPr/>
          </p:nvSpPr>
          <p:spPr bwMode="auto">
            <a:xfrm>
              <a:off x="8369135" y="1616886"/>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126" name="Rounded Rectangle 125"/>
            <p:cNvSpPr/>
            <p:nvPr/>
          </p:nvSpPr>
          <p:spPr bwMode="auto">
            <a:xfrm>
              <a:off x="7169727" y="1616609"/>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127" name="TextBox 126"/>
            <p:cNvSpPr txBox="1"/>
            <p:nvPr/>
          </p:nvSpPr>
          <p:spPr>
            <a:xfrm>
              <a:off x="7134102" y="1600532"/>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key</a:t>
              </a:r>
              <a:endParaRPr lang="en-US" sz="1800" b="1" dirty="0" smtClean="0">
                <a:latin typeface="Calibri" panose="020F0502020204030204" pitchFamily="34" charset="0"/>
              </a:endParaRPr>
            </a:p>
          </p:txBody>
        </p:sp>
        <p:sp>
          <p:nvSpPr>
            <p:cNvPr id="128" name="TextBox 127"/>
            <p:cNvSpPr txBox="1"/>
            <p:nvPr/>
          </p:nvSpPr>
          <p:spPr>
            <a:xfrm>
              <a:off x="7127175" y="2276818"/>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left</a:t>
              </a:r>
              <a:endParaRPr lang="en-US" sz="1800" b="1" dirty="0" smtClean="0">
                <a:latin typeface="Calibri" panose="020F0502020204030204" pitchFamily="34" charset="0"/>
              </a:endParaRPr>
            </a:p>
          </p:txBody>
        </p:sp>
        <p:sp>
          <p:nvSpPr>
            <p:cNvPr id="129" name="TextBox 128"/>
            <p:cNvSpPr txBox="1"/>
            <p:nvPr/>
          </p:nvSpPr>
          <p:spPr>
            <a:xfrm>
              <a:off x="8326583" y="2276818"/>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right</a:t>
              </a:r>
              <a:endParaRPr lang="en-US" sz="1800" b="1" dirty="0" smtClean="0">
                <a:latin typeface="Calibri" panose="020F0502020204030204" pitchFamily="34" charset="0"/>
              </a:endParaRPr>
            </a:p>
          </p:txBody>
        </p:sp>
        <p:sp>
          <p:nvSpPr>
            <p:cNvPr id="130" name="TextBox 129"/>
            <p:cNvSpPr txBox="1"/>
            <p:nvPr/>
          </p:nvSpPr>
          <p:spPr>
            <a:xfrm>
              <a:off x="7505330" y="1673604"/>
              <a:ext cx="381000" cy="523220"/>
            </a:xfrm>
            <a:prstGeom prst="rect">
              <a:avLst/>
            </a:prstGeom>
            <a:noFill/>
          </p:spPr>
          <p:txBody>
            <a:bodyPr wrap="square" rtlCol="0">
              <a:spAutoFit/>
            </a:bodyPr>
            <a:lstStyle/>
            <a:p>
              <a:pPr algn="ctr">
                <a:buNone/>
              </a:pPr>
              <a:r>
                <a:rPr lang="en-US" sz="2800" b="1" dirty="0">
                  <a:latin typeface="Cambria" panose="02040503050406030204" pitchFamily="18" charset="0"/>
                </a:rPr>
                <a:t>d</a:t>
              </a:r>
              <a:endParaRPr lang="en-US" b="1" dirty="0" smtClean="0">
                <a:latin typeface="Cambria" panose="02040503050406030204" pitchFamily="18" charset="0"/>
              </a:endParaRPr>
            </a:p>
          </p:txBody>
        </p:sp>
        <p:pic>
          <p:nvPicPr>
            <p:cNvPr id="141" name="Picture 14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678953" y="1661729"/>
              <a:ext cx="600544" cy="498324"/>
            </a:xfrm>
            <a:prstGeom prst="rect">
              <a:avLst/>
            </a:prstGeom>
          </p:spPr>
        </p:pic>
        <p:sp>
          <p:nvSpPr>
            <p:cNvPr id="142" name="TextBox 141"/>
            <p:cNvSpPr txBox="1"/>
            <p:nvPr/>
          </p:nvSpPr>
          <p:spPr>
            <a:xfrm>
              <a:off x="8333510" y="1600532"/>
              <a:ext cx="658090" cy="276999"/>
            </a:xfrm>
            <a:prstGeom prst="rect">
              <a:avLst/>
            </a:prstGeom>
            <a:noFill/>
          </p:spPr>
          <p:txBody>
            <a:bodyPr wrap="square" rtlCol="0">
              <a:spAutoFit/>
            </a:bodyPr>
            <a:lstStyle/>
            <a:p>
              <a:pPr>
                <a:buNone/>
              </a:pPr>
              <a:r>
                <a:rPr lang="en-US" sz="1200" b="1" dirty="0" smtClean="0">
                  <a:latin typeface="Calibri" panose="020F0502020204030204" pitchFamily="34" charset="0"/>
                </a:rPr>
                <a:t>value</a:t>
              </a:r>
              <a:endParaRPr lang="en-US" sz="1800" b="1" dirty="0" smtClean="0">
                <a:latin typeface="Calibri" panose="020F0502020204030204" pitchFamily="34" charset="0"/>
              </a:endParaRPr>
            </a:p>
          </p:txBody>
        </p:sp>
      </p:grpSp>
      <p:grpSp>
        <p:nvGrpSpPr>
          <p:cNvPr id="4" name="Group 3"/>
          <p:cNvGrpSpPr/>
          <p:nvPr/>
        </p:nvGrpSpPr>
        <p:grpSpPr>
          <a:xfrm>
            <a:off x="6306787" y="4077206"/>
            <a:ext cx="2627416" cy="1429987"/>
            <a:chOff x="6801592" y="3455374"/>
            <a:chExt cx="2627416" cy="1429987"/>
          </a:xfrm>
        </p:grpSpPr>
        <p:sp>
          <p:nvSpPr>
            <p:cNvPr id="131" name="Rounded Rectangle 130"/>
            <p:cNvSpPr/>
            <p:nvPr/>
          </p:nvSpPr>
          <p:spPr bwMode="auto">
            <a:xfrm>
              <a:off x="6801592" y="3455374"/>
              <a:ext cx="2627416" cy="1429987"/>
            </a:xfrm>
            <a:prstGeom prst="roundRect">
              <a:avLst/>
            </a:prstGeom>
            <a:solidFill>
              <a:srgbClr val="FFC3C0"/>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132" name="Rounded Rectangle 131"/>
            <p:cNvSpPr/>
            <p:nvPr/>
          </p:nvSpPr>
          <p:spPr bwMode="auto">
            <a:xfrm>
              <a:off x="8266216" y="4217098"/>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133" name="Rounded Rectangle 132"/>
            <p:cNvSpPr/>
            <p:nvPr/>
          </p:nvSpPr>
          <p:spPr bwMode="auto">
            <a:xfrm>
              <a:off x="7066808" y="4216821"/>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134" name="Rounded Rectangle 133"/>
            <p:cNvSpPr/>
            <p:nvPr/>
          </p:nvSpPr>
          <p:spPr bwMode="auto">
            <a:xfrm>
              <a:off x="8273143" y="3548260"/>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135" name="Rounded Rectangle 134"/>
            <p:cNvSpPr/>
            <p:nvPr/>
          </p:nvSpPr>
          <p:spPr bwMode="auto">
            <a:xfrm>
              <a:off x="7073735" y="3547983"/>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136" name="TextBox 135"/>
            <p:cNvSpPr txBox="1"/>
            <p:nvPr/>
          </p:nvSpPr>
          <p:spPr>
            <a:xfrm>
              <a:off x="7038110" y="3531906"/>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key</a:t>
              </a:r>
              <a:endParaRPr lang="en-US" sz="1800" b="1" dirty="0" smtClean="0">
                <a:latin typeface="Calibri" panose="020F0502020204030204" pitchFamily="34" charset="0"/>
              </a:endParaRPr>
            </a:p>
          </p:txBody>
        </p:sp>
        <p:sp>
          <p:nvSpPr>
            <p:cNvPr id="137" name="TextBox 136"/>
            <p:cNvSpPr txBox="1"/>
            <p:nvPr/>
          </p:nvSpPr>
          <p:spPr>
            <a:xfrm>
              <a:off x="8237518" y="3531906"/>
              <a:ext cx="658090" cy="276999"/>
            </a:xfrm>
            <a:prstGeom prst="rect">
              <a:avLst/>
            </a:prstGeom>
            <a:noFill/>
          </p:spPr>
          <p:txBody>
            <a:bodyPr wrap="square" rtlCol="0">
              <a:spAutoFit/>
            </a:bodyPr>
            <a:lstStyle/>
            <a:p>
              <a:pPr>
                <a:buNone/>
              </a:pPr>
              <a:r>
                <a:rPr lang="en-US" sz="1200" b="1" dirty="0" smtClean="0">
                  <a:latin typeface="Calibri" panose="020F0502020204030204" pitchFamily="34" charset="0"/>
                </a:rPr>
                <a:t>value</a:t>
              </a:r>
              <a:endParaRPr lang="en-US" sz="1800" b="1" dirty="0" smtClean="0">
                <a:latin typeface="Calibri" panose="020F0502020204030204" pitchFamily="34" charset="0"/>
              </a:endParaRPr>
            </a:p>
          </p:txBody>
        </p:sp>
        <p:sp>
          <p:nvSpPr>
            <p:cNvPr id="138" name="TextBox 137"/>
            <p:cNvSpPr txBox="1"/>
            <p:nvPr/>
          </p:nvSpPr>
          <p:spPr>
            <a:xfrm>
              <a:off x="7031183" y="4208192"/>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left</a:t>
              </a:r>
              <a:endParaRPr lang="en-US" sz="1800" b="1" dirty="0" smtClean="0">
                <a:latin typeface="Calibri" panose="020F0502020204030204" pitchFamily="34" charset="0"/>
              </a:endParaRPr>
            </a:p>
          </p:txBody>
        </p:sp>
        <p:sp>
          <p:nvSpPr>
            <p:cNvPr id="139" name="TextBox 138"/>
            <p:cNvSpPr txBox="1"/>
            <p:nvPr/>
          </p:nvSpPr>
          <p:spPr>
            <a:xfrm>
              <a:off x="8230591" y="4208192"/>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right</a:t>
              </a:r>
              <a:endParaRPr lang="en-US" sz="1800" b="1" dirty="0" smtClean="0">
                <a:latin typeface="Calibri" panose="020F0502020204030204" pitchFamily="34" charset="0"/>
              </a:endParaRPr>
            </a:p>
          </p:txBody>
        </p:sp>
        <p:sp>
          <p:nvSpPr>
            <p:cNvPr id="140" name="TextBox 139"/>
            <p:cNvSpPr txBox="1"/>
            <p:nvPr/>
          </p:nvSpPr>
          <p:spPr>
            <a:xfrm>
              <a:off x="7428881" y="3574698"/>
              <a:ext cx="381000" cy="523220"/>
            </a:xfrm>
            <a:prstGeom prst="rect">
              <a:avLst/>
            </a:prstGeom>
            <a:noFill/>
          </p:spPr>
          <p:txBody>
            <a:bodyPr wrap="square" rtlCol="0">
              <a:spAutoFit/>
            </a:bodyPr>
            <a:lstStyle/>
            <a:p>
              <a:pPr algn="ctr">
                <a:buNone/>
              </a:pPr>
              <a:r>
                <a:rPr lang="en-US" sz="2800" b="1" dirty="0" smtClean="0">
                  <a:latin typeface="Cambria" panose="02040503050406030204" pitchFamily="18" charset="0"/>
                </a:rPr>
                <a:t>f</a:t>
              </a:r>
              <a:endParaRPr lang="en-US" b="1" dirty="0" smtClean="0">
                <a:latin typeface="Cambria" panose="02040503050406030204" pitchFamily="18" charset="0"/>
              </a:endParaRPr>
            </a:p>
          </p:txBody>
        </p:sp>
        <p:pic>
          <p:nvPicPr>
            <p:cNvPr id="143" name="Picture 14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678953" y="3582598"/>
              <a:ext cx="496295" cy="525735"/>
            </a:xfrm>
            <a:prstGeom prst="rect">
              <a:avLst/>
            </a:prstGeom>
          </p:spPr>
        </p:pic>
      </p:grpSp>
      <p:sp>
        <p:nvSpPr>
          <p:cNvPr id="144" name="Down Arrow 143"/>
          <p:cNvSpPr/>
          <p:nvPr/>
        </p:nvSpPr>
        <p:spPr bwMode="auto">
          <a:xfrm rot="3734187">
            <a:off x="3724034" y="942204"/>
            <a:ext cx="561096" cy="2099308"/>
          </a:xfrm>
          <a:prstGeom prst="downArrow">
            <a:avLst/>
          </a:prstGeom>
          <a:solidFill>
            <a:schemeClr val="bg1">
              <a:lumMod val="85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145" name="Down Arrow 144"/>
          <p:cNvSpPr/>
          <p:nvPr/>
        </p:nvSpPr>
        <p:spPr bwMode="auto">
          <a:xfrm rot="19598742">
            <a:off x="6389864" y="1382739"/>
            <a:ext cx="410691" cy="1087949"/>
          </a:xfrm>
          <a:prstGeom prst="downArrow">
            <a:avLst/>
          </a:prstGeom>
          <a:solidFill>
            <a:schemeClr val="bg1">
              <a:lumMod val="85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146" name="Down Arrow 145"/>
          <p:cNvSpPr/>
          <p:nvPr/>
        </p:nvSpPr>
        <p:spPr bwMode="auto">
          <a:xfrm rot="1852332">
            <a:off x="5396846" y="3376371"/>
            <a:ext cx="378662" cy="837150"/>
          </a:xfrm>
          <a:prstGeom prst="downArrow">
            <a:avLst/>
          </a:prstGeom>
          <a:solidFill>
            <a:schemeClr val="bg1">
              <a:lumMod val="85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147" name="Down Arrow 146"/>
          <p:cNvSpPr/>
          <p:nvPr/>
        </p:nvSpPr>
        <p:spPr bwMode="auto">
          <a:xfrm rot="20312273">
            <a:off x="6892428" y="3337864"/>
            <a:ext cx="378662" cy="837150"/>
          </a:xfrm>
          <a:prstGeom prst="downArrow">
            <a:avLst/>
          </a:prstGeom>
          <a:solidFill>
            <a:schemeClr val="bg1">
              <a:lumMod val="85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pic>
        <p:nvPicPr>
          <p:cNvPr id="148" name="Picture 2"/>
          <p:cNvPicPr>
            <a:picLocks noChangeAspect="1" noChangeArrowheads="1"/>
          </p:cNvPicPr>
          <p:nvPr/>
        </p:nvPicPr>
        <p:blipFill rotWithShape="1">
          <a:blip r:embed="rId16">
            <a:extLst>
              <a:ext uri="{28A0092B-C50C-407E-A947-70E740481C1C}">
                <a14:useLocalDpi xmlns:a14="http://schemas.microsoft.com/office/drawing/2010/main" val="0"/>
              </a:ext>
            </a:extLst>
          </a:blip>
          <a:srcRect l="10429" t="18849" r="62737" b="54725"/>
          <a:stretch/>
        </p:blipFill>
        <p:spPr bwMode="auto">
          <a:xfrm>
            <a:off x="2706091" y="5740658"/>
            <a:ext cx="1562100" cy="961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49" name="Picture 2"/>
          <p:cNvPicPr>
            <a:picLocks noChangeAspect="1" noChangeArrowheads="1"/>
          </p:cNvPicPr>
          <p:nvPr/>
        </p:nvPicPr>
        <p:blipFill rotWithShape="1">
          <a:blip r:embed="rId16">
            <a:extLst>
              <a:ext uri="{28A0092B-C50C-407E-A947-70E740481C1C}">
                <a14:useLocalDpi xmlns:a14="http://schemas.microsoft.com/office/drawing/2010/main" val="0"/>
              </a:ext>
            </a:extLst>
          </a:blip>
          <a:srcRect l="10429" t="18849" r="62737" b="54725"/>
          <a:stretch/>
        </p:blipFill>
        <p:spPr bwMode="auto">
          <a:xfrm>
            <a:off x="4457700" y="5740658"/>
            <a:ext cx="1562100" cy="961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50" name="Down Arrow 149"/>
          <p:cNvSpPr/>
          <p:nvPr/>
        </p:nvSpPr>
        <p:spPr bwMode="auto">
          <a:xfrm rot="1852332">
            <a:off x="3523589" y="5173205"/>
            <a:ext cx="382484" cy="762000"/>
          </a:xfrm>
          <a:prstGeom prst="downArrow">
            <a:avLst/>
          </a:prstGeom>
          <a:solidFill>
            <a:schemeClr val="bg1">
              <a:lumMod val="85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151" name="Down Arrow 150"/>
          <p:cNvSpPr/>
          <p:nvPr/>
        </p:nvSpPr>
        <p:spPr bwMode="auto">
          <a:xfrm rot="624700">
            <a:off x="5126021" y="5228695"/>
            <a:ext cx="342524" cy="634028"/>
          </a:xfrm>
          <a:prstGeom prst="downArrow">
            <a:avLst/>
          </a:prstGeom>
          <a:solidFill>
            <a:schemeClr val="bg1">
              <a:lumMod val="85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pic>
        <p:nvPicPr>
          <p:cNvPr id="152" name="Picture 2"/>
          <p:cNvPicPr>
            <a:picLocks noChangeAspect="1" noChangeArrowheads="1"/>
          </p:cNvPicPr>
          <p:nvPr/>
        </p:nvPicPr>
        <p:blipFill rotWithShape="1">
          <a:blip r:embed="rId16">
            <a:extLst>
              <a:ext uri="{28A0092B-C50C-407E-A947-70E740481C1C}">
                <a14:useLocalDpi xmlns:a14="http://schemas.microsoft.com/office/drawing/2010/main" val="0"/>
              </a:ext>
            </a:extLst>
          </a:blip>
          <a:srcRect l="10429" t="18849" r="62737" b="54725"/>
          <a:stretch/>
        </p:blipFill>
        <p:spPr bwMode="auto">
          <a:xfrm>
            <a:off x="6031675" y="5779061"/>
            <a:ext cx="1562100" cy="961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53" name="Picture 2"/>
          <p:cNvPicPr>
            <a:picLocks noChangeAspect="1" noChangeArrowheads="1"/>
          </p:cNvPicPr>
          <p:nvPr/>
        </p:nvPicPr>
        <p:blipFill rotWithShape="1">
          <a:blip r:embed="rId16">
            <a:extLst>
              <a:ext uri="{28A0092B-C50C-407E-A947-70E740481C1C}">
                <a14:useLocalDpi xmlns:a14="http://schemas.microsoft.com/office/drawing/2010/main" val="0"/>
              </a:ext>
            </a:extLst>
          </a:blip>
          <a:srcRect l="10429" t="18849" r="62737" b="54725"/>
          <a:stretch/>
        </p:blipFill>
        <p:spPr bwMode="auto">
          <a:xfrm>
            <a:off x="7524503" y="5779061"/>
            <a:ext cx="1562100" cy="961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54" name="Down Arrow 153"/>
          <p:cNvSpPr/>
          <p:nvPr/>
        </p:nvSpPr>
        <p:spPr bwMode="auto">
          <a:xfrm rot="1852332">
            <a:off x="6849173" y="5211608"/>
            <a:ext cx="382484" cy="762000"/>
          </a:xfrm>
          <a:prstGeom prst="downArrow">
            <a:avLst/>
          </a:prstGeom>
          <a:solidFill>
            <a:schemeClr val="bg1">
              <a:lumMod val="85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155" name="Down Arrow 154"/>
          <p:cNvSpPr/>
          <p:nvPr/>
        </p:nvSpPr>
        <p:spPr bwMode="auto">
          <a:xfrm rot="20912168">
            <a:off x="8156599" y="5230679"/>
            <a:ext cx="342524" cy="634028"/>
          </a:xfrm>
          <a:prstGeom prst="downArrow">
            <a:avLst/>
          </a:prstGeom>
          <a:solidFill>
            <a:schemeClr val="bg1">
              <a:lumMod val="85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156" name="Rectangle 155"/>
          <p:cNvSpPr/>
          <p:nvPr/>
        </p:nvSpPr>
        <p:spPr>
          <a:xfrm>
            <a:off x="7174675" y="304800"/>
            <a:ext cx="1825860" cy="1592744"/>
          </a:xfrm>
          <a:prstGeom prst="rect">
            <a:avLst/>
          </a:prstGeom>
          <a:solidFill>
            <a:schemeClr val="bg1">
              <a:lumMod val="85000"/>
            </a:schemeClr>
          </a:solidFill>
        </p:spPr>
        <p:txBody>
          <a:bodyPr wrap="square">
            <a:spAutoFit/>
          </a:bodyPr>
          <a:lstStyle/>
          <a:p>
            <a:pPr algn="ctr">
              <a:buNone/>
            </a:pPr>
            <a:r>
              <a:rPr lang="en-US" sz="1500" dirty="0" smtClean="0">
                <a:solidFill>
                  <a:srgbClr val="000000"/>
                </a:solidFill>
                <a:latin typeface="Cambria" panose="02040503050406030204" pitchFamily="18" charset="0"/>
                <a:cs typeface="Times New Roman" pitchFamily="18" charset="0"/>
              </a:rPr>
              <a:t>Each of the references is a memory address. </a:t>
            </a:r>
          </a:p>
          <a:p>
            <a:pPr algn="ctr">
              <a:buNone/>
            </a:pPr>
            <a:r>
              <a:rPr lang="en-US" sz="1500" dirty="0" smtClean="0">
                <a:solidFill>
                  <a:srgbClr val="000000"/>
                </a:solidFill>
                <a:latin typeface="Cambria" panose="02040503050406030204" pitchFamily="18" charset="0"/>
                <a:cs typeface="Times New Roman" pitchFamily="18" charset="0"/>
              </a:rPr>
              <a:t>What would this be if more "</a:t>
            </a:r>
            <a:r>
              <a:rPr lang="en-US" sz="1500" b="1" dirty="0" smtClean="0">
                <a:solidFill>
                  <a:srgbClr val="000000"/>
                </a:solidFill>
                <a:latin typeface="Cambria" panose="02040503050406030204" pitchFamily="18" charset="0"/>
                <a:cs typeface="Times New Roman" pitchFamily="18" charset="0"/>
              </a:rPr>
              <a:t>memory-accurate</a:t>
            </a:r>
            <a:r>
              <a:rPr lang="en-US" sz="1500" dirty="0" smtClean="0">
                <a:solidFill>
                  <a:srgbClr val="000000"/>
                </a:solidFill>
                <a:latin typeface="Cambria" panose="02040503050406030204" pitchFamily="18" charset="0"/>
                <a:cs typeface="Times New Roman" pitchFamily="18" charset="0"/>
              </a:rPr>
              <a:t>"?</a:t>
            </a:r>
            <a:endParaRPr lang="en-US" sz="1500" dirty="0"/>
          </a:p>
        </p:txBody>
      </p:sp>
    </p:spTree>
    <p:extLst>
      <p:ext uri="{BB962C8B-B14F-4D97-AF65-F5344CB8AC3E}">
        <p14:creationId xmlns:p14="http://schemas.microsoft.com/office/powerpoint/2010/main" val="19499853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Picture 2"/>
          <p:cNvPicPr>
            <a:picLocks noChangeAspect="1" noChangeArrowheads="1"/>
          </p:cNvPicPr>
          <p:nvPr/>
        </p:nvPicPr>
        <p:blipFill rotWithShape="1">
          <a:blip r:embed="rId16">
            <a:extLst>
              <a:ext uri="{28A0092B-C50C-407E-A947-70E740481C1C}">
                <a14:useLocalDpi xmlns:a14="http://schemas.microsoft.com/office/drawing/2010/main" val="0"/>
              </a:ext>
            </a:extLst>
          </a:blip>
          <a:srcRect l="10429" t="18849" r="62737" b="54725"/>
          <a:stretch/>
        </p:blipFill>
        <p:spPr bwMode="auto">
          <a:xfrm>
            <a:off x="2706091" y="5740658"/>
            <a:ext cx="1562100" cy="961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2306" name="Rectangle 10"/>
          <p:cNvSpPr>
            <a:spLocks noChangeArrowheads="1"/>
          </p:cNvSpPr>
          <p:nvPr/>
        </p:nvSpPr>
        <p:spPr bwMode="auto">
          <a:xfrm>
            <a:off x="247964" y="164941"/>
            <a:ext cx="3281342" cy="1576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t"/>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eaLnBrk="1" hangingPunct="1">
              <a:spcBef>
                <a:spcPct val="0"/>
              </a:spcBef>
              <a:buFontTx/>
              <a:buNone/>
            </a:pPr>
            <a:r>
              <a:rPr lang="en-US" altLang="en-US" sz="4000" b="0" dirty="0" err="1" smtClean="0">
                <a:solidFill>
                  <a:srgbClr val="000000"/>
                </a:solidFill>
                <a:latin typeface="Cambria" panose="02040503050406030204" pitchFamily="18" charset="0"/>
                <a:cs typeface="Times New Roman" pitchFamily="18" charset="0"/>
              </a:rPr>
              <a:t>BSTNode</a:t>
            </a:r>
            <a:r>
              <a:rPr lang="en-US" altLang="en-US" sz="4000" b="0" dirty="0">
                <a:solidFill>
                  <a:srgbClr val="000000"/>
                </a:solidFill>
                <a:latin typeface="Cambria" panose="02040503050406030204" pitchFamily="18" charset="0"/>
                <a:cs typeface="Times New Roman" pitchFamily="18" charset="0"/>
              </a:rPr>
              <a:t> </a:t>
            </a:r>
            <a:r>
              <a:rPr lang="en-US" altLang="en-US" sz="4000" b="0" dirty="0" smtClean="0">
                <a:solidFill>
                  <a:srgbClr val="000000"/>
                </a:solidFill>
                <a:latin typeface="Cambria" panose="02040503050406030204" pitchFamily="18" charset="0"/>
                <a:cs typeface="Times New Roman" pitchFamily="18" charset="0"/>
              </a:rPr>
              <a:t>~   </a:t>
            </a:r>
            <a:r>
              <a:rPr lang="en-US" altLang="en-US" sz="4000" i="1" dirty="0" smtClean="0">
                <a:solidFill>
                  <a:srgbClr val="000000"/>
                </a:solidFill>
                <a:latin typeface="Cambria" panose="02040503050406030204" pitchFamily="18" charset="0"/>
                <a:cs typeface="Times New Roman" pitchFamily="18" charset="0"/>
              </a:rPr>
              <a:t>conceptually</a:t>
            </a:r>
            <a:endParaRPr lang="en-US" altLang="en-US" sz="4400" i="1" dirty="0">
              <a:solidFill>
                <a:srgbClr val="000000"/>
              </a:solidFill>
              <a:latin typeface="Cambria" panose="02040503050406030204" pitchFamily="18" charset="0"/>
              <a:cs typeface="Times New Roman" pitchFamily="18" charset="0"/>
            </a:endParaRPr>
          </a:p>
        </p:txBody>
      </p:sp>
      <p:grpSp>
        <p:nvGrpSpPr>
          <p:cNvPr id="3" name="Group 2"/>
          <p:cNvGrpSpPr/>
          <p:nvPr/>
        </p:nvGrpSpPr>
        <p:grpSpPr>
          <a:xfrm>
            <a:off x="574927" y="2303813"/>
            <a:ext cx="2627416" cy="1429987"/>
            <a:chOff x="3983393" y="1211657"/>
            <a:chExt cx="2627416" cy="1429987"/>
          </a:xfrm>
        </p:grpSpPr>
        <p:sp>
          <p:nvSpPr>
            <p:cNvPr id="49" name="Rounded Rectangle 48"/>
            <p:cNvSpPr/>
            <p:nvPr/>
          </p:nvSpPr>
          <p:spPr bwMode="auto">
            <a:xfrm>
              <a:off x="3983393" y="1211657"/>
              <a:ext cx="2627416" cy="1429987"/>
            </a:xfrm>
            <a:prstGeom prst="roundRect">
              <a:avLst/>
            </a:prstGeom>
            <a:solidFill>
              <a:srgbClr val="FFC3C0"/>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51" name="Rounded Rectangle 50"/>
            <p:cNvSpPr/>
            <p:nvPr/>
          </p:nvSpPr>
          <p:spPr bwMode="auto">
            <a:xfrm>
              <a:off x="5448017" y="1973381"/>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52" name="Rounded Rectangle 51"/>
            <p:cNvSpPr/>
            <p:nvPr/>
          </p:nvSpPr>
          <p:spPr bwMode="auto">
            <a:xfrm>
              <a:off x="4248609" y="1973104"/>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53" name="Rounded Rectangle 52"/>
            <p:cNvSpPr/>
            <p:nvPr/>
          </p:nvSpPr>
          <p:spPr bwMode="auto">
            <a:xfrm>
              <a:off x="5454944" y="1304543"/>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54" name="Rounded Rectangle 53"/>
            <p:cNvSpPr/>
            <p:nvPr/>
          </p:nvSpPr>
          <p:spPr bwMode="auto">
            <a:xfrm>
              <a:off x="4255536" y="1304266"/>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55" name="TextBox 54"/>
            <p:cNvSpPr txBox="1"/>
            <p:nvPr/>
          </p:nvSpPr>
          <p:spPr>
            <a:xfrm>
              <a:off x="4219911" y="1288189"/>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key</a:t>
              </a:r>
              <a:endParaRPr lang="en-US" sz="1800" b="1" dirty="0" smtClean="0">
                <a:latin typeface="Calibri" panose="020F0502020204030204" pitchFamily="34" charset="0"/>
              </a:endParaRPr>
            </a:p>
          </p:txBody>
        </p:sp>
        <p:sp>
          <p:nvSpPr>
            <p:cNvPr id="56" name="TextBox 55"/>
            <p:cNvSpPr txBox="1"/>
            <p:nvPr/>
          </p:nvSpPr>
          <p:spPr>
            <a:xfrm>
              <a:off x="5419319" y="1288189"/>
              <a:ext cx="658090" cy="276999"/>
            </a:xfrm>
            <a:prstGeom prst="rect">
              <a:avLst/>
            </a:prstGeom>
            <a:noFill/>
          </p:spPr>
          <p:txBody>
            <a:bodyPr wrap="square" rtlCol="0">
              <a:spAutoFit/>
            </a:bodyPr>
            <a:lstStyle/>
            <a:p>
              <a:pPr>
                <a:buNone/>
              </a:pPr>
              <a:r>
                <a:rPr lang="en-US" sz="1200" b="1" dirty="0" smtClean="0">
                  <a:latin typeface="Calibri" panose="020F0502020204030204" pitchFamily="34" charset="0"/>
                </a:rPr>
                <a:t>value</a:t>
              </a:r>
              <a:endParaRPr lang="en-US" sz="1800" b="1" dirty="0" smtClean="0">
                <a:latin typeface="Calibri" panose="020F0502020204030204" pitchFamily="34" charset="0"/>
              </a:endParaRPr>
            </a:p>
          </p:txBody>
        </p:sp>
        <p:sp>
          <p:nvSpPr>
            <p:cNvPr id="57" name="TextBox 56"/>
            <p:cNvSpPr txBox="1"/>
            <p:nvPr/>
          </p:nvSpPr>
          <p:spPr>
            <a:xfrm>
              <a:off x="4212984" y="1964475"/>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left</a:t>
              </a:r>
              <a:endParaRPr lang="en-US" sz="1800" b="1" dirty="0" smtClean="0">
                <a:latin typeface="Calibri" panose="020F0502020204030204" pitchFamily="34" charset="0"/>
              </a:endParaRPr>
            </a:p>
          </p:txBody>
        </p:sp>
        <p:sp>
          <p:nvSpPr>
            <p:cNvPr id="58" name="TextBox 57"/>
            <p:cNvSpPr txBox="1"/>
            <p:nvPr/>
          </p:nvSpPr>
          <p:spPr>
            <a:xfrm>
              <a:off x="5412392" y="1964475"/>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right</a:t>
              </a:r>
              <a:endParaRPr lang="en-US" sz="1800" b="1" dirty="0" smtClean="0">
                <a:latin typeface="Calibri" panose="020F0502020204030204" pitchFamily="34" charset="0"/>
              </a:endParaRPr>
            </a:p>
          </p:txBody>
        </p:sp>
        <p:sp>
          <p:nvSpPr>
            <p:cNvPr id="59" name="TextBox 58"/>
            <p:cNvSpPr txBox="1"/>
            <p:nvPr/>
          </p:nvSpPr>
          <p:spPr>
            <a:xfrm>
              <a:off x="4610682" y="1330981"/>
              <a:ext cx="381000" cy="523220"/>
            </a:xfrm>
            <a:prstGeom prst="rect">
              <a:avLst/>
            </a:prstGeom>
            <a:noFill/>
          </p:spPr>
          <p:txBody>
            <a:bodyPr wrap="square" rtlCol="0">
              <a:spAutoFit/>
            </a:bodyPr>
            <a:lstStyle/>
            <a:p>
              <a:pPr algn="ctr">
                <a:buNone/>
              </a:pPr>
              <a:r>
                <a:rPr lang="en-US" sz="2800" b="1" dirty="0" smtClean="0">
                  <a:latin typeface="Cambria" panose="02040503050406030204" pitchFamily="18" charset="0"/>
                </a:rPr>
                <a:t>a</a:t>
              </a:r>
              <a:endParaRPr lang="en-US" b="1" dirty="0" smtClean="0">
                <a:latin typeface="Cambria" panose="02040503050406030204" pitchFamily="18" charset="0"/>
              </a:endParaRPr>
            </a:p>
          </p:txBody>
        </p:sp>
        <p:grpSp>
          <p:nvGrpSpPr>
            <p:cNvPr id="60" name="Group 21"/>
            <p:cNvGrpSpPr>
              <a:grpSpLocks/>
            </p:cNvGrpSpPr>
            <p:nvPr>
              <p:custDataLst>
                <p:tags r:id="rId1"/>
              </p:custDataLst>
            </p:nvPr>
          </p:nvGrpSpPr>
          <p:grpSpPr bwMode="auto">
            <a:xfrm>
              <a:off x="5892465" y="1426688"/>
              <a:ext cx="369887" cy="393700"/>
              <a:chOff x="2928" y="1051"/>
              <a:chExt cx="840" cy="957"/>
            </a:xfrm>
          </p:grpSpPr>
          <p:sp>
            <p:nvSpPr>
              <p:cNvPr id="61" name="Freeform 22"/>
              <p:cNvSpPr>
                <a:spLocks/>
              </p:cNvSpPr>
              <p:nvPr>
                <p:custDataLst>
                  <p:tags r:id="rId2"/>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2" name="Oval 23"/>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3" name="Oval 24"/>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4" name="Oval 25"/>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5" name="Oval 26"/>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6" name="Oval 27"/>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7" name="Oval 28"/>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8" name="Oval 29"/>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9" name="AutoShape 30"/>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70" name="Freeform 31"/>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71" name="Freeform 32"/>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72" name="Freeform 33"/>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73" name="Freeform 34"/>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sp>
        <p:nvSpPr>
          <p:cNvPr id="76" name="Down Arrow 75"/>
          <p:cNvSpPr/>
          <p:nvPr/>
        </p:nvSpPr>
        <p:spPr bwMode="auto">
          <a:xfrm rot="19898420">
            <a:off x="1808513" y="3232597"/>
            <a:ext cx="488465" cy="3102240"/>
          </a:xfrm>
          <a:prstGeom prst="downArrow">
            <a:avLst/>
          </a:prstGeom>
          <a:solidFill>
            <a:schemeClr val="bg1">
              <a:lumMod val="85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77" name="Down Arrow 76"/>
          <p:cNvSpPr/>
          <p:nvPr/>
        </p:nvSpPr>
        <p:spPr bwMode="auto">
          <a:xfrm rot="20912168">
            <a:off x="2573324" y="3322274"/>
            <a:ext cx="408545" cy="2538807"/>
          </a:xfrm>
          <a:prstGeom prst="downArrow">
            <a:avLst/>
          </a:prstGeom>
          <a:solidFill>
            <a:schemeClr val="bg1">
              <a:lumMod val="85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grpSp>
        <p:nvGrpSpPr>
          <p:cNvPr id="6" name="Group 5"/>
          <p:cNvGrpSpPr/>
          <p:nvPr/>
        </p:nvGrpSpPr>
        <p:grpSpPr>
          <a:xfrm>
            <a:off x="4393128" y="405177"/>
            <a:ext cx="2627416" cy="1429987"/>
            <a:chOff x="524704" y="2595766"/>
            <a:chExt cx="2627416" cy="1429987"/>
          </a:xfrm>
        </p:grpSpPr>
        <p:sp>
          <p:nvSpPr>
            <p:cNvPr id="78" name="Rounded Rectangle 77"/>
            <p:cNvSpPr/>
            <p:nvPr/>
          </p:nvSpPr>
          <p:spPr bwMode="auto">
            <a:xfrm>
              <a:off x="524704" y="2595766"/>
              <a:ext cx="2627416" cy="1429987"/>
            </a:xfrm>
            <a:prstGeom prst="roundRect">
              <a:avLst/>
            </a:prstGeom>
            <a:solidFill>
              <a:srgbClr val="FFC3C0"/>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79" name="Rounded Rectangle 78"/>
            <p:cNvSpPr/>
            <p:nvPr/>
          </p:nvSpPr>
          <p:spPr bwMode="auto">
            <a:xfrm>
              <a:off x="1989328" y="3357490"/>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80" name="Rounded Rectangle 79"/>
            <p:cNvSpPr/>
            <p:nvPr/>
          </p:nvSpPr>
          <p:spPr bwMode="auto">
            <a:xfrm>
              <a:off x="789920" y="3357213"/>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81" name="Rounded Rectangle 80"/>
            <p:cNvSpPr/>
            <p:nvPr/>
          </p:nvSpPr>
          <p:spPr bwMode="auto">
            <a:xfrm>
              <a:off x="1996255" y="2688652"/>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82" name="Rounded Rectangle 81"/>
            <p:cNvSpPr/>
            <p:nvPr/>
          </p:nvSpPr>
          <p:spPr bwMode="auto">
            <a:xfrm>
              <a:off x="796847" y="2688375"/>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83" name="TextBox 82"/>
            <p:cNvSpPr txBox="1"/>
            <p:nvPr/>
          </p:nvSpPr>
          <p:spPr>
            <a:xfrm>
              <a:off x="761222" y="2672298"/>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key</a:t>
              </a:r>
              <a:endParaRPr lang="en-US" sz="1800" b="1" dirty="0" smtClean="0">
                <a:latin typeface="Calibri" panose="020F0502020204030204" pitchFamily="34" charset="0"/>
              </a:endParaRPr>
            </a:p>
          </p:txBody>
        </p:sp>
        <p:sp>
          <p:nvSpPr>
            <p:cNvPr id="84" name="TextBox 83"/>
            <p:cNvSpPr txBox="1"/>
            <p:nvPr/>
          </p:nvSpPr>
          <p:spPr>
            <a:xfrm>
              <a:off x="1960630" y="2672298"/>
              <a:ext cx="658090" cy="276999"/>
            </a:xfrm>
            <a:prstGeom prst="rect">
              <a:avLst/>
            </a:prstGeom>
            <a:noFill/>
          </p:spPr>
          <p:txBody>
            <a:bodyPr wrap="square" rtlCol="0">
              <a:spAutoFit/>
            </a:bodyPr>
            <a:lstStyle/>
            <a:p>
              <a:pPr>
                <a:buNone/>
              </a:pPr>
              <a:r>
                <a:rPr lang="en-US" sz="1200" b="1" dirty="0" smtClean="0">
                  <a:latin typeface="Calibri" panose="020F0502020204030204" pitchFamily="34" charset="0"/>
                </a:rPr>
                <a:t>value</a:t>
              </a:r>
              <a:endParaRPr lang="en-US" sz="1800" b="1" dirty="0" smtClean="0">
                <a:latin typeface="Calibri" panose="020F0502020204030204" pitchFamily="34" charset="0"/>
              </a:endParaRPr>
            </a:p>
          </p:txBody>
        </p:sp>
        <p:sp>
          <p:nvSpPr>
            <p:cNvPr id="85" name="TextBox 84"/>
            <p:cNvSpPr txBox="1"/>
            <p:nvPr/>
          </p:nvSpPr>
          <p:spPr>
            <a:xfrm>
              <a:off x="754295" y="3348584"/>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left</a:t>
              </a:r>
              <a:endParaRPr lang="en-US" sz="1800" b="1" dirty="0" smtClean="0">
                <a:latin typeface="Calibri" panose="020F0502020204030204" pitchFamily="34" charset="0"/>
              </a:endParaRPr>
            </a:p>
          </p:txBody>
        </p:sp>
        <p:sp>
          <p:nvSpPr>
            <p:cNvPr id="86" name="TextBox 85"/>
            <p:cNvSpPr txBox="1"/>
            <p:nvPr/>
          </p:nvSpPr>
          <p:spPr>
            <a:xfrm>
              <a:off x="1953703" y="3348584"/>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right</a:t>
              </a:r>
              <a:endParaRPr lang="en-US" sz="1800" b="1" dirty="0" smtClean="0">
                <a:latin typeface="Calibri" panose="020F0502020204030204" pitchFamily="34" charset="0"/>
              </a:endParaRPr>
            </a:p>
          </p:txBody>
        </p:sp>
        <p:sp>
          <p:nvSpPr>
            <p:cNvPr id="87" name="TextBox 86"/>
            <p:cNvSpPr txBox="1"/>
            <p:nvPr/>
          </p:nvSpPr>
          <p:spPr>
            <a:xfrm>
              <a:off x="1132450" y="2745370"/>
              <a:ext cx="381000" cy="523220"/>
            </a:xfrm>
            <a:prstGeom prst="rect">
              <a:avLst/>
            </a:prstGeom>
            <a:noFill/>
          </p:spPr>
          <p:txBody>
            <a:bodyPr wrap="square" rtlCol="0">
              <a:spAutoFit/>
            </a:bodyPr>
            <a:lstStyle/>
            <a:p>
              <a:pPr algn="ctr">
                <a:buNone/>
              </a:pPr>
              <a:r>
                <a:rPr lang="en-US" sz="2800" b="1" dirty="0" smtClean="0">
                  <a:latin typeface="Cambria" panose="02040503050406030204" pitchFamily="18" charset="0"/>
                </a:rPr>
                <a:t>b</a:t>
              </a:r>
              <a:endParaRPr lang="en-US" b="1" dirty="0" smtClean="0">
                <a:latin typeface="Cambria" panose="02040503050406030204" pitchFamily="18" charset="0"/>
              </a:endParaRPr>
            </a:p>
          </p:txBody>
        </p:sp>
        <p:pic>
          <p:nvPicPr>
            <p:cNvPr id="97" name="Picture 9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380141" y="2793291"/>
              <a:ext cx="477158" cy="397076"/>
            </a:xfrm>
            <a:prstGeom prst="rect">
              <a:avLst/>
            </a:prstGeom>
          </p:spPr>
        </p:pic>
      </p:grpSp>
      <p:grpSp>
        <p:nvGrpSpPr>
          <p:cNvPr id="7" name="Group 6"/>
          <p:cNvGrpSpPr/>
          <p:nvPr/>
        </p:nvGrpSpPr>
        <p:grpSpPr>
          <a:xfrm>
            <a:off x="3429000" y="4095939"/>
            <a:ext cx="2627416" cy="1429987"/>
            <a:chOff x="5658592" y="5123213"/>
            <a:chExt cx="2627416" cy="1429987"/>
          </a:xfrm>
        </p:grpSpPr>
        <p:sp>
          <p:nvSpPr>
            <p:cNvPr id="88" name="Rounded Rectangle 87"/>
            <p:cNvSpPr/>
            <p:nvPr/>
          </p:nvSpPr>
          <p:spPr bwMode="auto">
            <a:xfrm>
              <a:off x="5658592" y="5123213"/>
              <a:ext cx="2627416" cy="1429987"/>
            </a:xfrm>
            <a:prstGeom prst="roundRect">
              <a:avLst/>
            </a:prstGeom>
            <a:solidFill>
              <a:srgbClr val="FFC3C0"/>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89" name="Rounded Rectangle 88"/>
            <p:cNvSpPr/>
            <p:nvPr/>
          </p:nvSpPr>
          <p:spPr bwMode="auto">
            <a:xfrm>
              <a:off x="7123216" y="5884937"/>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90" name="Rounded Rectangle 89"/>
            <p:cNvSpPr/>
            <p:nvPr/>
          </p:nvSpPr>
          <p:spPr bwMode="auto">
            <a:xfrm>
              <a:off x="5923808" y="5884660"/>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91" name="Rounded Rectangle 90"/>
            <p:cNvSpPr/>
            <p:nvPr/>
          </p:nvSpPr>
          <p:spPr bwMode="auto">
            <a:xfrm>
              <a:off x="7130143" y="5216099"/>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92" name="Rounded Rectangle 91"/>
            <p:cNvSpPr/>
            <p:nvPr/>
          </p:nvSpPr>
          <p:spPr bwMode="auto">
            <a:xfrm>
              <a:off x="5930735" y="5215822"/>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93" name="TextBox 92"/>
            <p:cNvSpPr txBox="1"/>
            <p:nvPr/>
          </p:nvSpPr>
          <p:spPr>
            <a:xfrm>
              <a:off x="5895110" y="5199745"/>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key</a:t>
              </a:r>
              <a:endParaRPr lang="en-US" sz="1800" b="1" dirty="0" smtClean="0">
                <a:latin typeface="Calibri" panose="020F0502020204030204" pitchFamily="34" charset="0"/>
              </a:endParaRPr>
            </a:p>
          </p:txBody>
        </p:sp>
        <p:sp>
          <p:nvSpPr>
            <p:cNvPr id="94" name="TextBox 93"/>
            <p:cNvSpPr txBox="1"/>
            <p:nvPr/>
          </p:nvSpPr>
          <p:spPr>
            <a:xfrm>
              <a:off x="5888183" y="5876031"/>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left</a:t>
              </a:r>
              <a:endParaRPr lang="en-US" sz="1800" b="1" dirty="0" smtClean="0">
                <a:latin typeface="Calibri" panose="020F0502020204030204" pitchFamily="34" charset="0"/>
              </a:endParaRPr>
            </a:p>
          </p:txBody>
        </p:sp>
        <p:sp>
          <p:nvSpPr>
            <p:cNvPr id="95" name="TextBox 94"/>
            <p:cNvSpPr txBox="1"/>
            <p:nvPr/>
          </p:nvSpPr>
          <p:spPr>
            <a:xfrm>
              <a:off x="7087591" y="5876031"/>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right</a:t>
              </a:r>
              <a:endParaRPr lang="en-US" sz="1800" b="1" dirty="0" smtClean="0">
                <a:latin typeface="Calibri" panose="020F0502020204030204" pitchFamily="34" charset="0"/>
              </a:endParaRPr>
            </a:p>
          </p:txBody>
        </p:sp>
        <p:sp>
          <p:nvSpPr>
            <p:cNvPr id="96" name="TextBox 95"/>
            <p:cNvSpPr txBox="1"/>
            <p:nvPr/>
          </p:nvSpPr>
          <p:spPr>
            <a:xfrm>
              <a:off x="6285881" y="5242537"/>
              <a:ext cx="381000" cy="523220"/>
            </a:xfrm>
            <a:prstGeom prst="rect">
              <a:avLst/>
            </a:prstGeom>
            <a:noFill/>
          </p:spPr>
          <p:txBody>
            <a:bodyPr wrap="square" rtlCol="0">
              <a:spAutoFit/>
            </a:bodyPr>
            <a:lstStyle/>
            <a:p>
              <a:pPr algn="ctr">
                <a:buNone/>
              </a:pPr>
              <a:r>
                <a:rPr lang="en-US" sz="2800" b="1" dirty="0">
                  <a:latin typeface="Cambria" panose="02040503050406030204" pitchFamily="18" charset="0"/>
                </a:rPr>
                <a:t>c</a:t>
              </a:r>
              <a:endParaRPr lang="en-US" b="1" dirty="0" smtClean="0">
                <a:latin typeface="Cambria" panose="02040503050406030204" pitchFamily="18" charset="0"/>
              </a:endParaRPr>
            </a:p>
          </p:txBody>
        </p:sp>
        <p:pic>
          <p:nvPicPr>
            <p:cNvPr id="98" name="Picture 9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439520" y="5287489"/>
              <a:ext cx="618387" cy="479521"/>
            </a:xfrm>
            <a:prstGeom prst="rect">
              <a:avLst/>
            </a:prstGeom>
          </p:spPr>
        </p:pic>
        <p:sp>
          <p:nvSpPr>
            <p:cNvPr id="99" name="TextBox 98"/>
            <p:cNvSpPr txBox="1"/>
            <p:nvPr/>
          </p:nvSpPr>
          <p:spPr>
            <a:xfrm>
              <a:off x="7094518" y="5199745"/>
              <a:ext cx="658090" cy="276999"/>
            </a:xfrm>
            <a:prstGeom prst="rect">
              <a:avLst/>
            </a:prstGeom>
            <a:noFill/>
          </p:spPr>
          <p:txBody>
            <a:bodyPr wrap="square" rtlCol="0">
              <a:spAutoFit/>
            </a:bodyPr>
            <a:lstStyle/>
            <a:p>
              <a:pPr>
                <a:buNone/>
              </a:pPr>
              <a:r>
                <a:rPr lang="en-US" sz="1200" b="1" dirty="0" smtClean="0">
                  <a:latin typeface="Calibri" panose="020F0502020204030204" pitchFamily="34" charset="0"/>
                </a:rPr>
                <a:t>value</a:t>
              </a:r>
              <a:endParaRPr lang="en-US" sz="1800" b="1" dirty="0" smtClean="0">
                <a:latin typeface="Calibri" panose="020F0502020204030204" pitchFamily="34" charset="0"/>
              </a:endParaRPr>
            </a:p>
          </p:txBody>
        </p:sp>
      </p:grpSp>
      <p:grpSp>
        <p:nvGrpSpPr>
          <p:cNvPr id="5" name="Group 4"/>
          <p:cNvGrpSpPr/>
          <p:nvPr/>
        </p:nvGrpSpPr>
        <p:grpSpPr>
          <a:xfrm>
            <a:off x="5029200" y="2328299"/>
            <a:ext cx="2627416" cy="1429987"/>
            <a:chOff x="6897584" y="1524000"/>
            <a:chExt cx="2627416" cy="1429987"/>
          </a:xfrm>
        </p:grpSpPr>
        <p:sp>
          <p:nvSpPr>
            <p:cNvPr id="122" name="Rounded Rectangle 121"/>
            <p:cNvSpPr/>
            <p:nvPr/>
          </p:nvSpPr>
          <p:spPr bwMode="auto">
            <a:xfrm>
              <a:off x="6897584" y="1524000"/>
              <a:ext cx="2627416" cy="1429987"/>
            </a:xfrm>
            <a:prstGeom prst="roundRect">
              <a:avLst/>
            </a:prstGeom>
            <a:solidFill>
              <a:srgbClr val="FFC3C0"/>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123" name="Rounded Rectangle 122"/>
            <p:cNvSpPr/>
            <p:nvPr/>
          </p:nvSpPr>
          <p:spPr bwMode="auto">
            <a:xfrm>
              <a:off x="8362208" y="2285724"/>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124" name="Rounded Rectangle 123"/>
            <p:cNvSpPr/>
            <p:nvPr/>
          </p:nvSpPr>
          <p:spPr bwMode="auto">
            <a:xfrm>
              <a:off x="7162800" y="2285447"/>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125" name="Rounded Rectangle 124"/>
            <p:cNvSpPr/>
            <p:nvPr/>
          </p:nvSpPr>
          <p:spPr bwMode="auto">
            <a:xfrm>
              <a:off x="8369135" y="1616886"/>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126" name="Rounded Rectangle 125"/>
            <p:cNvSpPr/>
            <p:nvPr/>
          </p:nvSpPr>
          <p:spPr bwMode="auto">
            <a:xfrm>
              <a:off x="7169727" y="1616609"/>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127" name="TextBox 126"/>
            <p:cNvSpPr txBox="1"/>
            <p:nvPr/>
          </p:nvSpPr>
          <p:spPr>
            <a:xfrm>
              <a:off x="7134102" y="1600532"/>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key</a:t>
              </a:r>
              <a:endParaRPr lang="en-US" sz="1800" b="1" dirty="0" smtClean="0">
                <a:latin typeface="Calibri" panose="020F0502020204030204" pitchFamily="34" charset="0"/>
              </a:endParaRPr>
            </a:p>
          </p:txBody>
        </p:sp>
        <p:sp>
          <p:nvSpPr>
            <p:cNvPr id="128" name="TextBox 127"/>
            <p:cNvSpPr txBox="1"/>
            <p:nvPr/>
          </p:nvSpPr>
          <p:spPr>
            <a:xfrm>
              <a:off x="7127175" y="2276818"/>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left</a:t>
              </a:r>
              <a:endParaRPr lang="en-US" sz="1800" b="1" dirty="0" smtClean="0">
                <a:latin typeface="Calibri" panose="020F0502020204030204" pitchFamily="34" charset="0"/>
              </a:endParaRPr>
            </a:p>
          </p:txBody>
        </p:sp>
        <p:sp>
          <p:nvSpPr>
            <p:cNvPr id="129" name="TextBox 128"/>
            <p:cNvSpPr txBox="1"/>
            <p:nvPr/>
          </p:nvSpPr>
          <p:spPr>
            <a:xfrm>
              <a:off x="8326583" y="2276818"/>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right</a:t>
              </a:r>
              <a:endParaRPr lang="en-US" sz="1800" b="1" dirty="0" smtClean="0">
                <a:latin typeface="Calibri" panose="020F0502020204030204" pitchFamily="34" charset="0"/>
              </a:endParaRPr>
            </a:p>
          </p:txBody>
        </p:sp>
        <p:sp>
          <p:nvSpPr>
            <p:cNvPr id="130" name="TextBox 129"/>
            <p:cNvSpPr txBox="1"/>
            <p:nvPr/>
          </p:nvSpPr>
          <p:spPr>
            <a:xfrm>
              <a:off x="7505330" y="1673604"/>
              <a:ext cx="381000" cy="523220"/>
            </a:xfrm>
            <a:prstGeom prst="rect">
              <a:avLst/>
            </a:prstGeom>
            <a:noFill/>
          </p:spPr>
          <p:txBody>
            <a:bodyPr wrap="square" rtlCol="0">
              <a:spAutoFit/>
            </a:bodyPr>
            <a:lstStyle/>
            <a:p>
              <a:pPr algn="ctr">
                <a:buNone/>
              </a:pPr>
              <a:r>
                <a:rPr lang="en-US" sz="2800" b="1" dirty="0">
                  <a:latin typeface="Cambria" panose="02040503050406030204" pitchFamily="18" charset="0"/>
                </a:rPr>
                <a:t>d</a:t>
              </a:r>
              <a:endParaRPr lang="en-US" b="1" dirty="0" smtClean="0">
                <a:latin typeface="Cambria" panose="02040503050406030204" pitchFamily="18" charset="0"/>
              </a:endParaRPr>
            </a:p>
          </p:txBody>
        </p:sp>
        <p:pic>
          <p:nvPicPr>
            <p:cNvPr id="141" name="Picture 14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678953" y="1661729"/>
              <a:ext cx="600544" cy="498324"/>
            </a:xfrm>
            <a:prstGeom prst="rect">
              <a:avLst/>
            </a:prstGeom>
          </p:spPr>
        </p:pic>
        <p:sp>
          <p:nvSpPr>
            <p:cNvPr id="142" name="TextBox 141"/>
            <p:cNvSpPr txBox="1"/>
            <p:nvPr/>
          </p:nvSpPr>
          <p:spPr>
            <a:xfrm>
              <a:off x="8333510" y="1600532"/>
              <a:ext cx="658090" cy="276999"/>
            </a:xfrm>
            <a:prstGeom prst="rect">
              <a:avLst/>
            </a:prstGeom>
            <a:noFill/>
          </p:spPr>
          <p:txBody>
            <a:bodyPr wrap="square" rtlCol="0">
              <a:spAutoFit/>
            </a:bodyPr>
            <a:lstStyle/>
            <a:p>
              <a:pPr>
                <a:buNone/>
              </a:pPr>
              <a:r>
                <a:rPr lang="en-US" sz="1200" b="1" dirty="0" smtClean="0">
                  <a:latin typeface="Calibri" panose="020F0502020204030204" pitchFamily="34" charset="0"/>
                </a:rPr>
                <a:t>value</a:t>
              </a:r>
              <a:endParaRPr lang="en-US" sz="1800" b="1" dirty="0" smtClean="0">
                <a:latin typeface="Calibri" panose="020F0502020204030204" pitchFamily="34" charset="0"/>
              </a:endParaRPr>
            </a:p>
          </p:txBody>
        </p:sp>
      </p:grpSp>
      <p:grpSp>
        <p:nvGrpSpPr>
          <p:cNvPr id="4" name="Group 3"/>
          <p:cNvGrpSpPr/>
          <p:nvPr/>
        </p:nvGrpSpPr>
        <p:grpSpPr>
          <a:xfrm>
            <a:off x="6306787" y="4077206"/>
            <a:ext cx="2627416" cy="1429987"/>
            <a:chOff x="6801592" y="3455374"/>
            <a:chExt cx="2627416" cy="1429987"/>
          </a:xfrm>
        </p:grpSpPr>
        <p:sp>
          <p:nvSpPr>
            <p:cNvPr id="131" name="Rounded Rectangle 130"/>
            <p:cNvSpPr/>
            <p:nvPr/>
          </p:nvSpPr>
          <p:spPr bwMode="auto">
            <a:xfrm>
              <a:off x="6801592" y="3455374"/>
              <a:ext cx="2627416" cy="1429987"/>
            </a:xfrm>
            <a:prstGeom prst="roundRect">
              <a:avLst/>
            </a:prstGeom>
            <a:solidFill>
              <a:srgbClr val="FFC3C0"/>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132" name="Rounded Rectangle 131"/>
            <p:cNvSpPr/>
            <p:nvPr/>
          </p:nvSpPr>
          <p:spPr bwMode="auto">
            <a:xfrm>
              <a:off x="8266216" y="4217098"/>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133" name="Rounded Rectangle 132"/>
            <p:cNvSpPr/>
            <p:nvPr/>
          </p:nvSpPr>
          <p:spPr bwMode="auto">
            <a:xfrm>
              <a:off x="7066808" y="4216821"/>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134" name="Rounded Rectangle 133"/>
            <p:cNvSpPr/>
            <p:nvPr/>
          </p:nvSpPr>
          <p:spPr bwMode="auto">
            <a:xfrm>
              <a:off x="8273143" y="3548260"/>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135" name="Rounded Rectangle 134"/>
            <p:cNvSpPr/>
            <p:nvPr/>
          </p:nvSpPr>
          <p:spPr bwMode="auto">
            <a:xfrm>
              <a:off x="7073735" y="3547983"/>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136" name="TextBox 135"/>
            <p:cNvSpPr txBox="1"/>
            <p:nvPr/>
          </p:nvSpPr>
          <p:spPr>
            <a:xfrm>
              <a:off x="7038110" y="3531906"/>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key</a:t>
              </a:r>
              <a:endParaRPr lang="en-US" sz="1800" b="1" dirty="0" smtClean="0">
                <a:latin typeface="Calibri" panose="020F0502020204030204" pitchFamily="34" charset="0"/>
              </a:endParaRPr>
            </a:p>
          </p:txBody>
        </p:sp>
        <p:sp>
          <p:nvSpPr>
            <p:cNvPr id="137" name="TextBox 136"/>
            <p:cNvSpPr txBox="1"/>
            <p:nvPr/>
          </p:nvSpPr>
          <p:spPr>
            <a:xfrm>
              <a:off x="8237518" y="3531906"/>
              <a:ext cx="658090" cy="276999"/>
            </a:xfrm>
            <a:prstGeom prst="rect">
              <a:avLst/>
            </a:prstGeom>
            <a:noFill/>
          </p:spPr>
          <p:txBody>
            <a:bodyPr wrap="square" rtlCol="0">
              <a:spAutoFit/>
            </a:bodyPr>
            <a:lstStyle/>
            <a:p>
              <a:pPr>
                <a:buNone/>
              </a:pPr>
              <a:r>
                <a:rPr lang="en-US" sz="1200" b="1" dirty="0" smtClean="0">
                  <a:latin typeface="Calibri" panose="020F0502020204030204" pitchFamily="34" charset="0"/>
                </a:rPr>
                <a:t>value</a:t>
              </a:r>
              <a:endParaRPr lang="en-US" sz="1800" b="1" dirty="0" smtClean="0">
                <a:latin typeface="Calibri" panose="020F0502020204030204" pitchFamily="34" charset="0"/>
              </a:endParaRPr>
            </a:p>
          </p:txBody>
        </p:sp>
        <p:sp>
          <p:nvSpPr>
            <p:cNvPr id="138" name="TextBox 137"/>
            <p:cNvSpPr txBox="1"/>
            <p:nvPr/>
          </p:nvSpPr>
          <p:spPr>
            <a:xfrm>
              <a:off x="7031183" y="4208192"/>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left</a:t>
              </a:r>
              <a:endParaRPr lang="en-US" sz="1800" b="1" dirty="0" smtClean="0">
                <a:latin typeface="Calibri" panose="020F0502020204030204" pitchFamily="34" charset="0"/>
              </a:endParaRPr>
            </a:p>
          </p:txBody>
        </p:sp>
        <p:sp>
          <p:nvSpPr>
            <p:cNvPr id="139" name="TextBox 138"/>
            <p:cNvSpPr txBox="1"/>
            <p:nvPr/>
          </p:nvSpPr>
          <p:spPr>
            <a:xfrm>
              <a:off x="8230591" y="4208192"/>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right</a:t>
              </a:r>
              <a:endParaRPr lang="en-US" sz="1800" b="1" dirty="0" smtClean="0">
                <a:latin typeface="Calibri" panose="020F0502020204030204" pitchFamily="34" charset="0"/>
              </a:endParaRPr>
            </a:p>
          </p:txBody>
        </p:sp>
        <p:sp>
          <p:nvSpPr>
            <p:cNvPr id="140" name="TextBox 139"/>
            <p:cNvSpPr txBox="1"/>
            <p:nvPr/>
          </p:nvSpPr>
          <p:spPr>
            <a:xfrm>
              <a:off x="7428881" y="3574698"/>
              <a:ext cx="381000" cy="523220"/>
            </a:xfrm>
            <a:prstGeom prst="rect">
              <a:avLst/>
            </a:prstGeom>
            <a:noFill/>
          </p:spPr>
          <p:txBody>
            <a:bodyPr wrap="square" rtlCol="0">
              <a:spAutoFit/>
            </a:bodyPr>
            <a:lstStyle/>
            <a:p>
              <a:pPr algn="ctr">
                <a:buNone/>
              </a:pPr>
              <a:r>
                <a:rPr lang="en-US" sz="2800" b="1" dirty="0" smtClean="0">
                  <a:latin typeface="Cambria" panose="02040503050406030204" pitchFamily="18" charset="0"/>
                </a:rPr>
                <a:t>f</a:t>
              </a:r>
              <a:endParaRPr lang="en-US" b="1" dirty="0" smtClean="0">
                <a:latin typeface="Cambria" panose="02040503050406030204" pitchFamily="18" charset="0"/>
              </a:endParaRPr>
            </a:p>
          </p:txBody>
        </p:sp>
        <p:pic>
          <p:nvPicPr>
            <p:cNvPr id="143" name="Picture 14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678953" y="3582598"/>
              <a:ext cx="496295" cy="525735"/>
            </a:xfrm>
            <a:prstGeom prst="rect">
              <a:avLst/>
            </a:prstGeom>
          </p:spPr>
        </p:pic>
      </p:grpSp>
      <p:sp>
        <p:nvSpPr>
          <p:cNvPr id="144" name="Down Arrow 143"/>
          <p:cNvSpPr/>
          <p:nvPr/>
        </p:nvSpPr>
        <p:spPr bwMode="auto">
          <a:xfrm rot="3734187">
            <a:off x="3724034" y="942204"/>
            <a:ext cx="561096" cy="2099308"/>
          </a:xfrm>
          <a:prstGeom prst="downArrow">
            <a:avLst/>
          </a:prstGeom>
          <a:solidFill>
            <a:schemeClr val="bg1">
              <a:lumMod val="85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145" name="Down Arrow 144"/>
          <p:cNvSpPr/>
          <p:nvPr/>
        </p:nvSpPr>
        <p:spPr bwMode="auto">
          <a:xfrm rot="19598742">
            <a:off x="6389864" y="1382739"/>
            <a:ext cx="410691" cy="1087949"/>
          </a:xfrm>
          <a:prstGeom prst="downArrow">
            <a:avLst/>
          </a:prstGeom>
          <a:solidFill>
            <a:schemeClr val="bg1">
              <a:lumMod val="85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146" name="Down Arrow 145"/>
          <p:cNvSpPr/>
          <p:nvPr/>
        </p:nvSpPr>
        <p:spPr bwMode="auto">
          <a:xfrm rot="1852332">
            <a:off x="5396846" y="3376371"/>
            <a:ext cx="378662" cy="837150"/>
          </a:xfrm>
          <a:prstGeom prst="downArrow">
            <a:avLst/>
          </a:prstGeom>
          <a:solidFill>
            <a:schemeClr val="bg1">
              <a:lumMod val="85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147" name="Down Arrow 146"/>
          <p:cNvSpPr/>
          <p:nvPr/>
        </p:nvSpPr>
        <p:spPr bwMode="auto">
          <a:xfrm rot="20312273">
            <a:off x="6892428" y="3337864"/>
            <a:ext cx="378662" cy="837150"/>
          </a:xfrm>
          <a:prstGeom prst="downArrow">
            <a:avLst/>
          </a:prstGeom>
          <a:solidFill>
            <a:schemeClr val="bg1">
              <a:lumMod val="85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150" name="Down Arrow 149"/>
          <p:cNvSpPr/>
          <p:nvPr/>
        </p:nvSpPr>
        <p:spPr bwMode="auto">
          <a:xfrm rot="1852332">
            <a:off x="3523589" y="5173205"/>
            <a:ext cx="382484" cy="762000"/>
          </a:xfrm>
          <a:prstGeom prst="downArrow">
            <a:avLst/>
          </a:prstGeom>
          <a:solidFill>
            <a:schemeClr val="bg1">
              <a:lumMod val="85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151" name="Down Arrow 150"/>
          <p:cNvSpPr/>
          <p:nvPr/>
        </p:nvSpPr>
        <p:spPr bwMode="auto">
          <a:xfrm rot="3669735">
            <a:off x="4404288" y="4940117"/>
            <a:ext cx="310356" cy="1220456"/>
          </a:xfrm>
          <a:prstGeom prst="downArrow">
            <a:avLst/>
          </a:prstGeom>
          <a:solidFill>
            <a:schemeClr val="bg1">
              <a:lumMod val="85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154" name="Down Arrow 153"/>
          <p:cNvSpPr/>
          <p:nvPr/>
        </p:nvSpPr>
        <p:spPr bwMode="auto">
          <a:xfrm rot="4530302">
            <a:off x="5285493" y="4265273"/>
            <a:ext cx="377189" cy="2796301"/>
          </a:xfrm>
          <a:prstGeom prst="downArrow">
            <a:avLst/>
          </a:prstGeom>
          <a:solidFill>
            <a:schemeClr val="bg1">
              <a:lumMod val="85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155" name="Down Arrow 154"/>
          <p:cNvSpPr/>
          <p:nvPr/>
        </p:nvSpPr>
        <p:spPr bwMode="auto">
          <a:xfrm rot="4381722">
            <a:off x="5797096" y="3854867"/>
            <a:ext cx="332736" cy="3960953"/>
          </a:xfrm>
          <a:prstGeom prst="downArrow">
            <a:avLst/>
          </a:prstGeom>
          <a:solidFill>
            <a:schemeClr val="bg1">
              <a:lumMod val="85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156" name="Rectangle 155"/>
          <p:cNvSpPr/>
          <p:nvPr/>
        </p:nvSpPr>
        <p:spPr>
          <a:xfrm>
            <a:off x="7174675" y="304800"/>
            <a:ext cx="1825860" cy="1592744"/>
          </a:xfrm>
          <a:prstGeom prst="rect">
            <a:avLst/>
          </a:prstGeom>
          <a:solidFill>
            <a:schemeClr val="bg1">
              <a:lumMod val="85000"/>
            </a:schemeClr>
          </a:solidFill>
        </p:spPr>
        <p:txBody>
          <a:bodyPr wrap="square">
            <a:spAutoFit/>
          </a:bodyPr>
          <a:lstStyle/>
          <a:p>
            <a:pPr algn="ctr">
              <a:buNone/>
            </a:pPr>
            <a:r>
              <a:rPr lang="en-US" sz="1500" dirty="0" smtClean="0">
                <a:solidFill>
                  <a:srgbClr val="000000"/>
                </a:solidFill>
                <a:latin typeface="Cambria" panose="02040503050406030204" pitchFamily="18" charset="0"/>
                <a:cs typeface="Times New Roman" pitchFamily="18" charset="0"/>
              </a:rPr>
              <a:t>Each of the references is a memory address. </a:t>
            </a:r>
          </a:p>
          <a:p>
            <a:pPr algn="ctr">
              <a:buNone/>
            </a:pPr>
            <a:r>
              <a:rPr lang="en-US" sz="1500" dirty="0" smtClean="0">
                <a:solidFill>
                  <a:srgbClr val="000000"/>
                </a:solidFill>
                <a:latin typeface="Cambria" panose="02040503050406030204" pitchFamily="18" charset="0"/>
                <a:cs typeface="Times New Roman" pitchFamily="18" charset="0"/>
              </a:rPr>
              <a:t>What would this be if more "</a:t>
            </a:r>
            <a:r>
              <a:rPr lang="en-US" sz="1500" b="1" dirty="0" smtClean="0">
                <a:solidFill>
                  <a:srgbClr val="000000"/>
                </a:solidFill>
                <a:latin typeface="Cambria" panose="02040503050406030204" pitchFamily="18" charset="0"/>
                <a:cs typeface="Times New Roman" pitchFamily="18" charset="0"/>
              </a:rPr>
              <a:t>memory-accurate</a:t>
            </a:r>
            <a:r>
              <a:rPr lang="en-US" sz="1500" dirty="0" smtClean="0">
                <a:solidFill>
                  <a:srgbClr val="000000"/>
                </a:solidFill>
                <a:latin typeface="Cambria" panose="02040503050406030204" pitchFamily="18" charset="0"/>
                <a:cs typeface="Times New Roman" pitchFamily="18" charset="0"/>
              </a:rPr>
              <a:t>"?</a:t>
            </a:r>
            <a:endParaRPr lang="en-US" sz="1500" dirty="0"/>
          </a:p>
        </p:txBody>
      </p:sp>
      <p:sp>
        <p:nvSpPr>
          <p:cNvPr id="100" name="Rectangle 99"/>
          <p:cNvSpPr/>
          <p:nvPr/>
        </p:nvSpPr>
        <p:spPr>
          <a:xfrm>
            <a:off x="410390" y="5787723"/>
            <a:ext cx="1825860" cy="784830"/>
          </a:xfrm>
          <a:prstGeom prst="rect">
            <a:avLst/>
          </a:prstGeom>
          <a:solidFill>
            <a:srgbClr val="CCECFF"/>
          </a:solidFill>
        </p:spPr>
        <p:txBody>
          <a:bodyPr wrap="square">
            <a:spAutoFit/>
          </a:bodyPr>
          <a:lstStyle/>
          <a:p>
            <a:pPr algn="ctr">
              <a:buNone/>
            </a:pPr>
            <a:r>
              <a:rPr lang="en-US" sz="1500" dirty="0" smtClean="0">
                <a:solidFill>
                  <a:srgbClr val="000000"/>
                </a:solidFill>
                <a:latin typeface="Cambria" panose="02040503050406030204" pitchFamily="18" charset="0"/>
                <a:cs typeface="Times New Roman" pitchFamily="18" charset="0"/>
              </a:rPr>
              <a:t>They're all the same (identical) object in memory!</a:t>
            </a:r>
            <a:endParaRPr lang="en-US" sz="1500" dirty="0"/>
          </a:p>
        </p:txBody>
      </p:sp>
    </p:spTree>
    <p:extLst>
      <p:ext uri="{BB962C8B-B14F-4D97-AF65-F5344CB8AC3E}">
        <p14:creationId xmlns:p14="http://schemas.microsoft.com/office/powerpoint/2010/main" val="14338115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762000"/>
            <a:ext cx="68992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3" name="Text Box 12"/>
          <p:cNvSpPr txBox="1">
            <a:spLocks noChangeArrowheads="1"/>
          </p:cNvSpPr>
          <p:nvPr/>
        </p:nvSpPr>
        <p:spPr bwMode="auto">
          <a:xfrm>
            <a:off x="762000" y="5867400"/>
            <a:ext cx="7556500" cy="769441"/>
          </a:xfrm>
          <a:prstGeom prst="rect">
            <a:avLst/>
          </a:prstGeom>
          <a:solidFill>
            <a:schemeClr val="bg2">
              <a:lumMod val="40000"/>
              <a:lumOff val="60000"/>
            </a:schemeClr>
          </a:solidFill>
          <a:ln w="12700">
            <a:noFill/>
            <a:miter lim="800000"/>
            <a:headEnd/>
            <a:tailEnd/>
          </a:ln>
        </p:spPr>
        <p:txBody>
          <a:bodyPr>
            <a:spAutoFit/>
          </a:bodyPr>
          <a:lstStyle/>
          <a:p>
            <a:pPr algn="ctr">
              <a:buFontTx/>
              <a:buNone/>
              <a:defRPr/>
            </a:pPr>
            <a:r>
              <a:rPr lang="en-US" sz="4400" b="1" dirty="0">
                <a:solidFill>
                  <a:srgbClr val="FFFFFF"/>
                </a:solidFill>
                <a:latin typeface="Calibri" panose="020F0502020204030204" pitchFamily="34" charset="0"/>
                <a:ea typeface="ＭＳ Ｐゴシック" pitchFamily="1" charset="-128"/>
                <a:cs typeface="Courier New" pitchFamily="49" charset="0"/>
              </a:rPr>
              <a:t>danger: </a:t>
            </a:r>
            <a:r>
              <a:rPr lang="en-US" sz="4400" b="1" dirty="0" smtClean="0">
                <a:solidFill>
                  <a:srgbClr val="FFFFFF"/>
                </a:solidFill>
                <a:latin typeface="Calibri" panose="020F0502020204030204" pitchFamily="34" charset="0"/>
                <a:ea typeface="ＭＳ Ｐゴシック" pitchFamily="1" charset="-128"/>
                <a:cs typeface="Courier New" pitchFamily="49" charset="0"/>
              </a:rPr>
              <a:t>static  !</a:t>
            </a:r>
            <a:endParaRPr lang="en-US" sz="4400" b="1" dirty="0">
              <a:solidFill>
                <a:srgbClr val="FFFFFF"/>
              </a:solidFill>
              <a:latin typeface="Calibri" panose="020F0502020204030204" pitchFamily="34" charset="0"/>
              <a:ea typeface="ＭＳ Ｐゴシック" pitchFamily="1" charset="-128"/>
              <a:cs typeface="Courier New" pitchFamily="49" charset="0"/>
            </a:endParaRPr>
          </a:p>
        </p:txBody>
      </p:sp>
      <p:sp>
        <p:nvSpPr>
          <p:cNvPr id="37892" name="Rectangle 4"/>
          <p:cNvSpPr>
            <a:spLocks noChangeArrowheads="1"/>
          </p:cNvSpPr>
          <p:nvPr/>
        </p:nvSpPr>
        <p:spPr bwMode="auto">
          <a:xfrm>
            <a:off x="8418513" y="3759994"/>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pic>
        <p:nvPicPr>
          <p:cNvPr id="37893" name="Picture 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3761" y="3943350"/>
            <a:ext cx="998538"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5"/>
          <p:cNvSpPr>
            <a:spLocks noChangeArrowheads="1"/>
          </p:cNvSpPr>
          <p:nvPr/>
        </p:nvSpPr>
        <p:spPr bwMode="auto">
          <a:xfrm>
            <a:off x="8097044" y="3515519"/>
            <a:ext cx="827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sz="900" b="0" dirty="0">
                <a:solidFill>
                  <a:srgbClr val="000000"/>
                </a:solidFill>
                <a:latin typeface="Calibri" panose="020F0502020204030204" pitchFamily="34" charset="0"/>
              </a:rPr>
              <a:t>Wayne Static of Static-X</a:t>
            </a:r>
          </a:p>
        </p:txBody>
      </p:sp>
    </p:spTree>
    <p:extLst>
      <p:ext uri="{BB962C8B-B14F-4D97-AF65-F5344CB8AC3E}">
        <p14:creationId xmlns:p14="http://schemas.microsoft.com/office/powerpoint/2010/main" val="480244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6"/>
          <p:cNvSpPr txBox="1">
            <a:spLocks noChangeArrowheads="1"/>
          </p:cNvSpPr>
          <p:nvPr/>
        </p:nvSpPr>
        <p:spPr bwMode="auto">
          <a:xfrm>
            <a:off x="676275" y="152400"/>
            <a:ext cx="7781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3600" dirty="0">
                <a:latin typeface="Cambria" panose="02040503050406030204" pitchFamily="18" charset="0"/>
              </a:rPr>
              <a:t>Today </a:t>
            </a:r>
            <a:r>
              <a:rPr lang="en-US" altLang="en-US" sz="2700" dirty="0" smtClean="0">
                <a:latin typeface="Cambria" panose="02040503050406030204" pitchFamily="18" charset="0"/>
              </a:rPr>
              <a:t>(and beyond…)</a:t>
            </a:r>
            <a:r>
              <a:rPr lang="en-US" altLang="en-US" sz="3600" dirty="0" smtClean="0">
                <a:latin typeface="Cambria" panose="02040503050406030204" pitchFamily="18" charset="0"/>
              </a:rPr>
              <a:t> in </a:t>
            </a:r>
            <a:r>
              <a:rPr lang="en-US" altLang="en-US" sz="3600" dirty="0">
                <a:latin typeface="Cambria" panose="02040503050406030204" pitchFamily="18" charset="0"/>
              </a:rPr>
              <a:t>CS 60</a:t>
            </a:r>
          </a:p>
        </p:txBody>
      </p:sp>
      <p:sp>
        <p:nvSpPr>
          <p:cNvPr id="50" name="Text Box 35"/>
          <p:cNvSpPr txBox="1">
            <a:spLocks noChangeArrowheads="1"/>
          </p:cNvSpPr>
          <p:nvPr/>
        </p:nvSpPr>
        <p:spPr bwMode="auto">
          <a:xfrm>
            <a:off x="457200" y="1066800"/>
            <a:ext cx="3505200" cy="707886"/>
          </a:xfrm>
          <a:prstGeom prst="rect">
            <a:avLst/>
          </a:prstGeom>
          <a:solidFill>
            <a:srgbClr val="FFC3C0"/>
          </a:solidFill>
          <a:ln>
            <a:noFill/>
          </a:ln>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defRPr/>
            </a:pPr>
            <a:r>
              <a:rPr lang="en-US" sz="4000" dirty="0" smtClean="0">
                <a:latin typeface="Cambria" panose="02040503050406030204" pitchFamily="18" charset="0"/>
              </a:rPr>
              <a:t>Java</a:t>
            </a:r>
            <a:r>
              <a:rPr lang="en-US" sz="4000" b="1" dirty="0" smtClean="0">
                <a:latin typeface="Cambria" panose="02040503050406030204" pitchFamily="18" charset="0"/>
              </a:rPr>
              <a:t>, </a:t>
            </a:r>
            <a:r>
              <a:rPr lang="en-US" sz="4000" b="1" i="1" dirty="0" smtClean="0">
                <a:latin typeface="Cambria" panose="02040503050406030204" pitchFamily="18" charset="0"/>
              </a:rPr>
              <a:t>Fast</a:t>
            </a:r>
            <a:endParaRPr lang="en-US" sz="4000" b="1" dirty="0" smtClean="0">
              <a:latin typeface="Cambria" panose="02040503050406030204" pitchFamily="18" charset="0"/>
            </a:endParaRPr>
          </a:p>
        </p:txBody>
      </p:sp>
      <p:sp>
        <p:nvSpPr>
          <p:cNvPr id="13331" name="Text Box 35"/>
          <p:cNvSpPr txBox="1">
            <a:spLocks noChangeArrowheads="1"/>
          </p:cNvSpPr>
          <p:nvPr/>
        </p:nvSpPr>
        <p:spPr bwMode="auto">
          <a:xfrm>
            <a:off x="5161839" y="1066800"/>
            <a:ext cx="3426805" cy="83099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i="1" dirty="0" err="1" smtClean="0">
                <a:latin typeface="Cambria" panose="02040503050406030204" pitchFamily="18" charset="0"/>
              </a:rPr>
              <a:t>SeamCarving</a:t>
            </a:r>
            <a:r>
              <a:rPr lang="en-US" altLang="en-US" i="1" dirty="0" smtClean="0">
                <a:latin typeface="Cambria" panose="02040503050406030204" pitchFamily="18" charset="0"/>
              </a:rPr>
              <a:t> (hw7)  due  tonight  </a:t>
            </a:r>
            <a:r>
              <a:rPr lang="en-US" altLang="en-US" b="1" i="1" dirty="0" smtClean="0">
                <a:latin typeface="Cambria" panose="02040503050406030204" pitchFamily="18" charset="0"/>
              </a:rPr>
              <a:t>(4/1)</a:t>
            </a:r>
            <a:endParaRPr lang="en-US" altLang="en-US" b="1" i="1" dirty="0">
              <a:latin typeface="Cambria" panose="02040503050406030204" pitchFamily="18" charset="0"/>
            </a:endParaRPr>
          </a:p>
        </p:txBody>
      </p:sp>
      <p:sp>
        <p:nvSpPr>
          <p:cNvPr id="13339" name="Text Box 35"/>
          <p:cNvSpPr txBox="1">
            <a:spLocks noChangeArrowheads="1"/>
          </p:cNvSpPr>
          <p:nvPr/>
        </p:nvSpPr>
        <p:spPr bwMode="auto">
          <a:xfrm>
            <a:off x="431369" y="20574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i="1" dirty="0" smtClean="0"/>
              <a:t>"Algorithmic Engineering"</a:t>
            </a:r>
            <a:endParaRPr lang="en-US" altLang="en-US" i="1" dirty="0"/>
          </a:p>
        </p:txBody>
      </p:sp>
      <p:sp>
        <p:nvSpPr>
          <p:cNvPr id="55" name="Text Box 35"/>
          <p:cNvSpPr txBox="1">
            <a:spLocks noChangeArrowheads="1"/>
          </p:cNvSpPr>
          <p:nvPr/>
        </p:nvSpPr>
        <p:spPr bwMode="auto">
          <a:xfrm>
            <a:off x="5161839" y="5493603"/>
            <a:ext cx="3426805" cy="830997"/>
          </a:xfrm>
          <a:prstGeom prst="rect">
            <a:avLst/>
          </a:prstGeom>
          <a:noFill/>
          <a:ln>
            <a:noFill/>
          </a:ln>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i="1" dirty="0" smtClean="0">
                <a:latin typeface="Cambria" panose="02040503050406030204" pitchFamily="18" charset="0"/>
              </a:rPr>
              <a:t>homework #8 due next Tuesday night  </a:t>
            </a:r>
            <a:r>
              <a:rPr lang="en-US" altLang="en-US" b="1" i="1" dirty="0" smtClean="0">
                <a:latin typeface="Cambria" panose="02040503050406030204" pitchFamily="18" charset="0"/>
              </a:rPr>
              <a:t>(4/8)</a:t>
            </a:r>
            <a:endParaRPr lang="en-US" altLang="en-US" b="1" i="1" dirty="0">
              <a:latin typeface="Cambria" panose="02040503050406030204" pitchFamily="18" charset="0"/>
            </a:endParaRPr>
          </a:p>
        </p:txBody>
      </p:sp>
      <p:sp>
        <p:nvSpPr>
          <p:cNvPr id="57" name="Text Box 35"/>
          <p:cNvSpPr txBox="1">
            <a:spLocks noChangeArrowheads="1"/>
          </p:cNvSpPr>
          <p:nvPr/>
        </p:nvSpPr>
        <p:spPr bwMode="auto">
          <a:xfrm>
            <a:off x="228600" y="2738229"/>
            <a:ext cx="1828800" cy="461665"/>
          </a:xfrm>
          <a:prstGeom prst="rect">
            <a:avLst/>
          </a:prstGeom>
          <a:noFill/>
          <a:ln w="12700">
            <a:solidFill>
              <a:srgbClr val="FFC3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b="1" dirty="0" smtClean="0">
                <a:solidFill>
                  <a:srgbClr val="C00000"/>
                </a:solidFill>
                <a:latin typeface="Cambria" panose="02040503050406030204" pitchFamily="18" charset="0"/>
              </a:rPr>
              <a:t>this week:   </a:t>
            </a:r>
          </a:p>
        </p:txBody>
      </p:sp>
      <p:sp>
        <p:nvSpPr>
          <p:cNvPr id="58" name="Text Box 35"/>
          <p:cNvSpPr txBox="1">
            <a:spLocks noChangeArrowheads="1"/>
          </p:cNvSpPr>
          <p:nvPr/>
        </p:nvSpPr>
        <p:spPr bwMode="auto">
          <a:xfrm>
            <a:off x="431369" y="3348335"/>
            <a:ext cx="42719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dirty="0" smtClean="0">
                <a:latin typeface="Cambria" panose="02040503050406030204" pitchFamily="18" charset="0"/>
              </a:rPr>
              <a:t>fast data structure</a:t>
            </a:r>
            <a:endParaRPr lang="en-US" altLang="en-US" dirty="0">
              <a:latin typeface="Cambria" panose="02040503050406030204" pitchFamily="18" charset="0"/>
            </a:endParaRPr>
          </a:p>
        </p:txBody>
      </p:sp>
      <p:sp>
        <p:nvSpPr>
          <p:cNvPr id="2" name="Rectangle 1"/>
          <p:cNvSpPr/>
          <p:nvPr/>
        </p:nvSpPr>
        <p:spPr>
          <a:xfrm>
            <a:off x="2481000" y="2887371"/>
            <a:ext cx="1399165" cy="461665"/>
          </a:xfrm>
          <a:prstGeom prst="rect">
            <a:avLst/>
          </a:prstGeom>
          <a:solidFill>
            <a:srgbClr val="FFCCFF"/>
          </a:solidFill>
        </p:spPr>
        <p:txBody>
          <a:bodyPr wrap="none">
            <a:spAutoFit/>
          </a:bodyPr>
          <a:lstStyle/>
          <a:p>
            <a:pPr algn="ctr">
              <a:buFontTx/>
              <a:buNone/>
            </a:pPr>
            <a:r>
              <a:rPr lang="en-US" altLang="en-US" dirty="0" err="1">
                <a:latin typeface="Cambria" panose="02040503050406030204" pitchFamily="18" charset="0"/>
              </a:rPr>
              <a:t>BSTNode</a:t>
            </a:r>
            <a:endParaRPr lang="en-US" altLang="en-US" dirty="0">
              <a:latin typeface="Cambria" panose="02040503050406030204" pitchFamily="18" charset="0"/>
            </a:endParaRPr>
          </a:p>
        </p:txBody>
      </p:sp>
      <p:sp>
        <p:nvSpPr>
          <p:cNvPr id="60" name="Text Box 35"/>
          <p:cNvSpPr txBox="1">
            <a:spLocks noChangeArrowheads="1"/>
          </p:cNvSpPr>
          <p:nvPr/>
        </p:nvSpPr>
        <p:spPr bwMode="auto">
          <a:xfrm>
            <a:off x="228600" y="4643735"/>
            <a:ext cx="1828800" cy="461665"/>
          </a:xfrm>
          <a:prstGeom prst="rect">
            <a:avLst/>
          </a:prstGeom>
          <a:noFill/>
          <a:ln w="12700">
            <a:solidFill>
              <a:srgbClr val="FFC3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b="1" dirty="0" smtClean="0">
                <a:solidFill>
                  <a:srgbClr val="C00000"/>
                </a:solidFill>
                <a:latin typeface="Cambria" panose="02040503050406030204" pitchFamily="18" charset="0"/>
              </a:rPr>
              <a:t>next week:   </a:t>
            </a:r>
          </a:p>
        </p:txBody>
      </p:sp>
      <p:sp>
        <p:nvSpPr>
          <p:cNvPr id="61" name="Text Box 35"/>
          <p:cNvSpPr txBox="1">
            <a:spLocks noChangeArrowheads="1"/>
          </p:cNvSpPr>
          <p:nvPr/>
        </p:nvSpPr>
        <p:spPr bwMode="auto">
          <a:xfrm>
            <a:off x="228600" y="5715000"/>
            <a:ext cx="1828800" cy="461665"/>
          </a:xfrm>
          <a:prstGeom prst="rect">
            <a:avLst/>
          </a:prstGeom>
          <a:noFill/>
          <a:ln w="12700">
            <a:solidFill>
              <a:srgbClr val="FFC3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b="1" dirty="0" smtClean="0">
                <a:solidFill>
                  <a:srgbClr val="C00000"/>
                </a:solidFill>
                <a:latin typeface="Cambria" panose="02040503050406030204" pitchFamily="18" charset="0"/>
              </a:rPr>
              <a:t>then</a:t>
            </a:r>
          </a:p>
        </p:txBody>
      </p:sp>
      <p:sp>
        <p:nvSpPr>
          <p:cNvPr id="62" name="Text Box 35"/>
          <p:cNvSpPr txBox="1">
            <a:spLocks noChangeArrowheads="1"/>
          </p:cNvSpPr>
          <p:nvPr/>
        </p:nvSpPr>
        <p:spPr bwMode="auto">
          <a:xfrm>
            <a:off x="452437" y="5177135"/>
            <a:ext cx="42719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dirty="0" smtClean="0">
                <a:latin typeface="Cambria" panose="02040503050406030204" pitchFamily="18" charset="0"/>
              </a:rPr>
              <a:t>fastest-possible</a:t>
            </a:r>
            <a:r>
              <a:rPr lang="en-US" altLang="en-US" b="1" i="1" dirty="0" smtClean="0">
                <a:latin typeface="Cambria" panose="02040503050406030204" pitchFamily="18" charset="0"/>
              </a:rPr>
              <a:t>  algorithms</a:t>
            </a:r>
            <a:r>
              <a:rPr lang="en-US" altLang="en-US" dirty="0" smtClean="0">
                <a:latin typeface="Cambria" panose="02040503050406030204" pitchFamily="18" charset="0"/>
              </a:rPr>
              <a:t>?</a:t>
            </a:r>
            <a:endParaRPr lang="en-US" altLang="en-US" dirty="0">
              <a:latin typeface="Cambria" panose="02040503050406030204" pitchFamily="18" charset="0"/>
            </a:endParaRPr>
          </a:p>
        </p:txBody>
      </p:sp>
      <p:sp>
        <p:nvSpPr>
          <p:cNvPr id="63" name="Text Box 35"/>
          <p:cNvSpPr txBox="1">
            <a:spLocks noChangeArrowheads="1"/>
          </p:cNvSpPr>
          <p:nvPr/>
        </p:nvSpPr>
        <p:spPr bwMode="auto">
          <a:xfrm>
            <a:off x="457200" y="6274931"/>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dirty="0" smtClean="0">
                <a:latin typeface="Cambria" panose="02040503050406030204" pitchFamily="18" charset="0"/>
              </a:rPr>
              <a:t>fastest-possible </a:t>
            </a:r>
            <a:r>
              <a:rPr lang="en-US" altLang="en-US" b="1" i="1" dirty="0" smtClean="0">
                <a:latin typeface="Cambria" panose="02040503050406030204" pitchFamily="18" charset="0"/>
              </a:rPr>
              <a:t> computations</a:t>
            </a:r>
            <a:r>
              <a:rPr lang="en-US" altLang="en-US" dirty="0" smtClean="0">
                <a:latin typeface="Cambria" panose="02040503050406030204" pitchFamily="18" charset="0"/>
              </a:rPr>
              <a:t>!</a:t>
            </a:r>
            <a:endParaRPr lang="en-US" altLang="en-US" dirty="0">
              <a:latin typeface="Cambria" panose="02040503050406030204" pitchFamily="18" charset="0"/>
            </a:endParaRPr>
          </a:p>
        </p:txBody>
      </p:sp>
      <p:sp>
        <p:nvSpPr>
          <p:cNvPr id="64" name="Text Box 35"/>
          <p:cNvSpPr txBox="1">
            <a:spLocks noChangeArrowheads="1"/>
          </p:cNvSpPr>
          <p:nvPr/>
        </p:nvSpPr>
        <p:spPr bwMode="auto">
          <a:xfrm>
            <a:off x="426204" y="3915311"/>
            <a:ext cx="42719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dirty="0" smtClean="0">
                <a:latin typeface="Cambria" panose="02040503050406030204" pitchFamily="18" charset="0"/>
              </a:rPr>
              <a:t>fast alg. design</a:t>
            </a:r>
            <a:endParaRPr lang="en-US" altLang="en-US" dirty="0">
              <a:latin typeface="Cambria" panose="02040503050406030204" pitchFamily="18" charset="0"/>
            </a:endParaRPr>
          </a:p>
        </p:txBody>
      </p:sp>
      <p:sp>
        <p:nvSpPr>
          <p:cNvPr id="65" name="Rectangle 64"/>
          <p:cNvSpPr/>
          <p:nvPr/>
        </p:nvSpPr>
        <p:spPr>
          <a:xfrm>
            <a:off x="3090551" y="3895366"/>
            <a:ext cx="1476686" cy="369332"/>
          </a:xfrm>
          <a:prstGeom prst="rect">
            <a:avLst/>
          </a:prstGeom>
          <a:solidFill>
            <a:srgbClr val="FFCCFF"/>
          </a:solidFill>
        </p:spPr>
        <p:txBody>
          <a:bodyPr wrap="none">
            <a:spAutoFit/>
          </a:bodyPr>
          <a:lstStyle/>
          <a:p>
            <a:pPr algn="ctr">
              <a:buFontTx/>
              <a:buNone/>
            </a:pPr>
            <a:r>
              <a:rPr lang="en-US" altLang="en-US" sz="1800" dirty="0" err="1" smtClean="0">
                <a:latin typeface="Cambria" panose="02040503050406030204" pitchFamily="18" charset="0"/>
              </a:rPr>
              <a:t>memoization</a:t>
            </a:r>
            <a:endParaRPr lang="en-US" altLang="en-US" sz="1800" dirty="0">
              <a:latin typeface="Cambria" panose="02040503050406030204" pitchFamily="18" charset="0"/>
            </a:endParaRPr>
          </a:p>
        </p:txBody>
      </p:sp>
      <p:sp>
        <p:nvSpPr>
          <p:cNvPr id="68" name="Rectangle 67"/>
          <p:cNvSpPr/>
          <p:nvPr/>
        </p:nvSpPr>
        <p:spPr>
          <a:xfrm>
            <a:off x="2623975" y="4358898"/>
            <a:ext cx="1951881" cy="307777"/>
          </a:xfrm>
          <a:prstGeom prst="rect">
            <a:avLst/>
          </a:prstGeom>
          <a:solidFill>
            <a:srgbClr val="FFCCFF"/>
          </a:solidFill>
        </p:spPr>
        <p:txBody>
          <a:bodyPr wrap="none">
            <a:spAutoFit/>
          </a:bodyPr>
          <a:lstStyle/>
          <a:p>
            <a:pPr algn="ctr">
              <a:buFontTx/>
              <a:buNone/>
            </a:pPr>
            <a:r>
              <a:rPr lang="en-US" altLang="en-US" sz="1400" dirty="0" smtClean="0">
                <a:latin typeface="Cambria" panose="02040503050406030204" pitchFamily="18" charset="0"/>
              </a:rPr>
              <a:t>Dynamic Programming</a:t>
            </a:r>
            <a:endParaRPr lang="en-US" altLang="en-US" sz="1400" dirty="0">
              <a:latin typeface="Cambria" panose="020405030504060302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298373"/>
            <a:ext cx="3810000" cy="28575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5"/>
          <p:cNvSpPr>
            <a:spLocks noChangeArrowheads="1"/>
          </p:cNvSpPr>
          <p:nvPr/>
        </p:nvSpPr>
        <p:spPr bwMode="auto">
          <a:xfrm>
            <a:off x="1233488" y="171450"/>
            <a:ext cx="21050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r>
              <a:rPr lang="en-US" altLang="en-US" sz="4200">
                <a:latin typeface="Courier New" pitchFamily="49" charset="0"/>
                <a:cs typeface="Courier New" pitchFamily="49" charset="0"/>
              </a:rPr>
              <a:t>static</a:t>
            </a:r>
          </a:p>
        </p:txBody>
      </p:sp>
      <p:sp>
        <p:nvSpPr>
          <p:cNvPr id="38915" name="Rectangle 16"/>
          <p:cNvSpPr>
            <a:spLocks noChangeArrowheads="1"/>
          </p:cNvSpPr>
          <p:nvPr/>
        </p:nvSpPr>
        <p:spPr bwMode="auto">
          <a:xfrm>
            <a:off x="5057775" y="171450"/>
            <a:ext cx="37465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r>
              <a:rPr lang="en-US" altLang="en-US" sz="4200" dirty="0">
                <a:solidFill>
                  <a:srgbClr val="C00000"/>
                </a:solidFill>
                <a:latin typeface="Courier New" pitchFamily="49" charset="0"/>
                <a:cs typeface="Courier New" pitchFamily="49" charset="0"/>
              </a:rPr>
              <a:t>(</a:t>
            </a:r>
            <a:r>
              <a:rPr lang="en-US" altLang="en-US" sz="4200" dirty="0" err="1">
                <a:solidFill>
                  <a:srgbClr val="C00000"/>
                </a:solidFill>
                <a:latin typeface="Courier New" pitchFamily="49" charset="0"/>
                <a:cs typeface="Courier New" pitchFamily="49" charset="0"/>
              </a:rPr>
              <a:t>nonstatic</a:t>
            </a:r>
            <a:r>
              <a:rPr lang="en-US" altLang="en-US" sz="4200" dirty="0">
                <a:solidFill>
                  <a:srgbClr val="C00000"/>
                </a:solidFill>
                <a:latin typeface="Courier New" pitchFamily="49" charset="0"/>
                <a:cs typeface="Courier New" pitchFamily="49" charset="0"/>
              </a:rPr>
              <a:t>)</a:t>
            </a:r>
          </a:p>
        </p:txBody>
      </p:sp>
      <p:sp>
        <p:nvSpPr>
          <p:cNvPr id="38916" name="Text Box 10"/>
          <p:cNvSpPr txBox="1">
            <a:spLocks noChangeArrowheads="1"/>
          </p:cNvSpPr>
          <p:nvPr/>
        </p:nvSpPr>
        <p:spPr bwMode="auto">
          <a:xfrm>
            <a:off x="473075" y="1106488"/>
            <a:ext cx="3752850" cy="376237"/>
          </a:xfrm>
          <a:prstGeom prst="rect">
            <a:avLst/>
          </a:prstGeom>
          <a:solidFill>
            <a:srgbClr val="CCECFF"/>
          </a:solidFill>
          <a:ln w="9525">
            <a:noFill/>
            <a:miter lim="800000"/>
            <a:headEnd/>
            <a:tailEnd/>
          </a:ln>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sz="1800" dirty="0">
                <a:solidFill>
                  <a:srgbClr val="000000"/>
                </a:solidFill>
                <a:latin typeface="Cambria" panose="02040503050406030204" pitchFamily="18" charset="0"/>
              </a:rPr>
              <a:t>One copy,  owned by the </a:t>
            </a:r>
            <a:r>
              <a:rPr lang="en-US" altLang="en-US" sz="1800" dirty="0">
                <a:latin typeface="Cambria" panose="02040503050406030204" pitchFamily="18" charset="0"/>
              </a:rPr>
              <a:t>CLASS</a:t>
            </a:r>
            <a:r>
              <a:rPr lang="en-US" altLang="en-US" sz="1800" dirty="0">
                <a:solidFill>
                  <a:srgbClr val="000000"/>
                </a:solidFill>
                <a:latin typeface="Cambria" panose="02040503050406030204" pitchFamily="18" charset="0"/>
              </a:rPr>
              <a:t>.</a:t>
            </a:r>
          </a:p>
        </p:txBody>
      </p:sp>
      <p:sp>
        <p:nvSpPr>
          <p:cNvPr id="38917" name="Text Box 11"/>
          <p:cNvSpPr txBox="1">
            <a:spLocks noChangeArrowheads="1"/>
          </p:cNvSpPr>
          <p:nvPr/>
        </p:nvSpPr>
        <p:spPr bwMode="auto">
          <a:xfrm>
            <a:off x="5086350" y="1096963"/>
            <a:ext cx="3752850" cy="369887"/>
          </a:xfrm>
          <a:prstGeom prst="rect">
            <a:avLst/>
          </a:prstGeom>
          <a:solidFill>
            <a:srgbClr val="FFC3C0"/>
          </a:solidFill>
          <a:ln w="9525">
            <a:noFill/>
            <a:miter lim="800000"/>
            <a:headEnd/>
            <a:tailEnd/>
          </a:ln>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sz="1800" dirty="0">
                <a:solidFill>
                  <a:srgbClr val="000000"/>
                </a:solidFill>
                <a:latin typeface="Cambria" panose="02040503050406030204" pitchFamily="18" charset="0"/>
              </a:rPr>
              <a:t>A separate copy for each </a:t>
            </a:r>
            <a:r>
              <a:rPr lang="en-US" altLang="en-US" sz="1800" dirty="0">
                <a:solidFill>
                  <a:srgbClr val="C00000"/>
                </a:solidFill>
                <a:latin typeface="Cambria" panose="02040503050406030204" pitchFamily="18" charset="0"/>
              </a:rPr>
              <a:t>OBJECT</a:t>
            </a:r>
            <a:r>
              <a:rPr lang="en-US" altLang="en-US" sz="1800" dirty="0">
                <a:solidFill>
                  <a:srgbClr val="000000"/>
                </a:solidFill>
                <a:latin typeface="Cambria" panose="02040503050406030204" pitchFamily="18" charset="0"/>
              </a:rPr>
              <a:t>.</a:t>
            </a:r>
          </a:p>
        </p:txBody>
      </p:sp>
      <p:sp>
        <p:nvSpPr>
          <p:cNvPr id="38918" name="Line 1034"/>
          <p:cNvSpPr>
            <a:spLocks noChangeShapeType="1"/>
          </p:cNvSpPr>
          <p:nvPr/>
        </p:nvSpPr>
        <p:spPr bwMode="auto">
          <a:xfrm>
            <a:off x="4660075" y="724396"/>
            <a:ext cx="0" cy="596691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sp>
        <p:nvSpPr>
          <p:cNvPr id="2" name="TextBox 1"/>
          <p:cNvSpPr txBox="1"/>
          <p:nvPr/>
        </p:nvSpPr>
        <p:spPr bwMode="auto">
          <a:xfrm>
            <a:off x="2287415" y="2595150"/>
            <a:ext cx="4758610" cy="543482"/>
          </a:xfrm>
          <a:prstGeom prst="rect">
            <a:avLst/>
          </a:prstGeom>
          <a:solidFill>
            <a:schemeClr val="bg1"/>
          </a:solidFill>
          <a:ln w="9525">
            <a:solidFill>
              <a:schemeClr val="tx1"/>
            </a:solidFill>
            <a:miter lim="800000"/>
            <a:headEnd/>
            <a:tailEnd/>
          </a:ln>
        </p:spPr>
        <p:txBody>
          <a:bodyPr wrap="square" rtlCol="0">
            <a:spAutoFit/>
          </a:bodyPr>
          <a:lstStyle/>
          <a:p>
            <a:pPr algn="ctr">
              <a:lnSpc>
                <a:spcPct val="130000"/>
              </a:lnSpc>
              <a:buNone/>
            </a:pPr>
            <a:r>
              <a:rPr lang="en-US" sz="2400" b="0" dirty="0" smtClean="0">
                <a:solidFill>
                  <a:schemeClr val="tx1"/>
                </a:solidFill>
                <a:latin typeface="Cambria" panose="02040503050406030204" pitchFamily="18" charset="0"/>
                <a:cs typeface="Times New Roman" pitchFamily="1" charset="0"/>
              </a:rPr>
              <a:t>The value  </a:t>
            </a:r>
            <a:r>
              <a:rPr lang="en-US" sz="2400" b="1" u="sng" dirty="0" smtClean="0">
                <a:solidFill>
                  <a:schemeClr val="tx1"/>
                </a:solidFill>
                <a:latin typeface="Courier New" panose="02070309020205020404" pitchFamily="49" charset="0"/>
                <a:cs typeface="Courier New" panose="02070309020205020404" pitchFamily="49" charset="0"/>
              </a:rPr>
              <a:t>PI</a:t>
            </a:r>
            <a:endParaRPr lang="en-US" sz="2400" b="0" u="sng" dirty="0" smtClean="0">
              <a:solidFill>
                <a:schemeClr val="tx1"/>
              </a:solidFill>
              <a:latin typeface="Cambria" panose="02040503050406030204" pitchFamily="18" charset="0"/>
              <a:cs typeface="Times New Roman" pitchFamily="1" charset="0"/>
            </a:endParaRPr>
          </a:p>
        </p:txBody>
      </p:sp>
      <p:sp>
        <p:nvSpPr>
          <p:cNvPr id="8" name="TextBox 7"/>
          <p:cNvSpPr txBox="1"/>
          <p:nvPr/>
        </p:nvSpPr>
        <p:spPr bwMode="auto">
          <a:xfrm>
            <a:off x="2287415" y="4836236"/>
            <a:ext cx="4758610" cy="572464"/>
          </a:xfrm>
          <a:prstGeom prst="rect">
            <a:avLst/>
          </a:prstGeom>
          <a:solidFill>
            <a:schemeClr val="bg1"/>
          </a:solidFill>
          <a:ln w="9525">
            <a:solidFill>
              <a:schemeClr val="tx1"/>
            </a:solidFill>
            <a:miter lim="800000"/>
            <a:headEnd/>
            <a:tailEnd/>
          </a:ln>
        </p:spPr>
        <p:txBody>
          <a:bodyPr wrap="square" rtlCol="0">
            <a:spAutoFit/>
          </a:bodyPr>
          <a:lstStyle/>
          <a:p>
            <a:pPr algn="ctr">
              <a:lnSpc>
                <a:spcPct val="130000"/>
              </a:lnSpc>
              <a:buNone/>
            </a:pPr>
            <a:r>
              <a:rPr lang="en-US" sz="2400" b="0" dirty="0" smtClean="0">
                <a:solidFill>
                  <a:schemeClr val="tx1"/>
                </a:solidFill>
                <a:latin typeface="Cambria" panose="02040503050406030204" pitchFamily="18" charset="0"/>
                <a:cs typeface="Times New Roman" pitchFamily="1" charset="0"/>
              </a:rPr>
              <a:t>The  </a:t>
            </a:r>
            <a:r>
              <a:rPr lang="en-US" sz="2400" b="1" u="sng" dirty="0" smtClean="0">
                <a:solidFill>
                  <a:schemeClr val="tx1"/>
                </a:solidFill>
                <a:latin typeface="Courier New" panose="02070309020205020404" pitchFamily="49" charset="0"/>
                <a:cs typeface="Courier New" panose="02070309020205020404" pitchFamily="49" charset="0"/>
              </a:rPr>
              <a:t>tangent</a:t>
            </a:r>
            <a:r>
              <a:rPr lang="en-US" sz="2400" b="1" dirty="0" smtClean="0">
                <a:solidFill>
                  <a:schemeClr val="tx1"/>
                </a:solidFill>
                <a:latin typeface="Courier New" panose="02070309020205020404" pitchFamily="49" charset="0"/>
                <a:cs typeface="Courier New" panose="02070309020205020404" pitchFamily="49" charset="0"/>
              </a:rPr>
              <a:t> </a:t>
            </a:r>
            <a:r>
              <a:rPr lang="en-US" dirty="0">
                <a:latin typeface="Cambria" panose="02040503050406030204" pitchFamily="18" charset="0"/>
                <a:cs typeface="Times New Roman" pitchFamily="1" charset="0"/>
              </a:rPr>
              <a:t>function </a:t>
            </a:r>
            <a:endParaRPr lang="en-US" sz="2400" b="1" dirty="0" smtClean="0">
              <a:solidFill>
                <a:schemeClr val="tx1"/>
              </a:solidFill>
              <a:latin typeface="Courier New" panose="02070309020205020404" pitchFamily="49" charset="0"/>
              <a:cs typeface="Courier New" panose="02070309020205020404" pitchFamily="49" charset="0"/>
            </a:endParaRPr>
          </a:p>
        </p:txBody>
      </p:sp>
      <p:sp>
        <p:nvSpPr>
          <p:cNvPr id="3" name="TextBox 2"/>
          <p:cNvSpPr txBox="1"/>
          <p:nvPr/>
        </p:nvSpPr>
        <p:spPr bwMode="auto">
          <a:xfrm>
            <a:off x="4300144" y="135825"/>
            <a:ext cx="727075" cy="522387"/>
          </a:xfrm>
          <a:prstGeom prst="rect">
            <a:avLst/>
          </a:prstGeom>
          <a:noFill/>
          <a:ln w="9525">
            <a:noFill/>
            <a:miter lim="800000"/>
            <a:headEnd/>
            <a:tailEnd/>
          </a:ln>
        </p:spPr>
        <p:txBody>
          <a:bodyPr wrap="square" rtlCol="0">
            <a:spAutoFit/>
          </a:bodyPr>
          <a:lstStyle/>
          <a:p>
            <a:pPr algn="ctr">
              <a:lnSpc>
                <a:spcPct val="130000"/>
              </a:lnSpc>
              <a:buNone/>
            </a:pPr>
            <a:r>
              <a:rPr lang="en-US" sz="2400" b="1" dirty="0" smtClean="0">
                <a:solidFill>
                  <a:schemeClr val="tx1"/>
                </a:solidFill>
                <a:latin typeface="Cambria" panose="02040503050406030204" pitchFamily="18" charset="0"/>
                <a:cs typeface="Times New Roman" pitchFamily="1" charset="0"/>
              </a:rPr>
              <a:t>vs.</a:t>
            </a:r>
          </a:p>
        </p:txBody>
      </p:sp>
      <p:sp>
        <p:nvSpPr>
          <p:cNvPr id="10" name="TextBox 9"/>
          <p:cNvSpPr txBox="1"/>
          <p:nvPr/>
        </p:nvSpPr>
        <p:spPr bwMode="auto">
          <a:xfrm>
            <a:off x="2287415" y="5602586"/>
            <a:ext cx="4758610" cy="543482"/>
          </a:xfrm>
          <a:prstGeom prst="rect">
            <a:avLst/>
          </a:prstGeom>
          <a:solidFill>
            <a:schemeClr val="bg1"/>
          </a:solidFill>
          <a:ln w="9525">
            <a:solidFill>
              <a:schemeClr val="tx1"/>
            </a:solidFill>
            <a:miter lim="800000"/>
            <a:headEnd/>
            <a:tailEnd/>
          </a:ln>
        </p:spPr>
        <p:txBody>
          <a:bodyPr wrap="square" rtlCol="0">
            <a:spAutoFit/>
          </a:bodyPr>
          <a:lstStyle/>
          <a:p>
            <a:pPr algn="ctr">
              <a:lnSpc>
                <a:spcPct val="130000"/>
              </a:lnSpc>
              <a:buNone/>
            </a:pPr>
            <a:r>
              <a:rPr lang="en-US" sz="2400" b="0" dirty="0" smtClean="0">
                <a:solidFill>
                  <a:schemeClr val="tx1"/>
                </a:solidFill>
                <a:latin typeface="Cambria" panose="02040503050406030204" pitchFamily="18" charset="0"/>
                <a:cs typeface="Times New Roman" pitchFamily="1" charset="0"/>
              </a:rPr>
              <a:t>The </a:t>
            </a:r>
            <a:r>
              <a:rPr lang="en-US" sz="2400" b="1" u="sng" dirty="0" err="1" smtClean="0">
                <a:solidFill>
                  <a:schemeClr val="tx1"/>
                </a:solidFill>
                <a:latin typeface="Courier New" panose="02070309020205020404" pitchFamily="49" charset="0"/>
                <a:cs typeface="Courier New" panose="02070309020205020404" pitchFamily="49" charset="0"/>
              </a:rPr>
              <a:t>isEmpty</a:t>
            </a:r>
            <a:r>
              <a:rPr lang="en-US" sz="2400" b="0" dirty="0" smtClean="0">
                <a:solidFill>
                  <a:schemeClr val="tx1"/>
                </a:solidFill>
                <a:latin typeface="Cambria" panose="02040503050406030204" pitchFamily="18" charset="0"/>
                <a:cs typeface="Times New Roman" pitchFamily="1" charset="0"/>
              </a:rPr>
              <a:t>  function for BSTs</a:t>
            </a:r>
          </a:p>
        </p:txBody>
      </p:sp>
      <p:sp>
        <p:nvSpPr>
          <p:cNvPr id="11" name="TextBox 10"/>
          <p:cNvSpPr txBox="1"/>
          <p:nvPr/>
        </p:nvSpPr>
        <p:spPr bwMode="auto">
          <a:xfrm>
            <a:off x="2287415" y="1828800"/>
            <a:ext cx="4758610" cy="572464"/>
          </a:xfrm>
          <a:prstGeom prst="rect">
            <a:avLst/>
          </a:prstGeom>
          <a:solidFill>
            <a:schemeClr val="bg1"/>
          </a:solidFill>
          <a:ln w="9525">
            <a:solidFill>
              <a:schemeClr val="tx1"/>
            </a:solidFill>
            <a:miter lim="800000"/>
            <a:headEnd/>
            <a:tailEnd/>
          </a:ln>
        </p:spPr>
        <p:txBody>
          <a:bodyPr wrap="square" rtlCol="0">
            <a:spAutoFit/>
          </a:bodyPr>
          <a:lstStyle/>
          <a:p>
            <a:pPr algn="ctr">
              <a:lnSpc>
                <a:spcPct val="130000"/>
              </a:lnSpc>
              <a:buNone/>
            </a:pPr>
            <a:r>
              <a:rPr lang="en-US" sz="2400" b="0" dirty="0" smtClean="0">
                <a:solidFill>
                  <a:schemeClr val="tx1"/>
                </a:solidFill>
                <a:latin typeface="Cambria" panose="02040503050406030204" pitchFamily="18" charset="0"/>
                <a:cs typeface="Times New Roman" pitchFamily="1" charset="0"/>
              </a:rPr>
              <a:t>The </a:t>
            </a:r>
            <a:r>
              <a:rPr lang="en-US" sz="2400" b="1" u="sng" dirty="0" smtClean="0">
                <a:solidFill>
                  <a:schemeClr val="tx1"/>
                </a:solidFill>
                <a:latin typeface="Cambria" panose="02040503050406030204" pitchFamily="18" charset="0"/>
                <a:cs typeface="Times New Roman" pitchFamily="1" charset="0"/>
              </a:rPr>
              <a:t>pixels</a:t>
            </a:r>
            <a:r>
              <a:rPr lang="en-US" sz="2400" b="0" dirty="0" smtClean="0">
                <a:solidFill>
                  <a:schemeClr val="tx1"/>
                </a:solidFill>
                <a:latin typeface="Cambria" panose="02040503050406030204" pitchFamily="18" charset="0"/>
                <a:cs typeface="Times New Roman" pitchFamily="1" charset="0"/>
              </a:rPr>
              <a:t> of a Picture </a:t>
            </a:r>
          </a:p>
        </p:txBody>
      </p:sp>
      <p:sp>
        <p:nvSpPr>
          <p:cNvPr id="12" name="TextBox 11"/>
          <p:cNvSpPr txBox="1"/>
          <p:nvPr/>
        </p:nvSpPr>
        <p:spPr bwMode="auto">
          <a:xfrm>
            <a:off x="2287415" y="4098868"/>
            <a:ext cx="4758610" cy="543482"/>
          </a:xfrm>
          <a:prstGeom prst="rect">
            <a:avLst/>
          </a:prstGeom>
          <a:solidFill>
            <a:schemeClr val="bg1"/>
          </a:solidFill>
          <a:ln w="9525">
            <a:solidFill>
              <a:schemeClr val="tx1"/>
            </a:solidFill>
            <a:miter lim="800000"/>
            <a:headEnd/>
            <a:tailEnd/>
          </a:ln>
        </p:spPr>
        <p:txBody>
          <a:bodyPr wrap="square" rtlCol="0">
            <a:spAutoFit/>
          </a:bodyPr>
          <a:lstStyle/>
          <a:p>
            <a:pPr algn="ctr">
              <a:lnSpc>
                <a:spcPct val="130000"/>
              </a:lnSpc>
              <a:buNone/>
            </a:pPr>
            <a:r>
              <a:rPr lang="en-US" sz="2400" b="0" dirty="0" smtClean="0">
                <a:solidFill>
                  <a:schemeClr val="tx1"/>
                </a:solidFill>
                <a:latin typeface="Cambria" panose="02040503050406030204" pitchFamily="18" charset="0"/>
                <a:cs typeface="Times New Roman" pitchFamily="1" charset="0"/>
              </a:rPr>
              <a:t>The   Color   </a:t>
            </a:r>
            <a:r>
              <a:rPr lang="en-US" sz="2400" b="1" u="sng" dirty="0" smtClean="0">
                <a:solidFill>
                  <a:schemeClr val="tx1"/>
                </a:solidFill>
                <a:latin typeface="Courier New" panose="02070309020205020404" pitchFamily="49" charset="0"/>
                <a:cs typeface="Courier New" panose="02070309020205020404" pitchFamily="49" charset="0"/>
              </a:rPr>
              <a:t>pink</a:t>
            </a:r>
            <a:endParaRPr lang="en-US" sz="2400" b="0" u="sng" dirty="0" smtClean="0">
              <a:solidFill>
                <a:schemeClr val="tx1"/>
              </a:solidFill>
              <a:latin typeface="Cambria" panose="02040503050406030204" pitchFamily="18" charset="0"/>
              <a:cs typeface="Times New Roman" pitchFamily="1" charset="0"/>
            </a:endParaRPr>
          </a:p>
        </p:txBody>
      </p:sp>
      <p:sp>
        <p:nvSpPr>
          <p:cNvPr id="13" name="TextBox 12"/>
          <p:cNvSpPr txBox="1"/>
          <p:nvPr/>
        </p:nvSpPr>
        <p:spPr bwMode="auto">
          <a:xfrm>
            <a:off x="2287415" y="3332518"/>
            <a:ext cx="4758610" cy="572464"/>
          </a:xfrm>
          <a:prstGeom prst="rect">
            <a:avLst/>
          </a:prstGeom>
          <a:solidFill>
            <a:schemeClr val="bg1"/>
          </a:solidFill>
          <a:ln w="9525">
            <a:solidFill>
              <a:schemeClr val="tx1"/>
            </a:solidFill>
            <a:miter lim="800000"/>
            <a:headEnd/>
            <a:tailEnd/>
          </a:ln>
        </p:spPr>
        <p:txBody>
          <a:bodyPr wrap="square" rtlCol="0">
            <a:spAutoFit/>
          </a:bodyPr>
          <a:lstStyle/>
          <a:p>
            <a:pPr algn="ctr">
              <a:lnSpc>
                <a:spcPct val="130000"/>
              </a:lnSpc>
              <a:buNone/>
            </a:pPr>
            <a:r>
              <a:rPr lang="en-US" sz="2400" b="0" dirty="0" smtClean="0">
                <a:solidFill>
                  <a:schemeClr val="tx1"/>
                </a:solidFill>
                <a:latin typeface="Cambria" panose="02040503050406030204" pitchFamily="18" charset="0"/>
                <a:cs typeface="Times New Roman" pitchFamily="1" charset="0"/>
              </a:rPr>
              <a:t>The </a:t>
            </a:r>
            <a:r>
              <a:rPr lang="en-US" sz="2400" b="1" u="sng" dirty="0" smtClean="0">
                <a:solidFill>
                  <a:schemeClr val="tx1"/>
                </a:solidFill>
                <a:latin typeface="Cambria" panose="02040503050406030204" pitchFamily="18" charset="0"/>
                <a:cs typeface="Times New Roman" pitchFamily="1" charset="0"/>
              </a:rPr>
              <a:t>size</a:t>
            </a:r>
            <a:r>
              <a:rPr lang="en-US" sz="2400" b="0" dirty="0" smtClean="0">
                <a:solidFill>
                  <a:schemeClr val="tx1"/>
                </a:solidFill>
                <a:latin typeface="Cambria" panose="02040503050406030204" pitchFamily="18" charset="0"/>
                <a:cs typeface="Times New Roman" pitchFamily="1" charset="0"/>
              </a:rPr>
              <a:t> of a List</a:t>
            </a:r>
          </a:p>
        </p:txBody>
      </p:sp>
      <p:sp>
        <p:nvSpPr>
          <p:cNvPr id="14" name="TextBox 13"/>
          <p:cNvSpPr txBox="1"/>
          <p:nvPr/>
        </p:nvSpPr>
        <p:spPr bwMode="auto">
          <a:xfrm>
            <a:off x="2784122" y="6278893"/>
            <a:ext cx="3765196" cy="412421"/>
          </a:xfrm>
          <a:prstGeom prst="rect">
            <a:avLst/>
          </a:prstGeom>
          <a:solidFill>
            <a:schemeClr val="bg1">
              <a:lumMod val="95000"/>
            </a:schemeClr>
          </a:solidFill>
          <a:ln w="9525">
            <a:noFill/>
            <a:miter lim="800000"/>
            <a:headEnd/>
            <a:tailEnd/>
          </a:ln>
        </p:spPr>
        <p:txBody>
          <a:bodyPr wrap="square" rtlCol="0">
            <a:spAutoFit/>
          </a:bodyPr>
          <a:lstStyle/>
          <a:p>
            <a:pPr algn="ctr">
              <a:lnSpc>
                <a:spcPct val="130000"/>
              </a:lnSpc>
              <a:buNone/>
            </a:pPr>
            <a:r>
              <a:rPr lang="en-US" sz="1600" b="1" dirty="0" smtClean="0">
                <a:solidFill>
                  <a:schemeClr val="tx1"/>
                </a:solidFill>
                <a:latin typeface="Cambria" panose="02040503050406030204" pitchFamily="18" charset="0"/>
                <a:cs typeface="Times New Roman" pitchFamily="1" charset="0"/>
              </a:rPr>
              <a:t>Are these static or </a:t>
            </a:r>
            <a:r>
              <a:rPr lang="en-US" sz="1600" b="1" dirty="0" err="1" smtClean="0">
                <a:solidFill>
                  <a:schemeClr val="tx1"/>
                </a:solidFill>
                <a:latin typeface="Cambria" panose="02040503050406030204" pitchFamily="18" charset="0"/>
                <a:cs typeface="Times New Roman" pitchFamily="1" charset="0"/>
              </a:rPr>
              <a:t>nonstatic</a:t>
            </a:r>
            <a:r>
              <a:rPr lang="en-US" sz="1600" b="1" dirty="0" smtClean="0">
                <a:solidFill>
                  <a:schemeClr val="tx1"/>
                </a:solidFill>
                <a:latin typeface="Cambria" panose="02040503050406030204" pitchFamily="18" charset="0"/>
                <a:cs typeface="Times New Roman" pitchFamily="1" charset="0"/>
              </a:rPr>
              <a:t>?</a:t>
            </a:r>
          </a:p>
        </p:txBody>
      </p:sp>
    </p:spTree>
    <p:extLst>
      <p:ext uri="{BB962C8B-B14F-4D97-AF65-F5344CB8AC3E}">
        <p14:creationId xmlns:p14="http://schemas.microsoft.com/office/powerpoint/2010/main" val="5250868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5"/>
          <p:cNvSpPr>
            <a:spLocks noChangeArrowheads="1"/>
          </p:cNvSpPr>
          <p:nvPr/>
        </p:nvSpPr>
        <p:spPr bwMode="auto">
          <a:xfrm>
            <a:off x="1233488" y="171450"/>
            <a:ext cx="21050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r>
              <a:rPr lang="en-US" altLang="en-US" sz="4200">
                <a:latin typeface="Courier New" pitchFamily="49" charset="0"/>
                <a:cs typeface="Courier New" pitchFamily="49" charset="0"/>
              </a:rPr>
              <a:t>static</a:t>
            </a:r>
          </a:p>
        </p:txBody>
      </p:sp>
      <p:sp>
        <p:nvSpPr>
          <p:cNvPr id="38915" name="Rectangle 16"/>
          <p:cNvSpPr>
            <a:spLocks noChangeArrowheads="1"/>
          </p:cNvSpPr>
          <p:nvPr/>
        </p:nvSpPr>
        <p:spPr bwMode="auto">
          <a:xfrm>
            <a:off x="5057775" y="171450"/>
            <a:ext cx="37465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r>
              <a:rPr lang="en-US" altLang="en-US" sz="4200" dirty="0">
                <a:solidFill>
                  <a:srgbClr val="C00000"/>
                </a:solidFill>
                <a:latin typeface="Courier New" pitchFamily="49" charset="0"/>
                <a:cs typeface="Courier New" pitchFamily="49" charset="0"/>
              </a:rPr>
              <a:t>(</a:t>
            </a:r>
            <a:r>
              <a:rPr lang="en-US" altLang="en-US" sz="4200" dirty="0" err="1">
                <a:solidFill>
                  <a:srgbClr val="C00000"/>
                </a:solidFill>
                <a:latin typeface="Courier New" pitchFamily="49" charset="0"/>
                <a:cs typeface="Courier New" pitchFamily="49" charset="0"/>
              </a:rPr>
              <a:t>nonstatic</a:t>
            </a:r>
            <a:r>
              <a:rPr lang="en-US" altLang="en-US" sz="4200" dirty="0">
                <a:solidFill>
                  <a:srgbClr val="C00000"/>
                </a:solidFill>
                <a:latin typeface="Courier New" pitchFamily="49" charset="0"/>
                <a:cs typeface="Courier New" pitchFamily="49" charset="0"/>
              </a:rPr>
              <a:t>)</a:t>
            </a:r>
          </a:p>
        </p:txBody>
      </p:sp>
      <p:sp>
        <p:nvSpPr>
          <p:cNvPr id="38916" name="Text Box 10"/>
          <p:cNvSpPr txBox="1">
            <a:spLocks noChangeArrowheads="1"/>
          </p:cNvSpPr>
          <p:nvPr/>
        </p:nvSpPr>
        <p:spPr bwMode="auto">
          <a:xfrm>
            <a:off x="473075" y="1106488"/>
            <a:ext cx="3752850" cy="376237"/>
          </a:xfrm>
          <a:prstGeom prst="rect">
            <a:avLst/>
          </a:prstGeom>
          <a:solidFill>
            <a:srgbClr val="CCECFF"/>
          </a:solidFill>
          <a:ln w="9525">
            <a:noFill/>
            <a:miter lim="800000"/>
            <a:headEnd/>
            <a:tailEnd/>
          </a:ln>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sz="1800" dirty="0">
                <a:solidFill>
                  <a:srgbClr val="000000"/>
                </a:solidFill>
                <a:latin typeface="Cambria" panose="02040503050406030204" pitchFamily="18" charset="0"/>
              </a:rPr>
              <a:t>One copy,  owned by the </a:t>
            </a:r>
            <a:r>
              <a:rPr lang="en-US" altLang="en-US" sz="1800" dirty="0">
                <a:latin typeface="Cambria" panose="02040503050406030204" pitchFamily="18" charset="0"/>
              </a:rPr>
              <a:t>CLASS</a:t>
            </a:r>
            <a:r>
              <a:rPr lang="en-US" altLang="en-US" sz="1800" dirty="0">
                <a:solidFill>
                  <a:srgbClr val="000000"/>
                </a:solidFill>
                <a:latin typeface="Cambria" panose="02040503050406030204" pitchFamily="18" charset="0"/>
              </a:rPr>
              <a:t>.</a:t>
            </a:r>
          </a:p>
        </p:txBody>
      </p:sp>
      <p:sp>
        <p:nvSpPr>
          <p:cNvPr id="38917" name="Text Box 11"/>
          <p:cNvSpPr txBox="1">
            <a:spLocks noChangeArrowheads="1"/>
          </p:cNvSpPr>
          <p:nvPr/>
        </p:nvSpPr>
        <p:spPr bwMode="auto">
          <a:xfrm>
            <a:off x="5086350" y="1096963"/>
            <a:ext cx="3752850" cy="369887"/>
          </a:xfrm>
          <a:prstGeom prst="rect">
            <a:avLst/>
          </a:prstGeom>
          <a:solidFill>
            <a:srgbClr val="FFC3C0"/>
          </a:solidFill>
          <a:ln w="9525">
            <a:noFill/>
            <a:miter lim="800000"/>
            <a:headEnd/>
            <a:tailEnd/>
          </a:ln>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sz="1800" dirty="0">
                <a:solidFill>
                  <a:srgbClr val="000000"/>
                </a:solidFill>
                <a:latin typeface="Cambria" panose="02040503050406030204" pitchFamily="18" charset="0"/>
              </a:rPr>
              <a:t>A separate copy for each </a:t>
            </a:r>
            <a:r>
              <a:rPr lang="en-US" altLang="en-US" sz="1800" dirty="0">
                <a:solidFill>
                  <a:srgbClr val="C00000"/>
                </a:solidFill>
                <a:latin typeface="Cambria" panose="02040503050406030204" pitchFamily="18" charset="0"/>
              </a:rPr>
              <a:t>OBJECT</a:t>
            </a:r>
            <a:r>
              <a:rPr lang="en-US" altLang="en-US" sz="1800" dirty="0">
                <a:solidFill>
                  <a:srgbClr val="000000"/>
                </a:solidFill>
                <a:latin typeface="Cambria" panose="02040503050406030204" pitchFamily="18" charset="0"/>
              </a:rPr>
              <a:t>.</a:t>
            </a:r>
          </a:p>
        </p:txBody>
      </p:sp>
      <p:sp>
        <p:nvSpPr>
          <p:cNvPr id="38918" name="Line 1034"/>
          <p:cNvSpPr>
            <a:spLocks noChangeShapeType="1"/>
          </p:cNvSpPr>
          <p:nvPr/>
        </p:nvSpPr>
        <p:spPr bwMode="auto">
          <a:xfrm>
            <a:off x="4660075" y="724396"/>
            <a:ext cx="0" cy="596691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sp>
        <p:nvSpPr>
          <p:cNvPr id="2" name="TextBox 1"/>
          <p:cNvSpPr txBox="1"/>
          <p:nvPr/>
        </p:nvSpPr>
        <p:spPr bwMode="auto">
          <a:xfrm>
            <a:off x="2287415" y="2595150"/>
            <a:ext cx="4758610" cy="543482"/>
          </a:xfrm>
          <a:prstGeom prst="rect">
            <a:avLst/>
          </a:prstGeom>
          <a:solidFill>
            <a:schemeClr val="bg1"/>
          </a:solidFill>
          <a:ln w="9525">
            <a:solidFill>
              <a:schemeClr val="tx1"/>
            </a:solidFill>
            <a:miter lim="800000"/>
            <a:headEnd/>
            <a:tailEnd/>
          </a:ln>
        </p:spPr>
        <p:txBody>
          <a:bodyPr wrap="square" rtlCol="0">
            <a:spAutoFit/>
          </a:bodyPr>
          <a:lstStyle/>
          <a:p>
            <a:pPr algn="ctr">
              <a:lnSpc>
                <a:spcPct val="130000"/>
              </a:lnSpc>
              <a:buNone/>
            </a:pPr>
            <a:r>
              <a:rPr lang="en-US" sz="2400" b="0" dirty="0" smtClean="0">
                <a:solidFill>
                  <a:schemeClr val="tx1"/>
                </a:solidFill>
                <a:latin typeface="Cambria" panose="02040503050406030204" pitchFamily="18" charset="0"/>
                <a:cs typeface="Times New Roman" pitchFamily="1" charset="0"/>
              </a:rPr>
              <a:t>The value  </a:t>
            </a:r>
            <a:r>
              <a:rPr lang="en-US" sz="2400" b="1" u="sng" dirty="0" smtClean="0">
                <a:solidFill>
                  <a:schemeClr val="tx1"/>
                </a:solidFill>
                <a:latin typeface="Courier New" panose="02070309020205020404" pitchFamily="49" charset="0"/>
                <a:cs typeface="Courier New" panose="02070309020205020404" pitchFamily="49" charset="0"/>
              </a:rPr>
              <a:t>PI</a:t>
            </a:r>
            <a:endParaRPr lang="en-US" sz="2400" b="0" u="sng" dirty="0" smtClean="0">
              <a:solidFill>
                <a:schemeClr val="tx1"/>
              </a:solidFill>
              <a:latin typeface="Cambria" panose="02040503050406030204" pitchFamily="18" charset="0"/>
              <a:cs typeface="Times New Roman" pitchFamily="1" charset="0"/>
            </a:endParaRPr>
          </a:p>
        </p:txBody>
      </p:sp>
      <p:sp>
        <p:nvSpPr>
          <p:cNvPr id="8" name="TextBox 7"/>
          <p:cNvSpPr txBox="1"/>
          <p:nvPr/>
        </p:nvSpPr>
        <p:spPr bwMode="auto">
          <a:xfrm>
            <a:off x="2287415" y="4836236"/>
            <a:ext cx="4758610" cy="572464"/>
          </a:xfrm>
          <a:prstGeom prst="rect">
            <a:avLst/>
          </a:prstGeom>
          <a:solidFill>
            <a:schemeClr val="bg1"/>
          </a:solidFill>
          <a:ln w="9525">
            <a:solidFill>
              <a:schemeClr val="tx1"/>
            </a:solidFill>
            <a:miter lim="800000"/>
            <a:headEnd/>
            <a:tailEnd/>
          </a:ln>
        </p:spPr>
        <p:txBody>
          <a:bodyPr wrap="square" rtlCol="0">
            <a:spAutoFit/>
          </a:bodyPr>
          <a:lstStyle/>
          <a:p>
            <a:pPr algn="ctr">
              <a:lnSpc>
                <a:spcPct val="130000"/>
              </a:lnSpc>
              <a:buNone/>
            </a:pPr>
            <a:r>
              <a:rPr lang="en-US" sz="2400" b="0" dirty="0" smtClean="0">
                <a:solidFill>
                  <a:schemeClr val="tx1"/>
                </a:solidFill>
                <a:latin typeface="Cambria" panose="02040503050406030204" pitchFamily="18" charset="0"/>
                <a:cs typeface="Times New Roman" pitchFamily="1" charset="0"/>
              </a:rPr>
              <a:t>The  </a:t>
            </a:r>
            <a:r>
              <a:rPr lang="en-US" sz="2400" b="1" u="sng" dirty="0" smtClean="0">
                <a:solidFill>
                  <a:schemeClr val="tx1"/>
                </a:solidFill>
                <a:latin typeface="Courier New" panose="02070309020205020404" pitchFamily="49" charset="0"/>
                <a:cs typeface="Courier New" panose="02070309020205020404" pitchFamily="49" charset="0"/>
              </a:rPr>
              <a:t>tangent</a:t>
            </a:r>
            <a:r>
              <a:rPr lang="en-US" sz="2400" b="1" dirty="0" smtClean="0">
                <a:solidFill>
                  <a:schemeClr val="tx1"/>
                </a:solidFill>
                <a:latin typeface="Courier New" panose="02070309020205020404" pitchFamily="49" charset="0"/>
                <a:cs typeface="Courier New" panose="02070309020205020404" pitchFamily="49" charset="0"/>
              </a:rPr>
              <a:t> </a:t>
            </a:r>
            <a:r>
              <a:rPr lang="en-US" dirty="0">
                <a:latin typeface="Cambria" panose="02040503050406030204" pitchFamily="18" charset="0"/>
                <a:cs typeface="Times New Roman" pitchFamily="1" charset="0"/>
              </a:rPr>
              <a:t>function </a:t>
            </a:r>
            <a:endParaRPr lang="en-US" sz="2400" b="1" dirty="0" smtClean="0">
              <a:solidFill>
                <a:schemeClr val="tx1"/>
              </a:solidFill>
              <a:latin typeface="Courier New" panose="02070309020205020404" pitchFamily="49" charset="0"/>
              <a:cs typeface="Courier New" panose="02070309020205020404" pitchFamily="49" charset="0"/>
            </a:endParaRPr>
          </a:p>
        </p:txBody>
      </p:sp>
      <p:sp>
        <p:nvSpPr>
          <p:cNvPr id="3" name="TextBox 2"/>
          <p:cNvSpPr txBox="1"/>
          <p:nvPr/>
        </p:nvSpPr>
        <p:spPr bwMode="auto">
          <a:xfrm>
            <a:off x="4300144" y="135825"/>
            <a:ext cx="727075" cy="522387"/>
          </a:xfrm>
          <a:prstGeom prst="rect">
            <a:avLst/>
          </a:prstGeom>
          <a:noFill/>
          <a:ln w="9525">
            <a:noFill/>
            <a:miter lim="800000"/>
            <a:headEnd/>
            <a:tailEnd/>
          </a:ln>
        </p:spPr>
        <p:txBody>
          <a:bodyPr wrap="square" rtlCol="0">
            <a:spAutoFit/>
          </a:bodyPr>
          <a:lstStyle/>
          <a:p>
            <a:pPr algn="ctr">
              <a:lnSpc>
                <a:spcPct val="130000"/>
              </a:lnSpc>
              <a:buNone/>
            </a:pPr>
            <a:r>
              <a:rPr lang="en-US" sz="2400" b="1" dirty="0" smtClean="0">
                <a:solidFill>
                  <a:schemeClr val="tx1"/>
                </a:solidFill>
                <a:latin typeface="Cambria" panose="02040503050406030204" pitchFamily="18" charset="0"/>
                <a:cs typeface="Times New Roman" pitchFamily="1" charset="0"/>
              </a:rPr>
              <a:t>vs.</a:t>
            </a:r>
          </a:p>
        </p:txBody>
      </p:sp>
      <p:sp>
        <p:nvSpPr>
          <p:cNvPr id="10" name="TextBox 9"/>
          <p:cNvSpPr txBox="1"/>
          <p:nvPr/>
        </p:nvSpPr>
        <p:spPr bwMode="auto">
          <a:xfrm>
            <a:off x="2287415" y="5602586"/>
            <a:ext cx="4758610" cy="543482"/>
          </a:xfrm>
          <a:prstGeom prst="rect">
            <a:avLst/>
          </a:prstGeom>
          <a:solidFill>
            <a:schemeClr val="bg1">
              <a:lumMod val="95000"/>
            </a:schemeClr>
          </a:solidFill>
          <a:ln w="9525">
            <a:solidFill>
              <a:schemeClr val="tx1"/>
            </a:solidFill>
            <a:miter lim="800000"/>
            <a:headEnd/>
            <a:tailEnd/>
          </a:ln>
        </p:spPr>
        <p:txBody>
          <a:bodyPr wrap="square" rtlCol="0">
            <a:spAutoFit/>
          </a:bodyPr>
          <a:lstStyle/>
          <a:p>
            <a:pPr algn="ctr">
              <a:lnSpc>
                <a:spcPct val="130000"/>
              </a:lnSpc>
              <a:buNone/>
            </a:pPr>
            <a:r>
              <a:rPr lang="en-US" sz="2400" b="0" dirty="0" smtClean="0">
                <a:solidFill>
                  <a:schemeClr val="tx1"/>
                </a:solidFill>
                <a:latin typeface="Cambria" panose="02040503050406030204" pitchFamily="18" charset="0"/>
                <a:cs typeface="Times New Roman" pitchFamily="1" charset="0"/>
              </a:rPr>
              <a:t>The </a:t>
            </a:r>
            <a:r>
              <a:rPr lang="en-US" sz="2400" b="1" u="sng" dirty="0" err="1" smtClean="0">
                <a:solidFill>
                  <a:schemeClr val="tx1"/>
                </a:solidFill>
                <a:latin typeface="Courier New" panose="02070309020205020404" pitchFamily="49" charset="0"/>
                <a:cs typeface="Courier New" panose="02070309020205020404" pitchFamily="49" charset="0"/>
              </a:rPr>
              <a:t>isEmpty</a:t>
            </a:r>
            <a:r>
              <a:rPr lang="en-US" sz="2400" b="0" dirty="0" smtClean="0">
                <a:solidFill>
                  <a:schemeClr val="tx1"/>
                </a:solidFill>
                <a:latin typeface="Cambria" panose="02040503050406030204" pitchFamily="18" charset="0"/>
                <a:cs typeface="Times New Roman" pitchFamily="1" charset="0"/>
              </a:rPr>
              <a:t>  function for BSTs</a:t>
            </a:r>
          </a:p>
        </p:txBody>
      </p:sp>
      <p:sp>
        <p:nvSpPr>
          <p:cNvPr id="11" name="TextBox 10"/>
          <p:cNvSpPr txBox="1"/>
          <p:nvPr/>
        </p:nvSpPr>
        <p:spPr bwMode="auto">
          <a:xfrm>
            <a:off x="2287415" y="1828800"/>
            <a:ext cx="4758610" cy="572464"/>
          </a:xfrm>
          <a:prstGeom prst="rect">
            <a:avLst/>
          </a:prstGeom>
          <a:solidFill>
            <a:schemeClr val="bg1"/>
          </a:solidFill>
          <a:ln w="9525">
            <a:solidFill>
              <a:schemeClr val="tx1"/>
            </a:solidFill>
            <a:miter lim="800000"/>
            <a:headEnd/>
            <a:tailEnd/>
          </a:ln>
        </p:spPr>
        <p:txBody>
          <a:bodyPr wrap="square" rtlCol="0">
            <a:spAutoFit/>
          </a:bodyPr>
          <a:lstStyle/>
          <a:p>
            <a:pPr algn="ctr">
              <a:lnSpc>
                <a:spcPct val="130000"/>
              </a:lnSpc>
              <a:buNone/>
            </a:pPr>
            <a:r>
              <a:rPr lang="en-US" sz="2400" b="0" dirty="0" smtClean="0">
                <a:solidFill>
                  <a:schemeClr val="tx1"/>
                </a:solidFill>
                <a:latin typeface="Cambria" panose="02040503050406030204" pitchFamily="18" charset="0"/>
                <a:cs typeface="Times New Roman" pitchFamily="1" charset="0"/>
              </a:rPr>
              <a:t>The </a:t>
            </a:r>
            <a:r>
              <a:rPr lang="en-US" sz="2400" b="1" u="sng" dirty="0" smtClean="0">
                <a:solidFill>
                  <a:schemeClr val="tx1"/>
                </a:solidFill>
                <a:latin typeface="Cambria" panose="02040503050406030204" pitchFamily="18" charset="0"/>
                <a:cs typeface="Times New Roman" pitchFamily="1" charset="0"/>
              </a:rPr>
              <a:t>pixels</a:t>
            </a:r>
            <a:r>
              <a:rPr lang="en-US" sz="2400" b="0" dirty="0" smtClean="0">
                <a:solidFill>
                  <a:schemeClr val="tx1"/>
                </a:solidFill>
                <a:latin typeface="Cambria" panose="02040503050406030204" pitchFamily="18" charset="0"/>
                <a:cs typeface="Times New Roman" pitchFamily="1" charset="0"/>
              </a:rPr>
              <a:t> of a Picture </a:t>
            </a:r>
          </a:p>
        </p:txBody>
      </p:sp>
      <p:sp>
        <p:nvSpPr>
          <p:cNvPr id="12" name="TextBox 11"/>
          <p:cNvSpPr txBox="1"/>
          <p:nvPr/>
        </p:nvSpPr>
        <p:spPr bwMode="auto">
          <a:xfrm>
            <a:off x="2287415" y="4098868"/>
            <a:ext cx="4758610" cy="543482"/>
          </a:xfrm>
          <a:prstGeom prst="rect">
            <a:avLst/>
          </a:prstGeom>
          <a:solidFill>
            <a:schemeClr val="bg1"/>
          </a:solidFill>
          <a:ln w="9525">
            <a:solidFill>
              <a:schemeClr val="tx1"/>
            </a:solidFill>
            <a:miter lim="800000"/>
            <a:headEnd/>
            <a:tailEnd/>
          </a:ln>
        </p:spPr>
        <p:txBody>
          <a:bodyPr wrap="square" rtlCol="0">
            <a:spAutoFit/>
          </a:bodyPr>
          <a:lstStyle/>
          <a:p>
            <a:pPr algn="ctr">
              <a:lnSpc>
                <a:spcPct val="130000"/>
              </a:lnSpc>
              <a:buNone/>
            </a:pPr>
            <a:r>
              <a:rPr lang="en-US" sz="2400" b="0" dirty="0" smtClean="0">
                <a:solidFill>
                  <a:schemeClr val="tx1"/>
                </a:solidFill>
                <a:latin typeface="Cambria" panose="02040503050406030204" pitchFamily="18" charset="0"/>
                <a:cs typeface="Times New Roman" pitchFamily="1" charset="0"/>
              </a:rPr>
              <a:t>The   Color   </a:t>
            </a:r>
            <a:r>
              <a:rPr lang="en-US" sz="2400" b="1" u="sng" dirty="0" smtClean="0">
                <a:solidFill>
                  <a:schemeClr val="tx1"/>
                </a:solidFill>
                <a:latin typeface="Courier New" panose="02070309020205020404" pitchFamily="49" charset="0"/>
                <a:cs typeface="Courier New" panose="02070309020205020404" pitchFamily="49" charset="0"/>
              </a:rPr>
              <a:t>pink</a:t>
            </a:r>
            <a:endParaRPr lang="en-US" sz="2400" b="0" u="sng" dirty="0" smtClean="0">
              <a:solidFill>
                <a:schemeClr val="tx1"/>
              </a:solidFill>
              <a:latin typeface="Cambria" panose="02040503050406030204" pitchFamily="18" charset="0"/>
              <a:cs typeface="Times New Roman" pitchFamily="1" charset="0"/>
            </a:endParaRPr>
          </a:p>
        </p:txBody>
      </p:sp>
      <p:sp>
        <p:nvSpPr>
          <p:cNvPr id="13" name="TextBox 12"/>
          <p:cNvSpPr txBox="1"/>
          <p:nvPr/>
        </p:nvSpPr>
        <p:spPr bwMode="auto">
          <a:xfrm>
            <a:off x="2287415" y="3332518"/>
            <a:ext cx="4758610" cy="572464"/>
          </a:xfrm>
          <a:prstGeom prst="rect">
            <a:avLst/>
          </a:prstGeom>
          <a:solidFill>
            <a:schemeClr val="bg1"/>
          </a:solidFill>
          <a:ln w="9525">
            <a:solidFill>
              <a:schemeClr val="tx1"/>
            </a:solidFill>
            <a:miter lim="800000"/>
            <a:headEnd/>
            <a:tailEnd/>
          </a:ln>
        </p:spPr>
        <p:txBody>
          <a:bodyPr wrap="square" rtlCol="0">
            <a:spAutoFit/>
          </a:bodyPr>
          <a:lstStyle/>
          <a:p>
            <a:pPr algn="ctr">
              <a:lnSpc>
                <a:spcPct val="130000"/>
              </a:lnSpc>
              <a:buNone/>
            </a:pPr>
            <a:r>
              <a:rPr lang="en-US" sz="2400" b="0" dirty="0" smtClean="0">
                <a:solidFill>
                  <a:schemeClr val="tx1"/>
                </a:solidFill>
                <a:latin typeface="Cambria" panose="02040503050406030204" pitchFamily="18" charset="0"/>
                <a:cs typeface="Times New Roman" pitchFamily="1" charset="0"/>
              </a:rPr>
              <a:t>The </a:t>
            </a:r>
            <a:r>
              <a:rPr lang="en-US" sz="2400" b="1" u="sng" dirty="0" smtClean="0">
                <a:solidFill>
                  <a:schemeClr val="tx1"/>
                </a:solidFill>
                <a:latin typeface="Cambria" panose="02040503050406030204" pitchFamily="18" charset="0"/>
                <a:cs typeface="Times New Roman" pitchFamily="1" charset="0"/>
              </a:rPr>
              <a:t>size</a:t>
            </a:r>
            <a:r>
              <a:rPr lang="en-US" sz="2400" b="0" dirty="0" smtClean="0">
                <a:solidFill>
                  <a:schemeClr val="tx1"/>
                </a:solidFill>
                <a:latin typeface="Cambria" panose="02040503050406030204" pitchFamily="18" charset="0"/>
                <a:cs typeface="Times New Roman" pitchFamily="1" charset="0"/>
              </a:rPr>
              <a:t> of a List</a:t>
            </a:r>
          </a:p>
        </p:txBody>
      </p:sp>
      <p:sp>
        <p:nvSpPr>
          <p:cNvPr id="14" name="TextBox 13"/>
          <p:cNvSpPr txBox="1"/>
          <p:nvPr/>
        </p:nvSpPr>
        <p:spPr bwMode="auto">
          <a:xfrm>
            <a:off x="2784122" y="6278893"/>
            <a:ext cx="3765196" cy="412421"/>
          </a:xfrm>
          <a:prstGeom prst="rect">
            <a:avLst/>
          </a:prstGeom>
          <a:solidFill>
            <a:schemeClr val="bg1">
              <a:lumMod val="95000"/>
            </a:schemeClr>
          </a:solidFill>
          <a:ln w="9525">
            <a:noFill/>
            <a:miter lim="800000"/>
            <a:headEnd/>
            <a:tailEnd/>
          </a:ln>
        </p:spPr>
        <p:txBody>
          <a:bodyPr wrap="square" rtlCol="0">
            <a:spAutoFit/>
          </a:bodyPr>
          <a:lstStyle/>
          <a:p>
            <a:pPr algn="ctr">
              <a:lnSpc>
                <a:spcPct val="130000"/>
              </a:lnSpc>
              <a:buNone/>
            </a:pPr>
            <a:r>
              <a:rPr lang="en-US" sz="1600" b="1" dirty="0" smtClean="0">
                <a:solidFill>
                  <a:schemeClr val="tx1"/>
                </a:solidFill>
                <a:latin typeface="Cambria" panose="02040503050406030204" pitchFamily="18" charset="0"/>
                <a:cs typeface="Times New Roman" pitchFamily="1" charset="0"/>
              </a:rPr>
              <a:t>Are these static or </a:t>
            </a:r>
            <a:r>
              <a:rPr lang="en-US" sz="1600" b="1" dirty="0" err="1" smtClean="0">
                <a:solidFill>
                  <a:schemeClr val="tx1"/>
                </a:solidFill>
                <a:latin typeface="Cambria" panose="02040503050406030204" pitchFamily="18" charset="0"/>
                <a:cs typeface="Times New Roman" pitchFamily="1" charset="0"/>
              </a:rPr>
              <a:t>nonstatic</a:t>
            </a:r>
            <a:r>
              <a:rPr lang="en-US" sz="1600" b="1" dirty="0" smtClean="0">
                <a:solidFill>
                  <a:schemeClr val="tx1"/>
                </a:solidFill>
                <a:latin typeface="Cambria" panose="02040503050406030204" pitchFamily="18" charset="0"/>
                <a:cs typeface="Times New Roman" pitchFamily="1" charset="0"/>
              </a:rPr>
              <a:t>?</a:t>
            </a:r>
          </a:p>
        </p:txBody>
      </p:sp>
      <p:sp>
        <p:nvSpPr>
          <p:cNvPr id="4" name="Right Arrow 3"/>
          <p:cNvSpPr/>
          <p:nvPr/>
        </p:nvSpPr>
        <p:spPr bwMode="auto">
          <a:xfrm>
            <a:off x="6854118" y="1962632"/>
            <a:ext cx="918282" cy="304800"/>
          </a:xfrm>
          <a:prstGeom prst="rightArrow">
            <a:avLst>
              <a:gd name="adj1" fmla="val 50000"/>
              <a:gd name="adj2" fmla="val 100650"/>
            </a:avLst>
          </a:prstGeom>
          <a:solidFill>
            <a:srgbClr val="FFC3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16" name="Right Arrow 15"/>
          <p:cNvSpPr/>
          <p:nvPr/>
        </p:nvSpPr>
        <p:spPr bwMode="auto">
          <a:xfrm>
            <a:off x="6854118" y="3466350"/>
            <a:ext cx="918282" cy="304800"/>
          </a:xfrm>
          <a:prstGeom prst="rightArrow">
            <a:avLst>
              <a:gd name="adj1" fmla="val 50000"/>
              <a:gd name="adj2" fmla="val 100650"/>
            </a:avLst>
          </a:prstGeom>
          <a:solidFill>
            <a:srgbClr val="FFC3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17" name="Right Arrow 16"/>
          <p:cNvSpPr/>
          <p:nvPr/>
        </p:nvSpPr>
        <p:spPr bwMode="auto">
          <a:xfrm>
            <a:off x="6854118" y="5721927"/>
            <a:ext cx="918282" cy="304800"/>
          </a:xfrm>
          <a:prstGeom prst="rightArrow">
            <a:avLst>
              <a:gd name="adj1" fmla="val 50000"/>
              <a:gd name="adj2" fmla="val 100650"/>
            </a:avLst>
          </a:prstGeom>
          <a:solidFill>
            <a:srgbClr val="FFC3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18" name="Right Arrow 17"/>
          <p:cNvSpPr/>
          <p:nvPr/>
        </p:nvSpPr>
        <p:spPr bwMode="auto">
          <a:xfrm flipH="1">
            <a:off x="1562761" y="5751615"/>
            <a:ext cx="918282" cy="304800"/>
          </a:xfrm>
          <a:prstGeom prst="rightArrow">
            <a:avLst>
              <a:gd name="adj1" fmla="val 50000"/>
              <a:gd name="adj2" fmla="val 100650"/>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19" name="Right Arrow 18"/>
          <p:cNvSpPr/>
          <p:nvPr/>
        </p:nvSpPr>
        <p:spPr bwMode="auto">
          <a:xfrm flipH="1">
            <a:off x="1562761" y="4970068"/>
            <a:ext cx="918282" cy="304800"/>
          </a:xfrm>
          <a:prstGeom prst="rightArrow">
            <a:avLst>
              <a:gd name="adj1" fmla="val 50000"/>
              <a:gd name="adj2" fmla="val 100650"/>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20" name="Right Arrow 19"/>
          <p:cNvSpPr/>
          <p:nvPr/>
        </p:nvSpPr>
        <p:spPr bwMode="auto">
          <a:xfrm flipH="1">
            <a:off x="1562761" y="4230084"/>
            <a:ext cx="918282" cy="304800"/>
          </a:xfrm>
          <a:prstGeom prst="rightArrow">
            <a:avLst>
              <a:gd name="adj1" fmla="val 50000"/>
              <a:gd name="adj2" fmla="val 100650"/>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21" name="Right Arrow 20"/>
          <p:cNvSpPr/>
          <p:nvPr/>
        </p:nvSpPr>
        <p:spPr bwMode="auto">
          <a:xfrm flipH="1">
            <a:off x="1562761" y="2714491"/>
            <a:ext cx="918282" cy="304800"/>
          </a:xfrm>
          <a:prstGeom prst="rightArrow">
            <a:avLst>
              <a:gd name="adj1" fmla="val 50000"/>
              <a:gd name="adj2" fmla="val 100650"/>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Tree>
    <p:extLst>
      <p:ext uri="{BB962C8B-B14F-4D97-AF65-F5344CB8AC3E}">
        <p14:creationId xmlns:p14="http://schemas.microsoft.com/office/powerpoint/2010/main" val="12195091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6" descr="poltergeist_tv_h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534400" cy="592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12"/>
          <p:cNvSpPr txBox="1">
            <a:spLocks noChangeArrowheads="1"/>
          </p:cNvSpPr>
          <p:nvPr/>
        </p:nvSpPr>
        <p:spPr bwMode="auto">
          <a:xfrm>
            <a:off x="441702" y="5601653"/>
            <a:ext cx="8229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sz="4400" dirty="0">
                <a:solidFill>
                  <a:srgbClr val="FFFFFF"/>
                </a:solidFill>
                <a:latin typeface="Courier New" pitchFamily="49" charset="0"/>
                <a:cs typeface="Courier New" pitchFamily="49" charset="0"/>
              </a:rPr>
              <a:t>danger: </a:t>
            </a:r>
            <a:r>
              <a:rPr lang="en-US" altLang="en-US" sz="4400" dirty="0" smtClean="0">
                <a:solidFill>
                  <a:srgbClr val="FFFFFF"/>
                </a:solidFill>
                <a:latin typeface="Courier New" pitchFamily="49" charset="0"/>
                <a:cs typeface="Courier New" pitchFamily="49" charset="0"/>
              </a:rPr>
              <a:t>static </a:t>
            </a:r>
            <a:r>
              <a:rPr lang="en-US" altLang="en-US" sz="4400" i="1" dirty="0" smtClean="0">
                <a:solidFill>
                  <a:srgbClr val="FFFFFF"/>
                </a:solidFill>
                <a:latin typeface="Courier New" pitchFamily="49" charset="0"/>
                <a:cs typeface="Courier New" pitchFamily="49" charset="0"/>
              </a:rPr>
              <a:t>methods</a:t>
            </a:r>
            <a:r>
              <a:rPr lang="en-US" altLang="en-US" sz="4400" dirty="0" smtClean="0">
                <a:solidFill>
                  <a:srgbClr val="FFFFFF"/>
                </a:solidFill>
                <a:latin typeface="Courier New" pitchFamily="49" charset="0"/>
                <a:cs typeface="Courier New" pitchFamily="49" charset="0"/>
              </a:rPr>
              <a:t>!</a:t>
            </a:r>
            <a:endParaRPr lang="en-US" altLang="en-US" sz="4400" dirty="0">
              <a:solidFill>
                <a:srgbClr val="FFFFFF"/>
              </a:solidFill>
              <a:latin typeface="Courier New" pitchFamily="49" charset="0"/>
              <a:cs typeface="Courier New" pitchFamily="49" charset="0"/>
            </a:endParaRPr>
          </a:p>
        </p:txBody>
      </p:sp>
      <p:sp>
        <p:nvSpPr>
          <p:cNvPr id="16389" name="Rectangle 5"/>
          <p:cNvSpPr>
            <a:spLocks noChangeArrowheads="1"/>
          </p:cNvSpPr>
          <p:nvPr/>
        </p:nvSpPr>
        <p:spPr bwMode="auto">
          <a:xfrm>
            <a:off x="8418513" y="33797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spTree>
    <p:extLst>
      <p:ext uri="{BB962C8B-B14F-4D97-AF65-F5344CB8AC3E}">
        <p14:creationId xmlns:p14="http://schemas.microsoft.com/office/powerpoint/2010/main" val="11381550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312387" y="3686300"/>
            <a:ext cx="3866738" cy="12954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38914" name="Rectangle 15"/>
          <p:cNvSpPr>
            <a:spLocks noChangeArrowheads="1"/>
          </p:cNvSpPr>
          <p:nvPr/>
        </p:nvSpPr>
        <p:spPr bwMode="auto">
          <a:xfrm>
            <a:off x="1233488" y="171450"/>
            <a:ext cx="21050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r>
              <a:rPr lang="en-US" altLang="en-US" sz="4200">
                <a:latin typeface="Courier New" pitchFamily="49" charset="0"/>
                <a:cs typeface="Courier New" pitchFamily="49" charset="0"/>
              </a:rPr>
              <a:t>static</a:t>
            </a:r>
          </a:p>
        </p:txBody>
      </p:sp>
      <p:sp>
        <p:nvSpPr>
          <p:cNvPr id="38915" name="Rectangle 16"/>
          <p:cNvSpPr>
            <a:spLocks noChangeArrowheads="1"/>
          </p:cNvSpPr>
          <p:nvPr/>
        </p:nvSpPr>
        <p:spPr bwMode="auto">
          <a:xfrm>
            <a:off x="5057775" y="171450"/>
            <a:ext cx="37465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r>
              <a:rPr lang="en-US" altLang="en-US" sz="4200" dirty="0">
                <a:solidFill>
                  <a:srgbClr val="C00000"/>
                </a:solidFill>
                <a:latin typeface="Courier New" pitchFamily="49" charset="0"/>
                <a:cs typeface="Courier New" pitchFamily="49" charset="0"/>
              </a:rPr>
              <a:t>(</a:t>
            </a:r>
            <a:r>
              <a:rPr lang="en-US" altLang="en-US" sz="4200" dirty="0" err="1">
                <a:solidFill>
                  <a:srgbClr val="C00000"/>
                </a:solidFill>
                <a:latin typeface="Courier New" pitchFamily="49" charset="0"/>
                <a:cs typeface="Courier New" pitchFamily="49" charset="0"/>
              </a:rPr>
              <a:t>nonstatic</a:t>
            </a:r>
            <a:r>
              <a:rPr lang="en-US" altLang="en-US" sz="4200" dirty="0">
                <a:solidFill>
                  <a:srgbClr val="C00000"/>
                </a:solidFill>
                <a:latin typeface="Courier New" pitchFamily="49" charset="0"/>
                <a:cs typeface="Courier New" pitchFamily="49" charset="0"/>
              </a:rPr>
              <a:t>)</a:t>
            </a:r>
          </a:p>
        </p:txBody>
      </p:sp>
      <p:sp>
        <p:nvSpPr>
          <p:cNvPr id="38918" name="Line 1034"/>
          <p:cNvSpPr>
            <a:spLocks noChangeShapeType="1"/>
          </p:cNvSpPr>
          <p:nvPr/>
        </p:nvSpPr>
        <p:spPr bwMode="auto">
          <a:xfrm>
            <a:off x="4660075" y="1235034"/>
            <a:ext cx="0" cy="545627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sp>
        <p:nvSpPr>
          <p:cNvPr id="2" name="TextBox 1"/>
          <p:cNvSpPr txBox="1"/>
          <p:nvPr/>
        </p:nvSpPr>
        <p:spPr bwMode="auto">
          <a:xfrm rot="21197372">
            <a:off x="2372244" y="1928713"/>
            <a:ext cx="4380221" cy="1052596"/>
          </a:xfrm>
          <a:prstGeom prst="rect">
            <a:avLst/>
          </a:prstGeom>
          <a:solidFill>
            <a:schemeClr val="bg1"/>
          </a:solidFill>
          <a:ln w="9525">
            <a:solidFill>
              <a:schemeClr val="tx1"/>
            </a:solidFill>
            <a:miter lim="800000"/>
            <a:headEnd/>
            <a:tailEnd/>
          </a:ln>
        </p:spPr>
        <p:txBody>
          <a:bodyPr wrap="square" rtlCol="0">
            <a:spAutoFit/>
          </a:bodyPr>
          <a:lstStyle/>
          <a:p>
            <a:pPr algn="ctr">
              <a:lnSpc>
                <a:spcPct val="130000"/>
              </a:lnSpc>
              <a:buNone/>
            </a:pPr>
            <a:r>
              <a:rPr lang="en-US" sz="2400" b="0" dirty="0" smtClean="0">
                <a:solidFill>
                  <a:schemeClr val="tx1"/>
                </a:solidFill>
                <a:latin typeface="Cambria" panose="02040503050406030204" pitchFamily="18" charset="0"/>
                <a:cs typeface="Times New Roman" pitchFamily="1" charset="0"/>
              </a:rPr>
              <a:t>true for both data members </a:t>
            </a:r>
            <a:r>
              <a:rPr lang="en-US" sz="2400" b="1" i="1" dirty="0" smtClean="0">
                <a:solidFill>
                  <a:schemeClr val="tx1"/>
                </a:solidFill>
                <a:latin typeface="Cambria" panose="02040503050406030204" pitchFamily="18" charset="0"/>
                <a:cs typeface="Times New Roman" pitchFamily="1" charset="0"/>
              </a:rPr>
              <a:t>and for methods/functions </a:t>
            </a:r>
            <a:r>
              <a:rPr lang="en-US" sz="2400" b="0" dirty="0" smtClean="0">
                <a:solidFill>
                  <a:schemeClr val="tx1"/>
                </a:solidFill>
                <a:latin typeface="Cambria" panose="02040503050406030204" pitchFamily="18" charset="0"/>
                <a:cs typeface="Times New Roman" pitchFamily="1" charset="0"/>
              </a:rPr>
              <a:t>!</a:t>
            </a:r>
          </a:p>
        </p:txBody>
      </p:sp>
      <p:sp>
        <p:nvSpPr>
          <p:cNvPr id="8" name="Text Box 10"/>
          <p:cNvSpPr txBox="1">
            <a:spLocks noChangeArrowheads="1"/>
          </p:cNvSpPr>
          <p:nvPr/>
        </p:nvSpPr>
        <p:spPr bwMode="auto">
          <a:xfrm>
            <a:off x="473075" y="1106488"/>
            <a:ext cx="3752850" cy="376237"/>
          </a:xfrm>
          <a:prstGeom prst="rect">
            <a:avLst/>
          </a:prstGeom>
          <a:solidFill>
            <a:srgbClr val="CCECFF"/>
          </a:solidFill>
          <a:ln w="9525">
            <a:noFill/>
            <a:miter lim="800000"/>
            <a:headEnd/>
            <a:tailEnd/>
          </a:ln>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sz="1800" dirty="0">
                <a:solidFill>
                  <a:srgbClr val="000000"/>
                </a:solidFill>
                <a:latin typeface="Cambria" panose="02040503050406030204" pitchFamily="18" charset="0"/>
              </a:rPr>
              <a:t>One copy,  owned by the </a:t>
            </a:r>
            <a:r>
              <a:rPr lang="en-US" altLang="en-US" sz="1800" dirty="0">
                <a:latin typeface="Cambria" panose="02040503050406030204" pitchFamily="18" charset="0"/>
              </a:rPr>
              <a:t>CLASS</a:t>
            </a:r>
            <a:r>
              <a:rPr lang="en-US" altLang="en-US" sz="1800" dirty="0">
                <a:solidFill>
                  <a:srgbClr val="000000"/>
                </a:solidFill>
                <a:latin typeface="Cambria" panose="02040503050406030204" pitchFamily="18" charset="0"/>
              </a:rPr>
              <a:t>.</a:t>
            </a:r>
          </a:p>
        </p:txBody>
      </p:sp>
      <p:sp>
        <p:nvSpPr>
          <p:cNvPr id="9" name="Text Box 11"/>
          <p:cNvSpPr txBox="1">
            <a:spLocks noChangeArrowheads="1"/>
          </p:cNvSpPr>
          <p:nvPr/>
        </p:nvSpPr>
        <p:spPr bwMode="auto">
          <a:xfrm>
            <a:off x="5086350" y="1096963"/>
            <a:ext cx="3752850" cy="369887"/>
          </a:xfrm>
          <a:prstGeom prst="rect">
            <a:avLst/>
          </a:prstGeom>
          <a:solidFill>
            <a:srgbClr val="FFC3C0"/>
          </a:solidFill>
          <a:ln w="9525">
            <a:noFill/>
            <a:miter lim="800000"/>
            <a:headEnd/>
            <a:tailEnd/>
          </a:ln>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sz="1800" dirty="0">
                <a:solidFill>
                  <a:srgbClr val="000000"/>
                </a:solidFill>
                <a:latin typeface="Cambria" panose="02040503050406030204" pitchFamily="18" charset="0"/>
              </a:rPr>
              <a:t>A separate copy for each </a:t>
            </a:r>
            <a:r>
              <a:rPr lang="en-US" altLang="en-US" sz="1800" dirty="0">
                <a:solidFill>
                  <a:srgbClr val="C00000"/>
                </a:solidFill>
                <a:latin typeface="Cambria" panose="02040503050406030204" pitchFamily="18" charset="0"/>
              </a:rPr>
              <a:t>OBJECT</a:t>
            </a:r>
            <a:r>
              <a:rPr lang="en-US" altLang="en-US" sz="1800" dirty="0">
                <a:solidFill>
                  <a:srgbClr val="000000"/>
                </a:solidFill>
                <a:latin typeface="Cambria" panose="02040503050406030204" pitchFamily="18" charset="0"/>
              </a:rPr>
              <a:t>.</a:t>
            </a:r>
          </a:p>
        </p:txBody>
      </p:sp>
      <p:sp>
        <p:nvSpPr>
          <p:cNvPr id="3" name="TextBox 2"/>
          <p:cNvSpPr txBox="1"/>
          <p:nvPr/>
        </p:nvSpPr>
        <p:spPr bwMode="auto">
          <a:xfrm>
            <a:off x="5181600" y="6019335"/>
            <a:ext cx="3235344" cy="636072"/>
          </a:xfrm>
          <a:prstGeom prst="rect">
            <a:avLst/>
          </a:prstGeom>
          <a:noFill/>
          <a:ln w="9525">
            <a:noFill/>
            <a:miter lim="800000"/>
            <a:headEnd/>
            <a:tailEnd/>
          </a:ln>
        </p:spPr>
        <p:txBody>
          <a:bodyPr wrap="square" rtlCol="0">
            <a:spAutoFit/>
          </a:bodyPr>
          <a:lstStyle/>
          <a:p>
            <a:pPr algn="ctr">
              <a:lnSpc>
                <a:spcPts val="1400"/>
              </a:lnSpc>
              <a:buNone/>
            </a:pPr>
            <a:r>
              <a:rPr lang="en-US" sz="2400" b="0" dirty="0" err="1" smtClean="0">
                <a:solidFill>
                  <a:schemeClr val="tx1"/>
                </a:solidFill>
                <a:latin typeface="Cambria" panose="02040503050406030204" pitchFamily="18" charset="0"/>
                <a:cs typeface="Times New Roman" pitchFamily="1" charset="0"/>
              </a:rPr>
              <a:t>nonstatic</a:t>
            </a:r>
            <a:r>
              <a:rPr lang="en-US" sz="2400" b="0" dirty="0" smtClean="0">
                <a:solidFill>
                  <a:schemeClr val="tx1"/>
                </a:solidFill>
                <a:latin typeface="Cambria" panose="02040503050406030204" pitchFamily="18" charset="0"/>
                <a:cs typeface="Times New Roman" pitchFamily="1" charset="0"/>
              </a:rPr>
              <a:t> methods </a:t>
            </a:r>
            <a:r>
              <a:rPr lang="en-US" sz="2400" b="1" dirty="0" smtClean="0">
                <a:solidFill>
                  <a:schemeClr val="tx1"/>
                </a:solidFill>
                <a:latin typeface="Cambria" panose="02040503050406030204" pitchFamily="18" charset="0"/>
                <a:cs typeface="Times New Roman" pitchFamily="1" charset="0"/>
              </a:rPr>
              <a:t>do</a:t>
            </a:r>
          </a:p>
          <a:p>
            <a:pPr algn="ctr">
              <a:lnSpc>
                <a:spcPts val="1400"/>
              </a:lnSpc>
              <a:buNone/>
            </a:pPr>
            <a:r>
              <a:rPr lang="en-US" sz="2400" b="0" dirty="0" smtClean="0">
                <a:solidFill>
                  <a:schemeClr val="tx1"/>
                </a:solidFill>
                <a:latin typeface="Cambria" panose="02040503050406030204" pitchFamily="18" charset="0"/>
                <a:cs typeface="Times New Roman" pitchFamily="1" charset="0"/>
              </a:rPr>
              <a:t> have a   </a:t>
            </a:r>
            <a:r>
              <a:rPr lang="en-US" sz="2400" b="1" u="sng" dirty="0" smtClean="0">
                <a:solidFill>
                  <a:schemeClr val="tx1"/>
                </a:solidFill>
                <a:latin typeface="Courier New" panose="02070309020205020404" pitchFamily="49" charset="0"/>
                <a:cs typeface="Courier New" panose="02070309020205020404" pitchFamily="49" charset="0"/>
              </a:rPr>
              <a:t>this</a:t>
            </a:r>
            <a:r>
              <a:rPr lang="en-US" sz="2400" b="1" dirty="0" smtClean="0">
                <a:solidFill>
                  <a:schemeClr val="tx1"/>
                </a:solidFill>
                <a:latin typeface="Courier New" panose="02070309020205020404" pitchFamily="49" charset="0"/>
                <a:cs typeface="Courier New" panose="02070309020205020404" pitchFamily="49" charset="0"/>
              </a:rPr>
              <a:t> </a:t>
            </a:r>
            <a:r>
              <a:rPr lang="en-US" dirty="0" smtClean="0">
                <a:latin typeface="Cambria" panose="02040503050406030204" pitchFamily="18" charset="0"/>
                <a:cs typeface="Times New Roman" pitchFamily="1" charset="0"/>
              </a:rPr>
              <a:t>object</a:t>
            </a:r>
            <a:endParaRPr lang="en-US" sz="2400" b="1" u="sng" dirty="0" smtClean="0">
              <a:solidFill>
                <a:schemeClr val="tx1"/>
              </a:solidFill>
              <a:latin typeface="Courier New" panose="02070309020205020404" pitchFamily="49" charset="0"/>
              <a:cs typeface="Courier New" panose="02070309020205020404" pitchFamily="49" charset="0"/>
            </a:endParaRPr>
          </a:p>
        </p:txBody>
      </p:sp>
      <p:sp>
        <p:nvSpPr>
          <p:cNvPr id="11" name="TextBox 10"/>
          <p:cNvSpPr txBox="1"/>
          <p:nvPr/>
        </p:nvSpPr>
        <p:spPr bwMode="auto">
          <a:xfrm>
            <a:off x="304800" y="6019335"/>
            <a:ext cx="2971800" cy="682238"/>
          </a:xfrm>
          <a:prstGeom prst="rect">
            <a:avLst/>
          </a:prstGeom>
          <a:noFill/>
          <a:ln w="9525">
            <a:noFill/>
            <a:miter lim="800000"/>
            <a:headEnd/>
            <a:tailEnd/>
          </a:ln>
        </p:spPr>
        <p:txBody>
          <a:bodyPr wrap="square" rtlCol="0">
            <a:spAutoFit/>
          </a:bodyPr>
          <a:lstStyle/>
          <a:p>
            <a:pPr algn="ctr">
              <a:lnSpc>
                <a:spcPts val="1400"/>
              </a:lnSpc>
              <a:buNone/>
            </a:pPr>
            <a:r>
              <a:rPr lang="en-US" sz="2400" b="0" dirty="0" smtClean="0">
                <a:solidFill>
                  <a:schemeClr val="tx1"/>
                </a:solidFill>
                <a:latin typeface="Cambria" panose="02040503050406030204" pitchFamily="18" charset="0"/>
                <a:cs typeface="Times New Roman" pitchFamily="1" charset="0"/>
              </a:rPr>
              <a:t>static methods </a:t>
            </a:r>
            <a:r>
              <a:rPr lang="en-US" sz="2400" b="1" dirty="0" smtClean="0">
                <a:solidFill>
                  <a:schemeClr val="tx1"/>
                </a:solidFill>
                <a:latin typeface="Cambria" panose="02040503050406030204" pitchFamily="18" charset="0"/>
                <a:cs typeface="Times New Roman" pitchFamily="1" charset="0"/>
              </a:rPr>
              <a:t>don't</a:t>
            </a:r>
          </a:p>
          <a:p>
            <a:pPr algn="ctr">
              <a:lnSpc>
                <a:spcPts val="1400"/>
              </a:lnSpc>
              <a:buNone/>
            </a:pPr>
            <a:r>
              <a:rPr lang="en-US" sz="2400" b="0" dirty="0" smtClean="0">
                <a:solidFill>
                  <a:schemeClr val="tx1"/>
                </a:solidFill>
                <a:latin typeface="Cambria" panose="02040503050406030204" pitchFamily="18" charset="0"/>
                <a:cs typeface="Times New Roman" pitchFamily="1" charset="0"/>
              </a:rPr>
              <a:t> have a </a:t>
            </a:r>
            <a:r>
              <a:rPr lang="en-US" sz="2400" b="1" u="sng" dirty="0" smtClean="0">
                <a:solidFill>
                  <a:schemeClr val="tx1"/>
                </a:solidFill>
                <a:latin typeface="Courier New" panose="02070309020205020404" pitchFamily="49" charset="0"/>
                <a:cs typeface="Courier New" panose="02070309020205020404" pitchFamily="49" charset="0"/>
              </a:rPr>
              <a:t>this</a:t>
            </a:r>
          </a:p>
        </p:txBody>
      </p:sp>
      <p:sp>
        <p:nvSpPr>
          <p:cNvPr id="4" name="TextBox 3"/>
          <p:cNvSpPr txBox="1"/>
          <p:nvPr/>
        </p:nvSpPr>
        <p:spPr bwMode="auto">
          <a:xfrm>
            <a:off x="533400" y="4304336"/>
            <a:ext cx="3561938" cy="572464"/>
          </a:xfrm>
          <a:prstGeom prst="rect">
            <a:avLst/>
          </a:prstGeom>
          <a:noFill/>
          <a:ln w="9525">
            <a:noFill/>
            <a:miter lim="800000"/>
            <a:headEnd/>
            <a:tailEnd/>
          </a:ln>
        </p:spPr>
        <p:txBody>
          <a:bodyPr wrap="square" rtlCol="0">
            <a:spAutoFit/>
          </a:bodyPr>
          <a:lstStyle/>
          <a:p>
            <a:pPr>
              <a:lnSpc>
                <a:spcPct val="130000"/>
              </a:lnSpc>
              <a:buNone/>
            </a:pPr>
            <a:r>
              <a:rPr lang="en-US" dirty="0" smtClean="0">
                <a:latin typeface="Calibri" panose="020F0502020204030204" pitchFamily="34" charset="0"/>
                <a:cs typeface="Times New Roman" pitchFamily="1" charset="0"/>
              </a:rPr>
              <a:t>if (</a:t>
            </a:r>
            <a:r>
              <a:rPr lang="en-US" dirty="0" err="1" smtClean="0">
                <a:latin typeface="Calibri" panose="020F0502020204030204" pitchFamily="34" charset="0"/>
                <a:cs typeface="Times New Roman" pitchFamily="1" charset="0"/>
              </a:rPr>
              <a:t>BSTNode.</a:t>
            </a:r>
            <a:r>
              <a:rPr lang="en-US" b="1" dirty="0" err="1" smtClean="0">
                <a:solidFill>
                  <a:srgbClr val="0000FF"/>
                </a:solidFill>
                <a:latin typeface="Calibri" panose="020F0502020204030204" pitchFamily="34" charset="0"/>
                <a:cs typeface="Times New Roman" pitchFamily="1" charset="0"/>
              </a:rPr>
              <a:t>isEmpty</a:t>
            </a:r>
            <a:r>
              <a:rPr lang="en-US" dirty="0" smtClean="0">
                <a:latin typeface="Calibri" panose="020F0502020204030204" pitchFamily="34" charset="0"/>
                <a:cs typeface="Times New Roman" pitchFamily="1" charset="0"/>
              </a:rPr>
              <a:t>( </a:t>
            </a:r>
            <a:r>
              <a:rPr lang="en-US" b="1" dirty="0" smtClean="0">
                <a:latin typeface="Calibri" panose="020F0502020204030204" pitchFamily="34" charset="0"/>
                <a:cs typeface="Times New Roman" pitchFamily="1" charset="0"/>
              </a:rPr>
              <a:t>N</a:t>
            </a:r>
            <a:r>
              <a:rPr lang="en-US" dirty="0" smtClean="0">
                <a:latin typeface="Calibri" panose="020F0502020204030204" pitchFamily="34" charset="0"/>
                <a:cs typeface="Times New Roman" pitchFamily="1" charset="0"/>
              </a:rPr>
              <a:t> )) {</a:t>
            </a:r>
            <a:endParaRPr lang="en-US" sz="2400" dirty="0" smtClean="0">
              <a:solidFill>
                <a:schemeClr val="tx1"/>
              </a:solidFill>
              <a:latin typeface="Calibri" panose="020F0502020204030204" pitchFamily="34" charset="0"/>
              <a:cs typeface="Times New Roman" pitchFamily="1" charset="0"/>
            </a:endParaRPr>
          </a:p>
        </p:txBody>
      </p:sp>
      <p:sp>
        <p:nvSpPr>
          <p:cNvPr id="13" name="TextBox 12"/>
          <p:cNvSpPr txBox="1"/>
          <p:nvPr/>
        </p:nvSpPr>
        <p:spPr bwMode="auto">
          <a:xfrm>
            <a:off x="533400" y="3660668"/>
            <a:ext cx="3136075" cy="572464"/>
          </a:xfrm>
          <a:prstGeom prst="rect">
            <a:avLst/>
          </a:prstGeom>
          <a:noFill/>
          <a:ln w="9525">
            <a:noFill/>
            <a:miter lim="800000"/>
            <a:headEnd/>
            <a:tailEnd/>
          </a:ln>
        </p:spPr>
        <p:txBody>
          <a:bodyPr wrap="square" rtlCol="0">
            <a:spAutoFit/>
          </a:bodyPr>
          <a:lstStyle/>
          <a:p>
            <a:pPr>
              <a:lnSpc>
                <a:spcPct val="130000"/>
              </a:lnSpc>
              <a:buNone/>
            </a:pPr>
            <a:r>
              <a:rPr lang="en-US" dirty="0" err="1" smtClean="0">
                <a:latin typeface="Calibri" panose="020F0502020204030204" pitchFamily="34" charset="0"/>
                <a:cs typeface="Times New Roman" pitchFamily="1" charset="0"/>
              </a:rPr>
              <a:t>BSTNode</a:t>
            </a:r>
            <a:r>
              <a:rPr lang="en-US" dirty="0">
                <a:latin typeface="Calibri" panose="020F0502020204030204" pitchFamily="34" charset="0"/>
                <a:cs typeface="Times New Roman" pitchFamily="1" charset="0"/>
              </a:rPr>
              <a:t> </a:t>
            </a:r>
            <a:r>
              <a:rPr lang="en-US" b="1" dirty="0" smtClean="0">
                <a:latin typeface="Calibri" panose="020F0502020204030204" pitchFamily="34" charset="0"/>
                <a:cs typeface="Times New Roman" pitchFamily="1" charset="0"/>
              </a:rPr>
              <a:t>N</a:t>
            </a:r>
            <a:r>
              <a:rPr lang="en-US" dirty="0" smtClean="0">
                <a:latin typeface="Calibri" panose="020F0502020204030204" pitchFamily="34" charset="0"/>
                <a:cs typeface="Times New Roman" pitchFamily="1" charset="0"/>
              </a:rPr>
              <a:t> = …</a:t>
            </a:r>
            <a:endParaRPr lang="en-US" sz="2400" dirty="0" smtClean="0">
              <a:solidFill>
                <a:schemeClr val="tx1"/>
              </a:solidFill>
              <a:latin typeface="Calibri" panose="020F0502020204030204" pitchFamily="34" charset="0"/>
              <a:cs typeface="Times New Roman" pitchFamily="1" charset="0"/>
            </a:endParaRPr>
          </a:p>
        </p:txBody>
      </p:sp>
      <p:sp>
        <p:nvSpPr>
          <p:cNvPr id="15" name="Rounded Rectangle 14"/>
          <p:cNvSpPr/>
          <p:nvPr/>
        </p:nvSpPr>
        <p:spPr bwMode="auto">
          <a:xfrm>
            <a:off x="4953000" y="3683232"/>
            <a:ext cx="3866738" cy="1295400"/>
          </a:xfrm>
          <a:prstGeom prst="roundRect">
            <a:avLst/>
          </a:prstGeom>
          <a:solidFill>
            <a:srgbClr val="FFC3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16" name="TextBox 15"/>
          <p:cNvSpPr txBox="1"/>
          <p:nvPr/>
        </p:nvSpPr>
        <p:spPr bwMode="auto">
          <a:xfrm>
            <a:off x="5174013" y="4301268"/>
            <a:ext cx="3561938" cy="572464"/>
          </a:xfrm>
          <a:prstGeom prst="rect">
            <a:avLst/>
          </a:prstGeom>
          <a:noFill/>
          <a:ln w="9525">
            <a:noFill/>
            <a:miter lim="800000"/>
            <a:headEnd/>
            <a:tailEnd/>
          </a:ln>
        </p:spPr>
        <p:txBody>
          <a:bodyPr wrap="square" rtlCol="0">
            <a:spAutoFit/>
          </a:bodyPr>
          <a:lstStyle/>
          <a:p>
            <a:pPr>
              <a:lnSpc>
                <a:spcPct val="130000"/>
              </a:lnSpc>
              <a:buNone/>
            </a:pPr>
            <a:r>
              <a:rPr lang="en-US" dirty="0" smtClean="0">
                <a:latin typeface="Calibri" panose="020F0502020204030204" pitchFamily="34" charset="0"/>
                <a:cs typeface="Times New Roman" pitchFamily="1" charset="0"/>
              </a:rPr>
              <a:t>if (</a:t>
            </a:r>
            <a:r>
              <a:rPr lang="en-US" b="1" dirty="0" err="1">
                <a:latin typeface="Calibri" panose="020F0502020204030204" pitchFamily="34" charset="0"/>
                <a:cs typeface="Times New Roman" pitchFamily="1" charset="0"/>
              </a:rPr>
              <a:t>N</a:t>
            </a:r>
            <a:r>
              <a:rPr lang="en-US" dirty="0" err="1" smtClean="0">
                <a:latin typeface="Calibri" panose="020F0502020204030204" pitchFamily="34" charset="0"/>
                <a:cs typeface="Times New Roman" pitchFamily="1" charset="0"/>
              </a:rPr>
              <a:t>.</a:t>
            </a:r>
            <a:r>
              <a:rPr lang="en-US" b="1" dirty="0" err="1" smtClean="0">
                <a:solidFill>
                  <a:srgbClr val="C00000"/>
                </a:solidFill>
                <a:latin typeface="Calibri" panose="020F0502020204030204" pitchFamily="34" charset="0"/>
                <a:cs typeface="Times New Roman" pitchFamily="1" charset="0"/>
              </a:rPr>
              <a:t>isEmpty</a:t>
            </a:r>
            <a:r>
              <a:rPr lang="en-US" dirty="0" smtClean="0">
                <a:latin typeface="Calibri" panose="020F0502020204030204" pitchFamily="34" charset="0"/>
                <a:cs typeface="Times New Roman" pitchFamily="1" charset="0"/>
              </a:rPr>
              <a:t>( )) {</a:t>
            </a:r>
            <a:endParaRPr lang="en-US" sz="2400" dirty="0" smtClean="0">
              <a:solidFill>
                <a:schemeClr val="tx1"/>
              </a:solidFill>
              <a:latin typeface="Calibri" panose="020F0502020204030204" pitchFamily="34" charset="0"/>
              <a:cs typeface="Times New Roman" pitchFamily="1" charset="0"/>
            </a:endParaRPr>
          </a:p>
        </p:txBody>
      </p:sp>
      <p:sp>
        <p:nvSpPr>
          <p:cNvPr id="17" name="TextBox 16"/>
          <p:cNvSpPr txBox="1"/>
          <p:nvPr/>
        </p:nvSpPr>
        <p:spPr bwMode="auto">
          <a:xfrm>
            <a:off x="5174013" y="3657600"/>
            <a:ext cx="3136075" cy="572464"/>
          </a:xfrm>
          <a:prstGeom prst="rect">
            <a:avLst/>
          </a:prstGeom>
          <a:noFill/>
          <a:ln w="9525">
            <a:noFill/>
            <a:miter lim="800000"/>
            <a:headEnd/>
            <a:tailEnd/>
          </a:ln>
        </p:spPr>
        <p:txBody>
          <a:bodyPr wrap="square" rtlCol="0">
            <a:spAutoFit/>
          </a:bodyPr>
          <a:lstStyle/>
          <a:p>
            <a:pPr>
              <a:lnSpc>
                <a:spcPct val="130000"/>
              </a:lnSpc>
              <a:buNone/>
            </a:pPr>
            <a:r>
              <a:rPr lang="en-US" dirty="0" err="1" smtClean="0">
                <a:latin typeface="Calibri" panose="020F0502020204030204" pitchFamily="34" charset="0"/>
                <a:cs typeface="Times New Roman" pitchFamily="1" charset="0"/>
              </a:rPr>
              <a:t>BSTNode</a:t>
            </a:r>
            <a:r>
              <a:rPr lang="en-US" dirty="0">
                <a:latin typeface="Calibri" panose="020F0502020204030204" pitchFamily="34" charset="0"/>
                <a:cs typeface="Times New Roman" pitchFamily="1" charset="0"/>
              </a:rPr>
              <a:t> </a:t>
            </a:r>
            <a:r>
              <a:rPr lang="en-US" b="1" dirty="0" smtClean="0">
                <a:latin typeface="Calibri" panose="020F0502020204030204" pitchFamily="34" charset="0"/>
                <a:cs typeface="Times New Roman" pitchFamily="1" charset="0"/>
              </a:rPr>
              <a:t>N</a:t>
            </a:r>
            <a:r>
              <a:rPr lang="en-US" dirty="0" smtClean="0">
                <a:latin typeface="Calibri" panose="020F0502020204030204" pitchFamily="34" charset="0"/>
                <a:cs typeface="Times New Roman" pitchFamily="1" charset="0"/>
              </a:rPr>
              <a:t> = …</a:t>
            </a:r>
            <a:endParaRPr lang="en-US" sz="2400" dirty="0" smtClean="0">
              <a:solidFill>
                <a:schemeClr val="tx1"/>
              </a:solidFill>
              <a:latin typeface="Calibri" panose="020F0502020204030204" pitchFamily="34" charset="0"/>
              <a:cs typeface="Times New Roman" pitchFamily="1" charset="0"/>
            </a:endParaRPr>
          </a:p>
        </p:txBody>
      </p:sp>
      <p:sp>
        <p:nvSpPr>
          <p:cNvPr id="18" name="Right Arrow 17"/>
          <p:cNvSpPr/>
          <p:nvPr/>
        </p:nvSpPr>
        <p:spPr bwMode="auto">
          <a:xfrm rot="15729330">
            <a:off x="5316327" y="5234694"/>
            <a:ext cx="1039526" cy="325569"/>
          </a:xfrm>
          <a:prstGeom prst="rightArrow">
            <a:avLst>
              <a:gd name="adj1" fmla="val 50000"/>
              <a:gd name="adj2" fmla="val 100650"/>
            </a:avLst>
          </a:prstGeom>
          <a:solidFill>
            <a:srgbClr val="FFC3C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19" name="Right Arrow 18"/>
          <p:cNvSpPr/>
          <p:nvPr/>
        </p:nvSpPr>
        <p:spPr bwMode="auto">
          <a:xfrm rot="14395362">
            <a:off x="1608501" y="5177616"/>
            <a:ext cx="1227011" cy="414107"/>
          </a:xfrm>
          <a:prstGeom prst="rightArrow">
            <a:avLst>
              <a:gd name="adj1" fmla="val 50000"/>
              <a:gd name="adj2" fmla="val 100650"/>
            </a:avLst>
          </a:prstGeom>
          <a:solidFill>
            <a:srgbClr val="CCECFF"/>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12" name="Rectangle 11"/>
          <p:cNvSpPr/>
          <p:nvPr/>
        </p:nvSpPr>
        <p:spPr>
          <a:xfrm>
            <a:off x="3352800" y="6009076"/>
            <a:ext cx="1142999" cy="646331"/>
          </a:xfrm>
          <a:prstGeom prst="rect">
            <a:avLst/>
          </a:prstGeom>
        </p:spPr>
        <p:txBody>
          <a:bodyPr wrap="square">
            <a:spAutoFit/>
          </a:bodyPr>
          <a:lstStyle/>
          <a:p>
            <a:pPr algn="ctr">
              <a:buNone/>
            </a:pPr>
            <a:r>
              <a:rPr lang="en-US" sz="1200" dirty="0" smtClean="0">
                <a:latin typeface="Calibri" panose="020F0502020204030204" pitchFamily="34" charset="0"/>
              </a:rPr>
              <a:t>they have an extra input instead</a:t>
            </a:r>
            <a:endParaRPr lang="en-US" sz="1200" dirty="0">
              <a:latin typeface="Calibri" panose="020F0502020204030204" pitchFamily="34" charset="0"/>
            </a:endParaRPr>
          </a:p>
        </p:txBody>
      </p:sp>
      <p:sp>
        <p:nvSpPr>
          <p:cNvPr id="24" name="Rectangle 23"/>
          <p:cNvSpPr/>
          <p:nvPr/>
        </p:nvSpPr>
        <p:spPr>
          <a:xfrm>
            <a:off x="1606023" y="5382689"/>
            <a:ext cx="1439449" cy="276999"/>
          </a:xfrm>
          <a:prstGeom prst="rect">
            <a:avLst/>
          </a:prstGeom>
        </p:spPr>
        <p:txBody>
          <a:bodyPr wrap="square">
            <a:spAutoFit/>
          </a:bodyPr>
          <a:lstStyle/>
          <a:p>
            <a:pPr algn="ctr">
              <a:buNone/>
            </a:pPr>
            <a:r>
              <a:rPr lang="en-US" sz="1200" dirty="0" smtClean="0">
                <a:latin typeface="Calibri" panose="020F0502020204030204" pitchFamily="34" charset="0"/>
              </a:rPr>
              <a:t>called by the class</a:t>
            </a:r>
            <a:endParaRPr lang="en-US" sz="1200" dirty="0">
              <a:latin typeface="Calibri" panose="020F0502020204030204" pitchFamily="34" charset="0"/>
            </a:endParaRPr>
          </a:p>
        </p:txBody>
      </p:sp>
      <p:sp>
        <p:nvSpPr>
          <p:cNvPr id="25" name="Rectangle 24"/>
          <p:cNvSpPr/>
          <p:nvPr/>
        </p:nvSpPr>
        <p:spPr>
          <a:xfrm>
            <a:off x="5135172" y="5308830"/>
            <a:ext cx="1439449" cy="276999"/>
          </a:xfrm>
          <a:prstGeom prst="rect">
            <a:avLst/>
          </a:prstGeom>
        </p:spPr>
        <p:txBody>
          <a:bodyPr wrap="square">
            <a:spAutoFit/>
          </a:bodyPr>
          <a:lstStyle/>
          <a:p>
            <a:pPr algn="ctr">
              <a:buNone/>
            </a:pPr>
            <a:r>
              <a:rPr lang="en-US" sz="1200" dirty="0" smtClean="0">
                <a:latin typeface="Calibri" panose="020F0502020204030204" pitchFamily="34" charset="0"/>
              </a:rPr>
              <a:t>called by an object</a:t>
            </a:r>
            <a:endParaRPr lang="en-US" sz="1200" dirty="0">
              <a:latin typeface="Calibri" panose="020F0502020204030204" pitchFamily="34" charset="0"/>
            </a:endParaRPr>
          </a:p>
        </p:txBody>
      </p:sp>
    </p:spTree>
    <p:extLst>
      <p:ext uri="{BB962C8B-B14F-4D97-AF65-F5344CB8AC3E}">
        <p14:creationId xmlns:p14="http://schemas.microsoft.com/office/powerpoint/2010/main" val="36155926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bwMode="auto">
          <a:xfrm>
            <a:off x="381000" y="4179125"/>
            <a:ext cx="8229600" cy="1600200"/>
          </a:xfrm>
          <a:prstGeom prst="roundRect">
            <a:avLst/>
          </a:prstGeom>
          <a:solidFill>
            <a:srgbClr val="FFC3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7" name="Rounded Rectangle 6"/>
          <p:cNvSpPr/>
          <p:nvPr/>
        </p:nvSpPr>
        <p:spPr bwMode="auto">
          <a:xfrm>
            <a:off x="381000" y="1447800"/>
            <a:ext cx="8229600" cy="1600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2" name="TextBox 1"/>
          <p:cNvSpPr txBox="1"/>
          <p:nvPr/>
        </p:nvSpPr>
        <p:spPr bwMode="auto">
          <a:xfrm>
            <a:off x="152400" y="101870"/>
            <a:ext cx="6248400" cy="812530"/>
          </a:xfrm>
          <a:prstGeom prst="rect">
            <a:avLst/>
          </a:prstGeom>
          <a:solidFill>
            <a:schemeClr val="bg1"/>
          </a:solidFill>
          <a:ln w="9525">
            <a:noFill/>
            <a:miter lim="800000"/>
            <a:headEnd/>
            <a:tailEnd/>
          </a:ln>
        </p:spPr>
        <p:txBody>
          <a:bodyPr wrap="square" rtlCol="0">
            <a:spAutoFit/>
          </a:bodyPr>
          <a:lstStyle/>
          <a:p>
            <a:pPr>
              <a:lnSpc>
                <a:spcPct val="130000"/>
              </a:lnSpc>
              <a:buNone/>
            </a:pPr>
            <a:r>
              <a:rPr lang="en-US" sz="3600" b="0" dirty="0" smtClean="0">
                <a:solidFill>
                  <a:schemeClr val="tx1"/>
                </a:solidFill>
                <a:latin typeface="Cambria" panose="02040503050406030204" pitchFamily="18" charset="0"/>
                <a:cs typeface="Times New Roman" pitchFamily="1" charset="0"/>
              </a:rPr>
              <a:t>Static vs. </a:t>
            </a:r>
            <a:r>
              <a:rPr lang="en-US" sz="3600" dirty="0" err="1" smtClean="0">
                <a:latin typeface="Cambria" panose="02040503050406030204" pitchFamily="18" charset="0"/>
                <a:cs typeface="Times New Roman" pitchFamily="1" charset="0"/>
              </a:rPr>
              <a:t>nonstatic</a:t>
            </a:r>
            <a:r>
              <a:rPr lang="en-US" sz="3600" dirty="0" smtClean="0">
                <a:latin typeface="Cambria" panose="02040503050406030204" pitchFamily="18" charset="0"/>
                <a:cs typeface="Times New Roman" pitchFamily="1" charset="0"/>
              </a:rPr>
              <a:t> methods…</a:t>
            </a:r>
            <a:endParaRPr lang="en-US" sz="3600" b="0" dirty="0" smtClean="0">
              <a:solidFill>
                <a:schemeClr val="tx1"/>
              </a:solidFill>
              <a:latin typeface="Cambria" panose="02040503050406030204" pitchFamily="18" charset="0"/>
              <a:cs typeface="Times New Roman" pitchFamily="1" charset="0"/>
            </a:endParaRPr>
          </a:p>
        </p:txBody>
      </p:sp>
      <p:sp>
        <p:nvSpPr>
          <p:cNvPr id="21" name="TextBox 20"/>
          <p:cNvSpPr txBox="1"/>
          <p:nvPr/>
        </p:nvSpPr>
        <p:spPr bwMode="auto">
          <a:xfrm>
            <a:off x="609600" y="4370008"/>
            <a:ext cx="8077200" cy="1354217"/>
          </a:xfrm>
          <a:prstGeom prst="rect">
            <a:avLst/>
          </a:prstGeom>
          <a:noFill/>
          <a:ln w="9525">
            <a:noFill/>
            <a:miter lim="800000"/>
            <a:headEnd/>
            <a:tailEnd/>
          </a:ln>
        </p:spPr>
        <p:txBody>
          <a:bodyPr wrap="square" rtlCol="0">
            <a:spAutoFit/>
          </a:bodyPr>
          <a:lstStyle/>
          <a:p>
            <a:pPr>
              <a:lnSpc>
                <a:spcPts val="1200"/>
              </a:lnSpc>
              <a:buNone/>
            </a:pPr>
            <a:r>
              <a:rPr lang="en-US" sz="2800" b="1" dirty="0" err="1" smtClean="0">
                <a:solidFill>
                  <a:schemeClr val="tx1"/>
                </a:solidFill>
                <a:latin typeface="Courier New" panose="02070309020205020404" pitchFamily="49" charset="0"/>
                <a:cs typeface="Courier New" panose="02070309020205020404" pitchFamily="49" charset="0"/>
              </a:rPr>
              <a:t>boolean</a:t>
            </a:r>
            <a:r>
              <a:rPr lang="en-US" sz="2800" b="1" dirty="0" smtClean="0">
                <a:solidFill>
                  <a:schemeClr val="tx1"/>
                </a:solidFill>
                <a:latin typeface="Courier New" panose="02070309020205020404" pitchFamily="49" charset="0"/>
                <a:cs typeface="Courier New" panose="02070309020205020404" pitchFamily="49" charset="0"/>
              </a:rPr>
              <a:t> </a:t>
            </a:r>
            <a:r>
              <a:rPr lang="en-US" sz="2800" b="1" dirty="0" err="1" smtClean="0">
                <a:solidFill>
                  <a:srgbClr val="C00000"/>
                </a:solidFill>
                <a:latin typeface="Courier New" panose="02070309020205020404" pitchFamily="49" charset="0"/>
                <a:cs typeface="Courier New" panose="02070309020205020404" pitchFamily="49" charset="0"/>
              </a:rPr>
              <a:t>isEmpty</a:t>
            </a:r>
            <a:r>
              <a:rPr lang="en-US" sz="2800" b="1" dirty="0" smtClean="0">
                <a:solidFill>
                  <a:schemeClr val="tx1"/>
                </a:solidFill>
                <a:latin typeface="Courier New" panose="02070309020205020404" pitchFamily="49" charset="0"/>
                <a:cs typeface="Courier New" panose="02070309020205020404" pitchFamily="49" charset="0"/>
              </a:rPr>
              <a:t>( ) {</a:t>
            </a:r>
          </a:p>
          <a:p>
            <a:pPr>
              <a:lnSpc>
                <a:spcPts val="1200"/>
              </a:lnSpc>
              <a:buNone/>
            </a:pPr>
            <a:r>
              <a:rPr lang="en-US" sz="2800" b="1" dirty="0" smtClean="0">
                <a:latin typeface="Courier New" panose="02070309020205020404" pitchFamily="49" charset="0"/>
                <a:cs typeface="Courier New" panose="02070309020205020404" pitchFamily="49" charset="0"/>
              </a:rPr>
              <a:t>   return this == </a:t>
            </a:r>
            <a:r>
              <a:rPr lang="en-US" sz="2800" b="1" dirty="0" err="1" smtClean="0">
                <a:latin typeface="Courier New" panose="02070309020205020404" pitchFamily="49" charset="0"/>
                <a:cs typeface="Courier New" panose="02070309020205020404" pitchFamily="49" charset="0"/>
              </a:rPr>
              <a:t>emptyList</a:t>
            </a:r>
            <a:r>
              <a:rPr lang="en-US" sz="2800" b="1" dirty="0" smtClean="0">
                <a:latin typeface="Courier New" panose="02070309020205020404" pitchFamily="49" charset="0"/>
                <a:cs typeface="Courier New" panose="02070309020205020404" pitchFamily="49" charset="0"/>
              </a:rPr>
              <a:t>;</a:t>
            </a:r>
          </a:p>
          <a:p>
            <a:pPr>
              <a:lnSpc>
                <a:spcPts val="1200"/>
              </a:lnSpc>
              <a:buNone/>
            </a:pPr>
            <a:endParaRPr lang="en-US" sz="2800" b="1" dirty="0">
              <a:latin typeface="Courier New" panose="02070309020205020404" pitchFamily="49" charset="0"/>
              <a:cs typeface="Courier New" panose="02070309020205020404" pitchFamily="49" charset="0"/>
            </a:endParaRPr>
          </a:p>
          <a:p>
            <a:pPr>
              <a:lnSpc>
                <a:spcPts val="1200"/>
              </a:lnSpc>
              <a:buNone/>
            </a:pPr>
            <a:r>
              <a:rPr lang="en-US" sz="2800" b="1" dirty="0" smtClean="0">
                <a:solidFill>
                  <a:schemeClr val="tx1"/>
                </a:solidFill>
                <a:latin typeface="Courier New" panose="02070309020205020404" pitchFamily="49" charset="0"/>
                <a:cs typeface="Courier New" panose="02070309020205020404" pitchFamily="49" charset="0"/>
              </a:rPr>
              <a:t>}</a:t>
            </a:r>
          </a:p>
        </p:txBody>
      </p:sp>
      <p:sp>
        <p:nvSpPr>
          <p:cNvPr id="22" name="TextBox 21"/>
          <p:cNvSpPr txBox="1"/>
          <p:nvPr/>
        </p:nvSpPr>
        <p:spPr bwMode="auto">
          <a:xfrm>
            <a:off x="685800" y="1623950"/>
            <a:ext cx="8077200" cy="1354217"/>
          </a:xfrm>
          <a:prstGeom prst="rect">
            <a:avLst/>
          </a:prstGeom>
          <a:noFill/>
          <a:ln w="9525">
            <a:noFill/>
            <a:miter lim="800000"/>
            <a:headEnd/>
            <a:tailEnd/>
          </a:ln>
        </p:spPr>
        <p:txBody>
          <a:bodyPr wrap="square" rtlCol="0">
            <a:spAutoFit/>
          </a:bodyPr>
          <a:lstStyle/>
          <a:p>
            <a:pPr>
              <a:lnSpc>
                <a:spcPts val="1200"/>
              </a:lnSpc>
              <a:buNone/>
            </a:pPr>
            <a:r>
              <a:rPr lang="en-US" sz="2800" b="1" dirty="0" smtClean="0">
                <a:solidFill>
                  <a:schemeClr val="tx1"/>
                </a:solidFill>
                <a:latin typeface="Courier New" panose="02070309020205020404" pitchFamily="49" charset="0"/>
                <a:cs typeface="Courier New" panose="02070309020205020404" pitchFamily="49" charset="0"/>
              </a:rPr>
              <a:t>static </a:t>
            </a:r>
            <a:r>
              <a:rPr lang="en-US" sz="2800" b="1" dirty="0" err="1" smtClean="0">
                <a:solidFill>
                  <a:schemeClr val="tx1"/>
                </a:solidFill>
                <a:latin typeface="Courier New" panose="02070309020205020404" pitchFamily="49" charset="0"/>
                <a:cs typeface="Courier New" panose="02070309020205020404" pitchFamily="49" charset="0"/>
              </a:rPr>
              <a:t>boolean</a:t>
            </a:r>
            <a:r>
              <a:rPr lang="en-US" sz="2800" b="1" dirty="0" smtClean="0">
                <a:solidFill>
                  <a:schemeClr val="tx1"/>
                </a:solidFill>
                <a:latin typeface="Courier New" panose="02070309020205020404" pitchFamily="49" charset="0"/>
                <a:cs typeface="Courier New" panose="02070309020205020404" pitchFamily="49" charset="0"/>
              </a:rPr>
              <a:t> </a:t>
            </a:r>
            <a:r>
              <a:rPr lang="en-US" sz="2800" b="1" dirty="0" err="1" smtClean="0">
                <a:solidFill>
                  <a:srgbClr val="0000FF"/>
                </a:solidFill>
                <a:latin typeface="Courier New" panose="02070309020205020404" pitchFamily="49" charset="0"/>
                <a:cs typeface="Courier New" panose="02070309020205020404" pitchFamily="49" charset="0"/>
              </a:rPr>
              <a:t>isEmpty</a:t>
            </a:r>
            <a:r>
              <a:rPr lang="en-US" sz="2800" b="1" dirty="0" smtClean="0">
                <a:solidFill>
                  <a:schemeClr val="tx1"/>
                </a:solidFill>
                <a:latin typeface="Courier New" panose="02070309020205020404" pitchFamily="49" charset="0"/>
                <a:cs typeface="Courier New" panose="02070309020205020404" pitchFamily="49" charset="0"/>
              </a:rPr>
              <a:t>(</a:t>
            </a:r>
            <a:r>
              <a:rPr lang="en-US" sz="2800" b="1" dirty="0" err="1" smtClean="0">
                <a:solidFill>
                  <a:schemeClr val="tx1"/>
                </a:solidFill>
                <a:latin typeface="Courier New" panose="02070309020205020404" pitchFamily="49" charset="0"/>
                <a:cs typeface="Courier New" panose="02070309020205020404" pitchFamily="49" charset="0"/>
              </a:rPr>
              <a:t>BSTNode</a:t>
            </a:r>
            <a:r>
              <a:rPr lang="en-US" sz="2800" b="1" dirty="0" smtClean="0">
                <a:solidFill>
                  <a:schemeClr val="tx1"/>
                </a:solidFill>
                <a:latin typeface="Courier New" panose="02070309020205020404" pitchFamily="49" charset="0"/>
                <a:cs typeface="Courier New" panose="02070309020205020404" pitchFamily="49" charset="0"/>
              </a:rPr>
              <a:t> N) {</a:t>
            </a:r>
          </a:p>
          <a:p>
            <a:pPr>
              <a:lnSpc>
                <a:spcPts val="1200"/>
              </a:lnSpc>
              <a:buNone/>
            </a:pPr>
            <a:r>
              <a:rPr lang="en-US" sz="2800" b="1" dirty="0" smtClean="0">
                <a:latin typeface="Courier New" panose="02070309020205020404" pitchFamily="49" charset="0"/>
                <a:cs typeface="Courier New" panose="02070309020205020404" pitchFamily="49" charset="0"/>
              </a:rPr>
              <a:t>   return N == </a:t>
            </a:r>
            <a:r>
              <a:rPr lang="en-US" sz="2800" b="1" dirty="0" err="1" smtClean="0">
                <a:latin typeface="Courier New" panose="02070309020205020404" pitchFamily="49" charset="0"/>
                <a:cs typeface="Courier New" panose="02070309020205020404" pitchFamily="49" charset="0"/>
              </a:rPr>
              <a:t>emptyList</a:t>
            </a:r>
            <a:r>
              <a:rPr lang="en-US" sz="2800" b="1" dirty="0" smtClean="0">
                <a:latin typeface="Courier New" panose="02070309020205020404" pitchFamily="49" charset="0"/>
                <a:cs typeface="Courier New" panose="02070309020205020404" pitchFamily="49" charset="0"/>
              </a:rPr>
              <a:t>;</a:t>
            </a:r>
          </a:p>
          <a:p>
            <a:pPr>
              <a:lnSpc>
                <a:spcPts val="1200"/>
              </a:lnSpc>
              <a:buNone/>
            </a:pPr>
            <a:endParaRPr lang="en-US" sz="2800" b="1" dirty="0">
              <a:latin typeface="Courier New" panose="02070309020205020404" pitchFamily="49" charset="0"/>
              <a:cs typeface="Courier New" panose="02070309020205020404" pitchFamily="49" charset="0"/>
            </a:endParaRPr>
          </a:p>
          <a:p>
            <a:pPr>
              <a:lnSpc>
                <a:spcPts val="1200"/>
              </a:lnSpc>
              <a:buNone/>
            </a:pPr>
            <a:r>
              <a:rPr lang="en-US" sz="2800" b="1" dirty="0" smtClean="0">
                <a:solidFill>
                  <a:schemeClr val="tx1"/>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41141153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bwMode="auto">
          <a:xfrm>
            <a:off x="381000" y="4179125"/>
            <a:ext cx="8229600" cy="1600200"/>
          </a:xfrm>
          <a:prstGeom prst="roundRect">
            <a:avLst/>
          </a:prstGeom>
          <a:solidFill>
            <a:srgbClr val="FFC3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7" name="Rounded Rectangle 6"/>
          <p:cNvSpPr/>
          <p:nvPr/>
        </p:nvSpPr>
        <p:spPr bwMode="auto">
          <a:xfrm>
            <a:off x="381000" y="1447800"/>
            <a:ext cx="8229600" cy="1600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2" name="TextBox 1"/>
          <p:cNvSpPr txBox="1"/>
          <p:nvPr/>
        </p:nvSpPr>
        <p:spPr bwMode="auto">
          <a:xfrm>
            <a:off x="152400" y="101870"/>
            <a:ext cx="8763000" cy="665823"/>
          </a:xfrm>
          <a:prstGeom prst="rect">
            <a:avLst/>
          </a:prstGeom>
          <a:solidFill>
            <a:schemeClr val="bg1"/>
          </a:solidFill>
          <a:ln w="9525">
            <a:noFill/>
            <a:miter lim="800000"/>
            <a:headEnd/>
            <a:tailEnd/>
          </a:ln>
        </p:spPr>
        <p:txBody>
          <a:bodyPr wrap="square" rtlCol="0">
            <a:spAutoFit/>
          </a:bodyPr>
          <a:lstStyle/>
          <a:p>
            <a:pPr>
              <a:lnSpc>
                <a:spcPct val="130000"/>
              </a:lnSpc>
              <a:buNone/>
            </a:pPr>
            <a:r>
              <a:rPr lang="en-US" sz="3200" b="0" dirty="0" smtClean="0">
                <a:solidFill>
                  <a:schemeClr val="tx1"/>
                </a:solidFill>
                <a:latin typeface="Cambria" panose="02040503050406030204" pitchFamily="18" charset="0"/>
                <a:cs typeface="Times New Roman" pitchFamily="1" charset="0"/>
              </a:rPr>
              <a:t>What if you </a:t>
            </a:r>
            <a:r>
              <a:rPr lang="en-US" sz="3200" b="1" i="1" dirty="0" smtClean="0">
                <a:solidFill>
                  <a:schemeClr val="tx1"/>
                </a:solidFill>
                <a:latin typeface="Cambria" panose="02040503050406030204" pitchFamily="18" charset="0"/>
                <a:cs typeface="Times New Roman" pitchFamily="1" charset="0"/>
              </a:rPr>
              <a:t>already had </a:t>
            </a:r>
            <a:r>
              <a:rPr lang="en-US" sz="3200" i="1" dirty="0" smtClean="0">
                <a:latin typeface="Cambria" panose="02040503050406030204" pitchFamily="18" charset="0"/>
                <a:cs typeface="Times New Roman" pitchFamily="1" charset="0"/>
              </a:rPr>
              <a:t>the static version?</a:t>
            </a:r>
            <a:endParaRPr lang="en-US" sz="3200" b="0" dirty="0" smtClean="0">
              <a:solidFill>
                <a:schemeClr val="tx1"/>
              </a:solidFill>
              <a:latin typeface="Cambria" panose="02040503050406030204" pitchFamily="18" charset="0"/>
              <a:cs typeface="Times New Roman" pitchFamily="1" charset="0"/>
            </a:endParaRPr>
          </a:p>
        </p:txBody>
      </p:sp>
      <p:sp>
        <p:nvSpPr>
          <p:cNvPr id="21" name="TextBox 20"/>
          <p:cNvSpPr txBox="1"/>
          <p:nvPr/>
        </p:nvSpPr>
        <p:spPr bwMode="auto">
          <a:xfrm>
            <a:off x="609600" y="4370008"/>
            <a:ext cx="8077200" cy="1354217"/>
          </a:xfrm>
          <a:prstGeom prst="rect">
            <a:avLst/>
          </a:prstGeom>
          <a:noFill/>
          <a:ln w="9525">
            <a:noFill/>
            <a:miter lim="800000"/>
            <a:headEnd/>
            <a:tailEnd/>
          </a:ln>
        </p:spPr>
        <p:txBody>
          <a:bodyPr wrap="square" rtlCol="0">
            <a:spAutoFit/>
          </a:bodyPr>
          <a:lstStyle/>
          <a:p>
            <a:pPr>
              <a:lnSpc>
                <a:spcPts val="1200"/>
              </a:lnSpc>
              <a:buNone/>
            </a:pPr>
            <a:r>
              <a:rPr lang="en-US" sz="2800" b="1" dirty="0" err="1" smtClean="0">
                <a:solidFill>
                  <a:schemeClr val="tx1"/>
                </a:solidFill>
                <a:latin typeface="Courier New" panose="02070309020205020404" pitchFamily="49" charset="0"/>
                <a:cs typeface="Courier New" panose="02070309020205020404" pitchFamily="49" charset="0"/>
              </a:rPr>
              <a:t>boolean</a:t>
            </a:r>
            <a:r>
              <a:rPr lang="en-US" sz="2800" b="1" dirty="0" smtClean="0">
                <a:solidFill>
                  <a:schemeClr val="tx1"/>
                </a:solidFill>
                <a:latin typeface="Courier New" panose="02070309020205020404" pitchFamily="49" charset="0"/>
                <a:cs typeface="Courier New" panose="02070309020205020404" pitchFamily="49" charset="0"/>
              </a:rPr>
              <a:t> </a:t>
            </a:r>
            <a:r>
              <a:rPr lang="en-US" sz="2800" b="1" dirty="0" err="1" smtClean="0">
                <a:solidFill>
                  <a:srgbClr val="C00000"/>
                </a:solidFill>
                <a:latin typeface="Courier New" panose="02070309020205020404" pitchFamily="49" charset="0"/>
                <a:cs typeface="Courier New" panose="02070309020205020404" pitchFamily="49" charset="0"/>
              </a:rPr>
              <a:t>isEmpty</a:t>
            </a:r>
            <a:r>
              <a:rPr lang="en-US" sz="2800" b="1" dirty="0" smtClean="0">
                <a:solidFill>
                  <a:schemeClr val="tx1"/>
                </a:solidFill>
                <a:latin typeface="Courier New" panose="02070309020205020404" pitchFamily="49" charset="0"/>
                <a:cs typeface="Courier New" panose="02070309020205020404" pitchFamily="49" charset="0"/>
              </a:rPr>
              <a:t>( ) {</a:t>
            </a:r>
          </a:p>
          <a:p>
            <a:pPr>
              <a:lnSpc>
                <a:spcPts val="1200"/>
              </a:lnSpc>
              <a:buNone/>
            </a:pPr>
            <a:r>
              <a:rPr lang="en-US" sz="2800" b="1" dirty="0" smtClean="0">
                <a:latin typeface="Courier New" panose="02070309020205020404" pitchFamily="49" charset="0"/>
                <a:cs typeface="Courier New" panose="02070309020205020404" pitchFamily="49" charset="0"/>
              </a:rPr>
              <a:t>   </a:t>
            </a:r>
          </a:p>
          <a:p>
            <a:pPr>
              <a:lnSpc>
                <a:spcPts val="1200"/>
              </a:lnSpc>
              <a:buNone/>
            </a:pPr>
            <a:endParaRPr lang="en-US" sz="2800" b="1" dirty="0">
              <a:latin typeface="Courier New" panose="02070309020205020404" pitchFamily="49" charset="0"/>
              <a:cs typeface="Courier New" panose="02070309020205020404" pitchFamily="49" charset="0"/>
            </a:endParaRPr>
          </a:p>
          <a:p>
            <a:pPr>
              <a:lnSpc>
                <a:spcPts val="1200"/>
              </a:lnSpc>
              <a:buNone/>
            </a:pPr>
            <a:r>
              <a:rPr lang="en-US" sz="2800" b="1" dirty="0" smtClean="0">
                <a:solidFill>
                  <a:schemeClr val="tx1"/>
                </a:solidFill>
                <a:latin typeface="Courier New" panose="02070309020205020404" pitchFamily="49" charset="0"/>
                <a:cs typeface="Courier New" panose="02070309020205020404" pitchFamily="49" charset="0"/>
              </a:rPr>
              <a:t>}</a:t>
            </a:r>
          </a:p>
        </p:txBody>
      </p:sp>
      <p:sp>
        <p:nvSpPr>
          <p:cNvPr id="22" name="TextBox 21"/>
          <p:cNvSpPr txBox="1"/>
          <p:nvPr/>
        </p:nvSpPr>
        <p:spPr bwMode="auto">
          <a:xfrm>
            <a:off x="685800" y="1623950"/>
            <a:ext cx="8077200" cy="1354217"/>
          </a:xfrm>
          <a:prstGeom prst="rect">
            <a:avLst/>
          </a:prstGeom>
          <a:noFill/>
          <a:ln w="9525">
            <a:noFill/>
            <a:miter lim="800000"/>
            <a:headEnd/>
            <a:tailEnd/>
          </a:ln>
        </p:spPr>
        <p:txBody>
          <a:bodyPr wrap="square" rtlCol="0">
            <a:spAutoFit/>
          </a:bodyPr>
          <a:lstStyle/>
          <a:p>
            <a:pPr>
              <a:lnSpc>
                <a:spcPts val="1200"/>
              </a:lnSpc>
              <a:buNone/>
            </a:pPr>
            <a:r>
              <a:rPr lang="en-US" sz="2800" b="1" dirty="0" smtClean="0">
                <a:solidFill>
                  <a:schemeClr val="tx1"/>
                </a:solidFill>
                <a:latin typeface="Courier New" panose="02070309020205020404" pitchFamily="49" charset="0"/>
                <a:cs typeface="Courier New" panose="02070309020205020404" pitchFamily="49" charset="0"/>
              </a:rPr>
              <a:t>static </a:t>
            </a:r>
            <a:r>
              <a:rPr lang="en-US" sz="2800" b="1" dirty="0" err="1" smtClean="0">
                <a:solidFill>
                  <a:schemeClr val="tx1"/>
                </a:solidFill>
                <a:latin typeface="Courier New" panose="02070309020205020404" pitchFamily="49" charset="0"/>
                <a:cs typeface="Courier New" panose="02070309020205020404" pitchFamily="49" charset="0"/>
              </a:rPr>
              <a:t>boolean</a:t>
            </a:r>
            <a:r>
              <a:rPr lang="en-US" sz="2800" b="1" dirty="0" smtClean="0">
                <a:solidFill>
                  <a:schemeClr val="tx1"/>
                </a:solidFill>
                <a:latin typeface="Courier New" panose="02070309020205020404" pitchFamily="49" charset="0"/>
                <a:cs typeface="Courier New" panose="02070309020205020404" pitchFamily="49" charset="0"/>
              </a:rPr>
              <a:t> </a:t>
            </a:r>
            <a:r>
              <a:rPr lang="en-US" sz="2800" b="1" dirty="0" err="1" smtClean="0">
                <a:solidFill>
                  <a:srgbClr val="0000FF"/>
                </a:solidFill>
                <a:latin typeface="Courier New" panose="02070309020205020404" pitchFamily="49" charset="0"/>
                <a:cs typeface="Courier New" panose="02070309020205020404" pitchFamily="49" charset="0"/>
              </a:rPr>
              <a:t>isEmpty</a:t>
            </a:r>
            <a:r>
              <a:rPr lang="en-US" sz="2800" b="1" dirty="0" smtClean="0">
                <a:solidFill>
                  <a:schemeClr val="tx1"/>
                </a:solidFill>
                <a:latin typeface="Courier New" panose="02070309020205020404" pitchFamily="49" charset="0"/>
                <a:cs typeface="Courier New" panose="02070309020205020404" pitchFamily="49" charset="0"/>
              </a:rPr>
              <a:t>(</a:t>
            </a:r>
            <a:r>
              <a:rPr lang="en-US" sz="2800" b="1" dirty="0" err="1" smtClean="0">
                <a:solidFill>
                  <a:schemeClr val="tx1"/>
                </a:solidFill>
                <a:latin typeface="Courier New" panose="02070309020205020404" pitchFamily="49" charset="0"/>
                <a:cs typeface="Courier New" panose="02070309020205020404" pitchFamily="49" charset="0"/>
              </a:rPr>
              <a:t>BSTNode</a:t>
            </a:r>
            <a:r>
              <a:rPr lang="en-US" sz="2800" b="1" dirty="0" smtClean="0">
                <a:solidFill>
                  <a:schemeClr val="tx1"/>
                </a:solidFill>
                <a:latin typeface="Courier New" panose="02070309020205020404" pitchFamily="49" charset="0"/>
                <a:cs typeface="Courier New" panose="02070309020205020404" pitchFamily="49" charset="0"/>
              </a:rPr>
              <a:t> N) {</a:t>
            </a:r>
          </a:p>
          <a:p>
            <a:pPr>
              <a:lnSpc>
                <a:spcPts val="1200"/>
              </a:lnSpc>
              <a:buNone/>
            </a:pPr>
            <a:r>
              <a:rPr lang="en-US" sz="2800" b="1" dirty="0" smtClean="0">
                <a:latin typeface="Courier New" panose="02070309020205020404" pitchFamily="49" charset="0"/>
                <a:cs typeface="Courier New" panose="02070309020205020404" pitchFamily="49" charset="0"/>
              </a:rPr>
              <a:t>   return N == </a:t>
            </a:r>
            <a:r>
              <a:rPr lang="en-US" sz="2800" b="1" dirty="0" err="1" smtClean="0">
                <a:latin typeface="Courier New" panose="02070309020205020404" pitchFamily="49" charset="0"/>
                <a:cs typeface="Courier New" panose="02070309020205020404" pitchFamily="49" charset="0"/>
              </a:rPr>
              <a:t>emptyList</a:t>
            </a:r>
            <a:r>
              <a:rPr lang="en-US" sz="2800" b="1" dirty="0" smtClean="0">
                <a:latin typeface="Courier New" panose="02070309020205020404" pitchFamily="49" charset="0"/>
                <a:cs typeface="Courier New" panose="02070309020205020404" pitchFamily="49" charset="0"/>
              </a:rPr>
              <a:t>;</a:t>
            </a:r>
          </a:p>
          <a:p>
            <a:pPr>
              <a:lnSpc>
                <a:spcPts val="1200"/>
              </a:lnSpc>
              <a:buNone/>
            </a:pPr>
            <a:endParaRPr lang="en-US" sz="2800" b="1" dirty="0">
              <a:latin typeface="Courier New" panose="02070309020205020404" pitchFamily="49" charset="0"/>
              <a:cs typeface="Courier New" panose="02070309020205020404" pitchFamily="49" charset="0"/>
            </a:endParaRPr>
          </a:p>
          <a:p>
            <a:pPr>
              <a:lnSpc>
                <a:spcPts val="1200"/>
              </a:lnSpc>
              <a:buNone/>
            </a:pPr>
            <a:r>
              <a:rPr lang="en-US" sz="2800" b="1" dirty="0" smtClean="0">
                <a:solidFill>
                  <a:schemeClr val="tx1"/>
                </a:solidFill>
                <a:latin typeface="Courier New" panose="02070309020205020404" pitchFamily="49" charset="0"/>
                <a:cs typeface="Courier New" panose="02070309020205020404" pitchFamily="49" charset="0"/>
              </a:rPr>
              <a:t>}</a:t>
            </a:r>
          </a:p>
        </p:txBody>
      </p:sp>
      <p:sp>
        <p:nvSpPr>
          <p:cNvPr id="8" name="TextBox 7"/>
          <p:cNvSpPr txBox="1"/>
          <p:nvPr/>
        </p:nvSpPr>
        <p:spPr bwMode="auto">
          <a:xfrm>
            <a:off x="228600" y="6039777"/>
            <a:ext cx="8763000" cy="732508"/>
          </a:xfrm>
          <a:prstGeom prst="rect">
            <a:avLst/>
          </a:prstGeom>
          <a:solidFill>
            <a:schemeClr val="bg1"/>
          </a:solidFill>
          <a:ln w="9525">
            <a:noFill/>
            <a:miter lim="800000"/>
            <a:headEnd/>
            <a:tailEnd/>
          </a:ln>
        </p:spPr>
        <p:txBody>
          <a:bodyPr wrap="square" rtlCol="0">
            <a:spAutoFit/>
          </a:bodyPr>
          <a:lstStyle/>
          <a:p>
            <a:pPr algn="r">
              <a:lnSpc>
                <a:spcPct val="130000"/>
              </a:lnSpc>
              <a:buNone/>
            </a:pPr>
            <a:r>
              <a:rPr lang="en-US" sz="3200" b="0" dirty="0" smtClean="0">
                <a:solidFill>
                  <a:schemeClr val="tx1"/>
                </a:solidFill>
                <a:latin typeface="Cambria" panose="02040503050406030204" pitchFamily="18" charset="0"/>
                <a:cs typeface="Times New Roman" pitchFamily="1" charset="0"/>
              </a:rPr>
              <a:t>and you wanted the </a:t>
            </a:r>
            <a:r>
              <a:rPr lang="en-US" sz="3200" b="1" i="1" dirty="0" err="1" smtClean="0">
                <a:solidFill>
                  <a:srgbClr val="C00000"/>
                </a:solidFill>
                <a:latin typeface="Cambria" panose="02040503050406030204" pitchFamily="18" charset="0"/>
                <a:cs typeface="Times New Roman" pitchFamily="1" charset="0"/>
              </a:rPr>
              <a:t>nonstatic</a:t>
            </a:r>
            <a:r>
              <a:rPr lang="en-US" sz="3200" b="0" dirty="0" smtClean="0">
                <a:solidFill>
                  <a:schemeClr val="tx1"/>
                </a:solidFill>
                <a:latin typeface="Cambria" panose="02040503050406030204" pitchFamily="18" charset="0"/>
                <a:cs typeface="Times New Roman" pitchFamily="1" charset="0"/>
              </a:rPr>
              <a:t>?</a:t>
            </a:r>
          </a:p>
        </p:txBody>
      </p:sp>
    </p:spTree>
    <p:extLst>
      <p:ext uri="{BB962C8B-B14F-4D97-AF65-F5344CB8AC3E}">
        <p14:creationId xmlns:p14="http://schemas.microsoft.com/office/powerpoint/2010/main" val="6878486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bwMode="auto">
          <a:xfrm>
            <a:off x="381000" y="4179125"/>
            <a:ext cx="8229600" cy="1600200"/>
          </a:xfrm>
          <a:prstGeom prst="roundRect">
            <a:avLst/>
          </a:prstGeom>
          <a:solidFill>
            <a:srgbClr val="FFC3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7" name="Rounded Rectangle 6"/>
          <p:cNvSpPr/>
          <p:nvPr/>
        </p:nvSpPr>
        <p:spPr bwMode="auto">
          <a:xfrm>
            <a:off x="381000" y="1447800"/>
            <a:ext cx="8229600" cy="1600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2" name="TextBox 1"/>
          <p:cNvSpPr txBox="1"/>
          <p:nvPr/>
        </p:nvSpPr>
        <p:spPr bwMode="auto">
          <a:xfrm>
            <a:off x="152400" y="101870"/>
            <a:ext cx="8763000" cy="665823"/>
          </a:xfrm>
          <a:prstGeom prst="rect">
            <a:avLst/>
          </a:prstGeom>
          <a:solidFill>
            <a:schemeClr val="bg1"/>
          </a:solidFill>
          <a:ln w="9525">
            <a:noFill/>
            <a:miter lim="800000"/>
            <a:headEnd/>
            <a:tailEnd/>
          </a:ln>
        </p:spPr>
        <p:txBody>
          <a:bodyPr wrap="square" rtlCol="0">
            <a:spAutoFit/>
          </a:bodyPr>
          <a:lstStyle/>
          <a:p>
            <a:pPr>
              <a:lnSpc>
                <a:spcPct val="130000"/>
              </a:lnSpc>
              <a:buNone/>
            </a:pPr>
            <a:r>
              <a:rPr lang="en-US" sz="3200" b="0" dirty="0" smtClean="0">
                <a:solidFill>
                  <a:schemeClr val="tx1"/>
                </a:solidFill>
                <a:latin typeface="Cambria" panose="02040503050406030204" pitchFamily="18" charset="0"/>
                <a:cs typeface="Times New Roman" pitchFamily="1" charset="0"/>
              </a:rPr>
              <a:t>What if you </a:t>
            </a:r>
            <a:r>
              <a:rPr lang="en-US" sz="3200" b="1" i="1" dirty="0" smtClean="0">
                <a:solidFill>
                  <a:schemeClr val="tx1"/>
                </a:solidFill>
                <a:latin typeface="Cambria" panose="02040503050406030204" pitchFamily="18" charset="0"/>
                <a:cs typeface="Times New Roman" pitchFamily="1" charset="0"/>
              </a:rPr>
              <a:t>already had </a:t>
            </a:r>
            <a:r>
              <a:rPr lang="en-US" sz="3200" i="1" dirty="0" smtClean="0">
                <a:latin typeface="Cambria" panose="02040503050406030204" pitchFamily="18" charset="0"/>
                <a:cs typeface="Times New Roman" pitchFamily="1" charset="0"/>
              </a:rPr>
              <a:t>the </a:t>
            </a:r>
            <a:r>
              <a:rPr lang="en-US" sz="3200" i="1" dirty="0" err="1" smtClean="0">
                <a:latin typeface="Cambria" panose="02040503050406030204" pitchFamily="18" charset="0"/>
                <a:cs typeface="Times New Roman" pitchFamily="1" charset="0"/>
              </a:rPr>
              <a:t>nonstatic</a:t>
            </a:r>
            <a:r>
              <a:rPr lang="en-US" sz="3200" i="1" dirty="0" smtClean="0">
                <a:latin typeface="Cambria" panose="02040503050406030204" pitchFamily="18" charset="0"/>
                <a:cs typeface="Times New Roman" pitchFamily="1" charset="0"/>
              </a:rPr>
              <a:t> version?</a:t>
            </a:r>
            <a:endParaRPr lang="en-US" sz="3200" b="0" dirty="0" smtClean="0">
              <a:solidFill>
                <a:schemeClr val="tx1"/>
              </a:solidFill>
              <a:latin typeface="Cambria" panose="02040503050406030204" pitchFamily="18" charset="0"/>
              <a:cs typeface="Times New Roman" pitchFamily="1" charset="0"/>
            </a:endParaRPr>
          </a:p>
        </p:txBody>
      </p:sp>
      <p:sp>
        <p:nvSpPr>
          <p:cNvPr id="21" name="TextBox 20"/>
          <p:cNvSpPr txBox="1"/>
          <p:nvPr/>
        </p:nvSpPr>
        <p:spPr bwMode="auto">
          <a:xfrm>
            <a:off x="609600" y="4370008"/>
            <a:ext cx="8077200" cy="1354217"/>
          </a:xfrm>
          <a:prstGeom prst="rect">
            <a:avLst/>
          </a:prstGeom>
          <a:noFill/>
          <a:ln w="9525">
            <a:noFill/>
            <a:miter lim="800000"/>
            <a:headEnd/>
            <a:tailEnd/>
          </a:ln>
        </p:spPr>
        <p:txBody>
          <a:bodyPr wrap="square" rtlCol="0">
            <a:spAutoFit/>
          </a:bodyPr>
          <a:lstStyle/>
          <a:p>
            <a:pPr>
              <a:lnSpc>
                <a:spcPts val="1200"/>
              </a:lnSpc>
              <a:buNone/>
            </a:pPr>
            <a:r>
              <a:rPr lang="en-US" sz="2800" b="1" dirty="0" err="1" smtClean="0">
                <a:solidFill>
                  <a:schemeClr val="tx1"/>
                </a:solidFill>
                <a:latin typeface="Courier New" panose="02070309020205020404" pitchFamily="49" charset="0"/>
                <a:cs typeface="Courier New" panose="02070309020205020404" pitchFamily="49" charset="0"/>
              </a:rPr>
              <a:t>boolean</a:t>
            </a:r>
            <a:r>
              <a:rPr lang="en-US" sz="2800" b="1" dirty="0" smtClean="0">
                <a:solidFill>
                  <a:schemeClr val="tx1"/>
                </a:solidFill>
                <a:latin typeface="Courier New" panose="02070309020205020404" pitchFamily="49" charset="0"/>
                <a:cs typeface="Courier New" panose="02070309020205020404" pitchFamily="49" charset="0"/>
              </a:rPr>
              <a:t> </a:t>
            </a:r>
            <a:r>
              <a:rPr lang="en-US" sz="2800" b="1" dirty="0" err="1" smtClean="0">
                <a:solidFill>
                  <a:srgbClr val="C00000"/>
                </a:solidFill>
                <a:latin typeface="Courier New" panose="02070309020205020404" pitchFamily="49" charset="0"/>
                <a:cs typeface="Courier New" panose="02070309020205020404" pitchFamily="49" charset="0"/>
              </a:rPr>
              <a:t>isEmpty</a:t>
            </a:r>
            <a:r>
              <a:rPr lang="en-US" sz="2800" b="1" dirty="0" smtClean="0">
                <a:solidFill>
                  <a:schemeClr val="tx1"/>
                </a:solidFill>
                <a:latin typeface="Courier New" panose="02070309020205020404" pitchFamily="49" charset="0"/>
                <a:cs typeface="Courier New" panose="02070309020205020404" pitchFamily="49" charset="0"/>
              </a:rPr>
              <a:t>( ) {</a:t>
            </a:r>
          </a:p>
          <a:p>
            <a:pPr>
              <a:lnSpc>
                <a:spcPts val="1200"/>
              </a:lnSpc>
              <a:buNone/>
            </a:pPr>
            <a:r>
              <a:rPr lang="en-US" sz="2800" b="1" dirty="0" smtClean="0">
                <a:latin typeface="Courier New" panose="02070309020205020404" pitchFamily="49" charset="0"/>
                <a:cs typeface="Courier New" panose="02070309020205020404" pitchFamily="49" charset="0"/>
              </a:rPr>
              <a:t>   return this == </a:t>
            </a:r>
            <a:r>
              <a:rPr lang="en-US" sz="2800" b="1" dirty="0" err="1" smtClean="0">
                <a:latin typeface="Courier New" panose="02070309020205020404" pitchFamily="49" charset="0"/>
                <a:cs typeface="Courier New" panose="02070309020205020404" pitchFamily="49" charset="0"/>
              </a:rPr>
              <a:t>emptyList</a:t>
            </a:r>
            <a:r>
              <a:rPr lang="en-US" sz="2800" b="1" dirty="0" smtClean="0">
                <a:latin typeface="Courier New" panose="02070309020205020404" pitchFamily="49" charset="0"/>
                <a:cs typeface="Courier New" panose="02070309020205020404" pitchFamily="49" charset="0"/>
              </a:rPr>
              <a:t>;</a:t>
            </a:r>
          </a:p>
          <a:p>
            <a:pPr>
              <a:lnSpc>
                <a:spcPts val="1200"/>
              </a:lnSpc>
              <a:buNone/>
            </a:pPr>
            <a:endParaRPr lang="en-US" sz="2800" b="1" dirty="0">
              <a:latin typeface="Courier New" panose="02070309020205020404" pitchFamily="49" charset="0"/>
              <a:cs typeface="Courier New" panose="02070309020205020404" pitchFamily="49" charset="0"/>
            </a:endParaRPr>
          </a:p>
          <a:p>
            <a:pPr>
              <a:lnSpc>
                <a:spcPts val="1200"/>
              </a:lnSpc>
              <a:buNone/>
            </a:pPr>
            <a:r>
              <a:rPr lang="en-US" sz="2800" b="1" dirty="0" smtClean="0">
                <a:solidFill>
                  <a:schemeClr val="tx1"/>
                </a:solidFill>
                <a:latin typeface="Courier New" panose="02070309020205020404" pitchFamily="49" charset="0"/>
                <a:cs typeface="Courier New" panose="02070309020205020404" pitchFamily="49" charset="0"/>
              </a:rPr>
              <a:t>}</a:t>
            </a:r>
          </a:p>
        </p:txBody>
      </p:sp>
      <p:sp>
        <p:nvSpPr>
          <p:cNvPr id="22" name="TextBox 21"/>
          <p:cNvSpPr txBox="1"/>
          <p:nvPr/>
        </p:nvSpPr>
        <p:spPr bwMode="auto">
          <a:xfrm>
            <a:off x="685800" y="1623950"/>
            <a:ext cx="8077200" cy="1354217"/>
          </a:xfrm>
          <a:prstGeom prst="rect">
            <a:avLst/>
          </a:prstGeom>
          <a:noFill/>
          <a:ln w="9525">
            <a:noFill/>
            <a:miter lim="800000"/>
            <a:headEnd/>
            <a:tailEnd/>
          </a:ln>
        </p:spPr>
        <p:txBody>
          <a:bodyPr wrap="square" rtlCol="0">
            <a:spAutoFit/>
          </a:bodyPr>
          <a:lstStyle/>
          <a:p>
            <a:pPr>
              <a:lnSpc>
                <a:spcPts val="1200"/>
              </a:lnSpc>
              <a:buNone/>
            </a:pPr>
            <a:r>
              <a:rPr lang="en-US" sz="2800" b="1" dirty="0" smtClean="0">
                <a:solidFill>
                  <a:schemeClr val="tx1"/>
                </a:solidFill>
                <a:latin typeface="Courier New" panose="02070309020205020404" pitchFamily="49" charset="0"/>
                <a:cs typeface="Courier New" panose="02070309020205020404" pitchFamily="49" charset="0"/>
              </a:rPr>
              <a:t>static </a:t>
            </a:r>
            <a:r>
              <a:rPr lang="en-US" sz="2800" b="1" dirty="0" err="1" smtClean="0">
                <a:solidFill>
                  <a:schemeClr val="tx1"/>
                </a:solidFill>
                <a:latin typeface="Courier New" panose="02070309020205020404" pitchFamily="49" charset="0"/>
                <a:cs typeface="Courier New" panose="02070309020205020404" pitchFamily="49" charset="0"/>
              </a:rPr>
              <a:t>boolean</a:t>
            </a:r>
            <a:r>
              <a:rPr lang="en-US" sz="2800" b="1" dirty="0" smtClean="0">
                <a:solidFill>
                  <a:schemeClr val="tx1"/>
                </a:solidFill>
                <a:latin typeface="Courier New" panose="02070309020205020404" pitchFamily="49" charset="0"/>
                <a:cs typeface="Courier New" panose="02070309020205020404" pitchFamily="49" charset="0"/>
              </a:rPr>
              <a:t> </a:t>
            </a:r>
            <a:r>
              <a:rPr lang="en-US" sz="2800" b="1" dirty="0" err="1" smtClean="0">
                <a:solidFill>
                  <a:srgbClr val="0000FF"/>
                </a:solidFill>
                <a:latin typeface="Courier New" panose="02070309020205020404" pitchFamily="49" charset="0"/>
                <a:cs typeface="Courier New" panose="02070309020205020404" pitchFamily="49" charset="0"/>
              </a:rPr>
              <a:t>isEmpty</a:t>
            </a:r>
            <a:r>
              <a:rPr lang="en-US" sz="2800" b="1" dirty="0" smtClean="0">
                <a:solidFill>
                  <a:schemeClr val="tx1"/>
                </a:solidFill>
                <a:latin typeface="Courier New" panose="02070309020205020404" pitchFamily="49" charset="0"/>
                <a:cs typeface="Courier New" panose="02070309020205020404" pitchFamily="49" charset="0"/>
              </a:rPr>
              <a:t>(</a:t>
            </a:r>
            <a:r>
              <a:rPr lang="en-US" sz="2800" b="1" dirty="0" err="1" smtClean="0">
                <a:solidFill>
                  <a:schemeClr val="tx1"/>
                </a:solidFill>
                <a:latin typeface="Courier New" panose="02070309020205020404" pitchFamily="49" charset="0"/>
                <a:cs typeface="Courier New" panose="02070309020205020404" pitchFamily="49" charset="0"/>
              </a:rPr>
              <a:t>BSTNode</a:t>
            </a:r>
            <a:r>
              <a:rPr lang="en-US" sz="2800" b="1" dirty="0" smtClean="0">
                <a:solidFill>
                  <a:schemeClr val="tx1"/>
                </a:solidFill>
                <a:latin typeface="Courier New" panose="02070309020205020404" pitchFamily="49" charset="0"/>
                <a:cs typeface="Courier New" panose="02070309020205020404" pitchFamily="49" charset="0"/>
              </a:rPr>
              <a:t> N) {</a:t>
            </a:r>
          </a:p>
          <a:p>
            <a:pPr>
              <a:lnSpc>
                <a:spcPts val="1200"/>
              </a:lnSpc>
              <a:buNone/>
            </a:pPr>
            <a:r>
              <a:rPr lang="en-US" sz="2800" b="1" dirty="0" smtClean="0">
                <a:latin typeface="Courier New" panose="02070309020205020404" pitchFamily="49" charset="0"/>
                <a:cs typeface="Courier New" panose="02070309020205020404" pitchFamily="49" charset="0"/>
              </a:rPr>
              <a:t>   </a:t>
            </a:r>
          </a:p>
          <a:p>
            <a:pPr>
              <a:lnSpc>
                <a:spcPts val="1200"/>
              </a:lnSpc>
              <a:buNone/>
            </a:pPr>
            <a:endParaRPr lang="en-US" sz="2800" b="1" dirty="0">
              <a:latin typeface="Courier New" panose="02070309020205020404" pitchFamily="49" charset="0"/>
              <a:cs typeface="Courier New" panose="02070309020205020404" pitchFamily="49" charset="0"/>
            </a:endParaRPr>
          </a:p>
          <a:p>
            <a:pPr>
              <a:lnSpc>
                <a:spcPts val="1200"/>
              </a:lnSpc>
              <a:buNone/>
            </a:pPr>
            <a:r>
              <a:rPr lang="en-US" sz="2800" b="1" dirty="0" smtClean="0">
                <a:solidFill>
                  <a:schemeClr val="tx1"/>
                </a:solidFill>
                <a:latin typeface="Courier New" panose="02070309020205020404" pitchFamily="49" charset="0"/>
                <a:cs typeface="Courier New" panose="02070309020205020404" pitchFamily="49" charset="0"/>
              </a:rPr>
              <a:t>}</a:t>
            </a:r>
          </a:p>
        </p:txBody>
      </p:sp>
      <p:sp>
        <p:nvSpPr>
          <p:cNvPr id="8" name="TextBox 7"/>
          <p:cNvSpPr txBox="1"/>
          <p:nvPr/>
        </p:nvSpPr>
        <p:spPr bwMode="auto">
          <a:xfrm>
            <a:off x="228600" y="6039777"/>
            <a:ext cx="8763000" cy="732508"/>
          </a:xfrm>
          <a:prstGeom prst="rect">
            <a:avLst/>
          </a:prstGeom>
          <a:solidFill>
            <a:schemeClr val="bg1"/>
          </a:solidFill>
          <a:ln w="9525">
            <a:noFill/>
            <a:miter lim="800000"/>
            <a:headEnd/>
            <a:tailEnd/>
          </a:ln>
        </p:spPr>
        <p:txBody>
          <a:bodyPr wrap="square" rtlCol="0">
            <a:spAutoFit/>
          </a:bodyPr>
          <a:lstStyle/>
          <a:p>
            <a:pPr algn="r">
              <a:lnSpc>
                <a:spcPct val="130000"/>
              </a:lnSpc>
              <a:buNone/>
            </a:pPr>
            <a:r>
              <a:rPr lang="en-US" sz="3200" b="0" dirty="0" smtClean="0">
                <a:solidFill>
                  <a:schemeClr val="tx1"/>
                </a:solidFill>
                <a:latin typeface="Cambria" panose="02040503050406030204" pitchFamily="18" charset="0"/>
                <a:cs typeface="Times New Roman" pitchFamily="1" charset="0"/>
              </a:rPr>
              <a:t>and you wanted the </a:t>
            </a:r>
            <a:r>
              <a:rPr lang="en-US" sz="3200" b="1" i="1" dirty="0" smtClean="0">
                <a:solidFill>
                  <a:srgbClr val="0000FF"/>
                </a:solidFill>
                <a:latin typeface="Cambria" panose="02040503050406030204" pitchFamily="18" charset="0"/>
                <a:cs typeface="Times New Roman" pitchFamily="1" charset="0"/>
              </a:rPr>
              <a:t>static</a:t>
            </a:r>
            <a:r>
              <a:rPr lang="en-US" sz="3200" b="0" dirty="0" smtClean="0">
                <a:solidFill>
                  <a:schemeClr val="tx1"/>
                </a:solidFill>
                <a:latin typeface="Cambria" panose="02040503050406030204" pitchFamily="18" charset="0"/>
                <a:cs typeface="Times New Roman" pitchFamily="1" charset="0"/>
              </a:rPr>
              <a:t>?</a:t>
            </a:r>
          </a:p>
        </p:txBody>
      </p:sp>
    </p:spTree>
    <p:extLst>
      <p:ext uri="{BB962C8B-B14F-4D97-AF65-F5344CB8AC3E}">
        <p14:creationId xmlns:p14="http://schemas.microsoft.com/office/powerpoint/2010/main" val="13058532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76200" y="172377"/>
            <a:ext cx="8763000" cy="737510"/>
          </a:xfrm>
          <a:prstGeom prst="rect">
            <a:avLst/>
          </a:prstGeom>
          <a:solidFill>
            <a:schemeClr val="bg1"/>
          </a:solidFill>
          <a:ln w="9525">
            <a:noFill/>
            <a:miter lim="800000"/>
            <a:headEnd/>
            <a:tailEnd/>
          </a:ln>
        </p:spPr>
        <p:txBody>
          <a:bodyPr wrap="square" rtlCol="0">
            <a:spAutoFit/>
          </a:bodyPr>
          <a:lstStyle/>
          <a:p>
            <a:pPr algn="ctr">
              <a:lnSpc>
                <a:spcPct val="130000"/>
              </a:lnSpc>
              <a:buNone/>
            </a:pPr>
            <a:r>
              <a:rPr lang="en-US" sz="3600" dirty="0" smtClean="0">
                <a:latin typeface="Cambria" panose="02040503050406030204" pitchFamily="18" charset="0"/>
                <a:cs typeface="Times New Roman" pitchFamily="1" charset="0"/>
              </a:rPr>
              <a:t>hw8pr1:   </a:t>
            </a:r>
            <a:r>
              <a:rPr lang="en-US" sz="3600" dirty="0" err="1" smtClean="0">
                <a:latin typeface="Cambria" panose="02040503050406030204" pitchFamily="18" charset="0"/>
                <a:cs typeface="Times New Roman" pitchFamily="1" charset="0"/>
              </a:rPr>
              <a:t>BSTNode</a:t>
            </a:r>
            <a:r>
              <a:rPr lang="en-US" sz="3600" dirty="0" smtClean="0">
                <a:latin typeface="Cambria" panose="02040503050406030204" pitchFamily="18" charset="0"/>
                <a:cs typeface="Times New Roman" pitchFamily="1" charset="0"/>
              </a:rPr>
              <a:t> in Java…</a:t>
            </a:r>
            <a:endParaRPr lang="en-US" sz="3600" b="0" dirty="0" smtClean="0">
              <a:solidFill>
                <a:schemeClr val="tx1"/>
              </a:solidFill>
              <a:latin typeface="Cambria" panose="02040503050406030204" pitchFamily="18" charset="0"/>
              <a:cs typeface="Times New Roman" pitchFamily="1"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520" y="1246322"/>
            <a:ext cx="5496480" cy="5101049"/>
          </a:xfrm>
          <a:prstGeom prst="rect">
            <a:avLst/>
          </a:prstGeom>
        </p:spPr>
      </p:pic>
      <p:sp>
        <p:nvSpPr>
          <p:cNvPr id="6" name="TextBox 5"/>
          <p:cNvSpPr txBox="1"/>
          <p:nvPr/>
        </p:nvSpPr>
        <p:spPr bwMode="auto">
          <a:xfrm>
            <a:off x="6324600" y="5103952"/>
            <a:ext cx="2322808" cy="954107"/>
          </a:xfrm>
          <a:prstGeom prst="rect">
            <a:avLst/>
          </a:prstGeom>
          <a:solidFill>
            <a:srgbClr val="CCFFCC"/>
          </a:solidFill>
          <a:ln w="9525">
            <a:noFill/>
            <a:miter lim="800000"/>
            <a:headEnd/>
            <a:tailEnd/>
          </a:ln>
        </p:spPr>
        <p:txBody>
          <a:bodyPr wrap="square" rtlCol="0">
            <a:spAutoFit/>
          </a:bodyPr>
          <a:lstStyle/>
          <a:p>
            <a:pPr>
              <a:buNone/>
            </a:pPr>
            <a:r>
              <a:rPr lang="en-US" sz="2800" dirty="0" smtClean="0">
                <a:latin typeface="Cambria" panose="02040503050406030204" pitchFamily="18" charset="0"/>
                <a:cs typeface="Times New Roman" pitchFamily="1" charset="0"/>
              </a:rPr>
              <a:t>these four ar</a:t>
            </a:r>
            <a:r>
              <a:rPr lang="en-US" sz="2800" dirty="0" smtClean="0">
                <a:latin typeface="Cambria" panose="02040503050406030204" pitchFamily="18" charset="0"/>
                <a:cs typeface="Times New Roman" pitchFamily="1" charset="0"/>
              </a:rPr>
              <a:t>e </a:t>
            </a:r>
            <a:r>
              <a:rPr lang="en-US" sz="2800" dirty="0" smtClean="0">
                <a:latin typeface="Cambria" panose="02040503050406030204" pitchFamily="18" charset="0"/>
                <a:cs typeface="Times New Roman" pitchFamily="1" charset="0"/>
              </a:rPr>
              <a:t>needed…</a:t>
            </a:r>
            <a:endParaRPr lang="en-US" sz="2800" b="0" dirty="0" smtClean="0">
              <a:solidFill>
                <a:schemeClr val="tx1"/>
              </a:solidFill>
              <a:latin typeface="Cambria" panose="02040503050406030204" pitchFamily="18" charset="0"/>
              <a:cs typeface="Times New Roman" pitchFamily="1" charset="0"/>
            </a:endParaRPr>
          </a:p>
        </p:txBody>
      </p:sp>
      <p:sp>
        <p:nvSpPr>
          <p:cNvPr id="7" name="Right Brace 6"/>
          <p:cNvSpPr/>
          <p:nvPr/>
        </p:nvSpPr>
        <p:spPr bwMode="auto">
          <a:xfrm>
            <a:off x="5715000" y="4814644"/>
            <a:ext cx="381000" cy="1532727"/>
          </a:xfrm>
          <a:prstGeom prst="rightBrace">
            <a:avLst>
              <a:gd name="adj1" fmla="val 53079"/>
              <a:gd name="adj2" fmla="val 50000"/>
            </a:avLst>
          </a:prstGeom>
          <a:noFill/>
          <a:ln w="38100" cap="flat" cmpd="sng" algn="ctr">
            <a:solidFill>
              <a:srgbClr val="0092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8" name="TextBox 7"/>
          <p:cNvSpPr txBox="1"/>
          <p:nvPr/>
        </p:nvSpPr>
        <p:spPr bwMode="auto">
          <a:xfrm>
            <a:off x="4934596" y="1898302"/>
            <a:ext cx="2322808" cy="1384995"/>
          </a:xfrm>
          <a:prstGeom prst="rect">
            <a:avLst/>
          </a:prstGeom>
          <a:solidFill>
            <a:srgbClr val="CCFFCC"/>
          </a:solidFill>
          <a:ln w="9525">
            <a:noFill/>
            <a:miter lim="800000"/>
            <a:headEnd/>
            <a:tailEnd/>
          </a:ln>
        </p:spPr>
        <p:txBody>
          <a:bodyPr wrap="square" rtlCol="0">
            <a:spAutoFit/>
          </a:bodyPr>
          <a:lstStyle/>
          <a:p>
            <a:pPr>
              <a:buNone/>
            </a:pPr>
            <a:r>
              <a:rPr lang="en-US" sz="2800" dirty="0" smtClean="0">
                <a:latin typeface="Cambria" panose="02040503050406030204" pitchFamily="18" charset="0"/>
                <a:cs typeface="Times New Roman" pitchFamily="1" charset="0"/>
              </a:rPr>
              <a:t>one of each of these pairs is needed… </a:t>
            </a:r>
            <a:r>
              <a:rPr lang="en-US" sz="2800" b="1" i="1" dirty="0" smtClean="0">
                <a:latin typeface="Cambria" panose="02040503050406030204" pitchFamily="18" charset="0"/>
                <a:cs typeface="Times New Roman" pitchFamily="1" charset="0"/>
              </a:rPr>
              <a:t>and</a:t>
            </a:r>
            <a:endParaRPr lang="en-US" sz="2800" b="1" i="1" dirty="0" smtClean="0">
              <a:solidFill>
                <a:schemeClr val="tx1"/>
              </a:solidFill>
              <a:latin typeface="Cambria" panose="02040503050406030204" pitchFamily="18" charset="0"/>
              <a:cs typeface="Times New Roman" pitchFamily="1" charset="0"/>
            </a:endParaRPr>
          </a:p>
        </p:txBody>
      </p:sp>
    </p:spTree>
    <p:extLst>
      <p:ext uri="{BB962C8B-B14F-4D97-AF65-F5344CB8AC3E}">
        <p14:creationId xmlns:p14="http://schemas.microsoft.com/office/powerpoint/2010/main" val="4473003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80" y="227307"/>
            <a:ext cx="8424620" cy="6509933"/>
          </a:xfrm>
          <a:prstGeom prst="rect">
            <a:avLst/>
          </a:prstGeom>
        </p:spPr>
      </p:pic>
      <p:sp>
        <p:nvSpPr>
          <p:cNvPr id="8" name="Rounded Rectangle 7"/>
          <p:cNvSpPr/>
          <p:nvPr/>
        </p:nvSpPr>
        <p:spPr bwMode="auto">
          <a:xfrm>
            <a:off x="6019800" y="130030"/>
            <a:ext cx="2971800" cy="124157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2" name="TextBox 1"/>
          <p:cNvSpPr txBox="1"/>
          <p:nvPr/>
        </p:nvSpPr>
        <p:spPr bwMode="auto">
          <a:xfrm>
            <a:off x="6236525" y="282430"/>
            <a:ext cx="2590800" cy="1012970"/>
          </a:xfrm>
          <a:prstGeom prst="rect">
            <a:avLst/>
          </a:prstGeom>
          <a:solidFill>
            <a:srgbClr val="CCECFF"/>
          </a:solidFill>
          <a:ln w="9525">
            <a:noFill/>
            <a:miter lim="800000"/>
            <a:headEnd/>
            <a:tailEnd/>
          </a:ln>
        </p:spPr>
        <p:txBody>
          <a:bodyPr wrap="square" rtlCol="0">
            <a:spAutoFit/>
          </a:bodyPr>
          <a:lstStyle/>
          <a:p>
            <a:pPr algn="ctr">
              <a:lnSpc>
                <a:spcPts val="2400"/>
              </a:lnSpc>
              <a:buNone/>
            </a:pPr>
            <a:r>
              <a:rPr lang="en-US" sz="3600" b="1" dirty="0" smtClean="0">
                <a:latin typeface="Calibri" panose="020F0502020204030204" pitchFamily="34" charset="0"/>
                <a:cs typeface="Times New Roman" pitchFamily="1" charset="0"/>
              </a:rPr>
              <a:t>min()</a:t>
            </a:r>
            <a:r>
              <a:rPr lang="en-US" sz="3600" dirty="0" smtClean="0">
                <a:latin typeface="Cambria" panose="02040503050406030204" pitchFamily="18" charset="0"/>
                <a:cs typeface="Times New Roman" pitchFamily="1" charset="0"/>
              </a:rPr>
              <a:t>  is</a:t>
            </a:r>
          </a:p>
          <a:p>
            <a:pPr algn="ctr">
              <a:lnSpc>
                <a:spcPts val="2400"/>
              </a:lnSpc>
              <a:buNone/>
            </a:pPr>
            <a:r>
              <a:rPr lang="en-US" sz="3600" dirty="0" smtClean="0">
                <a:latin typeface="Cambria" panose="02040503050406030204" pitchFamily="18" charset="0"/>
                <a:cs typeface="Times New Roman" pitchFamily="1" charset="0"/>
              </a:rPr>
              <a:t> provided…</a:t>
            </a:r>
            <a:endParaRPr lang="en-US" sz="3600" b="0" dirty="0" smtClean="0">
              <a:solidFill>
                <a:schemeClr val="tx1"/>
              </a:solidFill>
              <a:latin typeface="Cambria" panose="02040503050406030204" pitchFamily="18" charset="0"/>
              <a:cs typeface="Times New Roman" pitchFamily="1" charset="0"/>
            </a:endParaRPr>
          </a:p>
        </p:txBody>
      </p:sp>
    </p:spTree>
    <p:extLst>
      <p:ext uri="{BB962C8B-B14F-4D97-AF65-F5344CB8AC3E}">
        <p14:creationId xmlns:p14="http://schemas.microsoft.com/office/powerpoint/2010/main" val="8612399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7162800" cy="6537683"/>
          </a:xfrm>
          <a:prstGeom prst="rect">
            <a:avLst/>
          </a:prstGeom>
        </p:spPr>
      </p:pic>
      <p:sp>
        <p:nvSpPr>
          <p:cNvPr id="8" name="Rounded Rectangle 7"/>
          <p:cNvSpPr/>
          <p:nvPr/>
        </p:nvSpPr>
        <p:spPr bwMode="auto">
          <a:xfrm>
            <a:off x="5114441" y="139484"/>
            <a:ext cx="3877159" cy="1232115"/>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2" name="TextBox 1"/>
          <p:cNvSpPr txBox="1"/>
          <p:nvPr/>
        </p:nvSpPr>
        <p:spPr bwMode="auto">
          <a:xfrm>
            <a:off x="5791200" y="282430"/>
            <a:ext cx="2590800" cy="1012970"/>
          </a:xfrm>
          <a:prstGeom prst="rect">
            <a:avLst/>
          </a:prstGeom>
          <a:solidFill>
            <a:srgbClr val="CCECFF"/>
          </a:solidFill>
          <a:ln w="9525">
            <a:noFill/>
            <a:miter lim="800000"/>
            <a:headEnd/>
            <a:tailEnd/>
          </a:ln>
        </p:spPr>
        <p:txBody>
          <a:bodyPr wrap="square" rtlCol="0">
            <a:spAutoFit/>
          </a:bodyPr>
          <a:lstStyle/>
          <a:p>
            <a:pPr algn="ctr">
              <a:lnSpc>
                <a:spcPts val="2400"/>
              </a:lnSpc>
              <a:buNone/>
            </a:pPr>
            <a:r>
              <a:rPr lang="en-US" sz="3600" b="1" dirty="0" smtClean="0">
                <a:latin typeface="Calibri" panose="020F0502020204030204" pitchFamily="34" charset="0"/>
                <a:cs typeface="Times New Roman" pitchFamily="1" charset="0"/>
              </a:rPr>
              <a:t>find</a:t>
            </a:r>
            <a:r>
              <a:rPr lang="en-US" sz="3600" b="1" dirty="0" smtClean="0">
                <a:latin typeface="Calibri" panose="020F0502020204030204" pitchFamily="34" charset="0"/>
                <a:cs typeface="Times New Roman" pitchFamily="1" charset="0"/>
              </a:rPr>
              <a:t>()</a:t>
            </a:r>
            <a:r>
              <a:rPr lang="en-US" sz="3600" dirty="0" smtClean="0">
                <a:latin typeface="Cambria" panose="02040503050406030204" pitchFamily="18" charset="0"/>
                <a:cs typeface="Times New Roman" pitchFamily="1" charset="0"/>
              </a:rPr>
              <a:t>  </a:t>
            </a:r>
            <a:r>
              <a:rPr lang="en-US" sz="3600" dirty="0" smtClean="0">
                <a:latin typeface="Cambria" panose="02040503050406030204" pitchFamily="18" charset="0"/>
                <a:cs typeface="Times New Roman" pitchFamily="1" charset="0"/>
              </a:rPr>
              <a:t>is</a:t>
            </a:r>
          </a:p>
          <a:p>
            <a:pPr algn="ctr">
              <a:lnSpc>
                <a:spcPts val="2400"/>
              </a:lnSpc>
              <a:buNone/>
            </a:pPr>
            <a:r>
              <a:rPr lang="en-US" sz="3600" dirty="0" smtClean="0">
                <a:latin typeface="Cambria" panose="02040503050406030204" pitchFamily="18" charset="0"/>
                <a:cs typeface="Times New Roman" pitchFamily="1" charset="0"/>
              </a:rPr>
              <a:t> provided…</a:t>
            </a:r>
            <a:endParaRPr lang="en-US" sz="3600" b="0" dirty="0" smtClean="0">
              <a:solidFill>
                <a:schemeClr val="tx1"/>
              </a:solidFill>
              <a:latin typeface="Cambria" panose="02040503050406030204" pitchFamily="18" charset="0"/>
              <a:cs typeface="Times New Roman" pitchFamily="1" charset="0"/>
            </a:endParaRPr>
          </a:p>
        </p:txBody>
      </p:sp>
      <p:sp>
        <p:nvSpPr>
          <p:cNvPr id="10" name="Right Arrow 9"/>
          <p:cNvSpPr/>
          <p:nvPr/>
        </p:nvSpPr>
        <p:spPr bwMode="auto">
          <a:xfrm rot="10800000">
            <a:off x="6329120" y="2514600"/>
            <a:ext cx="1447800" cy="906641"/>
          </a:xfrm>
          <a:prstGeom prst="right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11" name="TextBox 10"/>
          <p:cNvSpPr txBox="1"/>
          <p:nvPr/>
        </p:nvSpPr>
        <p:spPr bwMode="auto">
          <a:xfrm>
            <a:off x="8042329" y="2118102"/>
            <a:ext cx="381000" cy="1382558"/>
          </a:xfrm>
          <a:prstGeom prst="rect">
            <a:avLst/>
          </a:prstGeom>
          <a:noFill/>
          <a:ln w="9525">
            <a:noFill/>
            <a:miter lim="800000"/>
            <a:headEnd/>
            <a:tailEnd/>
          </a:ln>
        </p:spPr>
        <p:txBody>
          <a:bodyPr wrap="square" rtlCol="0">
            <a:spAutoFit/>
          </a:bodyPr>
          <a:lstStyle/>
          <a:p>
            <a:pPr algn="ctr">
              <a:lnSpc>
                <a:spcPct val="130000"/>
              </a:lnSpc>
              <a:buNone/>
            </a:pPr>
            <a:r>
              <a:rPr lang="en-US" sz="7200" b="0" dirty="0" smtClean="0">
                <a:solidFill>
                  <a:schemeClr val="tx1"/>
                </a:solidFill>
                <a:latin typeface="Cambria" panose="02040503050406030204" pitchFamily="18" charset="0"/>
                <a:cs typeface="Times New Roman" pitchFamily="1" charset="0"/>
              </a:rPr>
              <a:t>?</a:t>
            </a:r>
            <a:endParaRPr lang="en-US" sz="7200" b="0" dirty="0" smtClean="0">
              <a:solidFill>
                <a:schemeClr val="tx1"/>
              </a:solidFill>
              <a:latin typeface="Cambria" panose="02040503050406030204" pitchFamily="18" charset="0"/>
              <a:cs typeface="Times New Roman" pitchFamily="1" charset="0"/>
            </a:endParaRPr>
          </a:p>
        </p:txBody>
      </p:sp>
    </p:spTree>
    <p:extLst>
      <p:ext uri="{BB962C8B-B14F-4D97-AF65-F5344CB8AC3E}">
        <p14:creationId xmlns:p14="http://schemas.microsoft.com/office/powerpoint/2010/main" val="1797764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6"/>
          <p:cNvSpPr txBox="1">
            <a:spLocks noChangeArrowheads="1"/>
          </p:cNvSpPr>
          <p:nvPr/>
        </p:nvSpPr>
        <p:spPr bwMode="auto">
          <a:xfrm>
            <a:off x="4383489" y="228600"/>
            <a:ext cx="4531911" cy="738664"/>
          </a:xfrm>
          <a:prstGeom prst="rect">
            <a:avLst/>
          </a:prstGeom>
          <a:solidFill>
            <a:srgbClr val="CCFFCC"/>
          </a:solidFill>
          <a:ln>
            <a:noFill/>
          </a:ln>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4200" dirty="0" smtClean="0">
                <a:latin typeface="Cambria" panose="02040503050406030204" pitchFamily="18" charset="0"/>
              </a:rPr>
              <a:t>Analyzing  </a:t>
            </a:r>
            <a:r>
              <a:rPr lang="en-US" altLang="en-US" sz="4200" b="1" dirty="0" smtClean="0">
                <a:latin typeface="Courier New" panose="02070309020205020404" pitchFamily="49" charset="0"/>
                <a:cs typeface="Courier New" panose="02070309020205020404" pitchFamily="49" charset="0"/>
              </a:rPr>
              <a:t>seam</a:t>
            </a:r>
            <a:r>
              <a:rPr lang="en-US" altLang="en-US" sz="4200" dirty="0" smtClean="0">
                <a:latin typeface="Cambria" panose="02040503050406030204" pitchFamily="18" charset="0"/>
              </a:rPr>
              <a:t>…</a:t>
            </a:r>
            <a:endParaRPr lang="en-US" altLang="en-US" sz="4200" dirty="0">
              <a:latin typeface="Cambria" panose="02040503050406030204" pitchFamily="18" charset="0"/>
            </a:endParaRPr>
          </a:p>
        </p:txBody>
      </p:sp>
      <p:sp>
        <p:nvSpPr>
          <p:cNvPr id="55" name="Text Box 6"/>
          <p:cNvSpPr txBox="1">
            <a:spLocks noChangeArrowheads="1"/>
          </p:cNvSpPr>
          <p:nvPr/>
        </p:nvSpPr>
        <p:spPr bwMode="auto">
          <a:xfrm>
            <a:off x="228600" y="245699"/>
            <a:ext cx="3657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dirty="0" smtClean="0">
                <a:latin typeface="Calibri" panose="020F0502020204030204" pitchFamily="34" charset="0"/>
                <a:cs typeface="Courier New" panose="02070309020205020404" pitchFamily="49" charset="0"/>
              </a:rPr>
              <a:t>Include these </a:t>
            </a:r>
            <a:r>
              <a:rPr lang="en-US" altLang="en-US" dirty="0" smtClean="0">
                <a:latin typeface="Calibri" panose="020F0502020204030204" pitchFamily="34" charset="0"/>
                <a:cs typeface="Courier New" panose="02070309020205020404" pitchFamily="49" charset="0"/>
              </a:rPr>
              <a:t>statements </a:t>
            </a:r>
            <a:r>
              <a:rPr lang="en-US" altLang="en-US" dirty="0" smtClean="0">
                <a:latin typeface="Calibri" panose="020F0502020204030204" pitchFamily="34" charset="0"/>
                <a:cs typeface="Courier New" panose="02070309020205020404" pitchFamily="49" charset="0"/>
              </a:rPr>
              <a:t>in </a:t>
            </a:r>
            <a:r>
              <a:rPr lang="en-US" altLang="en-US" dirty="0" smtClean="0">
                <a:latin typeface="Calibri" panose="020F0502020204030204" pitchFamily="34" charset="0"/>
                <a:cs typeface="Courier New" panose="02070309020205020404" pitchFamily="49" charset="0"/>
              </a:rPr>
              <a:t>your seam-finding code:</a:t>
            </a:r>
            <a:endParaRPr lang="en-US" altLang="en-US" dirty="0">
              <a:latin typeface="Calibri" panose="020F0502020204030204" pitchFamily="34" charset="0"/>
              <a:cs typeface="Courier New" panose="02070309020205020404" pitchFamily="49" charset="0"/>
            </a:endParaRPr>
          </a:p>
        </p:txBody>
      </p:sp>
      <p:sp>
        <p:nvSpPr>
          <p:cNvPr id="5" name="Text Box 6"/>
          <p:cNvSpPr txBox="1">
            <a:spLocks noChangeArrowheads="1"/>
          </p:cNvSpPr>
          <p:nvPr/>
        </p:nvSpPr>
        <p:spPr bwMode="auto">
          <a:xfrm>
            <a:off x="228600" y="2758698"/>
            <a:ext cx="746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dirty="0" smtClean="0">
                <a:latin typeface="Calibri" panose="020F0502020204030204" pitchFamily="34" charset="0"/>
                <a:cs typeface="Courier New" panose="02070309020205020404" pitchFamily="49" charset="0"/>
              </a:rPr>
              <a:t>Then, m</a:t>
            </a:r>
            <a:r>
              <a:rPr lang="en-US" altLang="en-US" dirty="0" smtClean="0">
                <a:latin typeface="Calibri" panose="020F0502020204030204" pitchFamily="34" charset="0"/>
                <a:cs typeface="Courier New" panose="02070309020205020404" pitchFamily="49" charset="0"/>
              </a:rPr>
              <a:t>ake </a:t>
            </a:r>
            <a:r>
              <a:rPr lang="en-US" altLang="en-US" dirty="0" smtClean="0">
                <a:latin typeface="Calibri" panose="020F0502020204030204" pitchFamily="34" charset="0"/>
                <a:cs typeface="Courier New" panose="02070309020205020404" pitchFamily="49" charset="0"/>
              </a:rPr>
              <a:t>sure your </a:t>
            </a:r>
            <a:r>
              <a:rPr lang="en-US" altLang="en-US" dirty="0" smtClean="0">
                <a:latin typeface="Calibri" panose="020F0502020204030204" pitchFamily="34" charset="0"/>
                <a:cs typeface="Courier New" panose="02070309020205020404" pitchFamily="49" charset="0"/>
              </a:rPr>
              <a:t>arrays</a:t>
            </a:r>
            <a:r>
              <a:rPr lang="en-US" altLang="en-US" dirty="0" smtClean="0">
                <a:latin typeface="Calibri" panose="020F0502020204030204" pitchFamily="34" charset="0"/>
                <a:cs typeface="Courier New" panose="02070309020205020404" pitchFamily="49" charset="0"/>
              </a:rPr>
              <a:t> match these: </a:t>
            </a:r>
            <a:endParaRPr lang="en-US" altLang="en-US" dirty="0">
              <a:latin typeface="Calibri" panose="020F0502020204030204" pitchFamily="34" charset="0"/>
              <a:cs typeface="Courier New" panose="02070309020205020404" pitchFamily="49"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304" y="3292098"/>
            <a:ext cx="7196896" cy="3424641"/>
          </a:xfrm>
          <a:prstGeom prst="rect">
            <a:avLst/>
          </a:prstGeom>
        </p:spPr>
      </p:pic>
      <p:sp>
        <p:nvSpPr>
          <p:cNvPr id="3" name="Rectangle 2"/>
          <p:cNvSpPr/>
          <p:nvPr/>
        </p:nvSpPr>
        <p:spPr>
          <a:xfrm>
            <a:off x="986209" y="1234698"/>
            <a:ext cx="7162800" cy="1446550"/>
          </a:xfrm>
          <a:prstGeom prst="rect">
            <a:avLst/>
          </a:prstGeom>
          <a:solidFill>
            <a:srgbClr val="CCFFCC"/>
          </a:solidFill>
        </p:spPr>
        <p:txBody>
          <a:bodyPr wrap="square">
            <a:spAutoFit/>
          </a:bodyPr>
          <a:lstStyle/>
          <a:p>
            <a:pPr>
              <a:buNone/>
            </a:pPr>
            <a:r>
              <a:rPr lang="en-US" sz="1600" b="1" dirty="0" err="1">
                <a:latin typeface="Courier New" panose="02070309020205020404" pitchFamily="49" charset="0"/>
                <a:cs typeface="Courier New" panose="02070309020205020404" pitchFamily="49" charset="0"/>
              </a:rPr>
              <a:t>System.</a:t>
            </a:r>
            <a:r>
              <a:rPr lang="en-US" sz="1600" b="1" i="1" dirty="0" err="1">
                <a:latin typeface="Courier New" panose="02070309020205020404" pitchFamily="49" charset="0"/>
                <a:cs typeface="Courier New" panose="02070309020205020404" pitchFamily="49" charset="0"/>
              </a:rPr>
              <a:t>out.println</a:t>
            </a:r>
            <a:r>
              <a:rPr lang="en-US" sz="1600" b="1" i="1" dirty="0">
                <a:latin typeface="Courier New" panose="02070309020205020404" pitchFamily="49" charset="0"/>
                <a:cs typeface="Courier New" panose="02070309020205020404" pitchFamily="49" charset="0"/>
              </a:rPr>
              <a:t>("table of cumulative energy = ");</a:t>
            </a:r>
          </a:p>
          <a:p>
            <a:pPr>
              <a:buNone/>
            </a:pPr>
            <a:r>
              <a:rPr lang="en-US" sz="1600" b="1" dirty="0" err="1">
                <a:latin typeface="Courier New" panose="02070309020205020404" pitchFamily="49" charset="0"/>
                <a:cs typeface="Courier New" panose="02070309020205020404" pitchFamily="49" charset="0"/>
              </a:rPr>
              <a:t>this.printArray</a:t>
            </a:r>
            <a:r>
              <a:rPr lang="en-US" sz="1600" b="1" dirty="0">
                <a:latin typeface="Courier New" panose="02070309020205020404" pitchFamily="49" charset="0"/>
                <a:cs typeface="Courier New" panose="02070309020205020404" pitchFamily="49" charset="0"/>
              </a:rPr>
              <a:t>( T );</a:t>
            </a:r>
          </a:p>
          <a:p>
            <a:pPr>
              <a:buNone/>
            </a:pPr>
            <a:r>
              <a:rPr lang="en-US" sz="1600" b="1" dirty="0" err="1">
                <a:latin typeface="Courier New" panose="02070309020205020404" pitchFamily="49" charset="0"/>
                <a:cs typeface="Courier New" panose="02070309020205020404" pitchFamily="49" charset="0"/>
              </a:rPr>
              <a:t>System.</a:t>
            </a:r>
            <a:r>
              <a:rPr lang="en-US" sz="1600" b="1" i="1" dirty="0" err="1">
                <a:latin typeface="Courier New" panose="02070309020205020404" pitchFamily="49" charset="0"/>
                <a:cs typeface="Courier New" panose="02070309020205020404" pitchFamily="49" charset="0"/>
              </a:rPr>
              <a:t>out.println</a:t>
            </a:r>
            <a:r>
              <a:rPr lang="en-US" sz="1600" b="1" i="1" dirty="0">
                <a:latin typeface="Courier New" panose="02070309020205020404" pitchFamily="49" charset="0"/>
                <a:cs typeface="Courier New" panose="02070309020205020404" pitchFamily="49" charset="0"/>
              </a:rPr>
              <a:t>("parents = ");</a:t>
            </a:r>
          </a:p>
          <a:p>
            <a:pPr>
              <a:buNone/>
            </a:pPr>
            <a:r>
              <a:rPr lang="en-US" sz="1600" b="1" dirty="0" err="1">
                <a:latin typeface="Courier New" panose="02070309020205020404" pitchFamily="49" charset="0"/>
                <a:cs typeface="Courier New" panose="02070309020205020404" pitchFamily="49" charset="0"/>
              </a:rPr>
              <a:t>this.printArray</a:t>
            </a:r>
            <a:r>
              <a:rPr lang="en-US" sz="1600" b="1" dirty="0">
                <a:latin typeface="Courier New" panose="02070309020205020404" pitchFamily="49" charset="0"/>
                <a:cs typeface="Courier New" panose="02070309020205020404" pitchFamily="49" charset="0"/>
              </a:rPr>
              <a:t>( P );</a:t>
            </a:r>
            <a:endParaRPr lang="en-US" sz="1600" b="1" dirty="0">
              <a:latin typeface="Courier New" panose="02070309020205020404" pitchFamily="49" charset="0"/>
              <a:cs typeface="Courier New" panose="02070309020205020404" pitchFamily="49" charset="0"/>
            </a:endParaRPr>
          </a:p>
        </p:txBody>
      </p:sp>
      <p:sp>
        <p:nvSpPr>
          <p:cNvPr id="4" name="Down Arrow 3"/>
          <p:cNvSpPr/>
          <p:nvPr/>
        </p:nvSpPr>
        <p:spPr bwMode="auto">
          <a:xfrm rot="5400000">
            <a:off x="4004686" y="1381638"/>
            <a:ext cx="401044" cy="762000"/>
          </a:xfrm>
          <a:prstGeom prst="downArrow">
            <a:avLst/>
          </a:prstGeom>
          <a:solidFill>
            <a:schemeClr val="bg1"/>
          </a:solidFill>
          <a:ln w="9525" cap="flat" cmpd="sng" algn="ctr">
            <a:solidFill>
              <a:srgbClr val="0092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10" name="Down Arrow 9"/>
          <p:cNvSpPr/>
          <p:nvPr/>
        </p:nvSpPr>
        <p:spPr bwMode="auto">
          <a:xfrm rot="5400000">
            <a:off x="3986087" y="2084228"/>
            <a:ext cx="401044" cy="762000"/>
          </a:xfrm>
          <a:prstGeom prst="downArrow">
            <a:avLst/>
          </a:prstGeom>
          <a:solidFill>
            <a:schemeClr val="bg1"/>
          </a:solidFill>
          <a:ln w="9525" cap="flat" cmpd="sng" algn="ctr">
            <a:solidFill>
              <a:srgbClr val="0092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Times New Roman" pitchFamily="1" charset="0"/>
            </a:endParaRPr>
          </a:p>
        </p:txBody>
      </p:sp>
    </p:spTree>
    <p:extLst>
      <p:ext uri="{BB962C8B-B14F-4D97-AF65-F5344CB8AC3E}">
        <p14:creationId xmlns:p14="http://schemas.microsoft.com/office/powerpoint/2010/main" val="42864665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35597"/>
          <a:stretch/>
        </p:blipFill>
        <p:spPr>
          <a:xfrm>
            <a:off x="533400" y="2111829"/>
            <a:ext cx="8196046" cy="4060371"/>
          </a:xfrm>
          <a:prstGeom prst="rect">
            <a:avLst/>
          </a:prstGeom>
        </p:spPr>
      </p:pic>
      <p:sp>
        <p:nvSpPr>
          <p:cNvPr id="3" name="Rounded Rectangle 2"/>
          <p:cNvSpPr/>
          <p:nvPr/>
        </p:nvSpPr>
        <p:spPr bwMode="auto">
          <a:xfrm>
            <a:off x="126275" y="6074230"/>
            <a:ext cx="8875311" cy="706398"/>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13316" name="Text Box 6"/>
          <p:cNvSpPr txBox="1">
            <a:spLocks noChangeArrowheads="1"/>
          </p:cNvSpPr>
          <p:nvPr/>
        </p:nvSpPr>
        <p:spPr bwMode="auto">
          <a:xfrm>
            <a:off x="7502124" y="99950"/>
            <a:ext cx="14493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4200" dirty="0" smtClean="0">
                <a:latin typeface="Cambria" panose="02040503050406030204" pitchFamily="18" charset="0"/>
              </a:rPr>
              <a:t>Quiz</a:t>
            </a:r>
            <a:endParaRPr lang="en-US" altLang="en-US" sz="4200" dirty="0">
              <a:latin typeface="Cambria" panose="02040503050406030204" pitchFamily="18" charset="0"/>
            </a:endParaRPr>
          </a:p>
        </p:txBody>
      </p:sp>
      <p:sp>
        <p:nvSpPr>
          <p:cNvPr id="4" name="Text Box 6"/>
          <p:cNvSpPr txBox="1">
            <a:spLocks noChangeArrowheads="1"/>
          </p:cNvSpPr>
          <p:nvPr/>
        </p:nvSpPr>
        <p:spPr bwMode="auto">
          <a:xfrm>
            <a:off x="2486734" y="269227"/>
            <a:ext cx="52094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2000" dirty="0" smtClean="0">
                <a:latin typeface="Cambria" panose="02040503050406030204" pitchFamily="18" charset="0"/>
              </a:rPr>
              <a:t>Write this version of </a:t>
            </a:r>
            <a:r>
              <a:rPr lang="en-US" altLang="en-US" sz="2000" dirty="0" err="1" smtClean="0">
                <a:latin typeface="Cambria" panose="02040503050406030204" pitchFamily="18" charset="0"/>
              </a:rPr>
              <a:t>remove_min</a:t>
            </a:r>
            <a:r>
              <a:rPr lang="en-US" altLang="en-US" sz="2000" dirty="0" smtClean="0">
                <a:latin typeface="Cambria" panose="02040503050406030204" pitchFamily="18" charset="0"/>
              </a:rPr>
              <a:t> </a:t>
            </a:r>
            <a:endParaRPr lang="en-US" altLang="en-US" sz="2000" dirty="0">
              <a:latin typeface="Cambria" panose="02040503050406030204" pitchFamily="18" charset="0"/>
            </a:endParaRPr>
          </a:p>
        </p:txBody>
      </p:sp>
      <p:sp>
        <p:nvSpPr>
          <p:cNvPr id="6" name="Text Box 6"/>
          <p:cNvSpPr txBox="1">
            <a:spLocks noChangeArrowheads="1"/>
          </p:cNvSpPr>
          <p:nvPr/>
        </p:nvSpPr>
        <p:spPr bwMode="auto">
          <a:xfrm>
            <a:off x="76200" y="269227"/>
            <a:ext cx="26047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2000" dirty="0" smtClean="0">
                <a:latin typeface="Cambria" panose="02040503050406030204" pitchFamily="18" charset="0"/>
              </a:rPr>
              <a:t>Name(s) _____________</a:t>
            </a:r>
            <a:endParaRPr lang="en-US" altLang="en-US" sz="2000" dirty="0">
              <a:latin typeface="Cambria" panose="02040503050406030204" pitchFamily="18" charset="0"/>
            </a:endParaRPr>
          </a:p>
        </p:txBody>
      </p:sp>
      <p:sp>
        <p:nvSpPr>
          <p:cNvPr id="7" name="Text Box 6"/>
          <p:cNvSpPr txBox="1">
            <a:spLocks noChangeArrowheads="1"/>
          </p:cNvSpPr>
          <p:nvPr/>
        </p:nvSpPr>
        <p:spPr bwMode="auto">
          <a:xfrm>
            <a:off x="152399" y="6172200"/>
            <a:ext cx="44790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500" dirty="0" smtClean="0">
                <a:latin typeface="Cambria" panose="02040503050406030204" pitchFamily="18" charset="0"/>
              </a:rPr>
              <a:t>Extra!  </a:t>
            </a:r>
            <a:r>
              <a:rPr lang="en-US" altLang="en-US" sz="1500" i="1" dirty="0" smtClean="0">
                <a:latin typeface="Cambria" panose="02040503050406030204" pitchFamily="18" charset="0"/>
              </a:rPr>
              <a:t>Which version is this?  Can you write the </a:t>
            </a:r>
            <a:r>
              <a:rPr lang="en-US" altLang="en-US" sz="1500" b="1" i="1" dirty="0" smtClean="0">
                <a:latin typeface="Cambria" panose="02040503050406030204" pitchFamily="18" charset="0"/>
              </a:rPr>
              <a:t>other</a:t>
            </a:r>
            <a:r>
              <a:rPr lang="en-US" altLang="en-US" sz="1500" b="1" dirty="0" smtClean="0">
                <a:latin typeface="Cambria" panose="02040503050406030204" pitchFamily="18" charset="0"/>
              </a:rPr>
              <a:t> </a:t>
            </a:r>
            <a:r>
              <a:rPr lang="en-US" altLang="en-US" sz="1500" dirty="0" smtClean="0">
                <a:latin typeface="Cambria" panose="02040503050406030204" pitchFamily="18" charset="0"/>
              </a:rPr>
              <a:t>version – using this one – in the space @ right?</a:t>
            </a:r>
            <a:endParaRPr lang="en-US" altLang="en-US" sz="1500" dirty="0">
              <a:latin typeface="Cambria" panose="02040503050406030204" pitchFamily="18"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9496" b="70258"/>
          <a:stretch/>
        </p:blipFill>
        <p:spPr>
          <a:xfrm>
            <a:off x="533401" y="955132"/>
            <a:ext cx="8196047" cy="1276440"/>
          </a:xfrm>
          <a:prstGeom prst="rect">
            <a:avLst/>
          </a:prstGeom>
        </p:spPr>
      </p:pic>
      <p:sp>
        <p:nvSpPr>
          <p:cNvPr id="5" name="Right Arrow 4"/>
          <p:cNvSpPr/>
          <p:nvPr/>
        </p:nvSpPr>
        <p:spPr bwMode="auto">
          <a:xfrm>
            <a:off x="4677141" y="6324600"/>
            <a:ext cx="428259" cy="228600"/>
          </a:xfrm>
          <a:prstGeom prst="rightArrow">
            <a:avLst>
              <a:gd name="adj1" fmla="val 50000"/>
              <a:gd name="adj2" fmla="val 80986"/>
            </a:avLst>
          </a:prstGeom>
          <a:solidFill>
            <a:schemeClr val="bg1"/>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9" name="Rectangle 8"/>
          <p:cNvSpPr/>
          <p:nvPr/>
        </p:nvSpPr>
        <p:spPr bwMode="auto">
          <a:xfrm>
            <a:off x="1524000" y="3505200"/>
            <a:ext cx="3039930"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12" name="Rectangle 11"/>
          <p:cNvSpPr/>
          <p:nvPr/>
        </p:nvSpPr>
        <p:spPr bwMode="auto">
          <a:xfrm>
            <a:off x="1409045" y="4191000"/>
            <a:ext cx="6689925"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13" name="Rectangle 12"/>
          <p:cNvSpPr/>
          <p:nvPr/>
        </p:nvSpPr>
        <p:spPr bwMode="auto">
          <a:xfrm>
            <a:off x="1536892" y="4902925"/>
            <a:ext cx="6888651" cy="68797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Tree>
    <p:extLst>
      <p:ext uri="{BB962C8B-B14F-4D97-AF65-F5344CB8AC3E}">
        <p14:creationId xmlns:p14="http://schemas.microsoft.com/office/powerpoint/2010/main" val="29048379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35597"/>
          <a:stretch/>
        </p:blipFill>
        <p:spPr>
          <a:xfrm>
            <a:off x="533400" y="2111829"/>
            <a:ext cx="8196046" cy="4060371"/>
          </a:xfrm>
          <a:prstGeom prst="rect">
            <a:avLst/>
          </a:prstGeom>
        </p:spPr>
      </p:pic>
      <p:sp>
        <p:nvSpPr>
          <p:cNvPr id="3" name="Rounded Rectangle 2"/>
          <p:cNvSpPr/>
          <p:nvPr/>
        </p:nvSpPr>
        <p:spPr bwMode="auto">
          <a:xfrm>
            <a:off x="126275" y="6074230"/>
            <a:ext cx="8875311" cy="706398"/>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13316" name="Text Box 6"/>
          <p:cNvSpPr txBox="1">
            <a:spLocks noChangeArrowheads="1"/>
          </p:cNvSpPr>
          <p:nvPr/>
        </p:nvSpPr>
        <p:spPr bwMode="auto">
          <a:xfrm>
            <a:off x="7502124" y="99950"/>
            <a:ext cx="14493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4200" dirty="0" smtClean="0">
                <a:latin typeface="Cambria" panose="02040503050406030204" pitchFamily="18" charset="0"/>
              </a:rPr>
              <a:t>Quiz</a:t>
            </a:r>
            <a:endParaRPr lang="en-US" altLang="en-US" sz="4200" dirty="0">
              <a:latin typeface="Cambria" panose="02040503050406030204" pitchFamily="18" charset="0"/>
            </a:endParaRPr>
          </a:p>
        </p:txBody>
      </p:sp>
      <p:sp>
        <p:nvSpPr>
          <p:cNvPr id="4" name="Text Box 6"/>
          <p:cNvSpPr txBox="1">
            <a:spLocks noChangeArrowheads="1"/>
          </p:cNvSpPr>
          <p:nvPr/>
        </p:nvSpPr>
        <p:spPr bwMode="auto">
          <a:xfrm>
            <a:off x="2486734" y="269227"/>
            <a:ext cx="52094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2000" dirty="0" smtClean="0">
                <a:latin typeface="Cambria" panose="02040503050406030204" pitchFamily="18" charset="0"/>
              </a:rPr>
              <a:t>Write this version of </a:t>
            </a:r>
            <a:r>
              <a:rPr lang="en-US" altLang="en-US" sz="2000" dirty="0" err="1" smtClean="0">
                <a:latin typeface="Cambria" panose="02040503050406030204" pitchFamily="18" charset="0"/>
              </a:rPr>
              <a:t>remove_min</a:t>
            </a:r>
            <a:r>
              <a:rPr lang="en-US" altLang="en-US" sz="2000" dirty="0" smtClean="0">
                <a:latin typeface="Cambria" panose="02040503050406030204" pitchFamily="18" charset="0"/>
              </a:rPr>
              <a:t> </a:t>
            </a:r>
            <a:endParaRPr lang="en-US" altLang="en-US" sz="2000" dirty="0">
              <a:latin typeface="Cambria" panose="02040503050406030204" pitchFamily="18" charset="0"/>
            </a:endParaRPr>
          </a:p>
        </p:txBody>
      </p:sp>
      <p:sp>
        <p:nvSpPr>
          <p:cNvPr id="6" name="Text Box 6"/>
          <p:cNvSpPr txBox="1">
            <a:spLocks noChangeArrowheads="1"/>
          </p:cNvSpPr>
          <p:nvPr/>
        </p:nvSpPr>
        <p:spPr bwMode="auto">
          <a:xfrm>
            <a:off x="290867" y="304800"/>
            <a:ext cx="2604733" cy="338554"/>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600" dirty="0" smtClean="0">
                <a:latin typeface="Cambria" panose="02040503050406030204" pitchFamily="18" charset="0"/>
              </a:rPr>
              <a:t>Try this on the back first…</a:t>
            </a:r>
            <a:endParaRPr lang="en-US" altLang="en-US" sz="1600" dirty="0">
              <a:latin typeface="Cambria" panose="02040503050406030204" pitchFamily="18" charset="0"/>
            </a:endParaRPr>
          </a:p>
        </p:txBody>
      </p:sp>
      <p:sp>
        <p:nvSpPr>
          <p:cNvPr id="7" name="Text Box 6"/>
          <p:cNvSpPr txBox="1">
            <a:spLocks noChangeArrowheads="1"/>
          </p:cNvSpPr>
          <p:nvPr/>
        </p:nvSpPr>
        <p:spPr bwMode="auto">
          <a:xfrm>
            <a:off x="152399" y="6172200"/>
            <a:ext cx="44790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500" dirty="0" smtClean="0">
                <a:latin typeface="Cambria" panose="02040503050406030204" pitchFamily="18" charset="0"/>
              </a:rPr>
              <a:t>Extra!  </a:t>
            </a:r>
            <a:r>
              <a:rPr lang="en-US" altLang="en-US" sz="1500" i="1" dirty="0" smtClean="0">
                <a:latin typeface="Cambria" panose="02040503050406030204" pitchFamily="18" charset="0"/>
              </a:rPr>
              <a:t>Which version is this?  Can you write the </a:t>
            </a:r>
            <a:r>
              <a:rPr lang="en-US" altLang="en-US" sz="1500" b="1" i="1" dirty="0" smtClean="0">
                <a:latin typeface="Cambria" panose="02040503050406030204" pitchFamily="18" charset="0"/>
              </a:rPr>
              <a:t>other</a:t>
            </a:r>
            <a:r>
              <a:rPr lang="en-US" altLang="en-US" sz="1500" b="1" dirty="0" smtClean="0">
                <a:latin typeface="Cambria" panose="02040503050406030204" pitchFamily="18" charset="0"/>
              </a:rPr>
              <a:t> </a:t>
            </a:r>
            <a:r>
              <a:rPr lang="en-US" altLang="en-US" sz="1500" dirty="0" smtClean="0">
                <a:latin typeface="Cambria" panose="02040503050406030204" pitchFamily="18" charset="0"/>
              </a:rPr>
              <a:t>version – using this one – in the space @ right?</a:t>
            </a:r>
            <a:endParaRPr lang="en-US" altLang="en-US" sz="1500" dirty="0">
              <a:latin typeface="Cambria" panose="02040503050406030204" pitchFamily="18"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9496" b="70258"/>
          <a:stretch/>
        </p:blipFill>
        <p:spPr>
          <a:xfrm>
            <a:off x="533401" y="955132"/>
            <a:ext cx="8196047" cy="1276440"/>
          </a:xfrm>
          <a:prstGeom prst="rect">
            <a:avLst/>
          </a:prstGeom>
        </p:spPr>
      </p:pic>
      <p:sp>
        <p:nvSpPr>
          <p:cNvPr id="5" name="Right Arrow 4"/>
          <p:cNvSpPr/>
          <p:nvPr/>
        </p:nvSpPr>
        <p:spPr bwMode="auto">
          <a:xfrm>
            <a:off x="4677141" y="6324600"/>
            <a:ext cx="428259" cy="228600"/>
          </a:xfrm>
          <a:prstGeom prst="rightArrow">
            <a:avLst>
              <a:gd name="adj1" fmla="val 50000"/>
              <a:gd name="adj2" fmla="val 80986"/>
            </a:avLst>
          </a:prstGeom>
          <a:solidFill>
            <a:schemeClr val="bg1"/>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9" name="Rectangle 8"/>
          <p:cNvSpPr/>
          <p:nvPr/>
        </p:nvSpPr>
        <p:spPr bwMode="auto">
          <a:xfrm>
            <a:off x="1524000" y="3505200"/>
            <a:ext cx="3039930"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12" name="Rectangle 11"/>
          <p:cNvSpPr/>
          <p:nvPr/>
        </p:nvSpPr>
        <p:spPr bwMode="auto">
          <a:xfrm>
            <a:off x="1409045" y="4191000"/>
            <a:ext cx="6689925"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13" name="Rectangle 12"/>
          <p:cNvSpPr/>
          <p:nvPr/>
        </p:nvSpPr>
        <p:spPr bwMode="auto">
          <a:xfrm>
            <a:off x="1536892" y="4902925"/>
            <a:ext cx="6888651" cy="68797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Tree>
    <p:extLst>
      <p:ext uri="{BB962C8B-B14F-4D97-AF65-F5344CB8AC3E}">
        <p14:creationId xmlns:p14="http://schemas.microsoft.com/office/powerpoint/2010/main" val="10917053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35597"/>
          <a:stretch/>
        </p:blipFill>
        <p:spPr>
          <a:xfrm>
            <a:off x="533400" y="2111829"/>
            <a:ext cx="8196046" cy="4060371"/>
          </a:xfrm>
          <a:prstGeom prst="rect">
            <a:avLst/>
          </a:prstGeom>
        </p:spPr>
      </p:pic>
      <p:sp>
        <p:nvSpPr>
          <p:cNvPr id="3" name="Rounded Rectangle 2"/>
          <p:cNvSpPr/>
          <p:nvPr/>
        </p:nvSpPr>
        <p:spPr bwMode="auto">
          <a:xfrm>
            <a:off x="126275" y="6074230"/>
            <a:ext cx="8875311" cy="706398"/>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13316" name="Text Box 6"/>
          <p:cNvSpPr txBox="1">
            <a:spLocks noChangeArrowheads="1"/>
          </p:cNvSpPr>
          <p:nvPr/>
        </p:nvSpPr>
        <p:spPr bwMode="auto">
          <a:xfrm>
            <a:off x="7502124" y="99950"/>
            <a:ext cx="14493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4200" dirty="0" smtClean="0">
                <a:latin typeface="Cambria" panose="02040503050406030204" pitchFamily="18" charset="0"/>
              </a:rPr>
              <a:t>Quiz</a:t>
            </a:r>
            <a:endParaRPr lang="en-US" altLang="en-US" sz="4200" dirty="0">
              <a:latin typeface="Cambria" panose="02040503050406030204" pitchFamily="18" charset="0"/>
            </a:endParaRPr>
          </a:p>
        </p:txBody>
      </p:sp>
      <p:sp>
        <p:nvSpPr>
          <p:cNvPr id="4" name="Text Box 6"/>
          <p:cNvSpPr txBox="1">
            <a:spLocks noChangeArrowheads="1"/>
          </p:cNvSpPr>
          <p:nvPr/>
        </p:nvSpPr>
        <p:spPr bwMode="auto">
          <a:xfrm>
            <a:off x="2486734" y="269227"/>
            <a:ext cx="52094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2000" dirty="0" smtClean="0">
                <a:latin typeface="Cambria" panose="02040503050406030204" pitchFamily="18" charset="0"/>
              </a:rPr>
              <a:t>Write this version of </a:t>
            </a:r>
            <a:r>
              <a:rPr lang="en-US" altLang="en-US" sz="2000" dirty="0" err="1" smtClean="0">
                <a:latin typeface="Cambria" panose="02040503050406030204" pitchFamily="18" charset="0"/>
              </a:rPr>
              <a:t>remove_min</a:t>
            </a:r>
            <a:r>
              <a:rPr lang="en-US" altLang="en-US" sz="2000" dirty="0" smtClean="0">
                <a:latin typeface="Cambria" panose="02040503050406030204" pitchFamily="18" charset="0"/>
              </a:rPr>
              <a:t> </a:t>
            </a:r>
            <a:endParaRPr lang="en-US" altLang="en-US" sz="2000" dirty="0">
              <a:latin typeface="Cambria" panose="02040503050406030204" pitchFamily="18" charset="0"/>
            </a:endParaRPr>
          </a:p>
        </p:txBody>
      </p:sp>
      <p:sp>
        <p:nvSpPr>
          <p:cNvPr id="6" name="Text Box 6"/>
          <p:cNvSpPr txBox="1">
            <a:spLocks noChangeArrowheads="1"/>
          </p:cNvSpPr>
          <p:nvPr/>
        </p:nvSpPr>
        <p:spPr bwMode="auto">
          <a:xfrm>
            <a:off x="152400" y="269227"/>
            <a:ext cx="26047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2000" dirty="0" smtClean="0">
                <a:latin typeface="Cambria" panose="02040503050406030204" pitchFamily="18" charset="0"/>
              </a:rPr>
              <a:t>Solution (in file)</a:t>
            </a:r>
            <a:endParaRPr lang="en-US" altLang="en-US" sz="2000" dirty="0">
              <a:latin typeface="Cambria" panose="02040503050406030204" pitchFamily="18" charset="0"/>
            </a:endParaRPr>
          </a:p>
        </p:txBody>
      </p:sp>
      <p:sp>
        <p:nvSpPr>
          <p:cNvPr id="7" name="Text Box 6"/>
          <p:cNvSpPr txBox="1">
            <a:spLocks noChangeArrowheads="1"/>
          </p:cNvSpPr>
          <p:nvPr/>
        </p:nvSpPr>
        <p:spPr bwMode="auto">
          <a:xfrm>
            <a:off x="152399" y="6172200"/>
            <a:ext cx="44790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500" dirty="0" smtClean="0">
                <a:latin typeface="Cambria" panose="02040503050406030204" pitchFamily="18" charset="0"/>
              </a:rPr>
              <a:t>Extra!  </a:t>
            </a:r>
            <a:r>
              <a:rPr lang="en-US" altLang="en-US" sz="1500" i="1" dirty="0" smtClean="0">
                <a:latin typeface="Cambria" panose="02040503050406030204" pitchFamily="18" charset="0"/>
              </a:rPr>
              <a:t>Which version is this?  Can you write the </a:t>
            </a:r>
            <a:r>
              <a:rPr lang="en-US" altLang="en-US" sz="1500" b="1" i="1" dirty="0" smtClean="0">
                <a:latin typeface="Cambria" panose="02040503050406030204" pitchFamily="18" charset="0"/>
              </a:rPr>
              <a:t>other</a:t>
            </a:r>
            <a:r>
              <a:rPr lang="en-US" altLang="en-US" sz="1500" b="1" dirty="0" smtClean="0">
                <a:latin typeface="Cambria" panose="02040503050406030204" pitchFamily="18" charset="0"/>
              </a:rPr>
              <a:t> </a:t>
            </a:r>
            <a:r>
              <a:rPr lang="en-US" altLang="en-US" sz="1500" dirty="0" smtClean="0">
                <a:latin typeface="Cambria" panose="02040503050406030204" pitchFamily="18" charset="0"/>
              </a:rPr>
              <a:t>version – using this one – in the space @ right?</a:t>
            </a:r>
            <a:endParaRPr lang="en-US" altLang="en-US" sz="1500" dirty="0">
              <a:latin typeface="Cambria" panose="02040503050406030204" pitchFamily="18"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9496" b="70258"/>
          <a:stretch/>
        </p:blipFill>
        <p:spPr>
          <a:xfrm>
            <a:off x="533401" y="955132"/>
            <a:ext cx="8196047" cy="1276440"/>
          </a:xfrm>
          <a:prstGeom prst="rect">
            <a:avLst/>
          </a:prstGeom>
        </p:spPr>
      </p:pic>
      <p:sp>
        <p:nvSpPr>
          <p:cNvPr id="5" name="Right Arrow 4"/>
          <p:cNvSpPr/>
          <p:nvPr/>
        </p:nvSpPr>
        <p:spPr bwMode="auto">
          <a:xfrm>
            <a:off x="4677141" y="6324600"/>
            <a:ext cx="428259" cy="228600"/>
          </a:xfrm>
          <a:prstGeom prst="rightArrow">
            <a:avLst>
              <a:gd name="adj1" fmla="val 50000"/>
              <a:gd name="adj2" fmla="val 80986"/>
            </a:avLst>
          </a:prstGeom>
          <a:solidFill>
            <a:schemeClr val="bg1"/>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Tree>
    <p:extLst>
      <p:ext uri="{BB962C8B-B14F-4D97-AF65-F5344CB8AC3E}">
        <p14:creationId xmlns:p14="http://schemas.microsoft.com/office/powerpoint/2010/main" val="2976984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6"/>
          <p:cNvSpPr txBox="1">
            <a:spLocks noChangeArrowheads="1"/>
          </p:cNvSpPr>
          <p:nvPr/>
        </p:nvSpPr>
        <p:spPr bwMode="auto">
          <a:xfrm>
            <a:off x="685800" y="134586"/>
            <a:ext cx="780851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4200" dirty="0" smtClean="0">
                <a:latin typeface="Cambria" panose="02040503050406030204" pitchFamily="18" charset="0"/>
              </a:rPr>
              <a:t>Goings-on…</a:t>
            </a:r>
            <a:endParaRPr lang="en-US" altLang="en-US" sz="4200" dirty="0">
              <a:latin typeface="Cambria" panose="02040503050406030204" pitchFamily="18" charset="0"/>
            </a:endParaRPr>
          </a:p>
        </p:txBody>
      </p:sp>
    </p:spTree>
    <p:extLst>
      <p:ext uri="{BB962C8B-B14F-4D97-AF65-F5344CB8AC3E}">
        <p14:creationId xmlns:p14="http://schemas.microsoft.com/office/powerpoint/2010/main" val="33908112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685799" y="2327563"/>
            <a:ext cx="6285017" cy="1013642"/>
          </a:xfrm>
          <a:prstGeom prst="round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4" name="Rounded Rectangle 3"/>
          <p:cNvSpPr/>
          <p:nvPr/>
        </p:nvSpPr>
        <p:spPr bwMode="auto">
          <a:xfrm>
            <a:off x="685800" y="1295400"/>
            <a:ext cx="5562600" cy="990600"/>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3" name="TextBox 2"/>
          <p:cNvSpPr txBox="1"/>
          <p:nvPr/>
        </p:nvSpPr>
        <p:spPr bwMode="auto">
          <a:xfrm>
            <a:off x="304800" y="533400"/>
            <a:ext cx="7620000" cy="4601260"/>
          </a:xfrm>
          <a:prstGeom prst="rect">
            <a:avLst/>
          </a:prstGeom>
          <a:noFill/>
          <a:ln w="9525">
            <a:noFill/>
            <a:miter lim="800000"/>
            <a:headEnd/>
            <a:tailEnd/>
          </a:ln>
        </p:spPr>
        <p:txBody>
          <a:bodyPr wrap="square" rtlCol="0">
            <a:spAutoFit/>
          </a:bodyPr>
          <a:lstStyle/>
          <a:p>
            <a:pPr>
              <a:lnSpc>
                <a:spcPts val="1800"/>
              </a:lnSpc>
              <a:buNone/>
            </a:pPr>
            <a:r>
              <a:rPr lang="en-US" b="1" dirty="0" smtClean="0">
                <a:latin typeface="Courier New" panose="02070309020205020404" pitchFamily="49" charset="0"/>
                <a:cs typeface="Courier New" panose="02070309020205020404" pitchFamily="49" charset="0"/>
              </a:rPr>
              <a:t>public String min()</a:t>
            </a:r>
          </a:p>
          <a:p>
            <a:pPr>
              <a:lnSpc>
                <a:spcPts val="1800"/>
              </a:lnSpc>
              <a:buNone/>
            </a:pPr>
            <a:r>
              <a:rPr lang="en-US" b="1" dirty="0" smtClean="0">
                <a:solidFill>
                  <a:schemeClr val="tx1"/>
                </a:solidFill>
                <a:latin typeface="Courier New" panose="02070309020205020404" pitchFamily="49" charset="0"/>
                <a:cs typeface="Courier New" panose="02070309020205020404" pitchFamily="49" charset="0"/>
              </a:rPr>
              <a:t>{</a:t>
            </a:r>
          </a:p>
          <a:p>
            <a:pPr>
              <a:lnSpc>
                <a:spcPts val="2400"/>
              </a:lnSpc>
              <a:buNone/>
            </a:pPr>
            <a:r>
              <a:rPr lang="en-US" b="1" dirty="0" smtClean="0">
                <a:latin typeface="Courier New" panose="02070309020205020404" pitchFamily="49" charset="0"/>
                <a:cs typeface="Courier New" panose="02070309020205020404" pitchFamily="49" charset="0"/>
              </a:rPr>
              <a:t>  if (</a:t>
            </a:r>
            <a:r>
              <a:rPr lang="en-US" b="1" dirty="0" err="1" smtClean="0">
                <a:latin typeface="Courier New" panose="02070309020205020404" pitchFamily="49" charset="0"/>
                <a:cs typeface="Courier New" panose="02070309020205020404" pitchFamily="49" charset="0"/>
              </a:rPr>
              <a:t>isEmpty</a:t>
            </a:r>
            <a:r>
              <a:rPr lang="en-US" b="1" dirty="0" smtClean="0">
                <a:latin typeface="Courier New" panose="02070309020205020404" pitchFamily="49" charset="0"/>
                <a:cs typeface="Courier New" panose="02070309020205020404" pitchFamily="49" charset="0"/>
              </a:rPr>
              <a:t>(this)) {</a:t>
            </a:r>
          </a:p>
          <a:p>
            <a:pPr>
              <a:lnSpc>
                <a:spcPts val="2400"/>
              </a:lnSpc>
              <a:buNone/>
            </a:pPr>
            <a:endParaRPr lang="en-US" b="1" dirty="0">
              <a:solidFill>
                <a:schemeClr val="tx1"/>
              </a:solidFill>
              <a:latin typeface="Courier New" panose="02070309020205020404" pitchFamily="49" charset="0"/>
              <a:cs typeface="Courier New" panose="02070309020205020404" pitchFamily="49" charset="0"/>
            </a:endParaRPr>
          </a:p>
          <a:p>
            <a:pPr>
              <a:lnSpc>
                <a:spcPts val="2400"/>
              </a:lnSpc>
              <a:buNone/>
            </a:pP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else if (</a:t>
            </a:r>
            <a:r>
              <a:rPr lang="en-US" b="1" dirty="0" err="1" smtClean="0">
                <a:latin typeface="Courier New" panose="02070309020205020404" pitchFamily="49" charset="0"/>
                <a:cs typeface="Courier New" panose="02070309020205020404" pitchFamily="49" charset="0"/>
              </a:rPr>
              <a:t>this.left.isEmpty</a:t>
            </a:r>
            <a:r>
              <a:rPr lang="en-US" b="1" dirty="0" smtClean="0">
                <a:latin typeface="Courier New" panose="02070309020205020404" pitchFamily="49" charset="0"/>
                <a:cs typeface="Courier New" panose="02070309020205020404" pitchFamily="49" charset="0"/>
              </a:rPr>
              <a:t>()) {</a:t>
            </a:r>
          </a:p>
          <a:p>
            <a:pPr>
              <a:lnSpc>
                <a:spcPts val="2400"/>
              </a:lnSpc>
              <a:buNone/>
            </a:pPr>
            <a:endParaRPr lang="en-US" b="1" dirty="0">
              <a:latin typeface="Courier New" panose="02070309020205020404" pitchFamily="49" charset="0"/>
              <a:cs typeface="Courier New" panose="02070309020205020404" pitchFamily="49" charset="0"/>
            </a:endParaRPr>
          </a:p>
          <a:p>
            <a:pPr>
              <a:lnSpc>
                <a:spcPts val="2400"/>
              </a:lnSpc>
              <a:buNone/>
            </a:pPr>
            <a:r>
              <a:rPr lang="en-US" b="1" dirty="0" smtClean="0">
                <a:latin typeface="Courier New" panose="02070309020205020404" pitchFamily="49" charset="0"/>
                <a:cs typeface="Courier New" panose="02070309020205020404" pitchFamily="49" charset="0"/>
              </a:rPr>
              <a:t>  } else {</a:t>
            </a:r>
          </a:p>
          <a:p>
            <a:pPr>
              <a:lnSpc>
                <a:spcPts val="2400"/>
              </a:lnSpc>
              <a:buNone/>
            </a:pPr>
            <a:endParaRPr lang="en-US" b="1" dirty="0">
              <a:latin typeface="Courier New" panose="02070309020205020404" pitchFamily="49" charset="0"/>
              <a:cs typeface="Courier New" panose="02070309020205020404" pitchFamily="49" charset="0"/>
            </a:endParaRPr>
          </a:p>
          <a:p>
            <a:pPr>
              <a:lnSpc>
                <a:spcPts val="2400"/>
              </a:lnSpc>
              <a:buNone/>
            </a:pPr>
            <a:r>
              <a:rPr lang="en-US" b="1" dirty="0" smtClean="0">
                <a:latin typeface="Courier New" panose="02070309020205020404" pitchFamily="49" charset="0"/>
                <a:cs typeface="Courier New" panose="02070309020205020404" pitchFamily="49" charset="0"/>
              </a:rPr>
              <a:t>  }</a:t>
            </a:r>
          </a:p>
          <a:p>
            <a:pPr>
              <a:lnSpc>
                <a:spcPts val="1800"/>
              </a:lnSpc>
              <a:buNone/>
            </a:pPr>
            <a:r>
              <a:rPr lang="en-US" b="1" dirty="0">
                <a:latin typeface="Courier New" panose="02070309020205020404" pitchFamily="49" charset="0"/>
                <a:cs typeface="Courier New" panose="02070309020205020404" pitchFamily="49" charset="0"/>
              </a:rPr>
              <a:t>}</a:t>
            </a:r>
            <a:endParaRPr lang="en-US" b="1" dirty="0" smtClean="0">
              <a:latin typeface="Courier New" panose="02070309020205020404" pitchFamily="49" charset="0"/>
              <a:cs typeface="Courier New" panose="02070309020205020404" pitchFamily="49" charset="0"/>
            </a:endParaRPr>
          </a:p>
        </p:txBody>
      </p:sp>
      <p:sp>
        <p:nvSpPr>
          <p:cNvPr id="7" name="Rectangle 6"/>
          <p:cNvSpPr/>
          <p:nvPr/>
        </p:nvSpPr>
        <p:spPr>
          <a:xfrm>
            <a:off x="5449377" y="4114800"/>
            <a:ext cx="1606530" cy="461665"/>
          </a:xfrm>
          <a:prstGeom prst="rect">
            <a:avLst/>
          </a:prstGeom>
        </p:spPr>
        <p:txBody>
          <a:bodyPr wrap="none">
            <a:spAutoFit/>
          </a:bodyPr>
          <a:lstStyle/>
          <a:p>
            <a:r>
              <a:rPr lang="en-US" dirty="0" smtClean="0">
                <a:latin typeface="Cambria" panose="02040503050406030204" pitchFamily="18" charset="0"/>
                <a:cs typeface="Times New Roman" pitchFamily="1" charset="0"/>
              </a:rPr>
              <a:t>get </a:t>
            </a:r>
            <a:r>
              <a:rPr lang="en-US" dirty="0" smtClean="0"/>
              <a:t>a copy</a:t>
            </a:r>
            <a:endParaRPr lang="en-US" dirty="0" smtClean="0">
              <a:latin typeface="Cambria" panose="02040503050406030204" pitchFamily="18" charset="0"/>
              <a:cs typeface="Times New Roman" pitchFamily="1" charset="0"/>
            </a:endParaRPr>
          </a:p>
        </p:txBody>
      </p:sp>
    </p:spTree>
    <p:extLst>
      <p:ext uri="{BB962C8B-B14F-4D97-AF65-F5344CB8AC3E}">
        <p14:creationId xmlns:p14="http://schemas.microsoft.com/office/powerpoint/2010/main" val="8108113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ChangeArrowheads="1"/>
          </p:cNvSpPr>
          <p:nvPr/>
        </p:nvSpPr>
        <p:spPr bwMode="auto">
          <a:xfrm>
            <a:off x="685800" y="228600"/>
            <a:ext cx="7924800" cy="762000"/>
          </a:xfrm>
          <a:prstGeom prst="rect">
            <a:avLst/>
          </a:prstGeom>
          <a:noFill/>
          <a:ln>
            <a:noFill/>
          </a:ln>
        </p:spPr>
        <p:txBody>
          <a:bodyPr lIns="90487" tIns="44450" rIns="90487" bIns="44450" anchor="b"/>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sz="4400" dirty="0" smtClean="0">
                <a:solidFill>
                  <a:srgbClr val="000000"/>
                </a:solidFill>
                <a:latin typeface="Cambria" panose="02040503050406030204" pitchFamily="18" charset="0"/>
              </a:rPr>
              <a:t>This week's theme:  </a:t>
            </a:r>
            <a:r>
              <a:rPr lang="en-US" altLang="en-US" sz="4400" b="1" i="1" dirty="0" smtClean="0">
                <a:solidFill>
                  <a:srgbClr val="000000"/>
                </a:solidFill>
                <a:latin typeface="Cambria" panose="02040503050406030204" pitchFamily="18" charset="0"/>
              </a:rPr>
              <a:t>fast</a:t>
            </a:r>
            <a:r>
              <a:rPr lang="en-US" altLang="en-US" sz="4400" i="1" dirty="0" smtClean="0">
                <a:solidFill>
                  <a:srgbClr val="000000"/>
                </a:solidFill>
                <a:latin typeface="Cambria" panose="02040503050406030204" pitchFamily="18" charset="0"/>
              </a:rPr>
              <a:t> Java!</a:t>
            </a:r>
            <a:endParaRPr lang="en-US" altLang="en-US" sz="4800" dirty="0">
              <a:solidFill>
                <a:srgbClr val="000000"/>
              </a:solidFill>
              <a:latin typeface="Cambria" panose="02040503050406030204" pitchFamily="18" charset="0"/>
            </a:endParaRPr>
          </a:p>
        </p:txBody>
      </p:sp>
      <p:sp>
        <p:nvSpPr>
          <p:cNvPr id="2" name="Rectangle 1"/>
          <p:cNvSpPr/>
          <p:nvPr/>
        </p:nvSpPr>
        <p:spPr>
          <a:xfrm>
            <a:off x="5562600" y="1142999"/>
            <a:ext cx="2819102" cy="461665"/>
          </a:xfrm>
          <a:prstGeom prst="rect">
            <a:avLst/>
          </a:prstGeom>
          <a:noFill/>
        </p:spPr>
        <p:txBody>
          <a:bodyPr wrap="square">
            <a:spAutoFit/>
          </a:bodyPr>
          <a:lstStyle/>
          <a:p>
            <a:pPr algn="ctr">
              <a:buNone/>
            </a:pPr>
            <a:r>
              <a:rPr lang="en-US" altLang="en-US" sz="1200" i="1" dirty="0" smtClean="0">
                <a:solidFill>
                  <a:srgbClr val="000000"/>
                </a:solidFill>
                <a:latin typeface="Cambria" panose="02040503050406030204" pitchFamily="18" charset="0"/>
              </a:rPr>
              <a:t>Note that in this context fast and caffeinated can be used interchangeably…</a:t>
            </a:r>
            <a:endParaRPr lang="en-US" sz="1200" dirty="0"/>
          </a:p>
        </p:txBody>
      </p:sp>
      <p:sp>
        <p:nvSpPr>
          <p:cNvPr id="4" name="TextBox 3"/>
          <p:cNvSpPr txBox="1"/>
          <p:nvPr/>
        </p:nvSpPr>
        <p:spPr>
          <a:xfrm>
            <a:off x="267195" y="5783997"/>
            <a:ext cx="4191000" cy="830997"/>
          </a:xfrm>
          <a:prstGeom prst="rect">
            <a:avLst/>
          </a:prstGeom>
          <a:noFill/>
        </p:spPr>
        <p:txBody>
          <a:bodyPr wrap="square" rtlCol="0">
            <a:spAutoFit/>
          </a:bodyPr>
          <a:lstStyle/>
          <a:p>
            <a:pPr algn="ctr">
              <a:buNone/>
            </a:pPr>
            <a:r>
              <a:rPr lang="en-US" dirty="0" smtClean="0">
                <a:latin typeface="Cambria" panose="02040503050406030204" pitchFamily="18" charset="0"/>
              </a:rPr>
              <a:t>You've implemented binary search trees in </a:t>
            </a:r>
            <a:r>
              <a:rPr lang="en-US" b="1" dirty="0" smtClean="0">
                <a:latin typeface="Cambria" panose="02040503050406030204" pitchFamily="18" charset="0"/>
              </a:rPr>
              <a:t>Racket</a:t>
            </a:r>
            <a:r>
              <a:rPr lang="en-US" dirty="0" smtClean="0">
                <a:latin typeface="Cambria" panose="02040503050406030204" pitchFamily="18" charset="0"/>
              </a:rPr>
              <a:t>…</a:t>
            </a:r>
            <a:endParaRPr lang="en-US" dirty="0">
              <a:latin typeface="Cambria" panose="02040503050406030204" pitchFamily="18" charset="0"/>
            </a:endParaRPr>
          </a:p>
        </p:txBody>
      </p:sp>
      <p:sp>
        <p:nvSpPr>
          <p:cNvPr id="7" name="TextBox 6"/>
          <p:cNvSpPr txBox="1"/>
          <p:nvPr/>
        </p:nvSpPr>
        <p:spPr>
          <a:xfrm>
            <a:off x="4657601" y="5783997"/>
            <a:ext cx="4191000" cy="830997"/>
          </a:xfrm>
          <a:prstGeom prst="rect">
            <a:avLst/>
          </a:prstGeom>
          <a:noFill/>
        </p:spPr>
        <p:txBody>
          <a:bodyPr wrap="square" rtlCol="0">
            <a:spAutoFit/>
          </a:bodyPr>
          <a:lstStyle/>
          <a:p>
            <a:pPr algn="ctr">
              <a:buNone/>
            </a:pPr>
            <a:r>
              <a:rPr lang="en-US" dirty="0" smtClean="0">
                <a:latin typeface="Cambria" panose="02040503050406030204" pitchFamily="18" charset="0"/>
              </a:rPr>
              <a:t>You've implemented binary search trees in </a:t>
            </a:r>
            <a:r>
              <a:rPr lang="en-US" b="1" dirty="0" smtClean="0">
                <a:latin typeface="Cambria" panose="02040503050406030204" pitchFamily="18" charset="0"/>
              </a:rPr>
              <a:t>Prolog</a:t>
            </a:r>
            <a:r>
              <a:rPr lang="en-US" dirty="0" smtClean="0">
                <a:latin typeface="Cambria" panose="02040503050406030204" pitchFamily="18" charset="0"/>
              </a:rPr>
              <a:t>…</a:t>
            </a:r>
            <a:endParaRPr lang="en-US" dirty="0">
              <a:latin typeface="Cambria" panose="02040503050406030204" pitchFamily="18" charset="0"/>
            </a:endParaRPr>
          </a:p>
        </p:txBody>
      </p:sp>
      <p:sp>
        <p:nvSpPr>
          <p:cNvPr id="5" name="Rounded Rectangle 4"/>
          <p:cNvSpPr/>
          <p:nvPr/>
        </p:nvSpPr>
        <p:spPr bwMode="auto">
          <a:xfrm>
            <a:off x="3468584" y="1958725"/>
            <a:ext cx="2627416" cy="1429987"/>
          </a:xfrm>
          <a:prstGeom prst="roundRect">
            <a:avLst/>
          </a:prstGeom>
          <a:solidFill>
            <a:srgbClr val="FFC3C0"/>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6" name="TextBox 5"/>
          <p:cNvSpPr txBox="1"/>
          <p:nvPr/>
        </p:nvSpPr>
        <p:spPr>
          <a:xfrm>
            <a:off x="6572250" y="4572000"/>
            <a:ext cx="2362200" cy="830997"/>
          </a:xfrm>
          <a:prstGeom prst="rect">
            <a:avLst/>
          </a:prstGeom>
          <a:solidFill>
            <a:srgbClr val="FFC3C0"/>
          </a:solidFill>
        </p:spPr>
        <p:txBody>
          <a:bodyPr wrap="square" rtlCol="0">
            <a:spAutoFit/>
          </a:bodyPr>
          <a:lstStyle/>
          <a:p>
            <a:pPr algn="ctr">
              <a:buNone/>
            </a:pPr>
            <a:r>
              <a:rPr lang="en-US" dirty="0" smtClean="0">
                <a:latin typeface="Cambria" panose="02040503050406030204" pitchFamily="18" charset="0"/>
              </a:rPr>
              <a:t>big-O running time:  </a:t>
            </a:r>
            <a:r>
              <a:rPr lang="en-US" b="1" dirty="0" smtClean="0">
                <a:solidFill>
                  <a:srgbClr val="C00000"/>
                </a:solidFill>
                <a:latin typeface="Calibri" panose="020F0502020204030204" pitchFamily="34" charset="0"/>
              </a:rPr>
              <a:t>O(fast)</a:t>
            </a:r>
            <a:r>
              <a:rPr lang="en-US" dirty="0" smtClean="0">
                <a:latin typeface="Cambria" panose="02040503050406030204" pitchFamily="18" charset="0"/>
              </a:rPr>
              <a:t>!</a:t>
            </a:r>
            <a:endParaRPr lang="en-US" b="1" dirty="0" smtClean="0">
              <a:solidFill>
                <a:srgbClr val="C00000"/>
              </a:solidFill>
              <a:latin typeface="Calibri" panose="020F0502020204030204" pitchFamily="34" charset="0"/>
            </a:endParaRPr>
          </a:p>
        </p:txBody>
      </p:sp>
      <p:sp>
        <p:nvSpPr>
          <p:cNvPr id="9" name="Rectangle 8"/>
          <p:cNvSpPr/>
          <p:nvPr/>
        </p:nvSpPr>
        <p:spPr>
          <a:xfrm>
            <a:off x="6762255" y="5399659"/>
            <a:ext cx="1980350" cy="276999"/>
          </a:xfrm>
          <a:prstGeom prst="rect">
            <a:avLst/>
          </a:prstGeom>
        </p:spPr>
        <p:txBody>
          <a:bodyPr wrap="none">
            <a:spAutoFit/>
          </a:bodyPr>
          <a:lstStyle/>
          <a:p>
            <a:pPr>
              <a:buNone/>
            </a:pPr>
            <a:r>
              <a:rPr lang="en-US" sz="1200" dirty="0" smtClean="0">
                <a:latin typeface="Cambria" panose="02040503050406030204" pitchFamily="18" charset="0"/>
              </a:rPr>
              <a:t>as long as they're </a:t>
            </a:r>
            <a:r>
              <a:rPr lang="en-US" sz="1200" b="1" i="1" dirty="0" smtClean="0">
                <a:solidFill>
                  <a:srgbClr val="C00000"/>
                </a:solidFill>
                <a:latin typeface="Cambria" panose="02040503050406030204" pitchFamily="18" charset="0"/>
              </a:rPr>
              <a:t>balanced</a:t>
            </a:r>
            <a:endParaRPr lang="en-US" sz="1200" dirty="0">
              <a:solidFill>
                <a:srgbClr val="C00000"/>
              </a:solidFill>
            </a:endParaRPr>
          </a:p>
        </p:txBody>
      </p:sp>
      <p:sp>
        <p:nvSpPr>
          <p:cNvPr id="12" name="Rounded Rectangle 11"/>
          <p:cNvSpPr/>
          <p:nvPr/>
        </p:nvSpPr>
        <p:spPr bwMode="auto">
          <a:xfrm>
            <a:off x="4933208" y="2720449"/>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13" name="Rounded Rectangle 12"/>
          <p:cNvSpPr/>
          <p:nvPr/>
        </p:nvSpPr>
        <p:spPr bwMode="auto">
          <a:xfrm>
            <a:off x="3733800" y="2720172"/>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14" name="Rounded Rectangle 13"/>
          <p:cNvSpPr/>
          <p:nvPr/>
        </p:nvSpPr>
        <p:spPr bwMode="auto">
          <a:xfrm>
            <a:off x="4940135" y="2051611"/>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15" name="Rounded Rectangle 14"/>
          <p:cNvSpPr/>
          <p:nvPr/>
        </p:nvSpPr>
        <p:spPr bwMode="auto">
          <a:xfrm>
            <a:off x="3740727" y="2051334"/>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17" name="TextBox 16"/>
          <p:cNvSpPr txBox="1"/>
          <p:nvPr/>
        </p:nvSpPr>
        <p:spPr>
          <a:xfrm>
            <a:off x="3705102" y="2035257"/>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key</a:t>
            </a:r>
            <a:endParaRPr lang="en-US" sz="1800" b="1" dirty="0" smtClean="0">
              <a:latin typeface="Calibri" panose="020F0502020204030204" pitchFamily="34" charset="0"/>
            </a:endParaRPr>
          </a:p>
        </p:txBody>
      </p:sp>
      <p:sp>
        <p:nvSpPr>
          <p:cNvPr id="19" name="TextBox 18"/>
          <p:cNvSpPr txBox="1"/>
          <p:nvPr/>
        </p:nvSpPr>
        <p:spPr>
          <a:xfrm>
            <a:off x="4904510" y="2035257"/>
            <a:ext cx="658090" cy="276999"/>
          </a:xfrm>
          <a:prstGeom prst="rect">
            <a:avLst/>
          </a:prstGeom>
          <a:noFill/>
        </p:spPr>
        <p:txBody>
          <a:bodyPr wrap="square" rtlCol="0">
            <a:spAutoFit/>
          </a:bodyPr>
          <a:lstStyle/>
          <a:p>
            <a:pPr>
              <a:buNone/>
            </a:pPr>
            <a:r>
              <a:rPr lang="en-US" sz="1200" b="1" dirty="0" smtClean="0">
                <a:latin typeface="Calibri" panose="020F0502020204030204" pitchFamily="34" charset="0"/>
              </a:rPr>
              <a:t>value</a:t>
            </a:r>
            <a:endParaRPr lang="en-US" sz="1800" b="1" dirty="0" smtClean="0">
              <a:latin typeface="Calibri" panose="020F0502020204030204" pitchFamily="34" charset="0"/>
            </a:endParaRPr>
          </a:p>
        </p:txBody>
      </p:sp>
      <p:sp>
        <p:nvSpPr>
          <p:cNvPr id="20" name="TextBox 19"/>
          <p:cNvSpPr txBox="1"/>
          <p:nvPr/>
        </p:nvSpPr>
        <p:spPr>
          <a:xfrm>
            <a:off x="3698175" y="2711543"/>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left</a:t>
            </a:r>
            <a:endParaRPr lang="en-US" sz="1800" b="1" dirty="0" smtClean="0">
              <a:latin typeface="Calibri" panose="020F0502020204030204" pitchFamily="34" charset="0"/>
            </a:endParaRPr>
          </a:p>
        </p:txBody>
      </p:sp>
      <p:sp>
        <p:nvSpPr>
          <p:cNvPr id="21" name="TextBox 20"/>
          <p:cNvSpPr txBox="1"/>
          <p:nvPr/>
        </p:nvSpPr>
        <p:spPr>
          <a:xfrm>
            <a:off x="4897583" y="2711543"/>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right</a:t>
            </a:r>
            <a:endParaRPr lang="en-US" sz="1800" b="1" dirty="0" smtClean="0">
              <a:latin typeface="Calibri" panose="020F0502020204030204" pitchFamily="34" charset="0"/>
            </a:endParaRPr>
          </a:p>
        </p:txBody>
      </p:sp>
      <p:sp>
        <p:nvSpPr>
          <p:cNvPr id="22" name="Rounded Rectangle 21"/>
          <p:cNvSpPr/>
          <p:nvPr/>
        </p:nvSpPr>
        <p:spPr bwMode="auto">
          <a:xfrm>
            <a:off x="364423" y="1373831"/>
            <a:ext cx="2627416" cy="1429987"/>
          </a:xfrm>
          <a:prstGeom prst="roundRect">
            <a:avLst/>
          </a:prstGeom>
          <a:solidFill>
            <a:srgbClr val="CCECFF"/>
          </a:solid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23" name="Rounded Rectangle 22"/>
          <p:cNvSpPr/>
          <p:nvPr/>
        </p:nvSpPr>
        <p:spPr bwMode="auto">
          <a:xfrm>
            <a:off x="1829047" y="2135555"/>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24" name="Rounded Rectangle 23"/>
          <p:cNvSpPr/>
          <p:nvPr/>
        </p:nvSpPr>
        <p:spPr bwMode="auto">
          <a:xfrm>
            <a:off x="629639" y="2135278"/>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25" name="Rounded Rectangle 24"/>
          <p:cNvSpPr/>
          <p:nvPr/>
        </p:nvSpPr>
        <p:spPr bwMode="auto">
          <a:xfrm>
            <a:off x="1835974" y="1466717"/>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26" name="Rounded Rectangle 25"/>
          <p:cNvSpPr/>
          <p:nvPr/>
        </p:nvSpPr>
        <p:spPr bwMode="auto">
          <a:xfrm>
            <a:off x="636566" y="1466440"/>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27" name="TextBox 26"/>
          <p:cNvSpPr txBox="1"/>
          <p:nvPr/>
        </p:nvSpPr>
        <p:spPr>
          <a:xfrm>
            <a:off x="600941" y="1450363"/>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key</a:t>
            </a:r>
            <a:endParaRPr lang="en-US" sz="1800" b="1" dirty="0" smtClean="0">
              <a:latin typeface="Calibri" panose="020F0502020204030204" pitchFamily="34" charset="0"/>
            </a:endParaRPr>
          </a:p>
        </p:txBody>
      </p:sp>
      <p:sp>
        <p:nvSpPr>
          <p:cNvPr id="28" name="TextBox 27"/>
          <p:cNvSpPr txBox="1"/>
          <p:nvPr/>
        </p:nvSpPr>
        <p:spPr>
          <a:xfrm>
            <a:off x="1800349" y="1450363"/>
            <a:ext cx="658090" cy="276999"/>
          </a:xfrm>
          <a:prstGeom prst="rect">
            <a:avLst/>
          </a:prstGeom>
          <a:noFill/>
        </p:spPr>
        <p:txBody>
          <a:bodyPr wrap="square" rtlCol="0">
            <a:spAutoFit/>
          </a:bodyPr>
          <a:lstStyle/>
          <a:p>
            <a:pPr>
              <a:buNone/>
            </a:pPr>
            <a:r>
              <a:rPr lang="en-US" sz="1200" b="1" dirty="0" smtClean="0">
                <a:latin typeface="Calibri" panose="020F0502020204030204" pitchFamily="34" charset="0"/>
              </a:rPr>
              <a:t>value</a:t>
            </a:r>
            <a:endParaRPr lang="en-US" sz="1800" b="1" dirty="0" smtClean="0">
              <a:latin typeface="Calibri" panose="020F0502020204030204" pitchFamily="34" charset="0"/>
            </a:endParaRPr>
          </a:p>
        </p:txBody>
      </p:sp>
      <p:sp>
        <p:nvSpPr>
          <p:cNvPr id="29" name="TextBox 28"/>
          <p:cNvSpPr txBox="1"/>
          <p:nvPr/>
        </p:nvSpPr>
        <p:spPr>
          <a:xfrm>
            <a:off x="594014" y="2126649"/>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left</a:t>
            </a:r>
            <a:endParaRPr lang="en-US" sz="1800" b="1" dirty="0" smtClean="0">
              <a:latin typeface="Calibri" panose="020F0502020204030204" pitchFamily="34" charset="0"/>
            </a:endParaRPr>
          </a:p>
        </p:txBody>
      </p:sp>
      <p:sp>
        <p:nvSpPr>
          <p:cNvPr id="30" name="TextBox 29"/>
          <p:cNvSpPr txBox="1"/>
          <p:nvPr/>
        </p:nvSpPr>
        <p:spPr>
          <a:xfrm>
            <a:off x="1793422" y="2126649"/>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right</a:t>
            </a:r>
            <a:endParaRPr lang="en-US" sz="1800" b="1" dirty="0" smtClean="0">
              <a:latin typeface="Calibri" panose="020F0502020204030204" pitchFamily="34" charset="0"/>
            </a:endParaRPr>
          </a:p>
        </p:txBody>
      </p:sp>
      <p:sp>
        <p:nvSpPr>
          <p:cNvPr id="31" name="Rounded Rectangle 30"/>
          <p:cNvSpPr/>
          <p:nvPr/>
        </p:nvSpPr>
        <p:spPr bwMode="auto">
          <a:xfrm>
            <a:off x="420584" y="3523013"/>
            <a:ext cx="2627416" cy="1429987"/>
          </a:xfrm>
          <a:prstGeom prst="roundRect">
            <a:avLst/>
          </a:prstGeom>
          <a:solidFill>
            <a:srgbClr val="FFC3C0"/>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32" name="Rounded Rectangle 31"/>
          <p:cNvSpPr/>
          <p:nvPr/>
        </p:nvSpPr>
        <p:spPr bwMode="auto">
          <a:xfrm>
            <a:off x="1885208" y="4284737"/>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33" name="Rounded Rectangle 32"/>
          <p:cNvSpPr/>
          <p:nvPr/>
        </p:nvSpPr>
        <p:spPr bwMode="auto">
          <a:xfrm>
            <a:off x="685800" y="4284460"/>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34" name="Rounded Rectangle 33"/>
          <p:cNvSpPr/>
          <p:nvPr/>
        </p:nvSpPr>
        <p:spPr bwMode="auto">
          <a:xfrm>
            <a:off x="1892135" y="3615899"/>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35" name="Rounded Rectangle 34"/>
          <p:cNvSpPr/>
          <p:nvPr/>
        </p:nvSpPr>
        <p:spPr bwMode="auto">
          <a:xfrm>
            <a:off x="692727" y="3615622"/>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36" name="TextBox 35"/>
          <p:cNvSpPr txBox="1"/>
          <p:nvPr/>
        </p:nvSpPr>
        <p:spPr>
          <a:xfrm>
            <a:off x="657102" y="3599545"/>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key</a:t>
            </a:r>
            <a:endParaRPr lang="en-US" sz="1800" b="1" dirty="0" smtClean="0">
              <a:latin typeface="Calibri" panose="020F0502020204030204" pitchFamily="34" charset="0"/>
            </a:endParaRPr>
          </a:p>
        </p:txBody>
      </p:sp>
      <p:sp>
        <p:nvSpPr>
          <p:cNvPr id="37" name="TextBox 36"/>
          <p:cNvSpPr txBox="1"/>
          <p:nvPr/>
        </p:nvSpPr>
        <p:spPr>
          <a:xfrm>
            <a:off x="1856510" y="3599545"/>
            <a:ext cx="658090" cy="276999"/>
          </a:xfrm>
          <a:prstGeom prst="rect">
            <a:avLst/>
          </a:prstGeom>
          <a:noFill/>
        </p:spPr>
        <p:txBody>
          <a:bodyPr wrap="square" rtlCol="0">
            <a:spAutoFit/>
          </a:bodyPr>
          <a:lstStyle/>
          <a:p>
            <a:pPr>
              <a:buNone/>
            </a:pPr>
            <a:r>
              <a:rPr lang="en-US" sz="1200" b="1" dirty="0" smtClean="0">
                <a:latin typeface="Calibri" panose="020F0502020204030204" pitchFamily="34" charset="0"/>
              </a:rPr>
              <a:t>value</a:t>
            </a:r>
            <a:endParaRPr lang="en-US" sz="1800" b="1" dirty="0" smtClean="0">
              <a:latin typeface="Calibri" panose="020F0502020204030204" pitchFamily="34" charset="0"/>
            </a:endParaRPr>
          </a:p>
        </p:txBody>
      </p:sp>
      <p:sp>
        <p:nvSpPr>
          <p:cNvPr id="38" name="TextBox 37"/>
          <p:cNvSpPr txBox="1"/>
          <p:nvPr/>
        </p:nvSpPr>
        <p:spPr>
          <a:xfrm>
            <a:off x="650175" y="4275831"/>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left</a:t>
            </a:r>
            <a:endParaRPr lang="en-US" sz="1800" b="1" dirty="0" smtClean="0">
              <a:latin typeface="Calibri" panose="020F0502020204030204" pitchFamily="34" charset="0"/>
            </a:endParaRPr>
          </a:p>
        </p:txBody>
      </p:sp>
      <p:sp>
        <p:nvSpPr>
          <p:cNvPr id="39" name="TextBox 38"/>
          <p:cNvSpPr txBox="1"/>
          <p:nvPr/>
        </p:nvSpPr>
        <p:spPr>
          <a:xfrm>
            <a:off x="1849583" y="4275831"/>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right</a:t>
            </a:r>
            <a:endParaRPr lang="en-US" sz="1800" b="1" dirty="0" smtClean="0">
              <a:latin typeface="Calibri" panose="020F0502020204030204" pitchFamily="34" charset="0"/>
            </a:endParaRPr>
          </a:p>
        </p:txBody>
      </p:sp>
      <p:sp>
        <p:nvSpPr>
          <p:cNvPr id="18" name="TextBox 17"/>
          <p:cNvSpPr txBox="1"/>
          <p:nvPr/>
        </p:nvSpPr>
        <p:spPr>
          <a:xfrm>
            <a:off x="4076330" y="2108329"/>
            <a:ext cx="381000" cy="523220"/>
          </a:xfrm>
          <a:prstGeom prst="rect">
            <a:avLst/>
          </a:prstGeom>
          <a:noFill/>
        </p:spPr>
        <p:txBody>
          <a:bodyPr wrap="square" rtlCol="0">
            <a:spAutoFit/>
          </a:bodyPr>
          <a:lstStyle/>
          <a:p>
            <a:pPr algn="ctr">
              <a:buNone/>
            </a:pPr>
            <a:r>
              <a:rPr lang="en-US" sz="2800" b="1" dirty="0" smtClean="0">
                <a:latin typeface="Cambria" panose="02040503050406030204" pitchFamily="18" charset="0"/>
              </a:rPr>
              <a:t>b</a:t>
            </a:r>
            <a:endParaRPr lang="en-US" b="1" dirty="0" smtClean="0">
              <a:latin typeface="Cambria" panose="02040503050406030204" pitchFamily="18" charset="0"/>
            </a:endParaRPr>
          </a:p>
        </p:txBody>
      </p:sp>
      <p:sp>
        <p:nvSpPr>
          <p:cNvPr id="41" name="TextBox 40"/>
          <p:cNvSpPr txBox="1"/>
          <p:nvPr/>
        </p:nvSpPr>
        <p:spPr>
          <a:xfrm>
            <a:off x="1047873" y="3642337"/>
            <a:ext cx="381000" cy="523220"/>
          </a:xfrm>
          <a:prstGeom prst="rect">
            <a:avLst/>
          </a:prstGeom>
          <a:noFill/>
        </p:spPr>
        <p:txBody>
          <a:bodyPr wrap="square" rtlCol="0">
            <a:spAutoFit/>
          </a:bodyPr>
          <a:lstStyle/>
          <a:p>
            <a:pPr algn="ctr">
              <a:buNone/>
            </a:pPr>
            <a:r>
              <a:rPr lang="en-US" sz="2800" b="1" dirty="0" smtClean="0">
                <a:latin typeface="Cambria" panose="02040503050406030204" pitchFamily="18" charset="0"/>
              </a:rPr>
              <a:t>a</a:t>
            </a:r>
            <a:endParaRPr lang="en-US" b="1" dirty="0" smtClean="0">
              <a:latin typeface="Cambria" panose="02040503050406030204" pitchFamily="18" charset="0"/>
            </a:endParaRPr>
          </a:p>
        </p:txBody>
      </p:sp>
      <p:grpSp>
        <p:nvGrpSpPr>
          <p:cNvPr id="48" name="Group 47"/>
          <p:cNvGrpSpPr/>
          <p:nvPr/>
        </p:nvGrpSpPr>
        <p:grpSpPr>
          <a:xfrm>
            <a:off x="2270908" y="1600821"/>
            <a:ext cx="403762" cy="334488"/>
            <a:chOff x="1591294" y="4085112"/>
            <a:chExt cx="403762" cy="334488"/>
          </a:xfrm>
        </p:grpSpPr>
        <p:cxnSp>
          <p:nvCxnSpPr>
            <p:cNvPr id="49" name="Straight Connector 48"/>
            <p:cNvCxnSpPr/>
            <p:nvPr/>
          </p:nvCxnSpPr>
          <p:spPr bwMode="auto">
            <a:xfrm flipH="1" flipV="1">
              <a:off x="1591294" y="4085112"/>
              <a:ext cx="389906" cy="334488"/>
            </a:xfrm>
            <a:prstGeom prst="line">
              <a:avLst/>
            </a:prstGeom>
            <a:noFill/>
            <a:ln w="38100" cap="flat" cmpd="sng" algn="ctr">
              <a:solidFill>
                <a:schemeClr val="tx1"/>
              </a:solidFill>
              <a:prstDash val="solid"/>
              <a:round/>
              <a:headEnd type="none" w="med" len="med"/>
              <a:tailEnd type="none" w="med" len="med"/>
            </a:ln>
            <a:effectLst/>
          </p:spPr>
        </p:cxnSp>
        <p:cxnSp>
          <p:nvCxnSpPr>
            <p:cNvPr id="50" name="Straight Connector 49"/>
            <p:cNvCxnSpPr/>
            <p:nvPr/>
          </p:nvCxnSpPr>
          <p:spPr bwMode="auto">
            <a:xfrm flipH="1">
              <a:off x="1603169" y="4085112"/>
              <a:ext cx="391887" cy="332509"/>
            </a:xfrm>
            <a:prstGeom prst="line">
              <a:avLst/>
            </a:prstGeom>
            <a:noFill/>
            <a:ln w="38100" cap="flat" cmpd="sng" algn="ctr">
              <a:solidFill>
                <a:schemeClr val="tx1"/>
              </a:solidFill>
              <a:prstDash val="solid"/>
              <a:round/>
              <a:headEnd type="none" w="med" len="med"/>
              <a:tailEnd type="none" w="med" len="med"/>
            </a:ln>
            <a:effectLst/>
          </p:spPr>
        </p:cxnSp>
      </p:grpSp>
      <p:grpSp>
        <p:nvGrpSpPr>
          <p:cNvPr id="51" name="Group 50"/>
          <p:cNvGrpSpPr/>
          <p:nvPr/>
        </p:nvGrpSpPr>
        <p:grpSpPr>
          <a:xfrm>
            <a:off x="1000249" y="2265148"/>
            <a:ext cx="403762" cy="334488"/>
            <a:chOff x="1591294" y="4085112"/>
            <a:chExt cx="403762" cy="334488"/>
          </a:xfrm>
        </p:grpSpPr>
        <p:cxnSp>
          <p:nvCxnSpPr>
            <p:cNvPr id="52" name="Straight Connector 51"/>
            <p:cNvCxnSpPr/>
            <p:nvPr/>
          </p:nvCxnSpPr>
          <p:spPr bwMode="auto">
            <a:xfrm flipH="1" flipV="1">
              <a:off x="1591294" y="4085112"/>
              <a:ext cx="389906" cy="334488"/>
            </a:xfrm>
            <a:prstGeom prst="line">
              <a:avLst/>
            </a:prstGeom>
            <a:noFill/>
            <a:ln w="38100" cap="flat" cmpd="sng" algn="ctr">
              <a:solidFill>
                <a:schemeClr val="tx1"/>
              </a:solidFill>
              <a:prstDash val="solid"/>
              <a:round/>
              <a:headEnd type="none" w="med" len="med"/>
              <a:tailEnd type="none" w="med" len="med"/>
            </a:ln>
            <a:effectLst/>
          </p:spPr>
        </p:cxnSp>
        <p:cxnSp>
          <p:nvCxnSpPr>
            <p:cNvPr id="53" name="Straight Connector 52"/>
            <p:cNvCxnSpPr/>
            <p:nvPr/>
          </p:nvCxnSpPr>
          <p:spPr bwMode="auto">
            <a:xfrm flipH="1">
              <a:off x="1603169" y="4085112"/>
              <a:ext cx="391887" cy="332509"/>
            </a:xfrm>
            <a:prstGeom prst="line">
              <a:avLst/>
            </a:prstGeom>
            <a:noFill/>
            <a:ln w="38100" cap="flat" cmpd="sng" algn="ctr">
              <a:solidFill>
                <a:schemeClr val="tx1"/>
              </a:solidFill>
              <a:prstDash val="solid"/>
              <a:round/>
              <a:headEnd type="none" w="med" len="med"/>
              <a:tailEnd type="none" w="med" len="med"/>
            </a:ln>
            <a:effectLst/>
          </p:spPr>
        </p:cxnSp>
      </p:grpSp>
      <p:grpSp>
        <p:nvGrpSpPr>
          <p:cNvPr id="54" name="Group 53"/>
          <p:cNvGrpSpPr/>
          <p:nvPr/>
        </p:nvGrpSpPr>
        <p:grpSpPr>
          <a:xfrm>
            <a:off x="2252105" y="2264032"/>
            <a:ext cx="403762" cy="334488"/>
            <a:chOff x="1591294" y="4085112"/>
            <a:chExt cx="403762" cy="334488"/>
          </a:xfrm>
        </p:grpSpPr>
        <p:cxnSp>
          <p:nvCxnSpPr>
            <p:cNvPr id="55" name="Straight Connector 54"/>
            <p:cNvCxnSpPr/>
            <p:nvPr/>
          </p:nvCxnSpPr>
          <p:spPr bwMode="auto">
            <a:xfrm flipH="1" flipV="1">
              <a:off x="1591294" y="4085112"/>
              <a:ext cx="389906" cy="334488"/>
            </a:xfrm>
            <a:prstGeom prst="line">
              <a:avLst/>
            </a:prstGeom>
            <a:noFill/>
            <a:ln w="38100" cap="flat" cmpd="sng" algn="ctr">
              <a:solidFill>
                <a:schemeClr val="tx1"/>
              </a:solidFill>
              <a:prstDash val="solid"/>
              <a:round/>
              <a:headEnd type="none" w="med" len="med"/>
              <a:tailEnd type="none" w="med" len="med"/>
            </a:ln>
            <a:effectLst/>
          </p:spPr>
        </p:cxnSp>
        <p:cxnSp>
          <p:nvCxnSpPr>
            <p:cNvPr id="56" name="Straight Connector 55"/>
            <p:cNvCxnSpPr/>
            <p:nvPr/>
          </p:nvCxnSpPr>
          <p:spPr bwMode="auto">
            <a:xfrm flipH="1">
              <a:off x="1603169" y="4085112"/>
              <a:ext cx="391887" cy="332509"/>
            </a:xfrm>
            <a:prstGeom prst="line">
              <a:avLst/>
            </a:prstGeom>
            <a:noFill/>
            <a:ln w="38100" cap="flat" cmpd="sng" algn="ctr">
              <a:solidFill>
                <a:schemeClr val="tx1"/>
              </a:solidFill>
              <a:prstDash val="solid"/>
              <a:round/>
              <a:headEnd type="none" w="med" len="med"/>
              <a:tailEnd type="none" w="med" len="med"/>
            </a:ln>
            <a:effectLst/>
          </p:spPr>
        </p:cxnSp>
      </p:grpSp>
      <p:sp>
        <p:nvSpPr>
          <p:cNvPr id="57" name="TextBox 56"/>
          <p:cNvSpPr txBox="1"/>
          <p:nvPr/>
        </p:nvSpPr>
        <p:spPr>
          <a:xfrm>
            <a:off x="458931" y="2752917"/>
            <a:ext cx="2438400" cy="369332"/>
          </a:xfrm>
          <a:prstGeom prst="rect">
            <a:avLst/>
          </a:prstGeom>
          <a:noFill/>
        </p:spPr>
        <p:txBody>
          <a:bodyPr wrap="square" rtlCol="0">
            <a:spAutoFit/>
          </a:bodyPr>
          <a:lstStyle/>
          <a:p>
            <a:pPr algn="ctr">
              <a:buNone/>
            </a:pPr>
            <a:r>
              <a:rPr lang="en-US" sz="1800" b="1" i="1" dirty="0" err="1" smtClean="0">
                <a:solidFill>
                  <a:srgbClr val="0000FF"/>
                </a:solidFill>
                <a:latin typeface="Calibri" panose="020F0502020204030204" pitchFamily="34" charset="0"/>
              </a:rPr>
              <a:t>emptyNode</a:t>
            </a:r>
            <a:endParaRPr lang="en-US" sz="1600" b="1" i="1" dirty="0" smtClean="0">
              <a:solidFill>
                <a:srgbClr val="0000FF"/>
              </a:solidFill>
              <a:latin typeface="Calibri" panose="020F0502020204030204" pitchFamily="34" charset="0"/>
            </a:endParaRPr>
          </a:p>
        </p:txBody>
      </p:sp>
      <p:sp>
        <p:nvSpPr>
          <p:cNvPr id="58" name="Rounded Rectangle 57"/>
          <p:cNvSpPr/>
          <p:nvPr/>
        </p:nvSpPr>
        <p:spPr bwMode="auto">
          <a:xfrm>
            <a:off x="3372592" y="3890099"/>
            <a:ext cx="2627416" cy="1429987"/>
          </a:xfrm>
          <a:prstGeom prst="roundRect">
            <a:avLst/>
          </a:prstGeom>
          <a:solidFill>
            <a:srgbClr val="FFC3C0"/>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59" name="Rounded Rectangle 58"/>
          <p:cNvSpPr/>
          <p:nvPr/>
        </p:nvSpPr>
        <p:spPr bwMode="auto">
          <a:xfrm>
            <a:off x="4837216" y="4651823"/>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60" name="Rounded Rectangle 59"/>
          <p:cNvSpPr/>
          <p:nvPr/>
        </p:nvSpPr>
        <p:spPr bwMode="auto">
          <a:xfrm>
            <a:off x="3637808" y="4651546"/>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61" name="Rounded Rectangle 60"/>
          <p:cNvSpPr/>
          <p:nvPr/>
        </p:nvSpPr>
        <p:spPr bwMode="auto">
          <a:xfrm>
            <a:off x="4844143" y="3982985"/>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62" name="Rounded Rectangle 61"/>
          <p:cNvSpPr/>
          <p:nvPr/>
        </p:nvSpPr>
        <p:spPr bwMode="auto">
          <a:xfrm>
            <a:off x="3644735" y="3982708"/>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63" name="TextBox 62"/>
          <p:cNvSpPr txBox="1"/>
          <p:nvPr/>
        </p:nvSpPr>
        <p:spPr>
          <a:xfrm>
            <a:off x="3609110" y="3966631"/>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key</a:t>
            </a:r>
            <a:endParaRPr lang="en-US" sz="1800" b="1" dirty="0" smtClean="0">
              <a:latin typeface="Calibri" panose="020F0502020204030204" pitchFamily="34" charset="0"/>
            </a:endParaRPr>
          </a:p>
        </p:txBody>
      </p:sp>
      <p:sp>
        <p:nvSpPr>
          <p:cNvPr id="65" name="TextBox 64"/>
          <p:cNvSpPr txBox="1"/>
          <p:nvPr/>
        </p:nvSpPr>
        <p:spPr>
          <a:xfrm>
            <a:off x="3602183" y="4642917"/>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left</a:t>
            </a:r>
            <a:endParaRPr lang="en-US" sz="1800" b="1" dirty="0" smtClean="0">
              <a:latin typeface="Calibri" panose="020F0502020204030204" pitchFamily="34" charset="0"/>
            </a:endParaRPr>
          </a:p>
        </p:txBody>
      </p:sp>
      <p:sp>
        <p:nvSpPr>
          <p:cNvPr id="66" name="TextBox 65"/>
          <p:cNvSpPr txBox="1"/>
          <p:nvPr/>
        </p:nvSpPr>
        <p:spPr>
          <a:xfrm>
            <a:off x="4801591" y="4642917"/>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right</a:t>
            </a:r>
            <a:endParaRPr lang="en-US" sz="1800" b="1" dirty="0" smtClean="0">
              <a:latin typeface="Calibri" panose="020F0502020204030204" pitchFamily="34" charset="0"/>
            </a:endParaRPr>
          </a:p>
        </p:txBody>
      </p:sp>
      <p:sp>
        <p:nvSpPr>
          <p:cNvPr id="67" name="TextBox 66"/>
          <p:cNvSpPr txBox="1"/>
          <p:nvPr/>
        </p:nvSpPr>
        <p:spPr>
          <a:xfrm>
            <a:off x="3999881" y="4009423"/>
            <a:ext cx="381000" cy="523220"/>
          </a:xfrm>
          <a:prstGeom prst="rect">
            <a:avLst/>
          </a:prstGeom>
          <a:noFill/>
        </p:spPr>
        <p:txBody>
          <a:bodyPr wrap="square" rtlCol="0">
            <a:spAutoFit/>
          </a:bodyPr>
          <a:lstStyle/>
          <a:p>
            <a:pPr algn="ctr">
              <a:buNone/>
            </a:pPr>
            <a:r>
              <a:rPr lang="en-US" sz="2800" b="1" dirty="0">
                <a:latin typeface="Cambria" panose="02040503050406030204" pitchFamily="18" charset="0"/>
              </a:rPr>
              <a:t>c</a:t>
            </a:r>
            <a:endParaRPr lang="en-US" b="1" dirty="0" smtClean="0">
              <a:latin typeface="Cambria" panose="02040503050406030204" pitchFamily="18" charset="0"/>
            </a:endParaRPr>
          </a:p>
        </p:txBody>
      </p:sp>
      <p:grpSp>
        <p:nvGrpSpPr>
          <p:cNvPr id="69" name="Group 68"/>
          <p:cNvGrpSpPr/>
          <p:nvPr/>
        </p:nvGrpSpPr>
        <p:grpSpPr>
          <a:xfrm>
            <a:off x="1000249" y="1598842"/>
            <a:ext cx="403762" cy="334488"/>
            <a:chOff x="1591294" y="4085112"/>
            <a:chExt cx="403762" cy="334488"/>
          </a:xfrm>
        </p:grpSpPr>
        <p:cxnSp>
          <p:nvCxnSpPr>
            <p:cNvPr id="70" name="Straight Connector 69"/>
            <p:cNvCxnSpPr/>
            <p:nvPr/>
          </p:nvCxnSpPr>
          <p:spPr bwMode="auto">
            <a:xfrm flipH="1" flipV="1">
              <a:off x="1591294" y="4085112"/>
              <a:ext cx="389906" cy="334488"/>
            </a:xfrm>
            <a:prstGeom prst="line">
              <a:avLst/>
            </a:prstGeom>
            <a:noFill/>
            <a:ln w="38100" cap="flat" cmpd="sng" algn="ctr">
              <a:solidFill>
                <a:schemeClr val="tx1"/>
              </a:solidFill>
              <a:prstDash val="solid"/>
              <a:round/>
              <a:headEnd type="none" w="med" len="med"/>
              <a:tailEnd type="none" w="med" len="med"/>
            </a:ln>
            <a:effectLst/>
          </p:spPr>
        </p:cxnSp>
        <p:cxnSp>
          <p:nvCxnSpPr>
            <p:cNvPr id="71" name="Straight Connector 70"/>
            <p:cNvCxnSpPr/>
            <p:nvPr/>
          </p:nvCxnSpPr>
          <p:spPr bwMode="auto">
            <a:xfrm flipH="1">
              <a:off x="1603169" y="4085112"/>
              <a:ext cx="391887" cy="332509"/>
            </a:xfrm>
            <a:prstGeom prst="line">
              <a:avLst/>
            </a:prstGeom>
            <a:noFill/>
            <a:ln w="38100" cap="flat" cmpd="sng" algn="ctr">
              <a:solidFill>
                <a:schemeClr val="tx1"/>
              </a:solidFill>
              <a:prstDash val="solid"/>
              <a:round/>
              <a:headEnd type="none" w="med" len="med"/>
              <a:tailEnd type="none" w="med" len="med"/>
            </a:ln>
            <a:effectLst/>
          </p:spPr>
        </p:cxnSp>
      </p:grpSp>
      <p:grpSp>
        <p:nvGrpSpPr>
          <p:cNvPr id="72" name="Group 21"/>
          <p:cNvGrpSpPr>
            <a:grpSpLocks/>
          </p:cNvGrpSpPr>
          <p:nvPr>
            <p:custDataLst>
              <p:tags r:id="rId1"/>
            </p:custDataLst>
          </p:nvPr>
        </p:nvGrpSpPr>
        <p:grpSpPr bwMode="auto">
          <a:xfrm>
            <a:off x="2290927" y="3711894"/>
            <a:ext cx="369887" cy="393700"/>
            <a:chOff x="2928" y="1051"/>
            <a:chExt cx="840" cy="957"/>
          </a:xfrm>
        </p:grpSpPr>
        <p:sp>
          <p:nvSpPr>
            <p:cNvPr id="73" name="Freeform 22"/>
            <p:cNvSpPr>
              <a:spLocks/>
            </p:cNvSpPr>
            <p:nvPr>
              <p:custDataLst>
                <p:tags r:id="rId2"/>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74" name="Oval 23"/>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75" name="Oval 24"/>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76" name="Oval 25"/>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77" name="Oval 26"/>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78" name="Oval 27"/>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79" name="Oval 28"/>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80" name="Oval 29"/>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81" name="AutoShape 30"/>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82" name="Freeform 31"/>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83" name="Freeform 32"/>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84" name="Freeform 33"/>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85" name="Freeform 34"/>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pic>
        <p:nvPicPr>
          <p:cNvPr id="21510" name="Picture 2150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324021" y="2156250"/>
            <a:ext cx="477158" cy="397076"/>
          </a:xfrm>
          <a:prstGeom prst="rect">
            <a:avLst/>
          </a:prstGeom>
        </p:spPr>
      </p:pic>
      <p:pic>
        <p:nvPicPr>
          <p:cNvPr id="21511" name="Picture 2151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153520" y="4054375"/>
            <a:ext cx="618387" cy="479521"/>
          </a:xfrm>
          <a:prstGeom prst="rect">
            <a:avLst/>
          </a:prstGeom>
        </p:spPr>
      </p:pic>
      <p:sp>
        <p:nvSpPr>
          <p:cNvPr id="64" name="TextBox 63"/>
          <p:cNvSpPr txBox="1"/>
          <p:nvPr/>
        </p:nvSpPr>
        <p:spPr>
          <a:xfrm>
            <a:off x="4808518" y="3966631"/>
            <a:ext cx="658090" cy="276999"/>
          </a:xfrm>
          <a:prstGeom prst="rect">
            <a:avLst/>
          </a:prstGeom>
          <a:noFill/>
        </p:spPr>
        <p:txBody>
          <a:bodyPr wrap="square" rtlCol="0">
            <a:spAutoFit/>
          </a:bodyPr>
          <a:lstStyle/>
          <a:p>
            <a:pPr>
              <a:buNone/>
            </a:pPr>
            <a:r>
              <a:rPr lang="en-US" sz="1200" b="1" dirty="0" smtClean="0">
                <a:latin typeface="Calibri" panose="020F0502020204030204" pitchFamily="34" charset="0"/>
              </a:rPr>
              <a:t>value</a:t>
            </a:r>
            <a:endParaRPr lang="en-US" sz="1800" b="1" dirty="0" smtClean="0">
              <a:latin typeface="Calibri" panose="020F0502020204030204" pitchFamily="34" charset="0"/>
            </a:endParaRPr>
          </a:p>
        </p:txBody>
      </p:sp>
      <p:pic>
        <p:nvPicPr>
          <p:cNvPr id="143363" name="Picture 3"/>
          <p:cNvPicPr>
            <a:picLocks noChangeAspect="1" noChangeArrowheads="1"/>
          </p:cNvPicPr>
          <p:nvPr/>
        </p:nvPicPr>
        <p:blipFill rotWithShape="1">
          <a:blip r:embed="rId19">
            <a:extLst>
              <a:ext uri="{28A0092B-C50C-407E-A947-70E740481C1C}">
                <a14:useLocalDpi xmlns:a14="http://schemas.microsoft.com/office/drawing/2010/main" val="0"/>
              </a:ext>
            </a:extLst>
          </a:blip>
          <a:srcRect l="9506" t="18251" r="35000" b="19050"/>
          <a:stretch/>
        </p:blipFill>
        <p:spPr bwMode="auto">
          <a:xfrm>
            <a:off x="1892134" y="1768065"/>
            <a:ext cx="4378037" cy="3091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89" name="Picture 3"/>
          <p:cNvPicPr>
            <a:picLocks noChangeAspect="1" noChangeArrowheads="1"/>
          </p:cNvPicPr>
          <p:nvPr/>
        </p:nvPicPr>
        <p:blipFill rotWithShape="1">
          <a:blip r:embed="rId19">
            <a:extLst>
              <a:ext uri="{28A0092B-C50C-407E-A947-70E740481C1C}">
                <a14:useLocalDpi xmlns:a14="http://schemas.microsoft.com/office/drawing/2010/main" val="0"/>
              </a:ext>
            </a:extLst>
          </a:blip>
          <a:srcRect l="11753" t="50366" r="62893" b="26453"/>
          <a:stretch/>
        </p:blipFill>
        <p:spPr bwMode="auto">
          <a:xfrm>
            <a:off x="6742355" y="3336215"/>
            <a:ext cx="200025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7991522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ChangeArrowheads="1"/>
          </p:cNvSpPr>
          <p:nvPr/>
        </p:nvSpPr>
        <p:spPr bwMode="auto">
          <a:xfrm>
            <a:off x="685800" y="228600"/>
            <a:ext cx="7924800" cy="762000"/>
          </a:xfrm>
          <a:prstGeom prst="rect">
            <a:avLst/>
          </a:prstGeom>
          <a:noFill/>
          <a:ln>
            <a:noFill/>
          </a:ln>
        </p:spPr>
        <p:txBody>
          <a:bodyPr lIns="90487" tIns="44450" rIns="90487" bIns="44450" anchor="b"/>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sz="4400" dirty="0" smtClean="0">
                <a:solidFill>
                  <a:srgbClr val="000000"/>
                </a:solidFill>
                <a:latin typeface="Cambria" panose="02040503050406030204" pitchFamily="18" charset="0"/>
              </a:rPr>
              <a:t>This week's theme:  </a:t>
            </a:r>
            <a:r>
              <a:rPr lang="en-US" altLang="en-US" sz="4400" b="1" i="1" dirty="0" smtClean="0">
                <a:solidFill>
                  <a:srgbClr val="000000"/>
                </a:solidFill>
                <a:latin typeface="Cambria" panose="02040503050406030204" pitchFamily="18" charset="0"/>
              </a:rPr>
              <a:t>fast</a:t>
            </a:r>
            <a:r>
              <a:rPr lang="en-US" altLang="en-US" sz="4400" i="1" dirty="0" smtClean="0">
                <a:solidFill>
                  <a:srgbClr val="000000"/>
                </a:solidFill>
                <a:latin typeface="Cambria" panose="02040503050406030204" pitchFamily="18" charset="0"/>
              </a:rPr>
              <a:t> Java!</a:t>
            </a:r>
            <a:endParaRPr lang="en-US" altLang="en-US" sz="4800" dirty="0">
              <a:solidFill>
                <a:srgbClr val="000000"/>
              </a:solidFill>
              <a:latin typeface="Cambria" panose="02040503050406030204" pitchFamily="18" charset="0"/>
            </a:endParaRPr>
          </a:p>
        </p:txBody>
      </p:sp>
      <p:sp>
        <p:nvSpPr>
          <p:cNvPr id="2" name="Rectangle 1"/>
          <p:cNvSpPr/>
          <p:nvPr/>
        </p:nvSpPr>
        <p:spPr>
          <a:xfrm>
            <a:off x="5562600" y="1142999"/>
            <a:ext cx="2819102" cy="461665"/>
          </a:xfrm>
          <a:prstGeom prst="rect">
            <a:avLst/>
          </a:prstGeom>
          <a:noFill/>
        </p:spPr>
        <p:txBody>
          <a:bodyPr wrap="square">
            <a:spAutoFit/>
          </a:bodyPr>
          <a:lstStyle/>
          <a:p>
            <a:pPr algn="ctr">
              <a:buNone/>
            </a:pPr>
            <a:r>
              <a:rPr lang="en-US" altLang="en-US" sz="1200" i="1" dirty="0" smtClean="0">
                <a:solidFill>
                  <a:srgbClr val="000000"/>
                </a:solidFill>
                <a:latin typeface="Cambria" panose="02040503050406030204" pitchFamily="18" charset="0"/>
              </a:rPr>
              <a:t>Note that in this context fast and caffeinated can be used interchangeably…</a:t>
            </a:r>
            <a:endParaRPr lang="en-US" sz="1200" dirty="0"/>
          </a:p>
        </p:txBody>
      </p:sp>
      <p:sp>
        <p:nvSpPr>
          <p:cNvPr id="4" name="TextBox 3"/>
          <p:cNvSpPr txBox="1"/>
          <p:nvPr/>
        </p:nvSpPr>
        <p:spPr>
          <a:xfrm>
            <a:off x="267195" y="5783997"/>
            <a:ext cx="4191000" cy="830997"/>
          </a:xfrm>
          <a:prstGeom prst="rect">
            <a:avLst/>
          </a:prstGeom>
          <a:noFill/>
        </p:spPr>
        <p:txBody>
          <a:bodyPr wrap="square" rtlCol="0">
            <a:spAutoFit/>
          </a:bodyPr>
          <a:lstStyle/>
          <a:p>
            <a:pPr algn="ctr">
              <a:buNone/>
            </a:pPr>
            <a:r>
              <a:rPr lang="en-US" dirty="0" smtClean="0">
                <a:latin typeface="Cambria" panose="02040503050406030204" pitchFamily="18" charset="0"/>
              </a:rPr>
              <a:t>You've implemented binary search trees in </a:t>
            </a:r>
            <a:r>
              <a:rPr lang="en-US" b="1" dirty="0" smtClean="0">
                <a:latin typeface="Cambria" panose="02040503050406030204" pitchFamily="18" charset="0"/>
              </a:rPr>
              <a:t>Racket</a:t>
            </a:r>
            <a:r>
              <a:rPr lang="en-US" dirty="0" smtClean="0">
                <a:latin typeface="Cambria" panose="02040503050406030204" pitchFamily="18" charset="0"/>
              </a:rPr>
              <a:t>…</a:t>
            </a:r>
            <a:endParaRPr lang="en-US" dirty="0">
              <a:latin typeface="Cambria" panose="02040503050406030204" pitchFamily="18" charset="0"/>
            </a:endParaRPr>
          </a:p>
        </p:txBody>
      </p:sp>
      <p:sp>
        <p:nvSpPr>
          <p:cNvPr id="7" name="TextBox 6"/>
          <p:cNvSpPr txBox="1"/>
          <p:nvPr/>
        </p:nvSpPr>
        <p:spPr>
          <a:xfrm>
            <a:off x="4657601" y="5783997"/>
            <a:ext cx="4191000" cy="830997"/>
          </a:xfrm>
          <a:prstGeom prst="rect">
            <a:avLst/>
          </a:prstGeom>
          <a:noFill/>
        </p:spPr>
        <p:txBody>
          <a:bodyPr wrap="square" rtlCol="0">
            <a:spAutoFit/>
          </a:bodyPr>
          <a:lstStyle/>
          <a:p>
            <a:pPr algn="ctr">
              <a:buNone/>
            </a:pPr>
            <a:r>
              <a:rPr lang="en-US" dirty="0" smtClean="0">
                <a:latin typeface="Cambria" panose="02040503050406030204" pitchFamily="18" charset="0"/>
              </a:rPr>
              <a:t>You've implemented binary search trees in </a:t>
            </a:r>
            <a:r>
              <a:rPr lang="en-US" b="1" dirty="0" smtClean="0">
                <a:latin typeface="Cambria" panose="02040503050406030204" pitchFamily="18" charset="0"/>
              </a:rPr>
              <a:t>Prolog</a:t>
            </a:r>
            <a:r>
              <a:rPr lang="en-US" dirty="0" smtClean="0">
                <a:latin typeface="Cambria" panose="02040503050406030204" pitchFamily="18" charset="0"/>
              </a:rPr>
              <a:t>…</a:t>
            </a:r>
            <a:endParaRPr lang="en-US" dirty="0">
              <a:latin typeface="Cambria" panose="02040503050406030204" pitchFamily="18" charset="0"/>
            </a:endParaRPr>
          </a:p>
        </p:txBody>
      </p:sp>
      <p:sp>
        <p:nvSpPr>
          <p:cNvPr id="5" name="Rounded Rectangle 4"/>
          <p:cNvSpPr/>
          <p:nvPr/>
        </p:nvSpPr>
        <p:spPr bwMode="auto">
          <a:xfrm>
            <a:off x="3468584" y="1958725"/>
            <a:ext cx="2627416" cy="1429987"/>
          </a:xfrm>
          <a:prstGeom prst="roundRect">
            <a:avLst/>
          </a:prstGeom>
          <a:solidFill>
            <a:srgbClr val="FFC3C0"/>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12" name="Rounded Rectangle 11"/>
          <p:cNvSpPr/>
          <p:nvPr/>
        </p:nvSpPr>
        <p:spPr bwMode="auto">
          <a:xfrm>
            <a:off x="4933208" y="2720449"/>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13" name="Rounded Rectangle 12"/>
          <p:cNvSpPr/>
          <p:nvPr/>
        </p:nvSpPr>
        <p:spPr bwMode="auto">
          <a:xfrm>
            <a:off x="3733800" y="2720172"/>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14" name="Rounded Rectangle 13"/>
          <p:cNvSpPr/>
          <p:nvPr/>
        </p:nvSpPr>
        <p:spPr bwMode="auto">
          <a:xfrm>
            <a:off x="4940135" y="2051611"/>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15" name="Rounded Rectangle 14"/>
          <p:cNvSpPr/>
          <p:nvPr/>
        </p:nvSpPr>
        <p:spPr bwMode="auto">
          <a:xfrm>
            <a:off x="3740727" y="2051334"/>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17" name="TextBox 16"/>
          <p:cNvSpPr txBox="1"/>
          <p:nvPr/>
        </p:nvSpPr>
        <p:spPr>
          <a:xfrm>
            <a:off x="3705102" y="2035257"/>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key</a:t>
            </a:r>
            <a:endParaRPr lang="en-US" sz="1800" b="1" dirty="0" smtClean="0">
              <a:latin typeface="Calibri" panose="020F0502020204030204" pitchFamily="34" charset="0"/>
            </a:endParaRPr>
          </a:p>
        </p:txBody>
      </p:sp>
      <p:sp>
        <p:nvSpPr>
          <p:cNvPr id="20" name="TextBox 19"/>
          <p:cNvSpPr txBox="1"/>
          <p:nvPr/>
        </p:nvSpPr>
        <p:spPr>
          <a:xfrm>
            <a:off x="3698175" y="2711543"/>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left</a:t>
            </a:r>
            <a:endParaRPr lang="en-US" sz="1800" b="1" dirty="0" smtClean="0">
              <a:latin typeface="Calibri" panose="020F0502020204030204" pitchFamily="34" charset="0"/>
            </a:endParaRPr>
          </a:p>
        </p:txBody>
      </p:sp>
      <p:sp>
        <p:nvSpPr>
          <p:cNvPr id="21" name="TextBox 20"/>
          <p:cNvSpPr txBox="1"/>
          <p:nvPr/>
        </p:nvSpPr>
        <p:spPr>
          <a:xfrm>
            <a:off x="4897583" y="2711543"/>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right</a:t>
            </a:r>
            <a:endParaRPr lang="en-US" sz="1800" b="1" dirty="0" smtClean="0">
              <a:latin typeface="Calibri" panose="020F0502020204030204" pitchFamily="34" charset="0"/>
            </a:endParaRPr>
          </a:p>
        </p:txBody>
      </p:sp>
      <p:sp>
        <p:nvSpPr>
          <p:cNvPr id="22" name="Rounded Rectangle 21"/>
          <p:cNvSpPr/>
          <p:nvPr/>
        </p:nvSpPr>
        <p:spPr bwMode="auto">
          <a:xfrm>
            <a:off x="364423" y="1373831"/>
            <a:ext cx="2627416" cy="1429987"/>
          </a:xfrm>
          <a:prstGeom prst="roundRect">
            <a:avLst/>
          </a:prstGeom>
          <a:solidFill>
            <a:srgbClr val="CCECFF"/>
          </a:solid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23" name="Rounded Rectangle 22"/>
          <p:cNvSpPr/>
          <p:nvPr/>
        </p:nvSpPr>
        <p:spPr bwMode="auto">
          <a:xfrm>
            <a:off x="1829047" y="2135555"/>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24" name="Rounded Rectangle 23"/>
          <p:cNvSpPr/>
          <p:nvPr/>
        </p:nvSpPr>
        <p:spPr bwMode="auto">
          <a:xfrm>
            <a:off x="629639" y="2135278"/>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25" name="Rounded Rectangle 24"/>
          <p:cNvSpPr/>
          <p:nvPr/>
        </p:nvSpPr>
        <p:spPr bwMode="auto">
          <a:xfrm>
            <a:off x="1835974" y="1466717"/>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26" name="Rounded Rectangle 25"/>
          <p:cNvSpPr/>
          <p:nvPr/>
        </p:nvSpPr>
        <p:spPr bwMode="auto">
          <a:xfrm>
            <a:off x="636566" y="1466440"/>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27" name="TextBox 26"/>
          <p:cNvSpPr txBox="1"/>
          <p:nvPr/>
        </p:nvSpPr>
        <p:spPr>
          <a:xfrm>
            <a:off x="600941" y="1450363"/>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key</a:t>
            </a:r>
            <a:endParaRPr lang="en-US" sz="1800" b="1" dirty="0" smtClean="0">
              <a:latin typeface="Calibri" panose="020F0502020204030204" pitchFamily="34" charset="0"/>
            </a:endParaRPr>
          </a:p>
        </p:txBody>
      </p:sp>
      <p:sp>
        <p:nvSpPr>
          <p:cNvPr id="28" name="TextBox 27"/>
          <p:cNvSpPr txBox="1"/>
          <p:nvPr/>
        </p:nvSpPr>
        <p:spPr>
          <a:xfrm>
            <a:off x="1800349" y="1450363"/>
            <a:ext cx="658090" cy="276999"/>
          </a:xfrm>
          <a:prstGeom prst="rect">
            <a:avLst/>
          </a:prstGeom>
          <a:noFill/>
        </p:spPr>
        <p:txBody>
          <a:bodyPr wrap="square" rtlCol="0">
            <a:spAutoFit/>
          </a:bodyPr>
          <a:lstStyle/>
          <a:p>
            <a:pPr>
              <a:buNone/>
            </a:pPr>
            <a:r>
              <a:rPr lang="en-US" sz="1200" b="1" dirty="0" smtClean="0">
                <a:latin typeface="Calibri" panose="020F0502020204030204" pitchFamily="34" charset="0"/>
              </a:rPr>
              <a:t>value</a:t>
            </a:r>
            <a:endParaRPr lang="en-US" sz="1800" b="1" dirty="0" smtClean="0">
              <a:latin typeface="Calibri" panose="020F0502020204030204" pitchFamily="34" charset="0"/>
            </a:endParaRPr>
          </a:p>
        </p:txBody>
      </p:sp>
      <p:sp>
        <p:nvSpPr>
          <p:cNvPr id="29" name="TextBox 28"/>
          <p:cNvSpPr txBox="1"/>
          <p:nvPr/>
        </p:nvSpPr>
        <p:spPr>
          <a:xfrm>
            <a:off x="594014" y="2126649"/>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left</a:t>
            </a:r>
            <a:endParaRPr lang="en-US" sz="1800" b="1" dirty="0" smtClean="0">
              <a:latin typeface="Calibri" panose="020F0502020204030204" pitchFamily="34" charset="0"/>
            </a:endParaRPr>
          </a:p>
        </p:txBody>
      </p:sp>
      <p:sp>
        <p:nvSpPr>
          <p:cNvPr id="30" name="TextBox 29"/>
          <p:cNvSpPr txBox="1"/>
          <p:nvPr/>
        </p:nvSpPr>
        <p:spPr>
          <a:xfrm>
            <a:off x="1793422" y="2126649"/>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right</a:t>
            </a:r>
            <a:endParaRPr lang="en-US" sz="1800" b="1" dirty="0" smtClean="0">
              <a:latin typeface="Calibri" panose="020F0502020204030204" pitchFamily="34" charset="0"/>
            </a:endParaRPr>
          </a:p>
        </p:txBody>
      </p:sp>
      <p:sp>
        <p:nvSpPr>
          <p:cNvPr id="31" name="Rounded Rectangle 30"/>
          <p:cNvSpPr/>
          <p:nvPr/>
        </p:nvSpPr>
        <p:spPr bwMode="auto">
          <a:xfrm>
            <a:off x="420584" y="3523013"/>
            <a:ext cx="2627416" cy="1429987"/>
          </a:xfrm>
          <a:prstGeom prst="roundRect">
            <a:avLst/>
          </a:prstGeom>
          <a:solidFill>
            <a:srgbClr val="FFC3C0"/>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32" name="Rounded Rectangle 31"/>
          <p:cNvSpPr/>
          <p:nvPr/>
        </p:nvSpPr>
        <p:spPr bwMode="auto">
          <a:xfrm>
            <a:off x="1885208" y="4284737"/>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33" name="Rounded Rectangle 32"/>
          <p:cNvSpPr/>
          <p:nvPr/>
        </p:nvSpPr>
        <p:spPr bwMode="auto">
          <a:xfrm>
            <a:off x="685800" y="4284460"/>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34" name="Rounded Rectangle 33"/>
          <p:cNvSpPr/>
          <p:nvPr/>
        </p:nvSpPr>
        <p:spPr bwMode="auto">
          <a:xfrm>
            <a:off x="1892135" y="3615899"/>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35" name="Rounded Rectangle 34"/>
          <p:cNvSpPr/>
          <p:nvPr/>
        </p:nvSpPr>
        <p:spPr bwMode="auto">
          <a:xfrm>
            <a:off x="692727" y="3615622"/>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36" name="TextBox 35"/>
          <p:cNvSpPr txBox="1"/>
          <p:nvPr/>
        </p:nvSpPr>
        <p:spPr>
          <a:xfrm>
            <a:off x="657102" y="3599545"/>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key</a:t>
            </a:r>
            <a:endParaRPr lang="en-US" sz="1800" b="1" dirty="0" smtClean="0">
              <a:latin typeface="Calibri" panose="020F0502020204030204" pitchFamily="34" charset="0"/>
            </a:endParaRPr>
          </a:p>
        </p:txBody>
      </p:sp>
      <p:sp>
        <p:nvSpPr>
          <p:cNvPr id="37" name="TextBox 36"/>
          <p:cNvSpPr txBox="1"/>
          <p:nvPr/>
        </p:nvSpPr>
        <p:spPr>
          <a:xfrm>
            <a:off x="1856510" y="3599545"/>
            <a:ext cx="658090" cy="276999"/>
          </a:xfrm>
          <a:prstGeom prst="rect">
            <a:avLst/>
          </a:prstGeom>
          <a:noFill/>
        </p:spPr>
        <p:txBody>
          <a:bodyPr wrap="square" rtlCol="0">
            <a:spAutoFit/>
          </a:bodyPr>
          <a:lstStyle/>
          <a:p>
            <a:pPr>
              <a:buNone/>
            </a:pPr>
            <a:r>
              <a:rPr lang="en-US" sz="1200" b="1" dirty="0" smtClean="0">
                <a:latin typeface="Calibri" panose="020F0502020204030204" pitchFamily="34" charset="0"/>
              </a:rPr>
              <a:t>value</a:t>
            </a:r>
            <a:endParaRPr lang="en-US" sz="1800" b="1" dirty="0" smtClean="0">
              <a:latin typeface="Calibri" panose="020F0502020204030204" pitchFamily="34" charset="0"/>
            </a:endParaRPr>
          </a:p>
        </p:txBody>
      </p:sp>
      <p:sp>
        <p:nvSpPr>
          <p:cNvPr id="38" name="TextBox 37"/>
          <p:cNvSpPr txBox="1"/>
          <p:nvPr/>
        </p:nvSpPr>
        <p:spPr>
          <a:xfrm>
            <a:off x="650175" y="4275831"/>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left</a:t>
            </a:r>
            <a:endParaRPr lang="en-US" sz="1800" b="1" dirty="0" smtClean="0">
              <a:latin typeface="Calibri" panose="020F0502020204030204" pitchFamily="34" charset="0"/>
            </a:endParaRPr>
          </a:p>
        </p:txBody>
      </p:sp>
      <p:sp>
        <p:nvSpPr>
          <p:cNvPr id="39" name="TextBox 38"/>
          <p:cNvSpPr txBox="1"/>
          <p:nvPr/>
        </p:nvSpPr>
        <p:spPr>
          <a:xfrm>
            <a:off x="1849583" y="4275831"/>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right</a:t>
            </a:r>
            <a:endParaRPr lang="en-US" sz="1800" b="1" dirty="0" smtClean="0">
              <a:latin typeface="Calibri" panose="020F0502020204030204" pitchFamily="34" charset="0"/>
            </a:endParaRPr>
          </a:p>
        </p:txBody>
      </p:sp>
      <p:sp>
        <p:nvSpPr>
          <p:cNvPr id="18" name="TextBox 17"/>
          <p:cNvSpPr txBox="1"/>
          <p:nvPr/>
        </p:nvSpPr>
        <p:spPr>
          <a:xfrm>
            <a:off x="4076330" y="2108329"/>
            <a:ext cx="381000" cy="523220"/>
          </a:xfrm>
          <a:prstGeom prst="rect">
            <a:avLst/>
          </a:prstGeom>
          <a:noFill/>
        </p:spPr>
        <p:txBody>
          <a:bodyPr wrap="square" rtlCol="0">
            <a:spAutoFit/>
          </a:bodyPr>
          <a:lstStyle/>
          <a:p>
            <a:pPr algn="ctr">
              <a:buNone/>
            </a:pPr>
            <a:r>
              <a:rPr lang="en-US" sz="2800" b="1" dirty="0">
                <a:latin typeface="Cambria" panose="02040503050406030204" pitchFamily="18" charset="0"/>
              </a:rPr>
              <a:t>d</a:t>
            </a:r>
            <a:endParaRPr lang="en-US" b="1" dirty="0" smtClean="0">
              <a:latin typeface="Cambria" panose="02040503050406030204" pitchFamily="18" charset="0"/>
            </a:endParaRPr>
          </a:p>
        </p:txBody>
      </p:sp>
      <p:sp>
        <p:nvSpPr>
          <p:cNvPr id="41" name="TextBox 40"/>
          <p:cNvSpPr txBox="1"/>
          <p:nvPr/>
        </p:nvSpPr>
        <p:spPr>
          <a:xfrm>
            <a:off x="1047873" y="3642337"/>
            <a:ext cx="381000" cy="523220"/>
          </a:xfrm>
          <a:prstGeom prst="rect">
            <a:avLst/>
          </a:prstGeom>
          <a:noFill/>
        </p:spPr>
        <p:txBody>
          <a:bodyPr wrap="square" rtlCol="0">
            <a:spAutoFit/>
          </a:bodyPr>
          <a:lstStyle/>
          <a:p>
            <a:pPr algn="ctr">
              <a:buNone/>
            </a:pPr>
            <a:r>
              <a:rPr lang="en-US" sz="2800" b="1" dirty="0">
                <a:latin typeface="Cambria" panose="02040503050406030204" pitchFamily="18" charset="0"/>
              </a:rPr>
              <a:t>e</a:t>
            </a:r>
            <a:endParaRPr lang="en-US" b="1" dirty="0" smtClean="0">
              <a:latin typeface="Cambria" panose="02040503050406030204" pitchFamily="18" charset="0"/>
            </a:endParaRPr>
          </a:p>
        </p:txBody>
      </p:sp>
      <p:grpSp>
        <p:nvGrpSpPr>
          <p:cNvPr id="48" name="Group 47"/>
          <p:cNvGrpSpPr/>
          <p:nvPr/>
        </p:nvGrpSpPr>
        <p:grpSpPr>
          <a:xfrm>
            <a:off x="2270908" y="1600821"/>
            <a:ext cx="403762" cy="334488"/>
            <a:chOff x="1591294" y="4085112"/>
            <a:chExt cx="403762" cy="334488"/>
          </a:xfrm>
        </p:grpSpPr>
        <p:cxnSp>
          <p:nvCxnSpPr>
            <p:cNvPr id="49" name="Straight Connector 48"/>
            <p:cNvCxnSpPr/>
            <p:nvPr/>
          </p:nvCxnSpPr>
          <p:spPr bwMode="auto">
            <a:xfrm flipH="1" flipV="1">
              <a:off x="1591294" y="4085112"/>
              <a:ext cx="389906" cy="334488"/>
            </a:xfrm>
            <a:prstGeom prst="line">
              <a:avLst/>
            </a:prstGeom>
            <a:noFill/>
            <a:ln w="38100" cap="flat" cmpd="sng" algn="ctr">
              <a:solidFill>
                <a:schemeClr val="tx1"/>
              </a:solidFill>
              <a:prstDash val="solid"/>
              <a:round/>
              <a:headEnd type="none" w="med" len="med"/>
              <a:tailEnd type="none" w="med" len="med"/>
            </a:ln>
            <a:effectLst/>
          </p:spPr>
        </p:cxnSp>
        <p:cxnSp>
          <p:nvCxnSpPr>
            <p:cNvPr id="50" name="Straight Connector 49"/>
            <p:cNvCxnSpPr/>
            <p:nvPr/>
          </p:nvCxnSpPr>
          <p:spPr bwMode="auto">
            <a:xfrm flipH="1">
              <a:off x="1603169" y="4085112"/>
              <a:ext cx="391887" cy="332509"/>
            </a:xfrm>
            <a:prstGeom prst="line">
              <a:avLst/>
            </a:prstGeom>
            <a:noFill/>
            <a:ln w="38100" cap="flat" cmpd="sng" algn="ctr">
              <a:solidFill>
                <a:schemeClr val="tx1"/>
              </a:solidFill>
              <a:prstDash val="solid"/>
              <a:round/>
              <a:headEnd type="none" w="med" len="med"/>
              <a:tailEnd type="none" w="med" len="med"/>
            </a:ln>
            <a:effectLst/>
          </p:spPr>
        </p:cxnSp>
      </p:grpSp>
      <p:grpSp>
        <p:nvGrpSpPr>
          <p:cNvPr id="51" name="Group 50"/>
          <p:cNvGrpSpPr/>
          <p:nvPr/>
        </p:nvGrpSpPr>
        <p:grpSpPr>
          <a:xfrm>
            <a:off x="1000249" y="2265148"/>
            <a:ext cx="403762" cy="334488"/>
            <a:chOff x="1591294" y="4085112"/>
            <a:chExt cx="403762" cy="334488"/>
          </a:xfrm>
        </p:grpSpPr>
        <p:cxnSp>
          <p:nvCxnSpPr>
            <p:cNvPr id="52" name="Straight Connector 51"/>
            <p:cNvCxnSpPr/>
            <p:nvPr/>
          </p:nvCxnSpPr>
          <p:spPr bwMode="auto">
            <a:xfrm flipH="1" flipV="1">
              <a:off x="1591294" y="4085112"/>
              <a:ext cx="389906" cy="334488"/>
            </a:xfrm>
            <a:prstGeom prst="line">
              <a:avLst/>
            </a:prstGeom>
            <a:noFill/>
            <a:ln w="38100" cap="flat" cmpd="sng" algn="ctr">
              <a:solidFill>
                <a:schemeClr val="tx1"/>
              </a:solidFill>
              <a:prstDash val="solid"/>
              <a:round/>
              <a:headEnd type="none" w="med" len="med"/>
              <a:tailEnd type="none" w="med" len="med"/>
            </a:ln>
            <a:effectLst/>
          </p:spPr>
        </p:cxnSp>
        <p:cxnSp>
          <p:nvCxnSpPr>
            <p:cNvPr id="53" name="Straight Connector 52"/>
            <p:cNvCxnSpPr/>
            <p:nvPr/>
          </p:nvCxnSpPr>
          <p:spPr bwMode="auto">
            <a:xfrm flipH="1">
              <a:off x="1603169" y="4085112"/>
              <a:ext cx="391887" cy="332509"/>
            </a:xfrm>
            <a:prstGeom prst="line">
              <a:avLst/>
            </a:prstGeom>
            <a:noFill/>
            <a:ln w="38100" cap="flat" cmpd="sng" algn="ctr">
              <a:solidFill>
                <a:schemeClr val="tx1"/>
              </a:solidFill>
              <a:prstDash val="solid"/>
              <a:round/>
              <a:headEnd type="none" w="med" len="med"/>
              <a:tailEnd type="none" w="med" len="med"/>
            </a:ln>
            <a:effectLst/>
          </p:spPr>
        </p:cxnSp>
      </p:grpSp>
      <p:grpSp>
        <p:nvGrpSpPr>
          <p:cNvPr id="54" name="Group 53"/>
          <p:cNvGrpSpPr/>
          <p:nvPr/>
        </p:nvGrpSpPr>
        <p:grpSpPr>
          <a:xfrm>
            <a:off x="2252105" y="2264032"/>
            <a:ext cx="403762" cy="334488"/>
            <a:chOff x="1591294" y="4085112"/>
            <a:chExt cx="403762" cy="334488"/>
          </a:xfrm>
        </p:grpSpPr>
        <p:cxnSp>
          <p:nvCxnSpPr>
            <p:cNvPr id="55" name="Straight Connector 54"/>
            <p:cNvCxnSpPr/>
            <p:nvPr/>
          </p:nvCxnSpPr>
          <p:spPr bwMode="auto">
            <a:xfrm flipH="1" flipV="1">
              <a:off x="1591294" y="4085112"/>
              <a:ext cx="389906" cy="334488"/>
            </a:xfrm>
            <a:prstGeom prst="line">
              <a:avLst/>
            </a:prstGeom>
            <a:noFill/>
            <a:ln w="38100" cap="flat" cmpd="sng" algn="ctr">
              <a:solidFill>
                <a:schemeClr val="tx1"/>
              </a:solidFill>
              <a:prstDash val="solid"/>
              <a:round/>
              <a:headEnd type="none" w="med" len="med"/>
              <a:tailEnd type="none" w="med" len="med"/>
            </a:ln>
            <a:effectLst/>
          </p:spPr>
        </p:cxnSp>
        <p:cxnSp>
          <p:nvCxnSpPr>
            <p:cNvPr id="56" name="Straight Connector 55"/>
            <p:cNvCxnSpPr/>
            <p:nvPr/>
          </p:nvCxnSpPr>
          <p:spPr bwMode="auto">
            <a:xfrm flipH="1">
              <a:off x="1603169" y="4085112"/>
              <a:ext cx="391887" cy="332509"/>
            </a:xfrm>
            <a:prstGeom prst="line">
              <a:avLst/>
            </a:prstGeom>
            <a:noFill/>
            <a:ln w="38100" cap="flat" cmpd="sng" algn="ctr">
              <a:solidFill>
                <a:schemeClr val="tx1"/>
              </a:solidFill>
              <a:prstDash val="solid"/>
              <a:round/>
              <a:headEnd type="none" w="med" len="med"/>
              <a:tailEnd type="none" w="med" len="med"/>
            </a:ln>
            <a:effectLst/>
          </p:spPr>
        </p:cxnSp>
      </p:grpSp>
      <p:sp>
        <p:nvSpPr>
          <p:cNvPr id="57" name="TextBox 56"/>
          <p:cNvSpPr txBox="1"/>
          <p:nvPr/>
        </p:nvSpPr>
        <p:spPr>
          <a:xfrm>
            <a:off x="458931" y="2752917"/>
            <a:ext cx="2438400" cy="369332"/>
          </a:xfrm>
          <a:prstGeom prst="rect">
            <a:avLst/>
          </a:prstGeom>
          <a:noFill/>
        </p:spPr>
        <p:txBody>
          <a:bodyPr wrap="square" rtlCol="0">
            <a:spAutoFit/>
          </a:bodyPr>
          <a:lstStyle/>
          <a:p>
            <a:pPr algn="ctr">
              <a:buNone/>
            </a:pPr>
            <a:r>
              <a:rPr lang="en-US" sz="1800" b="1" i="1" dirty="0" err="1" smtClean="0">
                <a:solidFill>
                  <a:srgbClr val="0000FF"/>
                </a:solidFill>
                <a:latin typeface="Calibri" panose="020F0502020204030204" pitchFamily="34" charset="0"/>
              </a:rPr>
              <a:t>emptyNode</a:t>
            </a:r>
            <a:endParaRPr lang="en-US" sz="1600" b="1" i="1" dirty="0" smtClean="0">
              <a:solidFill>
                <a:srgbClr val="0000FF"/>
              </a:solidFill>
              <a:latin typeface="Calibri" panose="020F0502020204030204" pitchFamily="34" charset="0"/>
            </a:endParaRPr>
          </a:p>
        </p:txBody>
      </p:sp>
      <p:sp>
        <p:nvSpPr>
          <p:cNvPr id="58" name="Rounded Rectangle 57"/>
          <p:cNvSpPr/>
          <p:nvPr/>
        </p:nvSpPr>
        <p:spPr bwMode="auto">
          <a:xfrm>
            <a:off x="3372592" y="3890099"/>
            <a:ext cx="2627416" cy="1429987"/>
          </a:xfrm>
          <a:prstGeom prst="roundRect">
            <a:avLst/>
          </a:prstGeom>
          <a:solidFill>
            <a:srgbClr val="FFC3C0"/>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59" name="Rounded Rectangle 58"/>
          <p:cNvSpPr/>
          <p:nvPr/>
        </p:nvSpPr>
        <p:spPr bwMode="auto">
          <a:xfrm>
            <a:off x="4837216" y="4651823"/>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60" name="Rounded Rectangle 59"/>
          <p:cNvSpPr/>
          <p:nvPr/>
        </p:nvSpPr>
        <p:spPr bwMode="auto">
          <a:xfrm>
            <a:off x="3637808" y="4651546"/>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61" name="Rounded Rectangle 60"/>
          <p:cNvSpPr/>
          <p:nvPr/>
        </p:nvSpPr>
        <p:spPr bwMode="auto">
          <a:xfrm>
            <a:off x="4844143" y="3982985"/>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62" name="Rounded Rectangle 61"/>
          <p:cNvSpPr/>
          <p:nvPr/>
        </p:nvSpPr>
        <p:spPr bwMode="auto">
          <a:xfrm>
            <a:off x="3644735" y="3982708"/>
            <a:ext cx="952500" cy="5751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63" name="TextBox 62"/>
          <p:cNvSpPr txBox="1"/>
          <p:nvPr/>
        </p:nvSpPr>
        <p:spPr>
          <a:xfrm>
            <a:off x="3609110" y="3966631"/>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key</a:t>
            </a:r>
            <a:endParaRPr lang="en-US" sz="1800" b="1" dirty="0" smtClean="0">
              <a:latin typeface="Calibri" panose="020F0502020204030204" pitchFamily="34" charset="0"/>
            </a:endParaRPr>
          </a:p>
        </p:txBody>
      </p:sp>
      <p:sp>
        <p:nvSpPr>
          <p:cNvPr id="64" name="TextBox 63"/>
          <p:cNvSpPr txBox="1"/>
          <p:nvPr/>
        </p:nvSpPr>
        <p:spPr>
          <a:xfrm>
            <a:off x="4808518" y="3966631"/>
            <a:ext cx="658090" cy="276999"/>
          </a:xfrm>
          <a:prstGeom prst="rect">
            <a:avLst/>
          </a:prstGeom>
          <a:noFill/>
        </p:spPr>
        <p:txBody>
          <a:bodyPr wrap="square" rtlCol="0">
            <a:spAutoFit/>
          </a:bodyPr>
          <a:lstStyle/>
          <a:p>
            <a:pPr>
              <a:buNone/>
            </a:pPr>
            <a:r>
              <a:rPr lang="en-US" sz="1200" b="1" dirty="0" smtClean="0">
                <a:latin typeface="Calibri" panose="020F0502020204030204" pitchFamily="34" charset="0"/>
              </a:rPr>
              <a:t>value</a:t>
            </a:r>
            <a:endParaRPr lang="en-US" sz="1800" b="1" dirty="0" smtClean="0">
              <a:latin typeface="Calibri" panose="020F0502020204030204" pitchFamily="34" charset="0"/>
            </a:endParaRPr>
          </a:p>
        </p:txBody>
      </p:sp>
      <p:sp>
        <p:nvSpPr>
          <p:cNvPr id="65" name="TextBox 64"/>
          <p:cNvSpPr txBox="1"/>
          <p:nvPr/>
        </p:nvSpPr>
        <p:spPr>
          <a:xfrm>
            <a:off x="3602183" y="4642917"/>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left</a:t>
            </a:r>
            <a:endParaRPr lang="en-US" sz="1800" b="1" dirty="0" smtClean="0">
              <a:latin typeface="Calibri" panose="020F0502020204030204" pitchFamily="34" charset="0"/>
            </a:endParaRPr>
          </a:p>
        </p:txBody>
      </p:sp>
      <p:sp>
        <p:nvSpPr>
          <p:cNvPr id="66" name="TextBox 65"/>
          <p:cNvSpPr txBox="1"/>
          <p:nvPr/>
        </p:nvSpPr>
        <p:spPr>
          <a:xfrm>
            <a:off x="4801591" y="4642917"/>
            <a:ext cx="511875" cy="276999"/>
          </a:xfrm>
          <a:prstGeom prst="rect">
            <a:avLst/>
          </a:prstGeom>
          <a:noFill/>
        </p:spPr>
        <p:txBody>
          <a:bodyPr wrap="square" rtlCol="0">
            <a:spAutoFit/>
          </a:bodyPr>
          <a:lstStyle/>
          <a:p>
            <a:pPr>
              <a:buNone/>
            </a:pPr>
            <a:r>
              <a:rPr lang="en-US" sz="1200" b="1" dirty="0" smtClean="0">
                <a:latin typeface="Calibri" panose="020F0502020204030204" pitchFamily="34" charset="0"/>
              </a:rPr>
              <a:t>right</a:t>
            </a:r>
            <a:endParaRPr lang="en-US" sz="1800" b="1" dirty="0" smtClean="0">
              <a:latin typeface="Calibri" panose="020F0502020204030204" pitchFamily="34" charset="0"/>
            </a:endParaRPr>
          </a:p>
        </p:txBody>
      </p:sp>
      <p:sp>
        <p:nvSpPr>
          <p:cNvPr id="67" name="TextBox 66"/>
          <p:cNvSpPr txBox="1"/>
          <p:nvPr/>
        </p:nvSpPr>
        <p:spPr>
          <a:xfrm>
            <a:off x="3999881" y="4009423"/>
            <a:ext cx="381000" cy="523220"/>
          </a:xfrm>
          <a:prstGeom prst="rect">
            <a:avLst/>
          </a:prstGeom>
          <a:noFill/>
        </p:spPr>
        <p:txBody>
          <a:bodyPr wrap="square" rtlCol="0">
            <a:spAutoFit/>
          </a:bodyPr>
          <a:lstStyle/>
          <a:p>
            <a:pPr algn="ctr">
              <a:buNone/>
            </a:pPr>
            <a:r>
              <a:rPr lang="en-US" sz="2800" b="1" dirty="0" smtClean="0">
                <a:latin typeface="Cambria" panose="02040503050406030204" pitchFamily="18" charset="0"/>
              </a:rPr>
              <a:t>f</a:t>
            </a:r>
            <a:endParaRPr lang="en-US" b="1" dirty="0" smtClean="0">
              <a:latin typeface="Cambria" panose="02040503050406030204" pitchFamily="18" charset="0"/>
            </a:endParaRPr>
          </a:p>
        </p:txBody>
      </p:sp>
      <p:grpSp>
        <p:nvGrpSpPr>
          <p:cNvPr id="69" name="Group 68"/>
          <p:cNvGrpSpPr/>
          <p:nvPr/>
        </p:nvGrpSpPr>
        <p:grpSpPr>
          <a:xfrm>
            <a:off x="1000249" y="1598842"/>
            <a:ext cx="403762" cy="334488"/>
            <a:chOff x="1591294" y="4085112"/>
            <a:chExt cx="403762" cy="334488"/>
          </a:xfrm>
        </p:grpSpPr>
        <p:cxnSp>
          <p:nvCxnSpPr>
            <p:cNvPr id="70" name="Straight Connector 69"/>
            <p:cNvCxnSpPr/>
            <p:nvPr/>
          </p:nvCxnSpPr>
          <p:spPr bwMode="auto">
            <a:xfrm flipH="1" flipV="1">
              <a:off x="1591294" y="4085112"/>
              <a:ext cx="389906" cy="334488"/>
            </a:xfrm>
            <a:prstGeom prst="line">
              <a:avLst/>
            </a:prstGeom>
            <a:noFill/>
            <a:ln w="38100" cap="flat" cmpd="sng" algn="ctr">
              <a:solidFill>
                <a:schemeClr val="tx1"/>
              </a:solidFill>
              <a:prstDash val="solid"/>
              <a:round/>
              <a:headEnd type="none" w="med" len="med"/>
              <a:tailEnd type="none" w="med" len="med"/>
            </a:ln>
            <a:effectLst/>
          </p:spPr>
        </p:cxnSp>
        <p:cxnSp>
          <p:nvCxnSpPr>
            <p:cNvPr id="71" name="Straight Connector 70"/>
            <p:cNvCxnSpPr/>
            <p:nvPr/>
          </p:nvCxnSpPr>
          <p:spPr bwMode="auto">
            <a:xfrm flipH="1">
              <a:off x="1603169" y="4085112"/>
              <a:ext cx="391887" cy="332509"/>
            </a:xfrm>
            <a:prstGeom prst="line">
              <a:avLst/>
            </a:prstGeom>
            <a:noFill/>
            <a:ln w="38100" cap="flat" cmpd="sng" algn="ctr">
              <a:solidFill>
                <a:schemeClr val="tx1"/>
              </a:solidFill>
              <a:prstDash val="solid"/>
              <a:round/>
              <a:headEnd type="none" w="med" len="med"/>
              <a:tailEnd type="none" w="med" len="med"/>
            </a:ln>
            <a:effectLst/>
          </p:spPr>
        </p:cxn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9953" y="2096454"/>
            <a:ext cx="600544" cy="498324"/>
          </a:xfrm>
          <a:prstGeom prst="rect">
            <a:avLst/>
          </a:prstGeom>
        </p:spPr>
      </p:pic>
      <p:grpSp>
        <p:nvGrpSpPr>
          <p:cNvPr id="86" name="Group 8"/>
          <p:cNvGrpSpPr>
            <a:grpSpLocks/>
          </p:cNvGrpSpPr>
          <p:nvPr/>
        </p:nvGrpSpPr>
        <p:grpSpPr bwMode="auto">
          <a:xfrm>
            <a:off x="2357090" y="3763817"/>
            <a:ext cx="361950" cy="341313"/>
            <a:chOff x="1824" y="4512"/>
            <a:chExt cx="528" cy="241"/>
          </a:xfrm>
        </p:grpSpPr>
        <p:sp>
          <p:nvSpPr>
            <p:cNvPr id="87" name="Freeform 9"/>
            <p:cNvSpPr>
              <a:spLocks/>
            </p:cNvSpPr>
            <p:nvPr/>
          </p:nvSpPr>
          <p:spPr bwMode="auto">
            <a:xfrm>
              <a:off x="1824" y="4675"/>
              <a:ext cx="524" cy="78"/>
            </a:xfrm>
            <a:custGeom>
              <a:avLst/>
              <a:gdLst>
                <a:gd name="T0" fmla="*/ 9 w 1048"/>
                <a:gd name="T1" fmla="*/ 0 h 250"/>
                <a:gd name="T2" fmla="*/ 15 w 1048"/>
                <a:gd name="T3" fmla="*/ 0 h 250"/>
                <a:gd name="T4" fmla="*/ 15 w 1048"/>
                <a:gd name="T5" fmla="*/ 0 h 250"/>
                <a:gd name="T6" fmla="*/ 16 w 1048"/>
                <a:gd name="T7" fmla="*/ 0 h 250"/>
                <a:gd name="T8" fmla="*/ 17 w 1048"/>
                <a:gd name="T9" fmla="*/ 0 h 250"/>
                <a:gd name="T10" fmla="*/ 12 w 1048"/>
                <a:gd name="T11" fmla="*/ 0 h 250"/>
                <a:gd name="T12" fmla="*/ 2 w 1048"/>
                <a:gd name="T13" fmla="*/ 0 h 250"/>
                <a:gd name="T14" fmla="*/ 0 w 1048"/>
                <a:gd name="T15" fmla="*/ 0 h 250"/>
                <a:gd name="T16" fmla="*/ 1 w 1048"/>
                <a:gd name="T17" fmla="*/ 0 h 250"/>
                <a:gd name="T18" fmla="*/ 2 w 1048"/>
                <a:gd name="T19" fmla="*/ 0 h 250"/>
                <a:gd name="T20" fmla="*/ 4 w 1048"/>
                <a:gd name="T21" fmla="*/ 0 h 250"/>
                <a:gd name="T22" fmla="*/ 5 w 1048"/>
                <a:gd name="T23" fmla="*/ 0 h 250"/>
                <a:gd name="T24" fmla="*/ 5 w 1048"/>
                <a:gd name="T25" fmla="*/ 0 h 250"/>
                <a:gd name="T26" fmla="*/ 6 w 1048"/>
                <a:gd name="T27" fmla="*/ 0 h 250"/>
                <a:gd name="T28" fmla="*/ 8 w 1048"/>
                <a:gd name="T29" fmla="*/ 0 h 250"/>
                <a:gd name="T30" fmla="*/ 9 w 1048"/>
                <a:gd name="T31" fmla="*/ 0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175389"/>
            </a:solidFill>
            <a:ln w="9525">
              <a:solidFill>
                <a:schemeClr val="tx1"/>
              </a:solidFill>
              <a:round/>
              <a:headEnd/>
              <a:tailEnd/>
            </a:ln>
          </p:spPr>
          <p:txBody>
            <a:bodyPr wrap="none" anchor="ctr"/>
            <a:lstStyle/>
            <a:p>
              <a:endParaRPr lang="en-US"/>
            </a:p>
          </p:txBody>
        </p:sp>
        <p:sp>
          <p:nvSpPr>
            <p:cNvPr id="88" name="Oval 10"/>
            <p:cNvSpPr>
              <a:spLocks noChangeArrowheads="1"/>
            </p:cNvSpPr>
            <p:nvPr/>
          </p:nvSpPr>
          <p:spPr bwMode="auto">
            <a:xfrm>
              <a:off x="1848" y="4512"/>
              <a:ext cx="504" cy="211"/>
            </a:xfrm>
            <a:prstGeom prst="ellipse">
              <a:avLst/>
            </a:prstGeom>
            <a:solidFill>
              <a:srgbClr val="9ECC46"/>
            </a:solidFill>
            <a:ln w="9525">
              <a:solidFill>
                <a:schemeClr val="tx1"/>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89" name="Oval 11"/>
            <p:cNvSpPr>
              <a:spLocks noChangeArrowheads="1"/>
            </p:cNvSpPr>
            <p:nvPr/>
          </p:nvSpPr>
          <p:spPr bwMode="auto">
            <a:xfrm rot="-1967255">
              <a:off x="1896" y="4557"/>
              <a:ext cx="120" cy="6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90" name="Oval 12"/>
            <p:cNvSpPr>
              <a:spLocks noChangeArrowheads="1"/>
            </p:cNvSpPr>
            <p:nvPr/>
          </p:nvSpPr>
          <p:spPr bwMode="auto">
            <a:xfrm>
              <a:off x="2040" y="4557"/>
              <a:ext cx="144" cy="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91" name="Oval 13"/>
            <p:cNvSpPr>
              <a:spLocks noChangeArrowheads="1"/>
            </p:cNvSpPr>
            <p:nvPr/>
          </p:nvSpPr>
          <p:spPr bwMode="auto">
            <a:xfrm rot="-2071034">
              <a:off x="2208" y="4572"/>
              <a:ext cx="96" cy="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92" name="Oval 14"/>
            <p:cNvSpPr>
              <a:spLocks noChangeArrowheads="1"/>
            </p:cNvSpPr>
            <p:nvPr/>
          </p:nvSpPr>
          <p:spPr bwMode="auto">
            <a:xfrm>
              <a:off x="1947" y="4587"/>
              <a:ext cx="36" cy="2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93" name="Oval 15"/>
            <p:cNvSpPr>
              <a:spLocks noChangeArrowheads="1"/>
            </p:cNvSpPr>
            <p:nvPr/>
          </p:nvSpPr>
          <p:spPr bwMode="auto">
            <a:xfrm>
              <a:off x="2091" y="4592"/>
              <a:ext cx="36" cy="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94" name="Oval 16"/>
            <p:cNvSpPr>
              <a:spLocks noChangeArrowheads="1"/>
            </p:cNvSpPr>
            <p:nvPr/>
          </p:nvSpPr>
          <p:spPr bwMode="auto">
            <a:xfrm>
              <a:off x="2222" y="4609"/>
              <a:ext cx="35" cy="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95" name="Freeform 17"/>
            <p:cNvSpPr>
              <a:spLocks/>
            </p:cNvSpPr>
            <p:nvPr/>
          </p:nvSpPr>
          <p:spPr bwMode="auto">
            <a:xfrm>
              <a:off x="2123" y="4691"/>
              <a:ext cx="147" cy="59"/>
            </a:xfrm>
            <a:custGeom>
              <a:avLst/>
              <a:gdLst>
                <a:gd name="T0" fmla="*/ 1 w 293"/>
                <a:gd name="T1" fmla="*/ 0 h 188"/>
                <a:gd name="T2" fmla="*/ 4 w 293"/>
                <a:gd name="T3" fmla="*/ 0 h 188"/>
                <a:gd name="T4" fmla="*/ 5 w 293"/>
                <a:gd name="T5" fmla="*/ 0 h 188"/>
                <a:gd name="T6" fmla="*/ 5 w 293"/>
                <a:gd name="T7" fmla="*/ 0 h 188"/>
                <a:gd name="T8" fmla="*/ 0 w 293"/>
                <a:gd name="T9" fmla="*/ 0 h 188"/>
                <a:gd name="T10" fmla="*/ 1 w 293"/>
                <a:gd name="T11" fmla="*/ 0 h 188"/>
                <a:gd name="T12" fmla="*/ 0 60000 65536"/>
                <a:gd name="T13" fmla="*/ 0 60000 65536"/>
                <a:gd name="T14" fmla="*/ 0 60000 65536"/>
                <a:gd name="T15" fmla="*/ 0 60000 65536"/>
                <a:gd name="T16" fmla="*/ 0 60000 65536"/>
                <a:gd name="T17" fmla="*/ 0 60000 65536"/>
                <a:gd name="T18" fmla="*/ 0 w 293"/>
                <a:gd name="T19" fmla="*/ 0 h 188"/>
                <a:gd name="T20" fmla="*/ 293 w 29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p:spPr>
          <p:txBody>
            <a:bodyPr wrap="none" anchor="ctr"/>
            <a:lstStyle/>
            <a:p>
              <a:endParaRPr lang="en-US"/>
            </a:p>
          </p:txBody>
        </p:sp>
        <p:sp>
          <p:nvSpPr>
            <p:cNvPr id="96" name="Freeform 18"/>
            <p:cNvSpPr>
              <a:spLocks/>
            </p:cNvSpPr>
            <p:nvPr/>
          </p:nvSpPr>
          <p:spPr bwMode="auto">
            <a:xfrm flipH="1">
              <a:off x="1944" y="4693"/>
              <a:ext cx="146" cy="59"/>
            </a:xfrm>
            <a:custGeom>
              <a:avLst/>
              <a:gdLst>
                <a:gd name="T0" fmla="*/ 0 w 293"/>
                <a:gd name="T1" fmla="*/ 0 h 188"/>
                <a:gd name="T2" fmla="*/ 3 w 293"/>
                <a:gd name="T3" fmla="*/ 0 h 188"/>
                <a:gd name="T4" fmla="*/ 4 w 293"/>
                <a:gd name="T5" fmla="*/ 0 h 188"/>
                <a:gd name="T6" fmla="*/ 4 w 293"/>
                <a:gd name="T7" fmla="*/ 0 h 188"/>
                <a:gd name="T8" fmla="*/ 0 w 293"/>
                <a:gd name="T9" fmla="*/ 0 h 188"/>
                <a:gd name="T10" fmla="*/ 0 w 293"/>
                <a:gd name="T11" fmla="*/ 0 h 188"/>
                <a:gd name="T12" fmla="*/ 0 60000 65536"/>
                <a:gd name="T13" fmla="*/ 0 60000 65536"/>
                <a:gd name="T14" fmla="*/ 0 60000 65536"/>
                <a:gd name="T15" fmla="*/ 0 60000 65536"/>
                <a:gd name="T16" fmla="*/ 0 60000 65536"/>
                <a:gd name="T17" fmla="*/ 0 60000 65536"/>
                <a:gd name="T18" fmla="*/ 0 w 293"/>
                <a:gd name="T19" fmla="*/ 0 h 188"/>
                <a:gd name="T20" fmla="*/ 293 w 29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p:spPr>
          <p:txBody>
            <a:bodyPr wrap="none" anchor="ctr"/>
            <a:lstStyle/>
            <a:p>
              <a:endParaRPr lang="en-US"/>
            </a:p>
          </p:txBody>
        </p:sp>
        <p:sp>
          <p:nvSpPr>
            <p:cNvPr id="97" name="AutoShape 19"/>
            <p:cNvSpPr>
              <a:spLocks noChangeArrowheads="1"/>
            </p:cNvSpPr>
            <p:nvPr/>
          </p:nvSpPr>
          <p:spPr bwMode="auto">
            <a:xfrm>
              <a:off x="2084" y="4702"/>
              <a:ext cx="54" cy="38"/>
            </a:xfrm>
            <a:prstGeom prst="roundRect">
              <a:avLst>
                <a:gd name="adj" fmla="val 16667"/>
              </a:avLst>
            </a:prstGeom>
            <a:solidFill>
              <a:srgbClr val="FF0000"/>
            </a:solidFill>
            <a:ln w="9525">
              <a:solidFill>
                <a:schemeClr val="tx1"/>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98" name="AutoShape 20"/>
            <p:cNvSpPr>
              <a:spLocks noChangeArrowheads="1"/>
            </p:cNvSpPr>
            <p:nvPr/>
          </p:nvSpPr>
          <p:spPr bwMode="auto">
            <a:xfrm rot="-5400000">
              <a:off x="2072" y="4532"/>
              <a:ext cx="24" cy="288"/>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grpSp>
      <p:sp>
        <p:nvSpPr>
          <p:cNvPr id="19" name="TextBox 18"/>
          <p:cNvSpPr txBox="1"/>
          <p:nvPr/>
        </p:nvSpPr>
        <p:spPr>
          <a:xfrm>
            <a:off x="4904510" y="2035257"/>
            <a:ext cx="658090" cy="276999"/>
          </a:xfrm>
          <a:prstGeom prst="rect">
            <a:avLst/>
          </a:prstGeom>
          <a:noFill/>
        </p:spPr>
        <p:txBody>
          <a:bodyPr wrap="square" rtlCol="0">
            <a:spAutoFit/>
          </a:bodyPr>
          <a:lstStyle/>
          <a:p>
            <a:pPr>
              <a:buNone/>
            </a:pPr>
            <a:r>
              <a:rPr lang="en-US" sz="1200" b="1" dirty="0" smtClean="0">
                <a:latin typeface="Calibri" panose="020F0502020204030204" pitchFamily="34" charset="0"/>
              </a:rPr>
              <a:t>value</a:t>
            </a:r>
            <a:endParaRPr lang="en-US" sz="1800" b="1" dirty="0" smtClean="0">
              <a:latin typeface="Calibri" panose="020F050202020403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9953" y="4017323"/>
            <a:ext cx="496295" cy="525735"/>
          </a:xfrm>
          <a:prstGeom prst="rect">
            <a:avLst/>
          </a:prstGeom>
        </p:spPr>
      </p:pic>
      <p:pic>
        <p:nvPicPr>
          <p:cNvPr id="14438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0429" t="18849" r="62737" b="54725"/>
          <a:stretch/>
        </p:blipFill>
        <p:spPr bwMode="auto">
          <a:xfrm>
            <a:off x="6731824" y="2027096"/>
            <a:ext cx="1562100" cy="961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9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7903" t="27551" r="33756" b="49411"/>
          <a:stretch/>
        </p:blipFill>
        <p:spPr bwMode="auto">
          <a:xfrm>
            <a:off x="6972151" y="3229656"/>
            <a:ext cx="1649866" cy="838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0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7965" t="55687" r="35856" b="21275"/>
          <a:stretch/>
        </p:blipFill>
        <p:spPr bwMode="auto">
          <a:xfrm>
            <a:off x="6400800" y="4165557"/>
            <a:ext cx="1524000" cy="838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0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0132" t="50478" r="61527" b="26484"/>
          <a:stretch/>
        </p:blipFill>
        <p:spPr bwMode="auto">
          <a:xfrm>
            <a:off x="7086059" y="3851158"/>
            <a:ext cx="1649866" cy="838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5371600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312387" y="4495800"/>
            <a:ext cx="3866738" cy="12954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38914" name="Rectangle 15"/>
          <p:cNvSpPr>
            <a:spLocks noChangeArrowheads="1"/>
          </p:cNvSpPr>
          <p:nvPr/>
        </p:nvSpPr>
        <p:spPr bwMode="auto">
          <a:xfrm>
            <a:off x="1233488" y="171450"/>
            <a:ext cx="21050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r>
              <a:rPr lang="en-US" altLang="en-US" sz="4200">
                <a:latin typeface="Courier New" pitchFamily="49" charset="0"/>
                <a:cs typeface="Courier New" pitchFamily="49" charset="0"/>
              </a:rPr>
              <a:t>static</a:t>
            </a:r>
          </a:p>
        </p:txBody>
      </p:sp>
      <p:sp>
        <p:nvSpPr>
          <p:cNvPr id="38915" name="Rectangle 16"/>
          <p:cNvSpPr>
            <a:spLocks noChangeArrowheads="1"/>
          </p:cNvSpPr>
          <p:nvPr/>
        </p:nvSpPr>
        <p:spPr bwMode="auto">
          <a:xfrm>
            <a:off x="5057775" y="171450"/>
            <a:ext cx="37465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r>
              <a:rPr lang="en-US" altLang="en-US" sz="4200" dirty="0">
                <a:solidFill>
                  <a:srgbClr val="C00000"/>
                </a:solidFill>
                <a:latin typeface="Courier New" pitchFamily="49" charset="0"/>
                <a:cs typeface="Courier New" pitchFamily="49" charset="0"/>
              </a:rPr>
              <a:t>(</a:t>
            </a:r>
            <a:r>
              <a:rPr lang="en-US" altLang="en-US" sz="4200" dirty="0" err="1">
                <a:solidFill>
                  <a:srgbClr val="C00000"/>
                </a:solidFill>
                <a:latin typeface="Courier New" pitchFamily="49" charset="0"/>
                <a:cs typeface="Courier New" pitchFamily="49" charset="0"/>
              </a:rPr>
              <a:t>nonstatic</a:t>
            </a:r>
            <a:r>
              <a:rPr lang="en-US" altLang="en-US" sz="4200" dirty="0">
                <a:solidFill>
                  <a:srgbClr val="C00000"/>
                </a:solidFill>
                <a:latin typeface="Courier New" pitchFamily="49" charset="0"/>
                <a:cs typeface="Courier New" pitchFamily="49" charset="0"/>
              </a:rPr>
              <a:t>)</a:t>
            </a:r>
          </a:p>
        </p:txBody>
      </p:sp>
      <p:sp>
        <p:nvSpPr>
          <p:cNvPr id="38918" name="Line 1034"/>
          <p:cNvSpPr>
            <a:spLocks noChangeShapeType="1"/>
          </p:cNvSpPr>
          <p:nvPr/>
        </p:nvSpPr>
        <p:spPr bwMode="auto">
          <a:xfrm>
            <a:off x="4660075" y="1235034"/>
            <a:ext cx="0" cy="545627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sp>
        <p:nvSpPr>
          <p:cNvPr id="2" name="TextBox 1"/>
          <p:cNvSpPr txBox="1"/>
          <p:nvPr/>
        </p:nvSpPr>
        <p:spPr bwMode="auto">
          <a:xfrm>
            <a:off x="2474025" y="1667565"/>
            <a:ext cx="4380221" cy="572464"/>
          </a:xfrm>
          <a:prstGeom prst="rect">
            <a:avLst/>
          </a:prstGeom>
          <a:solidFill>
            <a:schemeClr val="bg1"/>
          </a:solidFill>
          <a:ln w="9525">
            <a:solidFill>
              <a:schemeClr val="tx1"/>
            </a:solidFill>
            <a:miter lim="800000"/>
            <a:headEnd/>
            <a:tailEnd/>
          </a:ln>
        </p:spPr>
        <p:txBody>
          <a:bodyPr wrap="square" rtlCol="0">
            <a:spAutoFit/>
          </a:bodyPr>
          <a:lstStyle/>
          <a:p>
            <a:pPr algn="ctr">
              <a:lnSpc>
                <a:spcPct val="130000"/>
              </a:lnSpc>
              <a:buNone/>
            </a:pPr>
            <a:r>
              <a:rPr lang="en-US" sz="2400" b="0" dirty="0" smtClean="0">
                <a:solidFill>
                  <a:schemeClr val="tx1"/>
                </a:solidFill>
                <a:latin typeface="Cambria" panose="02040503050406030204" pitchFamily="18" charset="0"/>
                <a:cs typeface="Times New Roman" pitchFamily="1" charset="0"/>
              </a:rPr>
              <a:t>definitions of each</a:t>
            </a:r>
          </a:p>
        </p:txBody>
      </p:sp>
      <p:sp>
        <p:nvSpPr>
          <p:cNvPr id="8" name="Text Box 10"/>
          <p:cNvSpPr txBox="1">
            <a:spLocks noChangeArrowheads="1"/>
          </p:cNvSpPr>
          <p:nvPr/>
        </p:nvSpPr>
        <p:spPr bwMode="auto">
          <a:xfrm>
            <a:off x="473075" y="1106488"/>
            <a:ext cx="3752850" cy="376237"/>
          </a:xfrm>
          <a:prstGeom prst="rect">
            <a:avLst/>
          </a:prstGeom>
          <a:solidFill>
            <a:srgbClr val="CCECFF"/>
          </a:solidFill>
          <a:ln w="9525">
            <a:noFill/>
            <a:miter lim="800000"/>
            <a:headEnd/>
            <a:tailEnd/>
          </a:ln>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sz="1800" dirty="0">
                <a:solidFill>
                  <a:srgbClr val="000000"/>
                </a:solidFill>
                <a:latin typeface="Cambria" panose="02040503050406030204" pitchFamily="18" charset="0"/>
              </a:rPr>
              <a:t>One copy,  owned by the </a:t>
            </a:r>
            <a:r>
              <a:rPr lang="en-US" altLang="en-US" sz="1800" dirty="0">
                <a:latin typeface="Cambria" panose="02040503050406030204" pitchFamily="18" charset="0"/>
              </a:rPr>
              <a:t>CLASS</a:t>
            </a:r>
            <a:r>
              <a:rPr lang="en-US" altLang="en-US" sz="1800" dirty="0">
                <a:solidFill>
                  <a:srgbClr val="000000"/>
                </a:solidFill>
                <a:latin typeface="Cambria" panose="02040503050406030204" pitchFamily="18" charset="0"/>
              </a:rPr>
              <a:t>.</a:t>
            </a:r>
          </a:p>
        </p:txBody>
      </p:sp>
      <p:sp>
        <p:nvSpPr>
          <p:cNvPr id="9" name="Text Box 11"/>
          <p:cNvSpPr txBox="1">
            <a:spLocks noChangeArrowheads="1"/>
          </p:cNvSpPr>
          <p:nvPr/>
        </p:nvSpPr>
        <p:spPr bwMode="auto">
          <a:xfrm>
            <a:off x="5086350" y="1096963"/>
            <a:ext cx="3752850" cy="369887"/>
          </a:xfrm>
          <a:prstGeom prst="rect">
            <a:avLst/>
          </a:prstGeom>
          <a:solidFill>
            <a:srgbClr val="FFC3C0"/>
          </a:solidFill>
          <a:ln w="9525">
            <a:noFill/>
            <a:miter lim="800000"/>
            <a:headEnd/>
            <a:tailEnd/>
          </a:ln>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sz="1800" dirty="0">
                <a:solidFill>
                  <a:srgbClr val="000000"/>
                </a:solidFill>
                <a:latin typeface="Cambria" panose="02040503050406030204" pitchFamily="18" charset="0"/>
              </a:rPr>
              <a:t>A separate copy for each </a:t>
            </a:r>
            <a:r>
              <a:rPr lang="en-US" altLang="en-US" sz="1800" dirty="0">
                <a:solidFill>
                  <a:srgbClr val="C00000"/>
                </a:solidFill>
                <a:latin typeface="Cambria" panose="02040503050406030204" pitchFamily="18" charset="0"/>
              </a:rPr>
              <a:t>OBJECT</a:t>
            </a:r>
            <a:r>
              <a:rPr lang="en-US" altLang="en-US" sz="1800" dirty="0">
                <a:solidFill>
                  <a:srgbClr val="000000"/>
                </a:solidFill>
                <a:latin typeface="Cambria" panose="02040503050406030204" pitchFamily="18" charset="0"/>
              </a:rPr>
              <a:t>.</a:t>
            </a:r>
          </a:p>
        </p:txBody>
      </p:sp>
      <p:sp>
        <p:nvSpPr>
          <p:cNvPr id="3" name="TextBox 2"/>
          <p:cNvSpPr txBox="1"/>
          <p:nvPr/>
        </p:nvSpPr>
        <p:spPr bwMode="auto">
          <a:xfrm>
            <a:off x="5181600" y="6019335"/>
            <a:ext cx="3235344" cy="636072"/>
          </a:xfrm>
          <a:prstGeom prst="rect">
            <a:avLst/>
          </a:prstGeom>
          <a:noFill/>
          <a:ln w="9525">
            <a:noFill/>
            <a:miter lim="800000"/>
            <a:headEnd/>
            <a:tailEnd/>
          </a:ln>
        </p:spPr>
        <p:txBody>
          <a:bodyPr wrap="square" rtlCol="0">
            <a:spAutoFit/>
          </a:bodyPr>
          <a:lstStyle/>
          <a:p>
            <a:pPr algn="ctr">
              <a:lnSpc>
                <a:spcPts val="1400"/>
              </a:lnSpc>
              <a:buNone/>
            </a:pPr>
            <a:r>
              <a:rPr lang="en-US" sz="2400" b="0" dirty="0" err="1" smtClean="0">
                <a:solidFill>
                  <a:schemeClr val="tx1"/>
                </a:solidFill>
                <a:latin typeface="Cambria" panose="02040503050406030204" pitchFamily="18" charset="0"/>
                <a:cs typeface="Times New Roman" pitchFamily="1" charset="0"/>
              </a:rPr>
              <a:t>nonstatic</a:t>
            </a:r>
            <a:r>
              <a:rPr lang="en-US" sz="2400" b="0" dirty="0" smtClean="0">
                <a:solidFill>
                  <a:schemeClr val="tx1"/>
                </a:solidFill>
                <a:latin typeface="Cambria" panose="02040503050406030204" pitchFamily="18" charset="0"/>
                <a:cs typeface="Times New Roman" pitchFamily="1" charset="0"/>
              </a:rPr>
              <a:t> methods </a:t>
            </a:r>
            <a:r>
              <a:rPr lang="en-US" sz="2400" b="1" dirty="0" smtClean="0">
                <a:solidFill>
                  <a:schemeClr val="tx1"/>
                </a:solidFill>
                <a:latin typeface="Cambria" panose="02040503050406030204" pitchFamily="18" charset="0"/>
                <a:cs typeface="Times New Roman" pitchFamily="1" charset="0"/>
              </a:rPr>
              <a:t>do</a:t>
            </a:r>
          </a:p>
          <a:p>
            <a:pPr algn="ctr">
              <a:lnSpc>
                <a:spcPts val="1400"/>
              </a:lnSpc>
              <a:buNone/>
            </a:pPr>
            <a:r>
              <a:rPr lang="en-US" sz="2400" b="0" dirty="0" smtClean="0">
                <a:solidFill>
                  <a:schemeClr val="tx1"/>
                </a:solidFill>
                <a:latin typeface="Cambria" panose="02040503050406030204" pitchFamily="18" charset="0"/>
                <a:cs typeface="Times New Roman" pitchFamily="1" charset="0"/>
              </a:rPr>
              <a:t> have a   </a:t>
            </a:r>
            <a:r>
              <a:rPr lang="en-US" sz="2400" b="1" u="sng" dirty="0" smtClean="0">
                <a:solidFill>
                  <a:schemeClr val="tx1"/>
                </a:solidFill>
                <a:latin typeface="Courier New" panose="02070309020205020404" pitchFamily="49" charset="0"/>
                <a:cs typeface="Courier New" panose="02070309020205020404" pitchFamily="49" charset="0"/>
              </a:rPr>
              <a:t>this</a:t>
            </a:r>
            <a:r>
              <a:rPr lang="en-US" sz="2400" b="1" dirty="0" smtClean="0">
                <a:solidFill>
                  <a:schemeClr val="tx1"/>
                </a:solidFill>
                <a:latin typeface="Courier New" panose="02070309020205020404" pitchFamily="49" charset="0"/>
                <a:cs typeface="Courier New" panose="02070309020205020404" pitchFamily="49" charset="0"/>
              </a:rPr>
              <a:t> </a:t>
            </a:r>
            <a:r>
              <a:rPr lang="en-US" dirty="0" smtClean="0">
                <a:latin typeface="Cambria" panose="02040503050406030204" pitchFamily="18" charset="0"/>
                <a:cs typeface="Times New Roman" pitchFamily="1" charset="0"/>
              </a:rPr>
              <a:t>object</a:t>
            </a:r>
            <a:endParaRPr lang="en-US" sz="2400" b="1" u="sng" dirty="0" smtClean="0">
              <a:solidFill>
                <a:schemeClr val="tx1"/>
              </a:solidFill>
              <a:latin typeface="Courier New" panose="02070309020205020404" pitchFamily="49" charset="0"/>
              <a:cs typeface="Courier New" panose="02070309020205020404" pitchFamily="49" charset="0"/>
            </a:endParaRPr>
          </a:p>
        </p:txBody>
      </p:sp>
      <p:sp>
        <p:nvSpPr>
          <p:cNvPr id="11" name="TextBox 10"/>
          <p:cNvSpPr txBox="1"/>
          <p:nvPr/>
        </p:nvSpPr>
        <p:spPr bwMode="auto">
          <a:xfrm>
            <a:off x="304800" y="6019335"/>
            <a:ext cx="2971800" cy="682238"/>
          </a:xfrm>
          <a:prstGeom prst="rect">
            <a:avLst/>
          </a:prstGeom>
          <a:noFill/>
          <a:ln w="9525">
            <a:noFill/>
            <a:miter lim="800000"/>
            <a:headEnd/>
            <a:tailEnd/>
          </a:ln>
        </p:spPr>
        <p:txBody>
          <a:bodyPr wrap="square" rtlCol="0">
            <a:spAutoFit/>
          </a:bodyPr>
          <a:lstStyle/>
          <a:p>
            <a:pPr algn="ctr">
              <a:lnSpc>
                <a:spcPts val="1400"/>
              </a:lnSpc>
              <a:buNone/>
            </a:pPr>
            <a:r>
              <a:rPr lang="en-US" sz="2400" b="0" dirty="0" smtClean="0">
                <a:solidFill>
                  <a:schemeClr val="tx1"/>
                </a:solidFill>
                <a:latin typeface="Cambria" panose="02040503050406030204" pitchFamily="18" charset="0"/>
                <a:cs typeface="Times New Roman" pitchFamily="1" charset="0"/>
              </a:rPr>
              <a:t>static methods </a:t>
            </a:r>
            <a:r>
              <a:rPr lang="en-US" sz="2400" b="1" dirty="0" smtClean="0">
                <a:solidFill>
                  <a:schemeClr val="tx1"/>
                </a:solidFill>
                <a:latin typeface="Cambria" panose="02040503050406030204" pitchFamily="18" charset="0"/>
                <a:cs typeface="Times New Roman" pitchFamily="1" charset="0"/>
              </a:rPr>
              <a:t>don't</a:t>
            </a:r>
          </a:p>
          <a:p>
            <a:pPr algn="ctr">
              <a:lnSpc>
                <a:spcPts val="1400"/>
              </a:lnSpc>
              <a:buNone/>
            </a:pPr>
            <a:r>
              <a:rPr lang="en-US" sz="2400" b="0" dirty="0" smtClean="0">
                <a:solidFill>
                  <a:schemeClr val="tx1"/>
                </a:solidFill>
                <a:latin typeface="Cambria" panose="02040503050406030204" pitchFamily="18" charset="0"/>
                <a:cs typeface="Times New Roman" pitchFamily="1" charset="0"/>
              </a:rPr>
              <a:t> have a </a:t>
            </a:r>
            <a:r>
              <a:rPr lang="en-US" sz="2400" b="1" u="sng" dirty="0" smtClean="0">
                <a:solidFill>
                  <a:schemeClr val="tx1"/>
                </a:solidFill>
                <a:latin typeface="Courier New" panose="02070309020205020404" pitchFamily="49" charset="0"/>
                <a:cs typeface="Courier New" panose="02070309020205020404" pitchFamily="49" charset="0"/>
              </a:rPr>
              <a:t>this</a:t>
            </a:r>
          </a:p>
        </p:txBody>
      </p:sp>
      <p:sp>
        <p:nvSpPr>
          <p:cNvPr id="4" name="TextBox 3"/>
          <p:cNvSpPr txBox="1"/>
          <p:nvPr/>
        </p:nvSpPr>
        <p:spPr bwMode="auto">
          <a:xfrm>
            <a:off x="533400" y="5113836"/>
            <a:ext cx="3561938" cy="572464"/>
          </a:xfrm>
          <a:prstGeom prst="rect">
            <a:avLst/>
          </a:prstGeom>
          <a:noFill/>
          <a:ln w="9525">
            <a:noFill/>
            <a:miter lim="800000"/>
            <a:headEnd/>
            <a:tailEnd/>
          </a:ln>
        </p:spPr>
        <p:txBody>
          <a:bodyPr wrap="square" rtlCol="0">
            <a:spAutoFit/>
          </a:bodyPr>
          <a:lstStyle/>
          <a:p>
            <a:pPr>
              <a:lnSpc>
                <a:spcPct val="130000"/>
              </a:lnSpc>
              <a:buNone/>
            </a:pPr>
            <a:r>
              <a:rPr lang="en-US" dirty="0" smtClean="0">
                <a:latin typeface="Calibri" panose="020F0502020204030204" pitchFamily="34" charset="0"/>
                <a:cs typeface="Times New Roman" pitchFamily="1" charset="0"/>
              </a:rPr>
              <a:t>if (</a:t>
            </a:r>
            <a:r>
              <a:rPr lang="en-US" dirty="0" err="1" smtClean="0">
                <a:latin typeface="Calibri" panose="020F0502020204030204" pitchFamily="34" charset="0"/>
                <a:cs typeface="Times New Roman" pitchFamily="1" charset="0"/>
              </a:rPr>
              <a:t>BSTNode.</a:t>
            </a:r>
            <a:r>
              <a:rPr lang="en-US" b="1" dirty="0" err="1" smtClean="0">
                <a:solidFill>
                  <a:srgbClr val="0000FF"/>
                </a:solidFill>
                <a:latin typeface="Calibri" panose="020F0502020204030204" pitchFamily="34" charset="0"/>
                <a:cs typeface="Times New Roman" pitchFamily="1" charset="0"/>
              </a:rPr>
              <a:t>isEmpty</a:t>
            </a:r>
            <a:r>
              <a:rPr lang="en-US" dirty="0" smtClean="0">
                <a:latin typeface="Calibri" panose="020F0502020204030204" pitchFamily="34" charset="0"/>
                <a:cs typeface="Times New Roman" pitchFamily="1" charset="0"/>
              </a:rPr>
              <a:t>( </a:t>
            </a:r>
            <a:r>
              <a:rPr lang="en-US" b="1" dirty="0" smtClean="0">
                <a:latin typeface="Calibri" panose="020F0502020204030204" pitchFamily="34" charset="0"/>
                <a:cs typeface="Times New Roman" pitchFamily="1" charset="0"/>
              </a:rPr>
              <a:t>N</a:t>
            </a:r>
            <a:r>
              <a:rPr lang="en-US" dirty="0" smtClean="0">
                <a:latin typeface="Calibri" panose="020F0502020204030204" pitchFamily="34" charset="0"/>
                <a:cs typeface="Times New Roman" pitchFamily="1" charset="0"/>
              </a:rPr>
              <a:t> )) {</a:t>
            </a:r>
            <a:endParaRPr lang="en-US" sz="2400" dirty="0" smtClean="0">
              <a:solidFill>
                <a:schemeClr val="tx1"/>
              </a:solidFill>
              <a:latin typeface="Calibri" panose="020F0502020204030204" pitchFamily="34" charset="0"/>
              <a:cs typeface="Times New Roman" pitchFamily="1" charset="0"/>
            </a:endParaRPr>
          </a:p>
        </p:txBody>
      </p:sp>
      <p:sp>
        <p:nvSpPr>
          <p:cNvPr id="13" name="TextBox 12"/>
          <p:cNvSpPr txBox="1"/>
          <p:nvPr/>
        </p:nvSpPr>
        <p:spPr bwMode="auto">
          <a:xfrm>
            <a:off x="533400" y="4470168"/>
            <a:ext cx="3136075" cy="572464"/>
          </a:xfrm>
          <a:prstGeom prst="rect">
            <a:avLst/>
          </a:prstGeom>
          <a:noFill/>
          <a:ln w="9525">
            <a:noFill/>
            <a:miter lim="800000"/>
            <a:headEnd/>
            <a:tailEnd/>
          </a:ln>
        </p:spPr>
        <p:txBody>
          <a:bodyPr wrap="square" rtlCol="0">
            <a:spAutoFit/>
          </a:bodyPr>
          <a:lstStyle/>
          <a:p>
            <a:pPr>
              <a:lnSpc>
                <a:spcPct val="130000"/>
              </a:lnSpc>
              <a:buNone/>
            </a:pPr>
            <a:r>
              <a:rPr lang="en-US" dirty="0" err="1" smtClean="0">
                <a:latin typeface="Calibri" panose="020F0502020204030204" pitchFamily="34" charset="0"/>
                <a:cs typeface="Times New Roman" pitchFamily="1" charset="0"/>
              </a:rPr>
              <a:t>BSTNode</a:t>
            </a:r>
            <a:r>
              <a:rPr lang="en-US" dirty="0">
                <a:latin typeface="Calibri" panose="020F0502020204030204" pitchFamily="34" charset="0"/>
                <a:cs typeface="Times New Roman" pitchFamily="1" charset="0"/>
              </a:rPr>
              <a:t> </a:t>
            </a:r>
            <a:r>
              <a:rPr lang="en-US" b="1" dirty="0" smtClean="0">
                <a:latin typeface="Calibri" panose="020F0502020204030204" pitchFamily="34" charset="0"/>
                <a:cs typeface="Times New Roman" pitchFamily="1" charset="0"/>
              </a:rPr>
              <a:t>N</a:t>
            </a:r>
            <a:r>
              <a:rPr lang="en-US" dirty="0" smtClean="0">
                <a:latin typeface="Calibri" panose="020F0502020204030204" pitchFamily="34" charset="0"/>
                <a:cs typeface="Times New Roman" pitchFamily="1" charset="0"/>
              </a:rPr>
              <a:t> = …</a:t>
            </a:r>
            <a:endParaRPr lang="en-US" sz="2400" dirty="0" smtClean="0">
              <a:solidFill>
                <a:schemeClr val="tx1"/>
              </a:solidFill>
              <a:latin typeface="Calibri" panose="020F0502020204030204" pitchFamily="34" charset="0"/>
              <a:cs typeface="Times New Roman" pitchFamily="1" charset="0"/>
            </a:endParaRPr>
          </a:p>
        </p:txBody>
      </p:sp>
      <p:sp>
        <p:nvSpPr>
          <p:cNvPr id="15" name="Rounded Rectangle 14"/>
          <p:cNvSpPr/>
          <p:nvPr/>
        </p:nvSpPr>
        <p:spPr bwMode="auto">
          <a:xfrm>
            <a:off x="4953000" y="4492732"/>
            <a:ext cx="3866738" cy="1295400"/>
          </a:xfrm>
          <a:prstGeom prst="roundRect">
            <a:avLst/>
          </a:prstGeom>
          <a:solidFill>
            <a:srgbClr val="FFC3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rgbClr val="0703F3"/>
              </a:solidFill>
              <a:effectLst/>
              <a:latin typeface="Times New Roman" pitchFamily="1" charset="0"/>
              <a:ea typeface="ＭＳ Ｐゴシック" pitchFamily="1" charset="-128"/>
            </a:endParaRPr>
          </a:p>
        </p:txBody>
      </p:sp>
      <p:sp>
        <p:nvSpPr>
          <p:cNvPr id="16" name="TextBox 15"/>
          <p:cNvSpPr txBox="1"/>
          <p:nvPr/>
        </p:nvSpPr>
        <p:spPr bwMode="auto">
          <a:xfrm>
            <a:off x="5174013" y="5110768"/>
            <a:ext cx="3561938" cy="572464"/>
          </a:xfrm>
          <a:prstGeom prst="rect">
            <a:avLst/>
          </a:prstGeom>
          <a:noFill/>
          <a:ln w="9525">
            <a:noFill/>
            <a:miter lim="800000"/>
            <a:headEnd/>
            <a:tailEnd/>
          </a:ln>
        </p:spPr>
        <p:txBody>
          <a:bodyPr wrap="square" rtlCol="0">
            <a:spAutoFit/>
          </a:bodyPr>
          <a:lstStyle/>
          <a:p>
            <a:pPr>
              <a:lnSpc>
                <a:spcPct val="130000"/>
              </a:lnSpc>
              <a:buNone/>
            </a:pPr>
            <a:r>
              <a:rPr lang="en-US" dirty="0" smtClean="0">
                <a:latin typeface="Calibri" panose="020F0502020204030204" pitchFamily="34" charset="0"/>
                <a:cs typeface="Times New Roman" pitchFamily="1" charset="0"/>
              </a:rPr>
              <a:t>if (</a:t>
            </a:r>
            <a:r>
              <a:rPr lang="en-US" b="1" dirty="0" err="1">
                <a:latin typeface="Calibri" panose="020F0502020204030204" pitchFamily="34" charset="0"/>
                <a:cs typeface="Times New Roman" pitchFamily="1" charset="0"/>
              </a:rPr>
              <a:t>N</a:t>
            </a:r>
            <a:r>
              <a:rPr lang="en-US" dirty="0" err="1" smtClean="0">
                <a:latin typeface="Calibri" panose="020F0502020204030204" pitchFamily="34" charset="0"/>
                <a:cs typeface="Times New Roman" pitchFamily="1" charset="0"/>
              </a:rPr>
              <a:t>.</a:t>
            </a:r>
            <a:r>
              <a:rPr lang="en-US" b="1" dirty="0" err="1" smtClean="0">
                <a:solidFill>
                  <a:srgbClr val="C00000"/>
                </a:solidFill>
                <a:latin typeface="Calibri" panose="020F0502020204030204" pitchFamily="34" charset="0"/>
                <a:cs typeface="Times New Roman" pitchFamily="1" charset="0"/>
              </a:rPr>
              <a:t>isEmpty</a:t>
            </a:r>
            <a:r>
              <a:rPr lang="en-US" dirty="0" smtClean="0">
                <a:latin typeface="Calibri" panose="020F0502020204030204" pitchFamily="34" charset="0"/>
                <a:cs typeface="Times New Roman" pitchFamily="1" charset="0"/>
              </a:rPr>
              <a:t>( )) {</a:t>
            </a:r>
            <a:endParaRPr lang="en-US" sz="2400" dirty="0" smtClean="0">
              <a:solidFill>
                <a:schemeClr val="tx1"/>
              </a:solidFill>
              <a:latin typeface="Calibri" panose="020F0502020204030204" pitchFamily="34" charset="0"/>
              <a:cs typeface="Times New Roman" pitchFamily="1" charset="0"/>
            </a:endParaRPr>
          </a:p>
        </p:txBody>
      </p:sp>
      <p:sp>
        <p:nvSpPr>
          <p:cNvPr id="17" name="TextBox 16"/>
          <p:cNvSpPr txBox="1"/>
          <p:nvPr/>
        </p:nvSpPr>
        <p:spPr bwMode="auto">
          <a:xfrm>
            <a:off x="5174013" y="4467100"/>
            <a:ext cx="3136075" cy="572464"/>
          </a:xfrm>
          <a:prstGeom prst="rect">
            <a:avLst/>
          </a:prstGeom>
          <a:noFill/>
          <a:ln w="9525">
            <a:noFill/>
            <a:miter lim="800000"/>
            <a:headEnd/>
            <a:tailEnd/>
          </a:ln>
        </p:spPr>
        <p:txBody>
          <a:bodyPr wrap="square" rtlCol="0">
            <a:spAutoFit/>
          </a:bodyPr>
          <a:lstStyle/>
          <a:p>
            <a:pPr>
              <a:lnSpc>
                <a:spcPct val="130000"/>
              </a:lnSpc>
              <a:buNone/>
            </a:pPr>
            <a:r>
              <a:rPr lang="en-US" dirty="0" err="1" smtClean="0">
                <a:latin typeface="Calibri" panose="020F0502020204030204" pitchFamily="34" charset="0"/>
                <a:cs typeface="Times New Roman" pitchFamily="1" charset="0"/>
              </a:rPr>
              <a:t>BSTNode</a:t>
            </a:r>
            <a:r>
              <a:rPr lang="en-US" dirty="0">
                <a:latin typeface="Calibri" panose="020F0502020204030204" pitchFamily="34" charset="0"/>
                <a:cs typeface="Times New Roman" pitchFamily="1" charset="0"/>
              </a:rPr>
              <a:t> </a:t>
            </a:r>
            <a:r>
              <a:rPr lang="en-US" b="1" dirty="0" smtClean="0">
                <a:latin typeface="Calibri" panose="020F0502020204030204" pitchFamily="34" charset="0"/>
                <a:cs typeface="Times New Roman" pitchFamily="1" charset="0"/>
              </a:rPr>
              <a:t>N</a:t>
            </a:r>
            <a:r>
              <a:rPr lang="en-US" dirty="0" smtClean="0">
                <a:latin typeface="Calibri" panose="020F0502020204030204" pitchFamily="34" charset="0"/>
                <a:cs typeface="Times New Roman" pitchFamily="1" charset="0"/>
              </a:rPr>
              <a:t> = …</a:t>
            </a:r>
            <a:endParaRPr lang="en-US" sz="2400" dirty="0" smtClean="0">
              <a:solidFill>
                <a:schemeClr val="tx1"/>
              </a:solidFill>
              <a:latin typeface="Calibri" panose="020F0502020204030204" pitchFamily="34" charset="0"/>
              <a:cs typeface="Times New Roman" pitchFamily="1" charset="0"/>
            </a:endParaRPr>
          </a:p>
        </p:txBody>
      </p:sp>
      <p:sp>
        <p:nvSpPr>
          <p:cNvPr id="12" name="Rectangle 11"/>
          <p:cNvSpPr/>
          <p:nvPr/>
        </p:nvSpPr>
        <p:spPr>
          <a:xfrm>
            <a:off x="3275611" y="5973989"/>
            <a:ext cx="1142999" cy="646331"/>
          </a:xfrm>
          <a:prstGeom prst="rect">
            <a:avLst/>
          </a:prstGeom>
        </p:spPr>
        <p:txBody>
          <a:bodyPr wrap="square">
            <a:spAutoFit/>
          </a:bodyPr>
          <a:lstStyle/>
          <a:p>
            <a:pPr algn="ctr">
              <a:buNone/>
            </a:pPr>
            <a:r>
              <a:rPr lang="en-US" sz="1200" dirty="0" smtClean="0">
                <a:latin typeface="Calibri" panose="020F0502020204030204" pitchFamily="34" charset="0"/>
              </a:rPr>
              <a:t>they have an extra input instead</a:t>
            </a:r>
            <a:endParaRPr lang="en-US" sz="1200" dirty="0">
              <a:latin typeface="Calibri" panose="020F0502020204030204" pitchFamily="34" charset="0"/>
            </a:endParaRPr>
          </a:p>
        </p:txBody>
      </p:sp>
      <p:sp>
        <p:nvSpPr>
          <p:cNvPr id="20" name="Rectangle 19"/>
          <p:cNvSpPr/>
          <p:nvPr/>
        </p:nvSpPr>
        <p:spPr>
          <a:xfrm>
            <a:off x="312387" y="2667000"/>
            <a:ext cx="4031013" cy="1323439"/>
          </a:xfrm>
          <a:prstGeom prst="rect">
            <a:avLst/>
          </a:prstGeom>
          <a:solidFill>
            <a:schemeClr val="bg1"/>
          </a:solidFill>
        </p:spPr>
        <p:txBody>
          <a:bodyPr wrap="square">
            <a:spAutoFit/>
          </a:bodyPr>
          <a:lstStyle/>
          <a:p>
            <a:pPr>
              <a:lnSpc>
                <a:spcPts val="1500"/>
              </a:lnSpc>
              <a:buNone/>
            </a:pPr>
            <a:r>
              <a:rPr lang="en-US" sz="2000" b="1" dirty="0" smtClean="0">
                <a:solidFill>
                  <a:srgbClr val="0000FF"/>
                </a:solidFill>
                <a:latin typeface="Calibri" panose="020F0502020204030204" pitchFamily="34" charset="0"/>
                <a:cs typeface="Times New Roman" pitchFamily="18" charset="0"/>
              </a:rPr>
              <a:t>static</a:t>
            </a:r>
            <a:r>
              <a:rPr lang="en-US" sz="2000" dirty="0" smtClean="0">
                <a:solidFill>
                  <a:srgbClr val="0000FF"/>
                </a:solidFill>
                <a:latin typeface="Calibri" panose="020F0502020204030204" pitchFamily="34" charset="0"/>
                <a:cs typeface="Times New Roman" pitchFamily="18" charset="0"/>
              </a:rPr>
              <a:t> </a:t>
            </a:r>
            <a:r>
              <a:rPr lang="en-US" sz="2000" dirty="0" err="1" smtClean="0">
                <a:solidFill>
                  <a:srgbClr val="000000"/>
                </a:solidFill>
                <a:latin typeface="Calibri" panose="020F0502020204030204" pitchFamily="34" charset="0"/>
                <a:cs typeface="Times New Roman" pitchFamily="18" charset="0"/>
              </a:rPr>
              <a:t>boolean</a:t>
            </a:r>
            <a:r>
              <a:rPr lang="en-US" sz="2000" dirty="0" smtClean="0">
                <a:solidFill>
                  <a:srgbClr val="000000"/>
                </a:solidFill>
                <a:latin typeface="Calibri" panose="020F0502020204030204" pitchFamily="34" charset="0"/>
                <a:cs typeface="Times New Roman" pitchFamily="18" charset="0"/>
              </a:rPr>
              <a:t> </a:t>
            </a:r>
            <a:r>
              <a:rPr lang="en-US" sz="2000" b="1" dirty="0" err="1" smtClean="0">
                <a:solidFill>
                  <a:srgbClr val="0000FF"/>
                </a:solidFill>
                <a:latin typeface="Calibri" panose="020F0502020204030204" pitchFamily="34" charset="0"/>
                <a:cs typeface="Times New Roman" pitchFamily="18" charset="0"/>
              </a:rPr>
              <a:t>isEmpty</a:t>
            </a:r>
            <a:r>
              <a:rPr lang="en-US" sz="2000" dirty="0" smtClean="0">
                <a:solidFill>
                  <a:srgbClr val="000000"/>
                </a:solidFill>
                <a:latin typeface="Calibri" panose="020F0502020204030204" pitchFamily="34" charset="0"/>
                <a:cs typeface="Times New Roman" pitchFamily="18" charset="0"/>
              </a:rPr>
              <a:t>( </a:t>
            </a:r>
            <a:r>
              <a:rPr lang="en-US" sz="2000" dirty="0" err="1" smtClean="0">
                <a:solidFill>
                  <a:srgbClr val="000000"/>
                </a:solidFill>
                <a:latin typeface="Calibri" panose="020F0502020204030204" pitchFamily="34" charset="0"/>
                <a:cs typeface="Times New Roman" pitchFamily="18" charset="0"/>
              </a:rPr>
              <a:t>BSTNode</a:t>
            </a:r>
            <a:r>
              <a:rPr lang="en-US" sz="2000" dirty="0" smtClean="0">
                <a:solidFill>
                  <a:srgbClr val="000000"/>
                </a:solidFill>
                <a:latin typeface="Calibri" panose="020F0502020204030204" pitchFamily="34" charset="0"/>
                <a:cs typeface="Times New Roman" pitchFamily="18" charset="0"/>
              </a:rPr>
              <a:t> N )</a:t>
            </a:r>
          </a:p>
          <a:p>
            <a:pPr>
              <a:lnSpc>
                <a:spcPts val="1500"/>
              </a:lnSpc>
              <a:buNone/>
            </a:pPr>
            <a:r>
              <a:rPr lang="en-US" sz="2000" dirty="0" smtClean="0">
                <a:solidFill>
                  <a:srgbClr val="000000"/>
                </a:solidFill>
                <a:latin typeface="Calibri" panose="020F0502020204030204" pitchFamily="34" charset="0"/>
                <a:cs typeface="Times New Roman" pitchFamily="18" charset="0"/>
              </a:rPr>
              <a:t>{</a:t>
            </a:r>
          </a:p>
          <a:p>
            <a:pPr>
              <a:lnSpc>
                <a:spcPts val="1500"/>
              </a:lnSpc>
              <a:buNone/>
            </a:pPr>
            <a:r>
              <a:rPr lang="en-US" sz="2000" dirty="0" smtClean="0">
                <a:solidFill>
                  <a:srgbClr val="000000"/>
                </a:solidFill>
                <a:latin typeface="Calibri" panose="020F0502020204030204" pitchFamily="34" charset="0"/>
                <a:cs typeface="Times New Roman" pitchFamily="18" charset="0"/>
              </a:rPr>
              <a:t>    return </a:t>
            </a:r>
            <a:r>
              <a:rPr lang="en-US" sz="2000" dirty="0" err="1" smtClean="0">
                <a:solidFill>
                  <a:srgbClr val="000000"/>
                </a:solidFill>
                <a:latin typeface="Calibri" panose="020F0502020204030204" pitchFamily="34" charset="0"/>
                <a:cs typeface="Times New Roman" pitchFamily="18" charset="0"/>
              </a:rPr>
              <a:t>N.key</a:t>
            </a:r>
            <a:r>
              <a:rPr lang="en-US" sz="2000" dirty="0" smtClean="0">
                <a:solidFill>
                  <a:srgbClr val="000000"/>
                </a:solidFill>
                <a:latin typeface="Calibri" panose="020F0502020204030204" pitchFamily="34" charset="0"/>
                <a:cs typeface="Times New Roman" pitchFamily="18" charset="0"/>
              </a:rPr>
              <a:t> == </a:t>
            </a:r>
            <a:endParaRPr lang="en-US" sz="2000" dirty="0">
              <a:solidFill>
                <a:srgbClr val="000000"/>
              </a:solidFill>
              <a:latin typeface="Calibri" panose="020F0502020204030204" pitchFamily="34" charset="0"/>
              <a:cs typeface="Times New Roman" pitchFamily="18" charset="0"/>
            </a:endParaRPr>
          </a:p>
          <a:p>
            <a:pPr>
              <a:lnSpc>
                <a:spcPts val="1500"/>
              </a:lnSpc>
              <a:buNone/>
            </a:pPr>
            <a:r>
              <a:rPr lang="en-US" sz="2000" dirty="0" smtClean="0">
                <a:solidFill>
                  <a:srgbClr val="000000"/>
                </a:solidFill>
                <a:latin typeface="Calibri" panose="020F0502020204030204" pitchFamily="34" charset="0"/>
                <a:cs typeface="Times New Roman" pitchFamily="18" charset="0"/>
              </a:rPr>
              <a:t>}</a:t>
            </a:r>
            <a:endParaRPr lang="en-US" sz="2000" dirty="0">
              <a:latin typeface="Calibri" panose="020F0502020204030204" pitchFamily="34" charset="0"/>
            </a:endParaRPr>
          </a:p>
        </p:txBody>
      </p:sp>
    </p:spTree>
    <p:extLst>
      <p:ext uri="{BB962C8B-B14F-4D97-AF65-F5344CB8AC3E}">
        <p14:creationId xmlns:p14="http://schemas.microsoft.com/office/powerpoint/2010/main" val="19051208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027"/>
          <p:cNvSpPr txBox="1">
            <a:spLocks noChangeArrowheads="1"/>
          </p:cNvSpPr>
          <p:nvPr/>
        </p:nvSpPr>
        <p:spPr bwMode="auto">
          <a:xfrm>
            <a:off x="331788" y="2087563"/>
            <a:ext cx="413226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nSpc>
                <a:spcPct val="50000"/>
              </a:lnSpc>
              <a:buFontTx/>
              <a:buNone/>
            </a:pPr>
            <a:r>
              <a:rPr lang="en-US" altLang="en-US" sz="1600">
                <a:latin typeface="Courier New" pitchFamily="49" charset="0"/>
              </a:rPr>
              <a:t>static </a:t>
            </a:r>
            <a:r>
              <a:rPr lang="en-US" altLang="en-US" sz="1600">
                <a:solidFill>
                  <a:srgbClr val="000000"/>
                </a:solidFill>
                <a:latin typeface="Courier New" pitchFamily="49" charset="0"/>
              </a:rPr>
              <a:t>OpenList </a:t>
            </a:r>
            <a:r>
              <a:rPr lang="en-US" altLang="en-US" sz="1600">
                <a:latin typeface="Courier New" pitchFamily="49" charset="0"/>
              </a:rPr>
              <a:t>emptyList </a:t>
            </a:r>
            <a:r>
              <a:rPr lang="en-US" altLang="en-US" sz="1600">
                <a:solidFill>
                  <a:srgbClr val="000000"/>
                </a:solidFill>
                <a:latin typeface="Courier New" pitchFamily="49" charset="0"/>
              </a:rPr>
              <a:t>= </a:t>
            </a:r>
          </a:p>
          <a:p>
            <a:pPr>
              <a:lnSpc>
                <a:spcPct val="50000"/>
              </a:lnSpc>
              <a:buFontTx/>
              <a:buNone/>
            </a:pPr>
            <a:r>
              <a:rPr lang="en-US" altLang="en-US" sz="1600">
                <a:solidFill>
                  <a:srgbClr val="000000"/>
                </a:solidFill>
                <a:latin typeface="Courier New" pitchFamily="49" charset="0"/>
              </a:rPr>
              <a:t>	new OpenList(null,null);</a:t>
            </a:r>
          </a:p>
          <a:p>
            <a:pPr>
              <a:lnSpc>
                <a:spcPct val="50000"/>
              </a:lnSpc>
              <a:buFontTx/>
              <a:buNone/>
            </a:pPr>
            <a:endParaRPr lang="en-US" altLang="en-US" sz="1600">
              <a:solidFill>
                <a:srgbClr val="000000"/>
              </a:solidFill>
              <a:latin typeface="Courier New" pitchFamily="49" charset="0"/>
            </a:endParaRPr>
          </a:p>
        </p:txBody>
      </p:sp>
      <p:sp>
        <p:nvSpPr>
          <p:cNvPr id="39939" name="Line 1034"/>
          <p:cNvSpPr>
            <a:spLocks noChangeShapeType="1"/>
          </p:cNvSpPr>
          <p:nvPr/>
        </p:nvSpPr>
        <p:spPr bwMode="auto">
          <a:xfrm>
            <a:off x="4818063" y="122238"/>
            <a:ext cx="0" cy="65690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sp>
        <p:nvSpPr>
          <p:cNvPr id="39940" name="Rectangle 1037"/>
          <p:cNvSpPr>
            <a:spLocks noChangeArrowheads="1"/>
          </p:cNvSpPr>
          <p:nvPr/>
        </p:nvSpPr>
        <p:spPr bwMode="auto">
          <a:xfrm>
            <a:off x="5516563" y="3440113"/>
            <a:ext cx="2824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spcBef>
                <a:spcPct val="0"/>
              </a:spcBef>
              <a:buFontTx/>
              <a:buNone/>
            </a:pPr>
            <a:r>
              <a:rPr lang="en-US" altLang="en-US" sz="1800" b="0" i="1">
                <a:solidFill>
                  <a:srgbClr val="000000"/>
                </a:solidFill>
                <a:latin typeface="Calibri" pitchFamily="34" charset="0"/>
              </a:rPr>
              <a:t>must</a:t>
            </a:r>
            <a:r>
              <a:rPr lang="en-US" altLang="en-US" sz="1800" b="0">
                <a:solidFill>
                  <a:srgbClr val="000000"/>
                </a:solidFill>
                <a:latin typeface="Calibri" pitchFamily="34" charset="0"/>
              </a:rPr>
              <a:t> access from an </a:t>
            </a:r>
            <a:r>
              <a:rPr lang="en-US" altLang="en-US" sz="1800">
                <a:solidFill>
                  <a:srgbClr val="940EBE"/>
                </a:solidFill>
                <a:latin typeface="Calibri" pitchFamily="34" charset="0"/>
              </a:rPr>
              <a:t>object</a:t>
            </a:r>
            <a:r>
              <a:rPr lang="en-US" altLang="en-US" sz="1800" b="0">
                <a:solidFill>
                  <a:srgbClr val="000000"/>
                </a:solidFill>
                <a:latin typeface="Calibri" pitchFamily="34" charset="0"/>
              </a:rPr>
              <a:t>!</a:t>
            </a:r>
          </a:p>
        </p:txBody>
      </p:sp>
      <p:grpSp>
        <p:nvGrpSpPr>
          <p:cNvPr id="39941" name="Group 1048"/>
          <p:cNvGrpSpPr>
            <a:grpSpLocks/>
          </p:cNvGrpSpPr>
          <p:nvPr/>
        </p:nvGrpSpPr>
        <p:grpSpPr bwMode="auto">
          <a:xfrm>
            <a:off x="6629400" y="4267200"/>
            <a:ext cx="1701800" cy="1273175"/>
            <a:chOff x="3069" y="1495"/>
            <a:chExt cx="2572" cy="1907"/>
          </a:xfrm>
        </p:grpSpPr>
        <p:sp>
          <p:nvSpPr>
            <p:cNvPr id="40018" name="Freeform 1049"/>
            <p:cNvSpPr>
              <a:spLocks/>
            </p:cNvSpPr>
            <p:nvPr/>
          </p:nvSpPr>
          <p:spPr bwMode="auto">
            <a:xfrm>
              <a:off x="3459" y="1645"/>
              <a:ext cx="1751" cy="1315"/>
            </a:xfrm>
            <a:custGeom>
              <a:avLst/>
              <a:gdLst>
                <a:gd name="T0" fmla="*/ 816 w 1751"/>
                <a:gd name="T1" fmla="*/ 40 h 1315"/>
                <a:gd name="T2" fmla="*/ 521 w 1751"/>
                <a:gd name="T3" fmla="*/ 65 h 1315"/>
                <a:gd name="T4" fmla="*/ 401 w 1751"/>
                <a:gd name="T5" fmla="*/ 85 h 1315"/>
                <a:gd name="T6" fmla="*/ 296 w 1751"/>
                <a:gd name="T7" fmla="*/ 115 h 1315"/>
                <a:gd name="T8" fmla="*/ 206 w 1751"/>
                <a:gd name="T9" fmla="*/ 155 h 1315"/>
                <a:gd name="T10" fmla="*/ 96 w 1751"/>
                <a:gd name="T11" fmla="*/ 245 h 1315"/>
                <a:gd name="T12" fmla="*/ 56 w 1751"/>
                <a:gd name="T13" fmla="*/ 310 h 1315"/>
                <a:gd name="T14" fmla="*/ 31 w 1751"/>
                <a:gd name="T15" fmla="*/ 380 h 1315"/>
                <a:gd name="T16" fmla="*/ 1 w 1751"/>
                <a:gd name="T17" fmla="*/ 585 h 1315"/>
                <a:gd name="T18" fmla="*/ 16 w 1751"/>
                <a:gd name="T19" fmla="*/ 780 h 1315"/>
                <a:gd name="T20" fmla="*/ 106 w 1751"/>
                <a:gd name="T21" fmla="*/ 950 h 1315"/>
                <a:gd name="T22" fmla="*/ 131 w 1751"/>
                <a:gd name="T23" fmla="*/ 1010 h 1315"/>
                <a:gd name="T24" fmla="*/ 361 w 1751"/>
                <a:gd name="T25" fmla="*/ 1200 h 1315"/>
                <a:gd name="T26" fmla="*/ 466 w 1751"/>
                <a:gd name="T27" fmla="*/ 1230 h 1315"/>
                <a:gd name="T28" fmla="*/ 756 w 1751"/>
                <a:gd name="T29" fmla="*/ 1290 h 1315"/>
                <a:gd name="T30" fmla="*/ 1176 w 1751"/>
                <a:gd name="T31" fmla="*/ 1280 h 1315"/>
                <a:gd name="T32" fmla="*/ 1276 w 1751"/>
                <a:gd name="T33" fmla="*/ 1260 h 1315"/>
                <a:gd name="T34" fmla="*/ 1396 w 1751"/>
                <a:gd name="T35" fmla="*/ 1220 h 1315"/>
                <a:gd name="T36" fmla="*/ 1461 w 1751"/>
                <a:gd name="T37" fmla="*/ 1185 h 1315"/>
                <a:gd name="T38" fmla="*/ 1531 w 1751"/>
                <a:gd name="T39" fmla="*/ 1130 h 1315"/>
                <a:gd name="T40" fmla="*/ 1601 w 1751"/>
                <a:gd name="T41" fmla="*/ 1055 h 1315"/>
                <a:gd name="T42" fmla="*/ 1646 w 1751"/>
                <a:gd name="T43" fmla="*/ 990 h 1315"/>
                <a:gd name="T44" fmla="*/ 1691 w 1751"/>
                <a:gd name="T45" fmla="*/ 855 h 1315"/>
                <a:gd name="T46" fmla="*/ 1706 w 1751"/>
                <a:gd name="T47" fmla="*/ 720 h 1315"/>
                <a:gd name="T48" fmla="*/ 1751 w 1751"/>
                <a:gd name="T49" fmla="*/ 450 h 1315"/>
                <a:gd name="T50" fmla="*/ 1641 w 1751"/>
                <a:gd name="T51" fmla="*/ 200 h 1315"/>
                <a:gd name="T52" fmla="*/ 1571 w 1751"/>
                <a:gd name="T53" fmla="*/ 140 h 1315"/>
                <a:gd name="T54" fmla="*/ 1431 w 1751"/>
                <a:gd name="T55" fmla="*/ 55 h 1315"/>
                <a:gd name="T56" fmla="*/ 1356 w 1751"/>
                <a:gd name="T57" fmla="*/ 25 h 1315"/>
                <a:gd name="T58" fmla="*/ 1281 w 1751"/>
                <a:gd name="T59" fmla="*/ 20 h 1315"/>
                <a:gd name="T60" fmla="*/ 936 w 1751"/>
                <a:gd name="T61" fmla="*/ 25 h 1315"/>
                <a:gd name="T62" fmla="*/ 816 w 1751"/>
                <a:gd name="T63" fmla="*/ 40 h 13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51"/>
                <a:gd name="T97" fmla="*/ 0 h 1315"/>
                <a:gd name="T98" fmla="*/ 1751 w 1751"/>
                <a:gd name="T99" fmla="*/ 1315 h 13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51" h="1315">
                  <a:moveTo>
                    <a:pt x="816" y="40"/>
                  </a:moveTo>
                  <a:cubicBezTo>
                    <a:pt x="715" y="44"/>
                    <a:pt x="620" y="53"/>
                    <a:pt x="521" y="65"/>
                  </a:cubicBezTo>
                  <a:cubicBezTo>
                    <a:pt x="484" y="77"/>
                    <a:pt x="439" y="79"/>
                    <a:pt x="401" y="85"/>
                  </a:cubicBezTo>
                  <a:cubicBezTo>
                    <a:pt x="366" y="96"/>
                    <a:pt x="330" y="101"/>
                    <a:pt x="296" y="115"/>
                  </a:cubicBezTo>
                  <a:cubicBezTo>
                    <a:pt x="265" y="127"/>
                    <a:pt x="236" y="142"/>
                    <a:pt x="206" y="155"/>
                  </a:cubicBezTo>
                  <a:cubicBezTo>
                    <a:pt x="177" y="183"/>
                    <a:pt x="114" y="207"/>
                    <a:pt x="96" y="245"/>
                  </a:cubicBezTo>
                  <a:cubicBezTo>
                    <a:pt x="84" y="268"/>
                    <a:pt x="71" y="289"/>
                    <a:pt x="56" y="310"/>
                  </a:cubicBezTo>
                  <a:cubicBezTo>
                    <a:pt x="48" y="333"/>
                    <a:pt x="35" y="356"/>
                    <a:pt x="31" y="380"/>
                  </a:cubicBezTo>
                  <a:cubicBezTo>
                    <a:pt x="17" y="447"/>
                    <a:pt x="14" y="517"/>
                    <a:pt x="1" y="585"/>
                  </a:cubicBezTo>
                  <a:cubicBezTo>
                    <a:pt x="3" y="637"/>
                    <a:pt x="0" y="721"/>
                    <a:pt x="16" y="780"/>
                  </a:cubicBezTo>
                  <a:cubicBezTo>
                    <a:pt x="33" y="842"/>
                    <a:pt x="77" y="892"/>
                    <a:pt x="106" y="950"/>
                  </a:cubicBezTo>
                  <a:cubicBezTo>
                    <a:pt x="115" y="969"/>
                    <a:pt x="119" y="991"/>
                    <a:pt x="131" y="1010"/>
                  </a:cubicBezTo>
                  <a:cubicBezTo>
                    <a:pt x="184" y="1095"/>
                    <a:pt x="256" y="1179"/>
                    <a:pt x="361" y="1200"/>
                  </a:cubicBezTo>
                  <a:cubicBezTo>
                    <a:pt x="394" y="1216"/>
                    <a:pt x="431" y="1216"/>
                    <a:pt x="466" y="1230"/>
                  </a:cubicBezTo>
                  <a:cubicBezTo>
                    <a:pt x="558" y="1267"/>
                    <a:pt x="657" y="1281"/>
                    <a:pt x="756" y="1290"/>
                  </a:cubicBezTo>
                  <a:cubicBezTo>
                    <a:pt x="883" y="1315"/>
                    <a:pt x="1044" y="1289"/>
                    <a:pt x="1176" y="1280"/>
                  </a:cubicBezTo>
                  <a:cubicBezTo>
                    <a:pt x="1209" y="1273"/>
                    <a:pt x="1242" y="1266"/>
                    <a:pt x="1276" y="1260"/>
                  </a:cubicBezTo>
                  <a:cubicBezTo>
                    <a:pt x="1311" y="1242"/>
                    <a:pt x="1357" y="1229"/>
                    <a:pt x="1396" y="1220"/>
                  </a:cubicBezTo>
                  <a:cubicBezTo>
                    <a:pt x="1416" y="1206"/>
                    <a:pt x="1440" y="1199"/>
                    <a:pt x="1461" y="1185"/>
                  </a:cubicBezTo>
                  <a:cubicBezTo>
                    <a:pt x="1484" y="1167"/>
                    <a:pt x="1506" y="1146"/>
                    <a:pt x="1531" y="1130"/>
                  </a:cubicBezTo>
                  <a:cubicBezTo>
                    <a:pt x="1550" y="1101"/>
                    <a:pt x="1582" y="1083"/>
                    <a:pt x="1601" y="1055"/>
                  </a:cubicBezTo>
                  <a:cubicBezTo>
                    <a:pt x="1615" y="1033"/>
                    <a:pt x="1631" y="1011"/>
                    <a:pt x="1646" y="990"/>
                  </a:cubicBezTo>
                  <a:cubicBezTo>
                    <a:pt x="1653" y="952"/>
                    <a:pt x="1676" y="891"/>
                    <a:pt x="1691" y="855"/>
                  </a:cubicBezTo>
                  <a:cubicBezTo>
                    <a:pt x="1697" y="810"/>
                    <a:pt x="1698" y="764"/>
                    <a:pt x="1706" y="720"/>
                  </a:cubicBezTo>
                  <a:cubicBezTo>
                    <a:pt x="1720" y="629"/>
                    <a:pt x="1740" y="541"/>
                    <a:pt x="1751" y="450"/>
                  </a:cubicBezTo>
                  <a:cubicBezTo>
                    <a:pt x="1740" y="362"/>
                    <a:pt x="1720" y="252"/>
                    <a:pt x="1641" y="200"/>
                  </a:cubicBezTo>
                  <a:cubicBezTo>
                    <a:pt x="1622" y="172"/>
                    <a:pt x="1595" y="164"/>
                    <a:pt x="1571" y="140"/>
                  </a:cubicBezTo>
                  <a:cubicBezTo>
                    <a:pt x="1530" y="99"/>
                    <a:pt x="1484" y="74"/>
                    <a:pt x="1431" y="55"/>
                  </a:cubicBezTo>
                  <a:cubicBezTo>
                    <a:pt x="1404" y="45"/>
                    <a:pt x="1385" y="28"/>
                    <a:pt x="1356" y="25"/>
                  </a:cubicBezTo>
                  <a:cubicBezTo>
                    <a:pt x="1331" y="21"/>
                    <a:pt x="1306" y="21"/>
                    <a:pt x="1281" y="20"/>
                  </a:cubicBezTo>
                  <a:cubicBezTo>
                    <a:pt x="1166" y="0"/>
                    <a:pt x="1050" y="12"/>
                    <a:pt x="936" y="25"/>
                  </a:cubicBezTo>
                  <a:cubicBezTo>
                    <a:pt x="925" y="26"/>
                    <a:pt x="830" y="25"/>
                    <a:pt x="816" y="40"/>
                  </a:cubicBezTo>
                  <a:close/>
                </a:path>
              </a:pathLst>
            </a:custGeom>
            <a:noFill/>
            <a:ln w="12700">
              <a:solidFill>
                <a:srgbClr val="940EB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FontTx/>
                <a:buNone/>
              </a:pPr>
              <a:endParaRPr lang="en-US" sz="1800" b="1">
                <a:solidFill>
                  <a:srgbClr val="0703F3"/>
                </a:solidFill>
              </a:endParaRPr>
            </a:p>
          </p:txBody>
        </p:sp>
        <p:sp>
          <p:nvSpPr>
            <p:cNvPr id="40019" name="Freeform 1050"/>
            <p:cNvSpPr>
              <a:spLocks/>
            </p:cNvSpPr>
            <p:nvPr/>
          </p:nvSpPr>
          <p:spPr bwMode="auto">
            <a:xfrm>
              <a:off x="3069" y="1495"/>
              <a:ext cx="466" cy="530"/>
            </a:xfrm>
            <a:custGeom>
              <a:avLst/>
              <a:gdLst>
                <a:gd name="T0" fmla="*/ 466 w 466"/>
                <a:gd name="T1" fmla="*/ 370 h 530"/>
                <a:gd name="T2" fmla="*/ 421 w 466"/>
                <a:gd name="T3" fmla="*/ 330 h 530"/>
                <a:gd name="T4" fmla="*/ 386 w 466"/>
                <a:gd name="T5" fmla="*/ 290 h 530"/>
                <a:gd name="T6" fmla="*/ 341 w 466"/>
                <a:gd name="T7" fmla="*/ 260 h 530"/>
                <a:gd name="T8" fmla="*/ 306 w 466"/>
                <a:gd name="T9" fmla="*/ 220 h 530"/>
                <a:gd name="T10" fmla="*/ 351 w 466"/>
                <a:gd name="T11" fmla="*/ 65 h 530"/>
                <a:gd name="T12" fmla="*/ 306 w 466"/>
                <a:gd name="T13" fmla="*/ 10 h 530"/>
                <a:gd name="T14" fmla="*/ 271 w 466"/>
                <a:gd name="T15" fmla="*/ 75 h 530"/>
                <a:gd name="T16" fmla="*/ 266 w 466"/>
                <a:gd name="T17" fmla="*/ 130 h 530"/>
                <a:gd name="T18" fmla="*/ 251 w 466"/>
                <a:gd name="T19" fmla="*/ 125 h 530"/>
                <a:gd name="T20" fmla="*/ 206 w 466"/>
                <a:gd name="T21" fmla="*/ 90 h 530"/>
                <a:gd name="T22" fmla="*/ 166 w 466"/>
                <a:gd name="T23" fmla="*/ 65 h 530"/>
                <a:gd name="T24" fmla="*/ 136 w 466"/>
                <a:gd name="T25" fmla="*/ 55 h 530"/>
                <a:gd name="T26" fmla="*/ 121 w 466"/>
                <a:gd name="T27" fmla="*/ 50 h 530"/>
                <a:gd name="T28" fmla="*/ 131 w 466"/>
                <a:gd name="T29" fmla="*/ 125 h 530"/>
                <a:gd name="T30" fmla="*/ 161 w 466"/>
                <a:gd name="T31" fmla="*/ 145 h 530"/>
                <a:gd name="T32" fmla="*/ 181 w 466"/>
                <a:gd name="T33" fmla="*/ 165 h 530"/>
                <a:gd name="T34" fmla="*/ 196 w 466"/>
                <a:gd name="T35" fmla="*/ 170 h 530"/>
                <a:gd name="T36" fmla="*/ 131 w 466"/>
                <a:gd name="T37" fmla="*/ 140 h 530"/>
                <a:gd name="T38" fmla="*/ 86 w 466"/>
                <a:gd name="T39" fmla="*/ 125 h 530"/>
                <a:gd name="T40" fmla="*/ 71 w 466"/>
                <a:gd name="T41" fmla="*/ 120 h 530"/>
                <a:gd name="T42" fmla="*/ 61 w 466"/>
                <a:gd name="T43" fmla="*/ 190 h 530"/>
                <a:gd name="T44" fmla="*/ 116 w 466"/>
                <a:gd name="T45" fmla="*/ 220 h 530"/>
                <a:gd name="T46" fmla="*/ 146 w 466"/>
                <a:gd name="T47" fmla="*/ 230 h 530"/>
                <a:gd name="T48" fmla="*/ 161 w 466"/>
                <a:gd name="T49" fmla="*/ 245 h 530"/>
                <a:gd name="T50" fmla="*/ 56 w 466"/>
                <a:gd name="T51" fmla="*/ 210 h 530"/>
                <a:gd name="T52" fmla="*/ 26 w 466"/>
                <a:gd name="T53" fmla="*/ 200 h 530"/>
                <a:gd name="T54" fmla="*/ 26 w 466"/>
                <a:gd name="T55" fmla="*/ 245 h 530"/>
                <a:gd name="T56" fmla="*/ 116 w 466"/>
                <a:gd name="T57" fmla="*/ 290 h 530"/>
                <a:gd name="T58" fmla="*/ 146 w 466"/>
                <a:gd name="T59" fmla="*/ 300 h 530"/>
                <a:gd name="T60" fmla="*/ 161 w 466"/>
                <a:gd name="T61" fmla="*/ 305 h 530"/>
                <a:gd name="T62" fmla="*/ 146 w 466"/>
                <a:gd name="T63" fmla="*/ 300 h 530"/>
                <a:gd name="T64" fmla="*/ 66 w 466"/>
                <a:gd name="T65" fmla="*/ 280 h 530"/>
                <a:gd name="T66" fmla="*/ 51 w 466"/>
                <a:gd name="T67" fmla="*/ 275 h 530"/>
                <a:gd name="T68" fmla="*/ 16 w 466"/>
                <a:gd name="T69" fmla="*/ 295 h 530"/>
                <a:gd name="T70" fmla="*/ 61 w 466"/>
                <a:gd name="T71" fmla="*/ 325 h 530"/>
                <a:gd name="T72" fmla="*/ 246 w 466"/>
                <a:gd name="T73" fmla="*/ 410 h 530"/>
                <a:gd name="T74" fmla="*/ 321 w 466"/>
                <a:gd name="T75" fmla="*/ 460 h 530"/>
                <a:gd name="T76" fmla="*/ 341 w 466"/>
                <a:gd name="T77" fmla="*/ 490 h 530"/>
                <a:gd name="T78" fmla="*/ 361 w 466"/>
                <a:gd name="T79" fmla="*/ 505 h 530"/>
                <a:gd name="T80" fmla="*/ 391 w 466"/>
                <a:gd name="T81" fmla="*/ 530 h 5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6"/>
                <a:gd name="T124" fmla="*/ 0 h 530"/>
                <a:gd name="T125" fmla="*/ 466 w 466"/>
                <a:gd name="T126" fmla="*/ 530 h 5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6" h="530">
                  <a:moveTo>
                    <a:pt x="466" y="370"/>
                  </a:moveTo>
                  <a:cubicBezTo>
                    <a:pt x="431" y="335"/>
                    <a:pt x="447" y="347"/>
                    <a:pt x="421" y="330"/>
                  </a:cubicBezTo>
                  <a:cubicBezTo>
                    <a:pt x="397" y="294"/>
                    <a:pt x="411" y="306"/>
                    <a:pt x="386" y="290"/>
                  </a:cubicBezTo>
                  <a:cubicBezTo>
                    <a:pt x="373" y="270"/>
                    <a:pt x="361" y="270"/>
                    <a:pt x="341" y="260"/>
                  </a:cubicBezTo>
                  <a:cubicBezTo>
                    <a:pt x="330" y="243"/>
                    <a:pt x="316" y="236"/>
                    <a:pt x="306" y="220"/>
                  </a:cubicBezTo>
                  <a:cubicBezTo>
                    <a:pt x="315" y="165"/>
                    <a:pt x="340" y="118"/>
                    <a:pt x="351" y="65"/>
                  </a:cubicBezTo>
                  <a:cubicBezTo>
                    <a:pt x="345" y="7"/>
                    <a:pt x="355" y="0"/>
                    <a:pt x="306" y="10"/>
                  </a:cubicBezTo>
                  <a:cubicBezTo>
                    <a:pt x="292" y="30"/>
                    <a:pt x="278" y="52"/>
                    <a:pt x="271" y="75"/>
                  </a:cubicBezTo>
                  <a:cubicBezTo>
                    <a:pt x="269" y="93"/>
                    <a:pt x="272" y="112"/>
                    <a:pt x="266" y="130"/>
                  </a:cubicBezTo>
                  <a:cubicBezTo>
                    <a:pt x="264" y="134"/>
                    <a:pt x="255" y="127"/>
                    <a:pt x="251" y="125"/>
                  </a:cubicBezTo>
                  <a:cubicBezTo>
                    <a:pt x="174" y="82"/>
                    <a:pt x="253" y="124"/>
                    <a:pt x="206" y="90"/>
                  </a:cubicBezTo>
                  <a:cubicBezTo>
                    <a:pt x="193" y="80"/>
                    <a:pt x="180" y="69"/>
                    <a:pt x="166" y="65"/>
                  </a:cubicBezTo>
                  <a:cubicBezTo>
                    <a:pt x="156" y="61"/>
                    <a:pt x="146" y="58"/>
                    <a:pt x="136" y="55"/>
                  </a:cubicBezTo>
                  <a:cubicBezTo>
                    <a:pt x="131" y="53"/>
                    <a:pt x="121" y="50"/>
                    <a:pt x="121" y="50"/>
                  </a:cubicBezTo>
                  <a:cubicBezTo>
                    <a:pt x="69" y="62"/>
                    <a:pt x="103" y="105"/>
                    <a:pt x="131" y="125"/>
                  </a:cubicBezTo>
                  <a:cubicBezTo>
                    <a:pt x="140" y="131"/>
                    <a:pt x="152" y="136"/>
                    <a:pt x="161" y="145"/>
                  </a:cubicBezTo>
                  <a:cubicBezTo>
                    <a:pt x="167" y="151"/>
                    <a:pt x="173" y="159"/>
                    <a:pt x="181" y="165"/>
                  </a:cubicBezTo>
                  <a:cubicBezTo>
                    <a:pt x="185" y="168"/>
                    <a:pt x="201" y="170"/>
                    <a:pt x="196" y="170"/>
                  </a:cubicBezTo>
                  <a:cubicBezTo>
                    <a:pt x="167" y="170"/>
                    <a:pt x="155" y="148"/>
                    <a:pt x="131" y="140"/>
                  </a:cubicBezTo>
                  <a:cubicBezTo>
                    <a:pt x="116" y="135"/>
                    <a:pt x="101" y="130"/>
                    <a:pt x="86" y="125"/>
                  </a:cubicBezTo>
                  <a:cubicBezTo>
                    <a:pt x="81" y="123"/>
                    <a:pt x="71" y="120"/>
                    <a:pt x="71" y="120"/>
                  </a:cubicBezTo>
                  <a:cubicBezTo>
                    <a:pt x="44" y="128"/>
                    <a:pt x="42" y="168"/>
                    <a:pt x="61" y="190"/>
                  </a:cubicBezTo>
                  <a:cubicBezTo>
                    <a:pt x="79" y="211"/>
                    <a:pt x="90" y="211"/>
                    <a:pt x="116" y="220"/>
                  </a:cubicBezTo>
                  <a:cubicBezTo>
                    <a:pt x="126" y="223"/>
                    <a:pt x="146" y="230"/>
                    <a:pt x="146" y="230"/>
                  </a:cubicBezTo>
                  <a:cubicBezTo>
                    <a:pt x="151" y="235"/>
                    <a:pt x="167" y="247"/>
                    <a:pt x="161" y="245"/>
                  </a:cubicBezTo>
                  <a:cubicBezTo>
                    <a:pt x="125" y="233"/>
                    <a:pt x="91" y="221"/>
                    <a:pt x="56" y="210"/>
                  </a:cubicBezTo>
                  <a:cubicBezTo>
                    <a:pt x="46" y="206"/>
                    <a:pt x="26" y="200"/>
                    <a:pt x="26" y="200"/>
                  </a:cubicBezTo>
                  <a:cubicBezTo>
                    <a:pt x="0" y="208"/>
                    <a:pt x="8" y="231"/>
                    <a:pt x="26" y="245"/>
                  </a:cubicBezTo>
                  <a:cubicBezTo>
                    <a:pt x="40" y="256"/>
                    <a:pt x="96" y="281"/>
                    <a:pt x="116" y="290"/>
                  </a:cubicBezTo>
                  <a:cubicBezTo>
                    <a:pt x="125" y="294"/>
                    <a:pt x="136" y="296"/>
                    <a:pt x="146" y="300"/>
                  </a:cubicBezTo>
                  <a:cubicBezTo>
                    <a:pt x="151" y="301"/>
                    <a:pt x="161" y="305"/>
                    <a:pt x="161" y="305"/>
                  </a:cubicBezTo>
                  <a:cubicBezTo>
                    <a:pt x="161" y="305"/>
                    <a:pt x="151" y="301"/>
                    <a:pt x="146" y="300"/>
                  </a:cubicBezTo>
                  <a:cubicBezTo>
                    <a:pt x="85" y="287"/>
                    <a:pt x="112" y="295"/>
                    <a:pt x="66" y="280"/>
                  </a:cubicBezTo>
                  <a:cubicBezTo>
                    <a:pt x="61" y="278"/>
                    <a:pt x="51" y="275"/>
                    <a:pt x="51" y="275"/>
                  </a:cubicBezTo>
                  <a:cubicBezTo>
                    <a:pt x="38" y="277"/>
                    <a:pt x="12" y="272"/>
                    <a:pt x="16" y="295"/>
                  </a:cubicBezTo>
                  <a:cubicBezTo>
                    <a:pt x="19" y="316"/>
                    <a:pt x="46" y="316"/>
                    <a:pt x="61" y="325"/>
                  </a:cubicBezTo>
                  <a:cubicBezTo>
                    <a:pt x="121" y="358"/>
                    <a:pt x="175" y="399"/>
                    <a:pt x="246" y="410"/>
                  </a:cubicBezTo>
                  <a:cubicBezTo>
                    <a:pt x="278" y="420"/>
                    <a:pt x="300" y="428"/>
                    <a:pt x="321" y="460"/>
                  </a:cubicBezTo>
                  <a:cubicBezTo>
                    <a:pt x="327" y="470"/>
                    <a:pt x="331" y="482"/>
                    <a:pt x="341" y="490"/>
                  </a:cubicBezTo>
                  <a:cubicBezTo>
                    <a:pt x="347" y="495"/>
                    <a:pt x="355" y="499"/>
                    <a:pt x="361" y="505"/>
                  </a:cubicBezTo>
                  <a:cubicBezTo>
                    <a:pt x="371" y="515"/>
                    <a:pt x="373" y="530"/>
                    <a:pt x="391" y="530"/>
                  </a:cubicBezTo>
                </a:path>
              </a:pathLst>
            </a:custGeom>
            <a:noFill/>
            <a:ln w="12700">
              <a:solidFill>
                <a:srgbClr val="940EB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FontTx/>
                <a:buNone/>
              </a:pPr>
              <a:endParaRPr lang="en-US" sz="1800" b="1">
                <a:solidFill>
                  <a:srgbClr val="0703F3"/>
                </a:solidFill>
              </a:endParaRPr>
            </a:p>
          </p:txBody>
        </p:sp>
        <p:sp>
          <p:nvSpPr>
            <p:cNvPr id="40020" name="Freeform 1051"/>
            <p:cNvSpPr>
              <a:spLocks/>
            </p:cNvSpPr>
            <p:nvPr/>
          </p:nvSpPr>
          <p:spPr bwMode="auto">
            <a:xfrm flipH="1">
              <a:off x="5175" y="1511"/>
              <a:ext cx="466" cy="530"/>
            </a:xfrm>
            <a:custGeom>
              <a:avLst/>
              <a:gdLst>
                <a:gd name="T0" fmla="*/ 466 w 466"/>
                <a:gd name="T1" fmla="*/ 370 h 530"/>
                <a:gd name="T2" fmla="*/ 421 w 466"/>
                <a:gd name="T3" fmla="*/ 330 h 530"/>
                <a:gd name="T4" fmla="*/ 386 w 466"/>
                <a:gd name="T5" fmla="*/ 290 h 530"/>
                <a:gd name="T6" fmla="*/ 341 w 466"/>
                <a:gd name="T7" fmla="*/ 260 h 530"/>
                <a:gd name="T8" fmla="*/ 306 w 466"/>
                <a:gd name="T9" fmla="*/ 220 h 530"/>
                <a:gd name="T10" fmla="*/ 351 w 466"/>
                <a:gd name="T11" fmla="*/ 65 h 530"/>
                <a:gd name="T12" fmla="*/ 306 w 466"/>
                <a:gd name="T13" fmla="*/ 10 h 530"/>
                <a:gd name="T14" fmla="*/ 271 w 466"/>
                <a:gd name="T15" fmla="*/ 75 h 530"/>
                <a:gd name="T16" fmla="*/ 266 w 466"/>
                <a:gd name="T17" fmla="*/ 130 h 530"/>
                <a:gd name="T18" fmla="*/ 251 w 466"/>
                <a:gd name="T19" fmla="*/ 125 h 530"/>
                <a:gd name="T20" fmla="*/ 206 w 466"/>
                <a:gd name="T21" fmla="*/ 90 h 530"/>
                <a:gd name="T22" fmla="*/ 166 w 466"/>
                <a:gd name="T23" fmla="*/ 65 h 530"/>
                <a:gd name="T24" fmla="*/ 136 w 466"/>
                <a:gd name="T25" fmla="*/ 55 h 530"/>
                <a:gd name="T26" fmla="*/ 121 w 466"/>
                <a:gd name="T27" fmla="*/ 50 h 530"/>
                <a:gd name="T28" fmla="*/ 131 w 466"/>
                <a:gd name="T29" fmla="*/ 125 h 530"/>
                <a:gd name="T30" fmla="*/ 161 w 466"/>
                <a:gd name="T31" fmla="*/ 145 h 530"/>
                <a:gd name="T32" fmla="*/ 181 w 466"/>
                <a:gd name="T33" fmla="*/ 165 h 530"/>
                <a:gd name="T34" fmla="*/ 196 w 466"/>
                <a:gd name="T35" fmla="*/ 170 h 530"/>
                <a:gd name="T36" fmla="*/ 131 w 466"/>
                <a:gd name="T37" fmla="*/ 140 h 530"/>
                <a:gd name="T38" fmla="*/ 86 w 466"/>
                <a:gd name="T39" fmla="*/ 125 h 530"/>
                <a:gd name="T40" fmla="*/ 71 w 466"/>
                <a:gd name="T41" fmla="*/ 120 h 530"/>
                <a:gd name="T42" fmla="*/ 61 w 466"/>
                <a:gd name="T43" fmla="*/ 190 h 530"/>
                <a:gd name="T44" fmla="*/ 116 w 466"/>
                <a:gd name="T45" fmla="*/ 220 h 530"/>
                <a:gd name="T46" fmla="*/ 146 w 466"/>
                <a:gd name="T47" fmla="*/ 230 h 530"/>
                <a:gd name="T48" fmla="*/ 161 w 466"/>
                <a:gd name="T49" fmla="*/ 245 h 530"/>
                <a:gd name="T50" fmla="*/ 56 w 466"/>
                <a:gd name="T51" fmla="*/ 210 h 530"/>
                <a:gd name="T52" fmla="*/ 26 w 466"/>
                <a:gd name="T53" fmla="*/ 200 h 530"/>
                <a:gd name="T54" fmla="*/ 26 w 466"/>
                <a:gd name="T55" fmla="*/ 245 h 530"/>
                <a:gd name="T56" fmla="*/ 116 w 466"/>
                <a:gd name="T57" fmla="*/ 290 h 530"/>
                <a:gd name="T58" fmla="*/ 146 w 466"/>
                <a:gd name="T59" fmla="*/ 300 h 530"/>
                <a:gd name="T60" fmla="*/ 161 w 466"/>
                <a:gd name="T61" fmla="*/ 305 h 530"/>
                <a:gd name="T62" fmla="*/ 146 w 466"/>
                <a:gd name="T63" fmla="*/ 300 h 530"/>
                <a:gd name="T64" fmla="*/ 66 w 466"/>
                <a:gd name="T65" fmla="*/ 280 h 530"/>
                <a:gd name="T66" fmla="*/ 51 w 466"/>
                <a:gd name="T67" fmla="*/ 275 h 530"/>
                <a:gd name="T68" fmla="*/ 16 w 466"/>
                <a:gd name="T69" fmla="*/ 295 h 530"/>
                <a:gd name="T70" fmla="*/ 61 w 466"/>
                <a:gd name="T71" fmla="*/ 325 h 530"/>
                <a:gd name="T72" fmla="*/ 246 w 466"/>
                <a:gd name="T73" fmla="*/ 410 h 530"/>
                <a:gd name="T74" fmla="*/ 321 w 466"/>
                <a:gd name="T75" fmla="*/ 460 h 530"/>
                <a:gd name="T76" fmla="*/ 341 w 466"/>
                <a:gd name="T77" fmla="*/ 490 h 530"/>
                <a:gd name="T78" fmla="*/ 361 w 466"/>
                <a:gd name="T79" fmla="*/ 505 h 530"/>
                <a:gd name="T80" fmla="*/ 391 w 466"/>
                <a:gd name="T81" fmla="*/ 530 h 5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6"/>
                <a:gd name="T124" fmla="*/ 0 h 530"/>
                <a:gd name="T125" fmla="*/ 466 w 466"/>
                <a:gd name="T126" fmla="*/ 530 h 5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6" h="530">
                  <a:moveTo>
                    <a:pt x="466" y="370"/>
                  </a:moveTo>
                  <a:cubicBezTo>
                    <a:pt x="431" y="335"/>
                    <a:pt x="447" y="347"/>
                    <a:pt x="421" y="330"/>
                  </a:cubicBezTo>
                  <a:cubicBezTo>
                    <a:pt x="397" y="294"/>
                    <a:pt x="411" y="306"/>
                    <a:pt x="386" y="290"/>
                  </a:cubicBezTo>
                  <a:cubicBezTo>
                    <a:pt x="373" y="270"/>
                    <a:pt x="361" y="270"/>
                    <a:pt x="341" y="260"/>
                  </a:cubicBezTo>
                  <a:cubicBezTo>
                    <a:pt x="330" y="243"/>
                    <a:pt x="316" y="236"/>
                    <a:pt x="306" y="220"/>
                  </a:cubicBezTo>
                  <a:cubicBezTo>
                    <a:pt x="315" y="165"/>
                    <a:pt x="340" y="118"/>
                    <a:pt x="351" y="65"/>
                  </a:cubicBezTo>
                  <a:cubicBezTo>
                    <a:pt x="345" y="7"/>
                    <a:pt x="355" y="0"/>
                    <a:pt x="306" y="10"/>
                  </a:cubicBezTo>
                  <a:cubicBezTo>
                    <a:pt x="292" y="30"/>
                    <a:pt x="278" y="52"/>
                    <a:pt x="271" y="75"/>
                  </a:cubicBezTo>
                  <a:cubicBezTo>
                    <a:pt x="269" y="93"/>
                    <a:pt x="272" y="112"/>
                    <a:pt x="266" y="130"/>
                  </a:cubicBezTo>
                  <a:cubicBezTo>
                    <a:pt x="264" y="134"/>
                    <a:pt x="255" y="127"/>
                    <a:pt x="251" y="125"/>
                  </a:cubicBezTo>
                  <a:cubicBezTo>
                    <a:pt x="174" y="82"/>
                    <a:pt x="253" y="124"/>
                    <a:pt x="206" y="90"/>
                  </a:cubicBezTo>
                  <a:cubicBezTo>
                    <a:pt x="193" y="80"/>
                    <a:pt x="180" y="69"/>
                    <a:pt x="166" y="65"/>
                  </a:cubicBezTo>
                  <a:cubicBezTo>
                    <a:pt x="156" y="61"/>
                    <a:pt x="146" y="58"/>
                    <a:pt x="136" y="55"/>
                  </a:cubicBezTo>
                  <a:cubicBezTo>
                    <a:pt x="131" y="53"/>
                    <a:pt x="121" y="50"/>
                    <a:pt x="121" y="50"/>
                  </a:cubicBezTo>
                  <a:cubicBezTo>
                    <a:pt x="69" y="62"/>
                    <a:pt x="103" y="105"/>
                    <a:pt x="131" y="125"/>
                  </a:cubicBezTo>
                  <a:cubicBezTo>
                    <a:pt x="140" y="131"/>
                    <a:pt x="152" y="136"/>
                    <a:pt x="161" y="145"/>
                  </a:cubicBezTo>
                  <a:cubicBezTo>
                    <a:pt x="167" y="151"/>
                    <a:pt x="173" y="159"/>
                    <a:pt x="181" y="165"/>
                  </a:cubicBezTo>
                  <a:cubicBezTo>
                    <a:pt x="185" y="168"/>
                    <a:pt x="201" y="170"/>
                    <a:pt x="196" y="170"/>
                  </a:cubicBezTo>
                  <a:cubicBezTo>
                    <a:pt x="167" y="170"/>
                    <a:pt x="155" y="148"/>
                    <a:pt x="131" y="140"/>
                  </a:cubicBezTo>
                  <a:cubicBezTo>
                    <a:pt x="116" y="135"/>
                    <a:pt x="101" y="130"/>
                    <a:pt x="86" y="125"/>
                  </a:cubicBezTo>
                  <a:cubicBezTo>
                    <a:pt x="81" y="123"/>
                    <a:pt x="71" y="120"/>
                    <a:pt x="71" y="120"/>
                  </a:cubicBezTo>
                  <a:cubicBezTo>
                    <a:pt x="44" y="128"/>
                    <a:pt x="42" y="168"/>
                    <a:pt x="61" y="190"/>
                  </a:cubicBezTo>
                  <a:cubicBezTo>
                    <a:pt x="79" y="211"/>
                    <a:pt x="90" y="211"/>
                    <a:pt x="116" y="220"/>
                  </a:cubicBezTo>
                  <a:cubicBezTo>
                    <a:pt x="126" y="223"/>
                    <a:pt x="146" y="230"/>
                    <a:pt x="146" y="230"/>
                  </a:cubicBezTo>
                  <a:cubicBezTo>
                    <a:pt x="151" y="235"/>
                    <a:pt x="167" y="247"/>
                    <a:pt x="161" y="245"/>
                  </a:cubicBezTo>
                  <a:cubicBezTo>
                    <a:pt x="125" y="233"/>
                    <a:pt x="91" y="221"/>
                    <a:pt x="56" y="210"/>
                  </a:cubicBezTo>
                  <a:cubicBezTo>
                    <a:pt x="46" y="206"/>
                    <a:pt x="26" y="200"/>
                    <a:pt x="26" y="200"/>
                  </a:cubicBezTo>
                  <a:cubicBezTo>
                    <a:pt x="0" y="208"/>
                    <a:pt x="8" y="231"/>
                    <a:pt x="26" y="245"/>
                  </a:cubicBezTo>
                  <a:cubicBezTo>
                    <a:pt x="40" y="256"/>
                    <a:pt x="96" y="281"/>
                    <a:pt x="116" y="290"/>
                  </a:cubicBezTo>
                  <a:cubicBezTo>
                    <a:pt x="125" y="294"/>
                    <a:pt x="136" y="296"/>
                    <a:pt x="146" y="300"/>
                  </a:cubicBezTo>
                  <a:cubicBezTo>
                    <a:pt x="151" y="301"/>
                    <a:pt x="161" y="305"/>
                    <a:pt x="161" y="305"/>
                  </a:cubicBezTo>
                  <a:cubicBezTo>
                    <a:pt x="161" y="305"/>
                    <a:pt x="151" y="301"/>
                    <a:pt x="146" y="300"/>
                  </a:cubicBezTo>
                  <a:cubicBezTo>
                    <a:pt x="85" y="287"/>
                    <a:pt x="112" y="295"/>
                    <a:pt x="66" y="280"/>
                  </a:cubicBezTo>
                  <a:cubicBezTo>
                    <a:pt x="61" y="278"/>
                    <a:pt x="51" y="275"/>
                    <a:pt x="51" y="275"/>
                  </a:cubicBezTo>
                  <a:cubicBezTo>
                    <a:pt x="38" y="277"/>
                    <a:pt x="12" y="272"/>
                    <a:pt x="16" y="295"/>
                  </a:cubicBezTo>
                  <a:cubicBezTo>
                    <a:pt x="19" y="316"/>
                    <a:pt x="46" y="316"/>
                    <a:pt x="61" y="325"/>
                  </a:cubicBezTo>
                  <a:cubicBezTo>
                    <a:pt x="121" y="358"/>
                    <a:pt x="175" y="399"/>
                    <a:pt x="246" y="410"/>
                  </a:cubicBezTo>
                  <a:cubicBezTo>
                    <a:pt x="278" y="420"/>
                    <a:pt x="300" y="428"/>
                    <a:pt x="321" y="460"/>
                  </a:cubicBezTo>
                  <a:cubicBezTo>
                    <a:pt x="327" y="470"/>
                    <a:pt x="331" y="482"/>
                    <a:pt x="341" y="490"/>
                  </a:cubicBezTo>
                  <a:cubicBezTo>
                    <a:pt x="347" y="495"/>
                    <a:pt x="355" y="499"/>
                    <a:pt x="361" y="505"/>
                  </a:cubicBezTo>
                  <a:cubicBezTo>
                    <a:pt x="371" y="515"/>
                    <a:pt x="373" y="530"/>
                    <a:pt x="391" y="530"/>
                  </a:cubicBezTo>
                </a:path>
              </a:pathLst>
            </a:custGeom>
            <a:noFill/>
            <a:ln w="12700">
              <a:solidFill>
                <a:srgbClr val="940EB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FontTx/>
                <a:buNone/>
              </a:pPr>
              <a:endParaRPr lang="en-US" sz="1800" b="1">
                <a:solidFill>
                  <a:srgbClr val="0703F3"/>
                </a:solidFill>
              </a:endParaRPr>
            </a:p>
          </p:txBody>
        </p:sp>
        <p:sp>
          <p:nvSpPr>
            <p:cNvPr id="40021" name="Freeform 1052"/>
            <p:cNvSpPr>
              <a:spLocks/>
            </p:cNvSpPr>
            <p:nvPr/>
          </p:nvSpPr>
          <p:spPr bwMode="auto">
            <a:xfrm>
              <a:off x="3660" y="2935"/>
              <a:ext cx="725" cy="467"/>
            </a:xfrm>
            <a:custGeom>
              <a:avLst/>
              <a:gdLst>
                <a:gd name="T0" fmla="*/ 345 w 725"/>
                <a:gd name="T1" fmla="*/ 0 h 467"/>
                <a:gd name="T2" fmla="*/ 360 w 725"/>
                <a:gd name="T3" fmla="*/ 160 h 467"/>
                <a:gd name="T4" fmla="*/ 315 w 725"/>
                <a:gd name="T5" fmla="*/ 175 h 467"/>
                <a:gd name="T6" fmla="*/ 120 w 725"/>
                <a:gd name="T7" fmla="*/ 190 h 467"/>
                <a:gd name="T8" fmla="*/ 35 w 725"/>
                <a:gd name="T9" fmla="*/ 250 h 467"/>
                <a:gd name="T10" fmla="*/ 10 w 725"/>
                <a:gd name="T11" fmla="*/ 280 h 467"/>
                <a:gd name="T12" fmla="*/ 0 w 725"/>
                <a:gd name="T13" fmla="*/ 310 h 467"/>
                <a:gd name="T14" fmla="*/ 20 w 725"/>
                <a:gd name="T15" fmla="*/ 380 h 467"/>
                <a:gd name="T16" fmla="*/ 240 w 725"/>
                <a:gd name="T17" fmla="*/ 465 h 467"/>
                <a:gd name="T18" fmla="*/ 635 w 725"/>
                <a:gd name="T19" fmla="*/ 460 h 467"/>
                <a:gd name="T20" fmla="*/ 690 w 725"/>
                <a:gd name="T21" fmla="*/ 420 h 467"/>
                <a:gd name="T22" fmla="*/ 710 w 725"/>
                <a:gd name="T23" fmla="*/ 355 h 467"/>
                <a:gd name="T24" fmla="*/ 715 w 725"/>
                <a:gd name="T25" fmla="*/ 220 h 467"/>
                <a:gd name="T26" fmla="*/ 680 w 725"/>
                <a:gd name="T27" fmla="*/ 145 h 467"/>
                <a:gd name="T28" fmla="*/ 665 w 725"/>
                <a:gd name="T29" fmla="*/ 15 h 4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5"/>
                <a:gd name="T46" fmla="*/ 0 h 467"/>
                <a:gd name="T47" fmla="*/ 725 w 725"/>
                <a:gd name="T48" fmla="*/ 467 h 4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5" h="467">
                  <a:moveTo>
                    <a:pt x="345" y="0"/>
                  </a:moveTo>
                  <a:cubicBezTo>
                    <a:pt x="358" y="52"/>
                    <a:pt x="340" y="101"/>
                    <a:pt x="360" y="160"/>
                  </a:cubicBezTo>
                  <a:cubicBezTo>
                    <a:pt x="351" y="185"/>
                    <a:pt x="340" y="180"/>
                    <a:pt x="315" y="175"/>
                  </a:cubicBezTo>
                  <a:cubicBezTo>
                    <a:pt x="249" y="181"/>
                    <a:pt x="184" y="180"/>
                    <a:pt x="120" y="190"/>
                  </a:cubicBezTo>
                  <a:cubicBezTo>
                    <a:pt x="69" y="206"/>
                    <a:pt x="73" y="224"/>
                    <a:pt x="35" y="250"/>
                  </a:cubicBezTo>
                  <a:cubicBezTo>
                    <a:pt x="27" y="260"/>
                    <a:pt x="16" y="268"/>
                    <a:pt x="10" y="280"/>
                  </a:cubicBezTo>
                  <a:cubicBezTo>
                    <a:pt x="4" y="289"/>
                    <a:pt x="0" y="310"/>
                    <a:pt x="0" y="310"/>
                  </a:cubicBezTo>
                  <a:cubicBezTo>
                    <a:pt x="5" y="332"/>
                    <a:pt x="7" y="359"/>
                    <a:pt x="20" y="380"/>
                  </a:cubicBezTo>
                  <a:cubicBezTo>
                    <a:pt x="55" y="436"/>
                    <a:pt x="180" y="456"/>
                    <a:pt x="240" y="465"/>
                  </a:cubicBezTo>
                  <a:cubicBezTo>
                    <a:pt x="371" y="461"/>
                    <a:pt x="503" y="467"/>
                    <a:pt x="635" y="460"/>
                  </a:cubicBezTo>
                  <a:cubicBezTo>
                    <a:pt x="656" y="454"/>
                    <a:pt x="690" y="420"/>
                    <a:pt x="690" y="420"/>
                  </a:cubicBezTo>
                  <a:cubicBezTo>
                    <a:pt x="697" y="398"/>
                    <a:pt x="702" y="376"/>
                    <a:pt x="710" y="355"/>
                  </a:cubicBezTo>
                  <a:cubicBezTo>
                    <a:pt x="719" y="289"/>
                    <a:pt x="725" y="284"/>
                    <a:pt x="715" y="220"/>
                  </a:cubicBezTo>
                  <a:cubicBezTo>
                    <a:pt x="710" y="190"/>
                    <a:pt x="689" y="172"/>
                    <a:pt x="680" y="145"/>
                  </a:cubicBezTo>
                  <a:cubicBezTo>
                    <a:pt x="676" y="103"/>
                    <a:pt x="665" y="57"/>
                    <a:pt x="665" y="15"/>
                  </a:cubicBezTo>
                </a:path>
              </a:pathLst>
            </a:custGeom>
            <a:noFill/>
            <a:ln w="12700">
              <a:solidFill>
                <a:srgbClr val="940EB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FontTx/>
                <a:buNone/>
              </a:pPr>
              <a:endParaRPr lang="en-US" sz="1800" b="1">
                <a:solidFill>
                  <a:srgbClr val="0703F3"/>
                </a:solidFill>
              </a:endParaRPr>
            </a:p>
          </p:txBody>
        </p:sp>
        <p:sp>
          <p:nvSpPr>
            <p:cNvPr id="40022" name="Freeform 1053"/>
            <p:cNvSpPr>
              <a:spLocks/>
            </p:cNvSpPr>
            <p:nvPr/>
          </p:nvSpPr>
          <p:spPr bwMode="auto">
            <a:xfrm flipH="1">
              <a:off x="4406" y="2926"/>
              <a:ext cx="725" cy="467"/>
            </a:xfrm>
            <a:custGeom>
              <a:avLst/>
              <a:gdLst>
                <a:gd name="T0" fmla="*/ 345 w 725"/>
                <a:gd name="T1" fmla="*/ 0 h 467"/>
                <a:gd name="T2" fmla="*/ 360 w 725"/>
                <a:gd name="T3" fmla="*/ 160 h 467"/>
                <a:gd name="T4" fmla="*/ 315 w 725"/>
                <a:gd name="T5" fmla="*/ 175 h 467"/>
                <a:gd name="T6" fmla="*/ 120 w 725"/>
                <a:gd name="T7" fmla="*/ 190 h 467"/>
                <a:gd name="T8" fmla="*/ 35 w 725"/>
                <a:gd name="T9" fmla="*/ 250 h 467"/>
                <a:gd name="T10" fmla="*/ 10 w 725"/>
                <a:gd name="T11" fmla="*/ 280 h 467"/>
                <a:gd name="T12" fmla="*/ 0 w 725"/>
                <a:gd name="T13" fmla="*/ 310 h 467"/>
                <a:gd name="T14" fmla="*/ 20 w 725"/>
                <a:gd name="T15" fmla="*/ 380 h 467"/>
                <a:gd name="T16" fmla="*/ 240 w 725"/>
                <a:gd name="T17" fmla="*/ 465 h 467"/>
                <a:gd name="T18" fmla="*/ 635 w 725"/>
                <a:gd name="T19" fmla="*/ 460 h 467"/>
                <a:gd name="T20" fmla="*/ 690 w 725"/>
                <a:gd name="T21" fmla="*/ 420 h 467"/>
                <a:gd name="T22" fmla="*/ 710 w 725"/>
                <a:gd name="T23" fmla="*/ 355 h 467"/>
                <a:gd name="T24" fmla="*/ 715 w 725"/>
                <a:gd name="T25" fmla="*/ 220 h 467"/>
                <a:gd name="T26" fmla="*/ 680 w 725"/>
                <a:gd name="T27" fmla="*/ 145 h 467"/>
                <a:gd name="T28" fmla="*/ 665 w 725"/>
                <a:gd name="T29" fmla="*/ 15 h 4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5"/>
                <a:gd name="T46" fmla="*/ 0 h 467"/>
                <a:gd name="T47" fmla="*/ 725 w 725"/>
                <a:gd name="T48" fmla="*/ 467 h 4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5" h="467">
                  <a:moveTo>
                    <a:pt x="345" y="0"/>
                  </a:moveTo>
                  <a:cubicBezTo>
                    <a:pt x="358" y="52"/>
                    <a:pt x="340" y="101"/>
                    <a:pt x="360" y="160"/>
                  </a:cubicBezTo>
                  <a:cubicBezTo>
                    <a:pt x="351" y="185"/>
                    <a:pt x="340" y="180"/>
                    <a:pt x="315" y="175"/>
                  </a:cubicBezTo>
                  <a:cubicBezTo>
                    <a:pt x="249" y="181"/>
                    <a:pt x="184" y="180"/>
                    <a:pt x="120" y="190"/>
                  </a:cubicBezTo>
                  <a:cubicBezTo>
                    <a:pt x="69" y="206"/>
                    <a:pt x="73" y="224"/>
                    <a:pt x="35" y="250"/>
                  </a:cubicBezTo>
                  <a:cubicBezTo>
                    <a:pt x="27" y="260"/>
                    <a:pt x="16" y="268"/>
                    <a:pt x="10" y="280"/>
                  </a:cubicBezTo>
                  <a:cubicBezTo>
                    <a:pt x="4" y="289"/>
                    <a:pt x="0" y="310"/>
                    <a:pt x="0" y="310"/>
                  </a:cubicBezTo>
                  <a:cubicBezTo>
                    <a:pt x="5" y="332"/>
                    <a:pt x="7" y="359"/>
                    <a:pt x="20" y="380"/>
                  </a:cubicBezTo>
                  <a:cubicBezTo>
                    <a:pt x="55" y="436"/>
                    <a:pt x="180" y="456"/>
                    <a:pt x="240" y="465"/>
                  </a:cubicBezTo>
                  <a:cubicBezTo>
                    <a:pt x="371" y="461"/>
                    <a:pt x="503" y="467"/>
                    <a:pt x="635" y="460"/>
                  </a:cubicBezTo>
                  <a:cubicBezTo>
                    <a:pt x="656" y="454"/>
                    <a:pt x="690" y="420"/>
                    <a:pt x="690" y="420"/>
                  </a:cubicBezTo>
                  <a:cubicBezTo>
                    <a:pt x="697" y="398"/>
                    <a:pt x="702" y="376"/>
                    <a:pt x="710" y="355"/>
                  </a:cubicBezTo>
                  <a:cubicBezTo>
                    <a:pt x="719" y="289"/>
                    <a:pt x="725" y="284"/>
                    <a:pt x="715" y="220"/>
                  </a:cubicBezTo>
                  <a:cubicBezTo>
                    <a:pt x="710" y="190"/>
                    <a:pt x="689" y="172"/>
                    <a:pt x="680" y="145"/>
                  </a:cubicBezTo>
                  <a:cubicBezTo>
                    <a:pt x="676" y="103"/>
                    <a:pt x="665" y="57"/>
                    <a:pt x="665" y="15"/>
                  </a:cubicBezTo>
                </a:path>
              </a:pathLst>
            </a:custGeom>
            <a:noFill/>
            <a:ln w="12700">
              <a:solidFill>
                <a:srgbClr val="940EB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FontTx/>
                <a:buNone/>
              </a:pPr>
              <a:endParaRPr lang="en-US" sz="1800" b="1">
                <a:solidFill>
                  <a:srgbClr val="0703F3"/>
                </a:solidFill>
              </a:endParaRPr>
            </a:p>
          </p:txBody>
        </p:sp>
      </p:grpSp>
      <p:sp>
        <p:nvSpPr>
          <p:cNvPr id="39942" name="Rectangle 1054"/>
          <p:cNvSpPr>
            <a:spLocks noChangeArrowheads="1"/>
          </p:cNvSpPr>
          <p:nvPr/>
        </p:nvSpPr>
        <p:spPr bwMode="auto">
          <a:xfrm>
            <a:off x="7104063" y="4606925"/>
            <a:ext cx="361950" cy="3635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sp>
        <p:nvSpPr>
          <p:cNvPr id="39943" name="Rectangle 1055"/>
          <p:cNvSpPr>
            <a:spLocks noChangeArrowheads="1"/>
          </p:cNvSpPr>
          <p:nvPr/>
        </p:nvSpPr>
        <p:spPr bwMode="auto">
          <a:xfrm>
            <a:off x="7470775" y="4608513"/>
            <a:ext cx="361950" cy="36353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sp>
        <p:nvSpPr>
          <p:cNvPr id="39944" name="Text Box 1059"/>
          <p:cNvSpPr txBox="1">
            <a:spLocks noChangeArrowheads="1"/>
          </p:cNvSpPr>
          <p:nvPr/>
        </p:nvSpPr>
        <p:spPr bwMode="auto">
          <a:xfrm>
            <a:off x="7043738" y="4354513"/>
            <a:ext cx="492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sz="1400" b="0">
                <a:solidFill>
                  <a:srgbClr val="000000"/>
                </a:solidFill>
                <a:latin typeface="Arial" pitchFamily="34" charset="0"/>
              </a:rPr>
              <a:t>first</a:t>
            </a:r>
          </a:p>
        </p:txBody>
      </p:sp>
      <p:sp>
        <p:nvSpPr>
          <p:cNvPr id="39945" name="Text Box 1060"/>
          <p:cNvSpPr txBox="1">
            <a:spLocks noChangeArrowheads="1"/>
          </p:cNvSpPr>
          <p:nvPr/>
        </p:nvSpPr>
        <p:spPr bwMode="auto">
          <a:xfrm>
            <a:off x="7402513" y="4348163"/>
            <a:ext cx="492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sz="1400" b="0">
                <a:solidFill>
                  <a:srgbClr val="000000"/>
                </a:solidFill>
                <a:latin typeface="Arial" pitchFamily="34" charset="0"/>
              </a:rPr>
              <a:t>rest</a:t>
            </a:r>
          </a:p>
        </p:txBody>
      </p:sp>
      <p:sp>
        <p:nvSpPr>
          <p:cNvPr id="39946" name="Text Box 1062"/>
          <p:cNvSpPr txBox="1">
            <a:spLocks noChangeArrowheads="1"/>
          </p:cNvSpPr>
          <p:nvPr/>
        </p:nvSpPr>
        <p:spPr bwMode="auto">
          <a:xfrm>
            <a:off x="7069138" y="4648200"/>
            <a:ext cx="428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r>
              <a:rPr lang="ja-JP" altLang="en-US" sz="1200" b="0">
                <a:solidFill>
                  <a:srgbClr val="000000"/>
                </a:solidFill>
                <a:latin typeface="Arial" pitchFamily="34" charset="0"/>
              </a:rPr>
              <a:t>“</a:t>
            </a:r>
            <a:r>
              <a:rPr lang="en-US" altLang="ja-JP" sz="1200" b="0">
                <a:solidFill>
                  <a:srgbClr val="000000"/>
                </a:solidFill>
                <a:latin typeface="Arial" pitchFamily="34" charset="0"/>
              </a:rPr>
              <a:t>a</a:t>
            </a:r>
            <a:r>
              <a:rPr lang="ja-JP" altLang="en-US" sz="1200" b="0">
                <a:solidFill>
                  <a:srgbClr val="000000"/>
                </a:solidFill>
                <a:latin typeface="Arial" pitchFamily="34" charset="0"/>
              </a:rPr>
              <a:t>”</a:t>
            </a:r>
            <a:endParaRPr lang="en-US" altLang="en-US" sz="1200" b="0">
              <a:solidFill>
                <a:srgbClr val="000000"/>
              </a:solidFill>
              <a:latin typeface="Arial" pitchFamily="34" charset="0"/>
            </a:endParaRPr>
          </a:p>
        </p:txBody>
      </p:sp>
      <p:sp>
        <p:nvSpPr>
          <p:cNvPr id="39947" name="Rectangle 1063"/>
          <p:cNvSpPr>
            <a:spLocks noChangeArrowheads="1"/>
          </p:cNvSpPr>
          <p:nvPr/>
        </p:nvSpPr>
        <p:spPr bwMode="auto">
          <a:xfrm>
            <a:off x="5105400" y="4572000"/>
            <a:ext cx="1154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buFontTx/>
              <a:buNone/>
            </a:pPr>
            <a:r>
              <a:rPr lang="en-US" altLang="en-US" sz="1800">
                <a:solidFill>
                  <a:srgbClr val="000000"/>
                </a:solidFill>
                <a:latin typeface="Courier New" pitchFamily="49" charset="0"/>
              </a:rPr>
              <a:t>L.</a:t>
            </a:r>
            <a:r>
              <a:rPr lang="en-US" altLang="en-US" sz="1800">
                <a:solidFill>
                  <a:srgbClr val="940EBE"/>
                </a:solidFill>
                <a:latin typeface="Courier New" pitchFamily="49" charset="0"/>
              </a:rPr>
              <a:t>first</a:t>
            </a:r>
          </a:p>
        </p:txBody>
      </p:sp>
      <p:grpSp>
        <p:nvGrpSpPr>
          <p:cNvPr id="39948" name="Group 1064"/>
          <p:cNvGrpSpPr>
            <a:grpSpLocks/>
          </p:cNvGrpSpPr>
          <p:nvPr/>
        </p:nvGrpSpPr>
        <p:grpSpPr bwMode="auto">
          <a:xfrm>
            <a:off x="228600" y="5380038"/>
            <a:ext cx="1090613" cy="828675"/>
            <a:chOff x="3195" y="3361"/>
            <a:chExt cx="1072" cy="802"/>
          </a:xfrm>
        </p:grpSpPr>
        <p:sp>
          <p:nvSpPr>
            <p:cNvPr id="4177" name="Rectangle 1065"/>
            <p:cNvSpPr>
              <a:spLocks noChangeArrowheads="1"/>
            </p:cNvSpPr>
            <p:nvPr/>
          </p:nvSpPr>
          <p:spPr bwMode="auto">
            <a:xfrm>
              <a:off x="3479" y="3588"/>
              <a:ext cx="228" cy="229"/>
            </a:xfrm>
            <a:prstGeom prst="rect">
              <a:avLst/>
            </a:prstGeom>
            <a:noFill/>
            <a:ln w="19050">
              <a:solidFill>
                <a:schemeClr val="bg1">
                  <a:lumMod val="75000"/>
                </a:schemeClr>
              </a:solidFill>
              <a:miter lim="800000"/>
              <a:headEnd/>
              <a:tailEnd/>
            </a:ln>
          </p:spPr>
          <p:txBody>
            <a:bodyPr wrap="none" anchor="ctr"/>
            <a:lstStyle/>
            <a:p>
              <a:pPr>
                <a:buFontTx/>
                <a:buNone/>
                <a:defRPr/>
              </a:pPr>
              <a:endParaRPr lang="en-US" sz="1800" b="1">
                <a:solidFill>
                  <a:srgbClr val="0703F3"/>
                </a:solidFill>
                <a:ea typeface="ＭＳ Ｐゴシック" pitchFamily="1" charset="-128"/>
              </a:endParaRPr>
            </a:p>
          </p:txBody>
        </p:sp>
        <p:grpSp>
          <p:nvGrpSpPr>
            <p:cNvPr id="40011" name="Group 1066"/>
            <p:cNvGrpSpPr>
              <a:grpSpLocks/>
            </p:cNvGrpSpPr>
            <p:nvPr/>
          </p:nvGrpSpPr>
          <p:grpSpPr bwMode="auto">
            <a:xfrm>
              <a:off x="3195" y="3361"/>
              <a:ext cx="1072" cy="802"/>
              <a:chOff x="3069" y="1495"/>
              <a:chExt cx="2572" cy="1907"/>
            </a:xfrm>
          </p:grpSpPr>
          <p:sp>
            <p:nvSpPr>
              <p:cNvPr id="4180" name="Freeform 1067"/>
              <p:cNvSpPr>
                <a:spLocks/>
              </p:cNvSpPr>
              <p:nvPr/>
            </p:nvSpPr>
            <p:spPr bwMode="auto">
              <a:xfrm>
                <a:off x="3458" y="1645"/>
                <a:ext cx="1752" cy="1315"/>
              </a:xfrm>
              <a:custGeom>
                <a:avLst/>
                <a:gdLst>
                  <a:gd name="T0" fmla="*/ 816 w 1751"/>
                  <a:gd name="T1" fmla="*/ 40 h 1315"/>
                  <a:gd name="T2" fmla="*/ 521 w 1751"/>
                  <a:gd name="T3" fmla="*/ 65 h 1315"/>
                  <a:gd name="T4" fmla="*/ 401 w 1751"/>
                  <a:gd name="T5" fmla="*/ 85 h 1315"/>
                  <a:gd name="T6" fmla="*/ 296 w 1751"/>
                  <a:gd name="T7" fmla="*/ 115 h 1315"/>
                  <a:gd name="T8" fmla="*/ 206 w 1751"/>
                  <a:gd name="T9" fmla="*/ 155 h 1315"/>
                  <a:gd name="T10" fmla="*/ 96 w 1751"/>
                  <a:gd name="T11" fmla="*/ 245 h 1315"/>
                  <a:gd name="T12" fmla="*/ 56 w 1751"/>
                  <a:gd name="T13" fmla="*/ 310 h 1315"/>
                  <a:gd name="T14" fmla="*/ 31 w 1751"/>
                  <a:gd name="T15" fmla="*/ 380 h 1315"/>
                  <a:gd name="T16" fmla="*/ 1 w 1751"/>
                  <a:gd name="T17" fmla="*/ 585 h 1315"/>
                  <a:gd name="T18" fmla="*/ 16 w 1751"/>
                  <a:gd name="T19" fmla="*/ 780 h 1315"/>
                  <a:gd name="T20" fmla="*/ 106 w 1751"/>
                  <a:gd name="T21" fmla="*/ 950 h 1315"/>
                  <a:gd name="T22" fmla="*/ 131 w 1751"/>
                  <a:gd name="T23" fmla="*/ 1010 h 1315"/>
                  <a:gd name="T24" fmla="*/ 361 w 1751"/>
                  <a:gd name="T25" fmla="*/ 1200 h 1315"/>
                  <a:gd name="T26" fmla="*/ 466 w 1751"/>
                  <a:gd name="T27" fmla="*/ 1230 h 1315"/>
                  <a:gd name="T28" fmla="*/ 756 w 1751"/>
                  <a:gd name="T29" fmla="*/ 1290 h 1315"/>
                  <a:gd name="T30" fmla="*/ 1176 w 1751"/>
                  <a:gd name="T31" fmla="*/ 1280 h 1315"/>
                  <a:gd name="T32" fmla="*/ 1276 w 1751"/>
                  <a:gd name="T33" fmla="*/ 1260 h 1315"/>
                  <a:gd name="T34" fmla="*/ 1396 w 1751"/>
                  <a:gd name="T35" fmla="*/ 1220 h 1315"/>
                  <a:gd name="T36" fmla="*/ 1461 w 1751"/>
                  <a:gd name="T37" fmla="*/ 1185 h 1315"/>
                  <a:gd name="T38" fmla="*/ 1531 w 1751"/>
                  <a:gd name="T39" fmla="*/ 1130 h 1315"/>
                  <a:gd name="T40" fmla="*/ 1601 w 1751"/>
                  <a:gd name="T41" fmla="*/ 1055 h 1315"/>
                  <a:gd name="T42" fmla="*/ 1646 w 1751"/>
                  <a:gd name="T43" fmla="*/ 990 h 1315"/>
                  <a:gd name="T44" fmla="*/ 1691 w 1751"/>
                  <a:gd name="T45" fmla="*/ 855 h 1315"/>
                  <a:gd name="T46" fmla="*/ 1706 w 1751"/>
                  <a:gd name="T47" fmla="*/ 720 h 1315"/>
                  <a:gd name="T48" fmla="*/ 1751 w 1751"/>
                  <a:gd name="T49" fmla="*/ 450 h 1315"/>
                  <a:gd name="T50" fmla="*/ 1641 w 1751"/>
                  <a:gd name="T51" fmla="*/ 200 h 1315"/>
                  <a:gd name="T52" fmla="*/ 1571 w 1751"/>
                  <a:gd name="T53" fmla="*/ 140 h 1315"/>
                  <a:gd name="T54" fmla="*/ 1431 w 1751"/>
                  <a:gd name="T55" fmla="*/ 55 h 1315"/>
                  <a:gd name="T56" fmla="*/ 1356 w 1751"/>
                  <a:gd name="T57" fmla="*/ 25 h 1315"/>
                  <a:gd name="T58" fmla="*/ 1281 w 1751"/>
                  <a:gd name="T59" fmla="*/ 20 h 1315"/>
                  <a:gd name="T60" fmla="*/ 936 w 1751"/>
                  <a:gd name="T61" fmla="*/ 25 h 1315"/>
                  <a:gd name="T62" fmla="*/ 816 w 1751"/>
                  <a:gd name="T63" fmla="*/ 40 h 13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51"/>
                  <a:gd name="T97" fmla="*/ 0 h 1315"/>
                  <a:gd name="T98" fmla="*/ 1751 w 1751"/>
                  <a:gd name="T99" fmla="*/ 1315 h 13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51" h="1315">
                    <a:moveTo>
                      <a:pt x="816" y="40"/>
                    </a:moveTo>
                    <a:cubicBezTo>
                      <a:pt x="715" y="44"/>
                      <a:pt x="620" y="53"/>
                      <a:pt x="521" y="65"/>
                    </a:cubicBezTo>
                    <a:cubicBezTo>
                      <a:pt x="484" y="77"/>
                      <a:pt x="439" y="79"/>
                      <a:pt x="401" y="85"/>
                    </a:cubicBezTo>
                    <a:cubicBezTo>
                      <a:pt x="366" y="96"/>
                      <a:pt x="330" y="101"/>
                      <a:pt x="296" y="115"/>
                    </a:cubicBezTo>
                    <a:cubicBezTo>
                      <a:pt x="265" y="127"/>
                      <a:pt x="236" y="142"/>
                      <a:pt x="206" y="155"/>
                    </a:cubicBezTo>
                    <a:cubicBezTo>
                      <a:pt x="177" y="183"/>
                      <a:pt x="114" y="207"/>
                      <a:pt x="96" y="245"/>
                    </a:cubicBezTo>
                    <a:cubicBezTo>
                      <a:pt x="84" y="268"/>
                      <a:pt x="71" y="289"/>
                      <a:pt x="56" y="310"/>
                    </a:cubicBezTo>
                    <a:cubicBezTo>
                      <a:pt x="48" y="333"/>
                      <a:pt x="35" y="356"/>
                      <a:pt x="31" y="380"/>
                    </a:cubicBezTo>
                    <a:cubicBezTo>
                      <a:pt x="17" y="447"/>
                      <a:pt x="14" y="517"/>
                      <a:pt x="1" y="585"/>
                    </a:cubicBezTo>
                    <a:cubicBezTo>
                      <a:pt x="3" y="637"/>
                      <a:pt x="0" y="721"/>
                      <a:pt x="16" y="780"/>
                    </a:cubicBezTo>
                    <a:cubicBezTo>
                      <a:pt x="33" y="842"/>
                      <a:pt x="77" y="892"/>
                      <a:pt x="106" y="950"/>
                    </a:cubicBezTo>
                    <a:cubicBezTo>
                      <a:pt x="115" y="969"/>
                      <a:pt x="119" y="991"/>
                      <a:pt x="131" y="1010"/>
                    </a:cubicBezTo>
                    <a:cubicBezTo>
                      <a:pt x="184" y="1095"/>
                      <a:pt x="256" y="1179"/>
                      <a:pt x="361" y="1200"/>
                    </a:cubicBezTo>
                    <a:cubicBezTo>
                      <a:pt x="394" y="1216"/>
                      <a:pt x="431" y="1216"/>
                      <a:pt x="466" y="1230"/>
                    </a:cubicBezTo>
                    <a:cubicBezTo>
                      <a:pt x="558" y="1267"/>
                      <a:pt x="657" y="1281"/>
                      <a:pt x="756" y="1290"/>
                    </a:cubicBezTo>
                    <a:cubicBezTo>
                      <a:pt x="883" y="1315"/>
                      <a:pt x="1044" y="1289"/>
                      <a:pt x="1176" y="1280"/>
                    </a:cubicBezTo>
                    <a:cubicBezTo>
                      <a:pt x="1209" y="1273"/>
                      <a:pt x="1242" y="1266"/>
                      <a:pt x="1276" y="1260"/>
                    </a:cubicBezTo>
                    <a:cubicBezTo>
                      <a:pt x="1311" y="1242"/>
                      <a:pt x="1357" y="1229"/>
                      <a:pt x="1396" y="1220"/>
                    </a:cubicBezTo>
                    <a:cubicBezTo>
                      <a:pt x="1416" y="1206"/>
                      <a:pt x="1440" y="1199"/>
                      <a:pt x="1461" y="1185"/>
                    </a:cubicBezTo>
                    <a:cubicBezTo>
                      <a:pt x="1484" y="1167"/>
                      <a:pt x="1506" y="1146"/>
                      <a:pt x="1531" y="1130"/>
                    </a:cubicBezTo>
                    <a:cubicBezTo>
                      <a:pt x="1550" y="1101"/>
                      <a:pt x="1582" y="1083"/>
                      <a:pt x="1601" y="1055"/>
                    </a:cubicBezTo>
                    <a:cubicBezTo>
                      <a:pt x="1615" y="1033"/>
                      <a:pt x="1631" y="1011"/>
                      <a:pt x="1646" y="990"/>
                    </a:cubicBezTo>
                    <a:cubicBezTo>
                      <a:pt x="1653" y="952"/>
                      <a:pt x="1676" y="891"/>
                      <a:pt x="1691" y="855"/>
                    </a:cubicBezTo>
                    <a:cubicBezTo>
                      <a:pt x="1697" y="810"/>
                      <a:pt x="1698" y="764"/>
                      <a:pt x="1706" y="720"/>
                    </a:cubicBezTo>
                    <a:cubicBezTo>
                      <a:pt x="1720" y="629"/>
                      <a:pt x="1740" y="541"/>
                      <a:pt x="1751" y="450"/>
                    </a:cubicBezTo>
                    <a:cubicBezTo>
                      <a:pt x="1740" y="362"/>
                      <a:pt x="1720" y="252"/>
                      <a:pt x="1641" y="200"/>
                    </a:cubicBezTo>
                    <a:cubicBezTo>
                      <a:pt x="1622" y="172"/>
                      <a:pt x="1595" y="164"/>
                      <a:pt x="1571" y="140"/>
                    </a:cubicBezTo>
                    <a:cubicBezTo>
                      <a:pt x="1530" y="99"/>
                      <a:pt x="1484" y="74"/>
                      <a:pt x="1431" y="55"/>
                    </a:cubicBezTo>
                    <a:cubicBezTo>
                      <a:pt x="1404" y="45"/>
                      <a:pt x="1385" y="28"/>
                      <a:pt x="1356" y="25"/>
                    </a:cubicBezTo>
                    <a:cubicBezTo>
                      <a:pt x="1331" y="21"/>
                      <a:pt x="1306" y="21"/>
                      <a:pt x="1281" y="20"/>
                    </a:cubicBezTo>
                    <a:cubicBezTo>
                      <a:pt x="1166" y="0"/>
                      <a:pt x="1050" y="12"/>
                      <a:pt x="936" y="25"/>
                    </a:cubicBezTo>
                    <a:cubicBezTo>
                      <a:pt x="925" y="26"/>
                      <a:pt x="830" y="25"/>
                      <a:pt x="816" y="40"/>
                    </a:cubicBezTo>
                    <a:close/>
                  </a:path>
                </a:pathLst>
              </a:custGeom>
              <a:noFill/>
              <a:ln w="12700">
                <a:solidFill>
                  <a:schemeClr val="bg1">
                    <a:lumMod val="75000"/>
                  </a:schemeClr>
                </a:solidFill>
                <a:round/>
                <a:headEnd/>
                <a:tailEnd/>
              </a:ln>
            </p:spPr>
            <p:txBody>
              <a:bodyPr wrap="none" anchor="ctr"/>
              <a:lstStyle/>
              <a:p>
                <a:pPr>
                  <a:buFontTx/>
                  <a:buNone/>
                  <a:defRPr/>
                </a:pPr>
                <a:endParaRPr lang="en-US" sz="1800" b="1">
                  <a:solidFill>
                    <a:srgbClr val="0703F3"/>
                  </a:solidFill>
                  <a:ea typeface="ＭＳ Ｐゴシック" pitchFamily="1" charset="-128"/>
                </a:endParaRPr>
              </a:p>
            </p:txBody>
          </p:sp>
          <p:sp>
            <p:nvSpPr>
              <p:cNvPr id="4181" name="Freeform 1068"/>
              <p:cNvSpPr>
                <a:spLocks/>
              </p:cNvSpPr>
              <p:nvPr/>
            </p:nvSpPr>
            <p:spPr bwMode="auto">
              <a:xfrm>
                <a:off x="3069" y="1495"/>
                <a:ext cx="464" cy="530"/>
              </a:xfrm>
              <a:custGeom>
                <a:avLst/>
                <a:gdLst>
                  <a:gd name="T0" fmla="*/ 466 w 466"/>
                  <a:gd name="T1" fmla="*/ 370 h 530"/>
                  <a:gd name="T2" fmla="*/ 421 w 466"/>
                  <a:gd name="T3" fmla="*/ 330 h 530"/>
                  <a:gd name="T4" fmla="*/ 386 w 466"/>
                  <a:gd name="T5" fmla="*/ 290 h 530"/>
                  <a:gd name="T6" fmla="*/ 341 w 466"/>
                  <a:gd name="T7" fmla="*/ 260 h 530"/>
                  <a:gd name="T8" fmla="*/ 306 w 466"/>
                  <a:gd name="T9" fmla="*/ 220 h 530"/>
                  <a:gd name="T10" fmla="*/ 351 w 466"/>
                  <a:gd name="T11" fmla="*/ 65 h 530"/>
                  <a:gd name="T12" fmla="*/ 306 w 466"/>
                  <a:gd name="T13" fmla="*/ 10 h 530"/>
                  <a:gd name="T14" fmla="*/ 271 w 466"/>
                  <a:gd name="T15" fmla="*/ 75 h 530"/>
                  <a:gd name="T16" fmla="*/ 266 w 466"/>
                  <a:gd name="T17" fmla="*/ 130 h 530"/>
                  <a:gd name="T18" fmla="*/ 251 w 466"/>
                  <a:gd name="T19" fmla="*/ 125 h 530"/>
                  <a:gd name="T20" fmla="*/ 206 w 466"/>
                  <a:gd name="T21" fmla="*/ 90 h 530"/>
                  <a:gd name="T22" fmla="*/ 166 w 466"/>
                  <a:gd name="T23" fmla="*/ 65 h 530"/>
                  <a:gd name="T24" fmla="*/ 136 w 466"/>
                  <a:gd name="T25" fmla="*/ 55 h 530"/>
                  <a:gd name="T26" fmla="*/ 121 w 466"/>
                  <a:gd name="T27" fmla="*/ 50 h 530"/>
                  <a:gd name="T28" fmla="*/ 131 w 466"/>
                  <a:gd name="T29" fmla="*/ 125 h 530"/>
                  <a:gd name="T30" fmla="*/ 161 w 466"/>
                  <a:gd name="T31" fmla="*/ 145 h 530"/>
                  <a:gd name="T32" fmla="*/ 181 w 466"/>
                  <a:gd name="T33" fmla="*/ 165 h 530"/>
                  <a:gd name="T34" fmla="*/ 196 w 466"/>
                  <a:gd name="T35" fmla="*/ 170 h 530"/>
                  <a:gd name="T36" fmla="*/ 131 w 466"/>
                  <a:gd name="T37" fmla="*/ 140 h 530"/>
                  <a:gd name="T38" fmla="*/ 86 w 466"/>
                  <a:gd name="T39" fmla="*/ 125 h 530"/>
                  <a:gd name="T40" fmla="*/ 71 w 466"/>
                  <a:gd name="T41" fmla="*/ 120 h 530"/>
                  <a:gd name="T42" fmla="*/ 61 w 466"/>
                  <a:gd name="T43" fmla="*/ 190 h 530"/>
                  <a:gd name="T44" fmla="*/ 116 w 466"/>
                  <a:gd name="T45" fmla="*/ 220 h 530"/>
                  <a:gd name="T46" fmla="*/ 146 w 466"/>
                  <a:gd name="T47" fmla="*/ 230 h 530"/>
                  <a:gd name="T48" fmla="*/ 161 w 466"/>
                  <a:gd name="T49" fmla="*/ 245 h 530"/>
                  <a:gd name="T50" fmla="*/ 56 w 466"/>
                  <a:gd name="T51" fmla="*/ 210 h 530"/>
                  <a:gd name="T52" fmla="*/ 26 w 466"/>
                  <a:gd name="T53" fmla="*/ 200 h 530"/>
                  <a:gd name="T54" fmla="*/ 26 w 466"/>
                  <a:gd name="T55" fmla="*/ 245 h 530"/>
                  <a:gd name="T56" fmla="*/ 116 w 466"/>
                  <a:gd name="T57" fmla="*/ 290 h 530"/>
                  <a:gd name="T58" fmla="*/ 146 w 466"/>
                  <a:gd name="T59" fmla="*/ 300 h 530"/>
                  <a:gd name="T60" fmla="*/ 161 w 466"/>
                  <a:gd name="T61" fmla="*/ 305 h 530"/>
                  <a:gd name="T62" fmla="*/ 146 w 466"/>
                  <a:gd name="T63" fmla="*/ 300 h 530"/>
                  <a:gd name="T64" fmla="*/ 66 w 466"/>
                  <a:gd name="T65" fmla="*/ 280 h 530"/>
                  <a:gd name="T66" fmla="*/ 51 w 466"/>
                  <a:gd name="T67" fmla="*/ 275 h 530"/>
                  <a:gd name="T68" fmla="*/ 16 w 466"/>
                  <a:gd name="T69" fmla="*/ 295 h 530"/>
                  <a:gd name="T70" fmla="*/ 61 w 466"/>
                  <a:gd name="T71" fmla="*/ 325 h 530"/>
                  <a:gd name="T72" fmla="*/ 246 w 466"/>
                  <a:gd name="T73" fmla="*/ 410 h 530"/>
                  <a:gd name="T74" fmla="*/ 321 w 466"/>
                  <a:gd name="T75" fmla="*/ 460 h 530"/>
                  <a:gd name="T76" fmla="*/ 341 w 466"/>
                  <a:gd name="T77" fmla="*/ 490 h 530"/>
                  <a:gd name="T78" fmla="*/ 361 w 466"/>
                  <a:gd name="T79" fmla="*/ 505 h 530"/>
                  <a:gd name="T80" fmla="*/ 391 w 466"/>
                  <a:gd name="T81" fmla="*/ 530 h 5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6"/>
                  <a:gd name="T124" fmla="*/ 0 h 530"/>
                  <a:gd name="T125" fmla="*/ 466 w 466"/>
                  <a:gd name="T126" fmla="*/ 530 h 5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6" h="530">
                    <a:moveTo>
                      <a:pt x="466" y="370"/>
                    </a:moveTo>
                    <a:cubicBezTo>
                      <a:pt x="431" y="335"/>
                      <a:pt x="447" y="347"/>
                      <a:pt x="421" y="330"/>
                    </a:cubicBezTo>
                    <a:cubicBezTo>
                      <a:pt x="397" y="294"/>
                      <a:pt x="411" y="306"/>
                      <a:pt x="386" y="290"/>
                    </a:cubicBezTo>
                    <a:cubicBezTo>
                      <a:pt x="373" y="270"/>
                      <a:pt x="361" y="270"/>
                      <a:pt x="341" y="260"/>
                    </a:cubicBezTo>
                    <a:cubicBezTo>
                      <a:pt x="330" y="243"/>
                      <a:pt x="316" y="236"/>
                      <a:pt x="306" y="220"/>
                    </a:cubicBezTo>
                    <a:cubicBezTo>
                      <a:pt x="315" y="165"/>
                      <a:pt x="340" y="118"/>
                      <a:pt x="351" y="65"/>
                    </a:cubicBezTo>
                    <a:cubicBezTo>
                      <a:pt x="345" y="7"/>
                      <a:pt x="355" y="0"/>
                      <a:pt x="306" y="10"/>
                    </a:cubicBezTo>
                    <a:cubicBezTo>
                      <a:pt x="292" y="30"/>
                      <a:pt x="278" y="52"/>
                      <a:pt x="271" y="75"/>
                    </a:cubicBezTo>
                    <a:cubicBezTo>
                      <a:pt x="269" y="93"/>
                      <a:pt x="272" y="112"/>
                      <a:pt x="266" y="130"/>
                    </a:cubicBezTo>
                    <a:cubicBezTo>
                      <a:pt x="264" y="134"/>
                      <a:pt x="255" y="127"/>
                      <a:pt x="251" y="125"/>
                    </a:cubicBezTo>
                    <a:cubicBezTo>
                      <a:pt x="174" y="82"/>
                      <a:pt x="253" y="124"/>
                      <a:pt x="206" y="90"/>
                    </a:cubicBezTo>
                    <a:cubicBezTo>
                      <a:pt x="193" y="80"/>
                      <a:pt x="180" y="69"/>
                      <a:pt x="166" y="65"/>
                    </a:cubicBezTo>
                    <a:cubicBezTo>
                      <a:pt x="156" y="61"/>
                      <a:pt x="146" y="58"/>
                      <a:pt x="136" y="55"/>
                    </a:cubicBezTo>
                    <a:cubicBezTo>
                      <a:pt x="131" y="53"/>
                      <a:pt x="121" y="50"/>
                      <a:pt x="121" y="50"/>
                    </a:cubicBezTo>
                    <a:cubicBezTo>
                      <a:pt x="69" y="62"/>
                      <a:pt x="103" y="105"/>
                      <a:pt x="131" y="125"/>
                    </a:cubicBezTo>
                    <a:cubicBezTo>
                      <a:pt x="140" y="131"/>
                      <a:pt x="152" y="136"/>
                      <a:pt x="161" y="145"/>
                    </a:cubicBezTo>
                    <a:cubicBezTo>
                      <a:pt x="167" y="151"/>
                      <a:pt x="173" y="159"/>
                      <a:pt x="181" y="165"/>
                    </a:cubicBezTo>
                    <a:cubicBezTo>
                      <a:pt x="185" y="168"/>
                      <a:pt x="201" y="170"/>
                      <a:pt x="196" y="170"/>
                    </a:cubicBezTo>
                    <a:cubicBezTo>
                      <a:pt x="167" y="170"/>
                      <a:pt x="155" y="148"/>
                      <a:pt x="131" y="140"/>
                    </a:cubicBezTo>
                    <a:cubicBezTo>
                      <a:pt x="116" y="135"/>
                      <a:pt x="101" y="130"/>
                      <a:pt x="86" y="125"/>
                    </a:cubicBezTo>
                    <a:cubicBezTo>
                      <a:pt x="81" y="123"/>
                      <a:pt x="71" y="120"/>
                      <a:pt x="71" y="120"/>
                    </a:cubicBezTo>
                    <a:cubicBezTo>
                      <a:pt x="44" y="128"/>
                      <a:pt x="42" y="168"/>
                      <a:pt x="61" y="190"/>
                    </a:cubicBezTo>
                    <a:cubicBezTo>
                      <a:pt x="79" y="211"/>
                      <a:pt x="90" y="211"/>
                      <a:pt x="116" y="220"/>
                    </a:cubicBezTo>
                    <a:cubicBezTo>
                      <a:pt x="126" y="223"/>
                      <a:pt x="146" y="230"/>
                      <a:pt x="146" y="230"/>
                    </a:cubicBezTo>
                    <a:cubicBezTo>
                      <a:pt x="151" y="235"/>
                      <a:pt x="167" y="247"/>
                      <a:pt x="161" y="245"/>
                    </a:cubicBezTo>
                    <a:cubicBezTo>
                      <a:pt x="125" y="233"/>
                      <a:pt x="91" y="221"/>
                      <a:pt x="56" y="210"/>
                    </a:cubicBezTo>
                    <a:cubicBezTo>
                      <a:pt x="46" y="206"/>
                      <a:pt x="26" y="200"/>
                      <a:pt x="26" y="200"/>
                    </a:cubicBezTo>
                    <a:cubicBezTo>
                      <a:pt x="0" y="208"/>
                      <a:pt x="8" y="231"/>
                      <a:pt x="26" y="245"/>
                    </a:cubicBezTo>
                    <a:cubicBezTo>
                      <a:pt x="40" y="256"/>
                      <a:pt x="96" y="281"/>
                      <a:pt x="116" y="290"/>
                    </a:cubicBezTo>
                    <a:cubicBezTo>
                      <a:pt x="125" y="294"/>
                      <a:pt x="136" y="296"/>
                      <a:pt x="146" y="300"/>
                    </a:cubicBezTo>
                    <a:cubicBezTo>
                      <a:pt x="151" y="301"/>
                      <a:pt x="161" y="305"/>
                      <a:pt x="161" y="305"/>
                    </a:cubicBezTo>
                    <a:cubicBezTo>
                      <a:pt x="161" y="305"/>
                      <a:pt x="151" y="301"/>
                      <a:pt x="146" y="300"/>
                    </a:cubicBezTo>
                    <a:cubicBezTo>
                      <a:pt x="85" y="287"/>
                      <a:pt x="112" y="295"/>
                      <a:pt x="66" y="280"/>
                    </a:cubicBezTo>
                    <a:cubicBezTo>
                      <a:pt x="61" y="278"/>
                      <a:pt x="51" y="275"/>
                      <a:pt x="51" y="275"/>
                    </a:cubicBezTo>
                    <a:cubicBezTo>
                      <a:pt x="38" y="277"/>
                      <a:pt x="12" y="272"/>
                      <a:pt x="16" y="295"/>
                    </a:cubicBezTo>
                    <a:cubicBezTo>
                      <a:pt x="19" y="316"/>
                      <a:pt x="46" y="316"/>
                      <a:pt x="61" y="325"/>
                    </a:cubicBezTo>
                    <a:cubicBezTo>
                      <a:pt x="121" y="358"/>
                      <a:pt x="175" y="399"/>
                      <a:pt x="246" y="410"/>
                    </a:cubicBezTo>
                    <a:cubicBezTo>
                      <a:pt x="278" y="420"/>
                      <a:pt x="300" y="428"/>
                      <a:pt x="321" y="460"/>
                    </a:cubicBezTo>
                    <a:cubicBezTo>
                      <a:pt x="327" y="470"/>
                      <a:pt x="331" y="482"/>
                      <a:pt x="341" y="490"/>
                    </a:cubicBezTo>
                    <a:cubicBezTo>
                      <a:pt x="347" y="495"/>
                      <a:pt x="355" y="499"/>
                      <a:pt x="361" y="505"/>
                    </a:cubicBezTo>
                    <a:cubicBezTo>
                      <a:pt x="371" y="515"/>
                      <a:pt x="373" y="530"/>
                      <a:pt x="391" y="530"/>
                    </a:cubicBezTo>
                  </a:path>
                </a:pathLst>
              </a:custGeom>
              <a:noFill/>
              <a:ln w="12700">
                <a:solidFill>
                  <a:schemeClr val="bg1">
                    <a:lumMod val="75000"/>
                  </a:schemeClr>
                </a:solidFill>
                <a:round/>
                <a:headEnd/>
                <a:tailEnd/>
              </a:ln>
            </p:spPr>
            <p:txBody>
              <a:bodyPr wrap="none" anchor="ctr"/>
              <a:lstStyle/>
              <a:p>
                <a:pPr>
                  <a:buFontTx/>
                  <a:buNone/>
                  <a:defRPr/>
                </a:pPr>
                <a:endParaRPr lang="en-US" sz="1800" b="1">
                  <a:solidFill>
                    <a:srgbClr val="0703F3"/>
                  </a:solidFill>
                  <a:ea typeface="ＭＳ Ｐゴシック" pitchFamily="1" charset="-128"/>
                </a:endParaRPr>
              </a:p>
            </p:txBody>
          </p:sp>
          <p:sp>
            <p:nvSpPr>
              <p:cNvPr id="4182" name="Freeform 1069"/>
              <p:cNvSpPr>
                <a:spLocks/>
              </p:cNvSpPr>
              <p:nvPr/>
            </p:nvSpPr>
            <p:spPr bwMode="auto">
              <a:xfrm flipH="1">
                <a:off x="5177" y="1510"/>
                <a:ext cx="464" cy="530"/>
              </a:xfrm>
              <a:custGeom>
                <a:avLst/>
                <a:gdLst>
                  <a:gd name="T0" fmla="*/ 466 w 466"/>
                  <a:gd name="T1" fmla="*/ 370 h 530"/>
                  <a:gd name="T2" fmla="*/ 421 w 466"/>
                  <a:gd name="T3" fmla="*/ 330 h 530"/>
                  <a:gd name="T4" fmla="*/ 386 w 466"/>
                  <a:gd name="T5" fmla="*/ 290 h 530"/>
                  <a:gd name="T6" fmla="*/ 341 w 466"/>
                  <a:gd name="T7" fmla="*/ 260 h 530"/>
                  <a:gd name="T8" fmla="*/ 306 w 466"/>
                  <a:gd name="T9" fmla="*/ 220 h 530"/>
                  <a:gd name="T10" fmla="*/ 351 w 466"/>
                  <a:gd name="T11" fmla="*/ 65 h 530"/>
                  <a:gd name="T12" fmla="*/ 306 w 466"/>
                  <a:gd name="T13" fmla="*/ 10 h 530"/>
                  <a:gd name="T14" fmla="*/ 271 w 466"/>
                  <a:gd name="T15" fmla="*/ 75 h 530"/>
                  <a:gd name="T16" fmla="*/ 266 w 466"/>
                  <a:gd name="T17" fmla="*/ 130 h 530"/>
                  <a:gd name="T18" fmla="*/ 251 w 466"/>
                  <a:gd name="T19" fmla="*/ 125 h 530"/>
                  <a:gd name="T20" fmla="*/ 206 w 466"/>
                  <a:gd name="T21" fmla="*/ 90 h 530"/>
                  <a:gd name="T22" fmla="*/ 166 w 466"/>
                  <a:gd name="T23" fmla="*/ 65 h 530"/>
                  <a:gd name="T24" fmla="*/ 136 w 466"/>
                  <a:gd name="T25" fmla="*/ 55 h 530"/>
                  <a:gd name="T26" fmla="*/ 121 w 466"/>
                  <a:gd name="T27" fmla="*/ 50 h 530"/>
                  <a:gd name="T28" fmla="*/ 131 w 466"/>
                  <a:gd name="T29" fmla="*/ 125 h 530"/>
                  <a:gd name="T30" fmla="*/ 161 w 466"/>
                  <a:gd name="T31" fmla="*/ 145 h 530"/>
                  <a:gd name="T32" fmla="*/ 181 w 466"/>
                  <a:gd name="T33" fmla="*/ 165 h 530"/>
                  <a:gd name="T34" fmla="*/ 196 w 466"/>
                  <a:gd name="T35" fmla="*/ 170 h 530"/>
                  <a:gd name="T36" fmla="*/ 131 w 466"/>
                  <a:gd name="T37" fmla="*/ 140 h 530"/>
                  <a:gd name="T38" fmla="*/ 86 w 466"/>
                  <a:gd name="T39" fmla="*/ 125 h 530"/>
                  <a:gd name="T40" fmla="*/ 71 w 466"/>
                  <a:gd name="T41" fmla="*/ 120 h 530"/>
                  <a:gd name="T42" fmla="*/ 61 w 466"/>
                  <a:gd name="T43" fmla="*/ 190 h 530"/>
                  <a:gd name="T44" fmla="*/ 116 w 466"/>
                  <a:gd name="T45" fmla="*/ 220 h 530"/>
                  <a:gd name="T46" fmla="*/ 146 w 466"/>
                  <a:gd name="T47" fmla="*/ 230 h 530"/>
                  <a:gd name="T48" fmla="*/ 161 w 466"/>
                  <a:gd name="T49" fmla="*/ 245 h 530"/>
                  <a:gd name="T50" fmla="*/ 56 w 466"/>
                  <a:gd name="T51" fmla="*/ 210 h 530"/>
                  <a:gd name="T52" fmla="*/ 26 w 466"/>
                  <a:gd name="T53" fmla="*/ 200 h 530"/>
                  <a:gd name="T54" fmla="*/ 26 w 466"/>
                  <a:gd name="T55" fmla="*/ 245 h 530"/>
                  <a:gd name="T56" fmla="*/ 116 w 466"/>
                  <a:gd name="T57" fmla="*/ 290 h 530"/>
                  <a:gd name="T58" fmla="*/ 146 w 466"/>
                  <a:gd name="T59" fmla="*/ 300 h 530"/>
                  <a:gd name="T60" fmla="*/ 161 w 466"/>
                  <a:gd name="T61" fmla="*/ 305 h 530"/>
                  <a:gd name="T62" fmla="*/ 146 w 466"/>
                  <a:gd name="T63" fmla="*/ 300 h 530"/>
                  <a:gd name="T64" fmla="*/ 66 w 466"/>
                  <a:gd name="T65" fmla="*/ 280 h 530"/>
                  <a:gd name="T66" fmla="*/ 51 w 466"/>
                  <a:gd name="T67" fmla="*/ 275 h 530"/>
                  <a:gd name="T68" fmla="*/ 16 w 466"/>
                  <a:gd name="T69" fmla="*/ 295 h 530"/>
                  <a:gd name="T70" fmla="*/ 61 w 466"/>
                  <a:gd name="T71" fmla="*/ 325 h 530"/>
                  <a:gd name="T72" fmla="*/ 246 w 466"/>
                  <a:gd name="T73" fmla="*/ 410 h 530"/>
                  <a:gd name="T74" fmla="*/ 321 w 466"/>
                  <a:gd name="T75" fmla="*/ 460 h 530"/>
                  <a:gd name="T76" fmla="*/ 341 w 466"/>
                  <a:gd name="T77" fmla="*/ 490 h 530"/>
                  <a:gd name="T78" fmla="*/ 361 w 466"/>
                  <a:gd name="T79" fmla="*/ 505 h 530"/>
                  <a:gd name="T80" fmla="*/ 391 w 466"/>
                  <a:gd name="T81" fmla="*/ 530 h 5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6"/>
                  <a:gd name="T124" fmla="*/ 0 h 530"/>
                  <a:gd name="T125" fmla="*/ 466 w 466"/>
                  <a:gd name="T126" fmla="*/ 530 h 5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6" h="530">
                    <a:moveTo>
                      <a:pt x="466" y="370"/>
                    </a:moveTo>
                    <a:cubicBezTo>
                      <a:pt x="431" y="335"/>
                      <a:pt x="447" y="347"/>
                      <a:pt x="421" y="330"/>
                    </a:cubicBezTo>
                    <a:cubicBezTo>
                      <a:pt x="397" y="294"/>
                      <a:pt x="411" y="306"/>
                      <a:pt x="386" y="290"/>
                    </a:cubicBezTo>
                    <a:cubicBezTo>
                      <a:pt x="373" y="270"/>
                      <a:pt x="361" y="270"/>
                      <a:pt x="341" y="260"/>
                    </a:cubicBezTo>
                    <a:cubicBezTo>
                      <a:pt x="330" y="243"/>
                      <a:pt x="316" y="236"/>
                      <a:pt x="306" y="220"/>
                    </a:cubicBezTo>
                    <a:cubicBezTo>
                      <a:pt x="315" y="165"/>
                      <a:pt x="340" y="118"/>
                      <a:pt x="351" y="65"/>
                    </a:cubicBezTo>
                    <a:cubicBezTo>
                      <a:pt x="345" y="7"/>
                      <a:pt x="355" y="0"/>
                      <a:pt x="306" y="10"/>
                    </a:cubicBezTo>
                    <a:cubicBezTo>
                      <a:pt x="292" y="30"/>
                      <a:pt x="278" y="52"/>
                      <a:pt x="271" y="75"/>
                    </a:cubicBezTo>
                    <a:cubicBezTo>
                      <a:pt x="269" y="93"/>
                      <a:pt x="272" y="112"/>
                      <a:pt x="266" y="130"/>
                    </a:cubicBezTo>
                    <a:cubicBezTo>
                      <a:pt x="264" y="134"/>
                      <a:pt x="255" y="127"/>
                      <a:pt x="251" y="125"/>
                    </a:cubicBezTo>
                    <a:cubicBezTo>
                      <a:pt x="174" y="82"/>
                      <a:pt x="253" y="124"/>
                      <a:pt x="206" y="90"/>
                    </a:cubicBezTo>
                    <a:cubicBezTo>
                      <a:pt x="193" y="80"/>
                      <a:pt x="180" y="69"/>
                      <a:pt x="166" y="65"/>
                    </a:cubicBezTo>
                    <a:cubicBezTo>
                      <a:pt x="156" y="61"/>
                      <a:pt x="146" y="58"/>
                      <a:pt x="136" y="55"/>
                    </a:cubicBezTo>
                    <a:cubicBezTo>
                      <a:pt x="131" y="53"/>
                      <a:pt x="121" y="50"/>
                      <a:pt x="121" y="50"/>
                    </a:cubicBezTo>
                    <a:cubicBezTo>
                      <a:pt x="69" y="62"/>
                      <a:pt x="103" y="105"/>
                      <a:pt x="131" y="125"/>
                    </a:cubicBezTo>
                    <a:cubicBezTo>
                      <a:pt x="140" y="131"/>
                      <a:pt x="152" y="136"/>
                      <a:pt x="161" y="145"/>
                    </a:cubicBezTo>
                    <a:cubicBezTo>
                      <a:pt x="167" y="151"/>
                      <a:pt x="173" y="159"/>
                      <a:pt x="181" y="165"/>
                    </a:cubicBezTo>
                    <a:cubicBezTo>
                      <a:pt x="185" y="168"/>
                      <a:pt x="201" y="170"/>
                      <a:pt x="196" y="170"/>
                    </a:cubicBezTo>
                    <a:cubicBezTo>
                      <a:pt x="167" y="170"/>
                      <a:pt x="155" y="148"/>
                      <a:pt x="131" y="140"/>
                    </a:cubicBezTo>
                    <a:cubicBezTo>
                      <a:pt x="116" y="135"/>
                      <a:pt x="101" y="130"/>
                      <a:pt x="86" y="125"/>
                    </a:cubicBezTo>
                    <a:cubicBezTo>
                      <a:pt x="81" y="123"/>
                      <a:pt x="71" y="120"/>
                      <a:pt x="71" y="120"/>
                    </a:cubicBezTo>
                    <a:cubicBezTo>
                      <a:pt x="44" y="128"/>
                      <a:pt x="42" y="168"/>
                      <a:pt x="61" y="190"/>
                    </a:cubicBezTo>
                    <a:cubicBezTo>
                      <a:pt x="79" y="211"/>
                      <a:pt x="90" y="211"/>
                      <a:pt x="116" y="220"/>
                    </a:cubicBezTo>
                    <a:cubicBezTo>
                      <a:pt x="126" y="223"/>
                      <a:pt x="146" y="230"/>
                      <a:pt x="146" y="230"/>
                    </a:cubicBezTo>
                    <a:cubicBezTo>
                      <a:pt x="151" y="235"/>
                      <a:pt x="167" y="247"/>
                      <a:pt x="161" y="245"/>
                    </a:cubicBezTo>
                    <a:cubicBezTo>
                      <a:pt x="125" y="233"/>
                      <a:pt x="91" y="221"/>
                      <a:pt x="56" y="210"/>
                    </a:cubicBezTo>
                    <a:cubicBezTo>
                      <a:pt x="46" y="206"/>
                      <a:pt x="26" y="200"/>
                      <a:pt x="26" y="200"/>
                    </a:cubicBezTo>
                    <a:cubicBezTo>
                      <a:pt x="0" y="208"/>
                      <a:pt x="8" y="231"/>
                      <a:pt x="26" y="245"/>
                    </a:cubicBezTo>
                    <a:cubicBezTo>
                      <a:pt x="40" y="256"/>
                      <a:pt x="96" y="281"/>
                      <a:pt x="116" y="290"/>
                    </a:cubicBezTo>
                    <a:cubicBezTo>
                      <a:pt x="125" y="294"/>
                      <a:pt x="136" y="296"/>
                      <a:pt x="146" y="300"/>
                    </a:cubicBezTo>
                    <a:cubicBezTo>
                      <a:pt x="151" y="301"/>
                      <a:pt x="161" y="305"/>
                      <a:pt x="161" y="305"/>
                    </a:cubicBezTo>
                    <a:cubicBezTo>
                      <a:pt x="161" y="305"/>
                      <a:pt x="151" y="301"/>
                      <a:pt x="146" y="300"/>
                    </a:cubicBezTo>
                    <a:cubicBezTo>
                      <a:pt x="85" y="287"/>
                      <a:pt x="112" y="295"/>
                      <a:pt x="66" y="280"/>
                    </a:cubicBezTo>
                    <a:cubicBezTo>
                      <a:pt x="61" y="278"/>
                      <a:pt x="51" y="275"/>
                      <a:pt x="51" y="275"/>
                    </a:cubicBezTo>
                    <a:cubicBezTo>
                      <a:pt x="38" y="277"/>
                      <a:pt x="12" y="272"/>
                      <a:pt x="16" y="295"/>
                    </a:cubicBezTo>
                    <a:cubicBezTo>
                      <a:pt x="19" y="316"/>
                      <a:pt x="46" y="316"/>
                      <a:pt x="61" y="325"/>
                    </a:cubicBezTo>
                    <a:cubicBezTo>
                      <a:pt x="121" y="358"/>
                      <a:pt x="175" y="399"/>
                      <a:pt x="246" y="410"/>
                    </a:cubicBezTo>
                    <a:cubicBezTo>
                      <a:pt x="278" y="420"/>
                      <a:pt x="300" y="428"/>
                      <a:pt x="321" y="460"/>
                    </a:cubicBezTo>
                    <a:cubicBezTo>
                      <a:pt x="327" y="470"/>
                      <a:pt x="331" y="482"/>
                      <a:pt x="341" y="490"/>
                    </a:cubicBezTo>
                    <a:cubicBezTo>
                      <a:pt x="347" y="495"/>
                      <a:pt x="355" y="499"/>
                      <a:pt x="361" y="505"/>
                    </a:cubicBezTo>
                    <a:cubicBezTo>
                      <a:pt x="371" y="515"/>
                      <a:pt x="373" y="530"/>
                      <a:pt x="391" y="530"/>
                    </a:cubicBezTo>
                  </a:path>
                </a:pathLst>
              </a:custGeom>
              <a:noFill/>
              <a:ln w="12700">
                <a:solidFill>
                  <a:schemeClr val="bg1">
                    <a:lumMod val="75000"/>
                  </a:schemeClr>
                </a:solidFill>
                <a:round/>
                <a:headEnd/>
                <a:tailEnd/>
              </a:ln>
            </p:spPr>
            <p:txBody>
              <a:bodyPr wrap="none" anchor="ctr"/>
              <a:lstStyle/>
              <a:p>
                <a:pPr>
                  <a:buFontTx/>
                  <a:buNone/>
                  <a:defRPr/>
                </a:pPr>
                <a:endParaRPr lang="en-US" sz="1800" b="1">
                  <a:solidFill>
                    <a:srgbClr val="0703F3"/>
                  </a:solidFill>
                  <a:ea typeface="ＭＳ Ｐゴシック" pitchFamily="1" charset="-128"/>
                </a:endParaRPr>
              </a:p>
            </p:txBody>
          </p:sp>
          <p:sp>
            <p:nvSpPr>
              <p:cNvPr id="4183" name="Freeform 1070"/>
              <p:cNvSpPr>
                <a:spLocks/>
              </p:cNvSpPr>
              <p:nvPr/>
            </p:nvSpPr>
            <p:spPr bwMode="auto">
              <a:xfrm>
                <a:off x="3661" y="2934"/>
                <a:ext cx="726" cy="468"/>
              </a:xfrm>
              <a:custGeom>
                <a:avLst/>
                <a:gdLst>
                  <a:gd name="T0" fmla="*/ 345 w 725"/>
                  <a:gd name="T1" fmla="*/ 0 h 467"/>
                  <a:gd name="T2" fmla="*/ 360 w 725"/>
                  <a:gd name="T3" fmla="*/ 160 h 467"/>
                  <a:gd name="T4" fmla="*/ 315 w 725"/>
                  <a:gd name="T5" fmla="*/ 175 h 467"/>
                  <a:gd name="T6" fmla="*/ 120 w 725"/>
                  <a:gd name="T7" fmla="*/ 190 h 467"/>
                  <a:gd name="T8" fmla="*/ 35 w 725"/>
                  <a:gd name="T9" fmla="*/ 250 h 467"/>
                  <a:gd name="T10" fmla="*/ 10 w 725"/>
                  <a:gd name="T11" fmla="*/ 280 h 467"/>
                  <a:gd name="T12" fmla="*/ 0 w 725"/>
                  <a:gd name="T13" fmla="*/ 310 h 467"/>
                  <a:gd name="T14" fmla="*/ 20 w 725"/>
                  <a:gd name="T15" fmla="*/ 380 h 467"/>
                  <a:gd name="T16" fmla="*/ 240 w 725"/>
                  <a:gd name="T17" fmla="*/ 465 h 467"/>
                  <a:gd name="T18" fmla="*/ 635 w 725"/>
                  <a:gd name="T19" fmla="*/ 460 h 467"/>
                  <a:gd name="T20" fmla="*/ 690 w 725"/>
                  <a:gd name="T21" fmla="*/ 420 h 467"/>
                  <a:gd name="T22" fmla="*/ 710 w 725"/>
                  <a:gd name="T23" fmla="*/ 355 h 467"/>
                  <a:gd name="T24" fmla="*/ 715 w 725"/>
                  <a:gd name="T25" fmla="*/ 220 h 467"/>
                  <a:gd name="T26" fmla="*/ 680 w 725"/>
                  <a:gd name="T27" fmla="*/ 145 h 467"/>
                  <a:gd name="T28" fmla="*/ 665 w 725"/>
                  <a:gd name="T29" fmla="*/ 15 h 4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5"/>
                  <a:gd name="T46" fmla="*/ 0 h 467"/>
                  <a:gd name="T47" fmla="*/ 725 w 725"/>
                  <a:gd name="T48" fmla="*/ 467 h 4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5" h="467">
                    <a:moveTo>
                      <a:pt x="345" y="0"/>
                    </a:moveTo>
                    <a:cubicBezTo>
                      <a:pt x="358" y="52"/>
                      <a:pt x="340" y="101"/>
                      <a:pt x="360" y="160"/>
                    </a:cubicBezTo>
                    <a:cubicBezTo>
                      <a:pt x="351" y="185"/>
                      <a:pt x="340" y="180"/>
                      <a:pt x="315" y="175"/>
                    </a:cubicBezTo>
                    <a:cubicBezTo>
                      <a:pt x="249" y="181"/>
                      <a:pt x="184" y="180"/>
                      <a:pt x="120" y="190"/>
                    </a:cubicBezTo>
                    <a:cubicBezTo>
                      <a:pt x="69" y="206"/>
                      <a:pt x="73" y="224"/>
                      <a:pt x="35" y="250"/>
                    </a:cubicBezTo>
                    <a:cubicBezTo>
                      <a:pt x="27" y="260"/>
                      <a:pt x="16" y="268"/>
                      <a:pt x="10" y="280"/>
                    </a:cubicBezTo>
                    <a:cubicBezTo>
                      <a:pt x="4" y="289"/>
                      <a:pt x="0" y="310"/>
                      <a:pt x="0" y="310"/>
                    </a:cubicBezTo>
                    <a:cubicBezTo>
                      <a:pt x="5" y="332"/>
                      <a:pt x="7" y="359"/>
                      <a:pt x="20" y="380"/>
                    </a:cubicBezTo>
                    <a:cubicBezTo>
                      <a:pt x="55" y="436"/>
                      <a:pt x="180" y="456"/>
                      <a:pt x="240" y="465"/>
                    </a:cubicBezTo>
                    <a:cubicBezTo>
                      <a:pt x="371" y="461"/>
                      <a:pt x="503" y="467"/>
                      <a:pt x="635" y="460"/>
                    </a:cubicBezTo>
                    <a:cubicBezTo>
                      <a:pt x="656" y="454"/>
                      <a:pt x="690" y="420"/>
                      <a:pt x="690" y="420"/>
                    </a:cubicBezTo>
                    <a:cubicBezTo>
                      <a:pt x="697" y="398"/>
                      <a:pt x="702" y="376"/>
                      <a:pt x="710" y="355"/>
                    </a:cubicBezTo>
                    <a:cubicBezTo>
                      <a:pt x="719" y="289"/>
                      <a:pt x="725" y="284"/>
                      <a:pt x="715" y="220"/>
                    </a:cubicBezTo>
                    <a:cubicBezTo>
                      <a:pt x="710" y="190"/>
                      <a:pt x="689" y="172"/>
                      <a:pt x="680" y="145"/>
                    </a:cubicBezTo>
                    <a:cubicBezTo>
                      <a:pt x="676" y="103"/>
                      <a:pt x="665" y="57"/>
                      <a:pt x="665" y="15"/>
                    </a:cubicBezTo>
                  </a:path>
                </a:pathLst>
              </a:custGeom>
              <a:noFill/>
              <a:ln w="12700">
                <a:solidFill>
                  <a:schemeClr val="bg1">
                    <a:lumMod val="75000"/>
                  </a:schemeClr>
                </a:solidFill>
                <a:round/>
                <a:headEnd/>
                <a:tailEnd/>
              </a:ln>
            </p:spPr>
            <p:txBody>
              <a:bodyPr wrap="none" anchor="ctr"/>
              <a:lstStyle/>
              <a:p>
                <a:pPr>
                  <a:buFontTx/>
                  <a:buNone/>
                  <a:defRPr/>
                </a:pPr>
                <a:endParaRPr lang="en-US" sz="1800" b="1">
                  <a:solidFill>
                    <a:srgbClr val="0703F3"/>
                  </a:solidFill>
                  <a:ea typeface="ＭＳ Ｐゴシック" pitchFamily="1" charset="-128"/>
                </a:endParaRPr>
              </a:p>
            </p:txBody>
          </p:sp>
          <p:sp>
            <p:nvSpPr>
              <p:cNvPr id="4184" name="Freeform 1071"/>
              <p:cNvSpPr>
                <a:spLocks/>
              </p:cNvSpPr>
              <p:nvPr/>
            </p:nvSpPr>
            <p:spPr bwMode="auto">
              <a:xfrm flipH="1">
                <a:off x="4406" y="2927"/>
                <a:ext cx="726" cy="468"/>
              </a:xfrm>
              <a:custGeom>
                <a:avLst/>
                <a:gdLst>
                  <a:gd name="T0" fmla="*/ 345 w 725"/>
                  <a:gd name="T1" fmla="*/ 0 h 467"/>
                  <a:gd name="T2" fmla="*/ 360 w 725"/>
                  <a:gd name="T3" fmla="*/ 160 h 467"/>
                  <a:gd name="T4" fmla="*/ 315 w 725"/>
                  <a:gd name="T5" fmla="*/ 175 h 467"/>
                  <a:gd name="T6" fmla="*/ 120 w 725"/>
                  <a:gd name="T7" fmla="*/ 190 h 467"/>
                  <a:gd name="T8" fmla="*/ 35 w 725"/>
                  <a:gd name="T9" fmla="*/ 250 h 467"/>
                  <a:gd name="T10" fmla="*/ 10 w 725"/>
                  <a:gd name="T11" fmla="*/ 280 h 467"/>
                  <a:gd name="T12" fmla="*/ 0 w 725"/>
                  <a:gd name="T13" fmla="*/ 310 h 467"/>
                  <a:gd name="T14" fmla="*/ 20 w 725"/>
                  <a:gd name="T15" fmla="*/ 380 h 467"/>
                  <a:gd name="T16" fmla="*/ 240 w 725"/>
                  <a:gd name="T17" fmla="*/ 465 h 467"/>
                  <a:gd name="T18" fmla="*/ 635 w 725"/>
                  <a:gd name="T19" fmla="*/ 460 h 467"/>
                  <a:gd name="T20" fmla="*/ 690 w 725"/>
                  <a:gd name="T21" fmla="*/ 420 h 467"/>
                  <a:gd name="T22" fmla="*/ 710 w 725"/>
                  <a:gd name="T23" fmla="*/ 355 h 467"/>
                  <a:gd name="T24" fmla="*/ 715 w 725"/>
                  <a:gd name="T25" fmla="*/ 220 h 467"/>
                  <a:gd name="T26" fmla="*/ 680 w 725"/>
                  <a:gd name="T27" fmla="*/ 145 h 467"/>
                  <a:gd name="T28" fmla="*/ 665 w 725"/>
                  <a:gd name="T29" fmla="*/ 15 h 4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5"/>
                  <a:gd name="T46" fmla="*/ 0 h 467"/>
                  <a:gd name="T47" fmla="*/ 725 w 725"/>
                  <a:gd name="T48" fmla="*/ 467 h 4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5" h="467">
                    <a:moveTo>
                      <a:pt x="345" y="0"/>
                    </a:moveTo>
                    <a:cubicBezTo>
                      <a:pt x="358" y="52"/>
                      <a:pt x="340" y="101"/>
                      <a:pt x="360" y="160"/>
                    </a:cubicBezTo>
                    <a:cubicBezTo>
                      <a:pt x="351" y="185"/>
                      <a:pt x="340" y="180"/>
                      <a:pt x="315" y="175"/>
                    </a:cubicBezTo>
                    <a:cubicBezTo>
                      <a:pt x="249" y="181"/>
                      <a:pt x="184" y="180"/>
                      <a:pt x="120" y="190"/>
                    </a:cubicBezTo>
                    <a:cubicBezTo>
                      <a:pt x="69" y="206"/>
                      <a:pt x="73" y="224"/>
                      <a:pt x="35" y="250"/>
                    </a:cubicBezTo>
                    <a:cubicBezTo>
                      <a:pt x="27" y="260"/>
                      <a:pt x="16" y="268"/>
                      <a:pt x="10" y="280"/>
                    </a:cubicBezTo>
                    <a:cubicBezTo>
                      <a:pt x="4" y="289"/>
                      <a:pt x="0" y="310"/>
                      <a:pt x="0" y="310"/>
                    </a:cubicBezTo>
                    <a:cubicBezTo>
                      <a:pt x="5" y="332"/>
                      <a:pt x="7" y="359"/>
                      <a:pt x="20" y="380"/>
                    </a:cubicBezTo>
                    <a:cubicBezTo>
                      <a:pt x="55" y="436"/>
                      <a:pt x="180" y="456"/>
                      <a:pt x="240" y="465"/>
                    </a:cubicBezTo>
                    <a:cubicBezTo>
                      <a:pt x="371" y="461"/>
                      <a:pt x="503" y="467"/>
                      <a:pt x="635" y="460"/>
                    </a:cubicBezTo>
                    <a:cubicBezTo>
                      <a:pt x="656" y="454"/>
                      <a:pt x="690" y="420"/>
                      <a:pt x="690" y="420"/>
                    </a:cubicBezTo>
                    <a:cubicBezTo>
                      <a:pt x="697" y="398"/>
                      <a:pt x="702" y="376"/>
                      <a:pt x="710" y="355"/>
                    </a:cubicBezTo>
                    <a:cubicBezTo>
                      <a:pt x="719" y="289"/>
                      <a:pt x="725" y="284"/>
                      <a:pt x="715" y="220"/>
                    </a:cubicBezTo>
                    <a:cubicBezTo>
                      <a:pt x="710" y="190"/>
                      <a:pt x="689" y="172"/>
                      <a:pt x="680" y="145"/>
                    </a:cubicBezTo>
                    <a:cubicBezTo>
                      <a:pt x="676" y="103"/>
                      <a:pt x="665" y="57"/>
                      <a:pt x="665" y="15"/>
                    </a:cubicBezTo>
                  </a:path>
                </a:pathLst>
              </a:custGeom>
              <a:noFill/>
              <a:ln w="12700">
                <a:solidFill>
                  <a:schemeClr val="bg1">
                    <a:lumMod val="75000"/>
                  </a:schemeClr>
                </a:solidFill>
                <a:round/>
                <a:headEnd/>
                <a:tailEnd/>
              </a:ln>
            </p:spPr>
            <p:txBody>
              <a:bodyPr wrap="none" anchor="ctr"/>
              <a:lstStyle/>
              <a:p>
                <a:pPr>
                  <a:buFontTx/>
                  <a:buNone/>
                  <a:defRPr/>
                </a:pPr>
                <a:endParaRPr lang="en-US" sz="1800" b="1">
                  <a:solidFill>
                    <a:srgbClr val="0703F3"/>
                  </a:solidFill>
                  <a:ea typeface="ＭＳ Ｐゴシック" pitchFamily="1" charset="-128"/>
                </a:endParaRPr>
              </a:p>
            </p:txBody>
          </p:sp>
        </p:grpSp>
        <p:sp>
          <p:nvSpPr>
            <p:cNvPr id="4179" name="Rectangle 1072"/>
            <p:cNvSpPr>
              <a:spLocks noChangeArrowheads="1"/>
            </p:cNvSpPr>
            <p:nvPr/>
          </p:nvSpPr>
          <p:spPr bwMode="auto">
            <a:xfrm>
              <a:off x="3710" y="3590"/>
              <a:ext cx="228" cy="229"/>
            </a:xfrm>
            <a:prstGeom prst="rect">
              <a:avLst/>
            </a:prstGeom>
            <a:noFill/>
            <a:ln w="19050">
              <a:solidFill>
                <a:schemeClr val="bg1">
                  <a:lumMod val="75000"/>
                </a:schemeClr>
              </a:solidFill>
              <a:miter lim="800000"/>
              <a:headEnd/>
              <a:tailEnd/>
            </a:ln>
          </p:spPr>
          <p:txBody>
            <a:bodyPr wrap="none" anchor="ctr"/>
            <a:lstStyle/>
            <a:p>
              <a:pPr>
                <a:buFontTx/>
                <a:buNone/>
                <a:defRPr/>
              </a:pPr>
              <a:endParaRPr lang="en-US" sz="1800" b="1">
                <a:solidFill>
                  <a:srgbClr val="0703F3"/>
                </a:solidFill>
                <a:ea typeface="ＭＳ Ｐゴシック" pitchFamily="1" charset="-128"/>
              </a:endParaRPr>
            </a:p>
          </p:txBody>
        </p:sp>
      </p:grpSp>
      <p:grpSp>
        <p:nvGrpSpPr>
          <p:cNvPr id="39949" name="Group 1073"/>
          <p:cNvGrpSpPr>
            <a:grpSpLocks/>
          </p:cNvGrpSpPr>
          <p:nvPr/>
        </p:nvGrpSpPr>
        <p:grpSpPr bwMode="auto">
          <a:xfrm>
            <a:off x="936625" y="4038600"/>
            <a:ext cx="1473200" cy="1320800"/>
            <a:chOff x="3600" y="1551"/>
            <a:chExt cx="528" cy="657"/>
          </a:xfrm>
        </p:grpSpPr>
        <p:sp>
          <p:nvSpPr>
            <p:cNvPr id="40007" name="AutoShape 1074"/>
            <p:cNvSpPr>
              <a:spLocks noChangeArrowheads="1"/>
            </p:cNvSpPr>
            <p:nvPr/>
          </p:nvSpPr>
          <p:spPr bwMode="auto">
            <a:xfrm>
              <a:off x="3600" y="1824"/>
              <a:ext cx="528" cy="384"/>
            </a:xfrm>
            <a:prstGeom prst="cube">
              <a:avLst>
                <a:gd name="adj" fmla="val 25000"/>
              </a:avLst>
            </a:prstGeom>
            <a:solidFill>
              <a:schemeClr val="bg1"/>
            </a:solidFill>
            <a:ln w="28575">
              <a:solidFill>
                <a:srgbClr val="0000FF"/>
              </a:solidFill>
              <a:miter lim="800000"/>
              <a:headEnd/>
              <a:tailEnd/>
            </a:ln>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sp>
          <p:nvSpPr>
            <p:cNvPr id="40008" name="AutoShape 1075"/>
            <p:cNvSpPr>
              <a:spLocks noChangeArrowheads="1"/>
            </p:cNvSpPr>
            <p:nvPr/>
          </p:nvSpPr>
          <p:spPr bwMode="auto">
            <a:xfrm>
              <a:off x="3648" y="1684"/>
              <a:ext cx="192" cy="236"/>
            </a:xfrm>
            <a:prstGeom prst="can">
              <a:avLst>
                <a:gd name="adj" fmla="val 49997"/>
              </a:avLst>
            </a:prstGeom>
            <a:solidFill>
              <a:schemeClr val="bg1"/>
            </a:solidFill>
            <a:ln w="28575">
              <a:solidFill>
                <a:srgbClr val="0000FF"/>
              </a:solidFill>
              <a:round/>
              <a:headEnd/>
              <a:tailEnd/>
            </a:ln>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sp>
          <p:nvSpPr>
            <p:cNvPr id="40009" name="Freeform 1076"/>
            <p:cNvSpPr>
              <a:spLocks/>
            </p:cNvSpPr>
            <p:nvPr/>
          </p:nvSpPr>
          <p:spPr bwMode="auto">
            <a:xfrm>
              <a:off x="3708" y="1551"/>
              <a:ext cx="66" cy="189"/>
            </a:xfrm>
            <a:custGeom>
              <a:avLst/>
              <a:gdLst>
                <a:gd name="T0" fmla="*/ 1 w 101"/>
                <a:gd name="T1" fmla="*/ 189 h 189"/>
                <a:gd name="T2" fmla="*/ 1 w 101"/>
                <a:gd name="T3" fmla="*/ 171 h 189"/>
                <a:gd name="T4" fmla="*/ 1 w 101"/>
                <a:gd name="T5" fmla="*/ 61 h 189"/>
                <a:gd name="T6" fmla="*/ 1 w 101"/>
                <a:gd name="T7" fmla="*/ 98 h 189"/>
                <a:gd name="T8" fmla="*/ 1 w 101"/>
                <a:gd name="T9" fmla="*/ 85 h 189"/>
                <a:gd name="T10" fmla="*/ 1 w 101"/>
                <a:gd name="T11" fmla="*/ 73 h 189"/>
                <a:gd name="T12" fmla="*/ 1 w 101"/>
                <a:gd name="T13" fmla="*/ 0 h 189"/>
                <a:gd name="T14" fmla="*/ 0 60000 65536"/>
                <a:gd name="T15" fmla="*/ 0 60000 65536"/>
                <a:gd name="T16" fmla="*/ 0 60000 65536"/>
                <a:gd name="T17" fmla="*/ 0 60000 65536"/>
                <a:gd name="T18" fmla="*/ 0 60000 65536"/>
                <a:gd name="T19" fmla="*/ 0 60000 65536"/>
                <a:gd name="T20" fmla="*/ 0 60000 65536"/>
                <a:gd name="T21" fmla="*/ 0 w 101"/>
                <a:gd name="T22" fmla="*/ 0 h 189"/>
                <a:gd name="T23" fmla="*/ 101 w 101"/>
                <a:gd name="T24" fmla="*/ 189 h 1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 h="189">
                  <a:moveTo>
                    <a:pt x="4" y="189"/>
                  </a:moveTo>
                  <a:cubicBezTo>
                    <a:pt x="31" y="184"/>
                    <a:pt x="56" y="177"/>
                    <a:pt x="83" y="171"/>
                  </a:cubicBezTo>
                  <a:cubicBezTo>
                    <a:pt x="101" y="116"/>
                    <a:pt x="80" y="73"/>
                    <a:pt x="28" y="61"/>
                  </a:cubicBezTo>
                  <a:cubicBezTo>
                    <a:pt x="27" y="62"/>
                    <a:pt x="0" y="92"/>
                    <a:pt x="22" y="98"/>
                  </a:cubicBezTo>
                  <a:cubicBezTo>
                    <a:pt x="29" y="99"/>
                    <a:pt x="33" y="87"/>
                    <a:pt x="40" y="85"/>
                  </a:cubicBezTo>
                  <a:cubicBezTo>
                    <a:pt x="55" y="79"/>
                    <a:pt x="72" y="77"/>
                    <a:pt x="89" y="73"/>
                  </a:cubicBezTo>
                  <a:cubicBezTo>
                    <a:pt x="87" y="48"/>
                    <a:pt x="83" y="0"/>
                    <a:pt x="83" y="0"/>
                  </a:cubicBezTo>
                </a:path>
              </a:pathLst>
            </a:custGeom>
            <a:noFill/>
            <a:ln w="762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FontTx/>
                <a:buNone/>
              </a:pPr>
              <a:endParaRPr lang="en-US" sz="1800" b="1">
                <a:solidFill>
                  <a:srgbClr val="0703F3"/>
                </a:solidFill>
              </a:endParaRPr>
            </a:p>
          </p:txBody>
        </p:sp>
      </p:grpSp>
      <p:grpSp>
        <p:nvGrpSpPr>
          <p:cNvPr id="39950" name="Group 1077"/>
          <p:cNvGrpSpPr>
            <a:grpSpLocks/>
          </p:cNvGrpSpPr>
          <p:nvPr/>
        </p:nvGrpSpPr>
        <p:grpSpPr bwMode="auto">
          <a:xfrm>
            <a:off x="1920875" y="5365750"/>
            <a:ext cx="1090613" cy="828675"/>
            <a:chOff x="3195" y="3361"/>
            <a:chExt cx="1072" cy="802"/>
          </a:xfrm>
        </p:grpSpPr>
        <p:sp>
          <p:nvSpPr>
            <p:cNvPr id="4166" name="Rectangle 1078"/>
            <p:cNvSpPr>
              <a:spLocks noChangeArrowheads="1"/>
            </p:cNvSpPr>
            <p:nvPr/>
          </p:nvSpPr>
          <p:spPr bwMode="auto">
            <a:xfrm>
              <a:off x="3479" y="3588"/>
              <a:ext cx="228" cy="229"/>
            </a:xfrm>
            <a:prstGeom prst="rect">
              <a:avLst/>
            </a:prstGeom>
            <a:noFill/>
            <a:ln w="19050">
              <a:solidFill>
                <a:schemeClr val="bg1">
                  <a:lumMod val="75000"/>
                </a:schemeClr>
              </a:solidFill>
              <a:miter lim="800000"/>
              <a:headEnd/>
              <a:tailEnd/>
            </a:ln>
          </p:spPr>
          <p:txBody>
            <a:bodyPr wrap="none" anchor="ctr"/>
            <a:lstStyle/>
            <a:p>
              <a:pPr>
                <a:buFontTx/>
                <a:buNone/>
                <a:defRPr/>
              </a:pPr>
              <a:endParaRPr lang="en-US" sz="1800" b="1">
                <a:solidFill>
                  <a:srgbClr val="0703F3"/>
                </a:solidFill>
                <a:ea typeface="ＭＳ Ｐゴシック" pitchFamily="1" charset="-128"/>
              </a:endParaRPr>
            </a:p>
          </p:txBody>
        </p:sp>
        <p:grpSp>
          <p:nvGrpSpPr>
            <p:cNvPr id="40000" name="Group 1079"/>
            <p:cNvGrpSpPr>
              <a:grpSpLocks/>
            </p:cNvGrpSpPr>
            <p:nvPr/>
          </p:nvGrpSpPr>
          <p:grpSpPr bwMode="auto">
            <a:xfrm>
              <a:off x="3195" y="3361"/>
              <a:ext cx="1072" cy="802"/>
              <a:chOff x="3069" y="1495"/>
              <a:chExt cx="2572" cy="1907"/>
            </a:xfrm>
          </p:grpSpPr>
          <p:sp>
            <p:nvSpPr>
              <p:cNvPr id="4169" name="Freeform 1080"/>
              <p:cNvSpPr>
                <a:spLocks/>
              </p:cNvSpPr>
              <p:nvPr/>
            </p:nvSpPr>
            <p:spPr bwMode="auto">
              <a:xfrm>
                <a:off x="3458" y="1645"/>
                <a:ext cx="1752" cy="1315"/>
              </a:xfrm>
              <a:custGeom>
                <a:avLst/>
                <a:gdLst>
                  <a:gd name="T0" fmla="*/ 816 w 1751"/>
                  <a:gd name="T1" fmla="*/ 40 h 1315"/>
                  <a:gd name="T2" fmla="*/ 521 w 1751"/>
                  <a:gd name="T3" fmla="*/ 65 h 1315"/>
                  <a:gd name="T4" fmla="*/ 401 w 1751"/>
                  <a:gd name="T5" fmla="*/ 85 h 1315"/>
                  <a:gd name="T6" fmla="*/ 296 w 1751"/>
                  <a:gd name="T7" fmla="*/ 115 h 1315"/>
                  <a:gd name="T8" fmla="*/ 206 w 1751"/>
                  <a:gd name="T9" fmla="*/ 155 h 1315"/>
                  <a:gd name="T10" fmla="*/ 96 w 1751"/>
                  <a:gd name="T11" fmla="*/ 245 h 1315"/>
                  <a:gd name="T12" fmla="*/ 56 w 1751"/>
                  <a:gd name="T13" fmla="*/ 310 h 1315"/>
                  <a:gd name="T14" fmla="*/ 31 w 1751"/>
                  <a:gd name="T15" fmla="*/ 380 h 1315"/>
                  <a:gd name="T16" fmla="*/ 1 w 1751"/>
                  <a:gd name="T17" fmla="*/ 585 h 1315"/>
                  <a:gd name="T18" fmla="*/ 16 w 1751"/>
                  <a:gd name="T19" fmla="*/ 780 h 1315"/>
                  <a:gd name="T20" fmla="*/ 106 w 1751"/>
                  <a:gd name="T21" fmla="*/ 950 h 1315"/>
                  <a:gd name="T22" fmla="*/ 131 w 1751"/>
                  <a:gd name="T23" fmla="*/ 1010 h 1315"/>
                  <a:gd name="T24" fmla="*/ 361 w 1751"/>
                  <a:gd name="T25" fmla="*/ 1200 h 1315"/>
                  <a:gd name="T26" fmla="*/ 466 w 1751"/>
                  <a:gd name="T27" fmla="*/ 1230 h 1315"/>
                  <a:gd name="T28" fmla="*/ 756 w 1751"/>
                  <a:gd name="T29" fmla="*/ 1290 h 1315"/>
                  <a:gd name="T30" fmla="*/ 1176 w 1751"/>
                  <a:gd name="T31" fmla="*/ 1280 h 1315"/>
                  <a:gd name="T32" fmla="*/ 1276 w 1751"/>
                  <a:gd name="T33" fmla="*/ 1260 h 1315"/>
                  <a:gd name="T34" fmla="*/ 1396 w 1751"/>
                  <a:gd name="T35" fmla="*/ 1220 h 1315"/>
                  <a:gd name="T36" fmla="*/ 1461 w 1751"/>
                  <a:gd name="T37" fmla="*/ 1185 h 1315"/>
                  <a:gd name="T38" fmla="*/ 1531 w 1751"/>
                  <a:gd name="T39" fmla="*/ 1130 h 1315"/>
                  <a:gd name="T40" fmla="*/ 1601 w 1751"/>
                  <a:gd name="T41" fmla="*/ 1055 h 1315"/>
                  <a:gd name="T42" fmla="*/ 1646 w 1751"/>
                  <a:gd name="T43" fmla="*/ 990 h 1315"/>
                  <a:gd name="T44" fmla="*/ 1691 w 1751"/>
                  <a:gd name="T45" fmla="*/ 855 h 1315"/>
                  <a:gd name="T46" fmla="*/ 1706 w 1751"/>
                  <a:gd name="T47" fmla="*/ 720 h 1315"/>
                  <a:gd name="T48" fmla="*/ 1751 w 1751"/>
                  <a:gd name="T49" fmla="*/ 450 h 1315"/>
                  <a:gd name="T50" fmla="*/ 1641 w 1751"/>
                  <a:gd name="T51" fmla="*/ 200 h 1315"/>
                  <a:gd name="T52" fmla="*/ 1571 w 1751"/>
                  <a:gd name="T53" fmla="*/ 140 h 1315"/>
                  <a:gd name="T54" fmla="*/ 1431 w 1751"/>
                  <a:gd name="T55" fmla="*/ 55 h 1315"/>
                  <a:gd name="T56" fmla="*/ 1356 w 1751"/>
                  <a:gd name="T57" fmla="*/ 25 h 1315"/>
                  <a:gd name="T58" fmla="*/ 1281 w 1751"/>
                  <a:gd name="T59" fmla="*/ 20 h 1315"/>
                  <a:gd name="T60" fmla="*/ 936 w 1751"/>
                  <a:gd name="T61" fmla="*/ 25 h 1315"/>
                  <a:gd name="T62" fmla="*/ 816 w 1751"/>
                  <a:gd name="T63" fmla="*/ 40 h 13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51"/>
                  <a:gd name="T97" fmla="*/ 0 h 1315"/>
                  <a:gd name="T98" fmla="*/ 1751 w 1751"/>
                  <a:gd name="T99" fmla="*/ 1315 h 13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51" h="1315">
                    <a:moveTo>
                      <a:pt x="816" y="40"/>
                    </a:moveTo>
                    <a:cubicBezTo>
                      <a:pt x="715" y="44"/>
                      <a:pt x="620" y="53"/>
                      <a:pt x="521" y="65"/>
                    </a:cubicBezTo>
                    <a:cubicBezTo>
                      <a:pt x="484" y="77"/>
                      <a:pt x="439" y="79"/>
                      <a:pt x="401" y="85"/>
                    </a:cubicBezTo>
                    <a:cubicBezTo>
                      <a:pt x="366" y="96"/>
                      <a:pt x="330" y="101"/>
                      <a:pt x="296" y="115"/>
                    </a:cubicBezTo>
                    <a:cubicBezTo>
                      <a:pt x="265" y="127"/>
                      <a:pt x="236" y="142"/>
                      <a:pt x="206" y="155"/>
                    </a:cubicBezTo>
                    <a:cubicBezTo>
                      <a:pt x="177" y="183"/>
                      <a:pt x="114" y="207"/>
                      <a:pt x="96" y="245"/>
                    </a:cubicBezTo>
                    <a:cubicBezTo>
                      <a:pt x="84" y="268"/>
                      <a:pt x="71" y="289"/>
                      <a:pt x="56" y="310"/>
                    </a:cubicBezTo>
                    <a:cubicBezTo>
                      <a:pt x="48" y="333"/>
                      <a:pt x="35" y="356"/>
                      <a:pt x="31" y="380"/>
                    </a:cubicBezTo>
                    <a:cubicBezTo>
                      <a:pt x="17" y="447"/>
                      <a:pt x="14" y="517"/>
                      <a:pt x="1" y="585"/>
                    </a:cubicBezTo>
                    <a:cubicBezTo>
                      <a:pt x="3" y="637"/>
                      <a:pt x="0" y="721"/>
                      <a:pt x="16" y="780"/>
                    </a:cubicBezTo>
                    <a:cubicBezTo>
                      <a:pt x="33" y="842"/>
                      <a:pt x="77" y="892"/>
                      <a:pt x="106" y="950"/>
                    </a:cubicBezTo>
                    <a:cubicBezTo>
                      <a:pt x="115" y="969"/>
                      <a:pt x="119" y="991"/>
                      <a:pt x="131" y="1010"/>
                    </a:cubicBezTo>
                    <a:cubicBezTo>
                      <a:pt x="184" y="1095"/>
                      <a:pt x="256" y="1179"/>
                      <a:pt x="361" y="1200"/>
                    </a:cubicBezTo>
                    <a:cubicBezTo>
                      <a:pt x="394" y="1216"/>
                      <a:pt x="431" y="1216"/>
                      <a:pt x="466" y="1230"/>
                    </a:cubicBezTo>
                    <a:cubicBezTo>
                      <a:pt x="558" y="1267"/>
                      <a:pt x="657" y="1281"/>
                      <a:pt x="756" y="1290"/>
                    </a:cubicBezTo>
                    <a:cubicBezTo>
                      <a:pt x="883" y="1315"/>
                      <a:pt x="1044" y="1289"/>
                      <a:pt x="1176" y="1280"/>
                    </a:cubicBezTo>
                    <a:cubicBezTo>
                      <a:pt x="1209" y="1273"/>
                      <a:pt x="1242" y="1266"/>
                      <a:pt x="1276" y="1260"/>
                    </a:cubicBezTo>
                    <a:cubicBezTo>
                      <a:pt x="1311" y="1242"/>
                      <a:pt x="1357" y="1229"/>
                      <a:pt x="1396" y="1220"/>
                    </a:cubicBezTo>
                    <a:cubicBezTo>
                      <a:pt x="1416" y="1206"/>
                      <a:pt x="1440" y="1199"/>
                      <a:pt x="1461" y="1185"/>
                    </a:cubicBezTo>
                    <a:cubicBezTo>
                      <a:pt x="1484" y="1167"/>
                      <a:pt x="1506" y="1146"/>
                      <a:pt x="1531" y="1130"/>
                    </a:cubicBezTo>
                    <a:cubicBezTo>
                      <a:pt x="1550" y="1101"/>
                      <a:pt x="1582" y="1083"/>
                      <a:pt x="1601" y="1055"/>
                    </a:cubicBezTo>
                    <a:cubicBezTo>
                      <a:pt x="1615" y="1033"/>
                      <a:pt x="1631" y="1011"/>
                      <a:pt x="1646" y="990"/>
                    </a:cubicBezTo>
                    <a:cubicBezTo>
                      <a:pt x="1653" y="952"/>
                      <a:pt x="1676" y="891"/>
                      <a:pt x="1691" y="855"/>
                    </a:cubicBezTo>
                    <a:cubicBezTo>
                      <a:pt x="1697" y="810"/>
                      <a:pt x="1698" y="764"/>
                      <a:pt x="1706" y="720"/>
                    </a:cubicBezTo>
                    <a:cubicBezTo>
                      <a:pt x="1720" y="629"/>
                      <a:pt x="1740" y="541"/>
                      <a:pt x="1751" y="450"/>
                    </a:cubicBezTo>
                    <a:cubicBezTo>
                      <a:pt x="1740" y="362"/>
                      <a:pt x="1720" y="252"/>
                      <a:pt x="1641" y="200"/>
                    </a:cubicBezTo>
                    <a:cubicBezTo>
                      <a:pt x="1622" y="172"/>
                      <a:pt x="1595" y="164"/>
                      <a:pt x="1571" y="140"/>
                    </a:cubicBezTo>
                    <a:cubicBezTo>
                      <a:pt x="1530" y="99"/>
                      <a:pt x="1484" y="74"/>
                      <a:pt x="1431" y="55"/>
                    </a:cubicBezTo>
                    <a:cubicBezTo>
                      <a:pt x="1404" y="45"/>
                      <a:pt x="1385" y="28"/>
                      <a:pt x="1356" y="25"/>
                    </a:cubicBezTo>
                    <a:cubicBezTo>
                      <a:pt x="1331" y="21"/>
                      <a:pt x="1306" y="21"/>
                      <a:pt x="1281" y="20"/>
                    </a:cubicBezTo>
                    <a:cubicBezTo>
                      <a:pt x="1166" y="0"/>
                      <a:pt x="1050" y="12"/>
                      <a:pt x="936" y="25"/>
                    </a:cubicBezTo>
                    <a:cubicBezTo>
                      <a:pt x="925" y="26"/>
                      <a:pt x="830" y="25"/>
                      <a:pt x="816" y="40"/>
                    </a:cubicBezTo>
                    <a:close/>
                  </a:path>
                </a:pathLst>
              </a:custGeom>
              <a:noFill/>
              <a:ln w="12700">
                <a:solidFill>
                  <a:schemeClr val="bg1">
                    <a:lumMod val="75000"/>
                  </a:schemeClr>
                </a:solidFill>
                <a:round/>
                <a:headEnd/>
                <a:tailEnd/>
              </a:ln>
            </p:spPr>
            <p:txBody>
              <a:bodyPr wrap="none" anchor="ctr"/>
              <a:lstStyle/>
              <a:p>
                <a:pPr>
                  <a:buFontTx/>
                  <a:buNone/>
                  <a:defRPr/>
                </a:pPr>
                <a:endParaRPr lang="en-US" sz="1800" b="1">
                  <a:solidFill>
                    <a:srgbClr val="0703F3"/>
                  </a:solidFill>
                  <a:ea typeface="ＭＳ Ｐゴシック" pitchFamily="1" charset="-128"/>
                </a:endParaRPr>
              </a:p>
            </p:txBody>
          </p:sp>
          <p:sp>
            <p:nvSpPr>
              <p:cNvPr id="4170" name="Freeform 1081"/>
              <p:cNvSpPr>
                <a:spLocks/>
              </p:cNvSpPr>
              <p:nvPr/>
            </p:nvSpPr>
            <p:spPr bwMode="auto">
              <a:xfrm>
                <a:off x="3069" y="1495"/>
                <a:ext cx="464" cy="530"/>
              </a:xfrm>
              <a:custGeom>
                <a:avLst/>
                <a:gdLst>
                  <a:gd name="T0" fmla="*/ 466 w 466"/>
                  <a:gd name="T1" fmla="*/ 370 h 530"/>
                  <a:gd name="T2" fmla="*/ 421 w 466"/>
                  <a:gd name="T3" fmla="*/ 330 h 530"/>
                  <a:gd name="T4" fmla="*/ 386 w 466"/>
                  <a:gd name="T5" fmla="*/ 290 h 530"/>
                  <a:gd name="T6" fmla="*/ 341 w 466"/>
                  <a:gd name="T7" fmla="*/ 260 h 530"/>
                  <a:gd name="T8" fmla="*/ 306 w 466"/>
                  <a:gd name="T9" fmla="*/ 220 h 530"/>
                  <a:gd name="T10" fmla="*/ 351 w 466"/>
                  <a:gd name="T11" fmla="*/ 65 h 530"/>
                  <a:gd name="T12" fmla="*/ 306 w 466"/>
                  <a:gd name="T13" fmla="*/ 10 h 530"/>
                  <a:gd name="T14" fmla="*/ 271 w 466"/>
                  <a:gd name="T15" fmla="*/ 75 h 530"/>
                  <a:gd name="T16" fmla="*/ 266 w 466"/>
                  <a:gd name="T17" fmla="*/ 130 h 530"/>
                  <a:gd name="T18" fmla="*/ 251 w 466"/>
                  <a:gd name="T19" fmla="*/ 125 h 530"/>
                  <a:gd name="T20" fmla="*/ 206 w 466"/>
                  <a:gd name="T21" fmla="*/ 90 h 530"/>
                  <a:gd name="T22" fmla="*/ 166 w 466"/>
                  <a:gd name="T23" fmla="*/ 65 h 530"/>
                  <a:gd name="T24" fmla="*/ 136 w 466"/>
                  <a:gd name="T25" fmla="*/ 55 h 530"/>
                  <a:gd name="T26" fmla="*/ 121 w 466"/>
                  <a:gd name="T27" fmla="*/ 50 h 530"/>
                  <a:gd name="T28" fmla="*/ 131 w 466"/>
                  <a:gd name="T29" fmla="*/ 125 h 530"/>
                  <a:gd name="T30" fmla="*/ 161 w 466"/>
                  <a:gd name="T31" fmla="*/ 145 h 530"/>
                  <a:gd name="T32" fmla="*/ 181 w 466"/>
                  <a:gd name="T33" fmla="*/ 165 h 530"/>
                  <a:gd name="T34" fmla="*/ 196 w 466"/>
                  <a:gd name="T35" fmla="*/ 170 h 530"/>
                  <a:gd name="T36" fmla="*/ 131 w 466"/>
                  <a:gd name="T37" fmla="*/ 140 h 530"/>
                  <a:gd name="T38" fmla="*/ 86 w 466"/>
                  <a:gd name="T39" fmla="*/ 125 h 530"/>
                  <a:gd name="T40" fmla="*/ 71 w 466"/>
                  <a:gd name="T41" fmla="*/ 120 h 530"/>
                  <a:gd name="T42" fmla="*/ 61 w 466"/>
                  <a:gd name="T43" fmla="*/ 190 h 530"/>
                  <a:gd name="T44" fmla="*/ 116 w 466"/>
                  <a:gd name="T45" fmla="*/ 220 h 530"/>
                  <a:gd name="T46" fmla="*/ 146 w 466"/>
                  <a:gd name="T47" fmla="*/ 230 h 530"/>
                  <a:gd name="T48" fmla="*/ 161 w 466"/>
                  <a:gd name="T49" fmla="*/ 245 h 530"/>
                  <a:gd name="T50" fmla="*/ 56 w 466"/>
                  <a:gd name="T51" fmla="*/ 210 h 530"/>
                  <a:gd name="T52" fmla="*/ 26 w 466"/>
                  <a:gd name="T53" fmla="*/ 200 h 530"/>
                  <a:gd name="T54" fmla="*/ 26 w 466"/>
                  <a:gd name="T55" fmla="*/ 245 h 530"/>
                  <a:gd name="T56" fmla="*/ 116 w 466"/>
                  <a:gd name="T57" fmla="*/ 290 h 530"/>
                  <a:gd name="T58" fmla="*/ 146 w 466"/>
                  <a:gd name="T59" fmla="*/ 300 h 530"/>
                  <a:gd name="T60" fmla="*/ 161 w 466"/>
                  <a:gd name="T61" fmla="*/ 305 h 530"/>
                  <a:gd name="T62" fmla="*/ 146 w 466"/>
                  <a:gd name="T63" fmla="*/ 300 h 530"/>
                  <a:gd name="T64" fmla="*/ 66 w 466"/>
                  <a:gd name="T65" fmla="*/ 280 h 530"/>
                  <a:gd name="T66" fmla="*/ 51 w 466"/>
                  <a:gd name="T67" fmla="*/ 275 h 530"/>
                  <a:gd name="T68" fmla="*/ 16 w 466"/>
                  <a:gd name="T69" fmla="*/ 295 h 530"/>
                  <a:gd name="T70" fmla="*/ 61 w 466"/>
                  <a:gd name="T71" fmla="*/ 325 h 530"/>
                  <a:gd name="T72" fmla="*/ 246 w 466"/>
                  <a:gd name="T73" fmla="*/ 410 h 530"/>
                  <a:gd name="T74" fmla="*/ 321 w 466"/>
                  <a:gd name="T75" fmla="*/ 460 h 530"/>
                  <a:gd name="T76" fmla="*/ 341 w 466"/>
                  <a:gd name="T77" fmla="*/ 490 h 530"/>
                  <a:gd name="T78" fmla="*/ 361 w 466"/>
                  <a:gd name="T79" fmla="*/ 505 h 530"/>
                  <a:gd name="T80" fmla="*/ 391 w 466"/>
                  <a:gd name="T81" fmla="*/ 530 h 5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6"/>
                  <a:gd name="T124" fmla="*/ 0 h 530"/>
                  <a:gd name="T125" fmla="*/ 466 w 466"/>
                  <a:gd name="T126" fmla="*/ 530 h 5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6" h="530">
                    <a:moveTo>
                      <a:pt x="466" y="370"/>
                    </a:moveTo>
                    <a:cubicBezTo>
                      <a:pt x="431" y="335"/>
                      <a:pt x="447" y="347"/>
                      <a:pt x="421" y="330"/>
                    </a:cubicBezTo>
                    <a:cubicBezTo>
                      <a:pt x="397" y="294"/>
                      <a:pt x="411" y="306"/>
                      <a:pt x="386" y="290"/>
                    </a:cubicBezTo>
                    <a:cubicBezTo>
                      <a:pt x="373" y="270"/>
                      <a:pt x="361" y="270"/>
                      <a:pt x="341" y="260"/>
                    </a:cubicBezTo>
                    <a:cubicBezTo>
                      <a:pt x="330" y="243"/>
                      <a:pt x="316" y="236"/>
                      <a:pt x="306" y="220"/>
                    </a:cubicBezTo>
                    <a:cubicBezTo>
                      <a:pt x="315" y="165"/>
                      <a:pt x="340" y="118"/>
                      <a:pt x="351" y="65"/>
                    </a:cubicBezTo>
                    <a:cubicBezTo>
                      <a:pt x="345" y="7"/>
                      <a:pt x="355" y="0"/>
                      <a:pt x="306" y="10"/>
                    </a:cubicBezTo>
                    <a:cubicBezTo>
                      <a:pt x="292" y="30"/>
                      <a:pt x="278" y="52"/>
                      <a:pt x="271" y="75"/>
                    </a:cubicBezTo>
                    <a:cubicBezTo>
                      <a:pt x="269" y="93"/>
                      <a:pt x="272" y="112"/>
                      <a:pt x="266" y="130"/>
                    </a:cubicBezTo>
                    <a:cubicBezTo>
                      <a:pt x="264" y="134"/>
                      <a:pt x="255" y="127"/>
                      <a:pt x="251" y="125"/>
                    </a:cubicBezTo>
                    <a:cubicBezTo>
                      <a:pt x="174" y="82"/>
                      <a:pt x="253" y="124"/>
                      <a:pt x="206" y="90"/>
                    </a:cubicBezTo>
                    <a:cubicBezTo>
                      <a:pt x="193" y="80"/>
                      <a:pt x="180" y="69"/>
                      <a:pt x="166" y="65"/>
                    </a:cubicBezTo>
                    <a:cubicBezTo>
                      <a:pt x="156" y="61"/>
                      <a:pt x="146" y="58"/>
                      <a:pt x="136" y="55"/>
                    </a:cubicBezTo>
                    <a:cubicBezTo>
                      <a:pt x="131" y="53"/>
                      <a:pt x="121" y="50"/>
                      <a:pt x="121" y="50"/>
                    </a:cubicBezTo>
                    <a:cubicBezTo>
                      <a:pt x="69" y="62"/>
                      <a:pt x="103" y="105"/>
                      <a:pt x="131" y="125"/>
                    </a:cubicBezTo>
                    <a:cubicBezTo>
                      <a:pt x="140" y="131"/>
                      <a:pt x="152" y="136"/>
                      <a:pt x="161" y="145"/>
                    </a:cubicBezTo>
                    <a:cubicBezTo>
                      <a:pt x="167" y="151"/>
                      <a:pt x="173" y="159"/>
                      <a:pt x="181" y="165"/>
                    </a:cubicBezTo>
                    <a:cubicBezTo>
                      <a:pt x="185" y="168"/>
                      <a:pt x="201" y="170"/>
                      <a:pt x="196" y="170"/>
                    </a:cubicBezTo>
                    <a:cubicBezTo>
                      <a:pt x="167" y="170"/>
                      <a:pt x="155" y="148"/>
                      <a:pt x="131" y="140"/>
                    </a:cubicBezTo>
                    <a:cubicBezTo>
                      <a:pt x="116" y="135"/>
                      <a:pt x="101" y="130"/>
                      <a:pt x="86" y="125"/>
                    </a:cubicBezTo>
                    <a:cubicBezTo>
                      <a:pt x="81" y="123"/>
                      <a:pt x="71" y="120"/>
                      <a:pt x="71" y="120"/>
                    </a:cubicBezTo>
                    <a:cubicBezTo>
                      <a:pt x="44" y="128"/>
                      <a:pt x="42" y="168"/>
                      <a:pt x="61" y="190"/>
                    </a:cubicBezTo>
                    <a:cubicBezTo>
                      <a:pt x="79" y="211"/>
                      <a:pt x="90" y="211"/>
                      <a:pt x="116" y="220"/>
                    </a:cubicBezTo>
                    <a:cubicBezTo>
                      <a:pt x="126" y="223"/>
                      <a:pt x="146" y="230"/>
                      <a:pt x="146" y="230"/>
                    </a:cubicBezTo>
                    <a:cubicBezTo>
                      <a:pt x="151" y="235"/>
                      <a:pt x="167" y="247"/>
                      <a:pt x="161" y="245"/>
                    </a:cubicBezTo>
                    <a:cubicBezTo>
                      <a:pt x="125" y="233"/>
                      <a:pt x="91" y="221"/>
                      <a:pt x="56" y="210"/>
                    </a:cubicBezTo>
                    <a:cubicBezTo>
                      <a:pt x="46" y="206"/>
                      <a:pt x="26" y="200"/>
                      <a:pt x="26" y="200"/>
                    </a:cubicBezTo>
                    <a:cubicBezTo>
                      <a:pt x="0" y="208"/>
                      <a:pt x="8" y="231"/>
                      <a:pt x="26" y="245"/>
                    </a:cubicBezTo>
                    <a:cubicBezTo>
                      <a:pt x="40" y="256"/>
                      <a:pt x="96" y="281"/>
                      <a:pt x="116" y="290"/>
                    </a:cubicBezTo>
                    <a:cubicBezTo>
                      <a:pt x="125" y="294"/>
                      <a:pt x="136" y="296"/>
                      <a:pt x="146" y="300"/>
                    </a:cubicBezTo>
                    <a:cubicBezTo>
                      <a:pt x="151" y="301"/>
                      <a:pt x="161" y="305"/>
                      <a:pt x="161" y="305"/>
                    </a:cubicBezTo>
                    <a:cubicBezTo>
                      <a:pt x="161" y="305"/>
                      <a:pt x="151" y="301"/>
                      <a:pt x="146" y="300"/>
                    </a:cubicBezTo>
                    <a:cubicBezTo>
                      <a:pt x="85" y="287"/>
                      <a:pt x="112" y="295"/>
                      <a:pt x="66" y="280"/>
                    </a:cubicBezTo>
                    <a:cubicBezTo>
                      <a:pt x="61" y="278"/>
                      <a:pt x="51" y="275"/>
                      <a:pt x="51" y="275"/>
                    </a:cubicBezTo>
                    <a:cubicBezTo>
                      <a:pt x="38" y="277"/>
                      <a:pt x="12" y="272"/>
                      <a:pt x="16" y="295"/>
                    </a:cubicBezTo>
                    <a:cubicBezTo>
                      <a:pt x="19" y="316"/>
                      <a:pt x="46" y="316"/>
                      <a:pt x="61" y="325"/>
                    </a:cubicBezTo>
                    <a:cubicBezTo>
                      <a:pt x="121" y="358"/>
                      <a:pt x="175" y="399"/>
                      <a:pt x="246" y="410"/>
                    </a:cubicBezTo>
                    <a:cubicBezTo>
                      <a:pt x="278" y="420"/>
                      <a:pt x="300" y="428"/>
                      <a:pt x="321" y="460"/>
                    </a:cubicBezTo>
                    <a:cubicBezTo>
                      <a:pt x="327" y="470"/>
                      <a:pt x="331" y="482"/>
                      <a:pt x="341" y="490"/>
                    </a:cubicBezTo>
                    <a:cubicBezTo>
                      <a:pt x="347" y="495"/>
                      <a:pt x="355" y="499"/>
                      <a:pt x="361" y="505"/>
                    </a:cubicBezTo>
                    <a:cubicBezTo>
                      <a:pt x="371" y="515"/>
                      <a:pt x="373" y="530"/>
                      <a:pt x="391" y="530"/>
                    </a:cubicBezTo>
                  </a:path>
                </a:pathLst>
              </a:custGeom>
              <a:noFill/>
              <a:ln w="12700">
                <a:solidFill>
                  <a:schemeClr val="bg1">
                    <a:lumMod val="75000"/>
                  </a:schemeClr>
                </a:solidFill>
                <a:round/>
                <a:headEnd/>
                <a:tailEnd/>
              </a:ln>
            </p:spPr>
            <p:txBody>
              <a:bodyPr wrap="none" anchor="ctr"/>
              <a:lstStyle/>
              <a:p>
                <a:pPr>
                  <a:buFontTx/>
                  <a:buNone/>
                  <a:defRPr/>
                </a:pPr>
                <a:endParaRPr lang="en-US" sz="1800" b="1">
                  <a:solidFill>
                    <a:srgbClr val="0703F3"/>
                  </a:solidFill>
                  <a:ea typeface="ＭＳ Ｐゴシック" pitchFamily="1" charset="-128"/>
                </a:endParaRPr>
              </a:p>
            </p:txBody>
          </p:sp>
          <p:sp>
            <p:nvSpPr>
              <p:cNvPr id="4171" name="Freeform 1082"/>
              <p:cNvSpPr>
                <a:spLocks/>
              </p:cNvSpPr>
              <p:nvPr/>
            </p:nvSpPr>
            <p:spPr bwMode="auto">
              <a:xfrm flipH="1">
                <a:off x="5177" y="1510"/>
                <a:ext cx="464" cy="530"/>
              </a:xfrm>
              <a:custGeom>
                <a:avLst/>
                <a:gdLst>
                  <a:gd name="T0" fmla="*/ 466 w 466"/>
                  <a:gd name="T1" fmla="*/ 370 h 530"/>
                  <a:gd name="T2" fmla="*/ 421 w 466"/>
                  <a:gd name="T3" fmla="*/ 330 h 530"/>
                  <a:gd name="T4" fmla="*/ 386 w 466"/>
                  <a:gd name="T5" fmla="*/ 290 h 530"/>
                  <a:gd name="T6" fmla="*/ 341 w 466"/>
                  <a:gd name="T7" fmla="*/ 260 h 530"/>
                  <a:gd name="T8" fmla="*/ 306 w 466"/>
                  <a:gd name="T9" fmla="*/ 220 h 530"/>
                  <a:gd name="T10" fmla="*/ 351 w 466"/>
                  <a:gd name="T11" fmla="*/ 65 h 530"/>
                  <a:gd name="T12" fmla="*/ 306 w 466"/>
                  <a:gd name="T13" fmla="*/ 10 h 530"/>
                  <a:gd name="T14" fmla="*/ 271 w 466"/>
                  <a:gd name="T15" fmla="*/ 75 h 530"/>
                  <a:gd name="T16" fmla="*/ 266 w 466"/>
                  <a:gd name="T17" fmla="*/ 130 h 530"/>
                  <a:gd name="T18" fmla="*/ 251 w 466"/>
                  <a:gd name="T19" fmla="*/ 125 h 530"/>
                  <a:gd name="T20" fmla="*/ 206 w 466"/>
                  <a:gd name="T21" fmla="*/ 90 h 530"/>
                  <a:gd name="T22" fmla="*/ 166 w 466"/>
                  <a:gd name="T23" fmla="*/ 65 h 530"/>
                  <a:gd name="T24" fmla="*/ 136 w 466"/>
                  <a:gd name="T25" fmla="*/ 55 h 530"/>
                  <a:gd name="T26" fmla="*/ 121 w 466"/>
                  <a:gd name="T27" fmla="*/ 50 h 530"/>
                  <a:gd name="T28" fmla="*/ 131 w 466"/>
                  <a:gd name="T29" fmla="*/ 125 h 530"/>
                  <a:gd name="T30" fmla="*/ 161 w 466"/>
                  <a:gd name="T31" fmla="*/ 145 h 530"/>
                  <a:gd name="T32" fmla="*/ 181 w 466"/>
                  <a:gd name="T33" fmla="*/ 165 h 530"/>
                  <a:gd name="T34" fmla="*/ 196 w 466"/>
                  <a:gd name="T35" fmla="*/ 170 h 530"/>
                  <a:gd name="T36" fmla="*/ 131 w 466"/>
                  <a:gd name="T37" fmla="*/ 140 h 530"/>
                  <a:gd name="T38" fmla="*/ 86 w 466"/>
                  <a:gd name="T39" fmla="*/ 125 h 530"/>
                  <a:gd name="T40" fmla="*/ 71 w 466"/>
                  <a:gd name="T41" fmla="*/ 120 h 530"/>
                  <a:gd name="T42" fmla="*/ 61 w 466"/>
                  <a:gd name="T43" fmla="*/ 190 h 530"/>
                  <a:gd name="T44" fmla="*/ 116 w 466"/>
                  <a:gd name="T45" fmla="*/ 220 h 530"/>
                  <a:gd name="T46" fmla="*/ 146 w 466"/>
                  <a:gd name="T47" fmla="*/ 230 h 530"/>
                  <a:gd name="T48" fmla="*/ 161 w 466"/>
                  <a:gd name="T49" fmla="*/ 245 h 530"/>
                  <a:gd name="T50" fmla="*/ 56 w 466"/>
                  <a:gd name="T51" fmla="*/ 210 h 530"/>
                  <a:gd name="T52" fmla="*/ 26 w 466"/>
                  <a:gd name="T53" fmla="*/ 200 h 530"/>
                  <a:gd name="T54" fmla="*/ 26 w 466"/>
                  <a:gd name="T55" fmla="*/ 245 h 530"/>
                  <a:gd name="T56" fmla="*/ 116 w 466"/>
                  <a:gd name="T57" fmla="*/ 290 h 530"/>
                  <a:gd name="T58" fmla="*/ 146 w 466"/>
                  <a:gd name="T59" fmla="*/ 300 h 530"/>
                  <a:gd name="T60" fmla="*/ 161 w 466"/>
                  <a:gd name="T61" fmla="*/ 305 h 530"/>
                  <a:gd name="T62" fmla="*/ 146 w 466"/>
                  <a:gd name="T63" fmla="*/ 300 h 530"/>
                  <a:gd name="T64" fmla="*/ 66 w 466"/>
                  <a:gd name="T65" fmla="*/ 280 h 530"/>
                  <a:gd name="T66" fmla="*/ 51 w 466"/>
                  <a:gd name="T67" fmla="*/ 275 h 530"/>
                  <a:gd name="T68" fmla="*/ 16 w 466"/>
                  <a:gd name="T69" fmla="*/ 295 h 530"/>
                  <a:gd name="T70" fmla="*/ 61 w 466"/>
                  <a:gd name="T71" fmla="*/ 325 h 530"/>
                  <a:gd name="T72" fmla="*/ 246 w 466"/>
                  <a:gd name="T73" fmla="*/ 410 h 530"/>
                  <a:gd name="T74" fmla="*/ 321 w 466"/>
                  <a:gd name="T75" fmla="*/ 460 h 530"/>
                  <a:gd name="T76" fmla="*/ 341 w 466"/>
                  <a:gd name="T77" fmla="*/ 490 h 530"/>
                  <a:gd name="T78" fmla="*/ 361 w 466"/>
                  <a:gd name="T79" fmla="*/ 505 h 530"/>
                  <a:gd name="T80" fmla="*/ 391 w 466"/>
                  <a:gd name="T81" fmla="*/ 530 h 5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6"/>
                  <a:gd name="T124" fmla="*/ 0 h 530"/>
                  <a:gd name="T125" fmla="*/ 466 w 466"/>
                  <a:gd name="T126" fmla="*/ 530 h 5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6" h="530">
                    <a:moveTo>
                      <a:pt x="466" y="370"/>
                    </a:moveTo>
                    <a:cubicBezTo>
                      <a:pt x="431" y="335"/>
                      <a:pt x="447" y="347"/>
                      <a:pt x="421" y="330"/>
                    </a:cubicBezTo>
                    <a:cubicBezTo>
                      <a:pt x="397" y="294"/>
                      <a:pt x="411" y="306"/>
                      <a:pt x="386" y="290"/>
                    </a:cubicBezTo>
                    <a:cubicBezTo>
                      <a:pt x="373" y="270"/>
                      <a:pt x="361" y="270"/>
                      <a:pt x="341" y="260"/>
                    </a:cubicBezTo>
                    <a:cubicBezTo>
                      <a:pt x="330" y="243"/>
                      <a:pt x="316" y="236"/>
                      <a:pt x="306" y="220"/>
                    </a:cubicBezTo>
                    <a:cubicBezTo>
                      <a:pt x="315" y="165"/>
                      <a:pt x="340" y="118"/>
                      <a:pt x="351" y="65"/>
                    </a:cubicBezTo>
                    <a:cubicBezTo>
                      <a:pt x="345" y="7"/>
                      <a:pt x="355" y="0"/>
                      <a:pt x="306" y="10"/>
                    </a:cubicBezTo>
                    <a:cubicBezTo>
                      <a:pt x="292" y="30"/>
                      <a:pt x="278" y="52"/>
                      <a:pt x="271" y="75"/>
                    </a:cubicBezTo>
                    <a:cubicBezTo>
                      <a:pt x="269" y="93"/>
                      <a:pt x="272" y="112"/>
                      <a:pt x="266" y="130"/>
                    </a:cubicBezTo>
                    <a:cubicBezTo>
                      <a:pt x="264" y="134"/>
                      <a:pt x="255" y="127"/>
                      <a:pt x="251" y="125"/>
                    </a:cubicBezTo>
                    <a:cubicBezTo>
                      <a:pt x="174" y="82"/>
                      <a:pt x="253" y="124"/>
                      <a:pt x="206" y="90"/>
                    </a:cubicBezTo>
                    <a:cubicBezTo>
                      <a:pt x="193" y="80"/>
                      <a:pt x="180" y="69"/>
                      <a:pt x="166" y="65"/>
                    </a:cubicBezTo>
                    <a:cubicBezTo>
                      <a:pt x="156" y="61"/>
                      <a:pt x="146" y="58"/>
                      <a:pt x="136" y="55"/>
                    </a:cubicBezTo>
                    <a:cubicBezTo>
                      <a:pt x="131" y="53"/>
                      <a:pt x="121" y="50"/>
                      <a:pt x="121" y="50"/>
                    </a:cubicBezTo>
                    <a:cubicBezTo>
                      <a:pt x="69" y="62"/>
                      <a:pt x="103" y="105"/>
                      <a:pt x="131" y="125"/>
                    </a:cubicBezTo>
                    <a:cubicBezTo>
                      <a:pt x="140" y="131"/>
                      <a:pt x="152" y="136"/>
                      <a:pt x="161" y="145"/>
                    </a:cubicBezTo>
                    <a:cubicBezTo>
                      <a:pt x="167" y="151"/>
                      <a:pt x="173" y="159"/>
                      <a:pt x="181" y="165"/>
                    </a:cubicBezTo>
                    <a:cubicBezTo>
                      <a:pt x="185" y="168"/>
                      <a:pt x="201" y="170"/>
                      <a:pt x="196" y="170"/>
                    </a:cubicBezTo>
                    <a:cubicBezTo>
                      <a:pt x="167" y="170"/>
                      <a:pt x="155" y="148"/>
                      <a:pt x="131" y="140"/>
                    </a:cubicBezTo>
                    <a:cubicBezTo>
                      <a:pt x="116" y="135"/>
                      <a:pt x="101" y="130"/>
                      <a:pt x="86" y="125"/>
                    </a:cubicBezTo>
                    <a:cubicBezTo>
                      <a:pt x="81" y="123"/>
                      <a:pt x="71" y="120"/>
                      <a:pt x="71" y="120"/>
                    </a:cubicBezTo>
                    <a:cubicBezTo>
                      <a:pt x="44" y="128"/>
                      <a:pt x="42" y="168"/>
                      <a:pt x="61" y="190"/>
                    </a:cubicBezTo>
                    <a:cubicBezTo>
                      <a:pt x="79" y="211"/>
                      <a:pt x="90" y="211"/>
                      <a:pt x="116" y="220"/>
                    </a:cubicBezTo>
                    <a:cubicBezTo>
                      <a:pt x="126" y="223"/>
                      <a:pt x="146" y="230"/>
                      <a:pt x="146" y="230"/>
                    </a:cubicBezTo>
                    <a:cubicBezTo>
                      <a:pt x="151" y="235"/>
                      <a:pt x="167" y="247"/>
                      <a:pt x="161" y="245"/>
                    </a:cubicBezTo>
                    <a:cubicBezTo>
                      <a:pt x="125" y="233"/>
                      <a:pt x="91" y="221"/>
                      <a:pt x="56" y="210"/>
                    </a:cubicBezTo>
                    <a:cubicBezTo>
                      <a:pt x="46" y="206"/>
                      <a:pt x="26" y="200"/>
                      <a:pt x="26" y="200"/>
                    </a:cubicBezTo>
                    <a:cubicBezTo>
                      <a:pt x="0" y="208"/>
                      <a:pt x="8" y="231"/>
                      <a:pt x="26" y="245"/>
                    </a:cubicBezTo>
                    <a:cubicBezTo>
                      <a:pt x="40" y="256"/>
                      <a:pt x="96" y="281"/>
                      <a:pt x="116" y="290"/>
                    </a:cubicBezTo>
                    <a:cubicBezTo>
                      <a:pt x="125" y="294"/>
                      <a:pt x="136" y="296"/>
                      <a:pt x="146" y="300"/>
                    </a:cubicBezTo>
                    <a:cubicBezTo>
                      <a:pt x="151" y="301"/>
                      <a:pt x="161" y="305"/>
                      <a:pt x="161" y="305"/>
                    </a:cubicBezTo>
                    <a:cubicBezTo>
                      <a:pt x="161" y="305"/>
                      <a:pt x="151" y="301"/>
                      <a:pt x="146" y="300"/>
                    </a:cubicBezTo>
                    <a:cubicBezTo>
                      <a:pt x="85" y="287"/>
                      <a:pt x="112" y="295"/>
                      <a:pt x="66" y="280"/>
                    </a:cubicBezTo>
                    <a:cubicBezTo>
                      <a:pt x="61" y="278"/>
                      <a:pt x="51" y="275"/>
                      <a:pt x="51" y="275"/>
                    </a:cubicBezTo>
                    <a:cubicBezTo>
                      <a:pt x="38" y="277"/>
                      <a:pt x="12" y="272"/>
                      <a:pt x="16" y="295"/>
                    </a:cubicBezTo>
                    <a:cubicBezTo>
                      <a:pt x="19" y="316"/>
                      <a:pt x="46" y="316"/>
                      <a:pt x="61" y="325"/>
                    </a:cubicBezTo>
                    <a:cubicBezTo>
                      <a:pt x="121" y="358"/>
                      <a:pt x="175" y="399"/>
                      <a:pt x="246" y="410"/>
                    </a:cubicBezTo>
                    <a:cubicBezTo>
                      <a:pt x="278" y="420"/>
                      <a:pt x="300" y="428"/>
                      <a:pt x="321" y="460"/>
                    </a:cubicBezTo>
                    <a:cubicBezTo>
                      <a:pt x="327" y="470"/>
                      <a:pt x="331" y="482"/>
                      <a:pt x="341" y="490"/>
                    </a:cubicBezTo>
                    <a:cubicBezTo>
                      <a:pt x="347" y="495"/>
                      <a:pt x="355" y="499"/>
                      <a:pt x="361" y="505"/>
                    </a:cubicBezTo>
                    <a:cubicBezTo>
                      <a:pt x="371" y="515"/>
                      <a:pt x="373" y="530"/>
                      <a:pt x="391" y="530"/>
                    </a:cubicBezTo>
                  </a:path>
                </a:pathLst>
              </a:custGeom>
              <a:noFill/>
              <a:ln w="12700">
                <a:solidFill>
                  <a:schemeClr val="bg1">
                    <a:lumMod val="75000"/>
                  </a:schemeClr>
                </a:solidFill>
                <a:round/>
                <a:headEnd/>
                <a:tailEnd/>
              </a:ln>
            </p:spPr>
            <p:txBody>
              <a:bodyPr wrap="none" anchor="ctr"/>
              <a:lstStyle/>
              <a:p>
                <a:pPr>
                  <a:buFontTx/>
                  <a:buNone/>
                  <a:defRPr/>
                </a:pPr>
                <a:endParaRPr lang="en-US" sz="1800" b="1">
                  <a:solidFill>
                    <a:srgbClr val="0703F3"/>
                  </a:solidFill>
                  <a:ea typeface="ＭＳ Ｐゴシック" pitchFamily="1" charset="-128"/>
                </a:endParaRPr>
              </a:p>
            </p:txBody>
          </p:sp>
          <p:sp>
            <p:nvSpPr>
              <p:cNvPr id="4172" name="Freeform 1083"/>
              <p:cNvSpPr>
                <a:spLocks/>
              </p:cNvSpPr>
              <p:nvPr/>
            </p:nvSpPr>
            <p:spPr bwMode="auto">
              <a:xfrm>
                <a:off x="3661" y="2934"/>
                <a:ext cx="726" cy="468"/>
              </a:xfrm>
              <a:custGeom>
                <a:avLst/>
                <a:gdLst>
                  <a:gd name="T0" fmla="*/ 345 w 725"/>
                  <a:gd name="T1" fmla="*/ 0 h 467"/>
                  <a:gd name="T2" fmla="*/ 360 w 725"/>
                  <a:gd name="T3" fmla="*/ 160 h 467"/>
                  <a:gd name="T4" fmla="*/ 315 w 725"/>
                  <a:gd name="T5" fmla="*/ 175 h 467"/>
                  <a:gd name="T6" fmla="*/ 120 w 725"/>
                  <a:gd name="T7" fmla="*/ 190 h 467"/>
                  <a:gd name="T8" fmla="*/ 35 w 725"/>
                  <a:gd name="T9" fmla="*/ 250 h 467"/>
                  <a:gd name="T10" fmla="*/ 10 w 725"/>
                  <a:gd name="T11" fmla="*/ 280 h 467"/>
                  <a:gd name="T12" fmla="*/ 0 w 725"/>
                  <a:gd name="T13" fmla="*/ 310 h 467"/>
                  <a:gd name="T14" fmla="*/ 20 w 725"/>
                  <a:gd name="T15" fmla="*/ 380 h 467"/>
                  <a:gd name="T16" fmla="*/ 240 w 725"/>
                  <a:gd name="T17" fmla="*/ 465 h 467"/>
                  <a:gd name="T18" fmla="*/ 635 w 725"/>
                  <a:gd name="T19" fmla="*/ 460 h 467"/>
                  <a:gd name="T20" fmla="*/ 690 w 725"/>
                  <a:gd name="T21" fmla="*/ 420 h 467"/>
                  <a:gd name="T22" fmla="*/ 710 w 725"/>
                  <a:gd name="T23" fmla="*/ 355 h 467"/>
                  <a:gd name="T24" fmla="*/ 715 w 725"/>
                  <a:gd name="T25" fmla="*/ 220 h 467"/>
                  <a:gd name="T26" fmla="*/ 680 w 725"/>
                  <a:gd name="T27" fmla="*/ 145 h 467"/>
                  <a:gd name="T28" fmla="*/ 665 w 725"/>
                  <a:gd name="T29" fmla="*/ 15 h 4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5"/>
                  <a:gd name="T46" fmla="*/ 0 h 467"/>
                  <a:gd name="T47" fmla="*/ 725 w 725"/>
                  <a:gd name="T48" fmla="*/ 467 h 4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5" h="467">
                    <a:moveTo>
                      <a:pt x="345" y="0"/>
                    </a:moveTo>
                    <a:cubicBezTo>
                      <a:pt x="358" y="52"/>
                      <a:pt x="340" y="101"/>
                      <a:pt x="360" y="160"/>
                    </a:cubicBezTo>
                    <a:cubicBezTo>
                      <a:pt x="351" y="185"/>
                      <a:pt x="340" y="180"/>
                      <a:pt x="315" y="175"/>
                    </a:cubicBezTo>
                    <a:cubicBezTo>
                      <a:pt x="249" y="181"/>
                      <a:pt x="184" y="180"/>
                      <a:pt x="120" y="190"/>
                    </a:cubicBezTo>
                    <a:cubicBezTo>
                      <a:pt x="69" y="206"/>
                      <a:pt x="73" y="224"/>
                      <a:pt x="35" y="250"/>
                    </a:cubicBezTo>
                    <a:cubicBezTo>
                      <a:pt x="27" y="260"/>
                      <a:pt x="16" y="268"/>
                      <a:pt x="10" y="280"/>
                    </a:cubicBezTo>
                    <a:cubicBezTo>
                      <a:pt x="4" y="289"/>
                      <a:pt x="0" y="310"/>
                      <a:pt x="0" y="310"/>
                    </a:cubicBezTo>
                    <a:cubicBezTo>
                      <a:pt x="5" y="332"/>
                      <a:pt x="7" y="359"/>
                      <a:pt x="20" y="380"/>
                    </a:cubicBezTo>
                    <a:cubicBezTo>
                      <a:pt x="55" y="436"/>
                      <a:pt x="180" y="456"/>
                      <a:pt x="240" y="465"/>
                    </a:cubicBezTo>
                    <a:cubicBezTo>
                      <a:pt x="371" y="461"/>
                      <a:pt x="503" y="467"/>
                      <a:pt x="635" y="460"/>
                    </a:cubicBezTo>
                    <a:cubicBezTo>
                      <a:pt x="656" y="454"/>
                      <a:pt x="690" y="420"/>
                      <a:pt x="690" y="420"/>
                    </a:cubicBezTo>
                    <a:cubicBezTo>
                      <a:pt x="697" y="398"/>
                      <a:pt x="702" y="376"/>
                      <a:pt x="710" y="355"/>
                    </a:cubicBezTo>
                    <a:cubicBezTo>
                      <a:pt x="719" y="289"/>
                      <a:pt x="725" y="284"/>
                      <a:pt x="715" y="220"/>
                    </a:cubicBezTo>
                    <a:cubicBezTo>
                      <a:pt x="710" y="190"/>
                      <a:pt x="689" y="172"/>
                      <a:pt x="680" y="145"/>
                    </a:cubicBezTo>
                    <a:cubicBezTo>
                      <a:pt x="676" y="103"/>
                      <a:pt x="665" y="57"/>
                      <a:pt x="665" y="15"/>
                    </a:cubicBezTo>
                  </a:path>
                </a:pathLst>
              </a:custGeom>
              <a:noFill/>
              <a:ln w="12700">
                <a:solidFill>
                  <a:schemeClr val="bg1">
                    <a:lumMod val="75000"/>
                  </a:schemeClr>
                </a:solidFill>
                <a:round/>
                <a:headEnd/>
                <a:tailEnd/>
              </a:ln>
            </p:spPr>
            <p:txBody>
              <a:bodyPr wrap="none" anchor="ctr"/>
              <a:lstStyle/>
              <a:p>
                <a:pPr>
                  <a:buFontTx/>
                  <a:buNone/>
                  <a:defRPr/>
                </a:pPr>
                <a:endParaRPr lang="en-US" sz="1800" b="1">
                  <a:solidFill>
                    <a:srgbClr val="0703F3"/>
                  </a:solidFill>
                  <a:ea typeface="ＭＳ Ｐゴシック" pitchFamily="1" charset="-128"/>
                </a:endParaRPr>
              </a:p>
            </p:txBody>
          </p:sp>
          <p:sp>
            <p:nvSpPr>
              <p:cNvPr id="4173" name="Freeform 1084"/>
              <p:cNvSpPr>
                <a:spLocks/>
              </p:cNvSpPr>
              <p:nvPr/>
            </p:nvSpPr>
            <p:spPr bwMode="auto">
              <a:xfrm flipH="1">
                <a:off x="4406" y="2927"/>
                <a:ext cx="726" cy="468"/>
              </a:xfrm>
              <a:custGeom>
                <a:avLst/>
                <a:gdLst>
                  <a:gd name="T0" fmla="*/ 345 w 725"/>
                  <a:gd name="T1" fmla="*/ 0 h 467"/>
                  <a:gd name="T2" fmla="*/ 360 w 725"/>
                  <a:gd name="T3" fmla="*/ 160 h 467"/>
                  <a:gd name="T4" fmla="*/ 315 w 725"/>
                  <a:gd name="T5" fmla="*/ 175 h 467"/>
                  <a:gd name="T6" fmla="*/ 120 w 725"/>
                  <a:gd name="T7" fmla="*/ 190 h 467"/>
                  <a:gd name="T8" fmla="*/ 35 w 725"/>
                  <a:gd name="T9" fmla="*/ 250 h 467"/>
                  <a:gd name="T10" fmla="*/ 10 w 725"/>
                  <a:gd name="T11" fmla="*/ 280 h 467"/>
                  <a:gd name="T12" fmla="*/ 0 w 725"/>
                  <a:gd name="T13" fmla="*/ 310 h 467"/>
                  <a:gd name="T14" fmla="*/ 20 w 725"/>
                  <a:gd name="T15" fmla="*/ 380 h 467"/>
                  <a:gd name="T16" fmla="*/ 240 w 725"/>
                  <a:gd name="T17" fmla="*/ 465 h 467"/>
                  <a:gd name="T18" fmla="*/ 635 w 725"/>
                  <a:gd name="T19" fmla="*/ 460 h 467"/>
                  <a:gd name="T20" fmla="*/ 690 w 725"/>
                  <a:gd name="T21" fmla="*/ 420 h 467"/>
                  <a:gd name="T22" fmla="*/ 710 w 725"/>
                  <a:gd name="T23" fmla="*/ 355 h 467"/>
                  <a:gd name="T24" fmla="*/ 715 w 725"/>
                  <a:gd name="T25" fmla="*/ 220 h 467"/>
                  <a:gd name="T26" fmla="*/ 680 w 725"/>
                  <a:gd name="T27" fmla="*/ 145 h 467"/>
                  <a:gd name="T28" fmla="*/ 665 w 725"/>
                  <a:gd name="T29" fmla="*/ 15 h 4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5"/>
                  <a:gd name="T46" fmla="*/ 0 h 467"/>
                  <a:gd name="T47" fmla="*/ 725 w 725"/>
                  <a:gd name="T48" fmla="*/ 467 h 4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5" h="467">
                    <a:moveTo>
                      <a:pt x="345" y="0"/>
                    </a:moveTo>
                    <a:cubicBezTo>
                      <a:pt x="358" y="52"/>
                      <a:pt x="340" y="101"/>
                      <a:pt x="360" y="160"/>
                    </a:cubicBezTo>
                    <a:cubicBezTo>
                      <a:pt x="351" y="185"/>
                      <a:pt x="340" y="180"/>
                      <a:pt x="315" y="175"/>
                    </a:cubicBezTo>
                    <a:cubicBezTo>
                      <a:pt x="249" y="181"/>
                      <a:pt x="184" y="180"/>
                      <a:pt x="120" y="190"/>
                    </a:cubicBezTo>
                    <a:cubicBezTo>
                      <a:pt x="69" y="206"/>
                      <a:pt x="73" y="224"/>
                      <a:pt x="35" y="250"/>
                    </a:cubicBezTo>
                    <a:cubicBezTo>
                      <a:pt x="27" y="260"/>
                      <a:pt x="16" y="268"/>
                      <a:pt x="10" y="280"/>
                    </a:cubicBezTo>
                    <a:cubicBezTo>
                      <a:pt x="4" y="289"/>
                      <a:pt x="0" y="310"/>
                      <a:pt x="0" y="310"/>
                    </a:cubicBezTo>
                    <a:cubicBezTo>
                      <a:pt x="5" y="332"/>
                      <a:pt x="7" y="359"/>
                      <a:pt x="20" y="380"/>
                    </a:cubicBezTo>
                    <a:cubicBezTo>
                      <a:pt x="55" y="436"/>
                      <a:pt x="180" y="456"/>
                      <a:pt x="240" y="465"/>
                    </a:cubicBezTo>
                    <a:cubicBezTo>
                      <a:pt x="371" y="461"/>
                      <a:pt x="503" y="467"/>
                      <a:pt x="635" y="460"/>
                    </a:cubicBezTo>
                    <a:cubicBezTo>
                      <a:pt x="656" y="454"/>
                      <a:pt x="690" y="420"/>
                      <a:pt x="690" y="420"/>
                    </a:cubicBezTo>
                    <a:cubicBezTo>
                      <a:pt x="697" y="398"/>
                      <a:pt x="702" y="376"/>
                      <a:pt x="710" y="355"/>
                    </a:cubicBezTo>
                    <a:cubicBezTo>
                      <a:pt x="719" y="289"/>
                      <a:pt x="725" y="284"/>
                      <a:pt x="715" y="220"/>
                    </a:cubicBezTo>
                    <a:cubicBezTo>
                      <a:pt x="710" y="190"/>
                      <a:pt x="689" y="172"/>
                      <a:pt x="680" y="145"/>
                    </a:cubicBezTo>
                    <a:cubicBezTo>
                      <a:pt x="676" y="103"/>
                      <a:pt x="665" y="57"/>
                      <a:pt x="665" y="15"/>
                    </a:cubicBezTo>
                  </a:path>
                </a:pathLst>
              </a:custGeom>
              <a:noFill/>
              <a:ln w="12700">
                <a:solidFill>
                  <a:schemeClr val="bg1">
                    <a:lumMod val="75000"/>
                  </a:schemeClr>
                </a:solidFill>
                <a:round/>
                <a:headEnd/>
                <a:tailEnd/>
              </a:ln>
            </p:spPr>
            <p:txBody>
              <a:bodyPr wrap="none" anchor="ctr"/>
              <a:lstStyle/>
              <a:p>
                <a:pPr>
                  <a:buFontTx/>
                  <a:buNone/>
                  <a:defRPr/>
                </a:pPr>
                <a:endParaRPr lang="en-US" sz="1800" b="1">
                  <a:solidFill>
                    <a:srgbClr val="0703F3"/>
                  </a:solidFill>
                  <a:ea typeface="ＭＳ Ｐゴシック" pitchFamily="1" charset="-128"/>
                </a:endParaRPr>
              </a:p>
            </p:txBody>
          </p:sp>
        </p:grpSp>
        <p:sp>
          <p:nvSpPr>
            <p:cNvPr id="4168" name="Rectangle 1085"/>
            <p:cNvSpPr>
              <a:spLocks noChangeArrowheads="1"/>
            </p:cNvSpPr>
            <p:nvPr/>
          </p:nvSpPr>
          <p:spPr bwMode="auto">
            <a:xfrm>
              <a:off x="3710" y="3590"/>
              <a:ext cx="228" cy="229"/>
            </a:xfrm>
            <a:prstGeom prst="rect">
              <a:avLst/>
            </a:prstGeom>
            <a:noFill/>
            <a:ln w="19050">
              <a:solidFill>
                <a:schemeClr val="bg1">
                  <a:lumMod val="75000"/>
                </a:schemeClr>
              </a:solidFill>
              <a:miter lim="800000"/>
              <a:headEnd/>
              <a:tailEnd/>
            </a:ln>
          </p:spPr>
          <p:txBody>
            <a:bodyPr wrap="none" anchor="ctr"/>
            <a:lstStyle/>
            <a:p>
              <a:pPr>
                <a:buFontTx/>
                <a:buNone/>
                <a:defRPr/>
              </a:pPr>
              <a:endParaRPr lang="en-US" sz="1800" b="1">
                <a:solidFill>
                  <a:srgbClr val="0703F3"/>
                </a:solidFill>
                <a:ea typeface="ＭＳ Ｐゴシック" pitchFamily="1" charset="-128"/>
              </a:endParaRPr>
            </a:p>
          </p:txBody>
        </p:sp>
      </p:grpSp>
      <p:sp>
        <p:nvSpPr>
          <p:cNvPr id="39951" name="Rectangle 1086"/>
          <p:cNvSpPr>
            <a:spLocks noChangeArrowheads="1"/>
          </p:cNvSpPr>
          <p:nvPr/>
        </p:nvSpPr>
        <p:spPr bwMode="auto">
          <a:xfrm>
            <a:off x="1465263" y="4965700"/>
            <a:ext cx="117475" cy="1301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grpSp>
        <p:nvGrpSpPr>
          <p:cNvPr id="39952" name="Group 1087"/>
          <p:cNvGrpSpPr>
            <a:grpSpLocks/>
          </p:cNvGrpSpPr>
          <p:nvPr/>
        </p:nvGrpSpPr>
        <p:grpSpPr bwMode="auto">
          <a:xfrm>
            <a:off x="1319213" y="4835525"/>
            <a:ext cx="550862" cy="455613"/>
            <a:chOff x="3069" y="1495"/>
            <a:chExt cx="2572" cy="1907"/>
          </a:xfrm>
        </p:grpSpPr>
        <p:sp>
          <p:nvSpPr>
            <p:cNvPr id="39994" name="Freeform 1088"/>
            <p:cNvSpPr>
              <a:spLocks/>
            </p:cNvSpPr>
            <p:nvPr/>
          </p:nvSpPr>
          <p:spPr bwMode="auto">
            <a:xfrm>
              <a:off x="3459" y="1645"/>
              <a:ext cx="1751" cy="1315"/>
            </a:xfrm>
            <a:custGeom>
              <a:avLst/>
              <a:gdLst>
                <a:gd name="T0" fmla="*/ 816 w 1751"/>
                <a:gd name="T1" fmla="*/ 40 h 1315"/>
                <a:gd name="T2" fmla="*/ 521 w 1751"/>
                <a:gd name="T3" fmla="*/ 65 h 1315"/>
                <a:gd name="T4" fmla="*/ 401 w 1751"/>
                <a:gd name="T5" fmla="*/ 85 h 1315"/>
                <a:gd name="T6" fmla="*/ 296 w 1751"/>
                <a:gd name="T7" fmla="*/ 115 h 1315"/>
                <a:gd name="T8" fmla="*/ 206 w 1751"/>
                <a:gd name="T9" fmla="*/ 155 h 1315"/>
                <a:gd name="T10" fmla="*/ 96 w 1751"/>
                <a:gd name="T11" fmla="*/ 245 h 1315"/>
                <a:gd name="T12" fmla="*/ 56 w 1751"/>
                <a:gd name="T13" fmla="*/ 310 h 1315"/>
                <a:gd name="T14" fmla="*/ 31 w 1751"/>
                <a:gd name="T15" fmla="*/ 380 h 1315"/>
                <a:gd name="T16" fmla="*/ 1 w 1751"/>
                <a:gd name="T17" fmla="*/ 585 h 1315"/>
                <a:gd name="T18" fmla="*/ 16 w 1751"/>
                <a:gd name="T19" fmla="*/ 780 h 1315"/>
                <a:gd name="T20" fmla="*/ 106 w 1751"/>
                <a:gd name="T21" fmla="*/ 950 h 1315"/>
                <a:gd name="T22" fmla="*/ 131 w 1751"/>
                <a:gd name="T23" fmla="*/ 1010 h 1315"/>
                <a:gd name="T24" fmla="*/ 361 w 1751"/>
                <a:gd name="T25" fmla="*/ 1200 h 1315"/>
                <a:gd name="T26" fmla="*/ 466 w 1751"/>
                <a:gd name="T27" fmla="*/ 1230 h 1315"/>
                <a:gd name="T28" fmla="*/ 756 w 1751"/>
                <a:gd name="T29" fmla="*/ 1290 h 1315"/>
                <a:gd name="T30" fmla="*/ 1176 w 1751"/>
                <a:gd name="T31" fmla="*/ 1280 h 1315"/>
                <a:gd name="T32" fmla="*/ 1276 w 1751"/>
                <a:gd name="T33" fmla="*/ 1260 h 1315"/>
                <a:gd name="T34" fmla="*/ 1396 w 1751"/>
                <a:gd name="T35" fmla="*/ 1220 h 1315"/>
                <a:gd name="T36" fmla="*/ 1461 w 1751"/>
                <a:gd name="T37" fmla="*/ 1185 h 1315"/>
                <a:gd name="T38" fmla="*/ 1531 w 1751"/>
                <a:gd name="T39" fmla="*/ 1130 h 1315"/>
                <a:gd name="T40" fmla="*/ 1601 w 1751"/>
                <a:gd name="T41" fmla="*/ 1055 h 1315"/>
                <a:gd name="T42" fmla="*/ 1646 w 1751"/>
                <a:gd name="T43" fmla="*/ 990 h 1315"/>
                <a:gd name="T44" fmla="*/ 1691 w 1751"/>
                <a:gd name="T45" fmla="*/ 855 h 1315"/>
                <a:gd name="T46" fmla="*/ 1706 w 1751"/>
                <a:gd name="T47" fmla="*/ 720 h 1315"/>
                <a:gd name="T48" fmla="*/ 1751 w 1751"/>
                <a:gd name="T49" fmla="*/ 450 h 1315"/>
                <a:gd name="T50" fmla="*/ 1641 w 1751"/>
                <a:gd name="T51" fmla="*/ 200 h 1315"/>
                <a:gd name="T52" fmla="*/ 1571 w 1751"/>
                <a:gd name="T53" fmla="*/ 140 h 1315"/>
                <a:gd name="T54" fmla="*/ 1431 w 1751"/>
                <a:gd name="T55" fmla="*/ 55 h 1315"/>
                <a:gd name="T56" fmla="*/ 1356 w 1751"/>
                <a:gd name="T57" fmla="*/ 25 h 1315"/>
                <a:gd name="T58" fmla="*/ 1281 w 1751"/>
                <a:gd name="T59" fmla="*/ 20 h 1315"/>
                <a:gd name="T60" fmla="*/ 936 w 1751"/>
                <a:gd name="T61" fmla="*/ 25 h 1315"/>
                <a:gd name="T62" fmla="*/ 816 w 1751"/>
                <a:gd name="T63" fmla="*/ 40 h 13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51"/>
                <a:gd name="T97" fmla="*/ 0 h 1315"/>
                <a:gd name="T98" fmla="*/ 1751 w 1751"/>
                <a:gd name="T99" fmla="*/ 1315 h 13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51" h="1315">
                  <a:moveTo>
                    <a:pt x="816" y="40"/>
                  </a:moveTo>
                  <a:cubicBezTo>
                    <a:pt x="715" y="44"/>
                    <a:pt x="620" y="53"/>
                    <a:pt x="521" y="65"/>
                  </a:cubicBezTo>
                  <a:cubicBezTo>
                    <a:pt x="484" y="77"/>
                    <a:pt x="439" y="79"/>
                    <a:pt x="401" y="85"/>
                  </a:cubicBezTo>
                  <a:cubicBezTo>
                    <a:pt x="366" y="96"/>
                    <a:pt x="330" y="101"/>
                    <a:pt x="296" y="115"/>
                  </a:cubicBezTo>
                  <a:cubicBezTo>
                    <a:pt x="265" y="127"/>
                    <a:pt x="236" y="142"/>
                    <a:pt x="206" y="155"/>
                  </a:cubicBezTo>
                  <a:cubicBezTo>
                    <a:pt x="177" y="183"/>
                    <a:pt x="114" y="207"/>
                    <a:pt x="96" y="245"/>
                  </a:cubicBezTo>
                  <a:cubicBezTo>
                    <a:pt x="84" y="268"/>
                    <a:pt x="71" y="289"/>
                    <a:pt x="56" y="310"/>
                  </a:cubicBezTo>
                  <a:cubicBezTo>
                    <a:pt x="48" y="333"/>
                    <a:pt x="35" y="356"/>
                    <a:pt x="31" y="380"/>
                  </a:cubicBezTo>
                  <a:cubicBezTo>
                    <a:pt x="17" y="447"/>
                    <a:pt x="14" y="517"/>
                    <a:pt x="1" y="585"/>
                  </a:cubicBezTo>
                  <a:cubicBezTo>
                    <a:pt x="3" y="637"/>
                    <a:pt x="0" y="721"/>
                    <a:pt x="16" y="780"/>
                  </a:cubicBezTo>
                  <a:cubicBezTo>
                    <a:pt x="33" y="842"/>
                    <a:pt x="77" y="892"/>
                    <a:pt x="106" y="950"/>
                  </a:cubicBezTo>
                  <a:cubicBezTo>
                    <a:pt x="115" y="969"/>
                    <a:pt x="119" y="991"/>
                    <a:pt x="131" y="1010"/>
                  </a:cubicBezTo>
                  <a:cubicBezTo>
                    <a:pt x="184" y="1095"/>
                    <a:pt x="256" y="1179"/>
                    <a:pt x="361" y="1200"/>
                  </a:cubicBezTo>
                  <a:cubicBezTo>
                    <a:pt x="394" y="1216"/>
                    <a:pt x="431" y="1216"/>
                    <a:pt x="466" y="1230"/>
                  </a:cubicBezTo>
                  <a:cubicBezTo>
                    <a:pt x="558" y="1267"/>
                    <a:pt x="657" y="1281"/>
                    <a:pt x="756" y="1290"/>
                  </a:cubicBezTo>
                  <a:cubicBezTo>
                    <a:pt x="883" y="1315"/>
                    <a:pt x="1044" y="1289"/>
                    <a:pt x="1176" y="1280"/>
                  </a:cubicBezTo>
                  <a:cubicBezTo>
                    <a:pt x="1209" y="1273"/>
                    <a:pt x="1242" y="1266"/>
                    <a:pt x="1276" y="1260"/>
                  </a:cubicBezTo>
                  <a:cubicBezTo>
                    <a:pt x="1311" y="1242"/>
                    <a:pt x="1357" y="1229"/>
                    <a:pt x="1396" y="1220"/>
                  </a:cubicBezTo>
                  <a:cubicBezTo>
                    <a:pt x="1416" y="1206"/>
                    <a:pt x="1440" y="1199"/>
                    <a:pt x="1461" y="1185"/>
                  </a:cubicBezTo>
                  <a:cubicBezTo>
                    <a:pt x="1484" y="1167"/>
                    <a:pt x="1506" y="1146"/>
                    <a:pt x="1531" y="1130"/>
                  </a:cubicBezTo>
                  <a:cubicBezTo>
                    <a:pt x="1550" y="1101"/>
                    <a:pt x="1582" y="1083"/>
                    <a:pt x="1601" y="1055"/>
                  </a:cubicBezTo>
                  <a:cubicBezTo>
                    <a:pt x="1615" y="1033"/>
                    <a:pt x="1631" y="1011"/>
                    <a:pt x="1646" y="990"/>
                  </a:cubicBezTo>
                  <a:cubicBezTo>
                    <a:pt x="1653" y="952"/>
                    <a:pt x="1676" y="891"/>
                    <a:pt x="1691" y="855"/>
                  </a:cubicBezTo>
                  <a:cubicBezTo>
                    <a:pt x="1697" y="810"/>
                    <a:pt x="1698" y="764"/>
                    <a:pt x="1706" y="720"/>
                  </a:cubicBezTo>
                  <a:cubicBezTo>
                    <a:pt x="1720" y="629"/>
                    <a:pt x="1740" y="541"/>
                    <a:pt x="1751" y="450"/>
                  </a:cubicBezTo>
                  <a:cubicBezTo>
                    <a:pt x="1740" y="362"/>
                    <a:pt x="1720" y="252"/>
                    <a:pt x="1641" y="200"/>
                  </a:cubicBezTo>
                  <a:cubicBezTo>
                    <a:pt x="1622" y="172"/>
                    <a:pt x="1595" y="164"/>
                    <a:pt x="1571" y="140"/>
                  </a:cubicBezTo>
                  <a:cubicBezTo>
                    <a:pt x="1530" y="99"/>
                    <a:pt x="1484" y="74"/>
                    <a:pt x="1431" y="55"/>
                  </a:cubicBezTo>
                  <a:cubicBezTo>
                    <a:pt x="1404" y="45"/>
                    <a:pt x="1385" y="28"/>
                    <a:pt x="1356" y="25"/>
                  </a:cubicBezTo>
                  <a:cubicBezTo>
                    <a:pt x="1331" y="21"/>
                    <a:pt x="1306" y="21"/>
                    <a:pt x="1281" y="20"/>
                  </a:cubicBezTo>
                  <a:cubicBezTo>
                    <a:pt x="1166" y="0"/>
                    <a:pt x="1050" y="12"/>
                    <a:pt x="936" y="25"/>
                  </a:cubicBezTo>
                  <a:cubicBezTo>
                    <a:pt x="925" y="26"/>
                    <a:pt x="830" y="25"/>
                    <a:pt x="816" y="40"/>
                  </a:cubicBezTo>
                  <a:close/>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FontTx/>
                <a:buNone/>
              </a:pPr>
              <a:endParaRPr lang="en-US" sz="1800" b="1">
                <a:solidFill>
                  <a:srgbClr val="0703F3"/>
                </a:solidFill>
              </a:endParaRPr>
            </a:p>
          </p:txBody>
        </p:sp>
        <p:sp>
          <p:nvSpPr>
            <p:cNvPr id="39995" name="Freeform 1089"/>
            <p:cNvSpPr>
              <a:spLocks/>
            </p:cNvSpPr>
            <p:nvPr/>
          </p:nvSpPr>
          <p:spPr bwMode="auto">
            <a:xfrm>
              <a:off x="3069" y="1495"/>
              <a:ext cx="466" cy="530"/>
            </a:xfrm>
            <a:custGeom>
              <a:avLst/>
              <a:gdLst>
                <a:gd name="T0" fmla="*/ 466 w 466"/>
                <a:gd name="T1" fmla="*/ 370 h 530"/>
                <a:gd name="T2" fmla="*/ 421 w 466"/>
                <a:gd name="T3" fmla="*/ 330 h 530"/>
                <a:gd name="T4" fmla="*/ 386 w 466"/>
                <a:gd name="T5" fmla="*/ 290 h 530"/>
                <a:gd name="T6" fmla="*/ 341 w 466"/>
                <a:gd name="T7" fmla="*/ 260 h 530"/>
                <a:gd name="T8" fmla="*/ 306 w 466"/>
                <a:gd name="T9" fmla="*/ 220 h 530"/>
                <a:gd name="T10" fmla="*/ 351 w 466"/>
                <a:gd name="T11" fmla="*/ 65 h 530"/>
                <a:gd name="T12" fmla="*/ 306 w 466"/>
                <a:gd name="T13" fmla="*/ 10 h 530"/>
                <a:gd name="T14" fmla="*/ 271 w 466"/>
                <a:gd name="T15" fmla="*/ 75 h 530"/>
                <a:gd name="T16" fmla="*/ 266 w 466"/>
                <a:gd name="T17" fmla="*/ 130 h 530"/>
                <a:gd name="T18" fmla="*/ 251 w 466"/>
                <a:gd name="T19" fmla="*/ 125 h 530"/>
                <a:gd name="T20" fmla="*/ 206 w 466"/>
                <a:gd name="T21" fmla="*/ 90 h 530"/>
                <a:gd name="T22" fmla="*/ 166 w 466"/>
                <a:gd name="T23" fmla="*/ 65 h 530"/>
                <a:gd name="T24" fmla="*/ 136 w 466"/>
                <a:gd name="T25" fmla="*/ 55 h 530"/>
                <a:gd name="T26" fmla="*/ 121 w 466"/>
                <a:gd name="T27" fmla="*/ 50 h 530"/>
                <a:gd name="T28" fmla="*/ 131 w 466"/>
                <a:gd name="T29" fmla="*/ 125 h 530"/>
                <a:gd name="T30" fmla="*/ 161 w 466"/>
                <a:gd name="T31" fmla="*/ 145 h 530"/>
                <a:gd name="T32" fmla="*/ 181 w 466"/>
                <a:gd name="T33" fmla="*/ 165 h 530"/>
                <a:gd name="T34" fmla="*/ 196 w 466"/>
                <a:gd name="T35" fmla="*/ 170 h 530"/>
                <a:gd name="T36" fmla="*/ 131 w 466"/>
                <a:gd name="T37" fmla="*/ 140 h 530"/>
                <a:gd name="T38" fmla="*/ 86 w 466"/>
                <a:gd name="T39" fmla="*/ 125 h 530"/>
                <a:gd name="T40" fmla="*/ 71 w 466"/>
                <a:gd name="T41" fmla="*/ 120 h 530"/>
                <a:gd name="T42" fmla="*/ 61 w 466"/>
                <a:gd name="T43" fmla="*/ 190 h 530"/>
                <a:gd name="T44" fmla="*/ 116 w 466"/>
                <a:gd name="T45" fmla="*/ 220 h 530"/>
                <a:gd name="T46" fmla="*/ 146 w 466"/>
                <a:gd name="T47" fmla="*/ 230 h 530"/>
                <a:gd name="T48" fmla="*/ 161 w 466"/>
                <a:gd name="T49" fmla="*/ 245 h 530"/>
                <a:gd name="T50" fmla="*/ 56 w 466"/>
                <a:gd name="T51" fmla="*/ 210 h 530"/>
                <a:gd name="T52" fmla="*/ 26 w 466"/>
                <a:gd name="T53" fmla="*/ 200 h 530"/>
                <a:gd name="T54" fmla="*/ 26 w 466"/>
                <a:gd name="T55" fmla="*/ 245 h 530"/>
                <a:gd name="T56" fmla="*/ 116 w 466"/>
                <a:gd name="T57" fmla="*/ 290 h 530"/>
                <a:gd name="T58" fmla="*/ 146 w 466"/>
                <a:gd name="T59" fmla="*/ 300 h 530"/>
                <a:gd name="T60" fmla="*/ 161 w 466"/>
                <a:gd name="T61" fmla="*/ 305 h 530"/>
                <a:gd name="T62" fmla="*/ 146 w 466"/>
                <a:gd name="T63" fmla="*/ 300 h 530"/>
                <a:gd name="T64" fmla="*/ 66 w 466"/>
                <a:gd name="T65" fmla="*/ 280 h 530"/>
                <a:gd name="T66" fmla="*/ 51 w 466"/>
                <a:gd name="T67" fmla="*/ 275 h 530"/>
                <a:gd name="T68" fmla="*/ 16 w 466"/>
                <a:gd name="T69" fmla="*/ 295 h 530"/>
                <a:gd name="T70" fmla="*/ 61 w 466"/>
                <a:gd name="T71" fmla="*/ 325 h 530"/>
                <a:gd name="T72" fmla="*/ 246 w 466"/>
                <a:gd name="T73" fmla="*/ 410 h 530"/>
                <a:gd name="T74" fmla="*/ 321 w 466"/>
                <a:gd name="T75" fmla="*/ 460 h 530"/>
                <a:gd name="T76" fmla="*/ 341 w 466"/>
                <a:gd name="T77" fmla="*/ 490 h 530"/>
                <a:gd name="T78" fmla="*/ 361 w 466"/>
                <a:gd name="T79" fmla="*/ 505 h 530"/>
                <a:gd name="T80" fmla="*/ 391 w 466"/>
                <a:gd name="T81" fmla="*/ 530 h 5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6"/>
                <a:gd name="T124" fmla="*/ 0 h 530"/>
                <a:gd name="T125" fmla="*/ 466 w 466"/>
                <a:gd name="T126" fmla="*/ 530 h 5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6" h="530">
                  <a:moveTo>
                    <a:pt x="466" y="370"/>
                  </a:moveTo>
                  <a:cubicBezTo>
                    <a:pt x="431" y="335"/>
                    <a:pt x="447" y="347"/>
                    <a:pt x="421" y="330"/>
                  </a:cubicBezTo>
                  <a:cubicBezTo>
                    <a:pt x="397" y="294"/>
                    <a:pt x="411" y="306"/>
                    <a:pt x="386" y="290"/>
                  </a:cubicBezTo>
                  <a:cubicBezTo>
                    <a:pt x="373" y="270"/>
                    <a:pt x="361" y="270"/>
                    <a:pt x="341" y="260"/>
                  </a:cubicBezTo>
                  <a:cubicBezTo>
                    <a:pt x="330" y="243"/>
                    <a:pt x="316" y="236"/>
                    <a:pt x="306" y="220"/>
                  </a:cubicBezTo>
                  <a:cubicBezTo>
                    <a:pt x="315" y="165"/>
                    <a:pt x="340" y="118"/>
                    <a:pt x="351" y="65"/>
                  </a:cubicBezTo>
                  <a:cubicBezTo>
                    <a:pt x="345" y="7"/>
                    <a:pt x="355" y="0"/>
                    <a:pt x="306" y="10"/>
                  </a:cubicBezTo>
                  <a:cubicBezTo>
                    <a:pt x="292" y="30"/>
                    <a:pt x="278" y="52"/>
                    <a:pt x="271" y="75"/>
                  </a:cubicBezTo>
                  <a:cubicBezTo>
                    <a:pt x="269" y="93"/>
                    <a:pt x="272" y="112"/>
                    <a:pt x="266" y="130"/>
                  </a:cubicBezTo>
                  <a:cubicBezTo>
                    <a:pt x="264" y="134"/>
                    <a:pt x="255" y="127"/>
                    <a:pt x="251" y="125"/>
                  </a:cubicBezTo>
                  <a:cubicBezTo>
                    <a:pt x="174" y="82"/>
                    <a:pt x="253" y="124"/>
                    <a:pt x="206" y="90"/>
                  </a:cubicBezTo>
                  <a:cubicBezTo>
                    <a:pt x="193" y="80"/>
                    <a:pt x="180" y="69"/>
                    <a:pt x="166" y="65"/>
                  </a:cubicBezTo>
                  <a:cubicBezTo>
                    <a:pt x="156" y="61"/>
                    <a:pt x="146" y="58"/>
                    <a:pt x="136" y="55"/>
                  </a:cubicBezTo>
                  <a:cubicBezTo>
                    <a:pt x="131" y="53"/>
                    <a:pt x="121" y="50"/>
                    <a:pt x="121" y="50"/>
                  </a:cubicBezTo>
                  <a:cubicBezTo>
                    <a:pt x="69" y="62"/>
                    <a:pt x="103" y="105"/>
                    <a:pt x="131" y="125"/>
                  </a:cubicBezTo>
                  <a:cubicBezTo>
                    <a:pt x="140" y="131"/>
                    <a:pt x="152" y="136"/>
                    <a:pt x="161" y="145"/>
                  </a:cubicBezTo>
                  <a:cubicBezTo>
                    <a:pt x="167" y="151"/>
                    <a:pt x="173" y="159"/>
                    <a:pt x="181" y="165"/>
                  </a:cubicBezTo>
                  <a:cubicBezTo>
                    <a:pt x="185" y="168"/>
                    <a:pt x="201" y="170"/>
                    <a:pt x="196" y="170"/>
                  </a:cubicBezTo>
                  <a:cubicBezTo>
                    <a:pt x="167" y="170"/>
                    <a:pt x="155" y="148"/>
                    <a:pt x="131" y="140"/>
                  </a:cubicBezTo>
                  <a:cubicBezTo>
                    <a:pt x="116" y="135"/>
                    <a:pt x="101" y="130"/>
                    <a:pt x="86" y="125"/>
                  </a:cubicBezTo>
                  <a:cubicBezTo>
                    <a:pt x="81" y="123"/>
                    <a:pt x="71" y="120"/>
                    <a:pt x="71" y="120"/>
                  </a:cubicBezTo>
                  <a:cubicBezTo>
                    <a:pt x="44" y="128"/>
                    <a:pt x="42" y="168"/>
                    <a:pt x="61" y="190"/>
                  </a:cubicBezTo>
                  <a:cubicBezTo>
                    <a:pt x="79" y="211"/>
                    <a:pt x="90" y="211"/>
                    <a:pt x="116" y="220"/>
                  </a:cubicBezTo>
                  <a:cubicBezTo>
                    <a:pt x="126" y="223"/>
                    <a:pt x="146" y="230"/>
                    <a:pt x="146" y="230"/>
                  </a:cubicBezTo>
                  <a:cubicBezTo>
                    <a:pt x="151" y="235"/>
                    <a:pt x="167" y="247"/>
                    <a:pt x="161" y="245"/>
                  </a:cubicBezTo>
                  <a:cubicBezTo>
                    <a:pt x="125" y="233"/>
                    <a:pt x="91" y="221"/>
                    <a:pt x="56" y="210"/>
                  </a:cubicBezTo>
                  <a:cubicBezTo>
                    <a:pt x="46" y="206"/>
                    <a:pt x="26" y="200"/>
                    <a:pt x="26" y="200"/>
                  </a:cubicBezTo>
                  <a:cubicBezTo>
                    <a:pt x="0" y="208"/>
                    <a:pt x="8" y="231"/>
                    <a:pt x="26" y="245"/>
                  </a:cubicBezTo>
                  <a:cubicBezTo>
                    <a:pt x="40" y="256"/>
                    <a:pt x="96" y="281"/>
                    <a:pt x="116" y="290"/>
                  </a:cubicBezTo>
                  <a:cubicBezTo>
                    <a:pt x="125" y="294"/>
                    <a:pt x="136" y="296"/>
                    <a:pt x="146" y="300"/>
                  </a:cubicBezTo>
                  <a:cubicBezTo>
                    <a:pt x="151" y="301"/>
                    <a:pt x="161" y="305"/>
                    <a:pt x="161" y="305"/>
                  </a:cubicBezTo>
                  <a:cubicBezTo>
                    <a:pt x="161" y="305"/>
                    <a:pt x="151" y="301"/>
                    <a:pt x="146" y="300"/>
                  </a:cubicBezTo>
                  <a:cubicBezTo>
                    <a:pt x="85" y="287"/>
                    <a:pt x="112" y="295"/>
                    <a:pt x="66" y="280"/>
                  </a:cubicBezTo>
                  <a:cubicBezTo>
                    <a:pt x="61" y="278"/>
                    <a:pt x="51" y="275"/>
                    <a:pt x="51" y="275"/>
                  </a:cubicBezTo>
                  <a:cubicBezTo>
                    <a:pt x="38" y="277"/>
                    <a:pt x="12" y="272"/>
                    <a:pt x="16" y="295"/>
                  </a:cubicBezTo>
                  <a:cubicBezTo>
                    <a:pt x="19" y="316"/>
                    <a:pt x="46" y="316"/>
                    <a:pt x="61" y="325"/>
                  </a:cubicBezTo>
                  <a:cubicBezTo>
                    <a:pt x="121" y="358"/>
                    <a:pt x="175" y="399"/>
                    <a:pt x="246" y="410"/>
                  </a:cubicBezTo>
                  <a:cubicBezTo>
                    <a:pt x="278" y="420"/>
                    <a:pt x="300" y="428"/>
                    <a:pt x="321" y="460"/>
                  </a:cubicBezTo>
                  <a:cubicBezTo>
                    <a:pt x="327" y="470"/>
                    <a:pt x="331" y="482"/>
                    <a:pt x="341" y="490"/>
                  </a:cubicBezTo>
                  <a:cubicBezTo>
                    <a:pt x="347" y="495"/>
                    <a:pt x="355" y="499"/>
                    <a:pt x="361" y="505"/>
                  </a:cubicBezTo>
                  <a:cubicBezTo>
                    <a:pt x="371" y="515"/>
                    <a:pt x="373" y="530"/>
                    <a:pt x="391" y="530"/>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FontTx/>
                <a:buNone/>
              </a:pPr>
              <a:endParaRPr lang="en-US" sz="1800" b="1">
                <a:solidFill>
                  <a:srgbClr val="0703F3"/>
                </a:solidFill>
              </a:endParaRPr>
            </a:p>
          </p:txBody>
        </p:sp>
        <p:sp>
          <p:nvSpPr>
            <p:cNvPr id="39996" name="Freeform 1090"/>
            <p:cNvSpPr>
              <a:spLocks/>
            </p:cNvSpPr>
            <p:nvPr/>
          </p:nvSpPr>
          <p:spPr bwMode="auto">
            <a:xfrm flipH="1">
              <a:off x="5175" y="1511"/>
              <a:ext cx="466" cy="530"/>
            </a:xfrm>
            <a:custGeom>
              <a:avLst/>
              <a:gdLst>
                <a:gd name="T0" fmla="*/ 466 w 466"/>
                <a:gd name="T1" fmla="*/ 370 h 530"/>
                <a:gd name="T2" fmla="*/ 421 w 466"/>
                <a:gd name="T3" fmla="*/ 330 h 530"/>
                <a:gd name="T4" fmla="*/ 386 w 466"/>
                <a:gd name="T5" fmla="*/ 290 h 530"/>
                <a:gd name="T6" fmla="*/ 341 w 466"/>
                <a:gd name="T7" fmla="*/ 260 h 530"/>
                <a:gd name="T8" fmla="*/ 306 w 466"/>
                <a:gd name="T9" fmla="*/ 220 h 530"/>
                <a:gd name="T10" fmla="*/ 351 w 466"/>
                <a:gd name="T11" fmla="*/ 65 h 530"/>
                <a:gd name="T12" fmla="*/ 306 w 466"/>
                <a:gd name="T13" fmla="*/ 10 h 530"/>
                <a:gd name="T14" fmla="*/ 271 w 466"/>
                <a:gd name="T15" fmla="*/ 75 h 530"/>
                <a:gd name="T16" fmla="*/ 266 w 466"/>
                <a:gd name="T17" fmla="*/ 130 h 530"/>
                <a:gd name="T18" fmla="*/ 251 w 466"/>
                <a:gd name="T19" fmla="*/ 125 h 530"/>
                <a:gd name="T20" fmla="*/ 206 w 466"/>
                <a:gd name="T21" fmla="*/ 90 h 530"/>
                <a:gd name="T22" fmla="*/ 166 w 466"/>
                <a:gd name="T23" fmla="*/ 65 h 530"/>
                <a:gd name="T24" fmla="*/ 136 w 466"/>
                <a:gd name="T25" fmla="*/ 55 h 530"/>
                <a:gd name="T26" fmla="*/ 121 w 466"/>
                <a:gd name="T27" fmla="*/ 50 h 530"/>
                <a:gd name="T28" fmla="*/ 131 w 466"/>
                <a:gd name="T29" fmla="*/ 125 h 530"/>
                <a:gd name="T30" fmla="*/ 161 w 466"/>
                <a:gd name="T31" fmla="*/ 145 h 530"/>
                <a:gd name="T32" fmla="*/ 181 w 466"/>
                <a:gd name="T33" fmla="*/ 165 h 530"/>
                <a:gd name="T34" fmla="*/ 196 w 466"/>
                <a:gd name="T35" fmla="*/ 170 h 530"/>
                <a:gd name="T36" fmla="*/ 131 w 466"/>
                <a:gd name="T37" fmla="*/ 140 h 530"/>
                <a:gd name="T38" fmla="*/ 86 w 466"/>
                <a:gd name="T39" fmla="*/ 125 h 530"/>
                <a:gd name="T40" fmla="*/ 71 w 466"/>
                <a:gd name="T41" fmla="*/ 120 h 530"/>
                <a:gd name="T42" fmla="*/ 61 w 466"/>
                <a:gd name="T43" fmla="*/ 190 h 530"/>
                <a:gd name="T44" fmla="*/ 116 w 466"/>
                <a:gd name="T45" fmla="*/ 220 h 530"/>
                <a:gd name="T46" fmla="*/ 146 w 466"/>
                <a:gd name="T47" fmla="*/ 230 h 530"/>
                <a:gd name="T48" fmla="*/ 161 w 466"/>
                <a:gd name="T49" fmla="*/ 245 h 530"/>
                <a:gd name="T50" fmla="*/ 56 w 466"/>
                <a:gd name="T51" fmla="*/ 210 h 530"/>
                <a:gd name="T52" fmla="*/ 26 w 466"/>
                <a:gd name="T53" fmla="*/ 200 h 530"/>
                <a:gd name="T54" fmla="*/ 26 w 466"/>
                <a:gd name="T55" fmla="*/ 245 h 530"/>
                <a:gd name="T56" fmla="*/ 116 w 466"/>
                <a:gd name="T57" fmla="*/ 290 h 530"/>
                <a:gd name="T58" fmla="*/ 146 w 466"/>
                <a:gd name="T59" fmla="*/ 300 h 530"/>
                <a:gd name="T60" fmla="*/ 161 w 466"/>
                <a:gd name="T61" fmla="*/ 305 h 530"/>
                <a:gd name="T62" fmla="*/ 146 w 466"/>
                <a:gd name="T63" fmla="*/ 300 h 530"/>
                <a:gd name="T64" fmla="*/ 66 w 466"/>
                <a:gd name="T65" fmla="*/ 280 h 530"/>
                <a:gd name="T66" fmla="*/ 51 w 466"/>
                <a:gd name="T67" fmla="*/ 275 h 530"/>
                <a:gd name="T68" fmla="*/ 16 w 466"/>
                <a:gd name="T69" fmla="*/ 295 h 530"/>
                <a:gd name="T70" fmla="*/ 61 w 466"/>
                <a:gd name="T71" fmla="*/ 325 h 530"/>
                <a:gd name="T72" fmla="*/ 246 w 466"/>
                <a:gd name="T73" fmla="*/ 410 h 530"/>
                <a:gd name="T74" fmla="*/ 321 w 466"/>
                <a:gd name="T75" fmla="*/ 460 h 530"/>
                <a:gd name="T76" fmla="*/ 341 w 466"/>
                <a:gd name="T77" fmla="*/ 490 h 530"/>
                <a:gd name="T78" fmla="*/ 361 w 466"/>
                <a:gd name="T79" fmla="*/ 505 h 530"/>
                <a:gd name="T80" fmla="*/ 391 w 466"/>
                <a:gd name="T81" fmla="*/ 530 h 5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6"/>
                <a:gd name="T124" fmla="*/ 0 h 530"/>
                <a:gd name="T125" fmla="*/ 466 w 466"/>
                <a:gd name="T126" fmla="*/ 530 h 5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6" h="530">
                  <a:moveTo>
                    <a:pt x="466" y="370"/>
                  </a:moveTo>
                  <a:cubicBezTo>
                    <a:pt x="431" y="335"/>
                    <a:pt x="447" y="347"/>
                    <a:pt x="421" y="330"/>
                  </a:cubicBezTo>
                  <a:cubicBezTo>
                    <a:pt x="397" y="294"/>
                    <a:pt x="411" y="306"/>
                    <a:pt x="386" y="290"/>
                  </a:cubicBezTo>
                  <a:cubicBezTo>
                    <a:pt x="373" y="270"/>
                    <a:pt x="361" y="270"/>
                    <a:pt x="341" y="260"/>
                  </a:cubicBezTo>
                  <a:cubicBezTo>
                    <a:pt x="330" y="243"/>
                    <a:pt x="316" y="236"/>
                    <a:pt x="306" y="220"/>
                  </a:cubicBezTo>
                  <a:cubicBezTo>
                    <a:pt x="315" y="165"/>
                    <a:pt x="340" y="118"/>
                    <a:pt x="351" y="65"/>
                  </a:cubicBezTo>
                  <a:cubicBezTo>
                    <a:pt x="345" y="7"/>
                    <a:pt x="355" y="0"/>
                    <a:pt x="306" y="10"/>
                  </a:cubicBezTo>
                  <a:cubicBezTo>
                    <a:pt x="292" y="30"/>
                    <a:pt x="278" y="52"/>
                    <a:pt x="271" y="75"/>
                  </a:cubicBezTo>
                  <a:cubicBezTo>
                    <a:pt x="269" y="93"/>
                    <a:pt x="272" y="112"/>
                    <a:pt x="266" y="130"/>
                  </a:cubicBezTo>
                  <a:cubicBezTo>
                    <a:pt x="264" y="134"/>
                    <a:pt x="255" y="127"/>
                    <a:pt x="251" y="125"/>
                  </a:cubicBezTo>
                  <a:cubicBezTo>
                    <a:pt x="174" y="82"/>
                    <a:pt x="253" y="124"/>
                    <a:pt x="206" y="90"/>
                  </a:cubicBezTo>
                  <a:cubicBezTo>
                    <a:pt x="193" y="80"/>
                    <a:pt x="180" y="69"/>
                    <a:pt x="166" y="65"/>
                  </a:cubicBezTo>
                  <a:cubicBezTo>
                    <a:pt x="156" y="61"/>
                    <a:pt x="146" y="58"/>
                    <a:pt x="136" y="55"/>
                  </a:cubicBezTo>
                  <a:cubicBezTo>
                    <a:pt x="131" y="53"/>
                    <a:pt x="121" y="50"/>
                    <a:pt x="121" y="50"/>
                  </a:cubicBezTo>
                  <a:cubicBezTo>
                    <a:pt x="69" y="62"/>
                    <a:pt x="103" y="105"/>
                    <a:pt x="131" y="125"/>
                  </a:cubicBezTo>
                  <a:cubicBezTo>
                    <a:pt x="140" y="131"/>
                    <a:pt x="152" y="136"/>
                    <a:pt x="161" y="145"/>
                  </a:cubicBezTo>
                  <a:cubicBezTo>
                    <a:pt x="167" y="151"/>
                    <a:pt x="173" y="159"/>
                    <a:pt x="181" y="165"/>
                  </a:cubicBezTo>
                  <a:cubicBezTo>
                    <a:pt x="185" y="168"/>
                    <a:pt x="201" y="170"/>
                    <a:pt x="196" y="170"/>
                  </a:cubicBezTo>
                  <a:cubicBezTo>
                    <a:pt x="167" y="170"/>
                    <a:pt x="155" y="148"/>
                    <a:pt x="131" y="140"/>
                  </a:cubicBezTo>
                  <a:cubicBezTo>
                    <a:pt x="116" y="135"/>
                    <a:pt x="101" y="130"/>
                    <a:pt x="86" y="125"/>
                  </a:cubicBezTo>
                  <a:cubicBezTo>
                    <a:pt x="81" y="123"/>
                    <a:pt x="71" y="120"/>
                    <a:pt x="71" y="120"/>
                  </a:cubicBezTo>
                  <a:cubicBezTo>
                    <a:pt x="44" y="128"/>
                    <a:pt x="42" y="168"/>
                    <a:pt x="61" y="190"/>
                  </a:cubicBezTo>
                  <a:cubicBezTo>
                    <a:pt x="79" y="211"/>
                    <a:pt x="90" y="211"/>
                    <a:pt x="116" y="220"/>
                  </a:cubicBezTo>
                  <a:cubicBezTo>
                    <a:pt x="126" y="223"/>
                    <a:pt x="146" y="230"/>
                    <a:pt x="146" y="230"/>
                  </a:cubicBezTo>
                  <a:cubicBezTo>
                    <a:pt x="151" y="235"/>
                    <a:pt x="167" y="247"/>
                    <a:pt x="161" y="245"/>
                  </a:cubicBezTo>
                  <a:cubicBezTo>
                    <a:pt x="125" y="233"/>
                    <a:pt x="91" y="221"/>
                    <a:pt x="56" y="210"/>
                  </a:cubicBezTo>
                  <a:cubicBezTo>
                    <a:pt x="46" y="206"/>
                    <a:pt x="26" y="200"/>
                    <a:pt x="26" y="200"/>
                  </a:cubicBezTo>
                  <a:cubicBezTo>
                    <a:pt x="0" y="208"/>
                    <a:pt x="8" y="231"/>
                    <a:pt x="26" y="245"/>
                  </a:cubicBezTo>
                  <a:cubicBezTo>
                    <a:pt x="40" y="256"/>
                    <a:pt x="96" y="281"/>
                    <a:pt x="116" y="290"/>
                  </a:cubicBezTo>
                  <a:cubicBezTo>
                    <a:pt x="125" y="294"/>
                    <a:pt x="136" y="296"/>
                    <a:pt x="146" y="300"/>
                  </a:cubicBezTo>
                  <a:cubicBezTo>
                    <a:pt x="151" y="301"/>
                    <a:pt x="161" y="305"/>
                    <a:pt x="161" y="305"/>
                  </a:cubicBezTo>
                  <a:cubicBezTo>
                    <a:pt x="161" y="305"/>
                    <a:pt x="151" y="301"/>
                    <a:pt x="146" y="300"/>
                  </a:cubicBezTo>
                  <a:cubicBezTo>
                    <a:pt x="85" y="287"/>
                    <a:pt x="112" y="295"/>
                    <a:pt x="66" y="280"/>
                  </a:cubicBezTo>
                  <a:cubicBezTo>
                    <a:pt x="61" y="278"/>
                    <a:pt x="51" y="275"/>
                    <a:pt x="51" y="275"/>
                  </a:cubicBezTo>
                  <a:cubicBezTo>
                    <a:pt x="38" y="277"/>
                    <a:pt x="12" y="272"/>
                    <a:pt x="16" y="295"/>
                  </a:cubicBezTo>
                  <a:cubicBezTo>
                    <a:pt x="19" y="316"/>
                    <a:pt x="46" y="316"/>
                    <a:pt x="61" y="325"/>
                  </a:cubicBezTo>
                  <a:cubicBezTo>
                    <a:pt x="121" y="358"/>
                    <a:pt x="175" y="399"/>
                    <a:pt x="246" y="410"/>
                  </a:cubicBezTo>
                  <a:cubicBezTo>
                    <a:pt x="278" y="420"/>
                    <a:pt x="300" y="428"/>
                    <a:pt x="321" y="460"/>
                  </a:cubicBezTo>
                  <a:cubicBezTo>
                    <a:pt x="327" y="470"/>
                    <a:pt x="331" y="482"/>
                    <a:pt x="341" y="490"/>
                  </a:cubicBezTo>
                  <a:cubicBezTo>
                    <a:pt x="347" y="495"/>
                    <a:pt x="355" y="499"/>
                    <a:pt x="361" y="505"/>
                  </a:cubicBezTo>
                  <a:cubicBezTo>
                    <a:pt x="371" y="515"/>
                    <a:pt x="373" y="530"/>
                    <a:pt x="391" y="530"/>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FontTx/>
                <a:buNone/>
              </a:pPr>
              <a:endParaRPr lang="en-US" sz="1800" b="1">
                <a:solidFill>
                  <a:srgbClr val="0703F3"/>
                </a:solidFill>
              </a:endParaRPr>
            </a:p>
          </p:txBody>
        </p:sp>
        <p:sp>
          <p:nvSpPr>
            <p:cNvPr id="39997" name="Freeform 1091"/>
            <p:cNvSpPr>
              <a:spLocks/>
            </p:cNvSpPr>
            <p:nvPr/>
          </p:nvSpPr>
          <p:spPr bwMode="auto">
            <a:xfrm>
              <a:off x="3660" y="2935"/>
              <a:ext cx="725" cy="467"/>
            </a:xfrm>
            <a:custGeom>
              <a:avLst/>
              <a:gdLst>
                <a:gd name="T0" fmla="*/ 345 w 725"/>
                <a:gd name="T1" fmla="*/ 0 h 467"/>
                <a:gd name="T2" fmla="*/ 360 w 725"/>
                <a:gd name="T3" fmla="*/ 160 h 467"/>
                <a:gd name="T4" fmla="*/ 315 w 725"/>
                <a:gd name="T5" fmla="*/ 175 h 467"/>
                <a:gd name="T6" fmla="*/ 120 w 725"/>
                <a:gd name="T7" fmla="*/ 190 h 467"/>
                <a:gd name="T8" fmla="*/ 35 w 725"/>
                <a:gd name="T9" fmla="*/ 250 h 467"/>
                <a:gd name="T10" fmla="*/ 10 w 725"/>
                <a:gd name="T11" fmla="*/ 280 h 467"/>
                <a:gd name="T12" fmla="*/ 0 w 725"/>
                <a:gd name="T13" fmla="*/ 310 h 467"/>
                <a:gd name="T14" fmla="*/ 20 w 725"/>
                <a:gd name="T15" fmla="*/ 380 h 467"/>
                <a:gd name="T16" fmla="*/ 240 w 725"/>
                <a:gd name="T17" fmla="*/ 465 h 467"/>
                <a:gd name="T18" fmla="*/ 635 w 725"/>
                <a:gd name="T19" fmla="*/ 460 h 467"/>
                <a:gd name="T20" fmla="*/ 690 w 725"/>
                <a:gd name="T21" fmla="*/ 420 h 467"/>
                <a:gd name="T22" fmla="*/ 710 w 725"/>
                <a:gd name="T23" fmla="*/ 355 h 467"/>
                <a:gd name="T24" fmla="*/ 715 w 725"/>
                <a:gd name="T25" fmla="*/ 220 h 467"/>
                <a:gd name="T26" fmla="*/ 680 w 725"/>
                <a:gd name="T27" fmla="*/ 145 h 467"/>
                <a:gd name="T28" fmla="*/ 665 w 725"/>
                <a:gd name="T29" fmla="*/ 15 h 4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5"/>
                <a:gd name="T46" fmla="*/ 0 h 467"/>
                <a:gd name="T47" fmla="*/ 725 w 725"/>
                <a:gd name="T48" fmla="*/ 467 h 4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5" h="467">
                  <a:moveTo>
                    <a:pt x="345" y="0"/>
                  </a:moveTo>
                  <a:cubicBezTo>
                    <a:pt x="358" y="52"/>
                    <a:pt x="340" y="101"/>
                    <a:pt x="360" y="160"/>
                  </a:cubicBezTo>
                  <a:cubicBezTo>
                    <a:pt x="351" y="185"/>
                    <a:pt x="340" y="180"/>
                    <a:pt x="315" y="175"/>
                  </a:cubicBezTo>
                  <a:cubicBezTo>
                    <a:pt x="249" y="181"/>
                    <a:pt x="184" y="180"/>
                    <a:pt x="120" y="190"/>
                  </a:cubicBezTo>
                  <a:cubicBezTo>
                    <a:pt x="69" y="206"/>
                    <a:pt x="73" y="224"/>
                    <a:pt x="35" y="250"/>
                  </a:cubicBezTo>
                  <a:cubicBezTo>
                    <a:pt x="27" y="260"/>
                    <a:pt x="16" y="268"/>
                    <a:pt x="10" y="280"/>
                  </a:cubicBezTo>
                  <a:cubicBezTo>
                    <a:pt x="4" y="289"/>
                    <a:pt x="0" y="310"/>
                    <a:pt x="0" y="310"/>
                  </a:cubicBezTo>
                  <a:cubicBezTo>
                    <a:pt x="5" y="332"/>
                    <a:pt x="7" y="359"/>
                    <a:pt x="20" y="380"/>
                  </a:cubicBezTo>
                  <a:cubicBezTo>
                    <a:pt x="55" y="436"/>
                    <a:pt x="180" y="456"/>
                    <a:pt x="240" y="465"/>
                  </a:cubicBezTo>
                  <a:cubicBezTo>
                    <a:pt x="371" y="461"/>
                    <a:pt x="503" y="467"/>
                    <a:pt x="635" y="460"/>
                  </a:cubicBezTo>
                  <a:cubicBezTo>
                    <a:pt x="656" y="454"/>
                    <a:pt x="690" y="420"/>
                    <a:pt x="690" y="420"/>
                  </a:cubicBezTo>
                  <a:cubicBezTo>
                    <a:pt x="697" y="398"/>
                    <a:pt x="702" y="376"/>
                    <a:pt x="710" y="355"/>
                  </a:cubicBezTo>
                  <a:cubicBezTo>
                    <a:pt x="719" y="289"/>
                    <a:pt x="725" y="284"/>
                    <a:pt x="715" y="220"/>
                  </a:cubicBezTo>
                  <a:cubicBezTo>
                    <a:pt x="710" y="190"/>
                    <a:pt x="689" y="172"/>
                    <a:pt x="680" y="145"/>
                  </a:cubicBezTo>
                  <a:cubicBezTo>
                    <a:pt x="676" y="103"/>
                    <a:pt x="665" y="57"/>
                    <a:pt x="665" y="15"/>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FontTx/>
                <a:buNone/>
              </a:pPr>
              <a:endParaRPr lang="en-US" sz="1800" b="1">
                <a:solidFill>
                  <a:srgbClr val="0703F3"/>
                </a:solidFill>
              </a:endParaRPr>
            </a:p>
          </p:txBody>
        </p:sp>
        <p:sp>
          <p:nvSpPr>
            <p:cNvPr id="39998" name="Freeform 1092"/>
            <p:cNvSpPr>
              <a:spLocks/>
            </p:cNvSpPr>
            <p:nvPr/>
          </p:nvSpPr>
          <p:spPr bwMode="auto">
            <a:xfrm flipH="1">
              <a:off x="4406" y="2926"/>
              <a:ext cx="725" cy="467"/>
            </a:xfrm>
            <a:custGeom>
              <a:avLst/>
              <a:gdLst>
                <a:gd name="T0" fmla="*/ 345 w 725"/>
                <a:gd name="T1" fmla="*/ 0 h 467"/>
                <a:gd name="T2" fmla="*/ 360 w 725"/>
                <a:gd name="T3" fmla="*/ 160 h 467"/>
                <a:gd name="T4" fmla="*/ 315 w 725"/>
                <a:gd name="T5" fmla="*/ 175 h 467"/>
                <a:gd name="T6" fmla="*/ 120 w 725"/>
                <a:gd name="T7" fmla="*/ 190 h 467"/>
                <a:gd name="T8" fmla="*/ 35 w 725"/>
                <a:gd name="T9" fmla="*/ 250 h 467"/>
                <a:gd name="T10" fmla="*/ 10 w 725"/>
                <a:gd name="T11" fmla="*/ 280 h 467"/>
                <a:gd name="T12" fmla="*/ 0 w 725"/>
                <a:gd name="T13" fmla="*/ 310 h 467"/>
                <a:gd name="T14" fmla="*/ 20 w 725"/>
                <a:gd name="T15" fmla="*/ 380 h 467"/>
                <a:gd name="T16" fmla="*/ 240 w 725"/>
                <a:gd name="T17" fmla="*/ 465 h 467"/>
                <a:gd name="T18" fmla="*/ 635 w 725"/>
                <a:gd name="T19" fmla="*/ 460 h 467"/>
                <a:gd name="T20" fmla="*/ 690 w 725"/>
                <a:gd name="T21" fmla="*/ 420 h 467"/>
                <a:gd name="T22" fmla="*/ 710 w 725"/>
                <a:gd name="T23" fmla="*/ 355 h 467"/>
                <a:gd name="T24" fmla="*/ 715 w 725"/>
                <a:gd name="T25" fmla="*/ 220 h 467"/>
                <a:gd name="T26" fmla="*/ 680 w 725"/>
                <a:gd name="T27" fmla="*/ 145 h 467"/>
                <a:gd name="T28" fmla="*/ 665 w 725"/>
                <a:gd name="T29" fmla="*/ 15 h 4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5"/>
                <a:gd name="T46" fmla="*/ 0 h 467"/>
                <a:gd name="T47" fmla="*/ 725 w 725"/>
                <a:gd name="T48" fmla="*/ 467 h 4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5" h="467">
                  <a:moveTo>
                    <a:pt x="345" y="0"/>
                  </a:moveTo>
                  <a:cubicBezTo>
                    <a:pt x="358" y="52"/>
                    <a:pt x="340" y="101"/>
                    <a:pt x="360" y="160"/>
                  </a:cubicBezTo>
                  <a:cubicBezTo>
                    <a:pt x="351" y="185"/>
                    <a:pt x="340" y="180"/>
                    <a:pt x="315" y="175"/>
                  </a:cubicBezTo>
                  <a:cubicBezTo>
                    <a:pt x="249" y="181"/>
                    <a:pt x="184" y="180"/>
                    <a:pt x="120" y="190"/>
                  </a:cubicBezTo>
                  <a:cubicBezTo>
                    <a:pt x="69" y="206"/>
                    <a:pt x="73" y="224"/>
                    <a:pt x="35" y="250"/>
                  </a:cubicBezTo>
                  <a:cubicBezTo>
                    <a:pt x="27" y="260"/>
                    <a:pt x="16" y="268"/>
                    <a:pt x="10" y="280"/>
                  </a:cubicBezTo>
                  <a:cubicBezTo>
                    <a:pt x="4" y="289"/>
                    <a:pt x="0" y="310"/>
                    <a:pt x="0" y="310"/>
                  </a:cubicBezTo>
                  <a:cubicBezTo>
                    <a:pt x="5" y="332"/>
                    <a:pt x="7" y="359"/>
                    <a:pt x="20" y="380"/>
                  </a:cubicBezTo>
                  <a:cubicBezTo>
                    <a:pt x="55" y="436"/>
                    <a:pt x="180" y="456"/>
                    <a:pt x="240" y="465"/>
                  </a:cubicBezTo>
                  <a:cubicBezTo>
                    <a:pt x="371" y="461"/>
                    <a:pt x="503" y="467"/>
                    <a:pt x="635" y="460"/>
                  </a:cubicBezTo>
                  <a:cubicBezTo>
                    <a:pt x="656" y="454"/>
                    <a:pt x="690" y="420"/>
                    <a:pt x="690" y="420"/>
                  </a:cubicBezTo>
                  <a:cubicBezTo>
                    <a:pt x="697" y="398"/>
                    <a:pt x="702" y="376"/>
                    <a:pt x="710" y="355"/>
                  </a:cubicBezTo>
                  <a:cubicBezTo>
                    <a:pt x="719" y="289"/>
                    <a:pt x="725" y="284"/>
                    <a:pt x="715" y="220"/>
                  </a:cubicBezTo>
                  <a:cubicBezTo>
                    <a:pt x="710" y="190"/>
                    <a:pt x="689" y="172"/>
                    <a:pt x="680" y="145"/>
                  </a:cubicBezTo>
                  <a:cubicBezTo>
                    <a:pt x="676" y="103"/>
                    <a:pt x="665" y="57"/>
                    <a:pt x="665" y="15"/>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FontTx/>
                <a:buNone/>
              </a:pPr>
              <a:endParaRPr lang="en-US" sz="1800" b="1">
                <a:solidFill>
                  <a:srgbClr val="0703F3"/>
                </a:solidFill>
              </a:endParaRPr>
            </a:p>
          </p:txBody>
        </p:sp>
      </p:grpSp>
      <p:sp>
        <p:nvSpPr>
          <p:cNvPr id="39953" name="Rectangle 1093"/>
          <p:cNvSpPr>
            <a:spLocks noChangeArrowheads="1"/>
          </p:cNvSpPr>
          <p:nvPr/>
        </p:nvSpPr>
        <p:spPr bwMode="auto">
          <a:xfrm>
            <a:off x="1584325" y="4965700"/>
            <a:ext cx="117475" cy="1301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grpSp>
        <p:nvGrpSpPr>
          <p:cNvPr id="39954" name="Group 1094"/>
          <p:cNvGrpSpPr>
            <a:grpSpLocks/>
          </p:cNvGrpSpPr>
          <p:nvPr/>
        </p:nvGrpSpPr>
        <p:grpSpPr bwMode="auto">
          <a:xfrm>
            <a:off x="1608138" y="4986338"/>
            <a:ext cx="74612" cy="74612"/>
            <a:chOff x="2463" y="1606"/>
            <a:chExt cx="197" cy="223"/>
          </a:xfrm>
        </p:grpSpPr>
        <p:sp>
          <p:nvSpPr>
            <p:cNvPr id="39992" name="Line 1095"/>
            <p:cNvSpPr>
              <a:spLocks noChangeShapeType="1"/>
            </p:cNvSpPr>
            <p:nvPr/>
          </p:nvSpPr>
          <p:spPr bwMode="auto">
            <a:xfrm>
              <a:off x="2463" y="1606"/>
              <a:ext cx="197" cy="22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sp>
          <p:nvSpPr>
            <p:cNvPr id="39993" name="Line 1096"/>
            <p:cNvSpPr>
              <a:spLocks noChangeShapeType="1"/>
            </p:cNvSpPr>
            <p:nvPr/>
          </p:nvSpPr>
          <p:spPr bwMode="auto">
            <a:xfrm flipH="1">
              <a:off x="2463" y="1606"/>
              <a:ext cx="197" cy="22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grpSp>
      <p:grpSp>
        <p:nvGrpSpPr>
          <p:cNvPr id="39955" name="Group 1097"/>
          <p:cNvGrpSpPr>
            <a:grpSpLocks/>
          </p:cNvGrpSpPr>
          <p:nvPr/>
        </p:nvGrpSpPr>
        <p:grpSpPr bwMode="auto">
          <a:xfrm>
            <a:off x="1490663" y="4987925"/>
            <a:ext cx="74612" cy="74613"/>
            <a:chOff x="2463" y="1606"/>
            <a:chExt cx="197" cy="223"/>
          </a:xfrm>
        </p:grpSpPr>
        <p:sp>
          <p:nvSpPr>
            <p:cNvPr id="39990" name="Line 1098"/>
            <p:cNvSpPr>
              <a:spLocks noChangeShapeType="1"/>
            </p:cNvSpPr>
            <p:nvPr/>
          </p:nvSpPr>
          <p:spPr bwMode="auto">
            <a:xfrm>
              <a:off x="2463" y="1606"/>
              <a:ext cx="197" cy="22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sp>
          <p:nvSpPr>
            <p:cNvPr id="39991" name="Line 1099"/>
            <p:cNvSpPr>
              <a:spLocks noChangeShapeType="1"/>
            </p:cNvSpPr>
            <p:nvPr/>
          </p:nvSpPr>
          <p:spPr bwMode="auto">
            <a:xfrm flipH="1">
              <a:off x="2463" y="1606"/>
              <a:ext cx="197" cy="22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grpSp>
      <p:sp>
        <p:nvSpPr>
          <p:cNvPr id="39956" name="Rectangle 1100"/>
          <p:cNvSpPr>
            <a:spLocks noChangeArrowheads="1"/>
          </p:cNvSpPr>
          <p:nvPr/>
        </p:nvSpPr>
        <p:spPr bwMode="auto">
          <a:xfrm>
            <a:off x="2476500" y="4565650"/>
            <a:ext cx="2105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spcBef>
                <a:spcPct val="0"/>
              </a:spcBef>
              <a:buFontTx/>
              <a:buNone/>
            </a:pPr>
            <a:r>
              <a:rPr lang="en-US" altLang="en-US" sz="1400">
                <a:latin typeface="Courier New" pitchFamily="49" charset="0"/>
              </a:rPr>
              <a:t>OpenList.emptyList</a:t>
            </a:r>
            <a:endParaRPr lang="en-US" altLang="en-US" sz="1400">
              <a:solidFill>
                <a:srgbClr val="000000"/>
              </a:solidFill>
              <a:latin typeface="Courier New" pitchFamily="49" charset="0"/>
            </a:endParaRPr>
          </a:p>
        </p:txBody>
      </p:sp>
      <p:sp>
        <p:nvSpPr>
          <p:cNvPr id="39957" name="Line 1101"/>
          <p:cNvSpPr>
            <a:spLocks noChangeShapeType="1"/>
          </p:cNvSpPr>
          <p:nvPr/>
        </p:nvSpPr>
        <p:spPr bwMode="auto">
          <a:xfrm flipH="1">
            <a:off x="1863725" y="4759325"/>
            <a:ext cx="666750" cy="301625"/>
          </a:xfrm>
          <a:prstGeom prst="line">
            <a:avLst/>
          </a:prstGeom>
          <a:noFill/>
          <a:ln w="12700">
            <a:solidFill>
              <a:srgbClr val="0703F3"/>
            </a:solidFill>
            <a:round/>
            <a:headEnd/>
            <a:tailEnd type="triangle" w="med" len="me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sp>
        <p:nvSpPr>
          <p:cNvPr id="39958" name="Text Box 1102"/>
          <p:cNvSpPr txBox="1">
            <a:spLocks noChangeArrowheads="1"/>
          </p:cNvSpPr>
          <p:nvPr/>
        </p:nvSpPr>
        <p:spPr bwMode="auto">
          <a:xfrm>
            <a:off x="436563" y="5578475"/>
            <a:ext cx="428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r>
              <a:rPr lang="ja-JP" altLang="en-US" sz="1200" b="0">
                <a:solidFill>
                  <a:srgbClr val="000000"/>
                </a:solidFill>
                <a:latin typeface="Arial" pitchFamily="34" charset="0"/>
              </a:rPr>
              <a:t>“</a:t>
            </a:r>
            <a:r>
              <a:rPr lang="en-US" altLang="ja-JP" sz="1200" b="0">
                <a:solidFill>
                  <a:srgbClr val="000000"/>
                </a:solidFill>
                <a:latin typeface="Arial" pitchFamily="34" charset="0"/>
              </a:rPr>
              <a:t>4</a:t>
            </a:r>
            <a:r>
              <a:rPr lang="ja-JP" altLang="en-US" sz="1200" b="0">
                <a:solidFill>
                  <a:srgbClr val="000000"/>
                </a:solidFill>
                <a:latin typeface="Arial" pitchFamily="34" charset="0"/>
              </a:rPr>
              <a:t>”</a:t>
            </a:r>
            <a:endParaRPr lang="en-US" altLang="en-US" sz="1200" b="0">
              <a:solidFill>
                <a:srgbClr val="000000"/>
              </a:solidFill>
              <a:latin typeface="Arial" pitchFamily="34" charset="0"/>
            </a:endParaRPr>
          </a:p>
        </p:txBody>
      </p:sp>
      <p:sp>
        <p:nvSpPr>
          <p:cNvPr id="39959" name="Text Box 1103"/>
          <p:cNvSpPr txBox="1">
            <a:spLocks noChangeArrowheads="1"/>
          </p:cNvSpPr>
          <p:nvPr/>
        </p:nvSpPr>
        <p:spPr bwMode="auto">
          <a:xfrm>
            <a:off x="2136775" y="5564188"/>
            <a:ext cx="428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r>
              <a:rPr lang="ja-JP" altLang="en-US" sz="1200" b="0">
                <a:solidFill>
                  <a:srgbClr val="000000"/>
                </a:solidFill>
                <a:latin typeface="Arial" pitchFamily="34" charset="0"/>
              </a:rPr>
              <a:t>“</a:t>
            </a:r>
            <a:r>
              <a:rPr lang="en-US" altLang="ja-JP" sz="1200" b="0">
                <a:solidFill>
                  <a:srgbClr val="000000"/>
                </a:solidFill>
                <a:latin typeface="Arial" pitchFamily="34" charset="0"/>
              </a:rPr>
              <a:t>2</a:t>
            </a:r>
            <a:r>
              <a:rPr lang="ja-JP" altLang="en-US" sz="1200" b="0">
                <a:solidFill>
                  <a:srgbClr val="000000"/>
                </a:solidFill>
                <a:latin typeface="Arial" pitchFamily="34" charset="0"/>
              </a:rPr>
              <a:t>”</a:t>
            </a:r>
            <a:endParaRPr lang="en-US" altLang="en-US" sz="1200" b="0">
              <a:solidFill>
                <a:srgbClr val="000000"/>
              </a:solidFill>
              <a:latin typeface="Arial" pitchFamily="34" charset="0"/>
            </a:endParaRPr>
          </a:p>
        </p:txBody>
      </p:sp>
      <p:sp>
        <p:nvSpPr>
          <p:cNvPr id="39960" name="Line 1104"/>
          <p:cNvSpPr>
            <a:spLocks noChangeShapeType="1"/>
          </p:cNvSpPr>
          <p:nvPr/>
        </p:nvSpPr>
        <p:spPr bwMode="auto">
          <a:xfrm flipV="1">
            <a:off x="871538" y="5140325"/>
            <a:ext cx="523875" cy="5476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sp>
        <p:nvSpPr>
          <p:cNvPr id="39961" name="Line 1105"/>
          <p:cNvSpPr>
            <a:spLocks noChangeShapeType="1"/>
          </p:cNvSpPr>
          <p:nvPr/>
        </p:nvSpPr>
        <p:spPr bwMode="auto">
          <a:xfrm flipH="1" flipV="1">
            <a:off x="1841500" y="5118100"/>
            <a:ext cx="730250" cy="5953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sp>
        <p:nvSpPr>
          <p:cNvPr id="39962" name="Rectangle 1106"/>
          <p:cNvSpPr>
            <a:spLocks noChangeArrowheads="1"/>
          </p:cNvSpPr>
          <p:nvPr/>
        </p:nvSpPr>
        <p:spPr bwMode="auto">
          <a:xfrm>
            <a:off x="2660650" y="4873625"/>
            <a:ext cx="16652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spcBef>
                <a:spcPct val="0"/>
              </a:spcBef>
              <a:buFontTx/>
              <a:buNone/>
            </a:pPr>
            <a:r>
              <a:rPr lang="en-US" altLang="en-US" sz="1000" b="0">
                <a:solidFill>
                  <a:srgbClr val="000000"/>
                </a:solidFill>
                <a:latin typeface="Calibri" pitchFamily="34" charset="0"/>
              </a:rPr>
              <a:t>typical access via class name</a:t>
            </a:r>
          </a:p>
        </p:txBody>
      </p:sp>
      <p:sp>
        <p:nvSpPr>
          <p:cNvPr id="39963" name="Rectangle 1108"/>
          <p:cNvSpPr>
            <a:spLocks noChangeArrowheads="1"/>
          </p:cNvSpPr>
          <p:nvPr/>
        </p:nvSpPr>
        <p:spPr bwMode="auto">
          <a:xfrm>
            <a:off x="3244850" y="5562600"/>
            <a:ext cx="152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buFontTx/>
              <a:buNone/>
            </a:pPr>
            <a:r>
              <a:rPr lang="en-US" altLang="en-US" sz="1000" b="0">
                <a:solidFill>
                  <a:srgbClr val="000000"/>
                </a:solidFill>
                <a:latin typeface="Calibri" pitchFamily="34" charset="0"/>
              </a:rPr>
              <a:t>you may omit the class name if you're within the class itself…</a:t>
            </a:r>
          </a:p>
        </p:txBody>
      </p:sp>
      <p:sp>
        <p:nvSpPr>
          <p:cNvPr id="39964" name="Rectangle 1113"/>
          <p:cNvSpPr>
            <a:spLocks noChangeArrowheads="1"/>
          </p:cNvSpPr>
          <p:nvPr/>
        </p:nvSpPr>
        <p:spPr bwMode="auto">
          <a:xfrm>
            <a:off x="8358188" y="5083175"/>
            <a:ext cx="117475" cy="1301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grpSp>
        <p:nvGrpSpPr>
          <p:cNvPr id="39965" name="Group 1114"/>
          <p:cNvGrpSpPr>
            <a:grpSpLocks/>
          </p:cNvGrpSpPr>
          <p:nvPr/>
        </p:nvGrpSpPr>
        <p:grpSpPr bwMode="auto">
          <a:xfrm>
            <a:off x="8212138" y="4953000"/>
            <a:ext cx="550862" cy="455613"/>
            <a:chOff x="3069" y="1495"/>
            <a:chExt cx="2572" cy="1907"/>
          </a:xfrm>
        </p:grpSpPr>
        <p:sp>
          <p:nvSpPr>
            <p:cNvPr id="39985" name="Freeform 1115"/>
            <p:cNvSpPr>
              <a:spLocks/>
            </p:cNvSpPr>
            <p:nvPr/>
          </p:nvSpPr>
          <p:spPr bwMode="auto">
            <a:xfrm>
              <a:off x="3459" y="1645"/>
              <a:ext cx="1751" cy="1315"/>
            </a:xfrm>
            <a:custGeom>
              <a:avLst/>
              <a:gdLst>
                <a:gd name="T0" fmla="*/ 816 w 1751"/>
                <a:gd name="T1" fmla="*/ 40 h 1315"/>
                <a:gd name="T2" fmla="*/ 521 w 1751"/>
                <a:gd name="T3" fmla="*/ 65 h 1315"/>
                <a:gd name="T4" fmla="*/ 401 w 1751"/>
                <a:gd name="T5" fmla="*/ 85 h 1315"/>
                <a:gd name="T6" fmla="*/ 296 w 1751"/>
                <a:gd name="T7" fmla="*/ 115 h 1315"/>
                <a:gd name="T8" fmla="*/ 206 w 1751"/>
                <a:gd name="T9" fmla="*/ 155 h 1315"/>
                <a:gd name="T10" fmla="*/ 96 w 1751"/>
                <a:gd name="T11" fmla="*/ 245 h 1315"/>
                <a:gd name="T12" fmla="*/ 56 w 1751"/>
                <a:gd name="T13" fmla="*/ 310 h 1315"/>
                <a:gd name="T14" fmla="*/ 31 w 1751"/>
                <a:gd name="T15" fmla="*/ 380 h 1315"/>
                <a:gd name="T16" fmla="*/ 1 w 1751"/>
                <a:gd name="T17" fmla="*/ 585 h 1315"/>
                <a:gd name="T18" fmla="*/ 16 w 1751"/>
                <a:gd name="T19" fmla="*/ 780 h 1315"/>
                <a:gd name="T20" fmla="*/ 106 w 1751"/>
                <a:gd name="T21" fmla="*/ 950 h 1315"/>
                <a:gd name="T22" fmla="*/ 131 w 1751"/>
                <a:gd name="T23" fmla="*/ 1010 h 1315"/>
                <a:gd name="T24" fmla="*/ 361 w 1751"/>
                <a:gd name="T25" fmla="*/ 1200 h 1315"/>
                <a:gd name="T26" fmla="*/ 466 w 1751"/>
                <a:gd name="T27" fmla="*/ 1230 h 1315"/>
                <a:gd name="T28" fmla="*/ 756 w 1751"/>
                <a:gd name="T29" fmla="*/ 1290 h 1315"/>
                <a:gd name="T30" fmla="*/ 1176 w 1751"/>
                <a:gd name="T31" fmla="*/ 1280 h 1315"/>
                <a:gd name="T32" fmla="*/ 1276 w 1751"/>
                <a:gd name="T33" fmla="*/ 1260 h 1315"/>
                <a:gd name="T34" fmla="*/ 1396 w 1751"/>
                <a:gd name="T35" fmla="*/ 1220 h 1315"/>
                <a:gd name="T36" fmla="*/ 1461 w 1751"/>
                <a:gd name="T37" fmla="*/ 1185 h 1315"/>
                <a:gd name="T38" fmla="*/ 1531 w 1751"/>
                <a:gd name="T39" fmla="*/ 1130 h 1315"/>
                <a:gd name="T40" fmla="*/ 1601 w 1751"/>
                <a:gd name="T41" fmla="*/ 1055 h 1315"/>
                <a:gd name="T42" fmla="*/ 1646 w 1751"/>
                <a:gd name="T43" fmla="*/ 990 h 1315"/>
                <a:gd name="T44" fmla="*/ 1691 w 1751"/>
                <a:gd name="T45" fmla="*/ 855 h 1315"/>
                <a:gd name="T46" fmla="*/ 1706 w 1751"/>
                <a:gd name="T47" fmla="*/ 720 h 1315"/>
                <a:gd name="T48" fmla="*/ 1751 w 1751"/>
                <a:gd name="T49" fmla="*/ 450 h 1315"/>
                <a:gd name="T50" fmla="*/ 1641 w 1751"/>
                <a:gd name="T51" fmla="*/ 200 h 1315"/>
                <a:gd name="T52" fmla="*/ 1571 w 1751"/>
                <a:gd name="T53" fmla="*/ 140 h 1315"/>
                <a:gd name="T54" fmla="*/ 1431 w 1751"/>
                <a:gd name="T55" fmla="*/ 55 h 1315"/>
                <a:gd name="T56" fmla="*/ 1356 w 1751"/>
                <a:gd name="T57" fmla="*/ 25 h 1315"/>
                <a:gd name="T58" fmla="*/ 1281 w 1751"/>
                <a:gd name="T59" fmla="*/ 20 h 1315"/>
                <a:gd name="T60" fmla="*/ 936 w 1751"/>
                <a:gd name="T61" fmla="*/ 25 h 1315"/>
                <a:gd name="T62" fmla="*/ 816 w 1751"/>
                <a:gd name="T63" fmla="*/ 40 h 13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51"/>
                <a:gd name="T97" fmla="*/ 0 h 1315"/>
                <a:gd name="T98" fmla="*/ 1751 w 1751"/>
                <a:gd name="T99" fmla="*/ 1315 h 13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51" h="1315">
                  <a:moveTo>
                    <a:pt x="816" y="40"/>
                  </a:moveTo>
                  <a:cubicBezTo>
                    <a:pt x="715" y="44"/>
                    <a:pt x="620" y="53"/>
                    <a:pt x="521" y="65"/>
                  </a:cubicBezTo>
                  <a:cubicBezTo>
                    <a:pt x="484" y="77"/>
                    <a:pt x="439" y="79"/>
                    <a:pt x="401" y="85"/>
                  </a:cubicBezTo>
                  <a:cubicBezTo>
                    <a:pt x="366" y="96"/>
                    <a:pt x="330" y="101"/>
                    <a:pt x="296" y="115"/>
                  </a:cubicBezTo>
                  <a:cubicBezTo>
                    <a:pt x="265" y="127"/>
                    <a:pt x="236" y="142"/>
                    <a:pt x="206" y="155"/>
                  </a:cubicBezTo>
                  <a:cubicBezTo>
                    <a:pt x="177" y="183"/>
                    <a:pt x="114" y="207"/>
                    <a:pt x="96" y="245"/>
                  </a:cubicBezTo>
                  <a:cubicBezTo>
                    <a:pt x="84" y="268"/>
                    <a:pt x="71" y="289"/>
                    <a:pt x="56" y="310"/>
                  </a:cubicBezTo>
                  <a:cubicBezTo>
                    <a:pt x="48" y="333"/>
                    <a:pt x="35" y="356"/>
                    <a:pt x="31" y="380"/>
                  </a:cubicBezTo>
                  <a:cubicBezTo>
                    <a:pt x="17" y="447"/>
                    <a:pt x="14" y="517"/>
                    <a:pt x="1" y="585"/>
                  </a:cubicBezTo>
                  <a:cubicBezTo>
                    <a:pt x="3" y="637"/>
                    <a:pt x="0" y="721"/>
                    <a:pt x="16" y="780"/>
                  </a:cubicBezTo>
                  <a:cubicBezTo>
                    <a:pt x="33" y="842"/>
                    <a:pt x="77" y="892"/>
                    <a:pt x="106" y="950"/>
                  </a:cubicBezTo>
                  <a:cubicBezTo>
                    <a:pt x="115" y="969"/>
                    <a:pt x="119" y="991"/>
                    <a:pt x="131" y="1010"/>
                  </a:cubicBezTo>
                  <a:cubicBezTo>
                    <a:pt x="184" y="1095"/>
                    <a:pt x="256" y="1179"/>
                    <a:pt x="361" y="1200"/>
                  </a:cubicBezTo>
                  <a:cubicBezTo>
                    <a:pt x="394" y="1216"/>
                    <a:pt x="431" y="1216"/>
                    <a:pt x="466" y="1230"/>
                  </a:cubicBezTo>
                  <a:cubicBezTo>
                    <a:pt x="558" y="1267"/>
                    <a:pt x="657" y="1281"/>
                    <a:pt x="756" y="1290"/>
                  </a:cubicBezTo>
                  <a:cubicBezTo>
                    <a:pt x="883" y="1315"/>
                    <a:pt x="1044" y="1289"/>
                    <a:pt x="1176" y="1280"/>
                  </a:cubicBezTo>
                  <a:cubicBezTo>
                    <a:pt x="1209" y="1273"/>
                    <a:pt x="1242" y="1266"/>
                    <a:pt x="1276" y="1260"/>
                  </a:cubicBezTo>
                  <a:cubicBezTo>
                    <a:pt x="1311" y="1242"/>
                    <a:pt x="1357" y="1229"/>
                    <a:pt x="1396" y="1220"/>
                  </a:cubicBezTo>
                  <a:cubicBezTo>
                    <a:pt x="1416" y="1206"/>
                    <a:pt x="1440" y="1199"/>
                    <a:pt x="1461" y="1185"/>
                  </a:cubicBezTo>
                  <a:cubicBezTo>
                    <a:pt x="1484" y="1167"/>
                    <a:pt x="1506" y="1146"/>
                    <a:pt x="1531" y="1130"/>
                  </a:cubicBezTo>
                  <a:cubicBezTo>
                    <a:pt x="1550" y="1101"/>
                    <a:pt x="1582" y="1083"/>
                    <a:pt x="1601" y="1055"/>
                  </a:cubicBezTo>
                  <a:cubicBezTo>
                    <a:pt x="1615" y="1033"/>
                    <a:pt x="1631" y="1011"/>
                    <a:pt x="1646" y="990"/>
                  </a:cubicBezTo>
                  <a:cubicBezTo>
                    <a:pt x="1653" y="952"/>
                    <a:pt x="1676" y="891"/>
                    <a:pt x="1691" y="855"/>
                  </a:cubicBezTo>
                  <a:cubicBezTo>
                    <a:pt x="1697" y="810"/>
                    <a:pt x="1698" y="764"/>
                    <a:pt x="1706" y="720"/>
                  </a:cubicBezTo>
                  <a:cubicBezTo>
                    <a:pt x="1720" y="629"/>
                    <a:pt x="1740" y="541"/>
                    <a:pt x="1751" y="450"/>
                  </a:cubicBezTo>
                  <a:cubicBezTo>
                    <a:pt x="1740" y="362"/>
                    <a:pt x="1720" y="252"/>
                    <a:pt x="1641" y="200"/>
                  </a:cubicBezTo>
                  <a:cubicBezTo>
                    <a:pt x="1622" y="172"/>
                    <a:pt x="1595" y="164"/>
                    <a:pt x="1571" y="140"/>
                  </a:cubicBezTo>
                  <a:cubicBezTo>
                    <a:pt x="1530" y="99"/>
                    <a:pt x="1484" y="74"/>
                    <a:pt x="1431" y="55"/>
                  </a:cubicBezTo>
                  <a:cubicBezTo>
                    <a:pt x="1404" y="45"/>
                    <a:pt x="1385" y="28"/>
                    <a:pt x="1356" y="25"/>
                  </a:cubicBezTo>
                  <a:cubicBezTo>
                    <a:pt x="1331" y="21"/>
                    <a:pt x="1306" y="21"/>
                    <a:pt x="1281" y="20"/>
                  </a:cubicBezTo>
                  <a:cubicBezTo>
                    <a:pt x="1166" y="0"/>
                    <a:pt x="1050" y="12"/>
                    <a:pt x="936" y="25"/>
                  </a:cubicBezTo>
                  <a:cubicBezTo>
                    <a:pt x="925" y="26"/>
                    <a:pt x="830" y="25"/>
                    <a:pt x="816" y="40"/>
                  </a:cubicBezTo>
                  <a:close/>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FontTx/>
                <a:buNone/>
              </a:pPr>
              <a:endParaRPr lang="en-US" sz="1800" b="1">
                <a:solidFill>
                  <a:srgbClr val="0703F3"/>
                </a:solidFill>
              </a:endParaRPr>
            </a:p>
          </p:txBody>
        </p:sp>
        <p:sp>
          <p:nvSpPr>
            <p:cNvPr id="39986" name="Freeform 1116"/>
            <p:cNvSpPr>
              <a:spLocks/>
            </p:cNvSpPr>
            <p:nvPr/>
          </p:nvSpPr>
          <p:spPr bwMode="auto">
            <a:xfrm>
              <a:off x="3069" y="1495"/>
              <a:ext cx="466" cy="530"/>
            </a:xfrm>
            <a:custGeom>
              <a:avLst/>
              <a:gdLst>
                <a:gd name="T0" fmla="*/ 466 w 466"/>
                <a:gd name="T1" fmla="*/ 370 h 530"/>
                <a:gd name="T2" fmla="*/ 421 w 466"/>
                <a:gd name="T3" fmla="*/ 330 h 530"/>
                <a:gd name="T4" fmla="*/ 386 w 466"/>
                <a:gd name="T5" fmla="*/ 290 h 530"/>
                <a:gd name="T6" fmla="*/ 341 w 466"/>
                <a:gd name="T7" fmla="*/ 260 h 530"/>
                <a:gd name="T8" fmla="*/ 306 w 466"/>
                <a:gd name="T9" fmla="*/ 220 h 530"/>
                <a:gd name="T10" fmla="*/ 351 w 466"/>
                <a:gd name="T11" fmla="*/ 65 h 530"/>
                <a:gd name="T12" fmla="*/ 306 w 466"/>
                <a:gd name="T13" fmla="*/ 10 h 530"/>
                <a:gd name="T14" fmla="*/ 271 w 466"/>
                <a:gd name="T15" fmla="*/ 75 h 530"/>
                <a:gd name="T16" fmla="*/ 266 w 466"/>
                <a:gd name="T17" fmla="*/ 130 h 530"/>
                <a:gd name="T18" fmla="*/ 251 w 466"/>
                <a:gd name="T19" fmla="*/ 125 h 530"/>
                <a:gd name="T20" fmla="*/ 206 w 466"/>
                <a:gd name="T21" fmla="*/ 90 h 530"/>
                <a:gd name="T22" fmla="*/ 166 w 466"/>
                <a:gd name="T23" fmla="*/ 65 h 530"/>
                <a:gd name="T24" fmla="*/ 136 w 466"/>
                <a:gd name="T25" fmla="*/ 55 h 530"/>
                <a:gd name="T26" fmla="*/ 121 w 466"/>
                <a:gd name="T27" fmla="*/ 50 h 530"/>
                <a:gd name="T28" fmla="*/ 131 w 466"/>
                <a:gd name="T29" fmla="*/ 125 h 530"/>
                <a:gd name="T30" fmla="*/ 161 w 466"/>
                <a:gd name="T31" fmla="*/ 145 h 530"/>
                <a:gd name="T32" fmla="*/ 181 w 466"/>
                <a:gd name="T33" fmla="*/ 165 h 530"/>
                <a:gd name="T34" fmla="*/ 196 w 466"/>
                <a:gd name="T35" fmla="*/ 170 h 530"/>
                <a:gd name="T36" fmla="*/ 131 w 466"/>
                <a:gd name="T37" fmla="*/ 140 h 530"/>
                <a:gd name="T38" fmla="*/ 86 w 466"/>
                <a:gd name="T39" fmla="*/ 125 h 530"/>
                <a:gd name="T40" fmla="*/ 71 w 466"/>
                <a:gd name="T41" fmla="*/ 120 h 530"/>
                <a:gd name="T42" fmla="*/ 61 w 466"/>
                <a:gd name="T43" fmla="*/ 190 h 530"/>
                <a:gd name="T44" fmla="*/ 116 w 466"/>
                <a:gd name="T45" fmla="*/ 220 h 530"/>
                <a:gd name="T46" fmla="*/ 146 w 466"/>
                <a:gd name="T47" fmla="*/ 230 h 530"/>
                <a:gd name="T48" fmla="*/ 161 w 466"/>
                <a:gd name="T49" fmla="*/ 245 h 530"/>
                <a:gd name="T50" fmla="*/ 56 w 466"/>
                <a:gd name="T51" fmla="*/ 210 h 530"/>
                <a:gd name="T52" fmla="*/ 26 w 466"/>
                <a:gd name="T53" fmla="*/ 200 h 530"/>
                <a:gd name="T54" fmla="*/ 26 w 466"/>
                <a:gd name="T55" fmla="*/ 245 h 530"/>
                <a:gd name="T56" fmla="*/ 116 w 466"/>
                <a:gd name="T57" fmla="*/ 290 h 530"/>
                <a:gd name="T58" fmla="*/ 146 w 466"/>
                <a:gd name="T59" fmla="*/ 300 h 530"/>
                <a:gd name="T60" fmla="*/ 161 w 466"/>
                <a:gd name="T61" fmla="*/ 305 h 530"/>
                <a:gd name="T62" fmla="*/ 146 w 466"/>
                <a:gd name="T63" fmla="*/ 300 h 530"/>
                <a:gd name="T64" fmla="*/ 66 w 466"/>
                <a:gd name="T65" fmla="*/ 280 h 530"/>
                <a:gd name="T66" fmla="*/ 51 w 466"/>
                <a:gd name="T67" fmla="*/ 275 h 530"/>
                <a:gd name="T68" fmla="*/ 16 w 466"/>
                <a:gd name="T69" fmla="*/ 295 h 530"/>
                <a:gd name="T70" fmla="*/ 61 w 466"/>
                <a:gd name="T71" fmla="*/ 325 h 530"/>
                <a:gd name="T72" fmla="*/ 246 w 466"/>
                <a:gd name="T73" fmla="*/ 410 h 530"/>
                <a:gd name="T74" fmla="*/ 321 w 466"/>
                <a:gd name="T75" fmla="*/ 460 h 530"/>
                <a:gd name="T76" fmla="*/ 341 w 466"/>
                <a:gd name="T77" fmla="*/ 490 h 530"/>
                <a:gd name="T78" fmla="*/ 361 w 466"/>
                <a:gd name="T79" fmla="*/ 505 h 530"/>
                <a:gd name="T80" fmla="*/ 391 w 466"/>
                <a:gd name="T81" fmla="*/ 530 h 5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6"/>
                <a:gd name="T124" fmla="*/ 0 h 530"/>
                <a:gd name="T125" fmla="*/ 466 w 466"/>
                <a:gd name="T126" fmla="*/ 530 h 5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6" h="530">
                  <a:moveTo>
                    <a:pt x="466" y="370"/>
                  </a:moveTo>
                  <a:cubicBezTo>
                    <a:pt x="431" y="335"/>
                    <a:pt x="447" y="347"/>
                    <a:pt x="421" y="330"/>
                  </a:cubicBezTo>
                  <a:cubicBezTo>
                    <a:pt x="397" y="294"/>
                    <a:pt x="411" y="306"/>
                    <a:pt x="386" y="290"/>
                  </a:cubicBezTo>
                  <a:cubicBezTo>
                    <a:pt x="373" y="270"/>
                    <a:pt x="361" y="270"/>
                    <a:pt x="341" y="260"/>
                  </a:cubicBezTo>
                  <a:cubicBezTo>
                    <a:pt x="330" y="243"/>
                    <a:pt x="316" y="236"/>
                    <a:pt x="306" y="220"/>
                  </a:cubicBezTo>
                  <a:cubicBezTo>
                    <a:pt x="315" y="165"/>
                    <a:pt x="340" y="118"/>
                    <a:pt x="351" y="65"/>
                  </a:cubicBezTo>
                  <a:cubicBezTo>
                    <a:pt x="345" y="7"/>
                    <a:pt x="355" y="0"/>
                    <a:pt x="306" y="10"/>
                  </a:cubicBezTo>
                  <a:cubicBezTo>
                    <a:pt x="292" y="30"/>
                    <a:pt x="278" y="52"/>
                    <a:pt x="271" y="75"/>
                  </a:cubicBezTo>
                  <a:cubicBezTo>
                    <a:pt x="269" y="93"/>
                    <a:pt x="272" y="112"/>
                    <a:pt x="266" y="130"/>
                  </a:cubicBezTo>
                  <a:cubicBezTo>
                    <a:pt x="264" y="134"/>
                    <a:pt x="255" y="127"/>
                    <a:pt x="251" y="125"/>
                  </a:cubicBezTo>
                  <a:cubicBezTo>
                    <a:pt x="174" y="82"/>
                    <a:pt x="253" y="124"/>
                    <a:pt x="206" y="90"/>
                  </a:cubicBezTo>
                  <a:cubicBezTo>
                    <a:pt x="193" y="80"/>
                    <a:pt x="180" y="69"/>
                    <a:pt x="166" y="65"/>
                  </a:cubicBezTo>
                  <a:cubicBezTo>
                    <a:pt x="156" y="61"/>
                    <a:pt x="146" y="58"/>
                    <a:pt x="136" y="55"/>
                  </a:cubicBezTo>
                  <a:cubicBezTo>
                    <a:pt x="131" y="53"/>
                    <a:pt x="121" y="50"/>
                    <a:pt x="121" y="50"/>
                  </a:cubicBezTo>
                  <a:cubicBezTo>
                    <a:pt x="69" y="62"/>
                    <a:pt x="103" y="105"/>
                    <a:pt x="131" y="125"/>
                  </a:cubicBezTo>
                  <a:cubicBezTo>
                    <a:pt x="140" y="131"/>
                    <a:pt x="152" y="136"/>
                    <a:pt x="161" y="145"/>
                  </a:cubicBezTo>
                  <a:cubicBezTo>
                    <a:pt x="167" y="151"/>
                    <a:pt x="173" y="159"/>
                    <a:pt x="181" y="165"/>
                  </a:cubicBezTo>
                  <a:cubicBezTo>
                    <a:pt x="185" y="168"/>
                    <a:pt x="201" y="170"/>
                    <a:pt x="196" y="170"/>
                  </a:cubicBezTo>
                  <a:cubicBezTo>
                    <a:pt x="167" y="170"/>
                    <a:pt x="155" y="148"/>
                    <a:pt x="131" y="140"/>
                  </a:cubicBezTo>
                  <a:cubicBezTo>
                    <a:pt x="116" y="135"/>
                    <a:pt x="101" y="130"/>
                    <a:pt x="86" y="125"/>
                  </a:cubicBezTo>
                  <a:cubicBezTo>
                    <a:pt x="81" y="123"/>
                    <a:pt x="71" y="120"/>
                    <a:pt x="71" y="120"/>
                  </a:cubicBezTo>
                  <a:cubicBezTo>
                    <a:pt x="44" y="128"/>
                    <a:pt x="42" y="168"/>
                    <a:pt x="61" y="190"/>
                  </a:cubicBezTo>
                  <a:cubicBezTo>
                    <a:pt x="79" y="211"/>
                    <a:pt x="90" y="211"/>
                    <a:pt x="116" y="220"/>
                  </a:cubicBezTo>
                  <a:cubicBezTo>
                    <a:pt x="126" y="223"/>
                    <a:pt x="146" y="230"/>
                    <a:pt x="146" y="230"/>
                  </a:cubicBezTo>
                  <a:cubicBezTo>
                    <a:pt x="151" y="235"/>
                    <a:pt x="167" y="247"/>
                    <a:pt x="161" y="245"/>
                  </a:cubicBezTo>
                  <a:cubicBezTo>
                    <a:pt x="125" y="233"/>
                    <a:pt x="91" y="221"/>
                    <a:pt x="56" y="210"/>
                  </a:cubicBezTo>
                  <a:cubicBezTo>
                    <a:pt x="46" y="206"/>
                    <a:pt x="26" y="200"/>
                    <a:pt x="26" y="200"/>
                  </a:cubicBezTo>
                  <a:cubicBezTo>
                    <a:pt x="0" y="208"/>
                    <a:pt x="8" y="231"/>
                    <a:pt x="26" y="245"/>
                  </a:cubicBezTo>
                  <a:cubicBezTo>
                    <a:pt x="40" y="256"/>
                    <a:pt x="96" y="281"/>
                    <a:pt x="116" y="290"/>
                  </a:cubicBezTo>
                  <a:cubicBezTo>
                    <a:pt x="125" y="294"/>
                    <a:pt x="136" y="296"/>
                    <a:pt x="146" y="300"/>
                  </a:cubicBezTo>
                  <a:cubicBezTo>
                    <a:pt x="151" y="301"/>
                    <a:pt x="161" y="305"/>
                    <a:pt x="161" y="305"/>
                  </a:cubicBezTo>
                  <a:cubicBezTo>
                    <a:pt x="161" y="305"/>
                    <a:pt x="151" y="301"/>
                    <a:pt x="146" y="300"/>
                  </a:cubicBezTo>
                  <a:cubicBezTo>
                    <a:pt x="85" y="287"/>
                    <a:pt x="112" y="295"/>
                    <a:pt x="66" y="280"/>
                  </a:cubicBezTo>
                  <a:cubicBezTo>
                    <a:pt x="61" y="278"/>
                    <a:pt x="51" y="275"/>
                    <a:pt x="51" y="275"/>
                  </a:cubicBezTo>
                  <a:cubicBezTo>
                    <a:pt x="38" y="277"/>
                    <a:pt x="12" y="272"/>
                    <a:pt x="16" y="295"/>
                  </a:cubicBezTo>
                  <a:cubicBezTo>
                    <a:pt x="19" y="316"/>
                    <a:pt x="46" y="316"/>
                    <a:pt x="61" y="325"/>
                  </a:cubicBezTo>
                  <a:cubicBezTo>
                    <a:pt x="121" y="358"/>
                    <a:pt x="175" y="399"/>
                    <a:pt x="246" y="410"/>
                  </a:cubicBezTo>
                  <a:cubicBezTo>
                    <a:pt x="278" y="420"/>
                    <a:pt x="300" y="428"/>
                    <a:pt x="321" y="460"/>
                  </a:cubicBezTo>
                  <a:cubicBezTo>
                    <a:pt x="327" y="470"/>
                    <a:pt x="331" y="482"/>
                    <a:pt x="341" y="490"/>
                  </a:cubicBezTo>
                  <a:cubicBezTo>
                    <a:pt x="347" y="495"/>
                    <a:pt x="355" y="499"/>
                    <a:pt x="361" y="505"/>
                  </a:cubicBezTo>
                  <a:cubicBezTo>
                    <a:pt x="371" y="515"/>
                    <a:pt x="373" y="530"/>
                    <a:pt x="391" y="530"/>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FontTx/>
                <a:buNone/>
              </a:pPr>
              <a:endParaRPr lang="en-US" sz="1800" b="1">
                <a:solidFill>
                  <a:srgbClr val="0703F3"/>
                </a:solidFill>
              </a:endParaRPr>
            </a:p>
          </p:txBody>
        </p:sp>
        <p:sp>
          <p:nvSpPr>
            <p:cNvPr id="39987" name="Freeform 1117"/>
            <p:cNvSpPr>
              <a:spLocks/>
            </p:cNvSpPr>
            <p:nvPr/>
          </p:nvSpPr>
          <p:spPr bwMode="auto">
            <a:xfrm flipH="1">
              <a:off x="5175" y="1511"/>
              <a:ext cx="466" cy="530"/>
            </a:xfrm>
            <a:custGeom>
              <a:avLst/>
              <a:gdLst>
                <a:gd name="T0" fmla="*/ 466 w 466"/>
                <a:gd name="T1" fmla="*/ 370 h 530"/>
                <a:gd name="T2" fmla="*/ 421 w 466"/>
                <a:gd name="T3" fmla="*/ 330 h 530"/>
                <a:gd name="T4" fmla="*/ 386 w 466"/>
                <a:gd name="T5" fmla="*/ 290 h 530"/>
                <a:gd name="T6" fmla="*/ 341 w 466"/>
                <a:gd name="T7" fmla="*/ 260 h 530"/>
                <a:gd name="T8" fmla="*/ 306 w 466"/>
                <a:gd name="T9" fmla="*/ 220 h 530"/>
                <a:gd name="T10" fmla="*/ 351 w 466"/>
                <a:gd name="T11" fmla="*/ 65 h 530"/>
                <a:gd name="T12" fmla="*/ 306 w 466"/>
                <a:gd name="T13" fmla="*/ 10 h 530"/>
                <a:gd name="T14" fmla="*/ 271 w 466"/>
                <a:gd name="T15" fmla="*/ 75 h 530"/>
                <a:gd name="T16" fmla="*/ 266 w 466"/>
                <a:gd name="T17" fmla="*/ 130 h 530"/>
                <a:gd name="T18" fmla="*/ 251 w 466"/>
                <a:gd name="T19" fmla="*/ 125 h 530"/>
                <a:gd name="T20" fmla="*/ 206 w 466"/>
                <a:gd name="T21" fmla="*/ 90 h 530"/>
                <a:gd name="T22" fmla="*/ 166 w 466"/>
                <a:gd name="T23" fmla="*/ 65 h 530"/>
                <a:gd name="T24" fmla="*/ 136 w 466"/>
                <a:gd name="T25" fmla="*/ 55 h 530"/>
                <a:gd name="T26" fmla="*/ 121 w 466"/>
                <a:gd name="T27" fmla="*/ 50 h 530"/>
                <a:gd name="T28" fmla="*/ 131 w 466"/>
                <a:gd name="T29" fmla="*/ 125 h 530"/>
                <a:gd name="T30" fmla="*/ 161 w 466"/>
                <a:gd name="T31" fmla="*/ 145 h 530"/>
                <a:gd name="T32" fmla="*/ 181 w 466"/>
                <a:gd name="T33" fmla="*/ 165 h 530"/>
                <a:gd name="T34" fmla="*/ 196 w 466"/>
                <a:gd name="T35" fmla="*/ 170 h 530"/>
                <a:gd name="T36" fmla="*/ 131 w 466"/>
                <a:gd name="T37" fmla="*/ 140 h 530"/>
                <a:gd name="T38" fmla="*/ 86 w 466"/>
                <a:gd name="T39" fmla="*/ 125 h 530"/>
                <a:gd name="T40" fmla="*/ 71 w 466"/>
                <a:gd name="T41" fmla="*/ 120 h 530"/>
                <a:gd name="T42" fmla="*/ 61 w 466"/>
                <a:gd name="T43" fmla="*/ 190 h 530"/>
                <a:gd name="T44" fmla="*/ 116 w 466"/>
                <a:gd name="T45" fmla="*/ 220 h 530"/>
                <a:gd name="T46" fmla="*/ 146 w 466"/>
                <a:gd name="T47" fmla="*/ 230 h 530"/>
                <a:gd name="T48" fmla="*/ 161 w 466"/>
                <a:gd name="T49" fmla="*/ 245 h 530"/>
                <a:gd name="T50" fmla="*/ 56 w 466"/>
                <a:gd name="T51" fmla="*/ 210 h 530"/>
                <a:gd name="T52" fmla="*/ 26 w 466"/>
                <a:gd name="T53" fmla="*/ 200 h 530"/>
                <a:gd name="T54" fmla="*/ 26 w 466"/>
                <a:gd name="T55" fmla="*/ 245 h 530"/>
                <a:gd name="T56" fmla="*/ 116 w 466"/>
                <a:gd name="T57" fmla="*/ 290 h 530"/>
                <a:gd name="T58" fmla="*/ 146 w 466"/>
                <a:gd name="T59" fmla="*/ 300 h 530"/>
                <a:gd name="T60" fmla="*/ 161 w 466"/>
                <a:gd name="T61" fmla="*/ 305 h 530"/>
                <a:gd name="T62" fmla="*/ 146 w 466"/>
                <a:gd name="T63" fmla="*/ 300 h 530"/>
                <a:gd name="T64" fmla="*/ 66 w 466"/>
                <a:gd name="T65" fmla="*/ 280 h 530"/>
                <a:gd name="T66" fmla="*/ 51 w 466"/>
                <a:gd name="T67" fmla="*/ 275 h 530"/>
                <a:gd name="T68" fmla="*/ 16 w 466"/>
                <a:gd name="T69" fmla="*/ 295 h 530"/>
                <a:gd name="T70" fmla="*/ 61 w 466"/>
                <a:gd name="T71" fmla="*/ 325 h 530"/>
                <a:gd name="T72" fmla="*/ 246 w 466"/>
                <a:gd name="T73" fmla="*/ 410 h 530"/>
                <a:gd name="T74" fmla="*/ 321 w 466"/>
                <a:gd name="T75" fmla="*/ 460 h 530"/>
                <a:gd name="T76" fmla="*/ 341 w 466"/>
                <a:gd name="T77" fmla="*/ 490 h 530"/>
                <a:gd name="T78" fmla="*/ 361 w 466"/>
                <a:gd name="T79" fmla="*/ 505 h 530"/>
                <a:gd name="T80" fmla="*/ 391 w 466"/>
                <a:gd name="T81" fmla="*/ 530 h 5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6"/>
                <a:gd name="T124" fmla="*/ 0 h 530"/>
                <a:gd name="T125" fmla="*/ 466 w 466"/>
                <a:gd name="T126" fmla="*/ 530 h 5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6" h="530">
                  <a:moveTo>
                    <a:pt x="466" y="370"/>
                  </a:moveTo>
                  <a:cubicBezTo>
                    <a:pt x="431" y="335"/>
                    <a:pt x="447" y="347"/>
                    <a:pt x="421" y="330"/>
                  </a:cubicBezTo>
                  <a:cubicBezTo>
                    <a:pt x="397" y="294"/>
                    <a:pt x="411" y="306"/>
                    <a:pt x="386" y="290"/>
                  </a:cubicBezTo>
                  <a:cubicBezTo>
                    <a:pt x="373" y="270"/>
                    <a:pt x="361" y="270"/>
                    <a:pt x="341" y="260"/>
                  </a:cubicBezTo>
                  <a:cubicBezTo>
                    <a:pt x="330" y="243"/>
                    <a:pt x="316" y="236"/>
                    <a:pt x="306" y="220"/>
                  </a:cubicBezTo>
                  <a:cubicBezTo>
                    <a:pt x="315" y="165"/>
                    <a:pt x="340" y="118"/>
                    <a:pt x="351" y="65"/>
                  </a:cubicBezTo>
                  <a:cubicBezTo>
                    <a:pt x="345" y="7"/>
                    <a:pt x="355" y="0"/>
                    <a:pt x="306" y="10"/>
                  </a:cubicBezTo>
                  <a:cubicBezTo>
                    <a:pt x="292" y="30"/>
                    <a:pt x="278" y="52"/>
                    <a:pt x="271" y="75"/>
                  </a:cubicBezTo>
                  <a:cubicBezTo>
                    <a:pt x="269" y="93"/>
                    <a:pt x="272" y="112"/>
                    <a:pt x="266" y="130"/>
                  </a:cubicBezTo>
                  <a:cubicBezTo>
                    <a:pt x="264" y="134"/>
                    <a:pt x="255" y="127"/>
                    <a:pt x="251" y="125"/>
                  </a:cubicBezTo>
                  <a:cubicBezTo>
                    <a:pt x="174" y="82"/>
                    <a:pt x="253" y="124"/>
                    <a:pt x="206" y="90"/>
                  </a:cubicBezTo>
                  <a:cubicBezTo>
                    <a:pt x="193" y="80"/>
                    <a:pt x="180" y="69"/>
                    <a:pt x="166" y="65"/>
                  </a:cubicBezTo>
                  <a:cubicBezTo>
                    <a:pt x="156" y="61"/>
                    <a:pt x="146" y="58"/>
                    <a:pt x="136" y="55"/>
                  </a:cubicBezTo>
                  <a:cubicBezTo>
                    <a:pt x="131" y="53"/>
                    <a:pt x="121" y="50"/>
                    <a:pt x="121" y="50"/>
                  </a:cubicBezTo>
                  <a:cubicBezTo>
                    <a:pt x="69" y="62"/>
                    <a:pt x="103" y="105"/>
                    <a:pt x="131" y="125"/>
                  </a:cubicBezTo>
                  <a:cubicBezTo>
                    <a:pt x="140" y="131"/>
                    <a:pt x="152" y="136"/>
                    <a:pt x="161" y="145"/>
                  </a:cubicBezTo>
                  <a:cubicBezTo>
                    <a:pt x="167" y="151"/>
                    <a:pt x="173" y="159"/>
                    <a:pt x="181" y="165"/>
                  </a:cubicBezTo>
                  <a:cubicBezTo>
                    <a:pt x="185" y="168"/>
                    <a:pt x="201" y="170"/>
                    <a:pt x="196" y="170"/>
                  </a:cubicBezTo>
                  <a:cubicBezTo>
                    <a:pt x="167" y="170"/>
                    <a:pt x="155" y="148"/>
                    <a:pt x="131" y="140"/>
                  </a:cubicBezTo>
                  <a:cubicBezTo>
                    <a:pt x="116" y="135"/>
                    <a:pt x="101" y="130"/>
                    <a:pt x="86" y="125"/>
                  </a:cubicBezTo>
                  <a:cubicBezTo>
                    <a:pt x="81" y="123"/>
                    <a:pt x="71" y="120"/>
                    <a:pt x="71" y="120"/>
                  </a:cubicBezTo>
                  <a:cubicBezTo>
                    <a:pt x="44" y="128"/>
                    <a:pt x="42" y="168"/>
                    <a:pt x="61" y="190"/>
                  </a:cubicBezTo>
                  <a:cubicBezTo>
                    <a:pt x="79" y="211"/>
                    <a:pt x="90" y="211"/>
                    <a:pt x="116" y="220"/>
                  </a:cubicBezTo>
                  <a:cubicBezTo>
                    <a:pt x="126" y="223"/>
                    <a:pt x="146" y="230"/>
                    <a:pt x="146" y="230"/>
                  </a:cubicBezTo>
                  <a:cubicBezTo>
                    <a:pt x="151" y="235"/>
                    <a:pt x="167" y="247"/>
                    <a:pt x="161" y="245"/>
                  </a:cubicBezTo>
                  <a:cubicBezTo>
                    <a:pt x="125" y="233"/>
                    <a:pt x="91" y="221"/>
                    <a:pt x="56" y="210"/>
                  </a:cubicBezTo>
                  <a:cubicBezTo>
                    <a:pt x="46" y="206"/>
                    <a:pt x="26" y="200"/>
                    <a:pt x="26" y="200"/>
                  </a:cubicBezTo>
                  <a:cubicBezTo>
                    <a:pt x="0" y="208"/>
                    <a:pt x="8" y="231"/>
                    <a:pt x="26" y="245"/>
                  </a:cubicBezTo>
                  <a:cubicBezTo>
                    <a:pt x="40" y="256"/>
                    <a:pt x="96" y="281"/>
                    <a:pt x="116" y="290"/>
                  </a:cubicBezTo>
                  <a:cubicBezTo>
                    <a:pt x="125" y="294"/>
                    <a:pt x="136" y="296"/>
                    <a:pt x="146" y="300"/>
                  </a:cubicBezTo>
                  <a:cubicBezTo>
                    <a:pt x="151" y="301"/>
                    <a:pt x="161" y="305"/>
                    <a:pt x="161" y="305"/>
                  </a:cubicBezTo>
                  <a:cubicBezTo>
                    <a:pt x="161" y="305"/>
                    <a:pt x="151" y="301"/>
                    <a:pt x="146" y="300"/>
                  </a:cubicBezTo>
                  <a:cubicBezTo>
                    <a:pt x="85" y="287"/>
                    <a:pt x="112" y="295"/>
                    <a:pt x="66" y="280"/>
                  </a:cubicBezTo>
                  <a:cubicBezTo>
                    <a:pt x="61" y="278"/>
                    <a:pt x="51" y="275"/>
                    <a:pt x="51" y="275"/>
                  </a:cubicBezTo>
                  <a:cubicBezTo>
                    <a:pt x="38" y="277"/>
                    <a:pt x="12" y="272"/>
                    <a:pt x="16" y="295"/>
                  </a:cubicBezTo>
                  <a:cubicBezTo>
                    <a:pt x="19" y="316"/>
                    <a:pt x="46" y="316"/>
                    <a:pt x="61" y="325"/>
                  </a:cubicBezTo>
                  <a:cubicBezTo>
                    <a:pt x="121" y="358"/>
                    <a:pt x="175" y="399"/>
                    <a:pt x="246" y="410"/>
                  </a:cubicBezTo>
                  <a:cubicBezTo>
                    <a:pt x="278" y="420"/>
                    <a:pt x="300" y="428"/>
                    <a:pt x="321" y="460"/>
                  </a:cubicBezTo>
                  <a:cubicBezTo>
                    <a:pt x="327" y="470"/>
                    <a:pt x="331" y="482"/>
                    <a:pt x="341" y="490"/>
                  </a:cubicBezTo>
                  <a:cubicBezTo>
                    <a:pt x="347" y="495"/>
                    <a:pt x="355" y="499"/>
                    <a:pt x="361" y="505"/>
                  </a:cubicBezTo>
                  <a:cubicBezTo>
                    <a:pt x="371" y="515"/>
                    <a:pt x="373" y="530"/>
                    <a:pt x="391" y="530"/>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FontTx/>
                <a:buNone/>
              </a:pPr>
              <a:endParaRPr lang="en-US" sz="1800" b="1">
                <a:solidFill>
                  <a:srgbClr val="0703F3"/>
                </a:solidFill>
              </a:endParaRPr>
            </a:p>
          </p:txBody>
        </p:sp>
        <p:sp>
          <p:nvSpPr>
            <p:cNvPr id="39988" name="Freeform 1118"/>
            <p:cNvSpPr>
              <a:spLocks/>
            </p:cNvSpPr>
            <p:nvPr/>
          </p:nvSpPr>
          <p:spPr bwMode="auto">
            <a:xfrm>
              <a:off x="3660" y="2935"/>
              <a:ext cx="725" cy="467"/>
            </a:xfrm>
            <a:custGeom>
              <a:avLst/>
              <a:gdLst>
                <a:gd name="T0" fmla="*/ 345 w 725"/>
                <a:gd name="T1" fmla="*/ 0 h 467"/>
                <a:gd name="T2" fmla="*/ 360 w 725"/>
                <a:gd name="T3" fmla="*/ 160 h 467"/>
                <a:gd name="T4" fmla="*/ 315 w 725"/>
                <a:gd name="T5" fmla="*/ 175 h 467"/>
                <a:gd name="T6" fmla="*/ 120 w 725"/>
                <a:gd name="T7" fmla="*/ 190 h 467"/>
                <a:gd name="T8" fmla="*/ 35 w 725"/>
                <a:gd name="T9" fmla="*/ 250 h 467"/>
                <a:gd name="T10" fmla="*/ 10 w 725"/>
                <a:gd name="T11" fmla="*/ 280 h 467"/>
                <a:gd name="T12" fmla="*/ 0 w 725"/>
                <a:gd name="T13" fmla="*/ 310 h 467"/>
                <a:gd name="T14" fmla="*/ 20 w 725"/>
                <a:gd name="T15" fmla="*/ 380 h 467"/>
                <a:gd name="T16" fmla="*/ 240 w 725"/>
                <a:gd name="T17" fmla="*/ 465 h 467"/>
                <a:gd name="T18" fmla="*/ 635 w 725"/>
                <a:gd name="T19" fmla="*/ 460 h 467"/>
                <a:gd name="T20" fmla="*/ 690 w 725"/>
                <a:gd name="T21" fmla="*/ 420 h 467"/>
                <a:gd name="T22" fmla="*/ 710 w 725"/>
                <a:gd name="T23" fmla="*/ 355 h 467"/>
                <a:gd name="T24" fmla="*/ 715 w 725"/>
                <a:gd name="T25" fmla="*/ 220 h 467"/>
                <a:gd name="T26" fmla="*/ 680 w 725"/>
                <a:gd name="T27" fmla="*/ 145 h 467"/>
                <a:gd name="T28" fmla="*/ 665 w 725"/>
                <a:gd name="T29" fmla="*/ 15 h 4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5"/>
                <a:gd name="T46" fmla="*/ 0 h 467"/>
                <a:gd name="T47" fmla="*/ 725 w 725"/>
                <a:gd name="T48" fmla="*/ 467 h 4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5" h="467">
                  <a:moveTo>
                    <a:pt x="345" y="0"/>
                  </a:moveTo>
                  <a:cubicBezTo>
                    <a:pt x="358" y="52"/>
                    <a:pt x="340" y="101"/>
                    <a:pt x="360" y="160"/>
                  </a:cubicBezTo>
                  <a:cubicBezTo>
                    <a:pt x="351" y="185"/>
                    <a:pt x="340" y="180"/>
                    <a:pt x="315" y="175"/>
                  </a:cubicBezTo>
                  <a:cubicBezTo>
                    <a:pt x="249" y="181"/>
                    <a:pt x="184" y="180"/>
                    <a:pt x="120" y="190"/>
                  </a:cubicBezTo>
                  <a:cubicBezTo>
                    <a:pt x="69" y="206"/>
                    <a:pt x="73" y="224"/>
                    <a:pt x="35" y="250"/>
                  </a:cubicBezTo>
                  <a:cubicBezTo>
                    <a:pt x="27" y="260"/>
                    <a:pt x="16" y="268"/>
                    <a:pt x="10" y="280"/>
                  </a:cubicBezTo>
                  <a:cubicBezTo>
                    <a:pt x="4" y="289"/>
                    <a:pt x="0" y="310"/>
                    <a:pt x="0" y="310"/>
                  </a:cubicBezTo>
                  <a:cubicBezTo>
                    <a:pt x="5" y="332"/>
                    <a:pt x="7" y="359"/>
                    <a:pt x="20" y="380"/>
                  </a:cubicBezTo>
                  <a:cubicBezTo>
                    <a:pt x="55" y="436"/>
                    <a:pt x="180" y="456"/>
                    <a:pt x="240" y="465"/>
                  </a:cubicBezTo>
                  <a:cubicBezTo>
                    <a:pt x="371" y="461"/>
                    <a:pt x="503" y="467"/>
                    <a:pt x="635" y="460"/>
                  </a:cubicBezTo>
                  <a:cubicBezTo>
                    <a:pt x="656" y="454"/>
                    <a:pt x="690" y="420"/>
                    <a:pt x="690" y="420"/>
                  </a:cubicBezTo>
                  <a:cubicBezTo>
                    <a:pt x="697" y="398"/>
                    <a:pt x="702" y="376"/>
                    <a:pt x="710" y="355"/>
                  </a:cubicBezTo>
                  <a:cubicBezTo>
                    <a:pt x="719" y="289"/>
                    <a:pt x="725" y="284"/>
                    <a:pt x="715" y="220"/>
                  </a:cubicBezTo>
                  <a:cubicBezTo>
                    <a:pt x="710" y="190"/>
                    <a:pt x="689" y="172"/>
                    <a:pt x="680" y="145"/>
                  </a:cubicBezTo>
                  <a:cubicBezTo>
                    <a:pt x="676" y="103"/>
                    <a:pt x="665" y="57"/>
                    <a:pt x="665" y="15"/>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FontTx/>
                <a:buNone/>
              </a:pPr>
              <a:endParaRPr lang="en-US" sz="1800" b="1">
                <a:solidFill>
                  <a:srgbClr val="0703F3"/>
                </a:solidFill>
              </a:endParaRPr>
            </a:p>
          </p:txBody>
        </p:sp>
        <p:sp>
          <p:nvSpPr>
            <p:cNvPr id="39989" name="Freeform 1119"/>
            <p:cNvSpPr>
              <a:spLocks/>
            </p:cNvSpPr>
            <p:nvPr/>
          </p:nvSpPr>
          <p:spPr bwMode="auto">
            <a:xfrm flipH="1">
              <a:off x="4406" y="2926"/>
              <a:ext cx="725" cy="467"/>
            </a:xfrm>
            <a:custGeom>
              <a:avLst/>
              <a:gdLst>
                <a:gd name="T0" fmla="*/ 345 w 725"/>
                <a:gd name="T1" fmla="*/ 0 h 467"/>
                <a:gd name="T2" fmla="*/ 360 w 725"/>
                <a:gd name="T3" fmla="*/ 160 h 467"/>
                <a:gd name="T4" fmla="*/ 315 w 725"/>
                <a:gd name="T5" fmla="*/ 175 h 467"/>
                <a:gd name="T6" fmla="*/ 120 w 725"/>
                <a:gd name="T7" fmla="*/ 190 h 467"/>
                <a:gd name="T8" fmla="*/ 35 w 725"/>
                <a:gd name="T9" fmla="*/ 250 h 467"/>
                <a:gd name="T10" fmla="*/ 10 w 725"/>
                <a:gd name="T11" fmla="*/ 280 h 467"/>
                <a:gd name="T12" fmla="*/ 0 w 725"/>
                <a:gd name="T13" fmla="*/ 310 h 467"/>
                <a:gd name="T14" fmla="*/ 20 w 725"/>
                <a:gd name="T15" fmla="*/ 380 h 467"/>
                <a:gd name="T16" fmla="*/ 240 w 725"/>
                <a:gd name="T17" fmla="*/ 465 h 467"/>
                <a:gd name="T18" fmla="*/ 635 w 725"/>
                <a:gd name="T19" fmla="*/ 460 h 467"/>
                <a:gd name="T20" fmla="*/ 690 w 725"/>
                <a:gd name="T21" fmla="*/ 420 h 467"/>
                <a:gd name="T22" fmla="*/ 710 w 725"/>
                <a:gd name="T23" fmla="*/ 355 h 467"/>
                <a:gd name="T24" fmla="*/ 715 w 725"/>
                <a:gd name="T25" fmla="*/ 220 h 467"/>
                <a:gd name="T26" fmla="*/ 680 w 725"/>
                <a:gd name="T27" fmla="*/ 145 h 467"/>
                <a:gd name="T28" fmla="*/ 665 w 725"/>
                <a:gd name="T29" fmla="*/ 15 h 4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5"/>
                <a:gd name="T46" fmla="*/ 0 h 467"/>
                <a:gd name="T47" fmla="*/ 725 w 725"/>
                <a:gd name="T48" fmla="*/ 467 h 4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5" h="467">
                  <a:moveTo>
                    <a:pt x="345" y="0"/>
                  </a:moveTo>
                  <a:cubicBezTo>
                    <a:pt x="358" y="52"/>
                    <a:pt x="340" y="101"/>
                    <a:pt x="360" y="160"/>
                  </a:cubicBezTo>
                  <a:cubicBezTo>
                    <a:pt x="351" y="185"/>
                    <a:pt x="340" y="180"/>
                    <a:pt x="315" y="175"/>
                  </a:cubicBezTo>
                  <a:cubicBezTo>
                    <a:pt x="249" y="181"/>
                    <a:pt x="184" y="180"/>
                    <a:pt x="120" y="190"/>
                  </a:cubicBezTo>
                  <a:cubicBezTo>
                    <a:pt x="69" y="206"/>
                    <a:pt x="73" y="224"/>
                    <a:pt x="35" y="250"/>
                  </a:cubicBezTo>
                  <a:cubicBezTo>
                    <a:pt x="27" y="260"/>
                    <a:pt x="16" y="268"/>
                    <a:pt x="10" y="280"/>
                  </a:cubicBezTo>
                  <a:cubicBezTo>
                    <a:pt x="4" y="289"/>
                    <a:pt x="0" y="310"/>
                    <a:pt x="0" y="310"/>
                  </a:cubicBezTo>
                  <a:cubicBezTo>
                    <a:pt x="5" y="332"/>
                    <a:pt x="7" y="359"/>
                    <a:pt x="20" y="380"/>
                  </a:cubicBezTo>
                  <a:cubicBezTo>
                    <a:pt x="55" y="436"/>
                    <a:pt x="180" y="456"/>
                    <a:pt x="240" y="465"/>
                  </a:cubicBezTo>
                  <a:cubicBezTo>
                    <a:pt x="371" y="461"/>
                    <a:pt x="503" y="467"/>
                    <a:pt x="635" y="460"/>
                  </a:cubicBezTo>
                  <a:cubicBezTo>
                    <a:pt x="656" y="454"/>
                    <a:pt x="690" y="420"/>
                    <a:pt x="690" y="420"/>
                  </a:cubicBezTo>
                  <a:cubicBezTo>
                    <a:pt x="697" y="398"/>
                    <a:pt x="702" y="376"/>
                    <a:pt x="710" y="355"/>
                  </a:cubicBezTo>
                  <a:cubicBezTo>
                    <a:pt x="719" y="289"/>
                    <a:pt x="725" y="284"/>
                    <a:pt x="715" y="220"/>
                  </a:cubicBezTo>
                  <a:cubicBezTo>
                    <a:pt x="710" y="190"/>
                    <a:pt x="689" y="172"/>
                    <a:pt x="680" y="145"/>
                  </a:cubicBezTo>
                  <a:cubicBezTo>
                    <a:pt x="676" y="103"/>
                    <a:pt x="665" y="57"/>
                    <a:pt x="665" y="15"/>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FontTx/>
                <a:buNone/>
              </a:pPr>
              <a:endParaRPr lang="en-US" sz="1800" b="1">
                <a:solidFill>
                  <a:srgbClr val="0703F3"/>
                </a:solidFill>
              </a:endParaRPr>
            </a:p>
          </p:txBody>
        </p:sp>
      </p:grpSp>
      <p:sp>
        <p:nvSpPr>
          <p:cNvPr id="39966" name="Rectangle 1120"/>
          <p:cNvSpPr>
            <a:spLocks noChangeArrowheads="1"/>
          </p:cNvSpPr>
          <p:nvPr/>
        </p:nvSpPr>
        <p:spPr bwMode="auto">
          <a:xfrm>
            <a:off x="8477250" y="5083175"/>
            <a:ext cx="117475" cy="1301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grpSp>
        <p:nvGrpSpPr>
          <p:cNvPr id="39967" name="Group 1121"/>
          <p:cNvGrpSpPr>
            <a:grpSpLocks/>
          </p:cNvGrpSpPr>
          <p:nvPr/>
        </p:nvGrpSpPr>
        <p:grpSpPr bwMode="auto">
          <a:xfrm>
            <a:off x="8501063" y="5103813"/>
            <a:ext cx="74612" cy="74612"/>
            <a:chOff x="2463" y="1606"/>
            <a:chExt cx="197" cy="223"/>
          </a:xfrm>
        </p:grpSpPr>
        <p:sp>
          <p:nvSpPr>
            <p:cNvPr id="39983" name="Line 1122"/>
            <p:cNvSpPr>
              <a:spLocks noChangeShapeType="1"/>
            </p:cNvSpPr>
            <p:nvPr/>
          </p:nvSpPr>
          <p:spPr bwMode="auto">
            <a:xfrm>
              <a:off x="2463" y="1606"/>
              <a:ext cx="197" cy="22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sp>
          <p:nvSpPr>
            <p:cNvPr id="39984" name="Line 1123"/>
            <p:cNvSpPr>
              <a:spLocks noChangeShapeType="1"/>
            </p:cNvSpPr>
            <p:nvPr/>
          </p:nvSpPr>
          <p:spPr bwMode="auto">
            <a:xfrm flipH="1">
              <a:off x="2463" y="1606"/>
              <a:ext cx="197" cy="22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grpSp>
      <p:grpSp>
        <p:nvGrpSpPr>
          <p:cNvPr id="39968" name="Group 1124"/>
          <p:cNvGrpSpPr>
            <a:grpSpLocks/>
          </p:cNvGrpSpPr>
          <p:nvPr/>
        </p:nvGrpSpPr>
        <p:grpSpPr bwMode="auto">
          <a:xfrm>
            <a:off x="8383588" y="5105400"/>
            <a:ext cx="74612" cy="74613"/>
            <a:chOff x="2463" y="1606"/>
            <a:chExt cx="197" cy="223"/>
          </a:xfrm>
        </p:grpSpPr>
        <p:sp>
          <p:nvSpPr>
            <p:cNvPr id="39981" name="Line 1125"/>
            <p:cNvSpPr>
              <a:spLocks noChangeShapeType="1"/>
            </p:cNvSpPr>
            <p:nvPr/>
          </p:nvSpPr>
          <p:spPr bwMode="auto">
            <a:xfrm>
              <a:off x="2463" y="1606"/>
              <a:ext cx="197" cy="22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sp>
          <p:nvSpPr>
            <p:cNvPr id="39982" name="Line 1126"/>
            <p:cNvSpPr>
              <a:spLocks noChangeShapeType="1"/>
            </p:cNvSpPr>
            <p:nvPr/>
          </p:nvSpPr>
          <p:spPr bwMode="auto">
            <a:xfrm flipH="1">
              <a:off x="2463" y="1606"/>
              <a:ext cx="197" cy="22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grpSp>
      <p:sp>
        <p:nvSpPr>
          <p:cNvPr id="39969" name="Line 1127"/>
          <p:cNvSpPr>
            <a:spLocks noChangeShapeType="1"/>
          </p:cNvSpPr>
          <p:nvPr/>
        </p:nvSpPr>
        <p:spPr bwMode="auto">
          <a:xfrm>
            <a:off x="7607300" y="4799013"/>
            <a:ext cx="611188" cy="3190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sp>
        <p:nvSpPr>
          <p:cNvPr id="39970" name="Rectangle 98"/>
          <p:cNvSpPr>
            <a:spLocks noChangeArrowheads="1"/>
          </p:cNvSpPr>
          <p:nvPr/>
        </p:nvSpPr>
        <p:spPr bwMode="auto">
          <a:xfrm>
            <a:off x="838200" y="6477000"/>
            <a:ext cx="30543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r>
              <a:rPr lang="en-US" altLang="en-US" sz="1000" b="0">
                <a:solidFill>
                  <a:srgbClr val="000000"/>
                </a:solidFill>
                <a:latin typeface="Calibri" pitchFamily="34" charset="0"/>
              </a:rPr>
              <a:t>Math.PI and Math.E are other examples of static data...</a:t>
            </a:r>
            <a:endParaRPr lang="en-US" altLang="en-US" sz="1000">
              <a:latin typeface="Calibri" pitchFamily="34" charset="0"/>
            </a:endParaRPr>
          </a:p>
        </p:txBody>
      </p:sp>
      <p:sp>
        <p:nvSpPr>
          <p:cNvPr id="39971" name="Rectangle 15"/>
          <p:cNvSpPr>
            <a:spLocks noChangeArrowheads="1"/>
          </p:cNvSpPr>
          <p:nvPr/>
        </p:nvSpPr>
        <p:spPr bwMode="auto">
          <a:xfrm>
            <a:off x="1233488" y="171450"/>
            <a:ext cx="21050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r>
              <a:rPr lang="en-US" altLang="en-US" sz="4200">
                <a:latin typeface="Courier New" pitchFamily="49" charset="0"/>
                <a:cs typeface="Courier New" pitchFamily="49" charset="0"/>
              </a:rPr>
              <a:t>static</a:t>
            </a:r>
          </a:p>
        </p:txBody>
      </p:sp>
      <p:sp>
        <p:nvSpPr>
          <p:cNvPr id="39972" name="Rectangle 16"/>
          <p:cNvSpPr>
            <a:spLocks noChangeArrowheads="1"/>
          </p:cNvSpPr>
          <p:nvPr/>
        </p:nvSpPr>
        <p:spPr bwMode="auto">
          <a:xfrm>
            <a:off x="5057775" y="171450"/>
            <a:ext cx="37052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r>
              <a:rPr lang="en-US" altLang="en-US" sz="4200">
                <a:solidFill>
                  <a:srgbClr val="940EBE"/>
                </a:solidFill>
                <a:latin typeface="Courier New" pitchFamily="49" charset="0"/>
                <a:cs typeface="Courier New" pitchFamily="49" charset="0"/>
              </a:rPr>
              <a:t>(nonstatic)</a:t>
            </a:r>
          </a:p>
        </p:txBody>
      </p:sp>
      <p:sp>
        <p:nvSpPr>
          <p:cNvPr id="39973" name="Rectangle 102"/>
          <p:cNvSpPr>
            <a:spLocks noChangeArrowheads="1"/>
          </p:cNvSpPr>
          <p:nvPr/>
        </p:nvSpPr>
        <p:spPr bwMode="auto">
          <a:xfrm>
            <a:off x="5776913" y="2039938"/>
            <a:ext cx="24526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nSpc>
                <a:spcPct val="50000"/>
              </a:lnSpc>
              <a:buFontTx/>
              <a:buNone/>
            </a:pPr>
            <a:r>
              <a:rPr lang="en-US" altLang="en-US" sz="1800">
                <a:solidFill>
                  <a:srgbClr val="000000"/>
                </a:solidFill>
                <a:latin typeface="Courier New" pitchFamily="49" charset="0"/>
              </a:rPr>
              <a:t>Object first;</a:t>
            </a:r>
          </a:p>
          <a:p>
            <a:pPr>
              <a:lnSpc>
                <a:spcPct val="50000"/>
              </a:lnSpc>
              <a:buFontTx/>
              <a:buNone/>
            </a:pPr>
            <a:r>
              <a:rPr lang="en-US" altLang="en-US" sz="1800">
                <a:solidFill>
                  <a:srgbClr val="000000"/>
                </a:solidFill>
                <a:latin typeface="Courier New" pitchFamily="49" charset="0"/>
              </a:rPr>
              <a:t>OpenList rest;</a:t>
            </a:r>
            <a:endParaRPr lang="en-US" altLang="en-US" sz="1800"/>
          </a:p>
        </p:txBody>
      </p:sp>
      <p:sp>
        <p:nvSpPr>
          <p:cNvPr id="39974" name="Rectangle 103"/>
          <p:cNvSpPr>
            <a:spLocks noChangeArrowheads="1"/>
          </p:cNvSpPr>
          <p:nvPr/>
        </p:nvSpPr>
        <p:spPr bwMode="auto">
          <a:xfrm>
            <a:off x="5089525" y="2847975"/>
            <a:ext cx="14208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r>
              <a:rPr lang="en-US" altLang="en-US" sz="1200" b="0">
                <a:solidFill>
                  <a:srgbClr val="000000"/>
                </a:solidFill>
                <a:latin typeface="Calibri" pitchFamily="34" charset="0"/>
              </a:rPr>
              <a:t>nonstatic by default</a:t>
            </a:r>
            <a:endParaRPr lang="en-US" altLang="en-US" sz="1200">
              <a:latin typeface="Calibri" pitchFamily="34" charset="0"/>
            </a:endParaRPr>
          </a:p>
        </p:txBody>
      </p:sp>
      <p:sp>
        <p:nvSpPr>
          <p:cNvPr id="39975" name="Line 1127"/>
          <p:cNvSpPr>
            <a:spLocks noChangeShapeType="1"/>
          </p:cNvSpPr>
          <p:nvPr/>
        </p:nvSpPr>
        <p:spPr bwMode="auto">
          <a:xfrm flipV="1">
            <a:off x="5699125" y="2538413"/>
            <a:ext cx="60325" cy="3381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sp>
        <p:nvSpPr>
          <p:cNvPr id="39976" name="Text Box 10"/>
          <p:cNvSpPr txBox="1">
            <a:spLocks noChangeArrowheads="1"/>
          </p:cNvSpPr>
          <p:nvPr/>
        </p:nvSpPr>
        <p:spPr bwMode="auto">
          <a:xfrm>
            <a:off x="473075" y="1106488"/>
            <a:ext cx="3752850"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sz="1800">
                <a:solidFill>
                  <a:srgbClr val="000000"/>
                </a:solidFill>
              </a:rPr>
              <a:t>One copy,  owned by the </a:t>
            </a:r>
            <a:r>
              <a:rPr lang="en-US" altLang="en-US" sz="1800"/>
              <a:t>CLASS</a:t>
            </a:r>
            <a:r>
              <a:rPr lang="en-US" altLang="en-US" sz="1800">
                <a:solidFill>
                  <a:srgbClr val="000000"/>
                </a:solidFill>
              </a:rPr>
              <a:t>.</a:t>
            </a:r>
          </a:p>
        </p:txBody>
      </p:sp>
      <p:sp>
        <p:nvSpPr>
          <p:cNvPr id="39977" name="Text Box 11"/>
          <p:cNvSpPr txBox="1">
            <a:spLocks noChangeArrowheads="1"/>
          </p:cNvSpPr>
          <p:nvPr/>
        </p:nvSpPr>
        <p:spPr bwMode="auto">
          <a:xfrm>
            <a:off x="5086350" y="1096963"/>
            <a:ext cx="3752850"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sz="1800">
                <a:solidFill>
                  <a:srgbClr val="000000"/>
                </a:solidFill>
              </a:rPr>
              <a:t>A separate copy for each </a:t>
            </a:r>
            <a:r>
              <a:rPr lang="en-US" altLang="en-US" sz="1800">
                <a:solidFill>
                  <a:srgbClr val="940EBE"/>
                </a:solidFill>
              </a:rPr>
              <a:t>OBJECT</a:t>
            </a:r>
            <a:r>
              <a:rPr lang="en-US" altLang="en-US" sz="1800">
                <a:solidFill>
                  <a:srgbClr val="000000"/>
                </a:solidFill>
              </a:rPr>
              <a:t>.</a:t>
            </a:r>
          </a:p>
        </p:txBody>
      </p:sp>
      <p:sp>
        <p:nvSpPr>
          <p:cNvPr id="39978" name="Rectangle 1063"/>
          <p:cNvSpPr>
            <a:spLocks noChangeArrowheads="1"/>
          </p:cNvSpPr>
          <p:nvPr/>
        </p:nvSpPr>
        <p:spPr bwMode="auto">
          <a:xfrm>
            <a:off x="5105400" y="4953000"/>
            <a:ext cx="101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buFontTx/>
              <a:buNone/>
            </a:pPr>
            <a:r>
              <a:rPr lang="en-US" altLang="en-US" sz="1800">
                <a:solidFill>
                  <a:srgbClr val="000000"/>
                </a:solidFill>
                <a:latin typeface="Courier New" pitchFamily="49" charset="0"/>
              </a:rPr>
              <a:t>L.</a:t>
            </a:r>
            <a:r>
              <a:rPr lang="en-US" altLang="en-US" sz="1800">
                <a:solidFill>
                  <a:srgbClr val="940EBE"/>
                </a:solidFill>
                <a:latin typeface="Courier New" pitchFamily="49" charset="0"/>
              </a:rPr>
              <a:t>rest</a:t>
            </a:r>
          </a:p>
        </p:txBody>
      </p:sp>
      <p:sp>
        <p:nvSpPr>
          <p:cNvPr id="39979" name="Rectangle 1037"/>
          <p:cNvSpPr>
            <a:spLocks noChangeArrowheads="1"/>
          </p:cNvSpPr>
          <p:nvPr/>
        </p:nvSpPr>
        <p:spPr bwMode="auto">
          <a:xfrm>
            <a:off x="990600" y="3422650"/>
            <a:ext cx="2740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spcBef>
                <a:spcPct val="0"/>
              </a:spcBef>
              <a:buFontTx/>
              <a:buNone/>
            </a:pPr>
            <a:r>
              <a:rPr lang="en-US" altLang="en-US" sz="1800" b="0">
                <a:solidFill>
                  <a:srgbClr val="000000"/>
                </a:solidFill>
                <a:latin typeface="Calibri" pitchFamily="34" charset="0"/>
              </a:rPr>
              <a:t>access is through the </a:t>
            </a:r>
            <a:r>
              <a:rPr lang="en-US" altLang="en-US" sz="1800">
                <a:latin typeface="Calibri" pitchFamily="34" charset="0"/>
              </a:rPr>
              <a:t>class</a:t>
            </a:r>
          </a:p>
        </p:txBody>
      </p:sp>
      <p:sp>
        <p:nvSpPr>
          <p:cNvPr id="39980" name="Rectangle 98"/>
          <p:cNvSpPr>
            <a:spLocks noChangeArrowheads="1"/>
          </p:cNvSpPr>
          <p:nvPr/>
        </p:nvSpPr>
        <p:spPr bwMode="auto">
          <a:xfrm>
            <a:off x="5445125" y="6459538"/>
            <a:ext cx="3289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r>
              <a:rPr lang="en-US" altLang="en-US" sz="1000" b="0">
                <a:solidFill>
                  <a:srgbClr val="000000"/>
                </a:solidFill>
                <a:latin typeface="Calibri" pitchFamily="34" charset="0"/>
              </a:rPr>
              <a:t>Most data members are </a:t>
            </a:r>
            <a:r>
              <a:rPr lang="en-US" altLang="en-US" sz="1000" b="0" i="1">
                <a:solidFill>
                  <a:srgbClr val="000000"/>
                </a:solidFill>
                <a:latin typeface="Calibri" pitchFamily="34" charset="0"/>
              </a:rPr>
              <a:t>nonstatic</a:t>
            </a:r>
            <a:r>
              <a:rPr lang="en-US" altLang="en-US" sz="1000" b="0">
                <a:solidFill>
                  <a:srgbClr val="000000"/>
                </a:solidFill>
                <a:latin typeface="Calibri" pitchFamily="34" charset="0"/>
              </a:rPr>
              <a:t> ~ they </a:t>
            </a:r>
            <a:r>
              <a:rPr lang="en-US" altLang="en-US" sz="1000">
                <a:solidFill>
                  <a:srgbClr val="000000"/>
                </a:solidFill>
                <a:latin typeface="Calibri" pitchFamily="34" charset="0"/>
              </a:rPr>
              <a:t>define </a:t>
            </a:r>
            <a:r>
              <a:rPr lang="en-US" altLang="en-US" sz="1000" b="0">
                <a:solidFill>
                  <a:srgbClr val="000000"/>
                </a:solidFill>
                <a:latin typeface="Calibri" pitchFamily="34" charset="0"/>
              </a:rPr>
              <a:t>each object</a:t>
            </a:r>
            <a:endParaRPr lang="en-US" altLang="en-US" sz="1000">
              <a:latin typeface="Calibri" pitchFamily="34" charset="0"/>
            </a:endParaRPr>
          </a:p>
        </p:txBody>
      </p:sp>
    </p:spTree>
    <p:extLst>
      <p:ext uri="{BB962C8B-B14F-4D97-AF65-F5344CB8AC3E}">
        <p14:creationId xmlns:p14="http://schemas.microsoft.com/office/powerpoint/2010/main" val="12007875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4795838" y="1878013"/>
            <a:ext cx="3305175" cy="1274762"/>
          </a:xfrm>
          <a:prstGeom prst="roundRect">
            <a:avLst/>
          </a:prstGeom>
          <a:solidFill>
            <a:schemeClr val="bg1">
              <a:lumMod val="85000"/>
            </a:schemeClr>
          </a:solidFill>
        </p:spPr>
        <p:txBody>
          <a:bodyPr anchor="ctr">
            <a:spAutoFit/>
          </a:bodyPr>
          <a:lstStyle/>
          <a:p>
            <a:pPr>
              <a:buFontTx/>
              <a:buNone/>
              <a:defRPr/>
            </a:pPr>
            <a:endParaRPr lang="en-US" sz="1800" b="1">
              <a:solidFill>
                <a:srgbClr val="000000"/>
              </a:solidFill>
              <a:latin typeface="Courier New" pitchFamily="1" charset="0"/>
              <a:ea typeface="ＭＳ Ｐゴシック" pitchFamily="-112" charset="-128"/>
              <a:cs typeface="Courier New" pitchFamily="1" charset="0"/>
            </a:endParaRPr>
          </a:p>
        </p:txBody>
      </p:sp>
      <p:sp>
        <p:nvSpPr>
          <p:cNvPr id="41" name="Rounded Rectangle 40"/>
          <p:cNvSpPr/>
          <p:nvPr/>
        </p:nvSpPr>
        <p:spPr>
          <a:xfrm>
            <a:off x="395288" y="2092325"/>
            <a:ext cx="2924175" cy="746125"/>
          </a:xfrm>
          <a:prstGeom prst="roundRect">
            <a:avLst/>
          </a:prstGeom>
          <a:solidFill>
            <a:schemeClr val="bg1">
              <a:lumMod val="85000"/>
            </a:schemeClr>
          </a:solidFill>
        </p:spPr>
        <p:txBody>
          <a:bodyPr anchor="ctr">
            <a:spAutoFit/>
          </a:bodyPr>
          <a:lstStyle/>
          <a:p>
            <a:pPr>
              <a:buFontTx/>
              <a:buNone/>
              <a:defRPr/>
            </a:pPr>
            <a:endParaRPr lang="en-US" sz="1800" b="1">
              <a:solidFill>
                <a:srgbClr val="000000"/>
              </a:solidFill>
              <a:latin typeface="Courier New" pitchFamily="1" charset="0"/>
              <a:ea typeface="ＭＳ Ｐゴシック" pitchFamily="-112" charset="-128"/>
              <a:cs typeface="Courier New" pitchFamily="1" charset="0"/>
            </a:endParaRPr>
          </a:p>
        </p:txBody>
      </p:sp>
      <p:grpSp>
        <p:nvGrpSpPr>
          <p:cNvPr id="40964" name="Group 2"/>
          <p:cNvGrpSpPr>
            <a:grpSpLocks/>
          </p:cNvGrpSpPr>
          <p:nvPr/>
        </p:nvGrpSpPr>
        <p:grpSpPr bwMode="auto">
          <a:xfrm>
            <a:off x="468313" y="1038225"/>
            <a:ext cx="8218487" cy="180975"/>
            <a:chOff x="295" y="1311"/>
            <a:chExt cx="5177" cy="114"/>
          </a:xfrm>
        </p:grpSpPr>
        <p:sp>
          <p:nvSpPr>
            <p:cNvPr id="40970"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sp>
          <p:nvSpPr>
            <p:cNvPr id="40971"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grpSp>
      <p:sp>
        <p:nvSpPr>
          <p:cNvPr id="40965" name="Text Box 5"/>
          <p:cNvSpPr txBox="1">
            <a:spLocks noChangeArrowheads="1"/>
          </p:cNvSpPr>
          <p:nvPr/>
        </p:nvSpPr>
        <p:spPr bwMode="auto">
          <a:xfrm>
            <a:off x="457200" y="174625"/>
            <a:ext cx="80978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sz="4400">
                <a:solidFill>
                  <a:srgbClr val="000000"/>
                </a:solidFill>
                <a:latin typeface="Courier New" pitchFamily="49" charset="0"/>
                <a:cs typeface="Courier New" pitchFamily="49" charset="0"/>
              </a:rPr>
              <a:t>null</a:t>
            </a:r>
            <a:r>
              <a:rPr lang="en-US" altLang="en-US" sz="4400" b="0">
                <a:solidFill>
                  <a:srgbClr val="000000"/>
                </a:solidFill>
                <a:cs typeface="Times New Roman" pitchFamily="18" charset="0"/>
              </a:rPr>
              <a:t> reference vs. </a:t>
            </a:r>
            <a:r>
              <a:rPr lang="en-US" altLang="en-US" sz="4400">
                <a:solidFill>
                  <a:srgbClr val="000000"/>
                </a:solidFill>
                <a:latin typeface="Courier New" pitchFamily="49" charset="0"/>
                <a:cs typeface="Courier New" pitchFamily="49" charset="0"/>
              </a:rPr>
              <a:t>emptyList</a:t>
            </a:r>
          </a:p>
        </p:txBody>
      </p:sp>
      <p:sp>
        <p:nvSpPr>
          <p:cNvPr id="40966" name="Text Box 6"/>
          <p:cNvSpPr txBox="1">
            <a:spLocks noChangeArrowheads="1"/>
          </p:cNvSpPr>
          <p:nvPr/>
        </p:nvSpPr>
        <p:spPr bwMode="auto">
          <a:xfrm>
            <a:off x="739775" y="2203450"/>
            <a:ext cx="3297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r>
              <a:rPr lang="en-US" altLang="en-US">
                <a:solidFill>
                  <a:srgbClr val="000000"/>
                </a:solidFill>
                <a:latin typeface="Courier New" pitchFamily="49" charset="0"/>
              </a:rPr>
              <a:t>OpenList L;</a:t>
            </a:r>
          </a:p>
        </p:txBody>
      </p:sp>
      <p:sp>
        <p:nvSpPr>
          <p:cNvPr id="40967" name="Text Box 8"/>
          <p:cNvSpPr txBox="1">
            <a:spLocks noChangeArrowheads="1"/>
          </p:cNvSpPr>
          <p:nvPr/>
        </p:nvSpPr>
        <p:spPr bwMode="auto">
          <a:xfrm>
            <a:off x="341313" y="1277938"/>
            <a:ext cx="79644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b="0">
                <a:solidFill>
                  <a:srgbClr val="000000"/>
                </a:solidFill>
                <a:cs typeface="Times New Roman" pitchFamily="18" charset="0"/>
              </a:rPr>
              <a:t>What do these two pieces of code do to memory?</a:t>
            </a:r>
          </a:p>
        </p:txBody>
      </p:sp>
      <p:sp>
        <p:nvSpPr>
          <p:cNvPr id="40968" name="Text Box 6"/>
          <p:cNvSpPr txBox="1">
            <a:spLocks noChangeArrowheads="1"/>
          </p:cNvSpPr>
          <p:nvPr/>
        </p:nvSpPr>
        <p:spPr bwMode="auto">
          <a:xfrm>
            <a:off x="5084763" y="1981200"/>
            <a:ext cx="32972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r>
              <a:rPr lang="en-US" altLang="en-US">
                <a:solidFill>
                  <a:srgbClr val="000000"/>
                </a:solidFill>
                <a:latin typeface="Courier New" pitchFamily="49" charset="0"/>
              </a:rPr>
              <a:t>OpenList L;</a:t>
            </a:r>
          </a:p>
          <a:p>
            <a:pPr>
              <a:buFontTx/>
              <a:buNone/>
            </a:pPr>
            <a:r>
              <a:rPr lang="en-US" altLang="en-US">
                <a:solidFill>
                  <a:srgbClr val="000000"/>
                </a:solidFill>
                <a:latin typeface="Courier New" pitchFamily="49" charset="0"/>
              </a:rPr>
              <a:t>L = emptyList;</a:t>
            </a:r>
          </a:p>
        </p:txBody>
      </p:sp>
      <p:cxnSp>
        <p:nvCxnSpPr>
          <p:cNvPr id="40969" name="Straight Arrow Connector 20"/>
          <p:cNvCxnSpPr>
            <a:cxnSpLocks noChangeShapeType="1"/>
          </p:cNvCxnSpPr>
          <p:nvPr/>
        </p:nvCxnSpPr>
        <p:spPr bwMode="auto">
          <a:xfrm rot="5400000">
            <a:off x="2246313" y="4305300"/>
            <a:ext cx="4191000" cy="31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62908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304" y="3292098"/>
            <a:ext cx="7196896" cy="3424641"/>
          </a:xfrm>
          <a:prstGeom prst="rect">
            <a:avLst/>
          </a:prstGeom>
        </p:spPr>
      </p:pic>
      <p:sp>
        <p:nvSpPr>
          <p:cNvPr id="8" name="TextBox 7"/>
          <p:cNvSpPr txBox="1"/>
          <p:nvPr/>
        </p:nvSpPr>
        <p:spPr>
          <a:xfrm rot="1158262">
            <a:off x="6926595" y="2876600"/>
            <a:ext cx="1905000" cy="830997"/>
          </a:xfrm>
          <a:prstGeom prst="rect">
            <a:avLst/>
          </a:prstGeom>
          <a:solidFill>
            <a:schemeClr val="bg1"/>
          </a:solidFill>
          <a:ln>
            <a:solidFill>
              <a:srgbClr val="FF0000"/>
            </a:solidFill>
          </a:ln>
        </p:spPr>
        <p:txBody>
          <a:bodyPr wrap="square" rtlCol="0">
            <a:spAutoFit/>
          </a:bodyPr>
          <a:lstStyle/>
          <a:p>
            <a:pPr algn="ctr">
              <a:buNone/>
            </a:pPr>
            <a:r>
              <a:rPr lang="en-US" dirty="0" smtClean="0">
                <a:solidFill>
                  <a:srgbClr val="C00000"/>
                </a:solidFill>
                <a:latin typeface="Calibri" panose="020F0502020204030204" pitchFamily="34" charset="0"/>
              </a:rPr>
              <a:t>Where's the seam ??</a:t>
            </a:r>
            <a:endParaRPr lang="en-US" dirty="0">
              <a:solidFill>
                <a:srgbClr val="C00000"/>
              </a:solidFill>
              <a:latin typeface="Calibri" panose="020F050202020403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3252" y="381000"/>
            <a:ext cx="4191000" cy="2616916"/>
          </a:xfrm>
          <a:prstGeom prst="rect">
            <a:avLst/>
          </a:prstGeom>
        </p:spPr>
      </p:pic>
      <p:sp>
        <p:nvSpPr>
          <p:cNvPr id="13" name="Text Box 6"/>
          <p:cNvSpPr txBox="1">
            <a:spLocks noChangeArrowheads="1"/>
          </p:cNvSpPr>
          <p:nvPr/>
        </p:nvSpPr>
        <p:spPr bwMode="auto">
          <a:xfrm>
            <a:off x="381000" y="381000"/>
            <a:ext cx="14573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4200" dirty="0" smtClean="0">
                <a:latin typeface="Cambria" panose="02040503050406030204" pitchFamily="18" charset="0"/>
              </a:rPr>
              <a:t>Tiny</a:t>
            </a:r>
            <a:endParaRPr lang="en-US" altLang="en-US" sz="4200" dirty="0">
              <a:latin typeface="Cambria" panose="02040503050406030204" pitchFamily="18" charset="0"/>
            </a:endParaRPr>
          </a:p>
        </p:txBody>
      </p:sp>
    </p:spTree>
    <p:extLst>
      <p:ext uri="{BB962C8B-B14F-4D97-AF65-F5344CB8AC3E}">
        <p14:creationId xmlns:p14="http://schemas.microsoft.com/office/powerpoint/2010/main" val="3254814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4795838" y="1878013"/>
            <a:ext cx="3305175" cy="1274762"/>
          </a:xfrm>
          <a:prstGeom prst="roundRect">
            <a:avLst/>
          </a:prstGeom>
          <a:solidFill>
            <a:schemeClr val="bg1">
              <a:lumMod val="85000"/>
            </a:schemeClr>
          </a:solidFill>
        </p:spPr>
        <p:txBody>
          <a:bodyPr anchor="ctr">
            <a:spAutoFit/>
          </a:bodyPr>
          <a:lstStyle/>
          <a:p>
            <a:pPr>
              <a:buFontTx/>
              <a:buNone/>
              <a:defRPr/>
            </a:pPr>
            <a:endParaRPr lang="en-US" sz="1800" b="1">
              <a:solidFill>
                <a:srgbClr val="000000"/>
              </a:solidFill>
              <a:latin typeface="Courier New" pitchFamily="1" charset="0"/>
              <a:ea typeface="ＭＳ Ｐゴシック" pitchFamily="-112" charset="-128"/>
              <a:cs typeface="Courier New" pitchFamily="1" charset="0"/>
            </a:endParaRPr>
          </a:p>
        </p:txBody>
      </p:sp>
      <p:sp>
        <p:nvSpPr>
          <p:cNvPr id="41" name="Rounded Rectangle 40"/>
          <p:cNvSpPr/>
          <p:nvPr/>
        </p:nvSpPr>
        <p:spPr>
          <a:xfrm>
            <a:off x="395288" y="2092325"/>
            <a:ext cx="2924175" cy="746125"/>
          </a:xfrm>
          <a:prstGeom prst="roundRect">
            <a:avLst/>
          </a:prstGeom>
          <a:solidFill>
            <a:schemeClr val="bg1">
              <a:lumMod val="85000"/>
            </a:schemeClr>
          </a:solidFill>
        </p:spPr>
        <p:txBody>
          <a:bodyPr anchor="ctr">
            <a:spAutoFit/>
          </a:bodyPr>
          <a:lstStyle/>
          <a:p>
            <a:pPr>
              <a:buFontTx/>
              <a:buNone/>
              <a:defRPr/>
            </a:pPr>
            <a:endParaRPr lang="en-US" sz="1800" b="1">
              <a:solidFill>
                <a:srgbClr val="000000"/>
              </a:solidFill>
              <a:latin typeface="Courier New" pitchFamily="1" charset="0"/>
              <a:ea typeface="ＭＳ Ｐゴシック" pitchFamily="-112" charset="-128"/>
              <a:cs typeface="Courier New" pitchFamily="1" charset="0"/>
            </a:endParaRPr>
          </a:p>
        </p:txBody>
      </p:sp>
      <p:grpSp>
        <p:nvGrpSpPr>
          <p:cNvPr id="41988" name="Group 2"/>
          <p:cNvGrpSpPr>
            <a:grpSpLocks/>
          </p:cNvGrpSpPr>
          <p:nvPr/>
        </p:nvGrpSpPr>
        <p:grpSpPr bwMode="auto">
          <a:xfrm>
            <a:off x="468313" y="1038225"/>
            <a:ext cx="8218487" cy="180975"/>
            <a:chOff x="295" y="1311"/>
            <a:chExt cx="5177" cy="114"/>
          </a:xfrm>
        </p:grpSpPr>
        <p:sp>
          <p:nvSpPr>
            <p:cNvPr id="4202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sp>
          <p:nvSpPr>
            <p:cNvPr id="4202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grpSp>
      <p:sp>
        <p:nvSpPr>
          <p:cNvPr id="41989" name="Text Box 5"/>
          <p:cNvSpPr txBox="1">
            <a:spLocks noChangeArrowheads="1"/>
          </p:cNvSpPr>
          <p:nvPr/>
        </p:nvSpPr>
        <p:spPr bwMode="auto">
          <a:xfrm>
            <a:off x="457200" y="174625"/>
            <a:ext cx="80978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sz="4400">
                <a:solidFill>
                  <a:srgbClr val="000000"/>
                </a:solidFill>
                <a:latin typeface="Courier New" pitchFamily="49" charset="0"/>
                <a:cs typeface="Courier New" pitchFamily="49" charset="0"/>
              </a:rPr>
              <a:t>null</a:t>
            </a:r>
            <a:r>
              <a:rPr lang="en-US" altLang="en-US" sz="4400" b="0">
                <a:solidFill>
                  <a:srgbClr val="000000"/>
                </a:solidFill>
                <a:cs typeface="Times New Roman" pitchFamily="18" charset="0"/>
              </a:rPr>
              <a:t> reference vs. </a:t>
            </a:r>
            <a:r>
              <a:rPr lang="en-US" altLang="en-US" sz="4400">
                <a:solidFill>
                  <a:srgbClr val="000000"/>
                </a:solidFill>
                <a:latin typeface="Courier New" pitchFamily="49" charset="0"/>
                <a:cs typeface="Courier New" pitchFamily="49" charset="0"/>
              </a:rPr>
              <a:t>emptyList</a:t>
            </a:r>
          </a:p>
        </p:txBody>
      </p:sp>
      <p:sp>
        <p:nvSpPr>
          <p:cNvPr id="41990" name="Text Box 6"/>
          <p:cNvSpPr txBox="1">
            <a:spLocks noChangeArrowheads="1"/>
          </p:cNvSpPr>
          <p:nvPr/>
        </p:nvSpPr>
        <p:spPr bwMode="auto">
          <a:xfrm>
            <a:off x="739775" y="2203450"/>
            <a:ext cx="3297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r>
              <a:rPr lang="en-US" altLang="en-US">
                <a:solidFill>
                  <a:srgbClr val="000000"/>
                </a:solidFill>
                <a:latin typeface="Courier New" pitchFamily="49" charset="0"/>
              </a:rPr>
              <a:t>OpenList L;</a:t>
            </a:r>
          </a:p>
        </p:txBody>
      </p:sp>
      <p:sp>
        <p:nvSpPr>
          <p:cNvPr id="41991" name="Text Box 8"/>
          <p:cNvSpPr txBox="1">
            <a:spLocks noChangeArrowheads="1"/>
          </p:cNvSpPr>
          <p:nvPr/>
        </p:nvSpPr>
        <p:spPr bwMode="auto">
          <a:xfrm>
            <a:off x="341313" y="1277938"/>
            <a:ext cx="79644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b="0">
                <a:solidFill>
                  <a:srgbClr val="000000"/>
                </a:solidFill>
                <a:cs typeface="Times New Roman" pitchFamily="18" charset="0"/>
              </a:rPr>
              <a:t>What do these two pieces of code do to memory?</a:t>
            </a:r>
          </a:p>
        </p:txBody>
      </p:sp>
      <p:sp>
        <p:nvSpPr>
          <p:cNvPr id="41992" name="Text Box 6"/>
          <p:cNvSpPr txBox="1">
            <a:spLocks noChangeArrowheads="1"/>
          </p:cNvSpPr>
          <p:nvPr/>
        </p:nvSpPr>
        <p:spPr bwMode="auto">
          <a:xfrm>
            <a:off x="5084763" y="1981200"/>
            <a:ext cx="32972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r>
              <a:rPr lang="en-US" altLang="en-US">
                <a:solidFill>
                  <a:srgbClr val="000000"/>
                </a:solidFill>
                <a:latin typeface="Courier New" pitchFamily="49" charset="0"/>
              </a:rPr>
              <a:t>OpenList L;</a:t>
            </a:r>
          </a:p>
          <a:p>
            <a:pPr>
              <a:buFontTx/>
              <a:buNone/>
            </a:pPr>
            <a:r>
              <a:rPr lang="en-US" altLang="en-US">
                <a:solidFill>
                  <a:srgbClr val="000000"/>
                </a:solidFill>
                <a:latin typeface="Courier New" pitchFamily="49" charset="0"/>
              </a:rPr>
              <a:t>L = emptyList;</a:t>
            </a:r>
          </a:p>
        </p:txBody>
      </p:sp>
      <p:cxnSp>
        <p:nvCxnSpPr>
          <p:cNvPr id="41993" name="Straight Arrow Connector 20"/>
          <p:cNvCxnSpPr>
            <a:cxnSpLocks noChangeShapeType="1"/>
          </p:cNvCxnSpPr>
          <p:nvPr/>
        </p:nvCxnSpPr>
        <p:spPr bwMode="auto">
          <a:xfrm rot="5400000">
            <a:off x="2246313" y="4305300"/>
            <a:ext cx="4191000" cy="31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1994" name="Rectangle 7"/>
          <p:cNvSpPr>
            <a:spLocks noChangeArrowheads="1"/>
          </p:cNvSpPr>
          <p:nvPr/>
        </p:nvSpPr>
        <p:spPr bwMode="auto">
          <a:xfrm>
            <a:off x="438150" y="5138738"/>
            <a:ext cx="762000" cy="762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sp>
        <p:nvSpPr>
          <p:cNvPr id="41995" name="Text Box 10"/>
          <p:cNvSpPr txBox="1">
            <a:spLocks noChangeArrowheads="1"/>
          </p:cNvSpPr>
          <p:nvPr/>
        </p:nvSpPr>
        <p:spPr bwMode="auto">
          <a:xfrm>
            <a:off x="774700" y="3082925"/>
            <a:ext cx="2706688"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sz="2000">
                <a:solidFill>
                  <a:srgbClr val="000000"/>
                </a:solidFill>
                <a:latin typeface="Courier New" pitchFamily="49" charset="0"/>
              </a:rPr>
              <a:t>L </a:t>
            </a:r>
            <a:r>
              <a:rPr lang="en-US" altLang="en-US" sz="2100" b="0">
                <a:solidFill>
                  <a:srgbClr val="000000"/>
                </a:solidFill>
                <a:latin typeface="Calibri" pitchFamily="34" charset="0"/>
              </a:rPr>
              <a:t>is a box that </a:t>
            </a:r>
            <a:r>
              <a:rPr lang="en-US" altLang="en-US" sz="2100" i="1">
                <a:solidFill>
                  <a:srgbClr val="000000"/>
                </a:solidFill>
                <a:latin typeface="Calibri" pitchFamily="34" charset="0"/>
              </a:rPr>
              <a:t>could </a:t>
            </a:r>
            <a:r>
              <a:rPr lang="en-US" altLang="en-US" sz="2100" b="0">
                <a:solidFill>
                  <a:srgbClr val="000000"/>
                </a:solidFill>
                <a:latin typeface="Calibri" pitchFamily="34" charset="0"/>
              </a:rPr>
              <a:t>hold a reference to a valid OpenList</a:t>
            </a:r>
          </a:p>
        </p:txBody>
      </p:sp>
      <p:sp>
        <p:nvSpPr>
          <p:cNvPr id="41996" name="Text Box 11"/>
          <p:cNvSpPr txBox="1">
            <a:spLocks noChangeArrowheads="1"/>
          </p:cNvSpPr>
          <p:nvPr/>
        </p:nvSpPr>
        <p:spPr bwMode="auto">
          <a:xfrm>
            <a:off x="1666875" y="5205413"/>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sz="1400" b="0">
                <a:solidFill>
                  <a:srgbClr val="800000"/>
                </a:solidFill>
                <a:latin typeface="Arial" pitchFamily="34" charset="0"/>
              </a:rPr>
              <a:t>It is </a:t>
            </a:r>
            <a:r>
              <a:rPr lang="en-US" altLang="en-US" sz="1400">
                <a:solidFill>
                  <a:srgbClr val="800000"/>
                </a:solidFill>
                <a:latin typeface="Courier New" pitchFamily="49" charset="0"/>
              </a:rPr>
              <a:t>null</a:t>
            </a:r>
            <a:r>
              <a:rPr lang="en-US" altLang="en-US" sz="1400" b="0">
                <a:solidFill>
                  <a:srgbClr val="800000"/>
                </a:solidFill>
                <a:latin typeface="Arial" pitchFamily="34" charset="0"/>
              </a:rPr>
              <a:t> by default.</a:t>
            </a:r>
          </a:p>
        </p:txBody>
      </p:sp>
      <p:grpSp>
        <p:nvGrpSpPr>
          <p:cNvPr id="41997" name="Group 12"/>
          <p:cNvGrpSpPr>
            <a:grpSpLocks/>
          </p:cNvGrpSpPr>
          <p:nvPr/>
        </p:nvGrpSpPr>
        <p:grpSpPr bwMode="auto">
          <a:xfrm>
            <a:off x="627063" y="5410200"/>
            <a:ext cx="373062" cy="271463"/>
            <a:chOff x="2463" y="1606"/>
            <a:chExt cx="197" cy="223"/>
          </a:xfrm>
        </p:grpSpPr>
        <p:sp>
          <p:nvSpPr>
            <p:cNvPr id="42023" name="Line 13"/>
            <p:cNvSpPr>
              <a:spLocks noChangeShapeType="1"/>
            </p:cNvSpPr>
            <p:nvPr/>
          </p:nvSpPr>
          <p:spPr bwMode="auto">
            <a:xfrm>
              <a:off x="2463" y="1606"/>
              <a:ext cx="197" cy="22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sp>
          <p:nvSpPr>
            <p:cNvPr id="42024" name="Line 14"/>
            <p:cNvSpPr>
              <a:spLocks noChangeShapeType="1"/>
            </p:cNvSpPr>
            <p:nvPr/>
          </p:nvSpPr>
          <p:spPr bwMode="auto">
            <a:xfrm flipH="1">
              <a:off x="2463" y="1606"/>
              <a:ext cx="197" cy="22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grpSp>
      <p:sp>
        <p:nvSpPr>
          <p:cNvPr id="41998" name="Rectangle 16"/>
          <p:cNvSpPr>
            <a:spLocks noChangeArrowheads="1"/>
          </p:cNvSpPr>
          <p:nvPr/>
        </p:nvSpPr>
        <p:spPr bwMode="auto">
          <a:xfrm>
            <a:off x="615950" y="5862638"/>
            <a:ext cx="3698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spcBef>
                <a:spcPct val="0"/>
              </a:spcBef>
              <a:buFontTx/>
              <a:buNone/>
            </a:pPr>
            <a:r>
              <a:rPr lang="en-US" altLang="en-US">
                <a:solidFill>
                  <a:srgbClr val="000000"/>
                </a:solidFill>
                <a:latin typeface="Courier New" pitchFamily="49" charset="0"/>
              </a:rPr>
              <a:t>L</a:t>
            </a:r>
          </a:p>
        </p:txBody>
      </p:sp>
      <p:sp>
        <p:nvSpPr>
          <p:cNvPr id="41999" name="Rectangle 16"/>
          <p:cNvSpPr>
            <a:spLocks noChangeArrowheads="1"/>
          </p:cNvSpPr>
          <p:nvPr/>
        </p:nvSpPr>
        <p:spPr bwMode="auto">
          <a:xfrm>
            <a:off x="381000" y="4852988"/>
            <a:ext cx="9239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spcBef>
                <a:spcPct val="0"/>
              </a:spcBef>
              <a:buFontTx/>
              <a:buNone/>
            </a:pPr>
            <a:r>
              <a:rPr lang="en-US" altLang="en-US" sz="1200">
                <a:solidFill>
                  <a:srgbClr val="000000"/>
                </a:solidFill>
                <a:latin typeface="Courier New" pitchFamily="49" charset="0"/>
              </a:rPr>
              <a:t>OpenList</a:t>
            </a:r>
          </a:p>
        </p:txBody>
      </p:sp>
      <p:sp>
        <p:nvSpPr>
          <p:cNvPr id="42000" name="Text Box 11"/>
          <p:cNvSpPr txBox="1">
            <a:spLocks noChangeArrowheads="1"/>
          </p:cNvSpPr>
          <p:nvPr/>
        </p:nvSpPr>
        <p:spPr bwMode="auto">
          <a:xfrm>
            <a:off x="1455738" y="5559425"/>
            <a:ext cx="2641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sz="1400" b="0">
                <a:solidFill>
                  <a:srgbClr val="000000"/>
                </a:solidFill>
                <a:latin typeface="Arial" pitchFamily="34" charset="0"/>
              </a:rPr>
              <a:t>An X often represents </a:t>
            </a:r>
            <a:r>
              <a:rPr lang="en-US" altLang="en-US" sz="1400">
                <a:solidFill>
                  <a:srgbClr val="000000"/>
                </a:solidFill>
                <a:latin typeface="Courier New" pitchFamily="49" charset="0"/>
                <a:cs typeface="Courier New" pitchFamily="49" charset="0"/>
              </a:rPr>
              <a:t>null</a:t>
            </a:r>
            <a:r>
              <a:rPr lang="en-US" altLang="en-US" sz="1400" b="0">
                <a:solidFill>
                  <a:srgbClr val="000000"/>
                </a:solidFill>
                <a:latin typeface="Arial" pitchFamily="34" charset="0"/>
              </a:rPr>
              <a:t>.</a:t>
            </a:r>
          </a:p>
        </p:txBody>
      </p:sp>
      <p:sp>
        <p:nvSpPr>
          <p:cNvPr id="42001" name="Rectangle 7"/>
          <p:cNvSpPr>
            <a:spLocks noChangeArrowheads="1"/>
          </p:cNvSpPr>
          <p:nvPr/>
        </p:nvSpPr>
        <p:spPr bwMode="auto">
          <a:xfrm>
            <a:off x="4848225" y="5138738"/>
            <a:ext cx="762000" cy="762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sp>
        <p:nvSpPr>
          <p:cNvPr id="42002" name="Text Box 10"/>
          <p:cNvSpPr txBox="1">
            <a:spLocks noChangeArrowheads="1"/>
          </p:cNvSpPr>
          <p:nvPr/>
        </p:nvSpPr>
        <p:spPr bwMode="auto">
          <a:xfrm>
            <a:off x="4816475" y="3554413"/>
            <a:ext cx="38290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sz="2100" b="0">
                <a:solidFill>
                  <a:srgbClr val="000000"/>
                </a:solidFill>
                <a:latin typeface="Calibri" pitchFamily="34" charset="0"/>
              </a:rPr>
              <a:t>now  </a:t>
            </a:r>
            <a:r>
              <a:rPr lang="en-US" altLang="en-US" sz="2000">
                <a:solidFill>
                  <a:srgbClr val="000000"/>
                </a:solidFill>
                <a:latin typeface="Courier New" pitchFamily="49" charset="0"/>
              </a:rPr>
              <a:t>L</a:t>
            </a:r>
            <a:r>
              <a:rPr lang="en-US" altLang="en-US" sz="2100" b="0">
                <a:solidFill>
                  <a:srgbClr val="000000"/>
                </a:solidFill>
                <a:latin typeface="Calibri" pitchFamily="34" charset="0"/>
              </a:rPr>
              <a:t>  </a:t>
            </a:r>
            <a:r>
              <a:rPr lang="en-US" altLang="en-US" sz="2100" i="1">
                <a:solidFill>
                  <a:srgbClr val="000000"/>
                </a:solidFill>
                <a:latin typeface="Calibri" pitchFamily="34" charset="0"/>
              </a:rPr>
              <a:t>does </a:t>
            </a:r>
            <a:r>
              <a:rPr lang="en-US" altLang="en-US" sz="2100" b="0">
                <a:solidFill>
                  <a:srgbClr val="000000"/>
                </a:solidFill>
                <a:latin typeface="Calibri" pitchFamily="34" charset="0"/>
              </a:rPr>
              <a:t>hold a reference to a valid but empty OpenList</a:t>
            </a:r>
          </a:p>
        </p:txBody>
      </p:sp>
      <p:sp>
        <p:nvSpPr>
          <p:cNvPr id="42003" name="Rectangle 16"/>
          <p:cNvSpPr>
            <a:spLocks noChangeArrowheads="1"/>
          </p:cNvSpPr>
          <p:nvPr/>
        </p:nvSpPr>
        <p:spPr bwMode="auto">
          <a:xfrm>
            <a:off x="5026025" y="5862638"/>
            <a:ext cx="3698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spcBef>
                <a:spcPct val="0"/>
              </a:spcBef>
              <a:buFontTx/>
              <a:buNone/>
            </a:pPr>
            <a:r>
              <a:rPr lang="en-US" altLang="en-US">
                <a:solidFill>
                  <a:srgbClr val="000000"/>
                </a:solidFill>
                <a:latin typeface="Courier New" pitchFamily="49" charset="0"/>
              </a:rPr>
              <a:t>L</a:t>
            </a:r>
          </a:p>
        </p:txBody>
      </p:sp>
      <p:sp>
        <p:nvSpPr>
          <p:cNvPr id="42004" name="Rectangle 24"/>
          <p:cNvSpPr>
            <a:spLocks noChangeArrowheads="1"/>
          </p:cNvSpPr>
          <p:nvPr/>
        </p:nvSpPr>
        <p:spPr bwMode="auto">
          <a:xfrm>
            <a:off x="4791075" y="4852988"/>
            <a:ext cx="9239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spcBef>
                <a:spcPct val="0"/>
              </a:spcBef>
              <a:buFontTx/>
              <a:buNone/>
            </a:pPr>
            <a:r>
              <a:rPr lang="en-US" altLang="en-US" sz="1200">
                <a:solidFill>
                  <a:srgbClr val="000000"/>
                </a:solidFill>
                <a:latin typeface="Courier New" pitchFamily="49" charset="0"/>
              </a:rPr>
              <a:t>OpenList</a:t>
            </a:r>
          </a:p>
        </p:txBody>
      </p:sp>
      <p:grpSp>
        <p:nvGrpSpPr>
          <p:cNvPr id="42005" name="Group 20"/>
          <p:cNvGrpSpPr>
            <a:grpSpLocks/>
          </p:cNvGrpSpPr>
          <p:nvPr/>
        </p:nvGrpSpPr>
        <p:grpSpPr bwMode="auto">
          <a:xfrm>
            <a:off x="6813550" y="4821238"/>
            <a:ext cx="1701800" cy="1273175"/>
            <a:chOff x="3069" y="1495"/>
            <a:chExt cx="2572" cy="1907"/>
          </a:xfrm>
        </p:grpSpPr>
        <p:sp>
          <p:nvSpPr>
            <p:cNvPr id="42018" name="Freeform 21"/>
            <p:cNvSpPr>
              <a:spLocks/>
            </p:cNvSpPr>
            <p:nvPr/>
          </p:nvSpPr>
          <p:spPr bwMode="auto">
            <a:xfrm>
              <a:off x="3459" y="1645"/>
              <a:ext cx="1751" cy="1315"/>
            </a:xfrm>
            <a:custGeom>
              <a:avLst/>
              <a:gdLst>
                <a:gd name="T0" fmla="*/ 816 w 1751"/>
                <a:gd name="T1" fmla="*/ 40 h 1315"/>
                <a:gd name="T2" fmla="*/ 521 w 1751"/>
                <a:gd name="T3" fmla="*/ 65 h 1315"/>
                <a:gd name="T4" fmla="*/ 401 w 1751"/>
                <a:gd name="T5" fmla="*/ 85 h 1315"/>
                <a:gd name="T6" fmla="*/ 296 w 1751"/>
                <a:gd name="T7" fmla="*/ 115 h 1315"/>
                <a:gd name="T8" fmla="*/ 206 w 1751"/>
                <a:gd name="T9" fmla="*/ 155 h 1315"/>
                <a:gd name="T10" fmla="*/ 96 w 1751"/>
                <a:gd name="T11" fmla="*/ 245 h 1315"/>
                <a:gd name="T12" fmla="*/ 56 w 1751"/>
                <a:gd name="T13" fmla="*/ 310 h 1315"/>
                <a:gd name="T14" fmla="*/ 31 w 1751"/>
                <a:gd name="T15" fmla="*/ 380 h 1315"/>
                <a:gd name="T16" fmla="*/ 1 w 1751"/>
                <a:gd name="T17" fmla="*/ 585 h 1315"/>
                <a:gd name="T18" fmla="*/ 16 w 1751"/>
                <a:gd name="T19" fmla="*/ 780 h 1315"/>
                <a:gd name="T20" fmla="*/ 106 w 1751"/>
                <a:gd name="T21" fmla="*/ 950 h 1315"/>
                <a:gd name="T22" fmla="*/ 131 w 1751"/>
                <a:gd name="T23" fmla="*/ 1010 h 1315"/>
                <a:gd name="T24" fmla="*/ 361 w 1751"/>
                <a:gd name="T25" fmla="*/ 1200 h 1315"/>
                <a:gd name="T26" fmla="*/ 466 w 1751"/>
                <a:gd name="T27" fmla="*/ 1230 h 1315"/>
                <a:gd name="T28" fmla="*/ 756 w 1751"/>
                <a:gd name="T29" fmla="*/ 1290 h 1315"/>
                <a:gd name="T30" fmla="*/ 1176 w 1751"/>
                <a:gd name="T31" fmla="*/ 1280 h 1315"/>
                <a:gd name="T32" fmla="*/ 1276 w 1751"/>
                <a:gd name="T33" fmla="*/ 1260 h 1315"/>
                <a:gd name="T34" fmla="*/ 1396 w 1751"/>
                <a:gd name="T35" fmla="*/ 1220 h 1315"/>
                <a:gd name="T36" fmla="*/ 1461 w 1751"/>
                <a:gd name="T37" fmla="*/ 1185 h 1315"/>
                <a:gd name="T38" fmla="*/ 1531 w 1751"/>
                <a:gd name="T39" fmla="*/ 1130 h 1315"/>
                <a:gd name="T40" fmla="*/ 1601 w 1751"/>
                <a:gd name="T41" fmla="*/ 1055 h 1315"/>
                <a:gd name="T42" fmla="*/ 1646 w 1751"/>
                <a:gd name="T43" fmla="*/ 990 h 1315"/>
                <a:gd name="T44" fmla="*/ 1691 w 1751"/>
                <a:gd name="T45" fmla="*/ 855 h 1315"/>
                <a:gd name="T46" fmla="*/ 1706 w 1751"/>
                <a:gd name="T47" fmla="*/ 720 h 1315"/>
                <a:gd name="T48" fmla="*/ 1751 w 1751"/>
                <a:gd name="T49" fmla="*/ 450 h 1315"/>
                <a:gd name="T50" fmla="*/ 1641 w 1751"/>
                <a:gd name="T51" fmla="*/ 200 h 1315"/>
                <a:gd name="T52" fmla="*/ 1571 w 1751"/>
                <a:gd name="T53" fmla="*/ 140 h 1315"/>
                <a:gd name="T54" fmla="*/ 1431 w 1751"/>
                <a:gd name="T55" fmla="*/ 55 h 1315"/>
                <a:gd name="T56" fmla="*/ 1356 w 1751"/>
                <a:gd name="T57" fmla="*/ 25 h 1315"/>
                <a:gd name="T58" fmla="*/ 1281 w 1751"/>
                <a:gd name="T59" fmla="*/ 20 h 1315"/>
                <a:gd name="T60" fmla="*/ 936 w 1751"/>
                <a:gd name="T61" fmla="*/ 25 h 1315"/>
                <a:gd name="T62" fmla="*/ 816 w 1751"/>
                <a:gd name="T63" fmla="*/ 40 h 13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51"/>
                <a:gd name="T97" fmla="*/ 0 h 1315"/>
                <a:gd name="T98" fmla="*/ 1751 w 1751"/>
                <a:gd name="T99" fmla="*/ 1315 h 13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51" h="1315">
                  <a:moveTo>
                    <a:pt x="816" y="40"/>
                  </a:moveTo>
                  <a:cubicBezTo>
                    <a:pt x="715" y="44"/>
                    <a:pt x="620" y="53"/>
                    <a:pt x="521" y="65"/>
                  </a:cubicBezTo>
                  <a:cubicBezTo>
                    <a:pt x="484" y="77"/>
                    <a:pt x="439" y="79"/>
                    <a:pt x="401" y="85"/>
                  </a:cubicBezTo>
                  <a:cubicBezTo>
                    <a:pt x="366" y="96"/>
                    <a:pt x="330" y="101"/>
                    <a:pt x="296" y="115"/>
                  </a:cubicBezTo>
                  <a:cubicBezTo>
                    <a:pt x="265" y="127"/>
                    <a:pt x="236" y="142"/>
                    <a:pt x="206" y="155"/>
                  </a:cubicBezTo>
                  <a:cubicBezTo>
                    <a:pt x="177" y="183"/>
                    <a:pt x="114" y="207"/>
                    <a:pt x="96" y="245"/>
                  </a:cubicBezTo>
                  <a:cubicBezTo>
                    <a:pt x="84" y="268"/>
                    <a:pt x="71" y="289"/>
                    <a:pt x="56" y="310"/>
                  </a:cubicBezTo>
                  <a:cubicBezTo>
                    <a:pt x="48" y="333"/>
                    <a:pt x="35" y="356"/>
                    <a:pt x="31" y="380"/>
                  </a:cubicBezTo>
                  <a:cubicBezTo>
                    <a:pt x="17" y="447"/>
                    <a:pt x="14" y="517"/>
                    <a:pt x="1" y="585"/>
                  </a:cubicBezTo>
                  <a:cubicBezTo>
                    <a:pt x="3" y="637"/>
                    <a:pt x="0" y="721"/>
                    <a:pt x="16" y="780"/>
                  </a:cubicBezTo>
                  <a:cubicBezTo>
                    <a:pt x="33" y="842"/>
                    <a:pt x="77" y="892"/>
                    <a:pt x="106" y="950"/>
                  </a:cubicBezTo>
                  <a:cubicBezTo>
                    <a:pt x="115" y="969"/>
                    <a:pt x="119" y="991"/>
                    <a:pt x="131" y="1010"/>
                  </a:cubicBezTo>
                  <a:cubicBezTo>
                    <a:pt x="184" y="1095"/>
                    <a:pt x="256" y="1179"/>
                    <a:pt x="361" y="1200"/>
                  </a:cubicBezTo>
                  <a:cubicBezTo>
                    <a:pt x="394" y="1216"/>
                    <a:pt x="431" y="1216"/>
                    <a:pt x="466" y="1230"/>
                  </a:cubicBezTo>
                  <a:cubicBezTo>
                    <a:pt x="558" y="1267"/>
                    <a:pt x="657" y="1281"/>
                    <a:pt x="756" y="1290"/>
                  </a:cubicBezTo>
                  <a:cubicBezTo>
                    <a:pt x="883" y="1315"/>
                    <a:pt x="1044" y="1289"/>
                    <a:pt x="1176" y="1280"/>
                  </a:cubicBezTo>
                  <a:cubicBezTo>
                    <a:pt x="1209" y="1273"/>
                    <a:pt x="1242" y="1266"/>
                    <a:pt x="1276" y="1260"/>
                  </a:cubicBezTo>
                  <a:cubicBezTo>
                    <a:pt x="1311" y="1242"/>
                    <a:pt x="1357" y="1229"/>
                    <a:pt x="1396" y="1220"/>
                  </a:cubicBezTo>
                  <a:cubicBezTo>
                    <a:pt x="1416" y="1206"/>
                    <a:pt x="1440" y="1199"/>
                    <a:pt x="1461" y="1185"/>
                  </a:cubicBezTo>
                  <a:cubicBezTo>
                    <a:pt x="1484" y="1167"/>
                    <a:pt x="1506" y="1146"/>
                    <a:pt x="1531" y="1130"/>
                  </a:cubicBezTo>
                  <a:cubicBezTo>
                    <a:pt x="1550" y="1101"/>
                    <a:pt x="1582" y="1083"/>
                    <a:pt x="1601" y="1055"/>
                  </a:cubicBezTo>
                  <a:cubicBezTo>
                    <a:pt x="1615" y="1033"/>
                    <a:pt x="1631" y="1011"/>
                    <a:pt x="1646" y="990"/>
                  </a:cubicBezTo>
                  <a:cubicBezTo>
                    <a:pt x="1653" y="952"/>
                    <a:pt x="1676" y="891"/>
                    <a:pt x="1691" y="855"/>
                  </a:cubicBezTo>
                  <a:cubicBezTo>
                    <a:pt x="1697" y="810"/>
                    <a:pt x="1698" y="764"/>
                    <a:pt x="1706" y="720"/>
                  </a:cubicBezTo>
                  <a:cubicBezTo>
                    <a:pt x="1720" y="629"/>
                    <a:pt x="1740" y="541"/>
                    <a:pt x="1751" y="450"/>
                  </a:cubicBezTo>
                  <a:cubicBezTo>
                    <a:pt x="1740" y="362"/>
                    <a:pt x="1720" y="252"/>
                    <a:pt x="1641" y="200"/>
                  </a:cubicBezTo>
                  <a:cubicBezTo>
                    <a:pt x="1622" y="172"/>
                    <a:pt x="1595" y="164"/>
                    <a:pt x="1571" y="140"/>
                  </a:cubicBezTo>
                  <a:cubicBezTo>
                    <a:pt x="1530" y="99"/>
                    <a:pt x="1484" y="74"/>
                    <a:pt x="1431" y="55"/>
                  </a:cubicBezTo>
                  <a:cubicBezTo>
                    <a:pt x="1404" y="45"/>
                    <a:pt x="1385" y="28"/>
                    <a:pt x="1356" y="25"/>
                  </a:cubicBezTo>
                  <a:cubicBezTo>
                    <a:pt x="1331" y="21"/>
                    <a:pt x="1306" y="21"/>
                    <a:pt x="1281" y="20"/>
                  </a:cubicBezTo>
                  <a:cubicBezTo>
                    <a:pt x="1166" y="0"/>
                    <a:pt x="1050" y="12"/>
                    <a:pt x="936" y="25"/>
                  </a:cubicBezTo>
                  <a:cubicBezTo>
                    <a:pt x="925" y="26"/>
                    <a:pt x="830" y="25"/>
                    <a:pt x="816" y="40"/>
                  </a:cubicBezTo>
                  <a:close/>
                </a:path>
              </a:pathLst>
            </a:custGeom>
            <a:noFill/>
            <a:ln w="12700">
              <a:solidFill>
                <a:srgbClr val="0703F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FontTx/>
                <a:buNone/>
              </a:pPr>
              <a:endParaRPr lang="en-US" sz="1800" b="1">
                <a:solidFill>
                  <a:srgbClr val="0703F3"/>
                </a:solidFill>
              </a:endParaRPr>
            </a:p>
          </p:txBody>
        </p:sp>
        <p:sp>
          <p:nvSpPr>
            <p:cNvPr id="42019" name="Freeform 22"/>
            <p:cNvSpPr>
              <a:spLocks/>
            </p:cNvSpPr>
            <p:nvPr/>
          </p:nvSpPr>
          <p:spPr bwMode="auto">
            <a:xfrm>
              <a:off x="3069" y="1495"/>
              <a:ext cx="466" cy="530"/>
            </a:xfrm>
            <a:custGeom>
              <a:avLst/>
              <a:gdLst>
                <a:gd name="T0" fmla="*/ 466 w 466"/>
                <a:gd name="T1" fmla="*/ 370 h 530"/>
                <a:gd name="T2" fmla="*/ 421 w 466"/>
                <a:gd name="T3" fmla="*/ 330 h 530"/>
                <a:gd name="T4" fmla="*/ 386 w 466"/>
                <a:gd name="T5" fmla="*/ 290 h 530"/>
                <a:gd name="T6" fmla="*/ 341 w 466"/>
                <a:gd name="T7" fmla="*/ 260 h 530"/>
                <a:gd name="T8" fmla="*/ 306 w 466"/>
                <a:gd name="T9" fmla="*/ 220 h 530"/>
                <a:gd name="T10" fmla="*/ 351 w 466"/>
                <a:gd name="T11" fmla="*/ 65 h 530"/>
                <a:gd name="T12" fmla="*/ 306 w 466"/>
                <a:gd name="T13" fmla="*/ 10 h 530"/>
                <a:gd name="T14" fmla="*/ 271 w 466"/>
                <a:gd name="T15" fmla="*/ 75 h 530"/>
                <a:gd name="T16" fmla="*/ 266 w 466"/>
                <a:gd name="T17" fmla="*/ 130 h 530"/>
                <a:gd name="T18" fmla="*/ 251 w 466"/>
                <a:gd name="T19" fmla="*/ 125 h 530"/>
                <a:gd name="T20" fmla="*/ 206 w 466"/>
                <a:gd name="T21" fmla="*/ 90 h 530"/>
                <a:gd name="T22" fmla="*/ 166 w 466"/>
                <a:gd name="T23" fmla="*/ 65 h 530"/>
                <a:gd name="T24" fmla="*/ 136 w 466"/>
                <a:gd name="T25" fmla="*/ 55 h 530"/>
                <a:gd name="T26" fmla="*/ 121 w 466"/>
                <a:gd name="T27" fmla="*/ 50 h 530"/>
                <a:gd name="T28" fmla="*/ 131 w 466"/>
                <a:gd name="T29" fmla="*/ 125 h 530"/>
                <a:gd name="T30" fmla="*/ 161 w 466"/>
                <a:gd name="T31" fmla="*/ 145 h 530"/>
                <a:gd name="T32" fmla="*/ 181 w 466"/>
                <a:gd name="T33" fmla="*/ 165 h 530"/>
                <a:gd name="T34" fmla="*/ 196 w 466"/>
                <a:gd name="T35" fmla="*/ 170 h 530"/>
                <a:gd name="T36" fmla="*/ 131 w 466"/>
                <a:gd name="T37" fmla="*/ 140 h 530"/>
                <a:gd name="T38" fmla="*/ 86 w 466"/>
                <a:gd name="T39" fmla="*/ 125 h 530"/>
                <a:gd name="T40" fmla="*/ 71 w 466"/>
                <a:gd name="T41" fmla="*/ 120 h 530"/>
                <a:gd name="T42" fmla="*/ 61 w 466"/>
                <a:gd name="T43" fmla="*/ 190 h 530"/>
                <a:gd name="T44" fmla="*/ 116 w 466"/>
                <a:gd name="T45" fmla="*/ 220 h 530"/>
                <a:gd name="T46" fmla="*/ 146 w 466"/>
                <a:gd name="T47" fmla="*/ 230 h 530"/>
                <a:gd name="T48" fmla="*/ 161 w 466"/>
                <a:gd name="T49" fmla="*/ 245 h 530"/>
                <a:gd name="T50" fmla="*/ 56 w 466"/>
                <a:gd name="T51" fmla="*/ 210 h 530"/>
                <a:gd name="T52" fmla="*/ 26 w 466"/>
                <a:gd name="T53" fmla="*/ 200 h 530"/>
                <a:gd name="T54" fmla="*/ 26 w 466"/>
                <a:gd name="T55" fmla="*/ 245 h 530"/>
                <a:gd name="T56" fmla="*/ 116 w 466"/>
                <a:gd name="T57" fmla="*/ 290 h 530"/>
                <a:gd name="T58" fmla="*/ 146 w 466"/>
                <a:gd name="T59" fmla="*/ 300 h 530"/>
                <a:gd name="T60" fmla="*/ 161 w 466"/>
                <a:gd name="T61" fmla="*/ 305 h 530"/>
                <a:gd name="T62" fmla="*/ 146 w 466"/>
                <a:gd name="T63" fmla="*/ 300 h 530"/>
                <a:gd name="T64" fmla="*/ 66 w 466"/>
                <a:gd name="T65" fmla="*/ 280 h 530"/>
                <a:gd name="T66" fmla="*/ 51 w 466"/>
                <a:gd name="T67" fmla="*/ 275 h 530"/>
                <a:gd name="T68" fmla="*/ 16 w 466"/>
                <a:gd name="T69" fmla="*/ 295 h 530"/>
                <a:gd name="T70" fmla="*/ 61 w 466"/>
                <a:gd name="T71" fmla="*/ 325 h 530"/>
                <a:gd name="T72" fmla="*/ 246 w 466"/>
                <a:gd name="T73" fmla="*/ 410 h 530"/>
                <a:gd name="T74" fmla="*/ 321 w 466"/>
                <a:gd name="T75" fmla="*/ 460 h 530"/>
                <a:gd name="T76" fmla="*/ 341 w 466"/>
                <a:gd name="T77" fmla="*/ 490 h 530"/>
                <a:gd name="T78" fmla="*/ 361 w 466"/>
                <a:gd name="T79" fmla="*/ 505 h 530"/>
                <a:gd name="T80" fmla="*/ 391 w 466"/>
                <a:gd name="T81" fmla="*/ 530 h 5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6"/>
                <a:gd name="T124" fmla="*/ 0 h 530"/>
                <a:gd name="T125" fmla="*/ 466 w 466"/>
                <a:gd name="T126" fmla="*/ 530 h 5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6" h="530">
                  <a:moveTo>
                    <a:pt x="466" y="370"/>
                  </a:moveTo>
                  <a:cubicBezTo>
                    <a:pt x="431" y="335"/>
                    <a:pt x="447" y="347"/>
                    <a:pt x="421" y="330"/>
                  </a:cubicBezTo>
                  <a:cubicBezTo>
                    <a:pt x="397" y="294"/>
                    <a:pt x="411" y="306"/>
                    <a:pt x="386" y="290"/>
                  </a:cubicBezTo>
                  <a:cubicBezTo>
                    <a:pt x="373" y="270"/>
                    <a:pt x="361" y="270"/>
                    <a:pt x="341" y="260"/>
                  </a:cubicBezTo>
                  <a:cubicBezTo>
                    <a:pt x="330" y="243"/>
                    <a:pt x="316" y="236"/>
                    <a:pt x="306" y="220"/>
                  </a:cubicBezTo>
                  <a:cubicBezTo>
                    <a:pt x="315" y="165"/>
                    <a:pt x="340" y="118"/>
                    <a:pt x="351" y="65"/>
                  </a:cubicBezTo>
                  <a:cubicBezTo>
                    <a:pt x="345" y="7"/>
                    <a:pt x="355" y="0"/>
                    <a:pt x="306" y="10"/>
                  </a:cubicBezTo>
                  <a:cubicBezTo>
                    <a:pt x="292" y="30"/>
                    <a:pt x="278" y="52"/>
                    <a:pt x="271" y="75"/>
                  </a:cubicBezTo>
                  <a:cubicBezTo>
                    <a:pt x="269" y="93"/>
                    <a:pt x="272" y="112"/>
                    <a:pt x="266" y="130"/>
                  </a:cubicBezTo>
                  <a:cubicBezTo>
                    <a:pt x="264" y="134"/>
                    <a:pt x="255" y="127"/>
                    <a:pt x="251" y="125"/>
                  </a:cubicBezTo>
                  <a:cubicBezTo>
                    <a:pt x="174" y="82"/>
                    <a:pt x="253" y="124"/>
                    <a:pt x="206" y="90"/>
                  </a:cubicBezTo>
                  <a:cubicBezTo>
                    <a:pt x="193" y="80"/>
                    <a:pt x="180" y="69"/>
                    <a:pt x="166" y="65"/>
                  </a:cubicBezTo>
                  <a:cubicBezTo>
                    <a:pt x="156" y="61"/>
                    <a:pt x="146" y="58"/>
                    <a:pt x="136" y="55"/>
                  </a:cubicBezTo>
                  <a:cubicBezTo>
                    <a:pt x="131" y="53"/>
                    <a:pt x="121" y="50"/>
                    <a:pt x="121" y="50"/>
                  </a:cubicBezTo>
                  <a:cubicBezTo>
                    <a:pt x="69" y="62"/>
                    <a:pt x="103" y="105"/>
                    <a:pt x="131" y="125"/>
                  </a:cubicBezTo>
                  <a:cubicBezTo>
                    <a:pt x="140" y="131"/>
                    <a:pt x="152" y="136"/>
                    <a:pt x="161" y="145"/>
                  </a:cubicBezTo>
                  <a:cubicBezTo>
                    <a:pt x="167" y="151"/>
                    <a:pt x="173" y="159"/>
                    <a:pt x="181" y="165"/>
                  </a:cubicBezTo>
                  <a:cubicBezTo>
                    <a:pt x="185" y="168"/>
                    <a:pt x="201" y="170"/>
                    <a:pt x="196" y="170"/>
                  </a:cubicBezTo>
                  <a:cubicBezTo>
                    <a:pt x="167" y="170"/>
                    <a:pt x="155" y="148"/>
                    <a:pt x="131" y="140"/>
                  </a:cubicBezTo>
                  <a:cubicBezTo>
                    <a:pt x="116" y="135"/>
                    <a:pt x="101" y="130"/>
                    <a:pt x="86" y="125"/>
                  </a:cubicBezTo>
                  <a:cubicBezTo>
                    <a:pt x="81" y="123"/>
                    <a:pt x="71" y="120"/>
                    <a:pt x="71" y="120"/>
                  </a:cubicBezTo>
                  <a:cubicBezTo>
                    <a:pt x="44" y="128"/>
                    <a:pt x="42" y="168"/>
                    <a:pt x="61" y="190"/>
                  </a:cubicBezTo>
                  <a:cubicBezTo>
                    <a:pt x="79" y="211"/>
                    <a:pt x="90" y="211"/>
                    <a:pt x="116" y="220"/>
                  </a:cubicBezTo>
                  <a:cubicBezTo>
                    <a:pt x="126" y="223"/>
                    <a:pt x="146" y="230"/>
                    <a:pt x="146" y="230"/>
                  </a:cubicBezTo>
                  <a:cubicBezTo>
                    <a:pt x="151" y="235"/>
                    <a:pt x="167" y="247"/>
                    <a:pt x="161" y="245"/>
                  </a:cubicBezTo>
                  <a:cubicBezTo>
                    <a:pt x="125" y="233"/>
                    <a:pt x="91" y="221"/>
                    <a:pt x="56" y="210"/>
                  </a:cubicBezTo>
                  <a:cubicBezTo>
                    <a:pt x="46" y="206"/>
                    <a:pt x="26" y="200"/>
                    <a:pt x="26" y="200"/>
                  </a:cubicBezTo>
                  <a:cubicBezTo>
                    <a:pt x="0" y="208"/>
                    <a:pt x="8" y="231"/>
                    <a:pt x="26" y="245"/>
                  </a:cubicBezTo>
                  <a:cubicBezTo>
                    <a:pt x="40" y="256"/>
                    <a:pt x="96" y="281"/>
                    <a:pt x="116" y="290"/>
                  </a:cubicBezTo>
                  <a:cubicBezTo>
                    <a:pt x="125" y="294"/>
                    <a:pt x="136" y="296"/>
                    <a:pt x="146" y="300"/>
                  </a:cubicBezTo>
                  <a:cubicBezTo>
                    <a:pt x="151" y="301"/>
                    <a:pt x="161" y="305"/>
                    <a:pt x="161" y="305"/>
                  </a:cubicBezTo>
                  <a:cubicBezTo>
                    <a:pt x="161" y="305"/>
                    <a:pt x="151" y="301"/>
                    <a:pt x="146" y="300"/>
                  </a:cubicBezTo>
                  <a:cubicBezTo>
                    <a:pt x="85" y="287"/>
                    <a:pt x="112" y="295"/>
                    <a:pt x="66" y="280"/>
                  </a:cubicBezTo>
                  <a:cubicBezTo>
                    <a:pt x="61" y="278"/>
                    <a:pt x="51" y="275"/>
                    <a:pt x="51" y="275"/>
                  </a:cubicBezTo>
                  <a:cubicBezTo>
                    <a:pt x="38" y="277"/>
                    <a:pt x="12" y="272"/>
                    <a:pt x="16" y="295"/>
                  </a:cubicBezTo>
                  <a:cubicBezTo>
                    <a:pt x="19" y="316"/>
                    <a:pt x="46" y="316"/>
                    <a:pt x="61" y="325"/>
                  </a:cubicBezTo>
                  <a:cubicBezTo>
                    <a:pt x="121" y="358"/>
                    <a:pt x="175" y="399"/>
                    <a:pt x="246" y="410"/>
                  </a:cubicBezTo>
                  <a:cubicBezTo>
                    <a:pt x="278" y="420"/>
                    <a:pt x="300" y="428"/>
                    <a:pt x="321" y="460"/>
                  </a:cubicBezTo>
                  <a:cubicBezTo>
                    <a:pt x="327" y="470"/>
                    <a:pt x="331" y="482"/>
                    <a:pt x="341" y="490"/>
                  </a:cubicBezTo>
                  <a:cubicBezTo>
                    <a:pt x="347" y="495"/>
                    <a:pt x="355" y="499"/>
                    <a:pt x="361" y="505"/>
                  </a:cubicBezTo>
                  <a:cubicBezTo>
                    <a:pt x="371" y="515"/>
                    <a:pt x="373" y="530"/>
                    <a:pt x="391" y="530"/>
                  </a:cubicBezTo>
                </a:path>
              </a:pathLst>
            </a:custGeom>
            <a:noFill/>
            <a:ln w="12700">
              <a:solidFill>
                <a:srgbClr val="0703F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FontTx/>
                <a:buNone/>
              </a:pPr>
              <a:endParaRPr lang="en-US" sz="1800" b="1">
                <a:solidFill>
                  <a:srgbClr val="0703F3"/>
                </a:solidFill>
              </a:endParaRPr>
            </a:p>
          </p:txBody>
        </p:sp>
        <p:sp>
          <p:nvSpPr>
            <p:cNvPr id="42020" name="Freeform 23"/>
            <p:cNvSpPr>
              <a:spLocks/>
            </p:cNvSpPr>
            <p:nvPr/>
          </p:nvSpPr>
          <p:spPr bwMode="auto">
            <a:xfrm flipH="1">
              <a:off x="5175" y="1511"/>
              <a:ext cx="466" cy="530"/>
            </a:xfrm>
            <a:custGeom>
              <a:avLst/>
              <a:gdLst>
                <a:gd name="T0" fmla="*/ 466 w 466"/>
                <a:gd name="T1" fmla="*/ 370 h 530"/>
                <a:gd name="T2" fmla="*/ 421 w 466"/>
                <a:gd name="T3" fmla="*/ 330 h 530"/>
                <a:gd name="T4" fmla="*/ 386 w 466"/>
                <a:gd name="T5" fmla="*/ 290 h 530"/>
                <a:gd name="T6" fmla="*/ 341 w 466"/>
                <a:gd name="T7" fmla="*/ 260 h 530"/>
                <a:gd name="T8" fmla="*/ 306 w 466"/>
                <a:gd name="T9" fmla="*/ 220 h 530"/>
                <a:gd name="T10" fmla="*/ 351 w 466"/>
                <a:gd name="T11" fmla="*/ 65 h 530"/>
                <a:gd name="T12" fmla="*/ 306 w 466"/>
                <a:gd name="T13" fmla="*/ 10 h 530"/>
                <a:gd name="T14" fmla="*/ 271 w 466"/>
                <a:gd name="T15" fmla="*/ 75 h 530"/>
                <a:gd name="T16" fmla="*/ 266 w 466"/>
                <a:gd name="T17" fmla="*/ 130 h 530"/>
                <a:gd name="T18" fmla="*/ 251 w 466"/>
                <a:gd name="T19" fmla="*/ 125 h 530"/>
                <a:gd name="T20" fmla="*/ 206 w 466"/>
                <a:gd name="T21" fmla="*/ 90 h 530"/>
                <a:gd name="T22" fmla="*/ 166 w 466"/>
                <a:gd name="T23" fmla="*/ 65 h 530"/>
                <a:gd name="T24" fmla="*/ 136 w 466"/>
                <a:gd name="T25" fmla="*/ 55 h 530"/>
                <a:gd name="T26" fmla="*/ 121 w 466"/>
                <a:gd name="T27" fmla="*/ 50 h 530"/>
                <a:gd name="T28" fmla="*/ 131 w 466"/>
                <a:gd name="T29" fmla="*/ 125 h 530"/>
                <a:gd name="T30" fmla="*/ 161 w 466"/>
                <a:gd name="T31" fmla="*/ 145 h 530"/>
                <a:gd name="T32" fmla="*/ 181 w 466"/>
                <a:gd name="T33" fmla="*/ 165 h 530"/>
                <a:gd name="T34" fmla="*/ 196 w 466"/>
                <a:gd name="T35" fmla="*/ 170 h 530"/>
                <a:gd name="T36" fmla="*/ 131 w 466"/>
                <a:gd name="T37" fmla="*/ 140 h 530"/>
                <a:gd name="T38" fmla="*/ 86 w 466"/>
                <a:gd name="T39" fmla="*/ 125 h 530"/>
                <a:gd name="T40" fmla="*/ 71 w 466"/>
                <a:gd name="T41" fmla="*/ 120 h 530"/>
                <a:gd name="T42" fmla="*/ 61 w 466"/>
                <a:gd name="T43" fmla="*/ 190 h 530"/>
                <a:gd name="T44" fmla="*/ 116 w 466"/>
                <a:gd name="T45" fmla="*/ 220 h 530"/>
                <a:gd name="T46" fmla="*/ 146 w 466"/>
                <a:gd name="T47" fmla="*/ 230 h 530"/>
                <a:gd name="T48" fmla="*/ 161 w 466"/>
                <a:gd name="T49" fmla="*/ 245 h 530"/>
                <a:gd name="T50" fmla="*/ 56 w 466"/>
                <a:gd name="T51" fmla="*/ 210 h 530"/>
                <a:gd name="T52" fmla="*/ 26 w 466"/>
                <a:gd name="T53" fmla="*/ 200 h 530"/>
                <a:gd name="T54" fmla="*/ 26 w 466"/>
                <a:gd name="T55" fmla="*/ 245 h 530"/>
                <a:gd name="T56" fmla="*/ 116 w 466"/>
                <a:gd name="T57" fmla="*/ 290 h 530"/>
                <a:gd name="T58" fmla="*/ 146 w 466"/>
                <a:gd name="T59" fmla="*/ 300 h 530"/>
                <a:gd name="T60" fmla="*/ 161 w 466"/>
                <a:gd name="T61" fmla="*/ 305 h 530"/>
                <a:gd name="T62" fmla="*/ 146 w 466"/>
                <a:gd name="T63" fmla="*/ 300 h 530"/>
                <a:gd name="T64" fmla="*/ 66 w 466"/>
                <a:gd name="T65" fmla="*/ 280 h 530"/>
                <a:gd name="T66" fmla="*/ 51 w 466"/>
                <a:gd name="T67" fmla="*/ 275 h 530"/>
                <a:gd name="T68" fmla="*/ 16 w 466"/>
                <a:gd name="T69" fmla="*/ 295 h 530"/>
                <a:gd name="T70" fmla="*/ 61 w 466"/>
                <a:gd name="T71" fmla="*/ 325 h 530"/>
                <a:gd name="T72" fmla="*/ 246 w 466"/>
                <a:gd name="T73" fmla="*/ 410 h 530"/>
                <a:gd name="T74" fmla="*/ 321 w 466"/>
                <a:gd name="T75" fmla="*/ 460 h 530"/>
                <a:gd name="T76" fmla="*/ 341 w 466"/>
                <a:gd name="T77" fmla="*/ 490 h 530"/>
                <a:gd name="T78" fmla="*/ 361 w 466"/>
                <a:gd name="T79" fmla="*/ 505 h 530"/>
                <a:gd name="T80" fmla="*/ 391 w 466"/>
                <a:gd name="T81" fmla="*/ 530 h 5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6"/>
                <a:gd name="T124" fmla="*/ 0 h 530"/>
                <a:gd name="T125" fmla="*/ 466 w 466"/>
                <a:gd name="T126" fmla="*/ 530 h 5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6" h="530">
                  <a:moveTo>
                    <a:pt x="466" y="370"/>
                  </a:moveTo>
                  <a:cubicBezTo>
                    <a:pt x="431" y="335"/>
                    <a:pt x="447" y="347"/>
                    <a:pt x="421" y="330"/>
                  </a:cubicBezTo>
                  <a:cubicBezTo>
                    <a:pt x="397" y="294"/>
                    <a:pt x="411" y="306"/>
                    <a:pt x="386" y="290"/>
                  </a:cubicBezTo>
                  <a:cubicBezTo>
                    <a:pt x="373" y="270"/>
                    <a:pt x="361" y="270"/>
                    <a:pt x="341" y="260"/>
                  </a:cubicBezTo>
                  <a:cubicBezTo>
                    <a:pt x="330" y="243"/>
                    <a:pt x="316" y="236"/>
                    <a:pt x="306" y="220"/>
                  </a:cubicBezTo>
                  <a:cubicBezTo>
                    <a:pt x="315" y="165"/>
                    <a:pt x="340" y="118"/>
                    <a:pt x="351" y="65"/>
                  </a:cubicBezTo>
                  <a:cubicBezTo>
                    <a:pt x="345" y="7"/>
                    <a:pt x="355" y="0"/>
                    <a:pt x="306" y="10"/>
                  </a:cubicBezTo>
                  <a:cubicBezTo>
                    <a:pt x="292" y="30"/>
                    <a:pt x="278" y="52"/>
                    <a:pt x="271" y="75"/>
                  </a:cubicBezTo>
                  <a:cubicBezTo>
                    <a:pt x="269" y="93"/>
                    <a:pt x="272" y="112"/>
                    <a:pt x="266" y="130"/>
                  </a:cubicBezTo>
                  <a:cubicBezTo>
                    <a:pt x="264" y="134"/>
                    <a:pt x="255" y="127"/>
                    <a:pt x="251" y="125"/>
                  </a:cubicBezTo>
                  <a:cubicBezTo>
                    <a:pt x="174" y="82"/>
                    <a:pt x="253" y="124"/>
                    <a:pt x="206" y="90"/>
                  </a:cubicBezTo>
                  <a:cubicBezTo>
                    <a:pt x="193" y="80"/>
                    <a:pt x="180" y="69"/>
                    <a:pt x="166" y="65"/>
                  </a:cubicBezTo>
                  <a:cubicBezTo>
                    <a:pt x="156" y="61"/>
                    <a:pt x="146" y="58"/>
                    <a:pt x="136" y="55"/>
                  </a:cubicBezTo>
                  <a:cubicBezTo>
                    <a:pt x="131" y="53"/>
                    <a:pt x="121" y="50"/>
                    <a:pt x="121" y="50"/>
                  </a:cubicBezTo>
                  <a:cubicBezTo>
                    <a:pt x="69" y="62"/>
                    <a:pt x="103" y="105"/>
                    <a:pt x="131" y="125"/>
                  </a:cubicBezTo>
                  <a:cubicBezTo>
                    <a:pt x="140" y="131"/>
                    <a:pt x="152" y="136"/>
                    <a:pt x="161" y="145"/>
                  </a:cubicBezTo>
                  <a:cubicBezTo>
                    <a:pt x="167" y="151"/>
                    <a:pt x="173" y="159"/>
                    <a:pt x="181" y="165"/>
                  </a:cubicBezTo>
                  <a:cubicBezTo>
                    <a:pt x="185" y="168"/>
                    <a:pt x="201" y="170"/>
                    <a:pt x="196" y="170"/>
                  </a:cubicBezTo>
                  <a:cubicBezTo>
                    <a:pt x="167" y="170"/>
                    <a:pt x="155" y="148"/>
                    <a:pt x="131" y="140"/>
                  </a:cubicBezTo>
                  <a:cubicBezTo>
                    <a:pt x="116" y="135"/>
                    <a:pt x="101" y="130"/>
                    <a:pt x="86" y="125"/>
                  </a:cubicBezTo>
                  <a:cubicBezTo>
                    <a:pt x="81" y="123"/>
                    <a:pt x="71" y="120"/>
                    <a:pt x="71" y="120"/>
                  </a:cubicBezTo>
                  <a:cubicBezTo>
                    <a:pt x="44" y="128"/>
                    <a:pt x="42" y="168"/>
                    <a:pt x="61" y="190"/>
                  </a:cubicBezTo>
                  <a:cubicBezTo>
                    <a:pt x="79" y="211"/>
                    <a:pt x="90" y="211"/>
                    <a:pt x="116" y="220"/>
                  </a:cubicBezTo>
                  <a:cubicBezTo>
                    <a:pt x="126" y="223"/>
                    <a:pt x="146" y="230"/>
                    <a:pt x="146" y="230"/>
                  </a:cubicBezTo>
                  <a:cubicBezTo>
                    <a:pt x="151" y="235"/>
                    <a:pt x="167" y="247"/>
                    <a:pt x="161" y="245"/>
                  </a:cubicBezTo>
                  <a:cubicBezTo>
                    <a:pt x="125" y="233"/>
                    <a:pt x="91" y="221"/>
                    <a:pt x="56" y="210"/>
                  </a:cubicBezTo>
                  <a:cubicBezTo>
                    <a:pt x="46" y="206"/>
                    <a:pt x="26" y="200"/>
                    <a:pt x="26" y="200"/>
                  </a:cubicBezTo>
                  <a:cubicBezTo>
                    <a:pt x="0" y="208"/>
                    <a:pt x="8" y="231"/>
                    <a:pt x="26" y="245"/>
                  </a:cubicBezTo>
                  <a:cubicBezTo>
                    <a:pt x="40" y="256"/>
                    <a:pt x="96" y="281"/>
                    <a:pt x="116" y="290"/>
                  </a:cubicBezTo>
                  <a:cubicBezTo>
                    <a:pt x="125" y="294"/>
                    <a:pt x="136" y="296"/>
                    <a:pt x="146" y="300"/>
                  </a:cubicBezTo>
                  <a:cubicBezTo>
                    <a:pt x="151" y="301"/>
                    <a:pt x="161" y="305"/>
                    <a:pt x="161" y="305"/>
                  </a:cubicBezTo>
                  <a:cubicBezTo>
                    <a:pt x="161" y="305"/>
                    <a:pt x="151" y="301"/>
                    <a:pt x="146" y="300"/>
                  </a:cubicBezTo>
                  <a:cubicBezTo>
                    <a:pt x="85" y="287"/>
                    <a:pt x="112" y="295"/>
                    <a:pt x="66" y="280"/>
                  </a:cubicBezTo>
                  <a:cubicBezTo>
                    <a:pt x="61" y="278"/>
                    <a:pt x="51" y="275"/>
                    <a:pt x="51" y="275"/>
                  </a:cubicBezTo>
                  <a:cubicBezTo>
                    <a:pt x="38" y="277"/>
                    <a:pt x="12" y="272"/>
                    <a:pt x="16" y="295"/>
                  </a:cubicBezTo>
                  <a:cubicBezTo>
                    <a:pt x="19" y="316"/>
                    <a:pt x="46" y="316"/>
                    <a:pt x="61" y="325"/>
                  </a:cubicBezTo>
                  <a:cubicBezTo>
                    <a:pt x="121" y="358"/>
                    <a:pt x="175" y="399"/>
                    <a:pt x="246" y="410"/>
                  </a:cubicBezTo>
                  <a:cubicBezTo>
                    <a:pt x="278" y="420"/>
                    <a:pt x="300" y="428"/>
                    <a:pt x="321" y="460"/>
                  </a:cubicBezTo>
                  <a:cubicBezTo>
                    <a:pt x="327" y="470"/>
                    <a:pt x="331" y="482"/>
                    <a:pt x="341" y="490"/>
                  </a:cubicBezTo>
                  <a:cubicBezTo>
                    <a:pt x="347" y="495"/>
                    <a:pt x="355" y="499"/>
                    <a:pt x="361" y="505"/>
                  </a:cubicBezTo>
                  <a:cubicBezTo>
                    <a:pt x="371" y="515"/>
                    <a:pt x="373" y="530"/>
                    <a:pt x="391" y="530"/>
                  </a:cubicBezTo>
                </a:path>
              </a:pathLst>
            </a:custGeom>
            <a:noFill/>
            <a:ln w="12700">
              <a:solidFill>
                <a:srgbClr val="0703F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FontTx/>
                <a:buNone/>
              </a:pPr>
              <a:endParaRPr lang="en-US" sz="1800" b="1">
                <a:solidFill>
                  <a:srgbClr val="0703F3"/>
                </a:solidFill>
              </a:endParaRPr>
            </a:p>
          </p:txBody>
        </p:sp>
        <p:sp>
          <p:nvSpPr>
            <p:cNvPr id="42021" name="Freeform 24"/>
            <p:cNvSpPr>
              <a:spLocks/>
            </p:cNvSpPr>
            <p:nvPr/>
          </p:nvSpPr>
          <p:spPr bwMode="auto">
            <a:xfrm>
              <a:off x="3660" y="2935"/>
              <a:ext cx="725" cy="467"/>
            </a:xfrm>
            <a:custGeom>
              <a:avLst/>
              <a:gdLst>
                <a:gd name="T0" fmla="*/ 345 w 725"/>
                <a:gd name="T1" fmla="*/ 0 h 467"/>
                <a:gd name="T2" fmla="*/ 360 w 725"/>
                <a:gd name="T3" fmla="*/ 160 h 467"/>
                <a:gd name="T4" fmla="*/ 315 w 725"/>
                <a:gd name="T5" fmla="*/ 175 h 467"/>
                <a:gd name="T6" fmla="*/ 120 w 725"/>
                <a:gd name="T7" fmla="*/ 190 h 467"/>
                <a:gd name="T8" fmla="*/ 35 w 725"/>
                <a:gd name="T9" fmla="*/ 250 h 467"/>
                <a:gd name="T10" fmla="*/ 10 w 725"/>
                <a:gd name="T11" fmla="*/ 280 h 467"/>
                <a:gd name="T12" fmla="*/ 0 w 725"/>
                <a:gd name="T13" fmla="*/ 310 h 467"/>
                <a:gd name="T14" fmla="*/ 20 w 725"/>
                <a:gd name="T15" fmla="*/ 380 h 467"/>
                <a:gd name="T16" fmla="*/ 240 w 725"/>
                <a:gd name="T17" fmla="*/ 465 h 467"/>
                <a:gd name="T18" fmla="*/ 635 w 725"/>
                <a:gd name="T19" fmla="*/ 460 h 467"/>
                <a:gd name="T20" fmla="*/ 690 w 725"/>
                <a:gd name="T21" fmla="*/ 420 h 467"/>
                <a:gd name="T22" fmla="*/ 710 w 725"/>
                <a:gd name="T23" fmla="*/ 355 h 467"/>
                <a:gd name="T24" fmla="*/ 715 w 725"/>
                <a:gd name="T25" fmla="*/ 220 h 467"/>
                <a:gd name="T26" fmla="*/ 680 w 725"/>
                <a:gd name="T27" fmla="*/ 145 h 467"/>
                <a:gd name="T28" fmla="*/ 665 w 725"/>
                <a:gd name="T29" fmla="*/ 15 h 4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5"/>
                <a:gd name="T46" fmla="*/ 0 h 467"/>
                <a:gd name="T47" fmla="*/ 725 w 725"/>
                <a:gd name="T48" fmla="*/ 467 h 4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5" h="467">
                  <a:moveTo>
                    <a:pt x="345" y="0"/>
                  </a:moveTo>
                  <a:cubicBezTo>
                    <a:pt x="358" y="52"/>
                    <a:pt x="340" y="101"/>
                    <a:pt x="360" y="160"/>
                  </a:cubicBezTo>
                  <a:cubicBezTo>
                    <a:pt x="351" y="185"/>
                    <a:pt x="340" y="180"/>
                    <a:pt x="315" y="175"/>
                  </a:cubicBezTo>
                  <a:cubicBezTo>
                    <a:pt x="249" y="181"/>
                    <a:pt x="184" y="180"/>
                    <a:pt x="120" y="190"/>
                  </a:cubicBezTo>
                  <a:cubicBezTo>
                    <a:pt x="69" y="206"/>
                    <a:pt x="73" y="224"/>
                    <a:pt x="35" y="250"/>
                  </a:cubicBezTo>
                  <a:cubicBezTo>
                    <a:pt x="27" y="260"/>
                    <a:pt x="16" y="268"/>
                    <a:pt x="10" y="280"/>
                  </a:cubicBezTo>
                  <a:cubicBezTo>
                    <a:pt x="4" y="289"/>
                    <a:pt x="0" y="310"/>
                    <a:pt x="0" y="310"/>
                  </a:cubicBezTo>
                  <a:cubicBezTo>
                    <a:pt x="5" y="332"/>
                    <a:pt x="7" y="359"/>
                    <a:pt x="20" y="380"/>
                  </a:cubicBezTo>
                  <a:cubicBezTo>
                    <a:pt x="55" y="436"/>
                    <a:pt x="180" y="456"/>
                    <a:pt x="240" y="465"/>
                  </a:cubicBezTo>
                  <a:cubicBezTo>
                    <a:pt x="371" y="461"/>
                    <a:pt x="503" y="467"/>
                    <a:pt x="635" y="460"/>
                  </a:cubicBezTo>
                  <a:cubicBezTo>
                    <a:pt x="656" y="454"/>
                    <a:pt x="690" y="420"/>
                    <a:pt x="690" y="420"/>
                  </a:cubicBezTo>
                  <a:cubicBezTo>
                    <a:pt x="697" y="398"/>
                    <a:pt x="702" y="376"/>
                    <a:pt x="710" y="355"/>
                  </a:cubicBezTo>
                  <a:cubicBezTo>
                    <a:pt x="719" y="289"/>
                    <a:pt x="725" y="284"/>
                    <a:pt x="715" y="220"/>
                  </a:cubicBezTo>
                  <a:cubicBezTo>
                    <a:pt x="710" y="190"/>
                    <a:pt x="689" y="172"/>
                    <a:pt x="680" y="145"/>
                  </a:cubicBezTo>
                  <a:cubicBezTo>
                    <a:pt x="676" y="103"/>
                    <a:pt x="665" y="57"/>
                    <a:pt x="665" y="15"/>
                  </a:cubicBezTo>
                </a:path>
              </a:pathLst>
            </a:custGeom>
            <a:noFill/>
            <a:ln w="12700">
              <a:solidFill>
                <a:srgbClr val="0703F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FontTx/>
                <a:buNone/>
              </a:pPr>
              <a:endParaRPr lang="en-US" sz="1800" b="1">
                <a:solidFill>
                  <a:srgbClr val="0703F3"/>
                </a:solidFill>
              </a:endParaRPr>
            </a:p>
          </p:txBody>
        </p:sp>
        <p:sp>
          <p:nvSpPr>
            <p:cNvPr id="42022" name="Freeform 25"/>
            <p:cNvSpPr>
              <a:spLocks/>
            </p:cNvSpPr>
            <p:nvPr/>
          </p:nvSpPr>
          <p:spPr bwMode="auto">
            <a:xfrm flipH="1">
              <a:off x="4406" y="2926"/>
              <a:ext cx="725" cy="467"/>
            </a:xfrm>
            <a:custGeom>
              <a:avLst/>
              <a:gdLst>
                <a:gd name="T0" fmla="*/ 345 w 725"/>
                <a:gd name="T1" fmla="*/ 0 h 467"/>
                <a:gd name="T2" fmla="*/ 360 w 725"/>
                <a:gd name="T3" fmla="*/ 160 h 467"/>
                <a:gd name="T4" fmla="*/ 315 w 725"/>
                <a:gd name="T5" fmla="*/ 175 h 467"/>
                <a:gd name="T6" fmla="*/ 120 w 725"/>
                <a:gd name="T7" fmla="*/ 190 h 467"/>
                <a:gd name="T8" fmla="*/ 35 w 725"/>
                <a:gd name="T9" fmla="*/ 250 h 467"/>
                <a:gd name="T10" fmla="*/ 10 w 725"/>
                <a:gd name="T11" fmla="*/ 280 h 467"/>
                <a:gd name="T12" fmla="*/ 0 w 725"/>
                <a:gd name="T13" fmla="*/ 310 h 467"/>
                <a:gd name="T14" fmla="*/ 20 w 725"/>
                <a:gd name="T15" fmla="*/ 380 h 467"/>
                <a:gd name="T16" fmla="*/ 240 w 725"/>
                <a:gd name="T17" fmla="*/ 465 h 467"/>
                <a:gd name="T18" fmla="*/ 635 w 725"/>
                <a:gd name="T19" fmla="*/ 460 h 467"/>
                <a:gd name="T20" fmla="*/ 690 w 725"/>
                <a:gd name="T21" fmla="*/ 420 h 467"/>
                <a:gd name="T22" fmla="*/ 710 w 725"/>
                <a:gd name="T23" fmla="*/ 355 h 467"/>
                <a:gd name="T24" fmla="*/ 715 w 725"/>
                <a:gd name="T25" fmla="*/ 220 h 467"/>
                <a:gd name="T26" fmla="*/ 680 w 725"/>
                <a:gd name="T27" fmla="*/ 145 h 467"/>
                <a:gd name="T28" fmla="*/ 665 w 725"/>
                <a:gd name="T29" fmla="*/ 15 h 4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5"/>
                <a:gd name="T46" fmla="*/ 0 h 467"/>
                <a:gd name="T47" fmla="*/ 725 w 725"/>
                <a:gd name="T48" fmla="*/ 467 h 4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5" h="467">
                  <a:moveTo>
                    <a:pt x="345" y="0"/>
                  </a:moveTo>
                  <a:cubicBezTo>
                    <a:pt x="358" y="52"/>
                    <a:pt x="340" y="101"/>
                    <a:pt x="360" y="160"/>
                  </a:cubicBezTo>
                  <a:cubicBezTo>
                    <a:pt x="351" y="185"/>
                    <a:pt x="340" y="180"/>
                    <a:pt x="315" y="175"/>
                  </a:cubicBezTo>
                  <a:cubicBezTo>
                    <a:pt x="249" y="181"/>
                    <a:pt x="184" y="180"/>
                    <a:pt x="120" y="190"/>
                  </a:cubicBezTo>
                  <a:cubicBezTo>
                    <a:pt x="69" y="206"/>
                    <a:pt x="73" y="224"/>
                    <a:pt x="35" y="250"/>
                  </a:cubicBezTo>
                  <a:cubicBezTo>
                    <a:pt x="27" y="260"/>
                    <a:pt x="16" y="268"/>
                    <a:pt x="10" y="280"/>
                  </a:cubicBezTo>
                  <a:cubicBezTo>
                    <a:pt x="4" y="289"/>
                    <a:pt x="0" y="310"/>
                    <a:pt x="0" y="310"/>
                  </a:cubicBezTo>
                  <a:cubicBezTo>
                    <a:pt x="5" y="332"/>
                    <a:pt x="7" y="359"/>
                    <a:pt x="20" y="380"/>
                  </a:cubicBezTo>
                  <a:cubicBezTo>
                    <a:pt x="55" y="436"/>
                    <a:pt x="180" y="456"/>
                    <a:pt x="240" y="465"/>
                  </a:cubicBezTo>
                  <a:cubicBezTo>
                    <a:pt x="371" y="461"/>
                    <a:pt x="503" y="467"/>
                    <a:pt x="635" y="460"/>
                  </a:cubicBezTo>
                  <a:cubicBezTo>
                    <a:pt x="656" y="454"/>
                    <a:pt x="690" y="420"/>
                    <a:pt x="690" y="420"/>
                  </a:cubicBezTo>
                  <a:cubicBezTo>
                    <a:pt x="697" y="398"/>
                    <a:pt x="702" y="376"/>
                    <a:pt x="710" y="355"/>
                  </a:cubicBezTo>
                  <a:cubicBezTo>
                    <a:pt x="719" y="289"/>
                    <a:pt x="725" y="284"/>
                    <a:pt x="715" y="220"/>
                  </a:cubicBezTo>
                  <a:cubicBezTo>
                    <a:pt x="710" y="190"/>
                    <a:pt x="689" y="172"/>
                    <a:pt x="680" y="145"/>
                  </a:cubicBezTo>
                  <a:cubicBezTo>
                    <a:pt x="676" y="103"/>
                    <a:pt x="665" y="57"/>
                    <a:pt x="665" y="15"/>
                  </a:cubicBezTo>
                </a:path>
              </a:pathLst>
            </a:custGeom>
            <a:noFill/>
            <a:ln w="12700">
              <a:solidFill>
                <a:srgbClr val="0703F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FontTx/>
                <a:buNone/>
              </a:pPr>
              <a:endParaRPr lang="en-US" sz="1800" b="1">
                <a:solidFill>
                  <a:srgbClr val="0703F3"/>
                </a:solidFill>
              </a:endParaRPr>
            </a:p>
          </p:txBody>
        </p:sp>
      </p:grpSp>
      <p:sp>
        <p:nvSpPr>
          <p:cNvPr id="42006" name="Rectangle 26"/>
          <p:cNvSpPr>
            <a:spLocks noChangeArrowheads="1"/>
          </p:cNvSpPr>
          <p:nvPr/>
        </p:nvSpPr>
        <p:spPr bwMode="auto">
          <a:xfrm>
            <a:off x="7288213" y="5160963"/>
            <a:ext cx="361950" cy="36353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sp>
        <p:nvSpPr>
          <p:cNvPr id="42007" name="Rectangle 27"/>
          <p:cNvSpPr>
            <a:spLocks noChangeArrowheads="1"/>
          </p:cNvSpPr>
          <p:nvPr/>
        </p:nvSpPr>
        <p:spPr bwMode="auto">
          <a:xfrm>
            <a:off x="7654925" y="5162550"/>
            <a:ext cx="361950" cy="3635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grpSp>
        <p:nvGrpSpPr>
          <p:cNvPr id="42008" name="Group 28"/>
          <p:cNvGrpSpPr>
            <a:grpSpLocks/>
          </p:cNvGrpSpPr>
          <p:nvPr/>
        </p:nvGrpSpPr>
        <p:grpSpPr bwMode="auto">
          <a:xfrm>
            <a:off x="7762875" y="5291138"/>
            <a:ext cx="106363" cy="122237"/>
            <a:chOff x="2463" y="1606"/>
            <a:chExt cx="197" cy="223"/>
          </a:xfrm>
        </p:grpSpPr>
        <p:sp>
          <p:nvSpPr>
            <p:cNvPr id="42016" name="Line 29"/>
            <p:cNvSpPr>
              <a:spLocks noChangeShapeType="1"/>
            </p:cNvSpPr>
            <p:nvPr/>
          </p:nvSpPr>
          <p:spPr bwMode="auto">
            <a:xfrm>
              <a:off x="2463" y="1606"/>
              <a:ext cx="197" cy="22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sp>
          <p:nvSpPr>
            <p:cNvPr id="42017" name="Line 30"/>
            <p:cNvSpPr>
              <a:spLocks noChangeShapeType="1"/>
            </p:cNvSpPr>
            <p:nvPr/>
          </p:nvSpPr>
          <p:spPr bwMode="auto">
            <a:xfrm flipH="1">
              <a:off x="2463" y="1606"/>
              <a:ext cx="197" cy="22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grpSp>
      <p:grpSp>
        <p:nvGrpSpPr>
          <p:cNvPr id="42009" name="Group 31"/>
          <p:cNvGrpSpPr>
            <a:grpSpLocks/>
          </p:cNvGrpSpPr>
          <p:nvPr/>
        </p:nvGrpSpPr>
        <p:grpSpPr bwMode="auto">
          <a:xfrm>
            <a:off x="7399338" y="5284788"/>
            <a:ext cx="106362" cy="122237"/>
            <a:chOff x="2463" y="1606"/>
            <a:chExt cx="197" cy="223"/>
          </a:xfrm>
        </p:grpSpPr>
        <p:sp>
          <p:nvSpPr>
            <p:cNvPr id="42014" name="Line 32"/>
            <p:cNvSpPr>
              <a:spLocks noChangeShapeType="1"/>
            </p:cNvSpPr>
            <p:nvPr/>
          </p:nvSpPr>
          <p:spPr bwMode="auto">
            <a:xfrm>
              <a:off x="2463" y="1606"/>
              <a:ext cx="197" cy="22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sp>
          <p:nvSpPr>
            <p:cNvPr id="42015" name="Line 33"/>
            <p:cNvSpPr>
              <a:spLocks noChangeShapeType="1"/>
            </p:cNvSpPr>
            <p:nvPr/>
          </p:nvSpPr>
          <p:spPr bwMode="auto">
            <a:xfrm flipH="1">
              <a:off x="2463" y="1606"/>
              <a:ext cx="197" cy="22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grpSp>
      <p:sp>
        <p:nvSpPr>
          <p:cNvPr id="42010" name="Rectangle 36"/>
          <p:cNvSpPr>
            <a:spLocks noChangeArrowheads="1"/>
          </p:cNvSpPr>
          <p:nvPr/>
        </p:nvSpPr>
        <p:spPr bwMode="auto">
          <a:xfrm>
            <a:off x="7124700" y="6145213"/>
            <a:ext cx="1144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spcBef>
                <a:spcPct val="0"/>
              </a:spcBef>
              <a:buFontTx/>
              <a:buNone/>
            </a:pPr>
            <a:r>
              <a:rPr lang="en-US" altLang="en-US" sz="1400">
                <a:solidFill>
                  <a:srgbClr val="000000"/>
                </a:solidFill>
                <a:latin typeface="Courier New" pitchFamily="49" charset="0"/>
              </a:rPr>
              <a:t>emptyList</a:t>
            </a:r>
            <a:endParaRPr lang="en-US" altLang="en-US">
              <a:solidFill>
                <a:srgbClr val="000000"/>
              </a:solidFill>
              <a:latin typeface="Courier New" pitchFamily="49" charset="0"/>
            </a:endParaRPr>
          </a:p>
        </p:txBody>
      </p:sp>
      <p:sp>
        <p:nvSpPr>
          <p:cNvPr id="42011" name="Text Box 11"/>
          <p:cNvSpPr txBox="1">
            <a:spLocks noChangeArrowheads="1"/>
          </p:cNvSpPr>
          <p:nvPr/>
        </p:nvSpPr>
        <p:spPr bwMode="auto">
          <a:xfrm>
            <a:off x="7097713" y="5497513"/>
            <a:ext cx="809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sz="900">
                <a:solidFill>
                  <a:srgbClr val="000000"/>
                </a:solidFill>
                <a:latin typeface="Arial" pitchFamily="34" charset="0"/>
              </a:rPr>
              <a:t>first</a:t>
            </a:r>
          </a:p>
        </p:txBody>
      </p:sp>
      <p:sp>
        <p:nvSpPr>
          <p:cNvPr id="42012" name="Text Box 12"/>
          <p:cNvSpPr txBox="1">
            <a:spLocks noChangeArrowheads="1"/>
          </p:cNvSpPr>
          <p:nvPr/>
        </p:nvSpPr>
        <p:spPr bwMode="auto">
          <a:xfrm>
            <a:off x="7431088" y="5497513"/>
            <a:ext cx="809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sz="900">
                <a:solidFill>
                  <a:srgbClr val="000000"/>
                </a:solidFill>
                <a:latin typeface="Arial" pitchFamily="34" charset="0"/>
              </a:rPr>
              <a:t>rest</a:t>
            </a:r>
          </a:p>
        </p:txBody>
      </p:sp>
      <p:sp>
        <p:nvSpPr>
          <p:cNvPr id="42013" name="Line 35"/>
          <p:cNvSpPr>
            <a:spLocks noChangeShapeType="1"/>
          </p:cNvSpPr>
          <p:nvPr/>
        </p:nvSpPr>
        <p:spPr bwMode="auto">
          <a:xfrm flipV="1">
            <a:off x="5238750" y="5486400"/>
            <a:ext cx="1695450" cy="7938"/>
          </a:xfrm>
          <a:prstGeom prst="line">
            <a:avLst/>
          </a:prstGeom>
          <a:noFill/>
          <a:ln w="38100">
            <a:solidFill>
              <a:srgbClr val="800000"/>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spTree>
    <p:extLst>
      <p:ext uri="{BB962C8B-B14F-4D97-AF65-F5344CB8AC3E}">
        <p14:creationId xmlns:p14="http://schemas.microsoft.com/office/powerpoint/2010/main" val="655109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2"/>
          <p:cNvGrpSpPr>
            <a:grpSpLocks/>
          </p:cNvGrpSpPr>
          <p:nvPr/>
        </p:nvGrpSpPr>
        <p:grpSpPr bwMode="auto">
          <a:xfrm>
            <a:off x="487363" y="1030288"/>
            <a:ext cx="8218487" cy="180975"/>
            <a:chOff x="295" y="1311"/>
            <a:chExt cx="5177" cy="114"/>
          </a:xfrm>
        </p:grpSpPr>
        <p:sp>
          <p:nvSpPr>
            <p:cNvPr id="43021"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sp>
          <p:nvSpPr>
            <p:cNvPr id="43022"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grpSp>
      <p:sp>
        <p:nvSpPr>
          <p:cNvPr id="43011" name="Rectangle 5"/>
          <p:cNvSpPr>
            <a:spLocks noChangeArrowheads="1"/>
          </p:cNvSpPr>
          <p:nvPr/>
        </p:nvSpPr>
        <p:spPr bwMode="auto">
          <a:xfrm>
            <a:off x="473075" y="1377950"/>
            <a:ext cx="8442325"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nSpc>
                <a:spcPct val="90000"/>
              </a:lnSpc>
              <a:spcBef>
                <a:spcPct val="0"/>
              </a:spcBef>
              <a:buFontTx/>
              <a:buNone/>
            </a:pPr>
            <a:r>
              <a:rPr lang="en-US" altLang="en-US" sz="1800">
                <a:solidFill>
                  <a:srgbClr val="A6A6A6"/>
                </a:solidFill>
                <a:latin typeface="Courier New" pitchFamily="49" charset="0"/>
              </a:rPr>
              <a:t>public class OpenList                                      </a:t>
            </a:r>
          </a:p>
          <a:p>
            <a:pPr>
              <a:lnSpc>
                <a:spcPct val="90000"/>
              </a:lnSpc>
              <a:spcBef>
                <a:spcPct val="0"/>
              </a:spcBef>
              <a:buFontTx/>
              <a:buNone/>
            </a:pPr>
            <a:r>
              <a:rPr lang="en-US" altLang="en-US" sz="1800">
                <a:solidFill>
                  <a:srgbClr val="A6A6A6"/>
                </a:solidFill>
                <a:latin typeface="Courier New" pitchFamily="49" charset="0"/>
              </a:rPr>
              <a:t>{</a:t>
            </a:r>
          </a:p>
          <a:p>
            <a:pPr>
              <a:lnSpc>
                <a:spcPct val="90000"/>
              </a:lnSpc>
              <a:spcBef>
                <a:spcPct val="0"/>
              </a:spcBef>
              <a:buFontTx/>
              <a:buNone/>
            </a:pPr>
            <a:r>
              <a:rPr lang="en-US" altLang="en-US" sz="1800">
                <a:solidFill>
                  <a:srgbClr val="A6A6A6"/>
                </a:solidFill>
                <a:latin typeface="Courier New" pitchFamily="49" charset="0"/>
              </a:rPr>
              <a:t>  private Object first;</a:t>
            </a:r>
          </a:p>
          <a:p>
            <a:pPr>
              <a:lnSpc>
                <a:spcPct val="90000"/>
              </a:lnSpc>
              <a:spcBef>
                <a:spcPct val="0"/>
              </a:spcBef>
              <a:buFontTx/>
              <a:buNone/>
            </a:pPr>
            <a:r>
              <a:rPr lang="en-US" altLang="en-US" sz="1800">
                <a:solidFill>
                  <a:srgbClr val="A6A6A6"/>
                </a:solidFill>
                <a:latin typeface="Courier New" pitchFamily="49" charset="0"/>
              </a:rPr>
              <a:t>  private OpenList rest;</a:t>
            </a:r>
          </a:p>
          <a:p>
            <a:pPr>
              <a:lnSpc>
                <a:spcPct val="90000"/>
              </a:lnSpc>
              <a:spcBef>
                <a:spcPct val="0"/>
              </a:spcBef>
              <a:buFontTx/>
              <a:buNone/>
            </a:pPr>
            <a:endParaRPr lang="en-US" altLang="en-US" sz="1800">
              <a:solidFill>
                <a:srgbClr val="A6A6A6"/>
              </a:solidFill>
              <a:latin typeface="Courier New" pitchFamily="49" charset="0"/>
            </a:endParaRPr>
          </a:p>
          <a:p>
            <a:pPr>
              <a:lnSpc>
                <a:spcPct val="90000"/>
              </a:lnSpc>
              <a:spcBef>
                <a:spcPct val="0"/>
              </a:spcBef>
              <a:buFontTx/>
              <a:buNone/>
            </a:pPr>
            <a:r>
              <a:rPr lang="en-US" altLang="en-US" sz="1800">
                <a:solidFill>
                  <a:srgbClr val="A6A6A6"/>
                </a:solidFill>
                <a:latin typeface="Courier New" pitchFamily="49" charset="0"/>
              </a:rPr>
              <a:t>  public static OpenList emptyList = </a:t>
            </a:r>
            <a:r>
              <a:rPr lang="en-US" altLang="en-US" sz="1400">
                <a:solidFill>
                  <a:srgbClr val="A6A6A6"/>
                </a:solidFill>
                <a:latin typeface="Courier New" pitchFamily="49" charset="0"/>
              </a:rPr>
              <a:t>new OpenList(null,null);</a:t>
            </a:r>
            <a:endParaRPr lang="en-US" altLang="en-US" sz="1800">
              <a:solidFill>
                <a:srgbClr val="A6A6A6"/>
              </a:solidFill>
              <a:latin typeface="Courier New" pitchFamily="49" charset="0"/>
            </a:endParaRPr>
          </a:p>
          <a:p>
            <a:pPr>
              <a:lnSpc>
                <a:spcPct val="90000"/>
              </a:lnSpc>
              <a:spcBef>
                <a:spcPct val="0"/>
              </a:spcBef>
              <a:buFontTx/>
              <a:buNone/>
            </a:pPr>
            <a:endParaRPr lang="en-US" altLang="en-US" sz="1800">
              <a:solidFill>
                <a:srgbClr val="0000FF"/>
              </a:solidFill>
              <a:latin typeface="Courier New" pitchFamily="49" charset="0"/>
            </a:endParaRPr>
          </a:p>
          <a:p>
            <a:pPr>
              <a:lnSpc>
                <a:spcPct val="90000"/>
              </a:lnSpc>
              <a:spcBef>
                <a:spcPct val="0"/>
              </a:spcBef>
              <a:buFontTx/>
              <a:buNone/>
            </a:pPr>
            <a:endParaRPr lang="en-US" altLang="en-US" sz="1800">
              <a:solidFill>
                <a:srgbClr val="0000FF"/>
              </a:solidFill>
              <a:latin typeface="Courier New" pitchFamily="49" charset="0"/>
            </a:endParaRPr>
          </a:p>
          <a:p>
            <a:pPr>
              <a:lnSpc>
                <a:spcPct val="90000"/>
              </a:lnSpc>
              <a:spcBef>
                <a:spcPct val="0"/>
              </a:spcBef>
              <a:buFontTx/>
              <a:buNone/>
            </a:pPr>
            <a:r>
              <a:rPr lang="en-US" altLang="en-US" sz="1800">
                <a:solidFill>
                  <a:srgbClr val="0000FF"/>
                </a:solidFill>
                <a:latin typeface="Courier New" pitchFamily="49" charset="0"/>
              </a:rPr>
              <a:t>  </a:t>
            </a:r>
            <a:r>
              <a:rPr lang="en-US" altLang="en-US" sz="1800">
                <a:solidFill>
                  <a:srgbClr val="777777"/>
                </a:solidFill>
                <a:latin typeface="Courier New" pitchFamily="49" charset="0"/>
              </a:rPr>
              <a:t>public</a:t>
            </a:r>
            <a:r>
              <a:rPr lang="en-US" altLang="en-US" sz="1800">
                <a:solidFill>
                  <a:srgbClr val="0000FF"/>
                </a:solidFill>
                <a:latin typeface="Courier New" pitchFamily="49" charset="0"/>
              </a:rPr>
              <a:t> </a:t>
            </a:r>
            <a:r>
              <a:rPr lang="en-US" altLang="en-US" sz="1800">
                <a:solidFill>
                  <a:srgbClr val="000000"/>
                </a:solidFill>
                <a:latin typeface="Courier New" pitchFamily="49" charset="0"/>
              </a:rPr>
              <a:t>OpenList</a:t>
            </a:r>
            <a:r>
              <a:rPr lang="en-US" altLang="en-US" sz="1800">
                <a:solidFill>
                  <a:srgbClr val="0000FF"/>
                </a:solidFill>
                <a:latin typeface="Courier New" pitchFamily="49" charset="0"/>
              </a:rPr>
              <a:t>(Object F, OpenList R) {…}</a:t>
            </a:r>
          </a:p>
          <a:p>
            <a:pPr>
              <a:lnSpc>
                <a:spcPct val="90000"/>
              </a:lnSpc>
              <a:spcBef>
                <a:spcPct val="0"/>
              </a:spcBef>
              <a:buFontTx/>
              <a:buNone/>
            </a:pPr>
            <a:endParaRPr lang="en-US" altLang="en-US" sz="1800">
              <a:solidFill>
                <a:srgbClr val="0000FF"/>
              </a:solidFill>
              <a:latin typeface="Courier New" pitchFamily="49" charset="0"/>
            </a:endParaRPr>
          </a:p>
          <a:p>
            <a:pPr>
              <a:lnSpc>
                <a:spcPct val="90000"/>
              </a:lnSpc>
              <a:spcBef>
                <a:spcPct val="0"/>
              </a:spcBef>
              <a:buFontTx/>
              <a:buNone/>
            </a:pPr>
            <a:endParaRPr lang="en-US" altLang="en-US" sz="1800">
              <a:solidFill>
                <a:srgbClr val="0000FF"/>
              </a:solidFill>
              <a:latin typeface="Courier New" pitchFamily="49" charset="0"/>
            </a:endParaRPr>
          </a:p>
          <a:p>
            <a:pPr>
              <a:lnSpc>
                <a:spcPct val="90000"/>
              </a:lnSpc>
              <a:spcBef>
                <a:spcPct val="0"/>
              </a:spcBef>
              <a:buFontTx/>
              <a:buNone/>
            </a:pPr>
            <a:endParaRPr lang="en-US" altLang="en-US" sz="1800">
              <a:solidFill>
                <a:srgbClr val="0000FF"/>
              </a:solidFill>
              <a:latin typeface="Courier New" pitchFamily="49" charset="0"/>
            </a:endParaRPr>
          </a:p>
          <a:p>
            <a:pPr>
              <a:lnSpc>
                <a:spcPct val="90000"/>
              </a:lnSpc>
              <a:spcBef>
                <a:spcPct val="0"/>
              </a:spcBef>
              <a:buFontTx/>
              <a:buNone/>
            </a:pPr>
            <a:r>
              <a:rPr lang="en-US" altLang="en-US" sz="1800">
                <a:solidFill>
                  <a:srgbClr val="0000FF"/>
                </a:solidFill>
                <a:latin typeface="Courier New" pitchFamily="49" charset="0"/>
              </a:rPr>
              <a:t>     </a:t>
            </a:r>
          </a:p>
          <a:p>
            <a:pPr>
              <a:lnSpc>
                <a:spcPct val="90000"/>
              </a:lnSpc>
              <a:spcBef>
                <a:spcPct val="0"/>
              </a:spcBef>
              <a:buFontTx/>
              <a:buNone/>
            </a:pPr>
            <a:endParaRPr lang="en-US" altLang="en-US" sz="1800">
              <a:solidFill>
                <a:srgbClr val="0000FF"/>
              </a:solidFill>
              <a:latin typeface="Courier New" pitchFamily="49" charset="0"/>
            </a:endParaRPr>
          </a:p>
          <a:p>
            <a:pPr>
              <a:lnSpc>
                <a:spcPct val="90000"/>
              </a:lnSpc>
              <a:spcBef>
                <a:spcPct val="0"/>
              </a:spcBef>
              <a:buFontTx/>
              <a:buNone/>
            </a:pPr>
            <a:r>
              <a:rPr lang="en-US" altLang="en-US" sz="1800">
                <a:solidFill>
                  <a:srgbClr val="0000FF"/>
                </a:solidFill>
                <a:latin typeface="Courier New" pitchFamily="49" charset="0"/>
              </a:rPr>
              <a:t>  </a:t>
            </a:r>
            <a:r>
              <a:rPr lang="en-US" altLang="en-US" sz="1800">
                <a:solidFill>
                  <a:srgbClr val="777777"/>
                </a:solidFill>
                <a:latin typeface="Courier New" pitchFamily="49" charset="0"/>
              </a:rPr>
              <a:t>public</a:t>
            </a:r>
            <a:r>
              <a:rPr lang="en-US" altLang="en-US" sz="1800">
                <a:solidFill>
                  <a:srgbClr val="0000FF"/>
                </a:solidFill>
                <a:latin typeface="Courier New" pitchFamily="49" charset="0"/>
              </a:rPr>
              <a:t> OpenList </a:t>
            </a:r>
            <a:r>
              <a:rPr lang="en-US" altLang="en-US" sz="1800">
                <a:solidFill>
                  <a:srgbClr val="04841C"/>
                </a:solidFill>
                <a:latin typeface="Courier New" pitchFamily="49" charset="0"/>
              </a:rPr>
              <a:t>cons</a:t>
            </a:r>
            <a:r>
              <a:rPr lang="en-US" altLang="en-US" sz="1800">
                <a:solidFill>
                  <a:srgbClr val="0000FF"/>
                </a:solidFill>
                <a:latin typeface="Courier New" pitchFamily="49" charset="0"/>
              </a:rPr>
              <a:t>(Object F)  {…}</a:t>
            </a:r>
          </a:p>
          <a:p>
            <a:pPr>
              <a:lnSpc>
                <a:spcPct val="90000"/>
              </a:lnSpc>
              <a:spcBef>
                <a:spcPct val="0"/>
              </a:spcBef>
              <a:buFontTx/>
              <a:buNone/>
            </a:pPr>
            <a:r>
              <a:rPr lang="en-US" altLang="en-US" sz="1800">
                <a:solidFill>
                  <a:srgbClr val="0000FF"/>
                </a:solidFill>
                <a:latin typeface="Courier New" pitchFamily="49" charset="0"/>
              </a:rPr>
              <a:t>  </a:t>
            </a:r>
            <a:r>
              <a:rPr lang="en-US" altLang="en-US" sz="1800">
                <a:solidFill>
                  <a:srgbClr val="777777"/>
                </a:solidFill>
                <a:latin typeface="Courier New" pitchFamily="49" charset="0"/>
              </a:rPr>
              <a:t>public</a:t>
            </a:r>
            <a:r>
              <a:rPr lang="en-US" altLang="en-US" sz="1800">
                <a:solidFill>
                  <a:srgbClr val="0000FF"/>
                </a:solidFill>
                <a:latin typeface="Courier New" pitchFamily="49" charset="0"/>
              </a:rPr>
              <a:t> static OpenList </a:t>
            </a:r>
            <a:r>
              <a:rPr lang="en-US" altLang="en-US" sz="1800">
                <a:solidFill>
                  <a:srgbClr val="04841C"/>
                </a:solidFill>
                <a:latin typeface="Courier New" pitchFamily="49" charset="0"/>
              </a:rPr>
              <a:t>cons</a:t>
            </a:r>
            <a:r>
              <a:rPr lang="en-US" altLang="en-US" sz="1800">
                <a:solidFill>
                  <a:srgbClr val="0000FF"/>
                </a:solidFill>
                <a:latin typeface="Courier New" pitchFamily="49" charset="0"/>
              </a:rPr>
              <a:t>(Object F, OpenList R) {…}</a:t>
            </a:r>
          </a:p>
          <a:p>
            <a:pPr>
              <a:lnSpc>
                <a:spcPct val="90000"/>
              </a:lnSpc>
              <a:spcBef>
                <a:spcPct val="0"/>
              </a:spcBef>
              <a:buFontTx/>
              <a:buNone/>
            </a:pPr>
            <a:endParaRPr lang="en-US" altLang="en-US" sz="1800">
              <a:solidFill>
                <a:srgbClr val="0000FF"/>
              </a:solidFill>
              <a:latin typeface="Courier New" pitchFamily="49" charset="0"/>
            </a:endParaRPr>
          </a:p>
          <a:p>
            <a:pPr>
              <a:lnSpc>
                <a:spcPct val="90000"/>
              </a:lnSpc>
              <a:spcBef>
                <a:spcPct val="0"/>
              </a:spcBef>
              <a:buFontTx/>
              <a:buNone/>
            </a:pPr>
            <a:endParaRPr lang="en-US" altLang="en-US" sz="1800">
              <a:solidFill>
                <a:srgbClr val="0000FF"/>
              </a:solidFill>
              <a:latin typeface="Courier New" pitchFamily="49" charset="0"/>
            </a:endParaRPr>
          </a:p>
          <a:p>
            <a:pPr>
              <a:lnSpc>
                <a:spcPct val="90000"/>
              </a:lnSpc>
              <a:spcBef>
                <a:spcPct val="0"/>
              </a:spcBef>
              <a:buFontTx/>
              <a:buNone/>
            </a:pPr>
            <a:r>
              <a:rPr lang="en-US" altLang="en-US" sz="1800">
                <a:solidFill>
                  <a:srgbClr val="0000FF"/>
                </a:solidFill>
                <a:latin typeface="Courier New" pitchFamily="49" charset="0"/>
              </a:rPr>
              <a:t>  </a:t>
            </a:r>
            <a:r>
              <a:rPr lang="en-US" altLang="en-US" sz="1800">
                <a:solidFill>
                  <a:srgbClr val="777777"/>
                </a:solidFill>
                <a:latin typeface="Courier New" pitchFamily="49" charset="0"/>
              </a:rPr>
              <a:t>public</a:t>
            </a:r>
            <a:r>
              <a:rPr lang="en-US" altLang="en-US" sz="1800">
                <a:solidFill>
                  <a:srgbClr val="0000FF"/>
                </a:solidFill>
                <a:latin typeface="Courier New" pitchFamily="49" charset="0"/>
              </a:rPr>
              <a:t> static void </a:t>
            </a:r>
            <a:r>
              <a:rPr lang="en-US" altLang="en-US" sz="1800">
                <a:solidFill>
                  <a:srgbClr val="04841C"/>
                </a:solidFill>
                <a:latin typeface="Courier New" pitchFamily="49" charset="0"/>
              </a:rPr>
              <a:t>main</a:t>
            </a:r>
            <a:r>
              <a:rPr lang="en-US" altLang="en-US" sz="1800">
                <a:solidFill>
                  <a:srgbClr val="0000FF"/>
                </a:solidFill>
                <a:latin typeface="Courier New" pitchFamily="49" charset="0"/>
              </a:rPr>
              <a:t>(String[] arg) {…}</a:t>
            </a:r>
          </a:p>
          <a:p>
            <a:pPr>
              <a:lnSpc>
                <a:spcPct val="90000"/>
              </a:lnSpc>
              <a:spcBef>
                <a:spcPct val="0"/>
              </a:spcBef>
              <a:buFontTx/>
              <a:buNone/>
            </a:pPr>
            <a:r>
              <a:rPr lang="en-US" altLang="en-US" sz="1800">
                <a:solidFill>
                  <a:srgbClr val="0000FF"/>
                </a:solidFill>
                <a:latin typeface="Courier New" pitchFamily="49" charset="0"/>
              </a:rPr>
              <a:t>}      </a:t>
            </a:r>
          </a:p>
        </p:txBody>
      </p:sp>
      <p:sp>
        <p:nvSpPr>
          <p:cNvPr id="59396" name="Text Box 6"/>
          <p:cNvSpPr txBox="1">
            <a:spLocks noChangeArrowheads="1"/>
          </p:cNvSpPr>
          <p:nvPr/>
        </p:nvSpPr>
        <p:spPr bwMode="auto">
          <a:xfrm>
            <a:off x="6481763" y="1806575"/>
            <a:ext cx="2413000" cy="476250"/>
          </a:xfrm>
          <a:prstGeom prst="rect">
            <a:avLst/>
          </a:prstGeom>
          <a:noFill/>
          <a:ln w="19050">
            <a:solidFill>
              <a:schemeClr val="bg1">
                <a:lumMod val="50000"/>
              </a:schemeClr>
            </a:solidFill>
            <a:miter lim="800000"/>
            <a:headEnd/>
            <a:tailEnd/>
          </a:ln>
        </p:spPr>
        <p:txBody>
          <a:bodyPr>
            <a:spAutoFit/>
          </a:bodyPr>
          <a:lstStyle/>
          <a:p>
            <a:pPr algn="ctr">
              <a:buFontTx/>
              <a:buNone/>
              <a:defRPr/>
            </a:pPr>
            <a:r>
              <a:rPr lang="en-US">
                <a:solidFill>
                  <a:srgbClr val="A6A6A6"/>
                </a:solidFill>
                <a:latin typeface="Times" pitchFamily="-112" charset="0"/>
                <a:ea typeface="ＭＳ Ｐゴシック" pitchFamily="-112" charset="-128"/>
                <a:cs typeface="ＭＳ Ｐゴシック" pitchFamily="-112" charset="-128"/>
              </a:rPr>
              <a:t>Data Members</a:t>
            </a:r>
          </a:p>
        </p:txBody>
      </p:sp>
      <p:sp>
        <p:nvSpPr>
          <p:cNvPr id="43013" name="Text Box 7"/>
          <p:cNvSpPr txBox="1">
            <a:spLocks noChangeArrowheads="1"/>
          </p:cNvSpPr>
          <p:nvPr/>
        </p:nvSpPr>
        <p:spPr bwMode="auto">
          <a:xfrm>
            <a:off x="6672263" y="3292475"/>
            <a:ext cx="2032000" cy="476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b="0">
                <a:solidFill>
                  <a:srgbClr val="000000"/>
                </a:solidFill>
                <a:latin typeface="Times" charset="0"/>
              </a:rPr>
              <a:t>Constructors</a:t>
            </a:r>
          </a:p>
        </p:txBody>
      </p:sp>
      <p:sp>
        <p:nvSpPr>
          <p:cNvPr id="43014" name="Text Box 8"/>
          <p:cNvSpPr txBox="1">
            <a:spLocks noChangeArrowheads="1"/>
          </p:cNvSpPr>
          <p:nvPr/>
        </p:nvSpPr>
        <p:spPr bwMode="auto">
          <a:xfrm>
            <a:off x="6937375" y="4433888"/>
            <a:ext cx="1501775" cy="476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b="0">
                <a:solidFill>
                  <a:srgbClr val="000000"/>
                </a:solidFill>
                <a:latin typeface="Times" charset="0"/>
              </a:rPr>
              <a:t>Methods</a:t>
            </a:r>
          </a:p>
        </p:txBody>
      </p:sp>
      <p:sp>
        <p:nvSpPr>
          <p:cNvPr id="43015" name="Text Box 9"/>
          <p:cNvSpPr txBox="1">
            <a:spLocks noChangeArrowheads="1"/>
          </p:cNvSpPr>
          <p:nvPr/>
        </p:nvSpPr>
        <p:spPr bwMode="auto">
          <a:xfrm>
            <a:off x="7102475" y="5781675"/>
            <a:ext cx="1171575" cy="476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b="0">
                <a:solidFill>
                  <a:srgbClr val="000000"/>
                </a:solidFill>
                <a:latin typeface="Times" charset="0"/>
              </a:rPr>
              <a:t>Main</a:t>
            </a:r>
          </a:p>
        </p:txBody>
      </p:sp>
      <p:sp>
        <p:nvSpPr>
          <p:cNvPr id="43016" name="Rectangle 10"/>
          <p:cNvSpPr>
            <a:spLocks noChangeArrowheads="1"/>
          </p:cNvSpPr>
          <p:nvPr/>
        </p:nvSpPr>
        <p:spPr bwMode="auto">
          <a:xfrm>
            <a:off x="822325" y="152400"/>
            <a:ext cx="74882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b"/>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eaLnBrk="1" hangingPunct="1">
              <a:spcBef>
                <a:spcPct val="0"/>
              </a:spcBef>
              <a:buFontTx/>
              <a:buNone/>
            </a:pPr>
            <a:r>
              <a:rPr lang="en-US" altLang="en-US" sz="4000" b="0">
                <a:solidFill>
                  <a:srgbClr val="000000"/>
                </a:solidFill>
                <a:cs typeface="Times New Roman" pitchFamily="18" charset="0"/>
              </a:rPr>
              <a:t>OpenList</a:t>
            </a:r>
            <a:endParaRPr lang="en-US" altLang="en-US" sz="4400" b="0">
              <a:solidFill>
                <a:srgbClr val="000000"/>
              </a:solidFill>
              <a:cs typeface="Times New Roman" pitchFamily="18" charset="0"/>
            </a:endParaRPr>
          </a:p>
        </p:txBody>
      </p:sp>
      <p:sp>
        <p:nvSpPr>
          <p:cNvPr id="43017" name="Line 11"/>
          <p:cNvSpPr>
            <a:spLocks noChangeShapeType="1"/>
          </p:cNvSpPr>
          <p:nvPr/>
        </p:nvSpPr>
        <p:spPr bwMode="auto">
          <a:xfrm>
            <a:off x="849313" y="3095625"/>
            <a:ext cx="77628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sp>
        <p:nvSpPr>
          <p:cNvPr id="43018" name="Line 12"/>
          <p:cNvSpPr>
            <a:spLocks noChangeShapeType="1"/>
          </p:cNvSpPr>
          <p:nvPr/>
        </p:nvSpPr>
        <p:spPr bwMode="auto">
          <a:xfrm>
            <a:off x="849313" y="4144963"/>
            <a:ext cx="77628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sp>
        <p:nvSpPr>
          <p:cNvPr id="43019" name="Line 13"/>
          <p:cNvSpPr>
            <a:spLocks noChangeShapeType="1"/>
          </p:cNvSpPr>
          <p:nvPr/>
        </p:nvSpPr>
        <p:spPr bwMode="auto">
          <a:xfrm>
            <a:off x="849313" y="5559425"/>
            <a:ext cx="77628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sp>
        <p:nvSpPr>
          <p:cNvPr id="43020" name="Text Box 14"/>
          <p:cNvSpPr txBox="1">
            <a:spLocks noChangeArrowheads="1"/>
          </p:cNvSpPr>
          <p:nvPr/>
        </p:nvSpPr>
        <p:spPr bwMode="auto">
          <a:xfrm>
            <a:off x="4278313" y="6473825"/>
            <a:ext cx="482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r">
              <a:buFontTx/>
              <a:buNone/>
            </a:pPr>
            <a:r>
              <a:rPr lang="en-US" altLang="en-US" sz="1600" b="0">
                <a:solidFill>
                  <a:srgbClr val="000000"/>
                </a:solidFill>
                <a:latin typeface="Arial" pitchFamily="34" charset="0"/>
              </a:rPr>
              <a:t>use the starting code provided!</a:t>
            </a:r>
          </a:p>
        </p:txBody>
      </p:sp>
    </p:spTree>
    <p:extLst>
      <p:ext uri="{BB962C8B-B14F-4D97-AF65-F5344CB8AC3E}">
        <p14:creationId xmlns:p14="http://schemas.microsoft.com/office/powerpoint/2010/main" val="2952474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7" name="Group 2"/>
          <p:cNvGrpSpPr>
            <a:grpSpLocks/>
          </p:cNvGrpSpPr>
          <p:nvPr/>
        </p:nvGrpSpPr>
        <p:grpSpPr bwMode="auto">
          <a:xfrm>
            <a:off x="468313" y="990600"/>
            <a:ext cx="8218487" cy="180975"/>
            <a:chOff x="295" y="1311"/>
            <a:chExt cx="5177" cy="114"/>
          </a:xfrm>
        </p:grpSpPr>
        <p:sp>
          <p:nvSpPr>
            <p:cNvPr id="15416"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sp>
          <p:nvSpPr>
            <p:cNvPr id="15417"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grpSp>
      <p:sp>
        <p:nvSpPr>
          <p:cNvPr id="15368" name="Text Box 5"/>
          <p:cNvSpPr txBox="1">
            <a:spLocks noChangeArrowheads="1"/>
          </p:cNvSpPr>
          <p:nvPr/>
        </p:nvSpPr>
        <p:spPr bwMode="auto">
          <a:xfrm>
            <a:off x="817563" y="152400"/>
            <a:ext cx="7556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sz="4400" b="0">
                <a:solidFill>
                  <a:srgbClr val="000000"/>
                </a:solidFill>
                <a:cs typeface="Times New Roman" pitchFamily="18" charset="0"/>
              </a:rPr>
              <a:t>Construction</a:t>
            </a:r>
          </a:p>
        </p:txBody>
      </p:sp>
      <p:sp>
        <p:nvSpPr>
          <p:cNvPr id="15369" name="Rectangle 6"/>
          <p:cNvSpPr>
            <a:spLocks noChangeArrowheads="1"/>
          </p:cNvSpPr>
          <p:nvPr/>
        </p:nvSpPr>
        <p:spPr bwMode="auto">
          <a:xfrm>
            <a:off x="2043113" y="3657600"/>
            <a:ext cx="762000" cy="762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sp>
        <p:nvSpPr>
          <p:cNvPr id="15370" name="Text Box 9"/>
          <p:cNvSpPr txBox="1">
            <a:spLocks noChangeArrowheads="1"/>
          </p:cNvSpPr>
          <p:nvPr/>
        </p:nvSpPr>
        <p:spPr bwMode="auto">
          <a:xfrm>
            <a:off x="3733800" y="2514600"/>
            <a:ext cx="36544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sz="1400" b="0">
                <a:solidFill>
                  <a:srgbClr val="000000"/>
                </a:solidFill>
                <a:latin typeface="Calibri" pitchFamily="34" charset="0"/>
              </a:rPr>
              <a:t>the constructor creates an </a:t>
            </a:r>
            <a:r>
              <a:rPr lang="en-US" altLang="en-US" sz="1400" b="0">
                <a:solidFill>
                  <a:srgbClr val="FF0000"/>
                </a:solidFill>
                <a:latin typeface="Calibri" pitchFamily="34" charset="0"/>
              </a:rPr>
              <a:t>actual object </a:t>
            </a:r>
            <a:r>
              <a:rPr lang="en-US" altLang="en-US" sz="1400" b="0">
                <a:solidFill>
                  <a:srgbClr val="000000"/>
                </a:solidFill>
                <a:latin typeface="Calibri" pitchFamily="34" charset="0"/>
              </a:rPr>
              <a:t>elsewhere in memory (in "the heap") and a reference to that object is returned and stored</a:t>
            </a:r>
          </a:p>
        </p:txBody>
      </p:sp>
      <p:sp>
        <p:nvSpPr>
          <p:cNvPr id="15371" name="Text Box 10"/>
          <p:cNvSpPr txBox="1">
            <a:spLocks noChangeArrowheads="1"/>
          </p:cNvSpPr>
          <p:nvPr/>
        </p:nvSpPr>
        <p:spPr bwMode="auto">
          <a:xfrm>
            <a:off x="304800" y="1860550"/>
            <a:ext cx="8083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r>
              <a:rPr lang="en-US" altLang="en-US">
                <a:solidFill>
                  <a:srgbClr val="000000"/>
                </a:solidFill>
                <a:latin typeface="Courier New" pitchFamily="49" charset="0"/>
              </a:rPr>
              <a:t>OpenList L = </a:t>
            </a:r>
            <a:r>
              <a:rPr lang="en-US" altLang="en-US">
                <a:solidFill>
                  <a:srgbClr val="FF0000"/>
                </a:solidFill>
                <a:latin typeface="Courier New" pitchFamily="49" charset="0"/>
              </a:rPr>
              <a:t>new</a:t>
            </a:r>
            <a:r>
              <a:rPr lang="en-US" altLang="en-US">
                <a:solidFill>
                  <a:srgbClr val="000000"/>
                </a:solidFill>
                <a:latin typeface="Courier New" pitchFamily="49" charset="0"/>
              </a:rPr>
              <a:t> OpenList("a", emptyList);</a:t>
            </a:r>
          </a:p>
        </p:txBody>
      </p:sp>
      <p:sp>
        <p:nvSpPr>
          <p:cNvPr id="15372" name="Rectangle 11"/>
          <p:cNvSpPr>
            <a:spLocks noChangeArrowheads="1"/>
          </p:cNvSpPr>
          <p:nvPr/>
        </p:nvSpPr>
        <p:spPr bwMode="auto">
          <a:xfrm>
            <a:off x="3870325" y="4692650"/>
            <a:ext cx="361950" cy="3635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grpSp>
        <p:nvGrpSpPr>
          <p:cNvPr id="15373" name="Group 12"/>
          <p:cNvGrpSpPr>
            <a:grpSpLocks/>
          </p:cNvGrpSpPr>
          <p:nvPr/>
        </p:nvGrpSpPr>
        <p:grpSpPr bwMode="auto">
          <a:xfrm>
            <a:off x="3419475" y="4330700"/>
            <a:ext cx="1701800" cy="1273175"/>
            <a:chOff x="3069" y="1495"/>
            <a:chExt cx="2572" cy="1907"/>
          </a:xfrm>
        </p:grpSpPr>
        <p:sp>
          <p:nvSpPr>
            <p:cNvPr id="15411" name="Freeform 13"/>
            <p:cNvSpPr>
              <a:spLocks/>
            </p:cNvSpPr>
            <p:nvPr/>
          </p:nvSpPr>
          <p:spPr bwMode="auto">
            <a:xfrm>
              <a:off x="3459" y="1645"/>
              <a:ext cx="1751" cy="1315"/>
            </a:xfrm>
            <a:custGeom>
              <a:avLst/>
              <a:gdLst>
                <a:gd name="T0" fmla="*/ 816 w 1751"/>
                <a:gd name="T1" fmla="*/ 40 h 1315"/>
                <a:gd name="T2" fmla="*/ 521 w 1751"/>
                <a:gd name="T3" fmla="*/ 65 h 1315"/>
                <a:gd name="T4" fmla="*/ 401 w 1751"/>
                <a:gd name="T5" fmla="*/ 85 h 1315"/>
                <a:gd name="T6" fmla="*/ 296 w 1751"/>
                <a:gd name="T7" fmla="*/ 115 h 1315"/>
                <a:gd name="T8" fmla="*/ 206 w 1751"/>
                <a:gd name="T9" fmla="*/ 155 h 1315"/>
                <a:gd name="T10" fmla="*/ 96 w 1751"/>
                <a:gd name="T11" fmla="*/ 245 h 1315"/>
                <a:gd name="T12" fmla="*/ 56 w 1751"/>
                <a:gd name="T13" fmla="*/ 310 h 1315"/>
                <a:gd name="T14" fmla="*/ 31 w 1751"/>
                <a:gd name="T15" fmla="*/ 380 h 1315"/>
                <a:gd name="T16" fmla="*/ 1 w 1751"/>
                <a:gd name="T17" fmla="*/ 585 h 1315"/>
                <a:gd name="T18" fmla="*/ 16 w 1751"/>
                <a:gd name="T19" fmla="*/ 780 h 1315"/>
                <a:gd name="T20" fmla="*/ 106 w 1751"/>
                <a:gd name="T21" fmla="*/ 950 h 1315"/>
                <a:gd name="T22" fmla="*/ 131 w 1751"/>
                <a:gd name="T23" fmla="*/ 1010 h 1315"/>
                <a:gd name="T24" fmla="*/ 361 w 1751"/>
                <a:gd name="T25" fmla="*/ 1200 h 1315"/>
                <a:gd name="T26" fmla="*/ 466 w 1751"/>
                <a:gd name="T27" fmla="*/ 1230 h 1315"/>
                <a:gd name="T28" fmla="*/ 756 w 1751"/>
                <a:gd name="T29" fmla="*/ 1290 h 1315"/>
                <a:gd name="T30" fmla="*/ 1176 w 1751"/>
                <a:gd name="T31" fmla="*/ 1280 h 1315"/>
                <a:gd name="T32" fmla="*/ 1276 w 1751"/>
                <a:gd name="T33" fmla="*/ 1260 h 1315"/>
                <a:gd name="T34" fmla="*/ 1396 w 1751"/>
                <a:gd name="T35" fmla="*/ 1220 h 1315"/>
                <a:gd name="T36" fmla="*/ 1461 w 1751"/>
                <a:gd name="T37" fmla="*/ 1185 h 1315"/>
                <a:gd name="T38" fmla="*/ 1531 w 1751"/>
                <a:gd name="T39" fmla="*/ 1130 h 1315"/>
                <a:gd name="T40" fmla="*/ 1601 w 1751"/>
                <a:gd name="T41" fmla="*/ 1055 h 1315"/>
                <a:gd name="T42" fmla="*/ 1646 w 1751"/>
                <a:gd name="T43" fmla="*/ 990 h 1315"/>
                <a:gd name="T44" fmla="*/ 1691 w 1751"/>
                <a:gd name="T45" fmla="*/ 855 h 1315"/>
                <a:gd name="T46" fmla="*/ 1706 w 1751"/>
                <a:gd name="T47" fmla="*/ 720 h 1315"/>
                <a:gd name="T48" fmla="*/ 1751 w 1751"/>
                <a:gd name="T49" fmla="*/ 450 h 1315"/>
                <a:gd name="T50" fmla="*/ 1641 w 1751"/>
                <a:gd name="T51" fmla="*/ 200 h 1315"/>
                <a:gd name="T52" fmla="*/ 1571 w 1751"/>
                <a:gd name="T53" fmla="*/ 140 h 1315"/>
                <a:gd name="T54" fmla="*/ 1431 w 1751"/>
                <a:gd name="T55" fmla="*/ 55 h 1315"/>
                <a:gd name="T56" fmla="*/ 1356 w 1751"/>
                <a:gd name="T57" fmla="*/ 25 h 1315"/>
                <a:gd name="T58" fmla="*/ 1281 w 1751"/>
                <a:gd name="T59" fmla="*/ 20 h 1315"/>
                <a:gd name="T60" fmla="*/ 936 w 1751"/>
                <a:gd name="T61" fmla="*/ 25 h 1315"/>
                <a:gd name="T62" fmla="*/ 816 w 1751"/>
                <a:gd name="T63" fmla="*/ 40 h 13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51"/>
                <a:gd name="T97" fmla="*/ 0 h 1315"/>
                <a:gd name="T98" fmla="*/ 1751 w 1751"/>
                <a:gd name="T99" fmla="*/ 1315 h 13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51" h="1315">
                  <a:moveTo>
                    <a:pt x="816" y="40"/>
                  </a:moveTo>
                  <a:cubicBezTo>
                    <a:pt x="715" y="44"/>
                    <a:pt x="620" y="53"/>
                    <a:pt x="521" y="65"/>
                  </a:cubicBezTo>
                  <a:cubicBezTo>
                    <a:pt x="484" y="77"/>
                    <a:pt x="439" y="79"/>
                    <a:pt x="401" y="85"/>
                  </a:cubicBezTo>
                  <a:cubicBezTo>
                    <a:pt x="366" y="96"/>
                    <a:pt x="330" y="101"/>
                    <a:pt x="296" y="115"/>
                  </a:cubicBezTo>
                  <a:cubicBezTo>
                    <a:pt x="265" y="127"/>
                    <a:pt x="236" y="142"/>
                    <a:pt x="206" y="155"/>
                  </a:cubicBezTo>
                  <a:cubicBezTo>
                    <a:pt x="177" y="183"/>
                    <a:pt x="114" y="207"/>
                    <a:pt x="96" y="245"/>
                  </a:cubicBezTo>
                  <a:cubicBezTo>
                    <a:pt x="84" y="268"/>
                    <a:pt x="71" y="289"/>
                    <a:pt x="56" y="310"/>
                  </a:cubicBezTo>
                  <a:cubicBezTo>
                    <a:pt x="48" y="333"/>
                    <a:pt x="35" y="356"/>
                    <a:pt x="31" y="380"/>
                  </a:cubicBezTo>
                  <a:cubicBezTo>
                    <a:pt x="17" y="447"/>
                    <a:pt x="14" y="517"/>
                    <a:pt x="1" y="585"/>
                  </a:cubicBezTo>
                  <a:cubicBezTo>
                    <a:pt x="3" y="637"/>
                    <a:pt x="0" y="721"/>
                    <a:pt x="16" y="780"/>
                  </a:cubicBezTo>
                  <a:cubicBezTo>
                    <a:pt x="33" y="842"/>
                    <a:pt x="77" y="892"/>
                    <a:pt x="106" y="950"/>
                  </a:cubicBezTo>
                  <a:cubicBezTo>
                    <a:pt x="115" y="969"/>
                    <a:pt x="119" y="991"/>
                    <a:pt x="131" y="1010"/>
                  </a:cubicBezTo>
                  <a:cubicBezTo>
                    <a:pt x="184" y="1095"/>
                    <a:pt x="256" y="1179"/>
                    <a:pt x="361" y="1200"/>
                  </a:cubicBezTo>
                  <a:cubicBezTo>
                    <a:pt x="394" y="1216"/>
                    <a:pt x="431" y="1216"/>
                    <a:pt x="466" y="1230"/>
                  </a:cubicBezTo>
                  <a:cubicBezTo>
                    <a:pt x="558" y="1267"/>
                    <a:pt x="657" y="1281"/>
                    <a:pt x="756" y="1290"/>
                  </a:cubicBezTo>
                  <a:cubicBezTo>
                    <a:pt x="883" y="1315"/>
                    <a:pt x="1044" y="1289"/>
                    <a:pt x="1176" y="1280"/>
                  </a:cubicBezTo>
                  <a:cubicBezTo>
                    <a:pt x="1209" y="1273"/>
                    <a:pt x="1242" y="1266"/>
                    <a:pt x="1276" y="1260"/>
                  </a:cubicBezTo>
                  <a:cubicBezTo>
                    <a:pt x="1311" y="1242"/>
                    <a:pt x="1357" y="1229"/>
                    <a:pt x="1396" y="1220"/>
                  </a:cubicBezTo>
                  <a:cubicBezTo>
                    <a:pt x="1416" y="1206"/>
                    <a:pt x="1440" y="1199"/>
                    <a:pt x="1461" y="1185"/>
                  </a:cubicBezTo>
                  <a:cubicBezTo>
                    <a:pt x="1484" y="1167"/>
                    <a:pt x="1506" y="1146"/>
                    <a:pt x="1531" y="1130"/>
                  </a:cubicBezTo>
                  <a:cubicBezTo>
                    <a:pt x="1550" y="1101"/>
                    <a:pt x="1582" y="1083"/>
                    <a:pt x="1601" y="1055"/>
                  </a:cubicBezTo>
                  <a:cubicBezTo>
                    <a:pt x="1615" y="1033"/>
                    <a:pt x="1631" y="1011"/>
                    <a:pt x="1646" y="990"/>
                  </a:cubicBezTo>
                  <a:cubicBezTo>
                    <a:pt x="1653" y="952"/>
                    <a:pt x="1676" y="891"/>
                    <a:pt x="1691" y="855"/>
                  </a:cubicBezTo>
                  <a:cubicBezTo>
                    <a:pt x="1697" y="810"/>
                    <a:pt x="1698" y="764"/>
                    <a:pt x="1706" y="720"/>
                  </a:cubicBezTo>
                  <a:cubicBezTo>
                    <a:pt x="1720" y="629"/>
                    <a:pt x="1740" y="541"/>
                    <a:pt x="1751" y="450"/>
                  </a:cubicBezTo>
                  <a:cubicBezTo>
                    <a:pt x="1740" y="362"/>
                    <a:pt x="1720" y="252"/>
                    <a:pt x="1641" y="200"/>
                  </a:cubicBezTo>
                  <a:cubicBezTo>
                    <a:pt x="1622" y="172"/>
                    <a:pt x="1595" y="164"/>
                    <a:pt x="1571" y="140"/>
                  </a:cubicBezTo>
                  <a:cubicBezTo>
                    <a:pt x="1530" y="99"/>
                    <a:pt x="1484" y="74"/>
                    <a:pt x="1431" y="55"/>
                  </a:cubicBezTo>
                  <a:cubicBezTo>
                    <a:pt x="1404" y="45"/>
                    <a:pt x="1385" y="28"/>
                    <a:pt x="1356" y="25"/>
                  </a:cubicBezTo>
                  <a:cubicBezTo>
                    <a:pt x="1331" y="21"/>
                    <a:pt x="1306" y="21"/>
                    <a:pt x="1281" y="20"/>
                  </a:cubicBezTo>
                  <a:cubicBezTo>
                    <a:pt x="1166" y="0"/>
                    <a:pt x="1050" y="12"/>
                    <a:pt x="936" y="25"/>
                  </a:cubicBezTo>
                  <a:cubicBezTo>
                    <a:pt x="925" y="26"/>
                    <a:pt x="830" y="25"/>
                    <a:pt x="816" y="40"/>
                  </a:cubicBez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FontTx/>
                <a:buNone/>
              </a:pPr>
              <a:endParaRPr lang="en-US" sz="1800" b="1">
                <a:solidFill>
                  <a:srgbClr val="0703F3"/>
                </a:solidFill>
              </a:endParaRPr>
            </a:p>
          </p:txBody>
        </p:sp>
        <p:sp>
          <p:nvSpPr>
            <p:cNvPr id="15412" name="Freeform 14"/>
            <p:cNvSpPr>
              <a:spLocks/>
            </p:cNvSpPr>
            <p:nvPr/>
          </p:nvSpPr>
          <p:spPr bwMode="auto">
            <a:xfrm>
              <a:off x="3069" y="1495"/>
              <a:ext cx="466" cy="530"/>
            </a:xfrm>
            <a:custGeom>
              <a:avLst/>
              <a:gdLst>
                <a:gd name="T0" fmla="*/ 466 w 466"/>
                <a:gd name="T1" fmla="*/ 370 h 530"/>
                <a:gd name="T2" fmla="*/ 421 w 466"/>
                <a:gd name="T3" fmla="*/ 330 h 530"/>
                <a:gd name="T4" fmla="*/ 386 w 466"/>
                <a:gd name="T5" fmla="*/ 290 h 530"/>
                <a:gd name="T6" fmla="*/ 341 w 466"/>
                <a:gd name="T7" fmla="*/ 260 h 530"/>
                <a:gd name="T8" fmla="*/ 306 w 466"/>
                <a:gd name="T9" fmla="*/ 220 h 530"/>
                <a:gd name="T10" fmla="*/ 351 w 466"/>
                <a:gd name="T11" fmla="*/ 65 h 530"/>
                <a:gd name="T12" fmla="*/ 306 w 466"/>
                <a:gd name="T13" fmla="*/ 10 h 530"/>
                <a:gd name="T14" fmla="*/ 271 w 466"/>
                <a:gd name="T15" fmla="*/ 75 h 530"/>
                <a:gd name="T16" fmla="*/ 266 w 466"/>
                <a:gd name="T17" fmla="*/ 130 h 530"/>
                <a:gd name="T18" fmla="*/ 251 w 466"/>
                <a:gd name="T19" fmla="*/ 125 h 530"/>
                <a:gd name="T20" fmla="*/ 206 w 466"/>
                <a:gd name="T21" fmla="*/ 90 h 530"/>
                <a:gd name="T22" fmla="*/ 166 w 466"/>
                <a:gd name="T23" fmla="*/ 65 h 530"/>
                <a:gd name="T24" fmla="*/ 136 w 466"/>
                <a:gd name="T25" fmla="*/ 55 h 530"/>
                <a:gd name="T26" fmla="*/ 121 w 466"/>
                <a:gd name="T27" fmla="*/ 50 h 530"/>
                <a:gd name="T28" fmla="*/ 131 w 466"/>
                <a:gd name="T29" fmla="*/ 125 h 530"/>
                <a:gd name="T30" fmla="*/ 161 w 466"/>
                <a:gd name="T31" fmla="*/ 145 h 530"/>
                <a:gd name="T32" fmla="*/ 181 w 466"/>
                <a:gd name="T33" fmla="*/ 165 h 530"/>
                <a:gd name="T34" fmla="*/ 196 w 466"/>
                <a:gd name="T35" fmla="*/ 170 h 530"/>
                <a:gd name="T36" fmla="*/ 131 w 466"/>
                <a:gd name="T37" fmla="*/ 140 h 530"/>
                <a:gd name="T38" fmla="*/ 86 w 466"/>
                <a:gd name="T39" fmla="*/ 125 h 530"/>
                <a:gd name="T40" fmla="*/ 71 w 466"/>
                <a:gd name="T41" fmla="*/ 120 h 530"/>
                <a:gd name="T42" fmla="*/ 61 w 466"/>
                <a:gd name="T43" fmla="*/ 190 h 530"/>
                <a:gd name="T44" fmla="*/ 116 w 466"/>
                <a:gd name="T45" fmla="*/ 220 h 530"/>
                <a:gd name="T46" fmla="*/ 146 w 466"/>
                <a:gd name="T47" fmla="*/ 230 h 530"/>
                <a:gd name="T48" fmla="*/ 161 w 466"/>
                <a:gd name="T49" fmla="*/ 245 h 530"/>
                <a:gd name="T50" fmla="*/ 56 w 466"/>
                <a:gd name="T51" fmla="*/ 210 h 530"/>
                <a:gd name="T52" fmla="*/ 26 w 466"/>
                <a:gd name="T53" fmla="*/ 200 h 530"/>
                <a:gd name="T54" fmla="*/ 26 w 466"/>
                <a:gd name="T55" fmla="*/ 245 h 530"/>
                <a:gd name="T56" fmla="*/ 116 w 466"/>
                <a:gd name="T57" fmla="*/ 290 h 530"/>
                <a:gd name="T58" fmla="*/ 146 w 466"/>
                <a:gd name="T59" fmla="*/ 300 h 530"/>
                <a:gd name="T60" fmla="*/ 161 w 466"/>
                <a:gd name="T61" fmla="*/ 305 h 530"/>
                <a:gd name="T62" fmla="*/ 146 w 466"/>
                <a:gd name="T63" fmla="*/ 300 h 530"/>
                <a:gd name="T64" fmla="*/ 66 w 466"/>
                <a:gd name="T65" fmla="*/ 280 h 530"/>
                <a:gd name="T66" fmla="*/ 51 w 466"/>
                <a:gd name="T67" fmla="*/ 275 h 530"/>
                <a:gd name="T68" fmla="*/ 16 w 466"/>
                <a:gd name="T69" fmla="*/ 295 h 530"/>
                <a:gd name="T70" fmla="*/ 61 w 466"/>
                <a:gd name="T71" fmla="*/ 325 h 530"/>
                <a:gd name="T72" fmla="*/ 246 w 466"/>
                <a:gd name="T73" fmla="*/ 410 h 530"/>
                <a:gd name="T74" fmla="*/ 321 w 466"/>
                <a:gd name="T75" fmla="*/ 460 h 530"/>
                <a:gd name="T76" fmla="*/ 341 w 466"/>
                <a:gd name="T77" fmla="*/ 490 h 530"/>
                <a:gd name="T78" fmla="*/ 361 w 466"/>
                <a:gd name="T79" fmla="*/ 505 h 530"/>
                <a:gd name="T80" fmla="*/ 391 w 466"/>
                <a:gd name="T81" fmla="*/ 530 h 5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6"/>
                <a:gd name="T124" fmla="*/ 0 h 530"/>
                <a:gd name="T125" fmla="*/ 466 w 466"/>
                <a:gd name="T126" fmla="*/ 530 h 5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6" h="530">
                  <a:moveTo>
                    <a:pt x="466" y="370"/>
                  </a:moveTo>
                  <a:cubicBezTo>
                    <a:pt x="431" y="335"/>
                    <a:pt x="447" y="347"/>
                    <a:pt x="421" y="330"/>
                  </a:cubicBezTo>
                  <a:cubicBezTo>
                    <a:pt x="397" y="294"/>
                    <a:pt x="411" y="306"/>
                    <a:pt x="386" y="290"/>
                  </a:cubicBezTo>
                  <a:cubicBezTo>
                    <a:pt x="373" y="270"/>
                    <a:pt x="361" y="270"/>
                    <a:pt x="341" y="260"/>
                  </a:cubicBezTo>
                  <a:cubicBezTo>
                    <a:pt x="330" y="243"/>
                    <a:pt x="316" y="236"/>
                    <a:pt x="306" y="220"/>
                  </a:cubicBezTo>
                  <a:cubicBezTo>
                    <a:pt x="315" y="165"/>
                    <a:pt x="340" y="118"/>
                    <a:pt x="351" y="65"/>
                  </a:cubicBezTo>
                  <a:cubicBezTo>
                    <a:pt x="345" y="7"/>
                    <a:pt x="355" y="0"/>
                    <a:pt x="306" y="10"/>
                  </a:cubicBezTo>
                  <a:cubicBezTo>
                    <a:pt x="292" y="30"/>
                    <a:pt x="278" y="52"/>
                    <a:pt x="271" y="75"/>
                  </a:cubicBezTo>
                  <a:cubicBezTo>
                    <a:pt x="269" y="93"/>
                    <a:pt x="272" y="112"/>
                    <a:pt x="266" y="130"/>
                  </a:cubicBezTo>
                  <a:cubicBezTo>
                    <a:pt x="264" y="134"/>
                    <a:pt x="255" y="127"/>
                    <a:pt x="251" y="125"/>
                  </a:cubicBezTo>
                  <a:cubicBezTo>
                    <a:pt x="174" y="82"/>
                    <a:pt x="253" y="124"/>
                    <a:pt x="206" y="90"/>
                  </a:cubicBezTo>
                  <a:cubicBezTo>
                    <a:pt x="193" y="80"/>
                    <a:pt x="180" y="69"/>
                    <a:pt x="166" y="65"/>
                  </a:cubicBezTo>
                  <a:cubicBezTo>
                    <a:pt x="156" y="61"/>
                    <a:pt x="146" y="58"/>
                    <a:pt x="136" y="55"/>
                  </a:cubicBezTo>
                  <a:cubicBezTo>
                    <a:pt x="131" y="53"/>
                    <a:pt x="121" y="50"/>
                    <a:pt x="121" y="50"/>
                  </a:cubicBezTo>
                  <a:cubicBezTo>
                    <a:pt x="69" y="62"/>
                    <a:pt x="103" y="105"/>
                    <a:pt x="131" y="125"/>
                  </a:cubicBezTo>
                  <a:cubicBezTo>
                    <a:pt x="140" y="131"/>
                    <a:pt x="152" y="136"/>
                    <a:pt x="161" y="145"/>
                  </a:cubicBezTo>
                  <a:cubicBezTo>
                    <a:pt x="167" y="151"/>
                    <a:pt x="173" y="159"/>
                    <a:pt x="181" y="165"/>
                  </a:cubicBezTo>
                  <a:cubicBezTo>
                    <a:pt x="185" y="168"/>
                    <a:pt x="201" y="170"/>
                    <a:pt x="196" y="170"/>
                  </a:cubicBezTo>
                  <a:cubicBezTo>
                    <a:pt x="167" y="170"/>
                    <a:pt x="155" y="148"/>
                    <a:pt x="131" y="140"/>
                  </a:cubicBezTo>
                  <a:cubicBezTo>
                    <a:pt x="116" y="135"/>
                    <a:pt x="101" y="130"/>
                    <a:pt x="86" y="125"/>
                  </a:cubicBezTo>
                  <a:cubicBezTo>
                    <a:pt x="81" y="123"/>
                    <a:pt x="71" y="120"/>
                    <a:pt x="71" y="120"/>
                  </a:cubicBezTo>
                  <a:cubicBezTo>
                    <a:pt x="44" y="128"/>
                    <a:pt x="42" y="168"/>
                    <a:pt x="61" y="190"/>
                  </a:cubicBezTo>
                  <a:cubicBezTo>
                    <a:pt x="79" y="211"/>
                    <a:pt x="90" y="211"/>
                    <a:pt x="116" y="220"/>
                  </a:cubicBezTo>
                  <a:cubicBezTo>
                    <a:pt x="126" y="223"/>
                    <a:pt x="146" y="230"/>
                    <a:pt x="146" y="230"/>
                  </a:cubicBezTo>
                  <a:cubicBezTo>
                    <a:pt x="151" y="235"/>
                    <a:pt x="167" y="247"/>
                    <a:pt x="161" y="245"/>
                  </a:cubicBezTo>
                  <a:cubicBezTo>
                    <a:pt x="125" y="233"/>
                    <a:pt x="91" y="221"/>
                    <a:pt x="56" y="210"/>
                  </a:cubicBezTo>
                  <a:cubicBezTo>
                    <a:pt x="46" y="206"/>
                    <a:pt x="26" y="200"/>
                    <a:pt x="26" y="200"/>
                  </a:cubicBezTo>
                  <a:cubicBezTo>
                    <a:pt x="0" y="208"/>
                    <a:pt x="8" y="231"/>
                    <a:pt x="26" y="245"/>
                  </a:cubicBezTo>
                  <a:cubicBezTo>
                    <a:pt x="40" y="256"/>
                    <a:pt x="96" y="281"/>
                    <a:pt x="116" y="290"/>
                  </a:cubicBezTo>
                  <a:cubicBezTo>
                    <a:pt x="125" y="294"/>
                    <a:pt x="136" y="296"/>
                    <a:pt x="146" y="300"/>
                  </a:cubicBezTo>
                  <a:cubicBezTo>
                    <a:pt x="151" y="301"/>
                    <a:pt x="161" y="305"/>
                    <a:pt x="161" y="305"/>
                  </a:cubicBezTo>
                  <a:cubicBezTo>
                    <a:pt x="161" y="305"/>
                    <a:pt x="151" y="301"/>
                    <a:pt x="146" y="300"/>
                  </a:cubicBezTo>
                  <a:cubicBezTo>
                    <a:pt x="85" y="287"/>
                    <a:pt x="112" y="295"/>
                    <a:pt x="66" y="280"/>
                  </a:cubicBezTo>
                  <a:cubicBezTo>
                    <a:pt x="61" y="278"/>
                    <a:pt x="51" y="275"/>
                    <a:pt x="51" y="275"/>
                  </a:cubicBezTo>
                  <a:cubicBezTo>
                    <a:pt x="38" y="277"/>
                    <a:pt x="12" y="272"/>
                    <a:pt x="16" y="295"/>
                  </a:cubicBezTo>
                  <a:cubicBezTo>
                    <a:pt x="19" y="316"/>
                    <a:pt x="46" y="316"/>
                    <a:pt x="61" y="325"/>
                  </a:cubicBezTo>
                  <a:cubicBezTo>
                    <a:pt x="121" y="358"/>
                    <a:pt x="175" y="399"/>
                    <a:pt x="246" y="410"/>
                  </a:cubicBezTo>
                  <a:cubicBezTo>
                    <a:pt x="278" y="420"/>
                    <a:pt x="300" y="428"/>
                    <a:pt x="321" y="460"/>
                  </a:cubicBezTo>
                  <a:cubicBezTo>
                    <a:pt x="327" y="470"/>
                    <a:pt x="331" y="482"/>
                    <a:pt x="341" y="490"/>
                  </a:cubicBezTo>
                  <a:cubicBezTo>
                    <a:pt x="347" y="495"/>
                    <a:pt x="355" y="499"/>
                    <a:pt x="361" y="505"/>
                  </a:cubicBezTo>
                  <a:cubicBezTo>
                    <a:pt x="371" y="515"/>
                    <a:pt x="373" y="530"/>
                    <a:pt x="391" y="530"/>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FontTx/>
                <a:buNone/>
              </a:pPr>
              <a:endParaRPr lang="en-US" sz="1800" b="1">
                <a:solidFill>
                  <a:srgbClr val="0703F3"/>
                </a:solidFill>
              </a:endParaRPr>
            </a:p>
          </p:txBody>
        </p:sp>
        <p:sp>
          <p:nvSpPr>
            <p:cNvPr id="15413" name="Freeform 15"/>
            <p:cNvSpPr>
              <a:spLocks/>
            </p:cNvSpPr>
            <p:nvPr/>
          </p:nvSpPr>
          <p:spPr bwMode="auto">
            <a:xfrm flipH="1">
              <a:off x="5175" y="1511"/>
              <a:ext cx="466" cy="530"/>
            </a:xfrm>
            <a:custGeom>
              <a:avLst/>
              <a:gdLst>
                <a:gd name="T0" fmla="*/ 466 w 466"/>
                <a:gd name="T1" fmla="*/ 370 h 530"/>
                <a:gd name="T2" fmla="*/ 421 w 466"/>
                <a:gd name="T3" fmla="*/ 330 h 530"/>
                <a:gd name="T4" fmla="*/ 386 w 466"/>
                <a:gd name="T5" fmla="*/ 290 h 530"/>
                <a:gd name="T6" fmla="*/ 341 w 466"/>
                <a:gd name="T7" fmla="*/ 260 h 530"/>
                <a:gd name="T8" fmla="*/ 306 w 466"/>
                <a:gd name="T9" fmla="*/ 220 h 530"/>
                <a:gd name="T10" fmla="*/ 351 w 466"/>
                <a:gd name="T11" fmla="*/ 65 h 530"/>
                <a:gd name="T12" fmla="*/ 306 w 466"/>
                <a:gd name="T13" fmla="*/ 10 h 530"/>
                <a:gd name="T14" fmla="*/ 271 w 466"/>
                <a:gd name="T15" fmla="*/ 75 h 530"/>
                <a:gd name="T16" fmla="*/ 266 w 466"/>
                <a:gd name="T17" fmla="*/ 130 h 530"/>
                <a:gd name="T18" fmla="*/ 251 w 466"/>
                <a:gd name="T19" fmla="*/ 125 h 530"/>
                <a:gd name="T20" fmla="*/ 206 w 466"/>
                <a:gd name="T21" fmla="*/ 90 h 530"/>
                <a:gd name="T22" fmla="*/ 166 w 466"/>
                <a:gd name="T23" fmla="*/ 65 h 530"/>
                <a:gd name="T24" fmla="*/ 136 w 466"/>
                <a:gd name="T25" fmla="*/ 55 h 530"/>
                <a:gd name="T26" fmla="*/ 121 w 466"/>
                <a:gd name="T27" fmla="*/ 50 h 530"/>
                <a:gd name="T28" fmla="*/ 131 w 466"/>
                <a:gd name="T29" fmla="*/ 125 h 530"/>
                <a:gd name="T30" fmla="*/ 161 w 466"/>
                <a:gd name="T31" fmla="*/ 145 h 530"/>
                <a:gd name="T32" fmla="*/ 181 w 466"/>
                <a:gd name="T33" fmla="*/ 165 h 530"/>
                <a:gd name="T34" fmla="*/ 196 w 466"/>
                <a:gd name="T35" fmla="*/ 170 h 530"/>
                <a:gd name="T36" fmla="*/ 131 w 466"/>
                <a:gd name="T37" fmla="*/ 140 h 530"/>
                <a:gd name="T38" fmla="*/ 86 w 466"/>
                <a:gd name="T39" fmla="*/ 125 h 530"/>
                <a:gd name="T40" fmla="*/ 71 w 466"/>
                <a:gd name="T41" fmla="*/ 120 h 530"/>
                <a:gd name="T42" fmla="*/ 61 w 466"/>
                <a:gd name="T43" fmla="*/ 190 h 530"/>
                <a:gd name="T44" fmla="*/ 116 w 466"/>
                <a:gd name="T45" fmla="*/ 220 h 530"/>
                <a:gd name="T46" fmla="*/ 146 w 466"/>
                <a:gd name="T47" fmla="*/ 230 h 530"/>
                <a:gd name="T48" fmla="*/ 161 w 466"/>
                <a:gd name="T49" fmla="*/ 245 h 530"/>
                <a:gd name="T50" fmla="*/ 56 w 466"/>
                <a:gd name="T51" fmla="*/ 210 h 530"/>
                <a:gd name="T52" fmla="*/ 26 w 466"/>
                <a:gd name="T53" fmla="*/ 200 h 530"/>
                <a:gd name="T54" fmla="*/ 26 w 466"/>
                <a:gd name="T55" fmla="*/ 245 h 530"/>
                <a:gd name="T56" fmla="*/ 116 w 466"/>
                <a:gd name="T57" fmla="*/ 290 h 530"/>
                <a:gd name="T58" fmla="*/ 146 w 466"/>
                <a:gd name="T59" fmla="*/ 300 h 530"/>
                <a:gd name="T60" fmla="*/ 161 w 466"/>
                <a:gd name="T61" fmla="*/ 305 h 530"/>
                <a:gd name="T62" fmla="*/ 146 w 466"/>
                <a:gd name="T63" fmla="*/ 300 h 530"/>
                <a:gd name="T64" fmla="*/ 66 w 466"/>
                <a:gd name="T65" fmla="*/ 280 h 530"/>
                <a:gd name="T66" fmla="*/ 51 w 466"/>
                <a:gd name="T67" fmla="*/ 275 h 530"/>
                <a:gd name="T68" fmla="*/ 16 w 466"/>
                <a:gd name="T69" fmla="*/ 295 h 530"/>
                <a:gd name="T70" fmla="*/ 61 w 466"/>
                <a:gd name="T71" fmla="*/ 325 h 530"/>
                <a:gd name="T72" fmla="*/ 246 w 466"/>
                <a:gd name="T73" fmla="*/ 410 h 530"/>
                <a:gd name="T74" fmla="*/ 321 w 466"/>
                <a:gd name="T75" fmla="*/ 460 h 530"/>
                <a:gd name="T76" fmla="*/ 341 w 466"/>
                <a:gd name="T77" fmla="*/ 490 h 530"/>
                <a:gd name="T78" fmla="*/ 361 w 466"/>
                <a:gd name="T79" fmla="*/ 505 h 530"/>
                <a:gd name="T80" fmla="*/ 391 w 466"/>
                <a:gd name="T81" fmla="*/ 530 h 5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6"/>
                <a:gd name="T124" fmla="*/ 0 h 530"/>
                <a:gd name="T125" fmla="*/ 466 w 466"/>
                <a:gd name="T126" fmla="*/ 530 h 5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6" h="530">
                  <a:moveTo>
                    <a:pt x="466" y="370"/>
                  </a:moveTo>
                  <a:cubicBezTo>
                    <a:pt x="431" y="335"/>
                    <a:pt x="447" y="347"/>
                    <a:pt x="421" y="330"/>
                  </a:cubicBezTo>
                  <a:cubicBezTo>
                    <a:pt x="397" y="294"/>
                    <a:pt x="411" y="306"/>
                    <a:pt x="386" y="290"/>
                  </a:cubicBezTo>
                  <a:cubicBezTo>
                    <a:pt x="373" y="270"/>
                    <a:pt x="361" y="270"/>
                    <a:pt x="341" y="260"/>
                  </a:cubicBezTo>
                  <a:cubicBezTo>
                    <a:pt x="330" y="243"/>
                    <a:pt x="316" y="236"/>
                    <a:pt x="306" y="220"/>
                  </a:cubicBezTo>
                  <a:cubicBezTo>
                    <a:pt x="315" y="165"/>
                    <a:pt x="340" y="118"/>
                    <a:pt x="351" y="65"/>
                  </a:cubicBezTo>
                  <a:cubicBezTo>
                    <a:pt x="345" y="7"/>
                    <a:pt x="355" y="0"/>
                    <a:pt x="306" y="10"/>
                  </a:cubicBezTo>
                  <a:cubicBezTo>
                    <a:pt x="292" y="30"/>
                    <a:pt x="278" y="52"/>
                    <a:pt x="271" y="75"/>
                  </a:cubicBezTo>
                  <a:cubicBezTo>
                    <a:pt x="269" y="93"/>
                    <a:pt x="272" y="112"/>
                    <a:pt x="266" y="130"/>
                  </a:cubicBezTo>
                  <a:cubicBezTo>
                    <a:pt x="264" y="134"/>
                    <a:pt x="255" y="127"/>
                    <a:pt x="251" y="125"/>
                  </a:cubicBezTo>
                  <a:cubicBezTo>
                    <a:pt x="174" y="82"/>
                    <a:pt x="253" y="124"/>
                    <a:pt x="206" y="90"/>
                  </a:cubicBezTo>
                  <a:cubicBezTo>
                    <a:pt x="193" y="80"/>
                    <a:pt x="180" y="69"/>
                    <a:pt x="166" y="65"/>
                  </a:cubicBezTo>
                  <a:cubicBezTo>
                    <a:pt x="156" y="61"/>
                    <a:pt x="146" y="58"/>
                    <a:pt x="136" y="55"/>
                  </a:cubicBezTo>
                  <a:cubicBezTo>
                    <a:pt x="131" y="53"/>
                    <a:pt x="121" y="50"/>
                    <a:pt x="121" y="50"/>
                  </a:cubicBezTo>
                  <a:cubicBezTo>
                    <a:pt x="69" y="62"/>
                    <a:pt x="103" y="105"/>
                    <a:pt x="131" y="125"/>
                  </a:cubicBezTo>
                  <a:cubicBezTo>
                    <a:pt x="140" y="131"/>
                    <a:pt x="152" y="136"/>
                    <a:pt x="161" y="145"/>
                  </a:cubicBezTo>
                  <a:cubicBezTo>
                    <a:pt x="167" y="151"/>
                    <a:pt x="173" y="159"/>
                    <a:pt x="181" y="165"/>
                  </a:cubicBezTo>
                  <a:cubicBezTo>
                    <a:pt x="185" y="168"/>
                    <a:pt x="201" y="170"/>
                    <a:pt x="196" y="170"/>
                  </a:cubicBezTo>
                  <a:cubicBezTo>
                    <a:pt x="167" y="170"/>
                    <a:pt x="155" y="148"/>
                    <a:pt x="131" y="140"/>
                  </a:cubicBezTo>
                  <a:cubicBezTo>
                    <a:pt x="116" y="135"/>
                    <a:pt x="101" y="130"/>
                    <a:pt x="86" y="125"/>
                  </a:cubicBezTo>
                  <a:cubicBezTo>
                    <a:pt x="81" y="123"/>
                    <a:pt x="71" y="120"/>
                    <a:pt x="71" y="120"/>
                  </a:cubicBezTo>
                  <a:cubicBezTo>
                    <a:pt x="44" y="128"/>
                    <a:pt x="42" y="168"/>
                    <a:pt x="61" y="190"/>
                  </a:cubicBezTo>
                  <a:cubicBezTo>
                    <a:pt x="79" y="211"/>
                    <a:pt x="90" y="211"/>
                    <a:pt x="116" y="220"/>
                  </a:cubicBezTo>
                  <a:cubicBezTo>
                    <a:pt x="126" y="223"/>
                    <a:pt x="146" y="230"/>
                    <a:pt x="146" y="230"/>
                  </a:cubicBezTo>
                  <a:cubicBezTo>
                    <a:pt x="151" y="235"/>
                    <a:pt x="167" y="247"/>
                    <a:pt x="161" y="245"/>
                  </a:cubicBezTo>
                  <a:cubicBezTo>
                    <a:pt x="125" y="233"/>
                    <a:pt x="91" y="221"/>
                    <a:pt x="56" y="210"/>
                  </a:cubicBezTo>
                  <a:cubicBezTo>
                    <a:pt x="46" y="206"/>
                    <a:pt x="26" y="200"/>
                    <a:pt x="26" y="200"/>
                  </a:cubicBezTo>
                  <a:cubicBezTo>
                    <a:pt x="0" y="208"/>
                    <a:pt x="8" y="231"/>
                    <a:pt x="26" y="245"/>
                  </a:cubicBezTo>
                  <a:cubicBezTo>
                    <a:pt x="40" y="256"/>
                    <a:pt x="96" y="281"/>
                    <a:pt x="116" y="290"/>
                  </a:cubicBezTo>
                  <a:cubicBezTo>
                    <a:pt x="125" y="294"/>
                    <a:pt x="136" y="296"/>
                    <a:pt x="146" y="300"/>
                  </a:cubicBezTo>
                  <a:cubicBezTo>
                    <a:pt x="151" y="301"/>
                    <a:pt x="161" y="305"/>
                    <a:pt x="161" y="305"/>
                  </a:cubicBezTo>
                  <a:cubicBezTo>
                    <a:pt x="161" y="305"/>
                    <a:pt x="151" y="301"/>
                    <a:pt x="146" y="300"/>
                  </a:cubicBezTo>
                  <a:cubicBezTo>
                    <a:pt x="85" y="287"/>
                    <a:pt x="112" y="295"/>
                    <a:pt x="66" y="280"/>
                  </a:cubicBezTo>
                  <a:cubicBezTo>
                    <a:pt x="61" y="278"/>
                    <a:pt x="51" y="275"/>
                    <a:pt x="51" y="275"/>
                  </a:cubicBezTo>
                  <a:cubicBezTo>
                    <a:pt x="38" y="277"/>
                    <a:pt x="12" y="272"/>
                    <a:pt x="16" y="295"/>
                  </a:cubicBezTo>
                  <a:cubicBezTo>
                    <a:pt x="19" y="316"/>
                    <a:pt x="46" y="316"/>
                    <a:pt x="61" y="325"/>
                  </a:cubicBezTo>
                  <a:cubicBezTo>
                    <a:pt x="121" y="358"/>
                    <a:pt x="175" y="399"/>
                    <a:pt x="246" y="410"/>
                  </a:cubicBezTo>
                  <a:cubicBezTo>
                    <a:pt x="278" y="420"/>
                    <a:pt x="300" y="428"/>
                    <a:pt x="321" y="460"/>
                  </a:cubicBezTo>
                  <a:cubicBezTo>
                    <a:pt x="327" y="470"/>
                    <a:pt x="331" y="482"/>
                    <a:pt x="341" y="490"/>
                  </a:cubicBezTo>
                  <a:cubicBezTo>
                    <a:pt x="347" y="495"/>
                    <a:pt x="355" y="499"/>
                    <a:pt x="361" y="505"/>
                  </a:cubicBezTo>
                  <a:cubicBezTo>
                    <a:pt x="371" y="515"/>
                    <a:pt x="373" y="530"/>
                    <a:pt x="391" y="530"/>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FontTx/>
                <a:buNone/>
              </a:pPr>
              <a:endParaRPr lang="en-US" sz="1800" b="1">
                <a:solidFill>
                  <a:srgbClr val="0703F3"/>
                </a:solidFill>
              </a:endParaRPr>
            </a:p>
          </p:txBody>
        </p:sp>
        <p:sp>
          <p:nvSpPr>
            <p:cNvPr id="15414" name="Freeform 16"/>
            <p:cNvSpPr>
              <a:spLocks/>
            </p:cNvSpPr>
            <p:nvPr/>
          </p:nvSpPr>
          <p:spPr bwMode="auto">
            <a:xfrm>
              <a:off x="3660" y="2935"/>
              <a:ext cx="725" cy="467"/>
            </a:xfrm>
            <a:custGeom>
              <a:avLst/>
              <a:gdLst>
                <a:gd name="T0" fmla="*/ 345 w 725"/>
                <a:gd name="T1" fmla="*/ 0 h 467"/>
                <a:gd name="T2" fmla="*/ 360 w 725"/>
                <a:gd name="T3" fmla="*/ 160 h 467"/>
                <a:gd name="T4" fmla="*/ 315 w 725"/>
                <a:gd name="T5" fmla="*/ 175 h 467"/>
                <a:gd name="T6" fmla="*/ 120 w 725"/>
                <a:gd name="T7" fmla="*/ 190 h 467"/>
                <a:gd name="T8" fmla="*/ 35 w 725"/>
                <a:gd name="T9" fmla="*/ 250 h 467"/>
                <a:gd name="T10" fmla="*/ 10 w 725"/>
                <a:gd name="T11" fmla="*/ 280 h 467"/>
                <a:gd name="T12" fmla="*/ 0 w 725"/>
                <a:gd name="T13" fmla="*/ 310 h 467"/>
                <a:gd name="T14" fmla="*/ 20 w 725"/>
                <a:gd name="T15" fmla="*/ 380 h 467"/>
                <a:gd name="T16" fmla="*/ 240 w 725"/>
                <a:gd name="T17" fmla="*/ 465 h 467"/>
                <a:gd name="T18" fmla="*/ 635 w 725"/>
                <a:gd name="T19" fmla="*/ 460 h 467"/>
                <a:gd name="T20" fmla="*/ 690 w 725"/>
                <a:gd name="T21" fmla="*/ 420 h 467"/>
                <a:gd name="T22" fmla="*/ 710 w 725"/>
                <a:gd name="T23" fmla="*/ 355 h 467"/>
                <a:gd name="T24" fmla="*/ 715 w 725"/>
                <a:gd name="T25" fmla="*/ 220 h 467"/>
                <a:gd name="T26" fmla="*/ 680 w 725"/>
                <a:gd name="T27" fmla="*/ 145 h 467"/>
                <a:gd name="T28" fmla="*/ 665 w 725"/>
                <a:gd name="T29" fmla="*/ 15 h 4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5"/>
                <a:gd name="T46" fmla="*/ 0 h 467"/>
                <a:gd name="T47" fmla="*/ 725 w 725"/>
                <a:gd name="T48" fmla="*/ 467 h 4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5" h="467">
                  <a:moveTo>
                    <a:pt x="345" y="0"/>
                  </a:moveTo>
                  <a:cubicBezTo>
                    <a:pt x="358" y="52"/>
                    <a:pt x="340" y="101"/>
                    <a:pt x="360" y="160"/>
                  </a:cubicBezTo>
                  <a:cubicBezTo>
                    <a:pt x="351" y="185"/>
                    <a:pt x="340" y="180"/>
                    <a:pt x="315" y="175"/>
                  </a:cubicBezTo>
                  <a:cubicBezTo>
                    <a:pt x="249" y="181"/>
                    <a:pt x="184" y="180"/>
                    <a:pt x="120" y="190"/>
                  </a:cubicBezTo>
                  <a:cubicBezTo>
                    <a:pt x="69" y="206"/>
                    <a:pt x="73" y="224"/>
                    <a:pt x="35" y="250"/>
                  </a:cubicBezTo>
                  <a:cubicBezTo>
                    <a:pt x="27" y="260"/>
                    <a:pt x="16" y="268"/>
                    <a:pt x="10" y="280"/>
                  </a:cubicBezTo>
                  <a:cubicBezTo>
                    <a:pt x="4" y="289"/>
                    <a:pt x="0" y="310"/>
                    <a:pt x="0" y="310"/>
                  </a:cubicBezTo>
                  <a:cubicBezTo>
                    <a:pt x="5" y="332"/>
                    <a:pt x="7" y="359"/>
                    <a:pt x="20" y="380"/>
                  </a:cubicBezTo>
                  <a:cubicBezTo>
                    <a:pt x="55" y="436"/>
                    <a:pt x="180" y="456"/>
                    <a:pt x="240" y="465"/>
                  </a:cubicBezTo>
                  <a:cubicBezTo>
                    <a:pt x="371" y="461"/>
                    <a:pt x="503" y="467"/>
                    <a:pt x="635" y="460"/>
                  </a:cubicBezTo>
                  <a:cubicBezTo>
                    <a:pt x="656" y="454"/>
                    <a:pt x="690" y="420"/>
                    <a:pt x="690" y="420"/>
                  </a:cubicBezTo>
                  <a:cubicBezTo>
                    <a:pt x="697" y="398"/>
                    <a:pt x="702" y="376"/>
                    <a:pt x="710" y="355"/>
                  </a:cubicBezTo>
                  <a:cubicBezTo>
                    <a:pt x="719" y="289"/>
                    <a:pt x="725" y="284"/>
                    <a:pt x="715" y="220"/>
                  </a:cubicBezTo>
                  <a:cubicBezTo>
                    <a:pt x="710" y="190"/>
                    <a:pt x="689" y="172"/>
                    <a:pt x="680" y="145"/>
                  </a:cubicBezTo>
                  <a:cubicBezTo>
                    <a:pt x="676" y="103"/>
                    <a:pt x="665" y="57"/>
                    <a:pt x="665" y="15"/>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FontTx/>
                <a:buNone/>
              </a:pPr>
              <a:endParaRPr lang="en-US" sz="1800" b="1">
                <a:solidFill>
                  <a:srgbClr val="0703F3"/>
                </a:solidFill>
              </a:endParaRPr>
            </a:p>
          </p:txBody>
        </p:sp>
        <p:sp>
          <p:nvSpPr>
            <p:cNvPr id="15415" name="Freeform 17"/>
            <p:cNvSpPr>
              <a:spLocks/>
            </p:cNvSpPr>
            <p:nvPr/>
          </p:nvSpPr>
          <p:spPr bwMode="auto">
            <a:xfrm flipH="1">
              <a:off x="4406" y="2926"/>
              <a:ext cx="725" cy="467"/>
            </a:xfrm>
            <a:custGeom>
              <a:avLst/>
              <a:gdLst>
                <a:gd name="T0" fmla="*/ 345 w 725"/>
                <a:gd name="T1" fmla="*/ 0 h 467"/>
                <a:gd name="T2" fmla="*/ 360 w 725"/>
                <a:gd name="T3" fmla="*/ 160 h 467"/>
                <a:gd name="T4" fmla="*/ 315 w 725"/>
                <a:gd name="T5" fmla="*/ 175 h 467"/>
                <a:gd name="T6" fmla="*/ 120 w 725"/>
                <a:gd name="T7" fmla="*/ 190 h 467"/>
                <a:gd name="T8" fmla="*/ 35 w 725"/>
                <a:gd name="T9" fmla="*/ 250 h 467"/>
                <a:gd name="T10" fmla="*/ 10 w 725"/>
                <a:gd name="T11" fmla="*/ 280 h 467"/>
                <a:gd name="T12" fmla="*/ 0 w 725"/>
                <a:gd name="T13" fmla="*/ 310 h 467"/>
                <a:gd name="T14" fmla="*/ 20 w 725"/>
                <a:gd name="T15" fmla="*/ 380 h 467"/>
                <a:gd name="T16" fmla="*/ 240 w 725"/>
                <a:gd name="T17" fmla="*/ 465 h 467"/>
                <a:gd name="T18" fmla="*/ 635 w 725"/>
                <a:gd name="T19" fmla="*/ 460 h 467"/>
                <a:gd name="T20" fmla="*/ 690 w 725"/>
                <a:gd name="T21" fmla="*/ 420 h 467"/>
                <a:gd name="T22" fmla="*/ 710 w 725"/>
                <a:gd name="T23" fmla="*/ 355 h 467"/>
                <a:gd name="T24" fmla="*/ 715 w 725"/>
                <a:gd name="T25" fmla="*/ 220 h 467"/>
                <a:gd name="T26" fmla="*/ 680 w 725"/>
                <a:gd name="T27" fmla="*/ 145 h 467"/>
                <a:gd name="T28" fmla="*/ 665 w 725"/>
                <a:gd name="T29" fmla="*/ 15 h 4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5"/>
                <a:gd name="T46" fmla="*/ 0 h 467"/>
                <a:gd name="T47" fmla="*/ 725 w 725"/>
                <a:gd name="T48" fmla="*/ 467 h 4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5" h="467">
                  <a:moveTo>
                    <a:pt x="345" y="0"/>
                  </a:moveTo>
                  <a:cubicBezTo>
                    <a:pt x="358" y="52"/>
                    <a:pt x="340" y="101"/>
                    <a:pt x="360" y="160"/>
                  </a:cubicBezTo>
                  <a:cubicBezTo>
                    <a:pt x="351" y="185"/>
                    <a:pt x="340" y="180"/>
                    <a:pt x="315" y="175"/>
                  </a:cubicBezTo>
                  <a:cubicBezTo>
                    <a:pt x="249" y="181"/>
                    <a:pt x="184" y="180"/>
                    <a:pt x="120" y="190"/>
                  </a:cubicBezTo>
                  <a:cubicBezTo>
                    <a:pt x="69" y="206"/>
                    <a:pt x="73" y="224"/>
                    <a:pt x="35" y="250"/>
                  </a:cubicBezTo>
                  <a:cubicBezTo>
                    <a:pt x="27" y="260"/>
                    <a:pt x="16" y="268"/>
                    <a:pt x="10" y="280"/>
                  </a:cubicBezTo>
                  <a:cubicBezTo>
                    <a:pt x="4" y="289"/>
                    <a:pt x="0" y="310"/>
                    <a:pt x="0" y="310"/>
                  </a:cubicBezTo>
                  <a:cubicBezTo>
                    <a:pt x="5" y="332"/>
                    <a:pt x="7" y="359"/>
                    <a:pt x="20" y="380"/>
                  </a:cubicBezTo>
                  <a:cubicBezTo>
                    <a:pt x="55" y="436"/>
                    <a:pt x="180" y="456"/>
                    <a:pt x="240" y="465"/>
                  </a:cubicBezTo>
                  <a:cubicBezTo>
                    <a:pt x="371" y="461"/>
                    <a:pt x="503" y="467"/>
                    <a:pt x="635" y="460"/>
                  </a:cubicBezTo>
                  <a:cubicBezTo>
                    <a:pt x="656" y="454"/>
                    <a:pt x="690" y="420"/>
                    <a:pt x="690" y="420"/>
                  </a:cubicBezTo>
                  <a:cubicBezTo>
                    <a:pt x="697" y="398"/>
                    <a:pt x="702" y="376"/>
                    <a:pt x="710" y="355"/>
                  </a:cubicBezTo>
                  <a:cubicBezTo>
                    <a:pt x="719" y="289"/>
                    <a:pt x="725" y="284"/>
                    <a:pt x="715" y="220"/>
                  </a:cubicBezTo>
                  <a:cubicBezTo>
                    <a:pt x="710" y="190"/>
                    <a:pt x="689" y="172"/>
                    <a:pt x="680" y="145"/>
                  </a:cubicBezTo>
                  <a:cubicBezTo>
                    <a:pt x="676" y="103"/>
                    <a:pt x="665" y="57"/>
                    <a:pt x="665" y="15"/>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FontTx/>
                <a:buNone/>
              </a:pPr>
              <a:endParaRPr lang="en-US" sz="1800" b="1">
                <a:solidFill>
                  <a:srgbClr val="0703F3"/>
                </a:solidFill>
              </a:endParaRPr>
            </a:p>
          </p:txBody>
        </p:sp>
      </p:grpSp>
      <p:sp>
        <p:nvSpPr>
          <p:cNvPr id="15374" name="Rectangle 18"/>
          <p:cNvSpPr>
            <a:spLocks noChangeArrowheads="1"/>
          </p:cNvSpPr>
          <p:nvPr/>
        </p:nvSpPr>
        <p:spPr bwMode="auto">
          <a:xfrm>
            <a:off x="4237038" y="4694238"/>
            <a:ext cx="361950" cy="36353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sp>
        <p:nvSpPr>
          <p:cNvPr id="15375" name="Line 19"/>
          <p:cNvSpPr>
            <a:spLocks noChangeShapeType="1"/>
          </p:cNvSpPr>
          <p:nvPr/>
        </p:nvSpPr>
        <p:spPr bwMode="auto">
          <a:xfrm>
            <a:off x="4429125" y="4884738"/>
            <a:ext cx="1481138" cy="47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grpSp>
        <p:nvGrpSpPr>
          <p:cNvPr id="15376" name="Group 20"/>
          <p:cNvGrpSpPr>
            <a:grpSpLocks/>
          </p:cNvGrpSpPr>
          <p:nvPr/>
        </p:nvGrpSpPr>
        <p:grpSpPr bwMode="auto">
          <a:xfrm>
            <a:off x="5776913" y="4319588"/>
            <a:ext cx="1701800" cy="1273175"/>
            <a:chOff x="3069" y="1495"/>
            <a:chExt cx="2572" cy="1907"/>
          </a:xfrm>
        </p:grpSpPr>
        <p:sp>
          <p:nvSpPr>
            <p:cNvPr id="15406" name="Freeform 21"/>
            <p:cNvSpPr>
              <a:spLocks/>
            </p:cNvSpPr>
            <p:nvPr/>
          </p:nvSpPr>
          <p:spPr bwMode="auto">
            <a:xfrm>
              <a:off x="3459" y="1645"/>
              <a:ext cx="1751" cy="1315"/>
            </a:xfrm>
            <a:custGeom>
              <a:avLst/>
              <a:gdLst>
                <a:gd name="T0" fmla="*/ 816 w 1751"/>
                <a:gd name="T1" fmla="*/ 40 h 1315"/>
                <a:gd name="T2" fmla="*/ 521 w 1751"/>
                <a:gd name="T3" fmla="*/ 65 h 1315"/>
                <a:gd name="T4" fmla="*/ 401 w 1751"/>
                <a:gd name="T5" fmla="*/ 85 h 1315"/>
                <a:gd name="T6" fmla="*/ 296 w 1751"/>
                <a:gd name="T7" fmla="*/ 115 h 1315"/>
                <a:gd name="T8" fmla="*/ 206 w 1751"/>
                <a:gd name="T9" fmla="*/ 155 h 1315"/>
                <a:gd name="T10" fmla="*/ 96 w 1751"/>
                <a:gd name="T11" fmla="*/ 245 h 1315"/>
                <a:gd name="T12" fmla="*/ 56 w 1751"/>
                <a:gd name="T13" fmla="*/ 310 h 1315"/>
                <a:gd name="T14" fmla="*/ 31 w 1751"/>
                <a:gd name="T15" fmla="*/ 380 h 1315"/>
                <a:gd name="T16" fmla="*/ 1 w 1751"/>
                <a:gd name="T17" fmla="*/ 585 h 1315"/>
                <a:gd name="T18" fmla="*/ 16 w 1751"/>
                <a:gd name="T19" fmla="*/ 780 h 1315"/>
                <a:gd name="T20" fmla="*/ 106 w 1751"/>
                <a:gd name="T21" fmla="*/ 950 h 1315"/>
                <a:gd name="T22" fmla="*/ 131 w 1751"/>
                <a:gd name="T23" fmla="*/ 1010 h 1315"/>
                <a:gd name="T24" fmla="*/ 361 w 1751"/>
                <a:gd name="T25" fmla="*/ 1200 h 1315"/>
                <a:gd name="T26" fmla="*/ 466 w 1751"/>
                <a:gd name="T27" fmla="*/ 1230 h 1315"/>
                <a:gd name="T28" fmla="*/ 756 w 1751"/>
                <a:gd name="T29" fmla="*/ 1290 h 1315"/>
                <a:gd name="T30" fmla="*/ 1176 w 1751"/>
                <a:gd name="T31" fmla="*/ 1280 h 1315"/>
                <a:gd name="T32" fmla="*/ 1276 w 1751"/>
                <a:gd name="T33" fmla="*/ 1260 h 1315"/>
                <a:gd name="T34" fmla="*/ 1396 w 1751"/>
                <a:gd name="T35" fmla="*/ 1220 h 1315"/>
                <a:gd name="T36" fmla="*/ 1461 w 1751"/>
                <a:gd name="T37" fmla="*/ 1185 h 1315"/>
                <a:gd name="T38" fmla="*/ 1531 w 1751"/>
                <a:gd name="T39" fmla="*/ 1130 h 1315"/>
                <a:gd name="T40" fmla="*/ 1601 w 1751"/>
                <a:gd name="T41" fmla="*/ 1055 h 1315"/>
                <a:gd name="T42" fmla="*/ 1646 w 1751"/>
                <a:gd name="T43" fmla="*/ 990 h 1315"/>
                <a:gd name="T44" fmla="*/ 1691 w 1751"/>
                <a:gd name="T45" fmla="*/ 855 h 1315"/>
                <a:gd name="T46" fmla="*/ 1706 w 1751"/>
                <a:gd name="T47" fmla="*/ 720 h 1315"/>
                <a:gd name="T48" fmla="*/ 1751 w 1751"/>
                <a:gd name="T49" fmla="*/ 450 h 1315"/>
                <a:gd name="T50" fmla="*/ 1641 w 1751"/>
                <a:gd name="T51" fmla="*/ 200 h 1315"/>
                <a:gd name="T52" fmla="*/ 1571 w 1751"/>
                <a:gd name="T53" fmla="*/ 140 h 1315"/>
                <a:gd name="T54" fmla="*/ 1431 w 1751"/>
                <a:gd name="T55" fmla="*/ 55 h 1315"/>
                <a:gd name="T56" fmla="*/ 1356 w 1751"/>
                <a:gd name="T57" fmla="*/ 25 h 1315"/>
                <a:gd name="T58" fmla="*/ 1281 w 1751"/>
                <a:gd name="T59" fmla="*/ 20 h 1315"/>
                <a:gd name="T60" fmla="*/ 936 w 1751"/>
                <a:gd name="T61" fmla="*/ 25 h 1315"/>
                <a:gd name="T62" fmla="*/ 816 w 1751"/>
                <a:gd name="T63" fmla="*/ 40 h 13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51"/>
                <a:gd name="T97" fmla="*/ 0 h 1315"/>
                <a:gd name="T98" fmla="*/ 1751 w 1751"/>
                <a:gd name="T99" fmla="*/ 1315 h 13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51" h="1315">
                  <a:moveTo>
                    <a:pt x="816" y="40"/>
                  </a:moveTo>
                  <a:cubicBezTo>
                    <a:pt x="715" y="44"/>
                    <a:pt x="620" y="53"/>
                    <a:pt x="521" y="65"/>
                  </a:cubicBezTo>
                  <a:cubicBezTo>
                    <a:pt x="484" y="77"/>
                    <a:pt x="439" y="79"/>
                    <a:pt x="401" y="85"/>
                  </a:cubicBezTo>
                  <a:cubicBezTo>
                    <a:pt x="366" y="96"/>
                    <a:pt x="330" y="101"/>
                    <a:pt x="296" y="115"/>
                  </a:cubicBezTo>
                  <a:cubicBezTo>
                    <a:pt x="265" y="127"/>
                    <a:pt x="236" y="142"/>
                    <a:pt x="206" y="155"/>
                  </a:cubicBezTo>
                  <a:cubicBezTo>
                    <a:pt x="177" y="183"/>
                    <a:pt x="114" y="207"/>
                    <a:pt x="96" y="245"/>
                  </a:cubicBezTo>
                  <a:cubicBezTo>
                    <a:pt x="84" y="268"/>
                    <a:pt x="71" y="289"/>
                    <a:pt x="56" y="310"/>
                  </a:cubicBezTo>
                  <a:cubicBezTo>
                    <a:pt x="48" y="333"/>
                    <a:pt x="35" y="356"/>
                    <a:pt x="31" y="380"/>
                  </a:cubicBezTo>
                  <a:cubicBezTo>
                    <a:pt x="17" y="447"/>
                    <a:pt x="14" y="517"/>
                    <a:pt x="1" y="585"/>
                  </a:cubicBezTo>
                  <a:cubicBezTo>
                    <a:pt x="3" y="637"/>
                    <a:pt x="0" y="721"/>
                    <a:pt x="16" y="780"/>
                  </a:cubicBezTo>
                  <a:cubicBezTo>
                    <a:pt x="33" y="842"/>
                    <a:pt x="77" y="892"/>
                    <a:pt x="106" y="950"/>
                  </a:cubicBezTo>
                  <a:cubicBezTo>
                    <a:pt x="115" y="969"/>
                    <a:pt x="119" y="991"/>
                    <a:pt x="131" y="1010"/>
                  </a:cubicBezTo>
                  <a:cubicBezTo>
                    <a:pt x="184" y="1095"/>
                    <a:pt x="256" y="1179"/>
                    <a:pt x="361" y="1200"/>
                  </a:cubicBezTo>
                  <a:cubicBezTo>
                    <a:pt x="394" y="1216"/>
                    <a:pt x="431" y="1216"/>
                    <a:pt x="466" y="1230"/>
                  </a:cubicBezTo>
                  <a:cubicBezTo>
                    <a:pt x="558" y="1267"/>
                    <a:pt x="657" y="1281"/>
                    <a:pt x="756" y="1290"/>
                  </a:cubicBezTo>
                  <a:cubicBezTo>
                    <a:pt x="883" y="1315"/>
                    <a:pt x="1044" y="1289"/>
                    <a:pt x="1176" y="1280"/>
                  </a:cubicBezTo>
                  <a:cubicBezTo>
                    <a:pt x="1209" y="1273"/>
                    <a:pt x="1242" y="1266"/>
                    <a:pt x="1276" y="1260"/>
                  </a:cubicBezTo>
                  <a:cubicBezTo>
                    <a:pt x="1311" y="1242"/>
                    <a:pt x="1357" y="1229"/>
                    <a:pt x="1396" y="1220"/>
                  </a:cubicBezTo>
                  <a:cubicBezTo>
                    <a:pt x="1416" y="1206"/>
                    <a:pt x="1440" y="1199"/>
                    <a:pt x="1461" y="1185"/>
                  </a:cubicBezTo>
                  <a:cubicBezTo>
                    <a:pt x="1484" y="1167"/>
                    <a:pt x="1506" y="1146"/>
                    <a:pt x="1531" y="1130"/>
                  </a:cubicBezTo>
                  <a:cubicBezTo>
                    <a:pt x="1550" y="1101"/>
                    <a:pt x="1582" y="1083"/>
                    <a:pt x="1601" y="1055"/>
                  </a:cubicBezTo>
                  <a:cubicBezTo>
                    <a:pt x="1615" y="1033"/>
                    <a:pt x="1631" y="1011"/>
                    <a:pt x="1646" y="990"/>
                  </a:cubicBezTo>
                  <a:cubicBezTo>
                    <a:pt x="1653" y="952"/>
                    <a:pt x="1676" y="891"/>
                    <a:pt x="1691" y="855"/>
                  </a:cubicBezTo>
                  <a:cubicBezTo>
                    <a:pt x="1697" y="810"/>
                    <a:pt x="1698" y="764"/>
                    <a:pt x="1706" y="720"/>
                  </a:cubicBezTo>
                  <a:cubicBezTo>
                    <a:pt x="1720" y="629"/>
                    <a:pt x="1740" y="541"/>
                    <a:pt x="1751" y="450"/>
                  </a:cubicBezTo>
                  <a:cubicBezTo>
                    <a:pt x="1740" y="362"/>
                    <a:pt x="1720" y="252"/>
                    <a:pt x="1641" y="200"/>
                  </a:cubicBezTo>
                  <a:cubicBezTo>
                    <a:pt x="1622" y="172"/>
                    <a:pt x="1595" y="164"/>
                    <a:pt x="1571" y="140"/>
                  </a:cubicBezTo>
                  <a:cubicBezTo>
                    <a:pt x="1530" y="99"/>
                    <a:pt x="1484" y="74"/>
                    <a:pt x="1431" y="55"/>
                  </a:cubicBezTo>
                  <a:cubicBezTo>
                    <a:pt x="1404" y="45"/>
                    <a:pt x="1385" y="28"/>
                    <a:pt x="1356" y="25"/>
                  </a:cubicBezTo>
                  <a:cubicBezTo>
                    <a:pt x="1331" y="21"/>
                    <a:pt x="1306" y="21"/>
                    <a:pt x="1281" y="20"/>
                  </a:cubicBezTo>
                  <a:cubicBezTo>
                    <a:pt x="1166" y="0"/>
                    <a:pt x="1050" y="12"/>
                    <a:pt x="936" y="25"/>
                  </a:cubicBezTo>
                  <a:cubicBezTo>
                    <a:pt x="925" y="26"/>
                    <a:pt x="830" y="25"/>
                    <a:pt x="816" y="40"/>
                  </a:cubicBezTo>
                  <a:close/>
                </a:path>
              </a:pathLst>
            </a:custGeom>
            <a:noFill/>
            <a:ln w="12700">
              <a:solidFill>
                <a:srgbClr val="0703F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FontTx/>
                <a:buNone/>
              </a:pPr>
              <a:endParaRPr lang="en-US" sz="1800" b="1">
                <a:solidFill>
                  <a:srgbClr val="0703F3"/>
                </a:solidFill>
              </a:endParaRPr>
            </a:p>
          </p:txBody>
        </p:sp>
        <p:sp>
          <p:nvSpPr>
            <p:cNvPr id="15407" name="Freeform 22"/>
            <p:cNvSpPr>
              <a:spLocks/>
            </p:cNvSpPr>
            <p:nvPr/>
          </p:nvSpPr>
          <p:spPr bwMode="auto">
            <a:xfrm>
              <a:off x="3069" y="1495"/>
              <a:ext cx="466" cy="530"/>
            </a:xfrm>
            <a:custGeom>
              <a:avLst/>
              <a:gdLst>
                <a:gd name="T0" fmla="*/ 466 w 466"/>
                <a:gd name="T1" fmla="*/ 370 h 530"/>
                <a:gd name="T2" fmla="*/ 421 w 466"/>
                <a:gd name="T3" fmla="*/ 330 h 530"/>
                <a:gd name="T4" fmla="*/ 386 w 466"/>
                <a:gd name="T5" fmla="*/ 290 h 530"/>
                <a:gd name="T6" fmla="*/ 341 w 466"/>
                <a:gd name="T7" fmla="*/ 260 h 530"/>
                <a:gd name="T8" fmla="*/ 306 w 466"/>
                <a:gd name="T9" fmla="*/ 220 h 530"/>
                <a:gd name="T10" fmla="*/ 351 w 466"/>
                <a:gd name="T11" fmla="*/ 65 h 530"/>
                <a:gd name="T12" fmla="*/ 306 w 466"/>
                <a:gd name="T13" fmla="*/ 10 h 530"/>
                <a:gd name="T14" fmla="*/ 271 w 466"/>
                <a:gd name="T15" fmla="*/ 75 h 530"/>
                <a:gd name="T16" fmla="*/ 266 w 466"/>
                <a:gd name="T17" fmla="*/ 130 h 530"/>
                <a:gd name="T18" fmla="*/ 251 w 466"/>
                <a:gd name="T19" fmla="*/ 125 h 530"/>
                <a:gd name="T20" fmla="*/ 206 w 466"/>
                <a:gd name="T21" fmla="*/ 90 h 530"/>
                <a:gd name="T22" fmla="*/ 166 w 466"/>
                <a:gd name="T23" fmla="*/ 65 h 530"/>
                <a:gd name="T24" fmla="*/ 136 w 466"/>
                <a:gd name="T25" fmla="*/ 55 h 530"/>
                <a:gd name="T26" fmla="*/ 121 w 466"/>
                <a:gd name="T27" fmla="*/ 50 h 530"/>
                <a:gd name="T28" fmla="*/ 131 w 466"/>
                <a:gd name="T29" fmla="*/ 125 h 530"/>
                <a:gd name="T30" fmla="*/ 161 w 466"/>
                <a:gd name="T31" fmla="*/ 145 h 530"/>
                <a:gd name="T32" fmla="*/ 181 w 466"/>
                <a:gd name="T33" fmla="*/ 165 h 530"/>
                <a:gd name="T34" fmla="*/ 196 w 466"/>
                <a:gd name="T35" fmla="*/ 170 h 530"/>
                <a:gd name="T36" fmla="*/ 131 w 466"/>
                <a:gd name="T37" fmla="*/ 140 h 530"/>
                <a:gd name="T38" fmla="*/ 86 w 466"/>
                <a:gd name="T39" fmla="*/ 125 h 530"/>
                <a:gd name="T40" fmla="*/ 71 w 466"/>
                <a:gd name="T41" fmla="*/ 120 h 530"/>
                <a:gd name="T42" fmla="*/ 61 w 466"/>
                <a:gd name="T43" fmla="*/ 190 h 530"/>
                <a:gd name="T44" fmla="*/ 116 w 466"/>
                <a:gd name="T45" fmla="*/ 220 h 530"/>
                <a:gd name="T46" fmla="*/ 146 w 466"/>
                <a:gd name="T47" fmla="*/ 230 h 530"/>
                <a:gd name="T48" fmla="*/ 161 w 466"/>
                <a:gd name="T49" fmla="*/ 245 h 530"/>
                <a:gd name="T50" fmla="*/ 56 w 466"/>
                <a:gd name="T51" fmla="*/ 210 h 530"/>
                <a:gd name="T52" fmla="*/ 26 w 466"/>
                <a:gd name="T53" fmla="*/ 200 h 530"/>
                <a:gd name="T54" fmla="*/ 26 w 466"/>
                <a:gd name="T55" fmla="*/ 245 h 530"/>
                <a:gd name="T56" fmla="*/ 116 w 466"/>
                <a:gd name="T57" fmla="*/ 290 h 530"/>
                <a:gd name="T58" fmla="*/ 146 w 466"/>
                <a:gd name="T59" fmla="*/ 300 h 530"/>
                <a:gd name="T60" fmla="*/ 161 w 466"/>
                <a:gd name="T61" fmla="*/ 305 h 530"/>
                <a:gd name="T62" fmla="*/ 146 w 466"/>
                <a:gd name="T63" fmla="*/ 300 h 530"/>
                <a:gd name="T64" fmla="*/ 66 w 466"/>
                <a:gd name="T65" fmla="*/ 280 h 530"/>
                <a:gd name="T66" fmla="*/ 51 w 466"/>
                <a:gd name="T67" fmla="*/ 275 h 530"/>
                <a:gd name="T68" fmla="*/ 16 w 466"/>
                <a:gd name="T69" fmla="*/ 295 h 530"/>
                <a:gd name="T70" fmla="*/ 61 w 466"/>
                <a:gd name="T71" fmla="*/ 325 h 530"/>
                <a:gd name="T72" fmla="*/ 246 w 466"/>
                <a:gd name="T73" fmla="*/ 410 h 530"/>
                <a:gd name="T74" fmla="*/ 321 w 466"/>
                <a:gd name="T75" fmla="*/ 460 h 530"/>
                <a:gd name="T76" fmla="*/ 341 w 466"/>
                <a:gd name="T77" fmla="*/ 490 h 530"/>
                <a:gd name="T78" fmla="*/ 361 w 466"/>
                <a:gd name="T79" fmla="*/ 505 h 530"/>
                <a:gd name="T80" fmla="*/ 391 w 466"/>
                <a:gd name="T81" fmla="*/ 530 h 5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6"/>
                <a:gd name="T124" fmla="*/ 0 h 530"/>
                <a:gd name="T125" fmla="*/ 466 w 466"/>
                <a:gd name="T126" fmla="*/ 530 h 5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6" h="530">
                  <a:moveTo>
                    <a:pt x="466" y="370"/>
                  </a:moveTo>
                  <a:cubicBezTo>
                    <a:pt x="431" y="335"/>
                    <a:pt x="447" y="347"/>
                    <a:pt x="421" y="330"/>
                  </a:cubicBezTo>
                  <a:cubicBezTo>
                    <a:pt x="397" y="294"/>
                    <a:pt x="411" y="306"/>
                    <a:pt x="386" y="290"/>
                  </a:cubicBezTo>
                  <a:cubicBezTo>
                    <a:pt x="373" y="270"/>
                    <a:pt x="361" y="270"/>
                    <a:pt x="341" y="260"/>
                  </a:cubicBezTo>
                  <a:cubicBezTo>
                    <a:pt x="330" y="243"/>
                    <a:pt x="316" y="236"/>
                    <a:pt x="306" y="220"/>
                  </a:cubicBezTo>
                  <a:cubicBezTo>
                    <a:pt x="315" y="165"/>
                    <a:pt x="340" y="118"/>
                    <a:pt x="351" y="65"/>
                  </a:cubicBezTo>
                  <a:cubicBezTo>
                    <a:pt x="345" y="7"/>
                    <a:pt x="355" y="0"/>
                    <a:pt x="306" y="10"/>
                  </a:cubicBezTo>
                  <a:cubicBezTo>
                    <a:pt x="292" y="30"/>
                    <a:pt x="278" y="52"/>
                    <a:pt x="271" y="75"/>
                  </a:cubicBezTo>
                  <a:cubicBezTo>
                    <a:pt x="269" y="93"/>
                    <a:pt x="272" y="112"/>
                    <a:pt x="266" y="130"/>
                  </a:cubicBezTo>
                  <a:cubicBezTo>
                    <a:pt x="264" y="134"/>
                    <a:pt x="255" y="127"/>
                    <a:pt x="251" y="125"/>
                  </a:cubicBezTo>
                  <a:cubicBezTo>
                    <a:pt x="174" y="82"/>
                    <a:pt x="253" y="124"/>
                    <a:pt x="206" y="90"/>
                  </a:cubicBezTo>
                  <a:cubicBezTo>
                    <a:pt x="193" y="80"/>
                    <a:pt x="180" y="69"/>
                    <a:pt x="166" y="65"/>
                  </a:cubicBezTo>
                  <a:cubicBezTo>
                    <a:pt x="156" y="61"/>
                    <a:pt x="146" y="58"/>
                    <a:pt x="136" y="55"/>
                  </a:cubicBezTo>
                  <a:cubicBezTo>
                    <a:pt x="131" y="53"/>
                    <a:pt x="121" y="50"/>
                    <a:pt x="121" y="50"/>
                  </a:cubicBezTo>
                  <a:cubicBezTo>
                    <a:pt x="69" y="62"/>
                    <a:pt x="103" y="105"/>
                    <a:pt x="131" y="125"/>
                  </a:cubicBezTo>
                  <a:cubicBezTo>
                    <a:pt x="140" y="131"/>
                    <a:pt x="152" y="136"/>
                    <a:pt x="161" y="145"/>
                  </a:cubicBezTo>
                  <a:cubicBezTo>
                    <a:pt x="167" y="151"/>
                    <a:pt x="173" y="159"/>
                    <a:pt x="181" y="165"/>
                  </a:cubicBezTo>
                  <a:cubicBezTo>
                    <a:pt x="185" y="168"/>
                    <a:pt x="201" y="170"/>
                    <a:pt x="196" y="170"/>
                  </a:cubicBezTo>
                  <a:cubicBezTo>
                    <a:pt x="167" y="170"/>
                    <a:pt x="155" y="148"/>
                    <a:pt x="131" y="140"/>
                  </a:cubicBezTo>
                  <a:cubicBezTo>
                    <a:pt x="116" y="135"/>
                    <a:pt x="101" y="130"/>
                    <a:pt x="86" y="125"/>
                  </a:cubicBezTo>
                  <a:cubicBezTo>
                    <a:pt x="81" y="123"/>
                    <a:pt x="71" y="120"/>
                    <a:pt x="71" y="120"/>
                  </a:cubicBezTo>
                  <a:cubicBezTo>
                    <a:pt x="44" y="128"/>
                    <a:pt x="42" y="168"/>
                    <a:pt x="61" y="190"/>
                  </a:cubicBezTo>
                  <a:cubicBezTo>
                    <a:pt x="79" y="211"/>
                    <a:pt x="90" y="211"/>
                    <a:pt x="116" y="220"/>
                  </a:cubicBezTo>
                  <a:cubicBezTo>
                    <a:pt x="126" y="223"/>
                    <a:pt x="146" y="230"/>
                    <a:pt x="146" y="230"/>
                  </a:cubicBezTo>
                  <a:cubicBezTo>
                    <a:pt x="151" y="235"/>
                    <a:pt x="167" y="247"/>
                    <a:pt x="161" y="245"/>
                  </a:cubicBezTo>
                  <a:cubicBezTo>
                    <a:pt x="125" y="233"/>
                    <a:pt x="91" y="221"/>
                    <a:pt x="56" y="210"/>
                  </a:cubicBezTo>
                  <a:cubicBezTo>
                    <a:pt x="46" y="206"/>
                    <a:pt x="26" y="200"/>
                    <a:pt x="26" y="200"/>
                  </a:cubicBezTo>
                  <a:cubicBezTo>
                    <a:pt x="0" y="208"/>
                    <a:pt x="8" y="231"/>
                    <a:pt x="26" y="245"/>
                  </a:cubicBezTo>
                  <a:cubicBezTo>
                    <a:pt x="40" y="256"/>
                    <a:pt x="96" y="281"/>
                    <a:pt x="116" y="290"/>
                  </a:cubicBezTo>
                  <a:cubicBezTo>
                    <a:pt x="125" y="294"/>
                    <a:pt x="136" y="296"/>
                    <a:pt x="146" y="300"/>
                  </a:cubicBezTo>
                  <a:cubicBezTo>
                    <a:pt x="151" y="301"/>
                    <a:pt x="161" y="305"/>
                    <a:pt x="161" y="305"/>
                  </a:cubicBezTo>
                  <a:cubicBezTo>
                    <a:pt x="161" y="305"/>
                    <a:pt x="151" y="301"/>
                    <a:pt x="146" y="300"/>
                  </a:cubicBezTo>
                  <a:cubicBezTo>
                    <a:pt x="85" y="287"/>
                    <a:pt x="112" y="295"/>
                    <a:pt x="66" y="280"/>
                  </a:cubicBezTo>
                  <a:cubicBezTo>
                    <a:pt x="61" y="278"/>
                    <a:pt x="51" y="275"/>
                    <a:pt x="51" y="275"/>
                  </a:cubicBezTo>
                  <a:cubicBezTo>
                    <a:pt x="38" y="277"/>
                    <a:pt x="12" y="272"/>
                    <a:pt x="16" y="295"/>
                  </a:cubicBezTo>
                  <a:cubicBezTo>
                    <a:pt x="19" y="316"/>
                    <a:pt x="46" y="316"/>
                    <a:pt x="61" y="325"/>
                  </a:cubicBezTo>
                  <a:cubicBezTo>
                    <a:pt x="121" y="358"/>
                    <a:pt x="175" y="399"/>
                    <a:pt x="246" y="410"/>
                  </a:cubicBezTo>
                  <a:cubicBezTo>
                    <a:pt x="278" y="420"/>
                    <a:pt x="300" y="428"/>
                    <a:pt x="321" y="460"/>
                  </a:cubicBezTo>
                  <a:cubicBezTo>
                    <a:pt x="327" y="470"/>
                    <a:pt x="331" y="482"/>
                    <a:pt x="341" y="490"/>
                  </a:cubicBezTo>
                  <a:cubicBezTo>
                    <a:pt x="347" y="495"/>
                    <a:pt x="355" y="499"/>
                    <a:pt x="361" y="505"/>
                  </a:cubicBezTo>
                  <a:cubicBezTo>
                    <a:pt x="371" y="515"/>
                    <a:pt x="373" y="530"/>
                    <a:pt x="391" y="530"/>
                  </a:cubicBezTo>
                </a:path>
              </a:pathLst>
            </a:custGeom>
            <a:noFill/>
            <a:ln w="12700">
              <a:solidFill>
                <a:srgbClr val="0703F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FontTx/>
                <a:buNone/>
              </a:pPr>
              <a:endParaRPr lang="en-US" sz="1800" b="1">
                <a:solidFill>
                  <a:srgbClr val="0703F3"/>
                </a:solidFill>
              </a:endParaRPr>
            </a:p>
          </p:txBody>
        </p:sp>
        <p:sp>
          <p:nvSpPr>
            <p:cNvPr id="15408" name="Freeform 23"/>
            <p:cNvSpPr>
              <a:spLocks/>
            </p:cNvSpPr>
            <p:nvPr/>
          </p:nvSpPr>
          <p:spPr bwMode="auto">
            <a:xfrm flipH="1">
              <a:off x="5175" y="1511"/>
              <a:ext cx="466" cy="530"/>
            </a:xfrm>
            <a:custGeom>
              <a:avLst/>
              <a:gdLst>
                <a:gd name="T0" fmla="*/ 466 w 466"/>
                <a:gd name="T1" fmla="*/ 370 h 530"/>
                <a:gd name="T2" fmla="*/ 421 w 466"/>
                <a:gd name="T3" fmla="*/ 330 h 530"/>
                <a:gd name="T4" fmla="*/ 386 w 466"/>
                <a:gd name="T5" fmla="*/ 290 h 530"/>
                <a:gd name="T6" fmla="*/ 341 w 466"/>
                <a:gd name="T7" fmla="*/ 260 h 530"/>
                <a:gd name="T8" fmla="*/ 306 w 466"/>
                <a:gd name="T9" fmla="*/ 220 h 530"/>
                <a:gd name="T10" fmla="*/ 351 w 466"/>
                <a:gd name="T11" fmla="*/ 65 h 530"/>
                <a:gd name="T12" fmla="*/ 306 w 466"/>
                <a:gd name="T13" fmla="*/ 10 h 530"/>
                <a:gd name="T14" fmla="*/ 271 w 466"/>
                <a:gd name="T15" fmla="*/ 75 h 530"/>
                <a:gd name="T16" fmla="*/ 266 w 466"/>
                <a:gd name="T17" fmla="*/ 130 h 530"/>
                <a:gd name="T18" fmla="*/ 251 w 466"/>
                <a:gd name="T19" fmla="*/ 125 h 530"/>
                <a:gd name="T20" fmla="*/ 206 w 466"/>
                <a:gd name="T21" fmla="*/ 90 h 530"/>
                <a:gd name="T22" fmla="*/ 166 w 466"/>
                <a:gd name="T23" fmla="*/ 65 h 530"/>
                <a:gd name="T24" fmla="*/ 136 w 466"/>
                <a:gd name="T25" fmla="*/ 55 h 530"/>
                <a:gd name="T26" fmla="*/ 121 w 466"/>
                <a:gd name="T27" fmla="*/ 50 h 530"/>
                <a:gd name="T28" fmla="*/ 131 w 466"/>
                <a:gd name="T29" fmla="*/ 125 h 530"/>
                <a:gd name="T30" fmla="*/ 161 w 466"/>
                <a:gd name="T31" fmla="*/ 145 h 530"/>
                <a:gd name="T32" fmla="*/ 181 w 466"/>
                <a:gd name="T33" fmla="*/ 165 h 530"/>
                <a:gd name="T34" fmla="*/ 196 w 466"/>
                <a:gd name="T35" fmla="*/ 170 h 530"/>
                <a:gd name="T36" fmla="*/ 131 w 466"/>
                <a:gd name="T37" fmla="*/ 140 h 530"/>
                <a:gd name="T38" fmla="*/ 86 w 466"/>
                <a:gd name="T39" fmla="*/ 125 h 530"/>
                <a:gd name="T40" fmla="*/ 71 w 466"/>
                <a:gd name="T41" fmla="*/ 120 h 530"/>
                <a:gd name="T42" fmla="*/ 61 w 466"/>
                <a:gd name="T43" fmla="*/ 190 h 530"/>
                <a:gd name="T44" fmla="*/ 116 w 466"/>
                <a:gd name="T45" fmla="*/ 220 h 530"/>
                <a:gd name="T46" fmla="*/ 146 w 466"/>
                <a:gd name="T47" fmla="*/ 230 h 530"/>
                <a:gd name="T48" fmla="*/ 161 w 466"/>
                <a:gd name="T49" fmla="*/ 245 h 530"/>
                <a:gd name="T50" fmla="*/ 56 w 466"/>
                <a:gd name="T51" fmla="*/ 210 h 530"/>
                <a:gd name="T52" fmla="*/ 26 w 466"/>
                <a:gd name="T53" fmla="*/ 200 h 530"/>
                <a:gd name="T54" fmla="*/ 26 w 466"/>
                <a:gd name="T55" fmla="*/ 245 h 530"/>
                <a:gd name="T56" fmla="*/ 116 w 466"/>
                <a:gd name="T57" fmla="*/ 290 h 530"/>
                <a:gd name="T58" fmla="*/ 146 w 466"/>
                <a:gd name="T59" fmla="*/ 300 h 530"/>
                <a:gd name="T60" fmla="*/ 161 w 466"/>
                <a:gd name="T61" fmla="*/ 305 h 530"/>
                <a:gd name="T62" fmla="*/ 146 w 466"/>
                <a:gd name="T63" fmla="*/ 300 h 530"/>
                <a:gd name="T64" fmla="*/ 66 w 466"/>
                <a:gd name="T65" fmla="*/ 280 h 530"/>
                <a:gd name="T66" fmla="*/ 51 w 466"/>
                <a:gd name="T67" fmla="*/ 275 h 530"/>
                <a:gd name="T68" fmla="*/ 16 w 466"/>
                <a:gd name="T69" fmla="*/ 295 h 530"/>
                <a:gd name="T70" fmla="*/ 61 w 466"/>
                <a:gd name="T71" fmla="*/ 325 h 530"/>
                <a:gd name="T72" fmla="*/ 246 w 466"/>
                <a:gd name="T73" fmla="*/ 410 h 530"/>
                <a:gd name="T74" fmla="*/ 321 w 466"/>
                <a:gd name="T75" fmla="*/ 460 h 530"/>
                <a:gd name="T76" fmla="*/ 341 w 466"/>
                <a:gd name="T77" fmla="*/ 490 h 530"/>
                <a:gd name="T78" fmla="*/ 361 w 466"/>
                <a:gd name="T79" fmla="*/ 505 h 530"/>
                <a:gd name="T80" fmla="*/ 391 w 466"/>
                <a:gd name="T81" fmla="*/ 530 h 5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6"/>
                <a:gd name="T124" fmla="*/ 0 h 530"/>
                <a:gd name="T125" fmla="*/ 466 w 466"/>
                <a:gd name="T126" fmla="*/ 530 h 5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6" h="530">
                  <a:moveTo>
                    <a:pt x="466" y="370"/>
                  </a:moveTo>
                  <a:cubicBezTo>
                    <a:pt x="431" y="335"/>
                    <a:pt x="447" y="347"/>
                    <a:pt x="421" y="330"/>
                  </a:cubicBezTo>
                  <a:cubicBezTo>
                    <a:pt x="397" y="294"/>
                    <a:pt x="411" y="306"/>
                    <a:pt x="386" y="290"/>
                  </a:cubicBezTo>
                  <a:cubicBezTo>
                    <a:pt x="373" y="270"/>
                    <a:pt x="361" y="270"/>
                    <a:pt x="341" y="260"/>
                  </a:cubicBezTo>
                  <a:cubicBezTo>
                    <a:pt x="330" y="243"/>
                    <a:pt x="316" y="236"/>
                    <a:pt x="306" y="220"/>
                  </a:cubicBezTo>
                  <a:cubicBezTo>
                    <a:pt x="315" y="165"/>
                    <a:pt x="340" y="118"/>
                    <a:pt x="351" y="65"/>
                  </a:cubicBezTo>
                  <a:cubicBezTo>
                    <a:pt x="345" y="7"/>
                    <a:pt x="355" y="0"/>
                    <a:pt x="306" y="10"/>
                  </a:cubicBezTo>
                  <a:cubicBezTo>
                    <a:pt x="292" y="30"/>
                    <a:pt x="278" y="52"/>
                    <a:pt x="271" y="75"/>
                  </a:cubicBezTo>
                  <a:cubicBezTo>
                    <a:pt x="269" y="93"/>
                    <a:pt x="272" y="112"/>
                    <a:pt x="266" y="130"/>
                  </a:cubicBezTo>
                  <a:cubicBezTo>
                    <a:pt x="264" y="134"/>
                    <a:pt x="255" y="127"/>
                    <a:pt x="251" y="125"/>
                  </a:cubicBezTo>
                  <a:cubicBezTo>
                    <a:pt x="174" y="82"/>
                    <a:pt x="253" y="124"/>
                    <a:pt x="206" y="90"/>
                  </a:cubicBezTo>
                  <a:cubicBezTo>
                    <a:pt x="193" y="80"/>
                    <a:pt x="180" y="69"/>
                    <a:pt x="166" y="65"/>
                  </a:cubicBezTo>
                  <a:cubicBezTo>
                    <a:pt x="156" y="61"/>
                    <a:pt x="146" y="58"/>
                    <a:pt x="136" y="55"/>
                  </a:cubicBezTo>
                  <a:cubicBezTo>
                    <a:pt x="131" y="53"/>
                    <a:pt x="121" y="50"/>
                    <a:pt x="121" y="50"/>
                  </a:cubicBezTo>
                  <a:cubicBezTo>
                    <a:pt x="69" y="62"/>
                    <a:pt x="103" y="105"/>
                    <a:pt x="131" y="125"/>
                  </a:cubicBezTo>
                  <a:cubicBezTo>
                    <a:pt x="140" y="131"/>
                    <a:pt x="152" y="136"/>
                    <a:pt x="161" y="145"/>
                  </a:cubicBezTo>
                  <a:cubicBezTo>
                    <a:pt x="167" y="151"/>
                    <a:pt x="173" y="159"/>
                    <a:pt x="181" y="165"/>
                  </a:cubicBezTo>
                  <a:cubicBezTo>
                    <a:pt x="185" y="168"/>
                    <a:pt x="201" y="170"/>
                    <a:pt x="196" y="170"/>
                  </a:cubicBezTo>
                  <a:cubicBezTo>
                    <a:pt x="167" y="170"/>
                    <a:pt x="155" y="148"/>
                    <a:pt x="131" y="140"/>
                  </a:cubicBezTo>
                  <a:cubicBezTo>
                    <a:pt x="116" y="135"/>
                    <a:pt x="101" y="130"/>
                    <a:pt x="86" y="125"/>
                  </a:cubicBezTo>
                  <a:cubicBezTo>
                    <a:pt x="81" y="123"/>
                    <a:pt x="71" y="120"/>
                    <a:pt x="71" y="120"/>
                  </a:cubicBezTo>
                  <a:cubicBezTo>
                    <a:pt x="44" y="128"/>
                    <a:pt x="42" y="168"/>
                    <a:pt x="61" y="190"/>
                  </a:cubicBezTo>
                  <a:cubicBezTo>
                    <a:pt x="79" y="211"/>
                    <a:pt x="90" y="211"/>
                    <a:pt x="116" y="220"/>
                  </a:cubicBezTo>
                  <a:cubicBezTo>
                    <a:pt x="126" y="223"/>
                    <a:pt x="146" y="230"/>
                    <a:pt x="146" y="230"/>
                  </a:cubicBezTo>
                  <a:cubicBezTo>
                    <a:pt x="151" y="235"/>
                    <a:pt x="167" y="247"/>
                    <a:pt x="161" y="245"/>
                  </a:cubicBezTo>
                  <a:cubicBezTo>
                    <a:pt x="125" y="233"/>
                    <a:pt x="91" y="221"/>
                    <a:pt x="56" y="210"/>
                  </a:cubicBezTo>
                  <a:cubicBezTo>
                    <a:pt x="46" y="206"/>
                    <a:pt x="26" y="200"/>
                    <a:pt x="26" y="200"/>
                  </a:cubicBezTo>
                  <a:cubicBezTo>
                    <a:pt x="0" y="208"/>
                    <a:pt x="8" y="231"/>
                    <a:pt x="26" y="245"/>
                  </a:cubicBezTo>
                  <a:cubicBezTo>
                    <a:pt x="40" y="256"/>
                    <a:pt x="96" y="281"/>
                    <a:pt x="116" y="290"/>
                  </a:cubicBezTo>
                  <a:cubicBezTo>
                    <a:pt x="125" y="294"/>
                    <a:pt x="136" y="296"/>
                    <a:pt x="146" y="300"/>
                  </a:cubicBezTo>
                  <a:cubicBezTo>
                    <a:pt x="151" y="301"/>
                    <a:pt x="161" y="305"/>
                    <a:pt x="161" y="305"/>
                  </a:cubicBezTo>
                  <a:cubicBezTo>
                    <a:pt x="161" y="305"/>
                    <a:pt x="151" y="301"/>
                    <a:pt x="146" y="300"/>
                  </a:cubicBezTo>
                  <a:cubicBezTo>
                    <a:pt x="85" y="287"/>
                    <a:pt x="112" y="295"/>
                    <a:pt x="66" y="280"/>
                  </a:cubicBezTo>
                  <a:cubicBezTo>
                    <a:pt x="61" y="278"/>
                    <a:pt x="51" y="275"/>
                    <a:pt x="51" y="275"/>
                  </a:cubicBezTo>
                  <a:cubicBezTo>
                    <a:pt x="38" y="277"/>
                    <a:pt x="12" y="272"/>
                    <a:pt x="16" y="295"/>
                  </a:cubicBezTo>
                  <a:cubicBezTo>
                    <a:pt x="19" y="316"/>
                    <a:pt x="46" y="316"/>
                    <a:pt x="61" y="325"/>
                  </a:cubicBezTo>
                  <a:cubicBezTo>
                    <a:pt x="121" y="358"/>
                    <a:pt x="175" y="399"/>
                    <a:pt x="246" y="410"/>
                  </a:cubicBezTo>
                  <a:cubicBezTo>
                    <a:pt x="278" y="420"/>
                    <a:pt x="300" y="428"/>
                    <a:pt x="321" y="460"/>
                  </a:cubicBezTo>
                  <a:cubicBezTo>
                    <a:pt x="327" y="470"/>
                    <a:pt x="331" y="482"/>
                    <a:pt x="341" y="490"/>
                  </a:cubicBezTo>
                  <a:cubicBezTo>
                    <a:pt x="347" y="495"/>
                    <a:pt x="355" y="499"/>
                    <a:pt x="361" y="505"/>
                  </a:cubicBezTo>
                  <a:cubicBezTo>
                    <a:pt x="371" y="515"/>
                    <a:pt x="373" y="530"/>
                    <a:pt x="391" y="530"/>
                  </a:cubicBezTo>
                </a:path>
              </a:pathLst>
            </a:custGeom>
            <a:noFill/>
            <a:ln w="12700">
              <a:solidFill>
                <a:srgbClr val="0703F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FontTx/>
                <a:buNone/>
              </a:pPr>
              <a:endParaRPr lang="en-US" sz="1800" b="1">
                <a:solidFill>
                  <a:srgbClr val="0703F3"/>
                </a:solidFill>
              </a:endParaRPr>
            </a:p>
          </p:txBody>
        </p:sp>
        <p:sp>
          <p:nvSpPr>
            <p:cNvPr id="15409" name="Freeform 24"/>
            <p:cNvSpPr>
              <a:spLocks/>
            </p:cNvSpPr>
            <p:nvPr/>
          </p:nvSpPr>
          <p:spPr bwMode="auto">
            <a:xfrm>
              <a:off x="3660" y="2935"/>
              <a:ext cx="725" cy="467"/>
            </a:xfrm>
            <a:custGeom>
              <a:avLst/>
              <a:gdLst>
                <a:gd name="T0" fmla="*/ 345 w 725"/>
                <a:gd name="T1" fmla="*/ 0 h 467"/>
                <a:gd name="T2" fmla="*/ 360 w 725"/>
                <a:gd name="T3" fmla="*/ 160 h 467"/>
                <a:gd name="T4" fmla="*/ 315 w 725"/>
                <a:gd name="T5" fmla="*/ 175 h 467"/>
                <a:gd name="T6" fmla="*/ 120 w 725"/>
                <a:gd name="T7" fmla="*/ 190 h 467"/>
                <a:gd name="T8" fmla="*/ 35 w 725"/>
                <a:gd name="T9" fmla="*/ 250 h 467"/>
                <a:gd name="T10" fmla="*/ 10 w 725"/>
                <a:gd name="T11" fmla="*/ 280 h 467"/>
                <a:gd name="T12" fmla="*/ 0 w 725"/>
                <a:gd name="T13" fmla="*/ 310 h 467"/>
                <a:gd name="T14" fmla="*/ 20 w 725"/>
                <a:gd name="T15" fmla="*/ 380 h 467"/>
                <a:gd name="T16" fmla="*/ 240 w 725"/>
                <a:gd name="T17" fmla="*/ 465 h 467"/>
                <a:gd name="T18" fmla="*/ 635 w 725"/>
                <a:gd name="T19" fmla="*/ 460 h 467"/>
                <a:gd name="T20" fmla="*/ 690 w 725"/>
                <a:gd name="T21" fmla="*/ 420 h 467"/>
                <a:gd name="T22" fmla="*/ 710 w 725"/>
                <a:gd name="T23" fmla="*/ 355 h 467"/>
                <a:gd name="T24" fmla="*/ 715 w 725"/>
                <a:gd name="T25" fmla="*/ 220 h 467"/>
                <a:gd name="T26" fmla="*/ 680 w 725"/>
                <a:gd name="T27" fmla="*/ 145 h 467"/>
                <a:gd name="T28" fmla="*/ 665 w 725"/>
                <a:gd name="T29" fmla="*/ 15 h 4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5"/>
                <a:gd name="T46" fmla="*/ 0 h 467"/>
                <a:gd name="T47" fmla="*/ 725 w 725"/>
                <a:gd name="T48" fmla="*/ 467 h 4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5" h="467">
                  <a:moveTo>
                    <a:pt x="345" y="0"/>
                  </a:moveTo>
                  <a:cubicBezTo>
                    <a:pt x="358" y="52"/>
                    <a:pt x="340" y="101"/>
                    <a:pt x="360" y="160"/>
                  </a:cubicBezTo>
                  <a:cubicBezTo>
                    <a:pt x="351" y="185"/>
                    <a:pt x="340" y="180"/>
                    <a:pt x="315" y="175"/>
                  </a:cubicBezTo>
                  <a:cubicBezTo>
                    <a:pt x="249" y="181"/>
                    <a:pt x="184" y="180"/>
                    <a:pt x="120" y="190"/>
                  </a:cubicBezTo>
                  <a:cubicBezTo>
                    <a:pt x="69" y="206"/>
                    <a:pt x="73" y="224"/>
                    <a:pt x="35" y="250"/>
                  </a:cubicBezTo>
                  <a:cubicBezTo>
                    <a:pt x="27" y="260"/>
                    <a:pt x="16" y="268"/>
                    <a:pt x="10" y="280"/>
                  </a:cubicBezTo>
                  <a:cubicBezTo>
                    <a:pt x="4" y="289"/>
                    <a:pt x="0" y="310"/>
                    <a:pt x="0" y="310"/>
                  </a:cubicBezTo>
                  <a:cubicBezTo>
                    <a:pt x="5" y="332"/>
                    <a:pt x="7" y="359"/>
                    <a:pt x="20" y="380"/>
                  </a:cubicBezTo>
                  <a:cubicBezTo>
                    <a:pt x="55" y="436"/>
                    <a:pt x="180" y="456"/>
                    <a:pt x="240" y="465"/>
                  </a:cubicBezTo>
                  <a:cubicBezTo>
                    <a:pt x="371" y="461"/>
                    <a:pt x="503" y="467"/>
                    <a:pt x="635" y="460"/>
                  </a:cubicBezTo>
                  <a:cubicBezTo>
                    <a:pt x="656" y="454"/>
                    <a:pt x="690" y="420"/>
                    <a:pt x="690" y="420"/>
                  </a:cubicBezTo>
                  <a:cubicBezTo>
                    <a:pt x="697" y="398"/>
                    <a:pt x="702" y="376"/>
                    <a:pt x="710" y="355"/>
                  </a:cubicBezTo>
                  <a:cubicBezTo>
                    <a:pt x="719" y="289"/>
                    <a:pt x="725" y="284"/>
                    <a:pt x="715" y="220"/>
                  </a:cubicBezTo>
                  <a:cubicBezTo>
                    <a:pt x="710" y="190"/>
                    <a:pt x="689" y="172"/>
                    <a:pt x="680" y="145"/>
                  </a:cubicBezTo>
                  <a:cubicBezTo>
                    <a:pt x="676" y="103"/>
                    <a:pt x="665" y="57"/>
                    <a:pt x="665" y="15"/>
                  </a:cubicBezTo>
                </a:path>
              </a:pathLst>
            </a:custGeom>
            <a:noFill/>
            <a:ln w="12700">
              <a:solidFill>
                <a:srgbClr val="0703F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FontTx/>
                <a:buNone/>
              </a:pPr>
              <a:endParaRPr lang="en-US" sz="1800" b="1">
                <a:solidFill>
                  <a:srgbClr val="0703F3"/>
                </a:solidFill>
              </a:endParaRPr>
            </a:p>
          </p:txBody>
        </p:sp>
        <p:sp>
          <p:nvSpPr>
            <p:cNvPr id="15410" name="Freeform 25"/>
            <p:cNvSpPr>
              <a:spLocks/>
            </p:cNvSpPr>
            <p:nvPr/>
          </p:nvSpPr>
          <p:spPr bwMode="auto">
            <a:xfrm flipH="1">
              <a:off x="4406" y="2926"/>
              <a:ext cx="725" cy="467"/>
            </a:xfrm>
            <a:custGeom>
              <a:avLst/>
              <a:gdLst>
                <a:gd name="T0" fmla="*/ 345 w 725"/>
                <a:gd name="T1" fmla="*/ 0 h 467"/>
                <a:gd name="T2" fmla="*/ 360 w 725"/>
                <a:gd name="T3" fmla="*/ 160 h 467"/>
                <a:gd name="T4" fmla="*/ 315 w 725"/>
                <a:gd name="T5" fmla="*/ 175 h 467"/>
                <a:gd name="T6" fmla="*/ 120 w 725"/>
                <a:gd name="T7" fmla="*/ 190 h 467"/>
                <a:gd name="T8" fmla="*/ 35 w 725"/>
                <a:gd name="T9" fmla="*/ 250 h 467"/>
                <a:gd name="T10" fmla="*/ 10 w 725"/>
                <a:gd name="T11" fmla="*/ 280 h 467"/>
                <a:gd name="T12" fmla="*/ 0 w 725"/>
                <a:gd name="T13" fmla="*/ 310 h 467"/>
                <a:gd name="T14" fmla="*/ 20 w 725"/>
                <a:gd name="T15" fmla="*/ 380 h 467"/>
                <a:gd name="T16" fmla="*/ 240 w 725"/>
                <a:gd name="T17" fmla="*/ 465 h 467"/>
                <a:gd name="T18" fmla="*/ 635 w 725"/>
                <a:gd name="T19" fmla="*/ 460 h 467"/>
                <a:gd name="T20" fmla="*/ 690 w 725"/>
                <a:gd name="T21" fmla="*/ 420 h 467"/>
                <a:gd name="T22" fmla="*/ 710 w 725"/>
                <a:gd name="T23" fmla="*/ 355 h 467"/>
                <a:gd name="T24" fmla="*/ 715 w 725"/>
                <a:gd name="T25" fmla="*/ 220 h 467"/>
                <a:gd name="T26" fmla="*/ 680 w 725"/>
                <a:gd name="T27" fmla="*/ 145 h 467"/>
                <a:gd name="T28" fmla="*/ 665 w 725"/>
                <a:gd name="T29" fmla="*/ 15 h 4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5"/>
                <a:gd name="T46" fmla="*/ 0 h 467"/>
                <a:gd name="T47" fmla="*/ 725 w 725"/>
                <a:gd name="T48" fmla="*/ 467 h 4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5" h="467">
                  <a:moveTo>
                    <a:pt x="345" y="0"/>
                  </a:moveTo>
                  <a:cubicBezTo>
                    <a:pt x="358" y="52"/>
                    <a:pt x="340" y="101"/>
                    <a:pt x="360" y="160"/>
                  </a:cubicBezTo>
                  <a:cubicBezTo>
                    <a:pt x="351" y="185"/>
                    <a:pt x="340" y="180"/>
                    <a:pt x="315" y="175"/>
                  </a:cubicBezTo>
                  <a:cubicBezTo>
                    <a:pt x="249" y="181"/>
                    <a:pt x="184" y="180"/>
                    <a:pt x="120" y="190"/>
                  </a:cubicBezTo>
                  <a:cubicBezTo>
                    <a:pt x="69" y="206"/>
                    <a:pt x="73" y="224"/>
                    <a:pt x="35" y="250"/>
                  </a:cubicBezTo>
                  <a:cubicBezTo>
                    <a:pt x="27" y="260"/>
                    <a:pt x="16" y="268"/>
                    <a:pt x="10" y="280"/>
                  </a:cubicBezTo>
                  <a:cubicBezTo>
                    <a:pt x="4" y="289"/>
                    <a:pt x="0" y="310"/>
                    <a:pt x="0" y="310"/>
                  </a:cubicBezTo>
                  <a:cubicBezTo>
                    <a:pt x="5" y="332"/>
                    <a:pt x="7" y="359"/>
                    <a:pt x="20" y="380"/>
                  </a:cubicBezTo>
                  <a:cubicBezTo>
                    <a:pt x="55" y="436"/>
                    <a:pt x="180" y="456"/>
                    <a:pt x="240" y="465"/>
                  </a:cubicBezTo>
                  <a:cubicBezTo>
                    <a:pt x="371" y="461"/>
                    <a:pt x="503" y="467"/>
                    <a:pt x="635" y="460"/>
                  </a:cubicBezTo>
                  <a:cubicBezTo>
                    <a:pt x="656" y="454"/>
                    <a:pt x="690" y="420"/>
                    <a:pt x="690" y="420"/>
                  </a:cubicBezTo>
                  <a:cubicBezTo>
                    <a:pt x="697" y="398"/>
                    <a:pt x="702" y="376"/>
                    <a:pt x="710" y="355"/>
                  </a:cubicBezTo>
                  <a:cubicBezTo>
                    <a:pt x="719" y="289"/>
                    <a:pt x="725" y="284"/>
                    <a:pt x="715" y="220"/>
                  </a:cubicBezTo>
                  <a:cubicBezTo>
                    <a:pt x="710" y="190"/>
                    <a:pt x="689" y="172"/>
                    <a:pt x="680" y="145"/>
                  </a:cubicBezTo>
                  <a:cubicBezTo>
                    <a:pt x="676" y="103"/>
                    <a:pt x="665" y="57"/>
                    <a:pt x="665" y="15"/>
                  </a:cubicBezTo>
                </a:path>
              </a:pathLst>
            </a:custGeom>
            <a:noFill/>
            <a:ln w="12700">
              <a:solidFill>
                <a:srgbClr val="0703F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FontTx/>
                <a:buNone/>
              </a:pPr>
              <a:endParaRPr lang="en-US" sz="1800" b="1">
                <a:solidFill>
                  <a:srgbClr val="0703F3"/>
                </a:solidFill>
              </a:endParaRPr>
            </a:p>
          </p:txBody>
        </p:sp>
      </p:grpSp>
      <p:sp>
        <p:nvSpPr>
          <p:cNvPr id="15377" name="Rectangle 26"/>
          <p:cNvSpPr>
            <a:spLocks noChangeArrowheads="1"/>
          </p:cNvSpPr>
          <p:nvPr/>
        </p:nvSpPr>
        <p:spPr bwMode="auto">
          <a:xfrm>
            <a:off x="6251575" y="4659313"/>
            <a:ext cx="361950" cy="36353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sp>
        <p:nvSpPr>
          <p:cNvPr id="15378" name="Rectangle 27"/>
          <p:cNvSpPr>
            <a:spLocks noChangeArrowheads="1"/>
          </p:cNvSpPr>
          <p:nvPr/>
        </p:nvSpPr>
        <p:spPr bwMode="auto">
          <a:xfrm>
            <a:off x="6618288" y="4660900"/>
            <a:ext cx="361950" cy="3635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grpSp>
        <p:nvGrpSpPr>
          <p:cNvPr id="15379" name="Group 28"/>
          <p:cNvGrpSpPr>
            <a:grpSpLocks/>
          </p:cNvGrpSpPr>
          <p:nvPr/>
        </p:nvGrpSpPr>
        <p:grpSpPr bwMode="auto">
          <a:xfrm>
            <a:off x="6726238" y="4789488"/>
            <a:ext cx="106362" cy="122237"/>
            <a:chOff x="2463" y="1606"/>
            <a:chExt cx="197" cy="223"/>
          </a:xfrm>
        </p:grpSpPr>
        <p:sp>
          <p:nvSpPr>
            <p:cNvPr id="15404" name="Line 29"/>
            <p:cNvSpPr>
              <a:spLocks noChangeShapeType="1"/>
            </p:cNvSpPr>
            <p:nvPr/>
          </p:nvSpPr>
          <p:spPr bwMode="auto">
            <a:xfrm>
              <a:off x="2463" y="1606"/>
              <a:ext cx="197" cy="22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sp>
          <p:nvSpPr>
            <p:cNvPr id="15405" name="Line 30"/>
            <p:cNvSpPr>
              <a:spLocks noChangeShapeType="1"/>
            </p:cNvSpPr>
            <p:nvPr/>
          </p:nvSpPr>
          <p:spPr bwMode="auto">
            <a:xfrm flipH="1">
              <a:off x="2463" y="1606"/>
              <a:ext cx="197" cy="22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grpSp>
      <p:grpSp>
        <p:nvGrpSpPr>
          <p:cNvPr id="15380" name="Group 31"/>
          <p:cNvGrpSpPr>
            <a:grpSpLocks/>
          </p:cNvGrpSpPr>
          <p:nvPr/>
        </p:nvGrpSpPr>
        <p:grpSpPr bwMode="auto">
          <a:xfrm>
            <a:off x="6362700" y="4783138"/>
            <a:ext cx="106363" cy="122237"/>
            <a:chOff x="2463" y="1606"/>
            <a:chExt cx="197" cy="223"/>
          </a:xfrm>
        </p:grpSpPr>
        <p:sp>
          <p:nvSpPr>
            <p:cNvPr id="15402" name="Line 32"/>
            <p:cNvSpPr>
              <a:spLocks noChangeShapeType="1"/>
            </p:cNvSpPr>
            <p:nvPr/>
          </p:nvSpPr>
          <p:spPr bwMode="auto">
            <a:xfrm>
              <a:off x="2463" y="1606"/>
              <a:ext cx="197" cy="22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sp>
          <p:nvSpPr>
            <p:cNvPr id="15403" name="Line 33"/>
            <p:cNvSpPr>
              <a:spLocks noChangeShapeType="1"/>
            </p:cNvSpPr>
            <p:nvPr/>
          </p:nvSpPr>
          <p:spPr bwMode="auto">
            <a:xfrm flipH="1">
              <a:off x="2463" y="1606"/>
              <a:ext cx="197" cy="22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grpSp>
      <p:sp>
        <p:nvSpPr>
          <p:cNvPr id="15381" name="Text Box 34"/>
          <p:cNvSpPr txBox="1">
            <a:spLocks noChangeArrowheads="1"/>
          </p:cNvSpPr>
          <p:nvPr/>
        </p:nvSpPr>
        <p:spPr bwMode="auto">
          <a:xfrm>
            <a:off x="3849688" y="4718050"/>
            <a:ext cx="428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r>
              <a:rPr lang="ja-JP" altLang="en-US" sz="1200" b="0">
                <a:solidFill>
                  <a:srgbClr val="FF0000"/>
                </a:solidFill>
                <a:latin typeface="Calibri" pitchFamily="34" charset="0"/>
              </a:rPr>
              <a:t>“</a:t>
            </a:r>
            <a:r>
              <a:rPr lang="en-US" altLang="ja-JP" sz="1200" b="0">
                <a:solidFill>
                  <a:srgbClr val="FF0000"/>
                </a:solidFill>
                <a:latin typeface="Calibri" pitchFamily="34" charset="0"/>
              </a:rPr>
              <a:t>a</a:t>
            </a:r>
            <a:r>
              <a:rPr lang="ja-JP" altLang="en-US" sz="1200" b="0">
                <a:solidFill>
                  <a:srgbClr val="FF0000"/>
                </a:solidFill>
                <a:latin typeface="Calibri" pitchFamily="34" charset="0"/>
              </a:rPr>
              <a:t>”</a:t>
            </a:r>
            <a:endParaRPr lang="en-US" altLang="en-US" sz="1200" b="0">
              <a:solidFill>
                <a:srgbClr val="FF0000"/>
              </a:solidFill>
              <a:latin typeface="Calibri" pitchFamily="34" charset="0"/>
            </a:endParaRPr>
          </a:p>
        </p:txBody>
      </p:sp>
      <p:sp>
        <p:nvSpPr>
          <p:cNvPr id="15382" name="Line 35"/>
          <p:cNvSpPr>
            <a:spLocks noChangeShapeType="1"/>
          </p:cNvSpPr>
          <p:nvPr/>
        </p:nvSpPr>
        <p:spPr bwMode="auto">
          <a:xfrm>
            <a:off x="2438400" y="4049713"/>
            <a:ext cx="950913" cy="3667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sp>
        <p:nvSpPr>
          <p:cNvPr id="15383" name="Rectangle 36"/>
          <p:cNvSpPr>
            <a:spLocks noChangeArrowheads="1"/>
          </p:cNvSpPr>
          <p:nvPr/>
        </p:nvSpPr>
        <p:spPr bwMode="auto">
          <a:xfrm>
            <a:off x="6088063" y="5643563"/>
            <a:ext cx="11445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spcBef>
                <a:spcPct val="0"/>
              </a:spcBef>
              <a:buFontTx/>
              <a:buNone/>
            </a:pPr>
            <a:r>
              <a:rPr lang="en-US" altLang="en-US" sz="1400">
                <a:solidFill>
                  <a:srgbClr val="000000"/>
                </a:solidFill>
                <a:latin typeface="Courier New" pitchFamily="49" charset="0"/>
              </a:rPr>
              <a:t>emptyList</a:t>
            </a:r>
            <a:endParaRPr lang="en-US" altLang="en-US">
              <a:solidFill>
                <a:srgbClr val="000000"/>
              </a:solidFill>
              <a:latin typeface="Courier New" pitchFamily="49" charset="0"/>
            </a:endParaRPr>
          </a:p>
        </p:txBody>
      </p:sp>
      <p:sp>
        <p:nvSpPr>
          <p:cNvPr id="15384" name="Rectangle 37"/>
          <p:cNvSpPr>
            <a:spLocks noChangeArrowheads="1"/>
          </p:cNvSpPr>
          <p:nvPr/>
        </p:nvSpPr>
        <p:spPr bwMode="auto">
          <a:xfrm>
            <a:off x="1752600" y="4202113"/>
            <a:ext cx="290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spcBef>
                <a:spcPct val="0"/>
              </a:spcBef>
              <a:buFontTx/>
              <a:buNone/>
            </a:pPr>
            <a:r>
              <a:rPr lang="en-US" altLang="en-US" sz="1400">
                <a:solidFill>
                  <a:srgbClr val="000000"/>
                </a:solidFill>
                <a:latin typeface="Courier New" pitchFamily="49" charset="0"/>
              </a:rPr>
              <a:t>L</a:t>
            </a:r>
            <a:endParaRPr lang="en-US" altLang="en-US">
              <a:solidFill>
                <a:srgbClr val="000000"/>
              </a:solidFill>
              <a:latin typeface="Courier New" pitchFamily="49" charset="0"/>
            </a:endParaRPr>
          </a:p>
        </p:txBody>
      </p:sp>
      <p:sp>
        <p:nvSpPr>
          <p:cNvPr id="15385" name="Text Box 38"/>
          <p:cNvSpPr txBox="1">
            <a:spLocks noChangeArrowheads="1"/>
          </p:cNvSpPr>
          <p:nvPr/>
        </p:nvSpPr>
        <p:spPr bwMode="auto">
          <a:xfrm>
            <a:off x="304800" y="5681663"/>
            <a:ext cx="14049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sz="2800" b="0">
                <a:solidFill>
                  <a:srgbClr val="FF0000"/>
                </a:solidFill>
                <a:latin typeface="Times" charset="0"/>
              </a:rPr>
              <a:t>( "a" )</a:t>
            </a:r>
          </a:p>
        </p:txBody>
      </p:sp>
      <p:sp>
        <p:nvSpPr>
          <p:cNvPr id="15386" name="Rectangle 39"/>
          <p:cNvSpPr>
            <a:spLocks noChangeArrowheads="1"/>
          </p:cNvSpPr>
          <p:nvPr/>
        </p:nvSpPr>
        <p:spPr bwMode="auto">
          <a:xfrm>
            <a:off x="109538" y="6226175"/>
            <a:ext cx="1708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buFontTx/>
              <a:buNone/>
            </a:pPr>
            <a:r>
              <a:rPr lang="en-US" altLang="en-US" sz="1400" b="0">
                <a:solidFill>
                  <a:srgbClr val="000000"/>
                </a:solidFill>
              </a:rPr>
              <a:t>Racket's version</a:t>
            </a:r>
            <a:endParaRPr lang="en-US" altLang="en-US" b="0">
              <a:solidFill>
                <a:srgbClr val="000000"/>
              </a:solidFill>
            </a:endParaRPr>
          </a:p>
        </p:txBody>
      </p:sp>
      <p:sp>
        <p:nvSpPr>
          <p:cNvPr id="15387" name="Rectangle 40"/>
          <p:cNvSpPr>
            <a:spLocks noChangeArrowheads="1"/>
          </p:cNvSpPr>
          <p:nvPr/>
        </p:nvSpPr>
        <p:spPr bwMode="auto">
          <a:xfrm>
            <a:off x="4849813" y="1458913"/>
            <a:ext cx="11287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buFontTx/>
              <a:buNone/>
            </a:pPr>
            <a:r>
              <a:rPr lang="en-US" altLang="en-US" sz="1400" b="0">
                <a:solidFill>
                  <a:srgbClr val="000000"/>
                </a:solidFill>
              </a:rPr>
              <a:t>Object first</a:t>
            </a:r>
            <a:endParaRPr lang="en-US" altLang="en-US" b="0">
              <a:solidFill>
                <a:srgbClr val="000000"/>
              </a:solidFill>
            </a:endParaRPr>
          </a:p>
        </p:txBody>
      </p:sp>
      <p:sp>
        <p:nvSpPr>
          <p:cNvPr id="15388" name="Rectangle 41"/>
          <p:cNvSpPr>
            <a:spLocks noChangeArrowheads="1"/>
          </p:cNvSpPr>
          <p:nvPr/>
        </p:nvSpPr>
        <p:spPr bwMode="auto">
          <a:xfrm>
            <a:off x="5991225" y="1457325"/>
            <a:ext cx="1763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buFontTx/>
              <a:buNone/>
            </a:pPr>
            <a:r>
              <a:rPr lang="en-US" altLang="en-US" sz="1400" b="0">
                <a:solidFill>
                  <a:srgbClr val="000000"/>
                </a:solidFill>
              </a:rPr>
              <a:t>OpenList rest</a:t>
            </a:r>
            <a:endParaRPr lang="en-US" altLang="en-US" b="0">
              <a:solidFill>
                <a:srgbClr val="000000"/>
              </a:solidFill>
            </a:endParaRPr>
          </a:p>
        </p:txBody>
      </p:sp>
      <p:sp>
        <p:nvSpPr>
          <p:cNvPr id="15389" name="Line 42"/>
          <p:cNvSpPr>
            <a:spLocks noChangeShapeType="1"/>
          </p:cNvSpPr>
          <p:nvPr/>
        </p:nvSpPr>
        <p:spPr bwMode="auto">
          <a:xfrm>
            <a:off x="5432425" y="1768475"/>
            <a:ext cx="0" cy="152400"/>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sp>
        <p:nvSpPr>
          <p:cNvPr id="15390" name="Line 43"/>
          <p:cNvSpPr>
            <a:spLocks noChangeShapeType="1"/>
          </p:cNvSpPr>
          <p:nvPr/>
        </p:nvSpPr>
        <p:spPr bwMode="auto">
          <a:xfrm>
            <a:off x="6846888" y="1744663"/>
            <a:ext cx="0" cy="152400"/>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sp>
        <p:nvSpPr>
          <p:cNvPr id="15391" name="Rectangle 44"/>
          <p:cNvSpPr>
            <a:spLocks noChangeArrowheads="1"/>
          </p:cNvSpPr>
          <p:nvPr/>
        </p:nvSpPr>
        <p:spPr bwMode="auto">
          <a:xfrm>
            <a:off x="7762875" y="6135688"/>
            <a:ext cx="12827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r">
              <a:spcBef>
                <a:spcPct val="0"/>
              </a:spcBef>
              <a:buFontTx/>
              <a:buNone/>
            </a:pPr>
            <a:r>
              <a:rPr lang="en-US" altLang="en-US" sz="1200">
                <a:solidFill>
                  <a:srgbClr val="000000"/>
                </a:solidFill>
                <a:latin typeface="Courier New" pitchFamily="49" charset="0"/>
              </a:rPr>
              <a:t>L.first?</a:t>
            </a:r>
          </a:p>
          <a:p>
            <a:pPr algn="r">
              <a:spcBef>
                <a:spcPct val="0"/>
              </a:spcBef>
              <a:buFontTx/>
              <a:buNone/>
            </a:pPr>
            <a:r>
              <a:rPr lang="en-US" altLang="en-US" sz="1200">
                <a:solidFill>
                  <a:srgbClr val="000000"/>
                </a:solidFill>
                <a:latin typeface="Courier New" pitchFamily="49" charset="0"/>
              </a:rPr>
              <a:t>L.rest?</a:t>
            </a:r>
          </a:p>
          <a:p>
            <a:pPr algn="r">
              <a:spcBef>
                <a:spcPct val="0"/>
              </a:spcBef>
              <a:buFontTx/>
              <a:buNone/>
            </a:pPr>
            <a:r>
              <a:rPr lang="en-US" altLang="en-US" sz="1200">
                <a:solidFill>
                  <a:srgbClr val="000000"/>
                </a:solidFill>
                <a:latin typeface="Courier New" pitchFamily="49" charset="0"/>
              </a:rPr>
              <a:t>rightmost x?</a:t>
            </a:r>
          </a:p>
        </p:txBody>
      </p:sp>
      <p:sp>
        <p:nvSpPr>
          <p:cNvPr id="15392" name="Rectangle 45"/>
          <p:cNvSpPr>
            <a:spLocks noChangeArrowheads="1"/>
          </p:cNvSpPr>
          <p:nvPr/>
        </p:nvSpPr>
        <p:spPr bwMode="auto">
          <a:xfrm>
            <a:off x="3311525" y="5853113"/>
            <a:ext cx="19669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buFontTx/>
              <a:buNone/>
            </a:pPr>
            <a:r>
              <a:rPr lang="en-US" altLang="en-US" sz="1000" b="0">
                <a:solidFill>
                  <a:srgbClr val="000000"/>
                </a:solidFill>
              </a:rPr>
              <a:t>rather, the object L refers to!</a:t>
            </a:r>
          </a:p>
        </p:txBody>
      </p:sp>
      <p:sp>
        <p:nvSpPr>
          <p:cNvPr id="15393" name="Rectangle 47"/>
          <p:cNvSpPr>
            <a:spLocks noChangeArrowheads="1"/>
          </p:cNvSpPr>
          <p:nvPr/>
        </p:nvSpPr>
        <p:spPr bwMode="auto">
          <a:xfrm>
            <a:off x="4146550" y="5619750"/>
            <a:ext cx="290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spcBef>
                <a:spcPct val="0"/>
              </a:spcBef>
              <a:buFontTx/>
              <a:buNone/>
            </a:pPr>
            <a:r>
              <a:rPr lang="en-US" altLang="en-US" sz="1400">
                <a:solidFill>
                  <a:srgbClr val="000000"/>
                </a:solidFill>
                <a:latin typeface="Courier New" pitchFamily="49" charset="0"/>
              </a:rPr>
              <a:t>L</a:t>
            </a:r>
            <a:endParaRPr lang="en-US" altLang="en-US">
              <a:solidFill>
                <a:srgbClr val="000000"/>
              </a:solidFill>
              <a:latin typeface="Courier New" pitchFamily="49" charset="0"/>
            </a:endParaRPr>
          </a:p>
        </p:txBody>
      </p:sp>
      <p:sp>
        <p:nvSpPr>
          <p:cNvPr id="15394" name="Rectangle 48"/>
          <p:cNvSpPr>
            <a:spLocks noChangeArrowheads="1"/>
          </p:cNvSpPr>
          <p:nvPr/>
        </p:nvSpPr>
        <p:spPr bwMode="auto">
          <a:xfrm>
            <a:off x="4429125" y="1295400"/>
            <a:ext cx="19669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buFontTx/>
              <a:buNone/>
            </a:pPr>
            <a:r>
              <a:rPr lang="en-US" altLang="en-US" sz="1000" b="0"/>
              <a:t>Why is Java OK with this?</a:t>
            </a:r>
          </a:p>
        </p:txBody>
      </p:sp>
      <p:sp>
        <p:nvSpPr>
          <p:cNvPr id="15395" name="Text Box 9"/>
          <p:cNvSpPr txBox="1">
            <a:spLocks noChangeArrowheads="1"/>
          </p:cNvSpPr>
          <p:nvPr/>
        </p:nvSpPr>
        <p:spPr bwMode="auto">
          <a:xfrm>
            <a:off x="333375" y="2654300"/>
            <a:ext cx="2520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r>
              <a:rPr lang="en-US" altLang="en-US" sz="1400" b="0">
                <a:solidFill>
                  <a:srgbClr val="000000"/>
                </a:solidFill>
                <a:latin typeface="Calibri" pitchFamily="34" charset="0"/>
                <a:cs typeface="Times New Roman" pitchFamily="18" charset="0"/>
              </a:rPr>
              <a:t>The keyword </a:t>
            </a:r>
            <a:r>
              <a:rPr lang="en-US" altLang="en-US" sz="1400">
                <a:solidFill>
                  <a:srgbClr val="FF0000"/>
                </a:solidFill>
                <a:latin typeface="Calibri" pitchFamily="34" charset="0"/>
                <a:cs typeface="Times New Roman" pitchFamily="18" charset="0"/>
              </a:rPr>
              <a:t>new</a:t>
            </a:r>
            <a:r>
              <a:rPr lang="en-US" altLang="en-US" sz="1400" b="0">
                <a:solidFill>
                  <a:srgbClr val="FF0000"/>
                </a:solidFill>
                <a:latin typeface="Calibri" pitchFamily="34" charset="0"/>
                <a:cs typeface="Times New Roman" pitchFamily="18" charset="0"/>
              </a:rPr>
              <a:t> </a:t>
            </a:r>
            <a:r>
              <a:rPr lang="en-US" altLang="en-US" sz="1400" b="0">
                <a:solidFill>
                  <a:srgbClr val="000000"/>
                </a:solidFill>
                <a:latin typeface="Calibri" pitchFamily="34" charset="0"/>
                <a:cs typeface="Times New Roman" pitchFamily="18" charset="0"/>
              </a:rPr>
              <a:t>is always used in front of the constructor.</a:t>
            </a:r>
          </a:p>
        </p:txBody>
      </p:sp>
      <p:sp>
        <p:nvSpPr>
          <p:cNvPr id="15396" name="Text Box 11"/>
          <p:cNvSpPr txBox="1">
            <a:spLocks noChangeArrowheads="1"/>
          </p:cNvSpPr>
          <p:nvPr/>
        </p:nvSpPr>
        <p:spPr bwMode="auto">
          <a:xfrm>
            <a:off x="3668713" y="5038725"/>
            <a:ext cx="809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sz="900">
                <a:solidFill>
                  <a:srgbClr val="000000"/>
                </a:solidFill>
                <a:latin typeface="Arial" pitchFamily="34" charset="0"/>
              </a:rPr>
              <a:t>first</a:t>
            </a:r>
          </a:p>
        </p:txBody>
      </p:sp>
      <p:sp>
        <p:nvSpPr>
          <p:cNvPr id="15397" name="Text Box 12"/>
          <p:cNvSpPr txBox="1">
            <a:spLocks noChangeArrowheads="1"/>
          </p:cNvSpPr>
          <p:nvPr/>
        </p:nvSpPr>
        <p:spPr bwMode="auto">
          <a:xfrm>
            <a:off x="4002088" y="5038725"/>
            <a:ext cx="809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sz="900">
                <a:solidFill>
                  <a:srgbClr val="000000"/>
                </a:solidFill>
                <a:latin typeface="Arial" pitchFamily="34" charset="0"/>
              </a:rPr>
              <a:t>rest</a:t>
            </a:r>
          </a:p>
        </p:txBody>
      </p:sp>
      <p:sp>
        <p:nvSpPr>
          <p:cNvPr id="15398" name="Text Box 11"/>
          <p:cNvSpPr txBox="1">
            <a:spLocks noChangeArrowheads="1"/>
          </p:cNvSpPr>
          <p:nvPr/>
        </p:nvSpPr>
        <p:spPr bwMode="auto">
          <a:xfrm>
            <a:off x="6061075" y="4995863"/>
            <a:ext cx="809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sz="900">
                <a:solidFill>
                  <a:srgbClr val="000000"/>
                </a:solidFill>
                <a:latin typeface="Arial" pitchFamily="34" charset="0"/>
              </a:rPr>
              <a:t>first</a:t>
            </a:r>
          </a:p>
        </p:txBody>
      </p:sp>
      <p:sp>
        <p:nvSpPr>
          <p:cNvPr id="15399" name="Text Box 12"/>
          <p:cNvSpPr txBox="1">
            <a:spLocks noChangeArrowheads="1"/>
          </p:cNvSpPr>
          <p:nvPr/>
        </p:nvSpPr>
        <p:spPr bwMode="auto">
          <a:xfrm>
            <a:off x="6394450" y="4995863"/>
            <a:ext cx="809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sz="900">
                <a:solidFill>
                  <a:srgbClr val="000000"/>
                </a:solidFill>
                <a:latin typeface="Arial" pitchFamily="34" charset="0"/>
              </a:rPr>
              <a:t>rest</a:t>
            </a:r>
          </a:p>
        </p:txBody>
      </p:sp>
      <p:sp>
        <p:nvSpPr>
          <p:cNvPr id="15400" name="Line 35"/>
          <p:cNvSpPr>
            <a:spLocks noChangeShapeType="1"/>
          </p:cNvSpPr>
          <p:nvPr/>
        </p:nvSpPr>
        <p:spPr bwMode="auto">
          <a:xfrm flipV="1">
            <a:off x="1589088" y="2314575"/>
            <a:ext cx="1274762" cy="3873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buFontTx/>
              <a:buNone/>
            </a:pPr>
            <a:endParaRPr lang="en-US" sz="1800" b="1">
              <a:solidFill>
                <a:srgbClr val="0703F3"/>
              </a:solidFill>
            </a:endParaRPr>
          </a:p>
        </p:txBody>
      </p:sp>
      <p:sp>
        <p:nvSpPr>
          <p:cNvPr id="15401" name="Ink 52"/>
          <p:cNvSpPr>
            <a:spLocks noRot="1" noChangeAspect="1" noEditPoints="1" noChangeArrowheads="1" noChangeShapeType="1" noTextEdit="1"/>
          </p:cNvSpPr>
          <p:nvPr/>
        </p:nvSpPr>
        <p:spPr bwMode="auto">
          <a:xfrm>
            <a:off x="6391275" y="3370263"/>
            <a:ext cx="12700" cy="15875"/>
          </a:xfrm>
          <a:custGeom>
            <a:avLst/>
            <a:gdLst>
              <a:gd name="T0" fmla="*/ 0 w 34"/>
              <a:gd name="T1" fmla="*/ 2147483647 h 40"/>
              <a:gd name="T2" fmla="*/ 1719775705 w 34"/>
              <a:gd name="T3" fmla="*/ 2147483647 h 40"/>
              <a:gd name="T4" fmla="*/ 0 60000 65536"/>
              <a:gd name="T5" fmla="*/ 0 60000 65536"/>
              <a:gd name="T6" fmla="*/ 0 w 34"/>
              <a:gd name="T7" fmla="*/ 0 h 40"/>
              <a:gd name="T8" fmla="*/ 34 w 34"/>
              <a:gd name="T9" fmla="*/ 40 h 40"/>
            </a:gdLst>
            <a:ahLst/>
            <a:cxnLst>
              <a:cxn ang="T4">
                <a:pos x="T0" y="T1"/>
              </a:cxn>
              <a:cxn ang="T5">
                <a:pos x="T2" y="T3"/>
              </a:cxn>
            </a:cxnLst>
            <a:rect l="T6" t="T7" r="T8" b="T9"/>
            <a:pathLst>
              <a:path w="34" h="40" extrusionOk="0">
                <a:moveTo>
                  <a:pt x="0" y="0"/>
                </a:moveTo>
                <a:cubicBezTo>
                  <a:pt x="11" y="13"/>
                  <a:pt x="22" y="26"/>
                  <a:pt x="33" y="3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pPr>
              <a:buFontTx/>
              <a:buNone/>
            </a:pPr>
            <a:endParaRPr lang="en-US" sz="1800" b="1">
              <a:solidFill>
                <a:srgbClr val="0703F3"/>
              </a:solidFill>
            </a:endParaRPr>
          </a:p>
        </p:txBody>
      </p:sp>
      <mc:AlternateContent xmlns:mc="http://schemas.openxmlformats.org/markup-compatibility/2006" xmlns:p14="http://schemas.microsoft.com/office/powerpoint/2010/main">
        <mc:Choice Requires="p14">
          <p:contentPart p14:bwMode="auto" r:id="rId3">
            <p14:nvContentPartPr>
              <p14:cNvPr id="15362" name="Ink 52"/>
              <p14:cNvContentPartPr>
                <a14:cpLocks xmlns:a14="http://schemas.microsoft.com/office/drawing/2010/main" noRot="1" noChangeAspect="1" noEditPoints="1" noChangeArrowheads="1" noChangeShapeType="1"/>
              </p14:cNvContentPartPr>
              <p14:nvPr/>
            </p14:nvContentPartPr>
            <p14:xfrm>
              <a:off x="501650" y="3243263"/>
              <a:ext cx="8091488" cy="3098800"/>
            </p14:xfrm>
          </p:contentPart>
        </mc:Choice>
        <mc:Fallback xmlns="">
          <p:pic>
            <p:nvPicPr>
              <p:cNvPr id="15362" name="Ink 52"/>
              <p:cNvPicPr>
                <a:picLocks noRot="1" noChangeAspect="1" noEditPoints="1" noChangeArrowheads="1" noChangeShapeType="1"/>
              </p:cNvPicPr>
              <p:nvPr/>
            </p:nvPicPr>
            <p:blipFill>
              <a:blip r:embed="rId4"/>
              <a:stretch>
                <a:fillRect/>
              </a:stretch>
            </p:blipFill>
            <p:spPr>
              <a:xfrm>
                <a:off x="490131" y="3238223"/>
                <a:ext cx="8118846" cy="3117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63" name="Ink 53"/>
              <p14:cNvContentPartPr>
                <a14:cpLocks xmlns:a14="http://schemas.microsoft.com/office/drawing/2010/main" noRot="1" noChangeAspect="1" noEditPoints="1" noChangeArrowheads="1" noChangeShapeType="1"/>
              </p14:cNvContentPartPr>
              <p14:nvPr/>
            </p14:nvContentPartPr>
            <p14:xfrm>
              <a:off x="5956300" y="2890838"/>
              <a:ext cx="1979613" cy="935037"/>
            </p14:xfrm>
          </p:contentPart>
        </mc:Choice>
        <mc:Fallback xmlns="">
          <p:pic>
            <p:nvPicPr>
              <p:cNvPr id="15363" name="Ink 53"/>
              <p:cNvPicPr>
                <a:picLocks noRot="1" noChangeAspect="1" noEditPoints="1" noChangeArrowheads="1" noChangeShapeType="1"/>
              </p:cNvPicPr>
              <p:nvPr/>
            </p:nvPicPr>
            <p:blipFill>
              <a:blip r:embed="rId6"/>
              <a:stretch>
                <a:fillRect/>
              </a:stretch>
            </p:blipFill>
            <p:spPr>
              <a:xfrm>
                <a:off x="5941540" y="2876076"/>
                <a:ext cx="2009853" cy="96492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364" name="Ink 54"/>
              <p14:cNvContentPartPr>
                <a14:cpLocks xmlns:a14="http://schemas.microsoft.com/office/drawing/2010/main" noRot="1" noChangeAspect="1" noEditPoints="1" noChangeArrowheads="1" noChangeShapeType="1"/>
              </p14:cNvContentPartPr>
              <p14:nvPr/>
            </p14:nvContentPartPr>
            <p14:xfrm>
              <a:off x="6365875" y="3771900"/>
              <a:ext cx="1779588" cy="423863"/>
            </p14:xfrm>
          </p:contentPart>
        </mc:Choice>
        <mc:Fallback xmlns="">
          <p:pic>
            <p:nvPicPr>
              <p:cNvPr id="15364" name="Ink 54"/>
              <p:cNvPicPr>
                <a:picLocks noRot="1" noChangeAspect="1" noEditPoints="1" noChangeArrowheads="1" noChangeShapeType="1"/>
              </p:cNvPicPr>
              <p:nvPr/>
            </p:nvPicPr>
            <p:blipFill>
              <a:blip r:embed="rId8"/>
              <a:stretch>
                <a:fillRect/>
              </a:stretch>
            </p:blipFill>
            <p:spPr>
              <a:xfrm>
                <a:off x="6351114" y="3762537"/>
                <a:ext cx="1798669" cy="44835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365" name="Ink 55"/>
              <p14:cNvContentPartPr>
                <a14:cpLocks xmlns:a14="http://schemas.microsoft.com/office/drawing/2010/main" noRot="1" noChangeAspect="1" noEditPoints="1" noChangeArrowheads="1" noChangeShapeType="1"/>
              </p14:cNvContentPartPr>
              <p14:nvPr/>
            </p14:nvContentPartPr>
            <p14:xfrm>
              <a:off x="6969125" y="3341688"/>
              <a:ext cx="22225" cy="11112"/>
            </p14:xfrm>
          </p:contentPart>
        </mc:Choice>
        <mc:Fallback xmlns="">
          <p:pic>
            <p:nvPicPr>
              <p:cNvPr id="15365" name="Ink 55"/>
              <p:cNvPicPr>
                <a:picLocks noRot="1" noChangeAspect="1" noEditPoints="1" noChangeArrowheads="1" noChangeShapeType="1"/>
              </p:cNvPicPr>
              <p:nvPr/>
            </p:nvPicPr>
            <p:blipFill>
              <a:blip r:embed="rId10"/>
              <a:stretch>
                <a:fillRect/>
              </a:stretch>
            </p:blipFill>
            <p:spPr>
              <a:xfrm>
                <a:off x="6964106" y="3333802"/>
                <a:ext cx="30828" cy="2258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366" name="Ink 56"/>
              <p14:cNvContentPartPr>
                <a14:cpLocks xmlns:a14="http://schemas.microsoft.com/office/drawing/2010/main" noRot="1" noChangeAspect="1" noEditPoints="1" noChangeArrowheads="1" noChangeShapeType="1"/>
              </p14:cNvContentPartPr>
              <p14:nvPr/>
            </p14:nvContentPartPr>
            <p14:xfrm>
              <a:off x="8229600" y="4106863"/>
              <a:ext cx="422275" cy="296862"/>
            </p14:xfrm>
          </p:contentPart>
        </mc:Choice>
        <mc:Fallback xmlns="">
          <p:pic>
            <p:nvPicPr>
              <p:cNvPr id="15366" name="Ink 56"/>
              <p:cNvPicPr>
                <a:picLocks noRot="1" noChangeAspect="1" noEditPoints="1" noChangeArrowheads="1" noChangeShapeType="1"/>
              </p:cNvPicPr>
              <p:nvPr/>
            </p:nvPicPr>
            <p:blipFill>
              <a:blip r:embed="rId12"/>
              <a:stretch>
                <a:fillRect/>
              </a:stretch>
            </p:blipFill>
            <p:spPr>
              <a:xfrm>
                <a:off x="8220600" y="4096788"/>
                <a:ext cx="437755" cy="320611"/>
              </a:xfrm>
              <a:prstGeom prst="rect">
                <a:avLst/>
              </a:prstGeom>
            </p:spPr>
          </p:pic>
        </mc:Fallback>
      </mc:AlternateContent>
    </p:spTree>
    <p:extLst>
      <p:ext uri="{BB962C8B-B14F-4D97-AF65-F5344CB8AC3E}">
        <p14:creationId xmlns:p14="http://schemas.microsoft.com/office/powerpoint/2010/main" val="36173649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p:cNvSpPr>
            <a:spLocks/>
          </p:cNvSpPr>
          <p:nvPr/>
        </p:nvSpPr>
        <p:spPr bwMode="auto">
          <a:xfrm rot="16200000" flipV="1">
            <a:off x="5385594" y="2050257"/>
            <a:ext cx="242887" cy="3492500"/>
          </a:xfrm>
          <a:prstGeom prst="rightBrace">
            <a:avLst>
              <a:gd name="adj1" fmla="val 179007"/>
              <a:gd name="adj2" fmla="val 50000"/>
            </a:avLst>
          </a:prstGeom>
          <a:noFill/>
          <a:ln w="9525">
            <a:solidFill>
              <a:srgbClr val="04841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grpSp>
        <p:nvGrpSpPr>
          <p:cNvPr id="44035" name="Group 3"/>
          <p:cNvGrpSpPr>
            <a:grpSpLocks/>
          </p:cNvGrpSpPr>
          <p:nvPr/>
        </p:nvGrpSpPr>
        <p:grpSpPr bwMode="auto">
          <a:xfrm>
            <a:off x="468313" y="998538"/>
            <a:ext cx="8218487" cy="180975"/>
            <a:chOff x="295" y="1311"/>
            <a:chExt cx="5177" cy="114"/>
          </a:xfrm>
        </p:grpSpPr>
        <p:sp>
          <p:nvSpPr>
            <p:cNvPr id="44058"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sp>
          <p:nvSpPr>
            <p:cNvPr id="44059"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endParaRPr lang="en-US" altLang="en-US" sz="1800"/>
            </a:p>
          </p:txBody>
        </p:sp>
      </p:grpSp>
      <p:sp>
        <p:nvSpPr>
          <p:cNvPr id="44036" name="Text Box 6"/>
          <p:cNvSpPr txBox="1">
            <a:spLocks noChangeArrowheads="1"/>
          </p:cNvSpPr>
          <p:nvPr/>
        </p:nvSpPr>
        <p:spPr bwMode="auto">
          <a:xfrm>
            <a:off x="817563" y="174625"/>
            <a:ext cx="7556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sz="4400" b="0">
                <a:solidFill>
                  <a:srgbClr val="000000"/>
                </a:solidFill>
                <a:cs typeface="Times New Roman" pitchFamily="18" charset="0"/>
              </a:rPr>
              <a:t>Constructors</a:t>
            </a:r>
          </a:p>
        </p:txBody>
      </p:sp>
      <p:sp>
        <p:nvSpPr>
          <p:cNvPr id="44037" name="Text Box 7"/>
          <p:cNvSpPr txBox="1">
            <a:spLocks noChangeArrowheads="1"/>
          </p:cNvSpPr>
          <p:nvPr/>
        </p:nvSpPr>
        <p:spPr bwMode="auto">
          <a:xfrm>
            <a:off x="692150" y="4056063"/>
            <a:ext cx="7385050"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nSpc>
                <a:spcPct val="50000"/>
              </a:lnSpc>
              <a:buFontTx/>
              <a:buNone/>
            </a:pPr>
            <a:r>
              <a:rPr lang="en-US" altLang="en-US">
                <a:solidFill>
                  <a:srgbClr val="000000"/>
                </a:solidFill>
                <a:latin typeface="Courier New" pitchFamily="49" charset="0"/>
              </a:rPr>
              <a:t>public OpenList(Object f, OpenList R)</a:t>
            </a:r>
          </a:p>
          <a:p>
            <a:pPr>
              <a:lnSpc>
                <a:spcPct val="50000"/>
              </a:lnSpc>
              <a:buFontTx/>
              <a:buNone/>
            </a:pPr>
            <a:r>
              <a:rPr lang="en-US" altLang="en-US">
                <a:solidFill>
                  <a:srgbClr val="000000"/>
                </a:solidFill>
                <a:latin typeface="Courier New" pitchFamily="49" charset="0"/>
              </a:rPr>
              <a:t>{</a:t>
            </a:r>
          </a:p>
          <a:p>
            <a:pPr>
              <a:lnSpc>
                <a:spcPct val="50000"/>
              </a:lnSpc>
              <a:buFontTx/>
              <a:buNone/>
            </a:pPr>
            <a:r>
              <a:rPr lang="en-US" altLang="en-US">
                <a:solidFill>
                  <a:srgbClr val="000000"/>
                </a:solidFill>
                <a:latin typeface="Courier New" pitchFamily="49" charset="0"/>
              </a:rPr>
              <a:t>    this.first = f;</a:t>
            </a:r>
          </a:p>
          <a:p>
            <a:pPr>
              <a:lnSpc>
                <a:spcPct val="50000"/>
              </a:lnSpc>
              <a:buFontTx/>
              <a:buNone/>
            </a:pPr>
            <a:r>
              <a:rPr lang="en-US" altLang="en-US">
                <a:solidFill>
                  <a:srgbClr val="000000"/>
                </a:solidFill>
                <a:latin typeface="Courier New" pitchFamily="49" charset="0"/>
              </a:rPr>
              <a:t>    this.rest = R;</a:t>
            </a:r>
          </a:p>
          <a:p>
            <a:pPr>
              <a:lnSpc>
                <a:spcPct val="50000"/>
              </a:lnSpc>
              <a:buFontTx/>
              <a:buNone/>
            </a:pPr>
            <a:r>
              <a:rPr lang="en-US" altLang="en-US">
                <a:solidFill>
                  <a:srgbClr val="000000"/>
                </a:solidFill>
                <a:latin typeface="Courier New" pitchFamily="49" charset="0"/>
              </a:rPr>
              <a:t>}</a:t>
            </a:r>
          </a:p>
        </p:txBody>
      </p:sp>
      <p:sp>
        <p:nvSpPr>
          <p:cNvPr id="44038" name="Text Box 8"/>
          <p:cNvSpPr txBox="1">
            <a:spLocks noChangeArrowheads="1"/>
          </p:cNvSpPr>
          <p:nvPr/>
        </p:nvSpPr>
        <p:spPr bwMode="auto">
          <a:xfrm>
            <a:off x="341313" y="1277938"/>
            <a:ext cx="8104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b="0" i="1">
                <a:solidFill>
                  <a:srgbClr val="000000"/>
                </a:solidFill>
                <a:cs typeface="Times New Roman" pitchFamily="18" charset="0"/>
              </a:rPr>
              <a:t>A constructor should set an Object</a:t>
            </a:r>
            <a:r>
              <a:rPr lang="ja-JP" altLang="en-US" b="0" i="1">
                <a:solidFill>
                  <a:srgbClr val="000000"/>
                </a:solidFill>
                <a:cs typeface="Times New Roman" pitchFamily="18" charset="0"/>
              </a:rPr>
              <a:t>’</a:t>
            </a:r>
            <a:r>
              <a:rPr lang="en-US" altLang="ja-JP" b="0" i="1">
                <a:solidFill>
                  <a:srgbClr val="000000"/>
                </a:solidFill>
                <a:cs typeface="Times New Roman" pitchFamily="18" charset="0"/>
              </a:rPr>
              <a:t>s nonstatic data members</a:t>
            </a:r>
            <a:endParaRPr lang="en-US" altLang="en-US" b="0" i="1">
              <a:solidFill>
                <a:srgbClr val="000000"/>
              </a:solidFill>
              <a:cs typeface="Times New Roman" pitchFamily="18" charset="0"/>
            </a:endParaRPr>
          </a:p>
        </p:txBody>
      </p:sp>
      <p:sp>
        <p:nvSpPr>
          <p:cNvPr id="44039" name="Rectangle 9"/>
          <p:cNvSpPr>
            <a:spLocks noChangeArrowheads="1"/>
          </p:cNvSpPr>
          <p:nvPr/>
        </p:nvSpPr>
        <p:spPr bwMode="auto">
          <a:xfrm>
            <a:off x="1447800" y="1905000"/>
            <a:ext cx="2708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spcBef>
                <a:spcPct val="0"/>
              </a:spcBef>
              <a:buFontTx/>
              <a:buNone/>
            </a:pPr>
            <a:r>
              <a:rPr lang="en-US" altLang="en-US">
                <a:solidFill>
                  <a:srgbClr val="000000"/>
                </a:solidFill>
                <a:latin typeface="Courier New" pitchFamily="49" charset="0"/>
              </a:rPr>
              <a:t>Object first;</a:t>
            </a:r>
          </a:p>
        </p:txBody>
      </p:sp>
      <p:sp>
        <p:nvSpPr>
          <p:cNvPr id="44040" name="Rectangle 10"/>
          <p:cNvSpPr>
            <a:spLocks noChangeArrowheads="1"/>
          </p:cNvSpPr>
          <p:nvPr/>
        </p:nvSpPr>
        <p:spPr bwMode="auto">
          <a:xfrm>
            <a:off x="1449388" y="2232025"/>
            <a:ext cx="3248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spcBef>
                <a:spcPct val="0"/>
              </a:spcBef>
              <a:buFontTx/>
              <a:buNone/>
            </a:pPr>
            <a:r>
              <a:rPr lang="en-US" altLang="en-US">
                <a:solidFill>
                  <a:srgbClr val="000000"/>
                </a:solidFill>
                <a:latin typeface="Courier New" pitchFamily="49" charset="0"/>
              </a:rPr>
              <a:t>OpenList rest;</a:t>
            </a:r>
          </a:p>
        </p:txBody>
      </p:sp>
      <p:sp>
        <p:nvSpPr>
          <p:cNvPr id="44041" name="Text Box 11"/>
          <p:cNvSpPr txBox="1">
            <a:spLocks noChangeArrowheads="1"/>
          </p:cNvSpPr>
          <p:nvPr/>
        </p:nvSpPr>
        <p:spPr bwMode="auto">
          <a:xfrm>
            <a:off x="3667125" y="3303588"/>
            <a:ext cx="3930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sz="1600" b="0">
                <a:solidFill>
                  <a:srgbClr val="009900"/>
                </a:solidFill>
                <a:latin typeface="Arial" pitchFamily="34" charset="0"/>
              </a:rPr>
              <a:t>two-argument </a:t>
            </a:r>
            <a:r>
              <a:rPr lang="en-US" altLang="en-US" sz="1600">
                <a:solidFill>
                  <a:srgbClr val="009900"/>
                </a:solidFill>
                <a:latin typeface="Arial" pitchFamily="34" charset="0"/>
              </a:rPr>
              <a:t>cons</a:t>
            </a:r>
            <a:r>
              <a:rPr lang="en-US" altLang="en-US" sz="1600" b="0">
                <a:solidFill>
                  <a:srgbClr val="009900"/>
                </a:solidFill>
                <a:latin typeface="Arial" pitchFamily="34" charset="0"/>
              </a:rPr>
              <a:t>tructor: (cons f R)</a:t>
            </a:r>
          </a:p>
        </p:txBody>
      </p:sp>
      <p:sp>
        <p:nvSpPr>
          <p:cNvPr id="44042" name="Text Box 13"/>
          <p:cNvSpPr txBox="1">
            <a:spLocks noChangeArrowheads="1"/>
          </p:cNvSpPr>
          <p:nvPr/>
        </p:nvSpPr>
        <p:spPr bwMode="auto">
          <a:xfrm>
            <a:off x="4419600" y="2057400"/>
            <a:ext cx="2133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sz="1400" b="0">
                <a:latin typeface="Arial" pitchFamily="34" charset="0"/>
              </a:rPr>
              <a:t>each object's individual "genetic" material</a:t>
            </a:r>
          </a:p>
        </p:txBody>
      </p:sp>
      <p:sp>
        <p:nvSpPr>
          <p:cNvPr id="44043" name="Text Box 15"/>
          <p:cNvSpPr txBox="1">
            <a:spLocks noChangeArrowheads="1"/>
          </p:cNvSpPr>
          <p:nvPr/>
        </p:nvSpPr>
        <p:spPr bwMode="auto">
          <a:xfrm>
            <a:off x="5334000" y="6477000"/>
            <a:ext cx="3657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r">
              <a:buFontTx/>
              <a:buNone/>
            </a:pPr>
            <a:r>
              <a:rPr lang="en-US" altLang="en-US" sz="1400" b="0">
                <a:solidFill>
                  <a:srgbClr val="04841C"/>
                </a:solidFill>
              </a:rPr>
              <a:t>Some of</a:t>
            </a:r>
            <a:r>
              <a:rPr lang="en-US" altLang="en-US" sz="1400" b="0">
                <a:solidFill>
                  <a:srgbClr val="04841C"/>
                </a:solidFill>
                <a:latin typeface="Comic Sans MS" pitchFamily="66" charset="0"/>
              </a:rPr>
              <a:t> </a:t>
            </a:r>
            <a:r>
              <a:rPr lang="en-US" altLang="en-US" sz="1400">
                <a:solidFill>
                  <a:srgbClr val="04841C"/>
                </a:solidFill>
                <a:latin typeface="Courier New" pitchFamily="49" charset="0"/>
              </a:rPr>
              <a:t>this</a:t>
            </a:r>
            <a:r>
              <a:rPr lang="en-US" altLang="en-US" sz="1400" b="0">
                <a:solidFill>
                  <a:srgbClr val="04841C"/>
                </a:solidFill>
                <a:latin typeface="Comic Sans MS" pitchFamily="66" charset="0"/>
              </a:rPr>
              <a:t> </a:t>
            </a:r>
            <a:r>
              <a:rPr lang="en-US" altLang="en-US" sz="1400" b="0">
                <a:solidFill>
                  <a:srgbClr val="04841C"/>
                </a:solidFill>
              </a:rPr>
              <a:t>code is already provided…</a:t>
            </a:r>
            <a:endParaRPr lang="en-US" altLang="en-US" sz="1400" b="0">
              <a:solidFill>
                <a:srgbClr val="04841C"/>
              </a:solidFill>
              <a:latin typeface="Comic Sans MS" pitchFamily="66" charset="0"/>
            </a:endParaRPr>
          </a:p>
        </p:txBody>
      </p:sp>
      <p:grpSp>
        <p:nvGrpSpPr>
          <p:cNvPr id="44044" name="Group 18"/>
          <p:cNvGrpSpPr>
            <a:grpSpLocks/>
          </p:cNvGrpSpPr>
          <p:nvPr>
            <p:custDataLst>
              <p:tags r:id="rId1"/>
            </p:custDataLst>
          </p:nvPr>
        </p:nvGrpSpPr>
        <p:grpSpPr bwMode="auto">
          <a:xfrm>
            <a:off x="8501063" y="5929313"/>
            <a:ext cx="457200" cy="533400"/>
            <a:chOff x="2928" y="1051"/>
            <a:chExt cx="840" cy="957"/>
          </a:xfrm>
        </p:grpSpPr>
        <p:sp>
          <p:nvSpPr>
            <p:cNvPr id="44045" name="Freeform 19"/>
            <p:cNvSpPr>
              <a:spLocks/>
            </p:cNvSpPr>
            <p:nvPr>
              <p:custDataLst>
                <p:tags r:id="rId2"/>
              </p:custDataLst>
            </p:nvPr>
          </p:nvSpPr>
          <p:spPr bwMode="auto">
            <a:xfrm>
              <a:off x="2928" y="1759"/>
              <a:ext cx="810" cy="249"/>
            </a:xfrm>
            <a:custGeom>
              <a:avLst/>
              <a:gdLst>
                <a:gd name="T0" fmla="*/ 3 w 1048"/>
                <a:gd name="T1" fmla="*/ 21 h 250"/>
                <a:gd name="T2" fmla="*/ 5 w 1048"/>
                <a:gd name="T3" fmla="*/ 83 h 250"/>
                <a:gd name="T4" fmla="*/ 5 w 1048"/>
                <a:gd name="T5" fmla="*/ 111 h 250"/>
                <a:gd name="T6" fmla="*/ 6 w 1048"/>
                <a:gd name="T7" fmla="*/ 125 h 250"/>
                <a:gd name="T8" fmla="*/ 6 w 1048"/>
                <a:gd name="T9" fmla="*/ 159 h 250"/>
                <a:gd name="T10" fmla="*/ 4 w 1048"/>
                <a:gd name="T11" fmla="*/ 228 h 250"/>
                <a:gd name="T12" fmla="*/ 2 w 1048"/>
                <a:gd name="T13" fmla="*/ 208 h 250"/>
                <a:gd name="T14" fmla="*/ 0 w 1048"/>
                <a:gd name="T15" fmla="*/ 187 h 250"/>
                <a:gd name="T16" fmla="*/ 2 w 1048"/>
                <a:gd name="T17" fmla="*/ 153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3 w 1048"/>
                <a:gd name="T29" fmla="*/ 28 h 250"/>
                <a:gd name="T30" fmla="*/ 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a:buFontTx/>
                <a:buNone/>
              </a:pPr>
              <a:endParaRPr lang="en-US" sz="1800" b="1">
                <a:solidFill>
                  <a:srgbClr val="0703F3"/>
                </a:solidFill>
              </a:endParaRPr>
            </a:p>
          </p:txBody>
        </p:sp>
        <p:sp>
          <p:nvSpPr>
            <p:cNvPr id="44046" name="Oval 20"/>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spcBef>
                  <a:spcPct val="0"/>
                </a:spcBef>
                <a:buFontTx/>
                <a:buNone/>
              </a:pPr>
              <a:endParaRPr lang="en-US" altLang="en-US">
                <a:solidFill>
                  <a:srgbClr val="000000"/>
                </a:solidFill>
                <a:latin typeface="Arial" pitchFamily="34" charset="0"/>
              </a:endParaRPr>
            </a:p>
          </p:txBody>
        </p:sp>
        <p:sp>
          <p:nvSpPr>
            <p:cNvPr id="44047" name="Oval 21"/>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spcBef>
                  <a:spcPct val="0"/>
                </a:spcBef>
                <a:buFontTx/>
                <a:buNone/>
              </a:pPr>
              <a:endParaRPr lang="en-US" altLang="en-US">
                <a:solidFill>
                  <a:srgbClr val="000000"/>
                </a:solidFill>
                <a:latin typeface="Arial" pitchFamily="34" charset="0"/>
              </a:endParaRPr>
            </a:p>
          </p:txBody>
        </p:sp>
        <p:sp>
          <p:nvSpPr>
            <p:cNvPr id="44048" name="Oval 22"/>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spcBef>
                  <a:spcPct val="0"/>
                </a:spcBef>
                <a:buFontTx/>
                <a:buNone/>
              </a:pPr>
              <a:endParaRPr lang="en-US" altLang="en-US">
                <a:solidFill>
                  <a:srgbClr val="000000"/>
                </a:solidFill>
                <a:latin typeface="Arial" pitchFamily="34" charset="0"/>
              </a:endParaRPr>
            </a:p>
          </p:txBody>
        </p:sp>
        <p:sp>
          <p:nvSpPr>
            <p:cNvPr id="44049" name="Oval 23"/>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spcBef>
                  <a:spcPct val="0"/>
                </a:spcBef>
                <a:buFontTx/>
                <a:buNone/>
              </a:pPr>
              <a:endParaRPr lang="en-US" altLang="en-US">
                <a:solidFill>
                  <a:srgbClr val="000000"/>
                </a:solidFill>
                <a:latin typeface="Arial" pitchFamily="34" charset="0"/>
              </a:endParaRPr>
            </a:p>
          </p:txBody>
        </p:sp>
        <p:sp>
          <p:nvSpPr>
            <p:cNvPr id="44050" name="Oval 24"/>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spcBef>
                  <a:spcPct val="0"/>
                </a:spcBef>
                <a:buFontTx/>
                <a:buNone/>
              </a:pPr>
              <a:endParaRPr lang="en-US" altLang="en-US">
                <a:solidFill>
                  <a:srgbClr val="000000"/>
                </a:solidFill>
                <a:latin typeface="Arial" pitchFamily="34" charset="0"/>
              </a:endParaRPr>
            </a:p>
          </p:txBody>
        </p:sp>
        <p:sp>
          <p:nvSpPr>
            <p:cNvPr id="44051" name="Oval 25"/>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spcBef>
                  <a:spcPct val="0"/>
                </a:spcBef>
                <a:buFontTx/>
                <a:buNone/>
              </a:pPr>
              <a:endParaRPr lang="en-US" altLang="en-US">
                <a:solidFill>
                  <a:srgbClr val="000000"/>
                </a:solidFill>
                <a:latin typeface="Arial" pitchFamily="34" charset="0"/>
              </a:endParaRPr>
            </a:p>
          </p:txBody>
        </p:sp>
        <p:sp>
          <p:nvSpPr>
            <p:cNvPr id="44052" name="Oval 26"/>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spcBef>
                  <a:spcPct val="0"/>
                </a:spcBef>
                <a:buFontTx/>
                <a:buNone/>
              </a:pPr>
              <a:endParaRPr lang="en-US" altLang="en-US">
                <a:solidFill>
                  <a:srgbClr val="000000"/>
                </a:solidFill>
                <a:latin typeface="Arial" pitchFamily="34" charset="0"/>
              </a:endParaRPr>
            </a:p>
          </p:txBody>
        </p:sp>
        <p:sp>
          <p:nvSpPr>
            <p:cNvPr id="44053" name="AutoShape 27"/>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spcBef>
                  <a:spcPct val="0"/>
                </a:spcBef>
                <a:buFontTx/>
                <a:buNone/>
              </a:pPr>
              <a:endParaRPr lang="en-US" altLang="en-US">
                <a:solidFill>
                  <a:srgbClr val="000000"/>
                </a:solidFill>
                <a:latin typeface="Arial" pitchFamily="34" charset="0"/>
              </a:endParaRPr>
            </a:p>
          </p:txBody>
        </p:sp>
        <p:sp>
          <p:nvSpPr>
            <p:cNvPr id="44054" name="Freeform 28"/>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a:buFontTx/>
                <a:buNone/>
              </a:pPr>
              <a:endParaRPr lang="en-US" sz="1800" b="1">
                <a:solidFill>
                  <a:srgbClr val="0703F3"/>
                </a:solidFill>
              </a:endParaRPr>
            </a:p>
          </p:txBody>
        </p:sp>
        <p:sp>
          <p:nvSpPr>
            <p:cNvPr id="44055" name="Freeform 29"/>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a:buFontTx/>
                <a:buNone/>
              </a:pPr>
              <a:endParaRPr lang="en-US" sz="1800" b="1">
                <a:solidFill>
                  <a:srgbClr val="0703F3"/>
                </a:solidFill>
              </a:endParaRPr>
            </a:p>
          </p:txBody>
        </p:sp>
        <p:sp>
          <p:nvSpPr>
            <p:cNvPr id="44056" name="Freeform 30"/>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buFontTx/>
                <a:buNone/>
              </a:pPr>
              <a:endParaRPr lang="en-US" sz="1800" b="1">
                <a:solidFill>
                  <a:srgbClr val="0703F3"/>
                </a:solidFill>
              </a:endParaRPr>
            </a:p>
          </p:txBody>
        </p:sp>
        <p:sp>
          <p:nvSpPr>
            <p:cNvPr id="44057" name="Freeform 31"/>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buFontTx/>
                <a:buNone/>
              </a:pPr>
              <a:endParaRPr lang="en-US" sz="1800" b="1">
                <a:solidFill>
                  <a:srgbClr val="0703F3"/>
                </a:solidFill>
              </a:endParaRPr>
            </a:p>
          </p:txBody>
        </p:sp>
      </p:grpSp>
    </p:spTree>
    <p:extLst>
      <p:ext uri="{BB962C8B-B14F-4D97-AF65-F5344CB8AC3E}">
        <p14:creationId xmlns:p14="http://schemas.microsoft.com/office/powerpoint/2010/main" val="37399531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Line 12"/>
          <p:cNvSpPr>
            <a:spLocks noChangeShapeType="1"/>
          </p:cNvSpPr>
          <p:nvPr/>
        </p:nvSpPr>
        <p:spPr bwMode="auto">
          <a:xfrm>
            <a:off x="381000" y="5289550"/>
            <a:ext cx="81534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pPr>
              <a:buFontTx/>
              <a:buNone/>
            </a:pPr>
            <a:endParaRPr lang="en-US" sz="1800" b="1">
              <a:solidFill>
                <a:srgbClr val="0703F3"/>
              </a:solidFill>
            </a:endParaRPr>
          </a:p>
        </p:txBody>
      </p:sp>
      <p:sp>
        <p:nvSpPr>
          <p:cNvPr id="17415" name="Line 18"/>
          <p:cNvSpPr>
            <a:spLocks noChangeShapeType="1"/>
          </p:cNvSpPr>
          <p:nvPr/>
        </p:nvSpPr>
        <p:spPr bwMode="auto">
          <a:xfrm>
            <a:off x="4362450" y="1062038"/>
            <a:ext cx="0" cy="53546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a:buFontTx/>
              <a:buNone/>
            </a:pPr>
            <a:endParaRPr lang="en-US" sz="1800" b="1">
              <a:solidFill>
                <a:srgbClr val="0703F3"/>
              </a:solidFill>
            </a:endParaRPr>
          </a:p>
        </p:txBody>
      </p:sp>
      <p:sp>
        <p:nvSpPr>
          <p:cNvPr id="17416" name="Rectangle 21"/>
          <p:cNvSpPr>
            <a:spLocks noChangeArrowheads="1"/>
          </p:cNvSpPr>
          <p:nvPr/>
        </p:nvSpPr>
        <p:spPr bwMode="auto">
          <a:xfrm>
            <a:off x="280988" y="1601788"/>
            <a:ext cx="39243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nSpc>
                <a:spcPct val="40000"/>
              </a:lnSpc>
              <a:buFontTx/>
              <a:buNone/>
            </a:pPr>
            <a:r>
              <a:rPr lang="en-US" altLang="en-US" sz="1800">
                <a:solidFill>
                  <a:srgbClr val="000000"/>
                </a:solidFill>
                <a:latin typeface="Courier New" pitchFamily="49" charset="0"/>
              </a:rPr>
              <a:t>OpenList L = emptyList;</a:t>
            </a:r>
          </a:p>
          <a:p>
            <a:pPr>
              <a:lnSpc>
                <a:spcPct val="40000"/>
              </a:lnSpc>
              <a:buFontTx/>
              <a:buNone/>
            </a:pPr>
            <a:r>
              <a:rPr lang="en-US" altLang="en-US" sz="1800">
                <a:solidFill>
                  <a:srgbClr val="000000"/>
                </a:solidFill>
                <a:latin typeface="Courier New" pitchFamily="49" charset="0"/>
              </a:rPr>
              <a:t>OpenList M = </a:t>
            </a:r>
            <a:r>
              <a:rPr lang="en-US" altLang="en-US" sz="1800">
                <a:latin typeface="Courier New" pitchFamily="49" charset="0"/>
              </a:rPr>
              <a:t>cons</a:t>
            </a:r>
            <a:r>
              <a:rPr lang="en-US" altLang="en-US" sz="1800">
                <a:solidFill>
                  <a:srgbClr val="000000"/>
                </a:solidFill>
                <a:latin typeface="Courier New" pitchFamily="49" charset="0"/>
              </a:rPr>
              <a:t>("1st",L);</a:t>
            </a:r>
            <a:endParaRPr lang="en-US" altLang="en-US" sz="1800">
              <a:solidFill>
                <a:srgbClr val="C00000"/>
              </a:solidFill>
              <a:latin typeface="Courier New" pitchFamily="49" charset="0"/>
            </a:endParaRPr>
          </a:p>
        </p:txBody>
      </p:sp>
      <p:sp>
        <p:nvSpPr>
          <p:cNvPr id="17417" name="Rectangle 21"/>
          <p:cNvSpPr>
            <a:spLocks noChangeArrowheads="1"/>
          </p:cNvSpPr>
          <p:nvPr/>
        </p:nvSpPr>
        <p:spPr bwMode="auto">
          <a:xfrm>
            <a:off x="4724400" y="1601788"/>
            <a:ext cx="39243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nSpc>
                <a:spcPct val="40000"/>
              </a:lnSpc>
              <a:buFontTx/>
              <a:buNone/>
            </a:pPr>
            <a:r>
              <a:rPr lang="en-US" altLang="en-US" sz="1800">
                <a:solidFill>
                  <a:srgbClr val="000000"/>
                </a:solidFill>
                <a:latin typeface="Courier New" pitchFamily="49" charset="0"/>
              </a:rPr>
              <a:t>OpenList L = emptyList;</a:t>
            </a:r>
          </a:p>
          <a:p>
            <a:pPr>
              <a:lnSpc>
                <a:spcPct val="40000"/>
              </a:lnSpc>
              <a:buFontTx/>
              <a:buNone/>
            </a:pPr>
            <a:r>
              <a:rPr lang="en-US" altLang="en-US" sz="1800">
                <a:solidFill>
                  <a:srgbClr val="000000"/>
                </a:solidFill>
                <a:latin typeface="Courier New" pitchFamily="49" charset="0"/>
              </a:rPr>
              <a:t>OpenList M = L.</a:t>
            </a:r>
            <a:r>
              <a:rPr lang="en-US" altLang="en-US" sz="1800">
                <a:solidFill>
                  <a:srgbClr val="940EBE"/>
                </a:solidFill>
                <a:latin typeface="Courier New" pitchFamily="49" charset="0"/>
              </a:rPr>
              <a:t>cons</a:t>
            </a:r>
            <a:r>
              <a:rPr lang="en-US" altLang="en-US" sz="1800">
                <a:solidFill>
                  <a:srgbClr val="000000"/>
                </a:solidFill>
                <a:latin typeface="Courier New" pitchFamily="49" charset="0"/>
              </a:rPr>
              <a:t>("1st");</a:t>
            </a:r>
            <a:endParaRPr lang="en-US" altLang="en-US" sz="1800">
              <a:solidFill>
                <a:srgbClr val="C00000"/>
              </a:solidFill>
              <a:latin typeface="Courier New" pitchFamily="49" charset="0"/>
            </a:endParaRPr>
          </a:p>
        </p:txBody>
      </p:sp>
      <p:sp>
        <p:nvSpPr>
          <p:cNvPr id="17418" name="Line 3"/>
          <p:cNvSpPr>
            <a:spLocks noChangeShapeType="1"/>
          </p:cNvSpPr>
          <p:nvPr/>
        </p:nvSpPr>
        <p:spPr bwMode="auto">
          <a:xfrm>
            <a:off x="381000" y="5289550"/>
            <a:ext cx="81534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pPr>
              <a:buFontTx/>
              <a:buNone/>
            </a:pPr>
            <a:endParaRPr lang="en-US" sz="1800" b="1">
              <a:solidFill>
                <a:srgbClr val="0703F3"/>
              </a:solidFill>
            </a:endParaRPr>
          </a:p>
        </p:txBody>
      </p:sp>
      <p:sp>
        <p:nvSpPr>
          <p:cNvPr id="17419" name="Text Box 10"/>
          <p:cNvSpPr txBox="1">
            <a:spLocks noChangeArrowheads="1"/>
          </p:cNvSpPr>
          <p:nvPr/>
        </p:nvSpPr>
        <p:spPr bwMode="auto">
          <a:xfrm>
            <a:off x="298450" y="3733800"/>
            <a:ext cx="3752850"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sz="1800">
                <a:solidFill>
                  <a:srgbClr val="000000"/>
                </a:solidFill>
              </a:rPr>
              <a:t>Owned and called by the </a:t>
            </a:r>
            <a:r>
              <a:rPr lang="en-US" altLang="en-US" sz="1800"/>
              <a:t>CLASS</a:t>
            </a:r>
            <a:r>
              <a:rPr lang="en-US" altLang="en-US" sz="1800">
                <a:solidFill>
                  <a:srgbClr val="000000"/>
                </a:solidFill>
              </a:rPr>
              <a:t>.</a:t>
            </a:r>
          </a:p>
        </p:txBody>
      </p:sp>
      <p:sp>
        <p:nvSpPr>
          <p:cNvPr id="17420" name="Text Box 11"/>
          <p:cNvSpPr txBox="1">
            <a:spLocks noChangeArrowheads="1"/>
          </p:cNvSpPr>
          <p:nvPr/>
        </p:nvSpPr>
        <p:spPr bwMode="auto">
          <a:xfrm>
            <a:off x="4781550" y="3733800"/>
            <a:ext cx="3752850"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sz="1800">
                <a:solidFill>
                  <a:srgbClr val="000000"/>
                </a:solidFill>
              </a:rPr>
              <a:t>Owned and called by an </a:t>
            </a:r>
            <a:r>
              <a:rPr lang="en-US" altLang="en-US" sz="1800">
                <a:solidFill>
                  <a:srgbClr val="940EBE"/>
                </a:solidFill>
              </a:rPr>
              <a:t>OBJECT</a:t>
            </a:r>
            <a:r>
              <a:rPr lang="en-US" altLang="en-US" sz="1800">
                <a:solidFill>
                  <a:srgbClr val="000000"/>
                </a:solidFill>
              </a:rPr>
              <a:t>.</a:t>
            </a:r>
          </a:p>
        </p:txBody>
      </p:sp>
      <p:sp>
        <p:nvSpPr>
          <p:cNvPr id="17421" name="Rectangle 12"/>
          <p:cNvSpPr>
            <a:spLocks noChangeArrowheads="1"/>
          </p:cNvSpPr>
          <p:nvPr/>
        </p:nvSpPr>
        <p:spPr bwMode="auto">
          <a:xfrm>
            <a:off x="282575" y="4789488"/>
            <a:ext cx="3878263"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nSpc>
                <a:spcPct val="40000"/>
              </a:lnSpc>
              <a:buFontTx/>
              <a:buNone/>
            </a:pPr>
            <a:r>
              <a:rPr lang="en-US" altLang="en-US" sz="1600">
                <a:latin typeface="Courier New" pitchFamily="49" charset="0"/>
              </a:rPr>
              <a:t>static </a:t>
            </a:r>
            <a:r>
              <a:rPr lang="en-US" altLang="en-US" sz="1600">
                <a:solidFill>
                  <a:srgbClr val="000000"/>
                </a:solidFill>
                <a:latin typeface="Courier New" pitchFamily="49" charset="0"/>
              </a:rPr>
              <a:t>OpenList </a:t>
            </a:r>
            <a:r>
              <a:rPr lang="en-US" altLang="en-US" sz="1600">
                <a:latin typeface="Courier New" pitchFamily="49" charset="0"/>
              </a:rPr>
              <a:t>cons</a:t>
            </a:r>
            <a:r>
              <a:rPr lang="en-US" altLang="en-US" sz="1600">
                <a:solidFill>
                  <a:srgbClr val="000000"/>
                </a:solidFill>
                <a:latin typeface="Courier New" pitchFamily="49" charset="0"/>
              </a:rPr>
              <a:t>(Object f, </a:t>
            </a:r>
          </a:p>
          <a:p>
            <a:pPr>
              <a:lnSpc>
                <a:spcPct val="40000"/>
              </a:lnSpc>
              <a:buFontTx/>
              <a:buNone/>
            </a:pPr>
            <a:r>
              <a:rPr lang="en-US" altLang="en-US" sz="1600">
                <a:solidFill>
                  <a:srgbClr val="000000"/>
                </a:solidFill>
                <a:latin typeface="Courier New" pitchFamily="49" charset="0"/>
              </a:rPr>
              <a:t>                   OpenList R)</a:t>
            </a:r>
          </a:p>
          <a:p>
            <a:pPr>
              <a:lnSpc>
                <a:spcPct val="40000"/>
              </a:lnSpc>
              <a:buFontTx/>
              <a:buNone/>
            </a:pPr>
            <a:r>
              <a:rPr lang="en-US" altLang="en-US" sz="1600">
                <a:solidFill>
                  <a:srgbClr val="000000"/>
                </a:solidFill>
                <a:latin typeface="Courier New" pitchFamily="49" charset="0"/>
              </a:rPr>
              <a:t>{</a:t>
            </a:r>
          </a:p>
          <a:p>
            <a:pPr>
              <a:lnSpc>
                <a:spcPct val="40000"/>
              </a:lnSpc>
              <a:buFontTx/>
              <a:buNone/>
            </a:pPr>
            <a:r>
              <a:rPr lang="en-US" altLang="en-US" sz="1600">
                <a:solidFill>
                  <a:srgbClr val="000000"/>
                </a:solidFill>
                <a:latin typeface="Courier New" pitchFamily="49" charset="0"/>
              </a:rPr>
              <a:t>  return </a:t>
            </a:r>
            <a:r>
              <a:rPr lang="en-US" altLang="en-US" sz="1600">
                <a:solidFill>
                  <a:srgbClr val="FF0000"/>
                </a:solidFill>
                <a:latin typeface="Courier New" pitchFamily="49" charset="0"/>
              </a:rPr>
              <a:t>new</a:t>
            </a:r>
            <a:r>
              <a:rPr lang="en-US" altLang="en-US" sz="1600">
                <a:solidFill>
                  <a:srgbClr val="000000"/>
                </a:solidFill>
                <a:latin typeface="Courier New" pitchFamily="49" charset="0"/>
              </a:rPr>
              <a:t> OpenList(f,R);</a:t>
            </a:r>
          </a:p>
          <a:p>
            <a:pPr>
              <a:lnSpc>
                <a:spcPct val="40000"/>
              </a:lnSpc>
              <a:buFontTx/>
              <a:buNone/>
            </a:pPr>
            <a:r>
              <a:rPr lang="en-US" altLang="en-US" sz="1600">
                <a:solidFill>
                  <a:srgbClr val="000000"/>
                </a:solidFill>
                <a:latin typeface="Courier New" pitchFamily="49" charset="0"/>
              </a:rPr>
              <a:t>}</a:t>
            </a:r>
          </a:p>
        </p:txBody>
      </p:sp>
      <p:sp>
        <p:nvSpPr>
          <p:cNvPr id="17422" name="Rectangle 13"/>
          <p:cNvSpPr>
            <a:spLocks noChangeArrowheads="1"/>
          </p:cNvSpPr>
          <p:nvPr/>
        </p:nvSpPr>
        <p:spPr bwMode="auto">
          <a:xfrm>
            <a:off x="4738688" y="4789488"/>
            <a:ext cx="4176712"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nSpc>
                <a:spcPct val="40000"/>
              </a:lnSpc>
              <a:buFontTx/>
              <a:buNone/>
            </a:pPr>
            <a:r>
              <a:rPr lang="en-US" altLang="en-US" sz="1600">
                <a:solidFill>
                  <a:srgbClr val="000000"/>
                </a:solidFill>
                <a:latin typeface="Courier New" pitchFamily="49" charset="0"/>
              </a:rPr>
              <a:t>OpenList </a:t>
            </a:r>
            <a:r>
              <a:rPr lang="en-US" altLang="en-US" sz="1600">
                <a:solidFill>
                  <a:srgbClr val="940EBE"/>
                </a:solidFill>
                <a:latin typeface="Courier New" pitchFamily="49" charset="0"/>
              </a:rPr>
              <a:t>cons</a:t>
            </a:r>
            <a:r>
              <a:rPr lang="en-US" altLang="en-US" sz="1600">
                <a:solidFill>
                  <a:srgbClr val="000000"/>
                </a:solidFill>
                <a:latin typeface="Courier New" pitchFamily="49" charset="0"/>
              </a:rPr>
              <a:t>(Object f)</a:t>
            </a:r>
          </a:p>
          <a:p>
            <a:pPr>
              <a:lnSpc>
                <a:spcPct val="40000"/>
              </a:lnSpc>
              <a:buFontTx/>
              <a:buNone/>
            </a:pPr>
            <a:endParaRPr lang="en-US" altLang="en-US" sz="1600">
              <a:solidFill>
                <a:srgbClr val="000000"/>
              </a:solidFill>
              <a:latin typeface="Courier New" pitchFamily="49" charset="0"/>
            </a:endParaRPr>
          </a:p>
          <a:p>
            <a:pPr>
              <a:lnSpc>
                <a:spcPct val="40000"/>
              </a:lnSpc>
              <a:buFontTx/>
              <a:buNone/>
            </a:pPr>
            <a:r>
              <a:rPr lang="en-US" altLang="en-US" sz="1600">
                <a:solidFill>
                  <a:srgbClr val="000000"/>
                </a:solidFill>
                <a:latin typeface="Courier New" pitchFamily="49" charset="0"/>
              </a:rPr>
              <a:t>{</a:t>
            </a:r>
          </a:p>
          <a:p>
            <a:pPr>
              <a:lnSpc>
                <a:spcPct val="40000"/>
              </a:lnSpc>
              <a:buFontTx/>
              <a:buNone/>
            </a:pPr>
            <a:r>
              <a:rPr lang="en-US" altLang="en-US" sz="1600">
                <a:solidFill>
                  <a:srgbClr val="000000"/>
                </a:solidFill>
                <a:latin typeface="Courier New" pitchFamily="49" charset="0"/>
              </a:rPr>
              <a:t>  return </a:t>
            </a:r>
            <a:r>
              <a:rPr lang="en-US" altLang="en-US" sz="1600">
                <a:solidFill>
                  <a:srgbClr val="FF0000"/>
                </a:solidFill>
                <a:latin typeface="Courier New" pitchFamily="49" charset="0"/>
              </a:rPr>
              <a:t>new</a:t>
            </a:r>
            <a:r>
              <a:rPr lang="en-US" altLang="en-US" sz="1600">
                <a:solidFill>
                  <a:srgbClr val="000000"/>
                </a:solidFill>
                <a:latin typeface="Courier New" pitchFamily="49" charset="0"/>
              </a:rPr>
              <a:t> OpenList(f,this);</a:t>
            </a:r>
          </a:p>
          <a:p>
            <a:pPr>
              <a:lnSpc>
                <a:spcPct val="40000"/>
              </a:lnSpc>
              <a:buFontTx/>
              <a:buNone/>
            </a:pPr>
            <a:r>
              <a:rPr lang="en-US" altLang="en-US" sz="1600">
                <a:solidFill>
                  <a:srgbClr val="000000"/>
                </a:solidFill>
                <a:latin typeface="Courier New" pitchFamily="49" charset="0"/>
              </a:rPr>
              <a:t>}</a:t>
            </a:r>
          </a:p>
        </p:txBody>
      </p:sp>
      <p:sp>
        <p:nvSpPr>
          <p:cNvPr id="17423" name="Line 14"/>
          <p:cNvSpPr>
            <a:spLocks noChangeShapeType="1"/>
          </p:cNvSpPr>
          <p:nvPr/>
        </p:nvSpPr>
        <p:spPr bwMode="auto">
          <a:xfrm flipH="1" flipV="1">
            <a:off x="2438400" y="2133600"/>
            <a:ext cx="60960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a:buFontTx/>
              <a:buNone/>
            </a:pPr>
            <a:endParaRPr lang="en-US" sz="1800" b="1">
              <a:solidFill>
                <a:srgbClr val="0703F3"/>
              </a:solidFill>
            </a:endParaRPr>
          </a:p>
        </p:txBody>
      </p:sp>
      <p:sp>
        <p:nvSpPr>
          <p:cNvPr id="17424" name="Rectangle 12"/>
          <p:cNvSpPr>
            <a:spLocks noChangeArrowheads="1"/>
          </p:cNvSpPr>
          <p:nvPr/>
        </p:nvSpPr>
        <p:spPr bwMode="auto">
          <a:xfrm>
            <a:off x="1812925" y="3367088"/>
            <a:ext cx="179387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nSpc>
                <a:spcPct val="90000"/>
              </a:lnSpc>
              <a:buFontTx/>
              <a:buNone/>
            </a:pPr>
            <a:r>
              <a:rPr lang="en-US" altLang="en-US" sz="900" b="0">
                <a:solidFill>
                  <a:srgbClr val="000000"/>
                </a:solidFill>
              </a:rPr>
              <a:t>The class name is required if you're </a:t>
            </a:r>
            <a:r>
              <a:rPr lang="en-US" altLang="en-US" sz="900" i="1">
                <a:solidFill>
                  <a:srgbClr val="000000"/>
                </a:solidFill>
              </a:rPr>
              <a:t>outside </a:t>
            </a:r>
            <a:r>
              <a:rPr lang="en-US" altLang="en-US" sz="900" b="0">
                <a:solidFill>
                  <a:srgbClr val="000000"/>
                </a:solidFill>
              </a:rPr>
              <a:t>the class itself.</a:t>
            </a:r>
            <a:endParaRPr lang="en-US" altLang="en-US" sz="900">
              <a:solidFill>
                <a:srgbClr val="000000"/>
              </a:solidFill>
            </a:endParaRPr>
          </a:p>
        </p:txBody>
      </p:sp>
      <p:sp>
        <p:nvSpPr>
          <p:cNvPr id="17425" name="Rectangle 15"/>
          <p:cNvSpPr>
            <a:spLocks noChangeArrowheads="1"/>
          </p:cNvSpPr>
          <p:nvPr/>
        </p:nvSpPr>
        <p:spPr bwMode="auto">
          <a:xfrm>
            <a:off x="1233488" y="171450"/>
            <a:ext cx="21050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r>
              <a:rPr lang="en-US" altLang="en-US" sz="4200">
                <a:latin typeface="Courier New" pitchFamily="49" charset="0"/>
                <a:cs typeface="Courier New" pitchFamily="49" charset="0"/>
              </a:rPr>
              <a:t>static</a:t>
            </a:r>
          </a:p>
        </p:txBody>
      </p:sp>
      <p:sp>
        <p:nvSpPr>
          <p:cNvPr id="17426" name="Rectangle 16"/>
          <p:cNvSpPr>
            <a:spLocks noChangeArrowheads="1"/>
          </p:cNvSpPr>
          <p:nvPr/>
        </p:nvSpPr>
        <p:spPr bwMode="auto">
          <a:xfrm>
            <a:off x="4821238" y="171450"/>
            <a:ext cx="37052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r>
              <a:rPr lang="en-US" altLang="en-US" sz="4200">
                <a:solidFill>
                  <a:srgbClr val="940EBE"/>
                </a:solidFill>
                <a:latin typeface="Courier New" pitchFamily="49" charset="0"/>
                <a:cs typeface="Courier New" pitchFamily="49" charset="0"/>
              </a:rPr>
              <a:t>(nonstatic)</a:t>
            </a:r>
          </a:p>
        </p:txBody>
      </p:sp>
      <p:sp>
        <p:nvSpPr>
          <p:cNvPr id="17427" name="Rectangle 12"/>
          <p:cNvSpPr>
            <a:spLocks noChangeArrowheads="1"/>
          </p:cNvSpPr>
          <p:nvPr/>
        </p:nvSpPr>
        <p:spPr bwMode="auto">
          <a:xfrm>
            <a:off x="1546225" y="825500"/>
            <a:ext cx="14478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lnSpc>
                <a:spcPct val="90000"/>
              </a:lnSpc>
              <a:buFontTx/>
              <a:buNone/>
            </a:pPr>
            <a:r>
              <a:rPr lang="en-US" altLang="en-US" sz="1600" b="0"/>
              <a:t>methods</a:t>
            </a:r>
            <a:endParaRPr lang="en-US" altLang="en-US" sz="1600"/>
          </a:p>
        </p:txBody>
      </p:sp>
      <p:sp>
        <p:nvSpPr>
          <p:cNvPr id="17428" name="Rectangle 12"/>
          <p:cNvSpPr>
            <a:spLocks noChangeArrowheads="1"/>
          </p:cNvSpPr>
          <p:nvPr/>
        </p:nvSpPr>
        <p:spPr bwMode="auto">
          <a:xfrm>
            <a:off x="5981700" y="828675"/>
            <a:ext cx="144780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lnSpc>
                <a:spcPct val="90000"/>
              </a:lnSpc>
              <a:buFontTx/>
              <a:buNone/>
            </a:pPr>
            <a:r>
              <a:rPr lang="en-US" altLang="en-US" sz="1600" b="0">
                <a:solidFill>
                  <a:srgbClr val="940EBE"/>
                </a:solidFill>
              </a:rPr>
              <a:t>methods</a:t>
            </a:r>
            <a:endParaRPr lang="en-US" altLang="en-US" sz="1600">
              <a:solidFill>
                <a:srgbClr val="940EBE"/>
              </a:solidFill>
            </a:endParaRPr>
          </a:p>
        </p:txBody>
      </p:sp>
      <mc:AlternateContent xmlns:mc="http://schemas.openxmlformats.org/markup-compatibility/2006" xmlns:p14="http://schemas.microsoft.com/office/powerpoint/2010/main">
        <mc:Choice Requires="p14">
          <p:contentPart p14:bwMode="auto" r:id="rId2">
            <p14:nvContentPartPr>
              <p14:cNvPr id="17410" name="Ink 16"/>
              <p14:cNvContentPartPr>
                <a14:cpLocks xmlns:a14="http://schemas.microsoft.com/office/drawing/2010/main" noRot="1" noChangeAspect="1" noEditPoints="1" noChangeArrowheads="1" noChangeShapeType="1"/>
              </p14:cNvContentPartPr>
              <p14:nvPr/>
            </p14:nvContentPartPr>
            <p14:xfrm>
              <a:off x="6557963" y="2055813"/>
              <a:ext cx="374650" cy="114300"/>
            </p14:xfrm>
          </p:contentPart>
        </mc:Choice>
        <mc:Fallback xmlns="">
          <p:pic>
            <p:nvPicPr>
              <p:cNvPr id="17410" name="Ink 16"/>
              <p:cNvPicPr>
                <a:picLocks noRot="1" noChangeAspect="1" noEditPoints="1" noChangeArrowheads="1" noChangeShapeType="1"/>
              </p:cNvPicPr>
              <p:nvPr/>
            </p:nvPicPr>
            <p:blipFill>
              <a:blip r:embed="rId3"/>
              <a:stretch>
                <a:fillRect/>
              </a:stretch>
            </p:blipFill>
            <p:spPr>
              <a:xfrm>
                <a:off x="6544274" y="2047546"/>
                <a:ext cx="402749" cy="136225"/>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7411" name="Ink 17"/>
              <p14:cNvContentPartPr>
                <a14:cpLocks xmlns:a14="http://schemas.microsoft.com/office/drawing/2010/main" noRot="1" noChangeAspect="1" noEditPoints="1" noChangeArrowheads="1" noChangeShapeType="1"/>
              </p14:cNvContentPartPr>
              <p14:nvPr/>
            </p14:nvContentPartPr>
            <p14:xfrm>
              <a:off x="6305550" y="1174750"/>
              <a:ext cx="688975" cy="95250"/>
            </p14:xfrm>
          </p:contentPart>
        </mc:Choice>
        <mc:Fallback xmlns="">
          <p:pic>
            <p:nvPicPr>
              <p:cNvPr id="17411" name="Ink 17"/>
              <p:cNvPicPr>
                <a:picLocks noRot="1" noChangeAspect="1" noEditPoints="1" noChangeArrowheads="1" noChangeShapeType="1"/>
              </p:cNvPicPr>
              <p:nvPr/>
            </p:nvPicPr>
            <p:blipFill>
              <a:blip r:embed="rId5"/>
              <a:stretch>
                <a:fillRect/>
              </a:stretch>
            </p:blipFill>
            <p:spPr>
              <a:xfrm>
                <a:off x="6296911" y="1164326"/>
                <a:ext cx="708773" cy="11933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412" name="Ink 18"/>
              <p14:cNvContentPartPr>
                <a14:cpLocks xmlns:a14="http://schemas.microsoft.com/office/drawing/2010/main" noRot="1" noChangeAspect="1" noEditPoints="1" noChangeArrowheads="1" noChangeShapeType="1"/>
              </p14:cNvContentPartPr>
              <p14:nvPr/>
            </p14:nvContentPartPr>
            <p14:xfrm>
              <a:off x="1374775" y="2030413"/>
              <a:ext cx="1044575" cy="828675"/>
            </p14:xfrm>
          </p:contentPart>
        </mc:Choice>
        <mc:Fallback xmlns="">
          <p:pic>
            <p:nvPicPr>
              <p:cNvPr id="17412" name="Ink 18"/>
              <p:cNvPicPr>
                <a:picLocks noRot="1" noChangeAspect="1" noEditPoints="1" noChangeArrowheads="1" noChangeShapeType="1"/>
              </p:cNvPicPr>
              <p:nvPr/>
            </p:nvPicPr>
            <p:blipFill>
              <a:blip r:embed="rId7"/>
              <a:stretch>
                <a:fillRect/>
              </a:stretch>
            </p:blipFill>
            <p:spPr>
              <a:xfrm>
                <a:off x="1361457" y="2016355"/>
                <a:ext cx="1070131" cy="85498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413" name="Ink 19"/>
              <p14:cNvContentPartPr>
                <a14:cpLocks xmlns:a14="http://schemas.microsoft.com/office/drawing/2010/main" noRot="1" noChangeAspect="1" noEditPoints="1" noChangeArrowheads="1" noChangeShapeType="1"/>
              </p14:cNvContentPartPr>
              <p14:nvPr/>
            </p14:nvContentPartPr>
            <p14:xfrm>
              <a:off x="1697038" y="1030288"/>
              <a:ext cx="704850" cy="190500"/>
            </p14:xfrm>
          </p:contentPart>
        </mc:Choice>
        <mc:Fallback xmlns="">
          <p:pic>
            <p:nvPicPr>
              <p:cNvPr id="17413" name="Ink 19"/>
              <p:cNvPicPr>
                <a:picLocks noRot="1" noChangeAspect="1" noEditPoints="1" noChangeArrowheads="1" noChangeShapeType="1"/>
              </p:cNvPicPr>
              <p:nvPr/>
            </p:nvPicPr>
            <p:blipFill>
              <a:blip r:embed="rId9"/>
              <a:stretch>
                <a:fillRect/>
              </a:stretch>
            </p:blipFill>
            <p:spPr>
              <a:xfrm>
                <a:off x="1688398" y="1025607"/>
                <a:ext cx="726449" cy="204905"/>
              </a:xfrm>
              <a:prstGeom prst="rect">
                <a:avLst/>
              </a:prstGeom>
            </p:spPr>
          </p:pic>
        </mc:Fallback>
      </mc:AlternateContent>
    </p:spTree>
    <p:extLst>
      <p:ext uri="{BB962C8B-B14F-4D97-AF65-F5344CB8AC3E}">
        <p14:creationId xmlns:p14="http://schemas.microsoft.com/office/powerpoint/2010/main" val="13527876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5"/>
          <p:cNvSpPr>
            <a:spLocks noChangeArrowheads="1"/>
          </p:cNvSpPr>
          <p:nvPr/>
        </p:nvSpPr>
        <p:spPr bwMode="auto">
          <a:xfrm>
            <a:off x="1233488" y="171450"/>
            <a:ext cx="21050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r>
              <a:rPr lang="en-US" altLang="en-US" sz="4200">
                <a:latin typeface="Courier New" pitchFamily="49" charset="0"/>
                <a:cs typeface="Courier New" pitchFamily="49" charset="0"/>
              </a:rPr>
              <a:t>static</a:t>
            </a:r>
          </a:p>
        </p:txBody>
      </p:sp>
      <p:sp>
        <p:nvSpPr>
          <p:cNvPr id="18436" name="Rectangle 16"/>
          <p:cNvSpPr>
            <a:spLocks noChangeArrowheads="1"/>
          </p:cNvSpPr>
          <p:nvPr/>
        </p:nvSpPr>
        <p:spPr bwMode="auto">
          <a:xfrm>
            <a:off x="4821238" y="171450"/>
            <a:ext cx="37052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Tx/>
              <a:buNone/>
            </a:pPr>
            <a:r>
              <a:rPr lang="en-US" altLang="en-US" sz="4200">
                <a:solidFill>
                  <a:srgbClr val="940EBE"/>
                </a:solidFill>
                <a:latin typeface="Courier New" pitchFamily="49" charset="0"/>
                <a:cs typeface="Courier New" pitchFamily="49" charset="0"/>
              </a:rPr>
              <a:t>(nonstatic)</a:t>
            </a:r>
          </a:p>
        </p:txBody>
      </p:sp>
      <p:sp>
        <p:nvSpPr>
          <p:cNvPr id="18437" name="Line 18"/>
          <p:cNvSpPr>
            <a:spLocks noChangeShapeType="1"/>
          </p:cNvSpPr>
          <p:nvPr/>
        </p:nvSpPr>
        <p:spPr bwMode="auto">
          <a:xfrm>
            <a:off x="4362450" y="533400"/>
            <a:ext cx="0" cy="53546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a:buFontTx/>
              <a:buNone/>
            </a:pPr>
            <a:endParaRPr lang="en-US" sz="1800" b="1">
              <a:solidFill>
                <a:srgbClr val="0703F3"/>
              </a:solidFill>
            </a:endParaRPr>
          </a:p>
        </p:txBody>
      </p:sp>
      <p:sp>
        <p:nvSpPr>
          <p:cNvPr id="18438" name="Rectangle 21"/>
          <p:cNvSpPr>
            <a:spLocks noChangeArrowheads="1"/>
          </p:cNvSpPr>
          <p:nvPr/>
        </p:nvSpPr>
        <p:spPr bwMode="auto">
          <a:xfrm>
            <a:off x="280988" y="1601788"/>
            <a:ext cx="36480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nSpc>
                <a:spcPct val="40000"/>
              </a:lnSpc>
              <a:buFontTx/>
              <a:buNone/>
            </a:pPr>
            <a:r>
              <a:rPr lang="en-US" altLang="en-US" sz="1800">
                <a:solidFill>
                  <a:srgbClr val="000000"/>
                </a:solidFill>
                <a:latin typeface="Courier New" pitchFamily="49" charset="0"/>
              </a:rPr>
              <a:t>OpenList L = emptyList;</a:t>
            </a:r>
          </a:p>
          <a:p>
            <a:pPr>
              <a:lnSpc>
                <a:spcPct val="40000"/>
              </a:lnSpc>
              <a:buFontTx/>
              <a:buNone/>
            </a:pPr>
            <a:r>
              <a:rPr lang="en-US" altLang="en-US" sz="1800">
                <a:solidFill>
                  <a:srgbClr val="000000"/>
                </a:solidFill>
                <a:latin typeface="Courier New" pitchFamily="49" charset="0"/>
              </a:rPr>
              <a:t>OpenList M = </a:t>
            </a:r>
            <a:r>
              <a:rPr lang="en-US" altLang="en-US" sz="1800">
                <a:latin typeface="Courier New" pitchFamily="49" charset="0"/>
              </a:rPr>
              <a:t>cons</a:t>
            </a:r>
            <a:r>
              <a:rPr lang="en-US" altLang="en-US" sz="1800">
                <a:solidFill>
                  <a:srgbClr val="000000"/>
                </a:solidFill>
                <a:latin typeface="Courier New" pitchFamily="49" charset="0"/>
              </a:rPr>
              <a:t>("a",L);</a:t>
            </a:r>
          </a:p>
          <a:p>
            <a:pPr>
              <a:lnSpc>
                <a:spcPct val="40000"/>
              </a:lnSpc>
              <a:buFontTx/>
              <a:buNone/>
            </a:pPr>
            <a:endParaRPr lang="en-US" altLang="en-US" sz="1800">
              <a:solidFill>
                <a:srgbClr val="000000"/>
              </a:solidFill>
              <a:latin typeface="Courier New" pitchFamily="49" charset="0"/>
            </a:endParaRPr>
          </a:p>
          <a:p>
            <a:pPr>
              <a:lnSpc>
                <a:spcPct val="40000"/>
              </a:lnSpc>
              <a:buFontTx/>
              <a:buNone/>
            </a:pPr>
            <a:r>
              <a:rPr lang="en-US" altLang="en-US" sz="1800">
                <a:solidFill>
                  <a:srgbClr val="000000"/>
                </a:solidFill>
                <a:latin typeface="Courier New" pitchFamily="49" charset="0"/>
              </a:rPr>
              <a:t>Object ob = </a:t>
            </a:r>
            <a:r>
              <a:rPr lang="en-US" altLang="en-US" sz="1800">
                <a:latin typeface="Courier New" pitchFamily="49" charset="0"/>
              </a:rPr>
              <a:t>first</a:t>
            </a:r>
            <a:r>
              <a:rPr lang="en-US" altLang="en-US" sz="1800">
                <a:solidFill>
                  <a:srgbClr val="000000"/>
                </a:solidFill>
                <a:latin typeface="Courier New" pitchFamily="49" charset="0"/>
              </a:rPr>
              <a:t>(M);</a:t>
            </a:r>
          </a:p>
          <a:p>
            <a:pPr>
              <a:lnSpc>
                <a:spcPct val="40000"/>
              </a:lnSpc>
              <a:buFontTx/>
              <a:buNone/>
            </a:pPr>
            <a:r>
              <a:rPr lang="en-US" altLang="en-US" sz="1800">
                <a:solidFill>
                  <a:srgbClr val="000000"/>
                </a:solidFill>
                <a:latin typeface="Courier New" pitchFamily="49" charset="0"/>
              </a:rPr>
              <a:t>OpenList R = </a:t>
            </a:r>
            <a:r>
              <a:rPr lang="en-US" altLang="en-US" sz="1800">
                <a:latin typeface="Courier New" pitchFamily="49" charset="0"/>
              </a:rPr>
              <a:t>rest</a:t>
            </a:r>
            <a:r>
              <a:rPr lang="en-US" altLang="en-US" sz="1800">
                <a:solidFill>
                  <a:srgbClr val="000000"/>
                </a:solidFill>
                <a:latin typeface="Courier New" pitchFamily="49" charset="0"/>
              </a:rPr>
              <a:t>(M);</a:t>
            </a:r>
            <a:endParaRPr lang="en-US" altLang="en-US" sz="1800">
              <a:solidFill>
                <a:srgbClr val="C00000"/>
              </a:solidFill>
              <a:latin typeface="Courier New" pitchFamily="49" charset="0"/>
            </a:endParaRPr>
          </a:p>
        </p:txBody>
      </p:sp>
      <p:sp>
        <p:nvSpPr>
          <p:cNvPr id="18439" name="Rectangle 12"/>
          <p:cNvSpPr>
            <a:spLocks noChangeArrowheads="1"/>
          </p:cNvSpPr>
          <p:nvPr/>
        </p:nvSpPr>
        <p:spPr bwMode="auto">
          <a:xfrm>
            <a:off x="3222625" y="6400800"/>
            <a:ext cx="228600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lnSpc>
                <a:spcPct val="90000"/>
              </a:lnSpc>
              <a:buFontTx/>
              <a:buNone/>
            </a:pPr>
            <a:r>
              <a:rPr lang="en-US" altLang="en-US" sz="1600" b="0">
                <a:solidFill>
                  <a:srgbClr val="000000"/>
                </a:solidFill>
              </a:rPr>
              <a:t>Two more examples</a:t>
            </a:r>
            <a:r>
              <a:rPr lang="en-US" altLang="en-US" sz="1600">
                <a:solidFill>
                  <a:srgbClr val="000000"/>
                </a:solidFill>
              </a:rPr>
              <a:t> </a:t>
            </a:r>
          </a:p>
        </p:txBody>
      </p:sp>
      <p:sp>
        <p:nvSpPr>
          <p:cNvPr id="18440" name="Rectangle 21"/>
          <p:cNvSpPr>
            <a:spLocks noChangeArrowheads="1"/>
          </p:cNvSpPr>
          <p:nvPr/>
        </p:nvSpPr>
        <p:spPr bwMode="auto">
          <a:xfrm>
            <a:off x="4724400" y="1601788"/>
            <a:ext cx="36480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nSpc>
                <a:spcPct val="40000"/>
              </a:lnSpc>
              <a:buFontTx/>
              <a:buNone/>
            </a:pPr>
            <a:r>
              <a:rPr lang="en-US" altLang="en-US" sz="1800">
                <a:solidFill>
                  <a:srgbClr val="000000"/>
                </a:solidFill>
                <a:latin typeface="Courier New" pitchFamily="49" charset="0"/>
              </a:rPr>
              <a:t>OpenList L = emptyList;</a:t>
            </a:r>
          </a:p>
          <a:p>
            <a:pPr>
              <a:lnSpc>
                <a:spcPct val="40000"/>
              </a:lnSpc>
              <a:buFontTx/>
              <a:buNone/>
            </a:pPr>
            <a:r>
              <a:rPr lang="en-US" altLang="en-US" sz="1800">
                <a:solidFill>
                  <a:srgbClr val="000000"/>
                </a:solidFill>
                <a:latin typeface="Courier New" pitchFamily="49" charset="0"/>
              </a:rPr>
              <a:t>OpenList M = L.</a:t>
            </a:r>
            <a:r>
              <a:rPr lang="en-US" altLang="en-US" sz="1800">
                <a:solidFill>
                  <a:srgbClr val="940EBE"/>
                </a:solidFill>
                <a:latin typeface="Courier New" pitchFamily="49" charset="0"/>
              </a:rPr>
              <a:t>cons</a:t>
            </a:r>
            <a:r>
              <a:rPr lang="en-US" altLang="en-US" sz="1800">
                <a:solidFill>
                  <a:srgbClr val="000000"/>
                </a:solidFill>
                <a:latin typeface="Courier New" pitchFamily="49" charset="0"/>
              </a:rPr>
              <a:t>("a");</a:t>
            </a:r>
          </a:p>
          <a:p>
            <a:pPr>
              <a:lnSpc>
                <a:spcPct val="40000"/>
              </a:lnSpc>
              <a:buFontTx/>
              <a:buNone/>
            </a:pPr>
            <a:endParaRPr lang="en-US" altLang="en-US" sz="1800">
              <a:solidFill>
                <a:srgbClr val="000000"/>
              </a:solidFill>
              <a:latin typeface="Courier New" pitchFamily="49" charset="0"/>
            </a:endParaRPr>
          </a:p>
          <a:p>
            <a:pPr>
              <a:lnSpc>
                <a:spcPct val="40000"/>
              </a:lnSpc>
              <a:buFontTx/>
              <a:buNone/>
            </a:pPr>
            <a:r>
              <a:rPr lang="en-US" altLang="en-US" sz="1800">
                <a:solidFill>
                  <a:srgbClr val="000000"/>
                </a:solidFill>
                <a:latin typeface="Courier New" pitchFamily="49" charset="0"/>
              </a:rPr>
              <a:t>Object ob = M.</a:t>
            </a:r>
            <a:r>
              <a:rPr lang="en-US" altLang="en-US" sz="1800">
                <a:solidFill>
                  <a:srgbClr val="940EBE"/>
                </a:solidFill>
                <a:latin typeface="Courier New" pitchFamily="49" charset="0"/>
              </a:rPr>
              <a:t>first</a:t>
            </a:r>
            <a:r>
              <a:rPr lang="en-US" altLang="en-US" sz="1800">
                <a:solidFill>
                  <a:srgbClr val="000000"/>
                </a:solidFill>
                <a:latin typeface="Courier New" pitchFamily="49" charset="0"/>
              </a:rPr>
              <a:t>();</a:t>
            </a:r>
          </a:p>
          <a:p>
            <a:pPr>
              <a:lnSpc>
                <a:spcPct val="40000"/>
              </a:lnSpc>
              <a:buFontTx/>
              <a:buNone/>
            </a:pPr>
            <a:r>
              <a:rPr lang="en-US" altLang="en-US" sz="1800">
                <a:solidFill>
                  <a:srgbClr val="000000"/>
                </a:solidFill>
                <a:latin typeface="Courier New" pitchFamily="49" charset="0"/>
              </a:rPr>
              <a:t>OpenList R = M.</a:t>
            </a:r>
            <a:r>
              <a:rPr lang="en-US" altLang="en-US" sz="1800">
                <a:solidFill>
                  <a:srgbClr val="940EBE"/>
                </a:solidFill>
                <a:latin typeface="Courier New" pitchFamily="49" charset="0"/>
              </a:rPr>
              <a:t>rest</a:t>
            </a:r>
            <a:r>
              <a:rPr lang="en-US" altLang="en-US" sz="1800">
                <a:solidFill>
                  <a:srgbClr val="000000"/>
                </a:solidFill>
                <a:latin typeface="Courier New" pitchFamily="49" charset="0"/>
              </a:rPr>
              <a:t>();</a:t>
            </a:r>
            <a:endParaRPr lang="en-US" altLang="en-US" sz="1800">
              <a:solidFill>
                <a:srgbClr val="C00000"/>
              </a:solidFill>
              <a:latin typeface="Courier New" pitchFamily="49" charset="0"/>
            </a:endParaRPr>
          </a:p>
        </p:txBody>
      </p:sp>
      <p:sp>
        <p:nvSpPr>
          <p:cNvPr id="18441" name="Line 12"/>
          <p:cNvSpPr>
            <a:spLocks noChangeShapeType="1"/>
          </p:cNvSpPr>
          <p:nvPr/>
        </p:nvSpPr>
        <p:spPr bwMode="auto">
          <a:xfrm>
            <a:off x="381000" y="4344988"/>
            <a:ext cx="81534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pPr>
              <a:buFontTx/>
              <a:buNone/>
            </a:pPr>
            <a:endParaRPr lang="en-US" sz="1800" b="1">
              <a:solidFill>
                <a:srgbClr val="0703F3"/>
              </a:solidFill>
            </a:endParaRPr>
          </a:p>
        </p:txBody>
      </p:sp>
      <p:sp>
        <p:nvSpPr>
          <p:cNvPr id="18442" name="Line 3"/>
          <p:cNvSpPr>
            <a:spLocks noChangeShapeType="1"/>
          </p:cNvSpPr>
          <p:nvPr/>
        </p:nvSpPr>
        <p:spPr bwMode="auto">
          <a:xfrm>
            <a:off x="381000" y="4344988"/>
            <a:ext cx="81534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pPr>
              <a:buFontTx/>
              <a:buNone/>
            </a:pPr>
            <a:endParaRPr lang="en-US" sz="1800" b="1">
              <a:solidFill>
                <a:srgbClr val="0703F3"/>
              </a:solidFill>
            </a:endParaRPr>
          </a:p>
        </p:txBody>
      </p:sp>
      <p:sp>
        <p:nvSpPr>
          <p:cNvPr id="18443" name="Rectangle 12"/>
          <p:cNvSpPr>
            <a:spLocks noChangeArrowheads="1"/>
          </p:cNvSpPr>
          <p:nvPr/>
        </p:nvSpPr>
        <p:spPr bwMode="auto">
          <a:xfrm>
            <a:off x="228600" y="3844925"/>
            <a:ext cx="4002088"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nSpc>
                <a:spcPct val="40000"/>
              </a:lnSpc>
              <a:buFontTx/>
              <a:buNone/>
            </a:pPr>
            <a:r>
              <a:rPr lang="en-US" altLang="en-US" sz="1600">
                <a:latin typeface="Courier New" pitchFamily="49" charset="0"/>
              </a:rPr>
              <a:t>static </a:t>
            </a:r>
            <a:r>
              <a:rPr lang="en-US" altLang="en-US" sz="1600">
                <a:solidFill>
                  <a:srgbClr val="000000"/>
                </a:solidFill>
                <a:latin typeface="Courier New" pitchFamily="49" charset="0"/>
              </a:rPr>
              <a:t>Object </a:t>
            </a:r>
            <a:r>
              <a:rPr lang="en-US" altLang="en-US" sz="1600">
                <a:latin typeface="Courier New" pitchFamily="49" charset="0"/>
              </a:rPr>
              <a:t>first</a:t>
            </a:r>
            <a:r>
              <a:rPr lang="en-US" altLang="en-US" sz="1600">
                <a:solidFill>
                  <a:srgbClr val="000000"/>
                </a:solidFill>
                <a:latin typeface="Courier New" pitchFamily="49" charset="0"/>
              </a:rPr>
              <a:t>(OpenList L)</a:t>
            </a:r>
          </a:p>
          <a:p>
            <a:pPr>
              <a:lnSpc>
                <a:spcPct val="40000"/>
              </a:lnSpc>
              <a:buFontTx/>
              <a:buNone/>
            </a:pPr>
            <a:r>
              <a:rPr lang="en-US" altLang="en-US" sz="1600">
                <a:solidFill>
                  <a:srgbClr val="000000"/>
                </a:solidFill>
                <a:latin typeface="Courier New" pitchFamily="49" charset="0"/>
              </a:rPr>
              <a:t>{</a:t>
            </a:r>
          </a:p>
          <a:p>
            <a:pPr>
              <a:lnSpc>
                <a:spcPct val="40000"/>
              </a:lnSpc>
              <a:buFontTx/>
              <a:buNone/>
            </a:pPr>
            <a:r>
              <a:rPr lang="en-US" altLang="en-US" sz="1600">
                <a:solidFill>
                  <a:srgbClr val="000000"/>
                </a:solidFill>
                <a:latin typeface="Courier New" pitchFamily="49" charset="0"/>
              </a:rPr>
              <a:t>  return L.first;</a:t>
            </a:r>
          </a:p>
          <a:p>
            <a:pPr>
              <a:lnSpc>
                <a:spcPct val="40000"/>
              </a:lnSpc>
              <a:buFontTx/>
              <a:buNone/>
            </a:pPr>
            <a:r>
              <a:rPr lang="en-US" altLang="en-US" sz="1600">
                <a:solidFill>
                  <a:srgbClr val="000000"/>
                </a:solidFill>
                <a:latin typeface="Courier New" pitchFamily="49" charset="0"/>
              </a:rPr>
              <a:t>}</a:t>
            </a:r>
          </a:p>
        </p:txBody>
      </p:sp>
      <p:sp>
        <p:nvSpPr>
          <p:cNvPr id="18444" name="Rectangle 13"/>
          <p:cNvSpPr>
            <a:spLocks noChangeArrowheads="1"/>
          </p:cNvSpPr>
          <p:nvPr/>
        </p:nvSpPr>
        <p:spPr bwMode="auto">
          <a:xfrm>
            <a:off x="4738688" y="3844925"/>
            <a:ext cx="4176712"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nSpc>
                <a:spcPct val="40000"/>
              </a:lnSpc>
              <a:buFontTx/>
              <a:buNone/>
            </a:pPr>
            <a:r>
              <a:rPr lang="en-US" altLang="en-US" sz="1600">
                <a:solidFill>
                  <a:srgbClr val="000000"/>
                </a:solidFill>
                <a:latin typeface="Courier New" pitchFamily="49" charset="0"/>
              </a:rPr>
              <a:t>Object </a:t>
            </a:r>
            <a:r>
              <a:rPr lang="en-US" altLang="en-US" sz="1600">
                <a:solidFill>
                  <a:srgbClr val="940EBE"/>
                </a:solidFill>
                <a:latin typeface="Courier New" pitchFamily="49" charset="0"/>
              </a:rPr>
              <a:t>first</a:t>
            </a:r>
            <a:r>
              <a:rPr lang="en-US" altLang="en-US" sz="1600">
                <a:solidFill>
                  <a:srgbClr val="000000"/>
                </a:solidFill>
                <a:latin typeface="Courier New" pitchFamily="49" charset="0"/>
              </a:rPr>
              <a:t>()</a:t>
            </a:r>
          </a:p>
          <a:p>
            <a:pPr>
              <a:lnSpc>
                <a:spcPct val="40000"/>
              </a:lnSpc>
              <a:buFontTx/>
              <a:buNone/>
            </a:pPr>
            <a:r>
              <a:rPr lang="en-US" altLang="en-US" sz="1600">
                <a:solidFill>
                  <a:srgbClr val="000000"/>
                </a:solidFill>
                <a:latin typeface="Courier New" pitchFamily="49" charset="0"/>
              </a:rPr>
              <a:t>{</a:t>
            </a:r>
          </a:p>
          <a:p>
            <a:pPr>
              <a:lnSpc>
                <a:spcPct val="40000"/>
              </a:lnSpc>
              <a:buFontTx/>
              <a:buNone/>
            </a:pPr>
            <a:r>
              <a:rPr lang="en-US" altLang="en-US" sz="1600">
                <a:solidFill>
                  <a:srgbClr val="000000"/>
                </a:solidFill>
                <a:latin typeface="Courier New" pitchFamily="49" charset="0"/>
              </a:rPr>
              <a:t>  return this.first;</a:t>
            </a:r>
          </a:p>
          <a:p>
            <a:pPr>
              <a:lnSpc>
                <a:spcPct val="40000"/>
              </a:lnSpc>
              <a:buFontTx/>
              <a:buNone/>
            </a:pPr>
            <a:r>
              <a:rPr lang="en-US" altLang="en-US" sz="1600">
                <a:solidFill>
                  <a:srgbClr val="000000"/>
                </a:solidFill>
                <a:latin typeface="Courier New" pitchFamily="49" charset="0"/>
              </a:rPr>
              <a:t>}</a:t>
            </a:r>
          </a:p>
        </p:txBody>
      </p:sp>
      <p:sp>
        <p:nvSpPr>
          <p:cNvPr id="18445" name="Rectangle 12"/>
          <p:cNvSpPr>
            <a:spLocks noChangeArrowheads="1"/>
          </p:cNvSpPr>
          <p:nvPr/>
        </p:nvSpPr>
        <p:spPr bwMode="auto">
          <a:xfrm>
            <a:off x="1546225" y="825500"/>
            <a:ext cx="14478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lnSpc>
                <a:spcPct val="90000"/>
              </a:lnSpc>
              <a:buFontTx/>
              <a:buNone/>
            </a:pPr>
            <a:r>
              <a:rPr lang="en-US" altLang="en-US" sz="1600" b="0"/>
              <a:t>methods</a:t>
            </a:r>
            <a:endParaRPr lang="en-US" altLang="en-US" sz="1600"/>
          </a:p>
        </p:txBody>
      </p:sp>
      <p:sp>
        <p:nvSpPr>
          <p:cNvPr id="18446" name="Rectangle 12"/>
          <p:cNvSpPr>
            <a:spLocks noChangeArrowheads="1"/>
          </p:cNvSpPr>
          <p:nvPr/>
        </p:nvSpPr>
        <p:spPr bwMode="auto">
          <a:xfrm>
            <a:off x="5981700" y="828675"/>
            <a:ext cx="144780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lnSpc>
                <a:spcPct val="90000"/>
              </a:lnSpc>
              <a:buFontTx/>
              <a:buNone/>
            </a:pPr>
            <a:r>
              <a:rPr lang="en-US" altLang="en-US" sz="1600" b="0">
                <a:solidFill>
                  <a:srgbClr val="940EBE"/>
                </a:solidFill>
              </a:rPr>
              <a:t>methods</a:t>
            </a:r>
            <a:endParaRPr lang="en-US" altLang="en-US" sz="1600">
              <a:solidFill>
                <a:srgbClr val="940EBE"/>
              </a:solidFill>
            </a:endParaRPr>
          </a:p>
        </p:txBody>
      </p:sp>
      <p:sp>
        <p:nvSpPr>
          <p:cNvPr id="18447" name="Rectangle 12"/>
          <p:cNvSpPr>
            <a:spLocks noChangeArrowheads="1"/>
          </p:cNvSpPr>
          <p:nvPr/>
        </p:nvSpPr>
        <p:spPr bwMode="auto">
          <a:xfrm>
            <a:off x="228600" y="5140325"/>
            <a:ext cx="387826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nSpc>
                <a:spcPct val="40000"/>
              </a:lnSpc>
              <a:buFontTx/>
              <a:buNone/>
            </a:pPr>
            <a:r>
              <a:rPr lang="en-US" altLang="en-US" sz="1600">
                <a:latin typeface="Courier New" pitchFamily="49" charset="0"/>
              </a:rPr>
              <a:t>static </a:t>
            </a:r>
            <a:r>
              <a:rPr lang="en-US" altLang="en-US" sz="1600">
                <a:solidFill>
                  <a:srgbClr val="000000"/>
                </a:solidFill>
                <a:latin typeface="Courier New" pitchFamily="49" charset="0"/>
              </a:rPr>
              <a:t>Object </a:t>
            </a:r>
            <a:r>
              <a:rPr lang="en-US" altLang="en-US" sz="1600">
                <a:latin typeface="Courier New" pitchFamily="49" charset="0"/>
              </a:rPr>
              <a:t>rest</a:t>
            </a:r>
            <a:r>
              <a:rPr lang="en-US" altLang="en-US" sz="1600">
                <a:solidFill>
                  <a:srgbClr val="000000"/>
                </a:solidFill>
                <a:latin typeface="Courier New" pitchFamily="49" charset="0"/>
              </a:rPr>
              <a:t>(OpenList L)</a:t>
            </a:r>
          </a:p>
          <a:p>
            <a:pPr>
              <a:lnSpc>
                <a:spcPct val="40000"/>
              </a:lnSpc>
              <a:buFontTx/>
              <a:buNone/>
            </a:pPr>
            <a:r>
              <a:rPr lang="en-US" altLang="en-US" sz="1600">
                <a:solidFill>
                  <a:srgbClr val="000000"/>
                </a:solidFill>
                <a:latin typeface="Courier New" pitchFamily="49" charset="0"/>
              </a:rPr>
              <a:t>{</a:t>
            </a:r>
          </a:p>
          <a:p>
            <a:pPr>
              <a:lnSpc>
                <a:spcPct val="40000"/>
              </a:lnSpc>
              <a:buFontTx/>
              <a:buNone/>
            </a:pPr>
            <a:r>
              <a:rPr lang="en-US" altLang="en-US" sz="1600">
                <a:solidFill>
                  <a:srgbClr val="000000"/>
                </a:solidFill>
                <a:latin typeface="Courier New" pitchFamily="49" charset="0"/>
              </a:rPr>
              <a:t>  return L.rest;</a:t>
            </a:r>
          </a:p>
          <a:p>
            <a:pPr>
              <a:lnSpc>
                <a:spcPct val="40000"/>
              </a:lnSpc>
              <a:buFontTx/>
              <a:buNone/>
            </a:pPr>
            <a:r>
              <a:rPr lang="en-US" altLang="en-US" sz="1600">
                <a:solidFill>
                  <a:srgbClr val="000000"/>
                </a:solidFill>
                <a:latin typeface="Courier New" pitchFamily="49" charset="0"/>
              </a:rPr>
              <a:t>}</a:t>
            </a:r>
          </a:p>
        </p:txBody>
      </p:sp>
      <p:sp>
        <p:nvSpPr>
          <p:cNvPr id="18448" name="Rectangle 13"/>
          <p:cNvSpPr>
            <a:spLocks noChangeArrowheads="1"/>
          </p:cNvSpPr>
          <p:nvPr/>
        </p:nvSpPr>
        <p:spPr bwMode="auto">
          <a:xfrm>
            <a:off x="4738688" y="5140325"/>
            <a:ext cx="4176712"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nSpc>
                <a:spcPct val="40000"/>
              </a:lnSpc>
              <a:buFontTx/>
              <a:buNone/>
            </a:pPr>
            <a:r>
              <a:rPr lang="en-US" altLang="en-US" sz="1600">
                <a:solidFill>
                  <a:srgbClr val="000000"/>
                </a:solidFill>
                <a:latin typeface="Courier New" pitchFamily="49" charset="0"/>
              </a:rPr>
              <a:t>OpenList </a:t>
            </a:r>
            <a:r>
              <a:rPr lang="en-US" altLang="en-US" sz="1600">
                <a:solidFill>
                  <a:srgbClr val="940EBE"/>
                </a:solidFill>
                <a:latin typeface="Courier New" pitchFamily="49" charset="0"/>
              </a:rPr>
              <a:t>rest</a:t>
            </a:r>
            <a:r>
              <a:rPr lang="en-US" altLang="en-US" sz="1600">
                <a:solidFill>
                  <a:srgbClr val="000000"/>
                </a:solidFill>
                <a:latin typeface="Courier New" pitchFamily="49" charset="0"/>
              </a:rPr>
              <a:t>()</a:t>
            </a:r>
          </a:p>
          <a:p>
            <a:pPr>
              <a:lnSpc>
                <a:spcPct val="40000"/>
              </a:lnSpc>
              <a:buFontTx/>
              <a:buNone/>
            </a:pPr>
            <a:r>
              <a:rPr lang="en-US" altLang="en-US" sz="1600">
                <a:solidFill>
                  <a:srgbClr val="000000"/>
                </a:solidFill>
                <a:latin typeface="Courier New" pitchFamily="49" charset="0"/>
              </a:rPr>
              <a:t>{</a:t>
            </a:r>
          </a:p>
          <a:p>
            <a:pPr>
              <a:lnSpc>
                <a:spcPct val="40000"/>
              </a:lnSpc>
              <a:buFontTx/>
              <a:buNone/>
            </a:pPr>
            <a:r>
              <a:rPr lang="en-US" altLang="en-US" sz="1600">
                <a:solidFill>
                  <a:srgbClr val="000000"/>
                </a:solidFill>
                <a:latin typeface="Courier New" pitchFamily="49" charset="0"/>
              </a:rPr>
              <a:t>  return this.rest;</a:t>
            </a:r>
          </a:p>
          <a:p>
            <a:pPr>
              <a:lnSpc>
                <a:spcPct val="40000"/>
              </a:lnSpc>
              <a:buFontTx/>
              <a:buNone/>
            </a:pPr>
            <a:r>
              <a:rPr lang="en-US" altLang="en-US" sz="1600">
                <a:solidFill>
                  <a:srgbClr val="000000"/>
                </a:solidFill>
                <a:latin typeface="Courier New" pitchFamily="49" charset="0"/>
              </a:rPr>
              <a:t>}</a:t>
            </a:r>
          </a:p>
        </p:txBody>
      </p:sp>
      <p:sp>
        <p:nvSpPr>
          <p:cNvPr id="18449" name="Rectangle 16"/>
          <p:cNvSpPr>
            <a:spLocks noChangeArrowheads="1"/>
          </p:cNvSpPr>
          <p:nvPr/>
        </p:nvSpPr>
        <p:spPr bwMode="auto">
          <a:xfrm>
            <a:off x="6870700" y="6127750"/>
            <a:ext cx="2144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sz="1800" i="1">
                <a:solidFill>
                  <a:srgbClr val="800000"/>
                </a:solidFill>
              </a:rPr>
              <a:t>accessor </a:t>
            </a:r>
            <a:r>
              <a:rPr lang="en-US" altLang="en-US" sz="1800" b="0">
                <a:solidFill>
                  <a:srgbClr val="800000"/>
                </a:solidFill>
              </a:rPr>
              <a:t>methods ~ all </a:t>
            </a:r>
            <a:r>
              <a:rPr lang="en-US" altLang="en-US" sz="1800">
                <a:solidFill>
                  <a:srgbClr val="800000"/>
                </a:solidFill>
                <a:latin typeface="Courier New" pitchFamily="49" charset="0"/>
                <a:cs typeface="Courier New" pitchFamily="49" charset="0"/>
              </a:rPr>
              <a:t>public</a:t>
            </a:r>
          </a:p>
        </p:txBody>
      </p:sp>
      <p:sp>
        <p:nvSpPr>
          <p:cNvPr id="18450" name="Text Box 10"/>
          <p:cNvSpPr txBox="1">
            <a:spLocks noChangeArrowheads="1"/>
          </p:cNvSpPr>
          <p:nvPr/>
        </p:nvSpPr>
        <p:spPr bwMode="auto">
          <a:xfrm>
            <a:off x="231775" y="3128963"/>
            <a:ext cx="3752850"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sz="1800">
                <a:solidFill>
                  <a:srgbClr val="000000"/>
                </a:solidFill>
              </a:rPr>
              <a:t>Owned and called by the </a:t>
            </a:r>
            <a:r>
              <a:rPr lang="en-US" altLang="en-US" sz="1800"/>
              <a:t>CLASS</a:t>
            </a:r>
            <a:r>
              <a:rPr lang="en-US" altLang="en-US" sz="1800">
                <a:solidFill>
                  <a:srgbClr val="000000"/>
                </a:solidFill>
              </a:rPr>
              <a:t>.</a:t>
            </a:r>
          </a:p>
        </p:txBody>
      </p:sp>
      <p:sp>
        <p:nvSpPr>
          <p:cNvPr id="18451" name="Text Box 11"/>
          <p:cNvSpPr txBox="1">
            <a:spLocks noChangeArrowheads="1"/>
          </p:cNvSpPr>
          <p:nvPr/>
        </p:nvSpPr>
        <p:spPr bwMode="auto">
          <a:xfrm>
            <a:off x="4714875" y="3128963"/>
            <a:ext cx="3752850"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buFontTx/>
              <a:buNone/>
            </a:pPr>
            <a:r>
              <a:rPr lang="en-US" altLang="en-US" sz="1800">
                <a:solidFill>
                  <a:srgbClr val="000000"/>
                </a:solidFill>
              </a:rPr>
              <a:t>Owned and called by an </a:t>
            </a:r>
            <a:r>
              <a:rPr lang="en-US" altLang="en-US" sz="1800">
                <a:solidFill>
                  <a:srgbClr val="940EBE"/>
                </a:solidFill>
              </a:rPr>
              <a:t>OBJECT</a:t>
            </a:r>
            <a:r>
              <a:rPr lang="en-US" altLang="en-US" sz="1800">
                <a:solidFill>
                  <a:srgbClr val="000000"/>
                </a:solidFill>
              </a:rPr>
              <a:t>.</a:t>
            </a:r>
          </a:p>
        </p:txBody>
      </p:sp>
      <mc:AlternateContent xmlns:mc="http://schemas.openxmlformats.org/markup-compatibility/2006" xmlns:p14="http://schemas.microsoft.com/office/powerpoint/2010/main">
        <mc:Choice Requires="p14">
          <p:contentPart p14:bwMode="auto" r:id="rId2">
            <p14:nvContentPartPr>
              <p14:cNvPr id="18434" name="Ink 18"/>
              <p14:cNvContentPartPr>
                <a14:cpLocks xmlns:a14="http://schemas.microsoft.com/office/drawing/2010/main" noRot="1" noChangeAspect="1" noEditPoints="1" noChangeArrowheads="1" noChangeShapeType="1"/>
              </p14:cNvContentPartPr>
              <p14:nvPr/>
            </p14:nvContentPartPr>
            <p14:xfrm>
              <a:off x="6211888" y="2106613"/>
              <a:ext cx="665162" cy="811212"/>
            </p14:xfrm>
          </p:contentPart>
        </mc:Choice>
        <mc:Fallback xmlns="">
          <p:pic>
            <p:nvPicPr>
              <p:cNvPr id="18434" name="Ink 18"/>
              <p:cNvPicPr>
                <a:picLocks noRot="1" noChangeAspect="1" noEditPoints="1" noChangeArrowheads="1" noChangeShapeType="1"/>
              </p:cNvPicPr>
              <p:nvPr/>
            </p:nvPicPr>
            <p:blipFill>
              <a:blip r:embed="rId3"/>
              <a:stretch>
                <a:fillRect/>
              </a:stretch>
            </p:blipFill>
            <p:spPr>
              <a:xfrm>
                <a:off x="6198225" y="2093708"/>
                <a:ext cx="693566" cy="838814"/>
              </a:xfrm>
              <a:prstGeom prst="rect">
                <a:avLst/>
              </a:prstGeom>
            </p:spPr>
          </p:pic>
        </mc:Fallback>
      </mc:AlternateContent>
    </p:spTree>
    <p:extLst>
      <p:ext uri="{BB962C8B-B14F-4D97-AF65-F5344CB8AC3E}">
        <p14:creationId xmlns:p14="http://schemas.microsoft.com/office/powerpoint/2010/main" val="39135698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6"/>
          <p:cNvSpPr>
            <a:spLocks noChangeArrowheads="1"/>
          </p:cNvSpPr>
          <p:nvPr/>
        </p:nvSpPr>
        <p:spPr bwMode="auto">
          <a:xfrm>
            <a:off x="133350" y="231775"/>
            <a:ext cx="7489825" cy="552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9pPr>
          </a:lstStyle>
          <a:p>
            <a:pPr>
              <a:lnSpc>
                <a:spcPts val="1000"/>
              </a:lnSpc>
              <a:buFontTx/>
              <a:buNone/>
            </a:pPr>
            <a:r>
              <a:rPr lang="en-US" altLang="en-US" sz="1600" b="1" dirty="0">
                <a:solidFill>
                  <a:srgbClr val="000000"/>
                </a:solidFill>
                <a:latin typeface="Courier New" pitchFamily="49" charset="0"/>
                <a:cs typeface="Courier New" pitchFamily="49" charset="0"/>
              </a:rPr>
              <a:t>class Point</a:t>
            </a:r>
          </a:p>
          <a:p>
            <a:pPr>
              <a:lnSpc>
                <a:spcPts val="1000"/>
              </a:lnSpc>
              <a:buFontTx/>
              <a:buNone/>
            </a:pPr>
            <a:r>
              <a:rPr lang="en-US" altLang="en-US" sz="1600" b="1" dirty="0">
                <a:solidFill>
                  <a:srgbClr val="000000"/>
                </a:solidFill>
                <a:latin typeface="Courier New" pitchFamily="49" charset="0"/>
                <a:cs typeface="Courier New" pitchFamily="49" charset="0"/>
              </a:rPr>
              <a:t>{</a:t>
            </a:r>
          </a:p>
          <a:p>
            <a:pPr>
              <a:lnSpc>
                <a:spcPts val="1000"/>
              </a:lnSpc>
              <a:buFontTx/>
              <a:buNone/>
            </a:pPr>
            <a:r>
              <a:rPr lang="en-US" altLang="en-US" sz="1600" b="1" dirty="0">
                <a:solidFill>
                  <a:srgbClr val="000000"/>
                </a:solidFill>
                <a:latin typeface="Courier New" pitchFamily="49" charset="0"/>
                <a:cs typeface="Courier New" pitchFamily="49" charset="0"/>
              </a:rPr>
              <a:t>  </a:t>
            </a:r>
            <a:r>
              <a:rPr lang="en-US" altLang="en-US" sz="1600" b="1" dirty="0">
                <a:solidFill>
                  <a:srgbClr val="6B6BCF"/>
                </a:solidFill>
                <a:latin typeface="Courier New" pitchFamily="49" charset="0"/>
                <a:cs typeface="Courier New" pitchFamily="49" charset="0"/>
              </a:rPr>
              <a:t>private </a:t>
            </a:r>
            <a:r>
              <a:rPr lang="en-US" altLang="en-US" sz="1600" b="1" dirty="0">
                <a:solidFill>
                  <a:srgbClr val="000000"/>
                </a:solidFill>
                <a:latin typeface="Courier New" pitchFamily="49" charset="0"/>
                <a:cs typeface="Courier New" pitchFamily="49" charset="0"/>
              </a:rPr>
              <a:t>double x;</a:t>
            </a:r>
          </a:p>
          <a:p>
            <a:pPr>
              <a:lnSpc>
                <a:spcPts val="1000"/>
              </a:lnSpc>
              <a:buFontTx/>
              <a:buNone/>
            </a:pPr>
            <a:r>
              <a:rPr lang="en-US" altLang="en-US" sz="1600" b="1" dirty="0">
                <a:solidFill>
                  <a:srgbClr val="000000"/>
                </a:solidFill>
                <a:latin typeface="Courier New" pitchFamily="49" charset="0"/>
                <a:cs typeface="Courier New" pitchFamily="49" charset="0"/>
              </a:rPr>
              <a:t>  </a:t>
            </a:r>
            <a:r>
              <a:rPr lang="en-US" altLang="en-US" sz="1600" b="1" dirty="0">
                <a:solidFill>
                  <a:srgbClr val="6B6BCF"/>
                </a:solidFill>
                <a:latin typeface="Courier New" pitchFamily="49" charset="0"/>
                <a:cs typeface="Courier New" pitchFamily="49" charset="0"/>
              </a:rPr>
              <a:t>private </a:t>
            </a:r>
            <a:r>
              <a:rPr lang="en-US" altLang="en-US" sz="1600" b="1" dirty="0">
                <a:solidFill>
                  <a:srgbClr val="000000"/>
                </a:solidFill>
                <a:latin typeface="Courier New" pitchFamily="49" charset="0"/>
                <a:cs typeface="Courier New" pitchFamily="49" charset="0"/>
              </a:rPr>
              <a:t>double y;</a:t>
            </a:r>
          </a:p>
          <a:p>
            <a:pPr>
              <a:lnSpc>
                <a:spcPts val="1000"/>
              </a:lnSpc>
              <a:buFontTx/>
              <a:buNone/>
            </a:pPr>
            <a:endParaRPr lang="en-US" altLang="en-US" sz="1600" b="1" dirty="0">
              <a:solidFill>
                <a:srgbClr val="000000"/>
              </a:solidFill>
              <a:latin typeface="Courier New" pitchFamily="49" charset="0"/>
              <a:cs typeface="Courier New" pitchFamily="49" charset="0"/>
            </a:endParaRPr>
          </a:p>
          <a:p>
            <a:pPr>
              <a:lnSpc>
                <a:spcPts val="1000"/>
              </a:lnSpc>
              <a:buFontTx/>
              <a:buNone/>
            </a:pPr>
            <a:r>
              <a:rPr lang="en-US" altLang="en-US" sz="1600" b="1" dirty="0">
                <a:solidFill>
                  <a:srgbClr val="000000"/>
                </a:solidFill>
                <a:latin typeface="Courier New" pitchFamily="49" charset="0"/>
                <a:cs typeface="Courier New" pitchFamily="49" charset="0"/>
              </a:rPr>
              <a:t>  </a:t>
            </a:r>
            <a:r>
              <a:rPr lang="en-US" altLang="en-US" sz="1600" b="1" dirty="0">
                <a:solidFill>
                  <a:srgbClr val="6B6BCF"/>
                </a:solidFill>
                <a:latin typeface="Courier New" pitchFamily="49" charset="0"/>
                <a:cs typeface="Courier New" pitchFamily="49" charset="0"/>
              </a:rPr>
              <a:t>public </a:t>
            </a:r>
            <a:r>
              <a:rPr lang="en-US" altLang="en-US" sz="1600" b="1" dirty="0">
                <a:solidFill>
                  <a:srgbClr val="000000"/>
                </a:solidFill>
                <a:latin typeface="Courier New" pitchFamily="49" charset="0"/>
                <a:cs typeface="Courier New" pitchFamily="49" charset="0"/>
              </a:rPr>
              <a:t>Point(double </a:t>
            </a:r>
            <a:r>
              <a:rPr lang="en-US" altLang="en-US" sz="1600" b="1" dirty="0" err="1">
                <a:solidFill>
                  <a:srgbClr val="000000"/>
                </a:solidFill>
                <a:latin typeface="Courier New" pitchFamily="49" charset="0"/>
                <a:cs typeface="Courier New" pitchFamily="49" charset="0"/>
              </a:rPr>
              <a:t>x_in</a:t>
            </a:r>
            <a:r>
              <a:rPr lang="en-US" altLang="en-US" sz="1600" b="1" dirty="0">
                <a:solidFill>
                  <a:srgbClr val="000000"/>
                </a:solidFill>
                <a:latin typeface="Courier New" pitchFamily="49" charset="0"/>
                <a:cs typeface="Courier New" pitchFamily="49" charset="0"/>
              </a:rPr>
              <a:t>, double </a:t>
            </a:r>
            <a:r>
              <a:rPr lang="en-US" altLang="en-US" sz="1600" b="1" dirty="0" err="1">
                <a:solidFill>
                  <a:srgbClr val="000000"/>
                </a:solidFill>
                <a:latin typeface="Courier New" pitchFamily="49" charset="0"/>
                <a:cs typeface="Courier New" pitchFamily="49" charset="0"/>
              </a:rPr>
              <a:t>y_in</a:t>
            </a:r>
            <a:r>
              <a:rPr lang="en-US" altLang="en-US" sz="1600" b="1" dirty="0">
                <a:solidFill>
                  <a:srgbClr val="000000"/>
                </a:solidFill>
                <a:latin typeface="Courier New" pitchFamily="49" charset="0"/>
                <a:cs typeface="Courier New" pitchFamily="49" charset="0"/>
              </a:rPr>
              <a:t>)</a:t>
            </a:r>
          </a:p>
          <a:p>
            <a:pPr>
              <a:lnSpc>
                <a:spcPts val="1000"/>
              </a:lnSpc>
              <a:buFontTx/>
              <a:buNone/>
            </a:pPr>
            <a:r>
              <a:rPr lang="en-US" altLang="en-US" sz="1600" b="1" dirty="0">
                <a:solidFill>
                  <a:srgbClr val="000000"/>
                </a:solidFill>
                <a:latin typeface="Courier New" pitchFamily="49" charset="0"/>
                <a:cs typeface="Courier New" pitchFamily="49" charset="0"/>
              </a:rPr>
              <a:t>  {</a:t>
            </a:r>
          </a:p>
          <a:p>
            <a:pPr>
              <a:lnSpc>
                <a:spcPts val="1000"/>
              </a:lnSpc>
              <a:buFontTx/>
              <a:buNone/>
            </a:pPr>
            <a:r>
              <a:rPr lang="en-US" altLang="en-US" sz="1600" b="1" dirty="0">
                <a:solidFill>
                  <a:srgbClr val="000000"/>
                </a:solidFill>
                <a:latin typeface="Courier New" pitchFamily="49" charset="0"/>
                <a:cs typeface="Courier New" pitchFamily="49" charset="0"/>
              </a:rPr>
              <a:t>    </a:t>
            </a:r>
            <a:r>
              <a:rPr lang="en-US" altLang="en-US" sz="1600" b="1" dirty="0" err="1">
                <a:solidFill>
                  <a:srgbClr val="000000"/>
                </a:solidFill>
                <a:latin typeface="Courier New" pitchFamily="49" charset="0"/>
                <a:cs typeface="Courier New" pitchFamily="49" charset="0"/>
              </a:rPr>
              <a:t>this.x</a:t>
            </a:r>
            <a:r>
              <a:rPr lang="en-US" altLang="en-US" sz="1600" b="1" dirty="0">
                <a:solidFill>
                  <a:srgbClr val="000000"/>
                </a:solidFill>
                <a:latin typeface="Courier New" pitchFamily="49" charset="0"/>
                <a:cs typeface="Courier New" pitchFamily="49" charset="0"/>
              </a:rPr>
              <a:t> = </a:t>
            </a:r>
            <a:r>
              <a:rPr lang="en-US" altLang="en-US" sz="1600" b="1" dirty="0" err="1">
                <a:solidFill>
                  <a:srgbClr val="000000"/>
                </a:solidFill>
                <a:latin typeface="Courier New" pitchFamily="49" charset="0"/>
                <a:cs typeface="Courier New" pitchFamily="49" charset="0"/>
              </a:rPr>
              <a:t>x_in</a:t>
            </a:r>
            <a:r>
              <a:rPr lang="en-US" altLang="en-US" sz="1600" b="1" dirty="0">
                <a:solidFill>
                  <a:srgbClr val="000000"/>
                </a:solidFill>
                <a:latin typeface="Courier New" pitchFamily="49" charset="0"/>
                <a:cs typeface="Courier New" pitchFamily="49" charset="0"/>
              </a:rPr>
              <a:t>;</a:t>
            </a:r>
          </a:p>
          <a:p>
            <a:pPr>
              <a:lnSpc>
                <a:spcPts val="1000"/>
              </a:lnSpc>
              <a:buFontTx/>
              <a:buNone/>
            </a:pPr>
            <a:r>
              <a:rPr lang="en-US" altLang="en-US" sz="1600" b="1" dirty="0">
                <a:solidFill>
                  <a:srgbClr val="000000"/>
                </a:solidFill>
                <a:latin typeface="Courier New" pitchFamily="49" charset="0"/>
                <a:cs typeface="Courier New" pitchFamily="49" charset="0"/>
              </a:rPr>
              <a:t>    </a:t>
            </a:r>
            <a:r>
              <a:rPr lang="en-US" altLang="en-US" sz="1600" b="1" dirty="0" err="1">
                <a:solidFill>
                  <a:srgbClr val="000000"/>
                </a:solidFill>
                <a:latin typeface="Courier New" pitchFamily="49" charset="0"/>
                <a:cs typeface="Courier New" pitchFamily="49" charset="0"/>
              </a:rPr>
              <a:t>this.y</a:t>
            </a:r>
            <a:r>
              <a:rPr lang="en-US" altLang="en-US" sz="1600" b="1" dirty="0">
                <a:solidFill>
                  <a:srgbClr val="000000"/>
                </a:solidFill>
                <a:latin typeface="Courier New" pitchFamily="49" charset="0"/>
                <a:cs typeface="Courier New" pitchFamily="49" charset="0"/>
              </a:rPr>
              <a:t> = </a:t>
            </a:r>
            <a:r>
              <a:rPr lang="en-US" altLang="en-US" sz="1600" b="1" dirty="0" err="1">
                <a:solidFill>
                  <a:srgbClr val="000000"/>
                </a:solidFill>
                <a:latin typeface="Courier New" pitchFamily="49" charset="0"/>
                <a:cs typeface="Courier New" pitchFamily="49" charset="0"/>
              </a:rPr>
              <a:t>y_in</a:t>
            </a:r>
            <a:r>
              <a:rPr lang="en-US" altLang="en-US" sz="1600" b="1" dirty="0">
                <a:solidFill>
                  <a:srgbClr val="000000"/>
                </a:solidFill>
                <a:latin typeface="Courier New" pitchFamily="49" charset="0"/>
                <a:cs typeface="Courier New" pitchFamily="49" charset="0"/>
              </a:rPr>
              <a:t>;</a:t>
            </a:r>
          </a:p>
          <a:p>
            <a:pPr>
              <a:lnSpc>
                <a:spcPts val="1000"/>
              </a:lnSpc>
              <a:buFontTx/>
              <a:buNone/>
            </a:pPr>
            <a:r>
              <a:rPr lang="en-US" altLang="en-US" sz="1600" b="1" dirty="0">
                <a:solidFill>
                  <a:srgbClr val="000000"/>
                </a:solidFill>
                <a:latin typeface="Courier New" pitchFamily="49" charset="0"/>
                <a:cs typeface="Courier New" pitchFamily="49" charset="0"/>
              </a:rPr>
              <a:t>  }</a:t>
            </a:r>
          </a:p>
          <a:p>
            <a:pPr>
              <a:lnSpc>
                <a:spcPts val="1000"/>
              </a:lnSpc>
              <a:buFontTx/>
              <a:buNone/>
            </a:pPr>
            <a:r>
              <a:rPr lang="en-US" altLang="en-US" sz="1600" b="1" dirty="0">
                <a:solidFill>
                  <a:srgbClr val="000000"/>
                </a:solidFill>
                <a:latin typeface="Courier New" pitchFamily="49" charset="0"/>
                <a:cs typeface="Courier New" pitchFamily="49" charset="0"/>
              </a:rPr>
              <a:t>  </a:t>
            </a:r>
          </a:p>
          <a:p>
            <a:pPr>
              <a:lnSpc>
                <a:spcPts val="1000"/>
              </a:lnSpc>
              <a:buFontTx/>
              <a:buNone/>
            </a:pPr>
            <a:r>
              <a:rPr lang="en-US" altLang="en-US" sz="1600" b="1" dirty="0">
                <a:solidFill>
                  <a:srgbClr val="000000"/>
                </a:solidFill>
                <a:latin typeface="Courier New" pitchFamily="49" charset="0"/>
                <a:cs typeface="Courier New" pitchFamily="49" charset="0"/>
              </a:rPr>
              <a:t>  </a:t>
            </a:r>
            <a:r>
              <a:rPr lang="en-US" altLang="en-US" sz="1600" b="1" dirty="0">
                <a:solidFill>
                  <a:srgbClr val="6B6BCF"/>
                </a:solidFill>
                <a:latin typeface="Courier New" pitchFamily="49" charset="0"/>
                <a:cs typeface="Courier New" pitchFamily="49" charset="0"/>
              </a:rPr>
              <a:t>public static </a:t>
            </a:r>
            <a:r>
              <a:rPr lang="en-US" altLang="en-US" sz="1600" b="1" dirty="0">
                <a:solidFill>
                  <a:srgbClr val="000000"/>
                </a:solidFill>
                <a:latin typeface="Courier New" pitchFamily="49" charset="0"/>
                <a:cs typeface="Courier New" pitchFamily="49" charset="0"/>
              </a:rPr>
              <a:t>void main(String[] </a:t>
            </a:r>
            <a:r>
              <a:rPr lang="en-US" altLang="en-US" sz="1600" b="1" dirty="0" err="1">
                <a:solidFill>
                  <a:srgbClr val="000000"/>
                </a:solidFill>
                <a:latin typeface="Courier New" pitchFamily="49" charset="0"/>
                <a:cs typeface="Courier New" pitchFamily="49" charset="0"/>
              </a:rPr>
              <a:t>args</a:t>
            </a:r>
            <a:r>
              <a:rPr lang="en-US" altLang="en-US" sz="1600" b="1" dirty="0">
                <a:solidFill>
                  <a:srgbClr val="000000"/>
                </a:solidFill>
                <a:latin typeface="Courier New" pitchFamily="49" charset="0"/>
                <a:cs typeface="Courier New" pitchFamily="49" charset="0"/>
              </a:rPr>
              <a:t>)</a:t>
            </a:r>
          </a:p>
          <a:p>
            <a:pPr>
              <a:lnSpc>
                <a:spcPts val="1000"/>
              </a:lnSpc>
              <a:buFontTx/>
              <a:buNone/>
            </a:pPr>
            <a:r>
              <a:rPr lang="en-US" altLang="en-US" sz="1600" b="1" dirty="0">
                <a:solidFill>
                  <a:srgbClr val="000000"/>
                </a:solidFill>
                <a:latin typeface="Courier New" pitchFamily="49" charset="0"/>
                <a:cs typeface="Courier New" pitchFamily="49" charset="0"/>
              </a:rPr>
              <a:t>  {</a:t>
            </a:r>
          </a:p>
          <a:p>
            <a:pPr>
              <a:lnSpc>
                <a:spcPts val="1000"/>
              </a:lnSpc>
              <a:buFontTx/>
              <a:buNone/>
            </a:pPr>
            <a:r>
              <a:rPr lang="en-US" altLang="en-US" sz="1600" b="1" dirty="0">
                <a:solidFill>
                  <a:srgbClr val="000000"/>
                </a:solidFill>
                <a:latin typeface="Courier New" pitchFamily="49" charset="0"/>
                <a:cs typeface="Courier New" pitchFamily="49" charset="0"/>
              </a:rPr>
              <a:t>    Point p1 = new Point(7, 8);</a:t>
            </a:r>
          </a:p>
          <a:p>
            <a:pPr>
              <a:lnSpc>
                <a:spcPts val="1000"/>
              </a:lnSpc>
              <a:buFontTx/>
              <a:buNone/>
            </a:pPr>
            <a:r>
              <a:rPr lang="en-US" altLang="en-US" sz="1600" b="1" dirty="0">
                <a:solidFill>
                  <a:srgbClr val="000000"/>
                </a:solidFill>
                <a:latin typeface="Courier New" pitchFamily="49" charset="0"/>
                <a:cs typeface="Courier New" pitchFamily="49" charset="0"/>
              </a:rPr>
              <a:t>    Point p2 = new Point(p1.x, p1.y);</a:t>
            </a:r>
          </a:p>
          <a:p>
            <a:pPr>
              <a:lnSpc>
                <a:spcPts val="1000"/>
              </a:lnSpc>
              <a:buFontTx/>
              <a:buNone/>
            </a:pPr>
            <a:endParaRPr lang="en-US" altLang="en-US" sz="1600" b="1" dirty="0">
              <a:solidFill>
                <a:srgbClr val="000000"/>
              </a:solidFill>
              <a:latin typeface="Courier New" pitchFamily="49" charset="0"/>
              <a:cs typeface="Courier New" pitchFamily="49" charset="0"/>
            </a:endParaRPr>
          </a:p>
          <a:p>
            <a:pPr>
              <a:lnSpc>
                <a:spcPts val="1000"/>
              </a:lnSpc>
              <a:buFontTx/>
              <a:buNone/>
            </a:pPr>
            <a:endParaRPr lang="en-US" altLang="en-US" sz="1600" b="1" dirty="0">
              <a:solidFill>
                <a:srgbClr val="000000"/>
              </a:solidFill>
              <a:latin typeface="Courier New" pitchFamily="49" charset="0"/>
              <a:cs typeface="Courier New" pitchFamily="49" charset="0"/>
            </a:endParaRPr>
          </a:p>
          <a:p>
            <a:pPr>
              <a:lnSpc>
                <a:spcPts val="1000"/>
              </a:lnSpc>
              <a:buFontTx/>
              <a:buNone/>
            </a:pPr>
            <a:endParaRPr lang="en-US" altLang="en-US" sz="1600" b="1" dirty="0">
              <a:solidFill>
                <a:srgbClr val="000000"/>
              </a:solidFill>
              <a:latin typeface="Courier New" pitchFamily="49" charset="0"/>
              <a:cs typeface="Courier New" pitchFamily="49" charset="0"/>
            </a:endParaRPr>
          </a:p>
          <a:p>
            <a:pPr>
              <a:lnSpc>
                <a:spcPts val="1000"/>
              </a:lnSpc>
              <a:buFontTx/>
              <a:buNone/>
            </a:pPr>
            <a:r>
              <a:rPr lang="en-US" altLang="en-US" sz="1600" b="1" dirty="0">
                <a:solidFill>
                  <a:srgbClr val="000000"/>
                </a:solidFill>
                <a:latin typeface="Courier New" pitchFamily="49" charset="0"/>
                <a:cs typeface="Courier New" pitchFamily="49" charset="0"/>
              </a:rPr>
              <a:t>    p2.x = 42.0;</a:t>
            </a:r>
          </a:p>
          <a:p>
            <a:pPr>
              <a:lnSpc>
                <a:spcPts val="1000"/>
              </a:lnSpc>
              <a:buFontTx/>
              <a:buNone/>
            </a:pPr>
            <a:endParaRPr lang="en-US" altLang="en-US" sz="1600" b="1" dirty="0">
              <a:solidFill>
                <a:srgbClr val="000000"/>
              </a:solidFill>
              <a:latin typeface="Courier New" pitchFamily="49" charset="0"/>
              <a:cs typeface="Courier New" pitchFamily="49" charset="0"/>
            </a:endParaRPr>
          </a:p>
          <a:p>
            <a:pPr>
              <a:lnSpc>
                <a:spcPts val="1000"/>
              </a:lnSpc>
              <a:buFontTx/>
              <a:buNone/>
            </a:pPr>
            <a:r>
              <a:rPr lang="en-US" altLang="en-US" sz="1600" b="1" dirty="0">
                <a:solidFill>
                  <a:srgbClr val="000000"/>
                </a:solidFill>
                <a:latin typeface="Courier New" pitchFamily="49" charset="0"/>
                <a:cs typeface="Courier New" pitchFamily="49" charset="0"/>
              </a:rPr>
              <a:t>    </a:t>
            </a:r>
            <a:r>
              <a:rPr lang="en-US" altLang="en-US" sz="1600" b="1" dirty="0" err="1">
                <a:solidFill>
                  <a:srgbClr val="000000"/>
                </a:solidFill>
                <a:latin typeface="Courier New" pitchFamily="49" charset="0"/>
                <a:cs typeface="Courier New" pitchFamily="49" charset="0"/>
              </a:rPr>
              <a:t>System.out.println</a:t>
            </a:r>
            <a:r>
              <a:rPr lang="en-US" altLang="en-US" sz="1600" b="1" dirty="0">
                <a:solidFill>
                  <a:srgbClr val="000000"/>
                </a:solidFill>
                <a:latin typeface="Courier New" pitchFamily="49" charset="0"/>
                <a:cs typeface="Courier New" pitchFamily="49" charset="0"/>
              </a:rPr>
              <a:t>(</a:t>
            </a:r>
            <a:r>
              <a:rPr lang="en-US" altLang="en-US" sz="1600" b="1" dirty="0">
                <a:solidFill>
                  <a:srgbClr val="800000"/>
                </a:solidFill>
                <a:latin typeface="Courier New" pitchFamily="49" charset="0"/>
                <a:cs typeface="Courier New" pitchFamily="49" charset="0"/>
              </a:rPr>
              <a:t>"p1.x is " </a:t>
            </a:r>
            <a:r>
              <a:rPr lang="en-US" altLang="en-US" sz="1600" b="1" dirty="0">
                <a:solidFill>
                  <a:srgbClr val="000000"/>
                </a:solidFill>
                <a:latin typeface="Courier New" pitchFamily="49" charset="0"/>
                <a:cs typeface="Courier New" pitchFamily="49" charset="0"/>
              </a:rPr>
              <a:t>+ p1.x);</a:t>
            </a:r>
          </a:p>
          <a:p>
            <a:pPr>
              <a:lnSpc>
                <a:spcPts val="1000"/>
              </a:lnSpc>
              <a:buFontTx/>
              <a:buNone/>
            </a:pPr>
            <a:r>
              <a:rPr lang="en-US" altLang="en-US" sz="1600" b="1" dirty="0">
                <a:solidFill>
                  <a:srgbClr val="000000"/>
                </a:solidFill>
                <a:latin typeface="Courier New" pitchFamily="49" charset="0"/>
                <a:cs typeface="Courier New" pitchFamily="49" charset="0"/>
              </a:rPr>
              <a:t>  }</a:t>
            </a:r>
          </a:p>
        </p:txBody>
      </p:sp>
      <p:sp>
        <p:nvSpPr>
          <p:cNvPr id="10" name="Rounded Rectangle 17"/>
          <p:cNvSpPr>
            <a:spLocks noChangeArrowheads="1"/>
          </p:cNvSpPr>
          <p:nvPr/>
        </p:nvSpPr>
        <p:spPr bwMode="auto">
          <a:xfrm>
            <a:off x="5952493" y="3791087"/>
            <a:ext cx="1143000" cy="7620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9pPr>
          </a:lstStyle>
          <a:p>
            <a:pPr>
              <a:buFontTx/>
              <a:buNone/>
            </a:pPr>
            <a:endParaRPr lang="en-US" altLang="en-US" sz="1800" b="1">
              <a:solidFill>
                <a:srgbClr val="0703F3"/>
              </a:solidFill>
            </a:endParaRPr>
          </a:p>
        </p:txBody>
      </p:sp>
      <p:sp>
        <p:nvSpPr>
          <p:cNvPr id="11" name="Rounded Rectangle 20"/>
          <p:cNvSpPr>
            <a:spLocks noChangeArrowheads="1"/>
          </p:cNvSpPr>
          <p:nvPr/>
        </p:nvSpPr>
        <p:spPr bwMode="auto">
          <a:xfrm>
            <a:off x="7543800" y="3799377"/>
            <a:ext cx="1143000" cy="7620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9pPr>
          </a:lstStyle>
          <a:p>
            <a:pPr>
              <a:buFontTx/>
              <a:buNone/>
            </a:pPr>
            <a:endParaRPr lang="en-US" altLang="en-US" sz="1800" b="1">
              <a:solidFill>
                <a:srgbClr val="0703F3"/>
              </a:solidFill>
            </a:endParaRPr>
          </a:p>
        </p:txBody>
      </p:sp>
      <p:sp>
        <p:nvSpPr>
          <p:cNvPr id="12" name="Rectangle 21"/>
          <p:cNvSpPr>
            <a:spLocks noChangeArrowheads="1"/>
          </p:cNvSpPr>
          <p:nvPr/>
        </p:nvSpPr>
        <p:spPr bwMode="auto">
          <a:xfrm>
            <a:off x="6011479" y="4583668"/>
            <a:ext cx="10123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9pPr>
          </a:lstStyle>
          <a:p>
            <a:pPr>
              <a:buFontTx/>
              <a:buNone/>
            </a:pPr>
            <a:r>
              <a:rPr lang="en-US" altLang="en-US" sz="1800" dirty="0" smtClean="0">
                <a:solidFill>
                  <a:srgbClr val="000000"/>
                </a:solidFill>
                <a:latin typeface="Cambria" pitchFamily="18" charset="0"/>
              </a:rPr>
              <a:t>Point p1</a:t>
            </a:r>
            <a:endParaRPr lang="en-US" altLang="en-US" sz="1800" b="1" dirty="0">
              <a:solidFill>
                <a:srgbClr val="0703F3"/>
              </a:solidFill>
            </a:endParaRPr>
          </a:p>
        </p:txBody>
      </p:sp>
      <p:sp>
        <p:nvSpPr>
          <p:cNvPr id="13" name="Rectangle 21"/>
          <p:cNvSpPr>
            <a:spLocks noChangeArrowheads="1"/>
          </p:cNvSpPr>
          <p:nvPr/>
        </p:nvSpPr>
        <p:spPr bwMode="auto">
          <a:xfrm>
            <a:off x="7609136" y="4583668"/>
            <a:ext cx="10123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9pPr>
          </a:lstStyle>
          <a:p>
            <a:pPr>
              <a:buFontTx/>
              <a:buNone/>
            </a:pPr>
            <a:r>
              <a:rPr lang="en-US" altLang="en-US" sz="1800" dirty="0" smtClean="0">
                <a:solidFill>
                  <a:srgbClr val="000000"/>
                </a:solidFill>
                <a:latin typeface="Cambria" pitchFamily="18" charset="0"/>
              </a:rPr>
              <a:t>Point p2</a:t>
            </a:r>
            <a:endParaRPr lang="en-US" altLang="en-US" sz="1800" b="1" dirty="0">
              <a:solidFill>
                <a:srgbClr val="0703F3"/>
              </a:solidFill>
            </a:endParaRPr>
          </a:p>
        </p:txBody>
      </p:sp>
      <p:sp>
        <p:nvSpPr>
          <p:cNvPr id="3" name="TextBox 2"/>
          <p:cNvSpPr txBox="1"/>
          <p:nvPr/>
        </p:nvSpPr>
        <p:spPr>
          <a:xfrm>
            <a:off x="5334000" y="76200"/>
            <a:ext cx="3657601" cy="461665"/>
          </a:xfrm>
          <a:prstGeom prst="rect">
            <a:avLst/>
          </a:prstGeom>
          <a:solidFill>
            <a:srgbClr val="CCECFF"/>
          </a:solidFill>
        </p:spPr>
        <p:txBody>
          <a:bodyPr wrap="square" rtlCol="0">
            <a:spAutoFit/>
          </a:bodyPr>
          <a:lstStyle/>
          <a:p>
            <a:pPr algn="ctr">
              <a:buFontTx/>
              <a:buNone/>
            </a:pPr>
            <a:r>
              <a:rPr lang="en-US" i="1" dirty="0">
                <a:solidFill>
                  <a:srgbClr val="0333FF"/>
                </a:solidFill>
                <a:latin typeface="Cambria" panose="02040503050406030204" pitchFamily="18" charset="0"/>
              </a:rPr>
              <a:t>Draw</a:t>
            </a:r>
            <a:r>
              <a:rPr lang="en-US" dirty="0">
                <a:solidFill>
                  <a:srgbClr val="000000"/>
                </a:solidFill>
                <a:latin typeface="Cambria" panose="02040503050406030204" pitchFamily="18" charset="0"/>
              </a:rPr>
              <a:t> what happens here!</a:t>
            </a:r>
          </a:p>
        </p:txBody>
      </p:sp>
      <p:sp>
        <p:nvSpPr>
          <p:cNvPr id="15" name="Rectangle 3"/>
          <p:cNvSpPr>
            <a:spLocks noChangeArrowheads="1"/>
          </p:cNvSpPr>
          <p:nvPr/>
        </p:nvSpPr>
        <p:spPr bwMode="auto">
          <a:xfrm>
            <a:off x="6019800" y="495708"/>
            <a:ext cx="2900153" cy="246221"/>
          </a:xfrm>
          <a:prstGeom prst="rect">
            <a:avLst/>
          </a:prstGeom>
          <a:solidFill>
            <a:schemeClr val="bg1"/>
          </a:solidFill>
          <a:ln w="28575">
            <a:solidFill>
              <a:srgbClr val="CCECFF"/>
            </a:solidFill>
            <a:miter lim="800000"/>
            <a:headEnd/>
            <a:tailEnd/>
          </a:ln>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9pPr>
          </a:lstStyle>
          <a:p>
            <a:pPr>
              <a:buFontTx/>
              <a:buNone/>
            </a:pPr>
            <a:r>
              <a:rPr lang="en-US" altLang="en-US" sz="1000" i="1" dirty="0" smtClean="0">
                <a:solidFill>
                  <a:srgbClr val="000000"/>
                </a:solidFill>
                <a:latin typeface="Calibri" panose="020F0502020204030204" pitchFamily="34" charset="0"/>
                <a:cs typeface="Times New Roman" pitchFamily="18" charset="0"/>
              </a:rPr>
              <a:t>other artistic interpretations </a:t>
            </a:r>
            <a:r>
              <a:rPr lang="en-US" altLang="en-US" sz="1000" i="1" dirty="0">
                <a:solidFill>
                  <a:srgbClr val="000000"/>
                </a:solidFill>
                <a:latin typeface="Calibri" panose="020F0502020204030204" pitchFamily="34" charset="0"/>
                <a:cs typeface="Times New Roman" pitchFamily="18" charset="0"/>
              </a:rPr>
              <a:t>of  </a:t>
            </a:r>
            <a:r>
              <a:rPr lang="en-US" altLang="en-US" sz="1000" i="1" dirty="0" smtClean="0">
                <a:solidFill>
                  <a:srgbClr val="000000"/>
                </a:solidFill>
                <a:latin typeface="Calibri" panose="020F0502020204030204" pitchFamily="34" charset="0"/>
                <a:cs typeface="Times New Roman" pitchFamily="18" charset="0"/>
              </a:rPr>
              <a:t>objects are welcome</a:t>
            </a:r>
            <a:endParaRPr lang="en-US" altLang="en-US" sz="1000" i="1" dirty="0">
              <a:solidFill>
                <a:srgbClr val="000000"/>
              </a:solidFill>
              <a:latin typeface="Calibri" panose="020F0502020204030204" pitchFamily="34" charset="0"/>
            </a:endParaRPr>
          </a:p>
        </p:txBody>
      </p:sp>
      <p:grpSp>
        <p:nvGrpSpPr>
          <p:cNvPr id="28" name="Group 20"/>
          <p:cNvGrpSpPr>
            <a:grpSpLocks/>
          </p:cNvGrpSpPr>
          <p:nvPr/>
        </p:nvGrpSpPr>
        <p:grpSpPr bwMode="auto">
          <a:xfrm>
            <a:off x="5181600" y="1089205"/>
            <a:ext cx="1701800" cy="1273175"/>
            <a:chOff x="3069" y="1495"/>
            <a:chExt cx="2572" cy="1907"/>
          </a:xfrm>
        </p:grpSpPr>
        <p:sp>
          <p:nvSpPr>
            <p:cNvPr id="29" name="Freeform 21"/>
            <p:cNvSpPr>
              <a:spLocks/>
            </p:cNvSpPr>
            <p:nvPr/>
          </p:nvSpPr>
          <p:spPr bwMode="auto">
            <a:xfrm>
              <a:off x="3459" y="1645"/>
              <a:ext cx="1751" cy="1315"/>
            </a:xfrm>
            <a:custGeom>
              <a:avLst/>
              <a:gdLst>
                <a:gd name="T0" fmla="*/ 816 w 1751"/>
                <a:gd name="T1" fmla="*/ 40 h 1315"/>
                <a:gd name="T2" fmla="*/ 521 w 1751"/>
                <a:gd name="T3" fmla="*/ 65 h 1315"/>
                <a:gd name="T4" fmla="*/ 401 w 1751"/>
                <a:gd name="T5" fmla="*/ 85 h 1315"/>
                <a:gd name="T6" fmla="*/ 296 w 1751"/>
                <a:gd name="T7" fmla="*/ 115 h 1315"/>
                <a:gd name="T8" fmla="*/ 206 w 1751"/>
                <a:gd name="T9" fmla="*/ 155 h 1315"/>
                <a:gd name="T10" fmla="*/ 96 w 1751"/>
                <a:gd name="T11" fmla="*/ 245 h 1315"/>
                <a:gd name="T12" fmla="*/ 56 w 1751"/>
                <a:gd name="T13" fmla="*/ 310 h 1315"/>
                <a:gd name="T14" fmla="*/ 31 w 1751"/>
                <a:gd name="T15" fmla="*/ 380 h 1315"/>
                <a:gd name="T16" fmla="*/ 1 w 1751"/>
                <a:gd name="T17" fmla="*/ 585 h 1315"/>
                <a:gd name="T18" fmla="*/ 16 w 1751"/>
                <a:gd name="T19" fmla="*/ 780 h 1315"/>
                <a:gd name="T20" fmla="*/ 106 w 1751"/>
                <a:gd name="T21" fmla="*/ 950 h 1315"/>
                <a:gd name="T22" fmla="*/ 131 w 1751"/>
                <a:gd name="T23" fmla="*/ 1010 h 1315"/>
                <a:gd name="T24" fmla="*/ 361 w 1751"/>
                <a:gd name="T25" fmla="*/ 1200 h 1315"/>
                <a:gd name="T26" fmla="*/ 466 w 1751"/>
                <a:gd name="T27" fmla="*/ 1230 h 1315"/>
                <a:gd name="T28" fmla="*/ 756 w 1751"/>
                <a:gd name="T29" fmla="*/ 1290 h 1315"/>
                <a:gd name="T30" fmla="*/ 1176 w 1751"/>
                <a:gd name="T31" fmla="*/ 1280 h 1315"/>
                <a:gd name="T32" fmla="*/ 1276 w 1751"/>
                <a:gd name="T33" fmla="*/ 1260 h 1315"/>
                <a:gd name="T34" fmla="*/ 1396 w 1751"/>
                <a:gd name="T35" fmla="*/ 1220 h 1315"/>
                <a:gd name="T36" fmla="*/ 1461 w 1751"/>
                <a:gd name="T37" fmla="*/ 1185 h 1315"/>
                <a:gd name="T38" fmla="*/ 1531 w 1751"/>
                <a:gd name="T39" fmla="*/ 1130 h 1315"/>
                <a:gd name="T40" fmla="*/ 1601 w 1751"/>
                <a:gd name="T41" fmla="*/ 1055 h 1315"/>
                <a:gd name="T42" fmla="*/ 1646 w 1751"/>
                <a:gd name="T43" fmla="*/ 990 h 1315"/>
                <a:gd name="T44" fmla="*/ 1691 w 1751"/>
                <a:gd name="T45" fmla="*/ 855 h 1315"/>
                <a:gd name="T46" fmla="*/ 1706 w 1751"/>
                <a:gd name="T47" fmla="*/ 720 h 1315"/>
                <a:gd name="T48" fmla="*/ 1751 w 1751"/>
                <a:gd name="T49" fmla="*/ 450 h 1315"/>
                <a:gd name="T50" fmla="*/ 1641 w 1751"/>
                <a:gd name="T51" fmla="*/ 200 h 1315"/>
                <a:gd name="T52" fmla="*/ 1571 w 1751"/>
                <a:gd name="T53" fmla="*/ 140 h 1315"/>
                <a:gd name="T54" fmla="*/ 1431 w 1751"/>
                <a:gd name="T55" fmla="*/ 55 h 1315"/>
                <a:gd name="T56" fmla="*/ 1356 w 1751"/>
                <a:gd name="T57" fmla="*/ 25 h 1315"/>
                <a:gd name="T58" fmla="*/ 1281 w 1751"/>
                <a:gd name="T59" fmla="*/ 20 h 1315"/>
                <a:gd name="T60" fmla="*/ 936 w 1751"/>
                <a:gd name="T61" fmla="*/ 25 h 1315"/>
                <a:gd name="T62" fmla="*/ 816 w 1751"/>
                <a:gd name="T63" fmla="*/ 40 h 13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51"/>
                <a:gd name="T97" fmla="*/ 0 h 1315"/>
                <a:gd name="T98" fmla="*/ 1751 w 1751"/>
                <a:gd name="T99" fmla="*/ 1315 h 13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51" h="1315">
                  <a:moveTo>
                    <a:pt x="816" y="40"/>
                  </a:moveTo>
                  <a:cubicBezTo>
                    <a:pt x="715" y="44"/>
                    <a:pt x="620" y="53"/>
                    <a:pt x="521" y="65"/>
                  </a:cubicBezTo>
                  <a:cubicBezTo>
                    <a:pt x="484" y="77"/>
                    <a:pt x="439" y="79"/>
                    <a:pt x="401" y="85"/>
                  </a:cubicBezTo>
                  <a:cubicBezTo>
                    <a:pt x="366" y="96"/>
                    <a:pt x="330" y="101"/>
                    <a:pt x="296" y="115"/>
                  </a:cubicBezTo>
                  <a:cubicBezTo>
                    <a:pt x="265" y="127"/>
                    <a:pt x="236" y="142"/>
                    <a:pt x="206" y="155"/>
                  </a:cubicBezTo>
                  <a:cubicBezTo>
                    <a:pt x="177" y="183"/>
                    <a:pt x="114" y="207"/>
                    <a:pt x="96" y="245"/>
                  </a:cubicBezTo>
                  <a:cubicBezTo>
                    <a:pt x="84" y="268"/>
                    <a:pt x="71" y="289"/>
                    <a:pt x="56" y="310"/>
                  </a:cubicBezTo>
                  <a:cubicBezTo>
                    <a:pt x="48" y="333"/>
                    <a:pt x="35" y="356"/>
                    <a:pt x="31" y="380"/>
                  </a:cubicBezTo>
                  <a:cubicBezTo>
                    <a:pt x="17" y="447"/>
                    <a:pt x="14" y="517"/>
                    <a:pt x="1" y="585"/>
                  </a:cubicBezTo>
                  <a:cubicBezTo>
                    <a:pt x="3" y="637"/>
                    <a:pt x="0" y="721"/>
                    <a:pt x="16" y="780"/>
                  </a:cubicBezTo>
                  <a:cubicBezTo>
                    <a:pt x="33" y="842"/>
                    <a:pt x="77" y="892"/>
                    <a:pt x="106" y="950"/>
                  </a:cubicBezTo>
                  <a:cubicBezTo>
                    <a:pt x="115" y="969"/>
                    <a:pt x="119" y="991"/>
                    <a:pt x="131" y="1010"/>
                  </a:cubicBezTo>
                  <a:cubicBezTo>
                    <a:pt x="184" y="1095"/>
                    <a:pt x="256" y="1179"/>
                    <a:pt x="361" y="1200"/>
                  </a:cubicBezTo>
                  <a:cubicBezTo>
                    <a:pt x="394" y="1216"/>
                    <a:pt x="431" y="1216"/>
                    <a:pt x="466" y="1230"/>
                  </a:cubicBezTo>
                  <a:cubicBezTo>
                    <a:pt x="558" y="1267"/>
                    <a:pt x="657" y="1281"/>
                    <a:pt x="756" y="1290"/>
                  </a:cubicBezTo>
                  <a:cubicBezTo>
                    <a:pt x="883" y="1315"/>
                    <a:pt x="1044" y="1289"/>
                    <a:pt x="1176" y="1280"/>
                  </a:cubicBezTo>
                  <a:cubicBezTo>
                    <a:pt x="1209" y="1273"/>
                    <a:pt x="1242" y="1266"/>
                    <a:pt x="1276" y="1260"/>
                  </a:cubicBezTo>
                  <a:cubicBezTo>
                    <a:pt x="1311" y="1242"/>
                    <a:pt x="1357" y="1229"/>
                    <a:pt x="1396" y="1220"/>
                  </a:cubicBezTo>
                  <a:cubicBezTo>
                    <a:pt x="1416" y="1206"/>
                    <a:pt x="1440" y="1199"/>
                    <a:pt x="1461" y="1185"/>
                  </a:cubicBezTo>
                  <a:cubicBezTo>
                    <a:pt x="1484" y="1167"/>
                    <a:pt x="1506" y="1146"/>
                    <a:pt x="1531" y="1130"/>
                  </a:cubicBezTo>
                  <a:cubicBezTo>
                    <a:pt x="1550" y="1101"/>
                    <a:pt x="1582" y="1083"/>
                    <a:pt x="1601" y="1055"/>
                  </a:cubicBezTo>
                  <a:cubicBezTo>
                    <a:pt x="1615" y="1033"/>
                    <a:pt x="1631" y="1011"/>
                    <a:pt x="1646" y="990"/>
                  </a:cubicBezTo>
                  <a:cubicBezTo>
                    <a:pt x="1653" y="952"/>
                    <a:pt x="1676" y="891"/>
                    <a:pt x="1691" y="855"/>
                  </a:cubicBezTo>
                  <a:cubicBezTo>
                    <a:pt x="1697" y="810"/>
                    <a:pt x="1698" y="764"/>
                    <a:pt x="1706" y="720"/>
                  </a:cubicBezTo>
                  <a:cubicBezTo>
                    <a:pt x="1720" y="629"/>
                    <a:pt x="1740" y="541"/>
                    <a:pt x="1751" y="450"/>
                  </a:cubicBezTo>
                  <a:cubicBezTo>
                    <a:pt x="1740" y="362"/>
                    <a:pt x="1720" y="252"/>
                    <a:pt x="1641" y="200"/>
                  </a:cubicBezTo>
                  <a:cubicBezTo>
                    <a:pt x="1622" y="172"/>
                    <a:pt x="1595" y="164"/>
                    <a:pt x="1571" y="140"/>
                  </a:cubicBezTo>
                  <a:cubicBezTo>
                    <a:pt x="1530" y="99"/>
                    <a:pt x="1484" y="74"/>
                    <a:pt x="1431" y="55"/>
                  </a:cubicBezTo>
                  <a:cubicBezTo>
                    <a:pt x="1404" y="45"/>
                    <a:pt x="1385" y="28"/>
                    <a:pt x="1356" y="25"/>
                  </a:cubicBezTo>
                  <a:cubicBezTo>
                    <a:pt x="1331" y="21"/>
                    <a:pt x="1306" y="21"/>
                    <a:pt x="1281" y="20"/>
                  </a:cubicBezTo>
                  <a:cubicBezTo>
                    <a:pt x="1166" y="0"/>
                    <a:pt x="1050" y="12"/>
                    <a:pt x="936" y="25"/>
                  </a:cubicBezTo>
                  <a:cubicBezTo>
                    <a:pt x="925" y="26"/>
                    <a:pt x="830" y="25"/>
                    <a:pt x="816" y="40"/>
                  </a:cubicBez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FontTx/>
                <a:buNone/>
              </a:pPr>
              <a:endParaRPr lang="en-US">
                <a:solidFill>
                  <a:srgbClr val="000000"/>
                </a:solidFill>
              </a:endParaRPr>
            </a:p>
          </p:txBody>
        </p:sp>
        <p:sp>
          <p:nvSpPr>
            <p:cNvPr id="30" name="Freeform 22"/>
            <p:cNvSpPr>
              <a:spLocks/>
            </p:cNvSpPr>
            <p:nvPr/>
          </p:nvSpPr>
          <p:spPr bwMode="auto">
            <a:xfrm>
              <a:off x="3069" y="1495"/>
              <a:ext cx="466" cy="530"/>
            </a:xfrm>
            <a:custGeom>
              <a:avLst/>
              <a:gdLst>
                <a:gd name="T0" fmla="*/ 466 w 466"/>
                <a:gd name="T1" fmla="*/ 370 h 530"/>
                <a:gd name="T2" fmla="*/ 421 w 466"/>
                <a:gd name="T3" fmla="*/ 330 h 530"/>
                <a:gd name="T4" fmla="*/ 386 w 466"/>
                <a:gd name="T5" fmla="*/ 290 h 530"/>
                <a:gd name="T6" fmla="*/ 341 w 466"/>
                <a:gd name="T7" fmla="*/ 260 h 530"/>
                <a:gd name="T8" fmla="*/ 306 w 466"/>
                <a:gd name="T9" fmla="*/ 220 h 530"/>
                <a:gd name="T10" fmla="*/ 351 w 466"/>
                <a:gd name="T11" fmla="*/ 65 h 530"/>
                <a:gd name="T12" fmla="*/ 306 w 466"/>
                <a:gd name="T13" fmla="*/ 10 h 530"/>
                <a:gd name="T14" fmla="*/ 271 w 466"/>
                <a:gd name="T15" fmla="*/ 75 h 530"/>
                <a:gd name="T16" fmla="*/ 266 w 466"/>
                <a:gd name="T17" fmla="*/ 130 h 530"/>
                <a:gd name="T18" fmla="*/ 251 w 466"/>
                <a:gd name="T19" fmla="*/ 125 h 530"/>
                <a:gd name="T20" fmla="*/ 206 w 466"/>
                <a:gd name="T21" fmla="*/ 90 h 530"/>
                <a:gd name="T22" fmla="*/ 166 w 466"/>
                <a:gd name="T23" fmla="*/ 65 h 530"/>
                <a:gd name="T24" fmla="*/ 136 w 466"/>
                <a:gd name="T25" fmla="*/ 55 h 530"/>
                <a:gd name="T26" fmla="*/ 121 w 466"/>
                <a:gd name="T27" fmla="*/ 50 h 530"/>
                <a:gd name="T28" fmla="*/ 131 w 466"/>
                <a:gd name="T29" fmla="*/ 125 h 530"/>
                <a:gd name="T30" fmla="*/ 161 w 466"/>
                <a:gd name="T31" fmla="*/ 145 h 530"/>
                <a:gd name="T32" fmla="*/ 181 w 466"/>
                <a:gd name="T33" fmla="*/ 165 h 530"/>
                <a:gd name="T34" fmla="*/ 196 w 466"/>
                <a:gd name="T35" fmla="*/ 170 h 530"/>
                <a:gd name="T36" fmla="*/ 131 w 466"/>
                <a:gd name="T37" fmla="*/ 140 h 530"/>
                <a:gd name="T38" fmla="*/ 86 w 466"/>
                <a:gd name="T39" fmla="*/ 125 h 530"/>
                <a:gd name="T40" fmla="*/ 71 w 466"/>
                <a:gd name="T41" fmla="*/ 120 h 530"/>
                <a:gd name="T42" fmla="*/ 61 w 466"/>
                <a:gd name="T43" fmla="*/ 190 h 530"/>
                <a:gd name="T44" fmla="*/ 116 w 466"/>
                <a:gd name="T45" fmla="*/ 220 h 530"/>
                <a:gd name="T46" fmla="*/ 146 w 466"/>
                <a:gd name="T47" fmla="*/ 230 h 530"/>
                <a:gd name="T48" fmla="*/ 161 w 466"/>
                <a:gd name="T49" fmla="*/ 245 h 530"/>
                <a:gd name="T50" fmla="*/ 56 w 466"/>
                <a:gd name="T51" fmla="*/ 210 h 530"/>
                <a:gd name="T52" fmla="*/ 26 w 466"/>
                <a:gd name="T53" fmla="*/ 200 h 530"/>
                <a:gd name="T54" fmla="*/ 26 w 466"/>
                <a:gd name="T55" fmla="*/ 245 h 530"/>
                <a:gd name="T56" fmla="*/ 116 w 466"/>
                <a:gd name="T57" fmla="*/ 290 h 530"/>
                <a:gd name="T58" fmla="*/ 146 w 466"/>
                <a:gd name="T59" fmla="*/ 300 h 530"/>
                <a:gd name="T60" fmla="*/ 161 w 466"/>
                <a:gd name="T61" fmla="*/ 305 h 530"/>
                <a:gd name="T62" fmla="*/ 146 w 466"/>
                <a:gd name="T63" fmla="*/ 300 h 530"/>
                <a:gd name="T64" fmla="*/ 66 w 466"/>
                <a:gd name="T65" fmla="*/ 280 h 530"/>
                <a:gd name="T66" fmla="*/ 51 w 466"/>
                <a:gd name="T67" fmla="*/ 275 h 530"/>
                <a:gd name="T68" fmla="*/ 16 w 466"/>
                <a:gd name="T69" fmla="*/ 295 h 530"/>
                <a:gd name="T70" fmla="*/ 61 w 466"/>
                <a:gd name="T71" fmla="*/ 325 h 530"/>
                <a:gd name="T72" fmla="*/ 246 w 466"/>
                <a:gd name="T73" fmla="*/ 410 h 530"/>
                <a:gd name="T74" fmla="*/ 321 w 466"/>
                <a:gd name="T75" fmla="*/ 460 h 530"/>
                <a:gd name="T76" fmla="*/ 341 w 466"/>
                <a:gd name="T77" fmla="*/ 490 h 530"/>
                <a:gd name="T78" fmla="*/ 361 w 466"/>
                <a:gd name="T79" fmla="*/ 505 h 530"/>
                <a:gd name="T80" fmla="*/ 391 w 466"/>
                <a:gd name="T81" fmla="*/ 530 h 5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6"/>
                <a:gd name="T124" fmla="*/ 0 h 530"/>
                <a:gd name="T125" fmla="*/ 466 w 466"/>
                <a:gd name="T126" fmla="*/ 530 h 5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6" h="530">
                  <a:moveTo>
                    <a:pt x="466" y="370"/>
                  </a:moveTo>
                  <a:cubicBezTo>
                    <a:pt x="431" y="335"/>
                    <a:pt x="447" y="347"/>
                    <a:pt x="421" y="330"/>
                  </a:cubicBezTo>
                  <a:cubicBezTo>
                    <a:pt x="397" y="294"/>
                    <a:pt x="411" y="306"/>
                    <a:pt x="386" y="290"/>
                  </a:cubicBezTo>
                  <a:cubicBezTo>
                    <a:pt x="373" y="270"/>
                    <a:pt x="361" y="270"/>
                    <a:pt x="341" y="260"/>
                  </a:cubicBezTo>
                  <a:cubicBezTo>
                    <a:pt x="330" y="243"/>
                    <a:pt x="316" y="236"/>
                    <a:pt x="306" y="220"/>
                  </a:cubicBezTo>
                  <a:cubicBezTo>
                    <a:pt x="315" y="165"/>
                    <a:pt x="340" y="118"/>
                    <a:pt x="351" y="65"/>
                  </a:cubicBezTo>
                  <a:cubicBezTo>
                    <a:pt x="345" y="7"/>
                    <a:pt x="355" y="0"/>
                    <a:pt x="306" y="10"/>
                  </a:cubicBezTo>
                  <a:cubicBezTo>
                    <a:pt x="292" y="30"/>
                    <a:pt x="278" y="52"/>
                    <a:pt x="271" y="75"/>
                  </a:cubicBezTo>
                  <a:cubicBezTo>
                    <a:pt x="269" y="93"/>
                    <a:pt x="272" y="112"/>
                    <a:pt x="266" y="130"/>
                  </a:cubicBezTo>
                  <a:cubicBezTo>
                    <a:pt x="264" y="134"/>
                    <a:pt x="255" y="127"/>
                    <a:pt x="251" y="125"/>
                  </a:cubicBezTo>
                  <a:cubicBezTo>
                    <a:pt x="174" y="82"/>
                    <a:pt x="253" y="124"/>
                    <a:pt x="206" y="90"/>
                  </a:cubicBezTo>
                  <a:cubicBezTo>
                    <a:pt x="193" y="80"/>
                    <a:pt x="180" y="69"/>
                    <a:pt x="166" y="65"/>
                  </a:cubicBezTo>
                  <a:cubicBezTo>
                    <a:pt x="156" y="61"/>
                    <a:pt x="146" y="58"/>
                    <a:pt x="136" y="55"/>
                  </a:cubicBezTo>
                  <a:cubicBezTo>
                    <a:pt x="131" y="53"/>
                    <a:pt x="121" y="50"/>
                    <a:pt x="121" y="50"/>
                  </a:cubicBezTo>
                  <a:cubicBezTo>
                    <a:pt x="69" y="62"/>
                    <a:pt x="103" y="105"/>
                    <a:pt x="131" y="125"/>
                  </a:cubicBezTo>
                  <a:cubicBezTo>
                    <a:pt x="140" y="131"/>
                    <a:pt x="152" y="136"/>
                    <a:pt x="161" y="145"/>
                  </a:cubicBezTo>
                  <a:cubicBezTo>
                    <a:pt x="167" y="151"/>
                    <a:pt x="173" y="159"/>
                    <a:pt x="181" y="165"/>
                  </a:cubicBezTo>
                  <a:cubicBezTo>
                    <a:pt x="185" y="168"/>
                    <a:pt x="201" y="170"/>
                    <a:pt x="196" y="170"/>
                  </a:cubicBezTo>
                  <a:cubicBezTo>
                    <a:pt x="167" y="170"/>
                    <a:pt x="155" y="148"/>
                    <a:pt x="131" y="140"/>
                  </a:cubicBezTo>
                  <a:cubicBezTo>
                    <a:pt x="116" y="135"/>
                    <a:pt x="101" y="130"/>
                    <a:pt x="86" y="125"/>
                  </a:cubicBezTo>
                  <a:cubicBezTo>
                    <a:pt x="81" y="123"/>
                    <a:pt x="71" y="120"/>
                    <a:pt x="71" y="120"/>
                  </a:cubicBezTo>
                  <a:cubicBezTo>
                    <a:pt x="44" y="128"/>
                    <a:pt x="42" y="168"/>
                    <a:pt x="61" y="190"/>
                  </a:cubicBezTo>
                  <a:cubicBezTo>
                    <a:pt x="79" y="211"/>
                    <a:pt x="90" y="211"/>
                    <a:pt x="116" y="220"/>
                  </a:cubicBezTo>
                  <a:cubicBezTo>
                    <a:pt x="126" y="223"/>
                    <a:pt x="146" y="230"/>
                    <a:pt x="146" y="230"/>
                  </a:cubicBezTo>
                  <a:cubicBezTo>
                    <a:pt x="151" y="235"/>
                    <a:pt x="167" y="247"/>
                    <a:pt x="161" y="245"/>
                  </a:cubicBezTo>
                  <a:cubicBezTo>
                    <a:pt x="125" y="233"/>
                    <a:pt x="91" y="221"/>
                    <a:pt x="56" y="210"/>
                  </a:cubicBezTo>
                  <a:cubicBezTo>
                    <a:pt x="46" y="206"/>
                    <a:pt x="26" y="200"/>
                    <a:pt x="26" y="200"/>
                  </a:cubicBezTo>
                  <a:cubicBezTo>
                    <a:pt x="0" y="208"/>
                    <a:pt x="8" y="231"/>
                    <a:pt x="26" y="245"/>
                  </a:cubicBezTo>
                  <a:cubicBezTo>
                    <a:pt x="40" y="256"/>
                    <a:pt x="96" y="281"/>
                    <a:pt x="116" y="290"/>
                  </a:cubicBezTo>
                  <a:cubicBezTo>
                    <a:pt x="125" y="294"/>
                    <a:pt x="136" y="296"/>
                    <a:pt x="146" y="300"/>
                  </a:cubicBezTo>
                  <a:cubicBezTo>
                    <a:pt x="151" y="301"/>
                    <a:pt x="161" y="305"/>
                    <a:pt x="161" y="305"/>
                  </a:cubicBezTo>
                  <a:cubicBezTo>
                    <a:pt x="161" y="305"/>
                    <a:pt x="151" y="301"/>
                    <a:pt x="146" y="300"/>
                  </a:cubicBezTo>
                  <a:cubicBezTo>
                    <a:pt x="85" y="287"/>
                    <a:pt x="112" y="295"/>
                    <a:pt x="66" y="280"/>
                  </a:cubicBezTo>
                  <a:cubicBezTo>
                    <a:pt x="61" y="278"/>
                    <a:pt x="51" y="275"/>
                    <a:pt x="51" y="275"/>
                  </a:cubicBezTo>
                  <a:cubicBezTo>
                    <a:pt x="38" y="277"/>
                    <a:pt x="12" y="272"/>
                    <a:pt x="16" y="295"/>
                  </a:cubicBezTo>
                  <a:cubicBezTo>
                    <a:pt x="19" y="316"/>
                    <a:pt x="46" y="316"/>
                    <a:pt x="61" y="325"/>
                  </a:cubicBezTo>
                  <a:cubicBezTo>
                    <a:pt x="121" y="358"/>
                    <a:pt x="175" y="399"/>
                    <a:pt x="246" y="410"/>
                  </a:cubicBezTo>
                  <a:cubicBezTo>
                    <a:pt x="278" y="420"/>
                    <a:pt x="300" y="428"/>
                    <a:pt x="321" y="460"/>
                  </a:cubicBezTo>
                  <a:cubicBezTo>
                    <a:pt x="327" y="470"/>
                    <a:pt x="331" y="482"/>
                    <a:pt x="341" y="490"/>
                  </a:cubicBezTo>
                  <a:cubicBezTo>
                    <a:pt x="347" y="495"/>
                    <a:pt x="355" y="499"/>
                    <a:pt x="361" y="505"/>
                  </a:cubicBezTo>
                  <a:cubicBezTo>
                    <a:pt x="371" y="515"/>
                    <a:pt x="373" y="530"/>
                    <a:pt x="391" y="530"/>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FontTx/>
                <a:buNone/>
              </a:pPr>
              <a:endParaRPr lang="en-US">
                <a:solidFill>
                  <a:srgbClr val="000000"/>
                </a:solidFill>
              </a:endParaRPr>
            </a:p>
          </p:txBody>
        </p:sp>
        <p:sp>
          <p:nvSpPr>
            <p:cNvPr id="31" name="Freeform 23"/>
            <p:cNvSpPr>
              <a:spLocks/>
            </p:cNvSpPr>
            <p:nvPr/>
          </p:nvSpPr>
          <p:spPr bwMode="auto">
            <a:xfrm flipH="1">
              <a:off x="5175" y="1511"/>
              <a:ext cx="466" cy="530"/>
            </a:xfrm>
            <a:custGeom>
              <a:avLst/>
              <a:gdLst>
                <a:gd name="T0" fmla="*/ 466 w 466"/>
                <a:gd name="T1" fmla="*/ 370 h 530"/>
                <a:gd name="T2" fmla="*/ 421 w 466"/>
                <a:gd name="T3" fmla="*/ 330 h 530"/>
                <a:gd name="T4" fmla="*/ 386 w 466"/>
                <a:gd name="T5" fmla="*/ 290 h 530"/>
                <a:gd name="T6" fmla="*/ 341 w 466"/>
                <a:gd name="T7" fmla="*/ 260 h 530"/>
                <a:gd name="T8" fmla="*/ 306 w 466"/>
                <a:gd name="T9" fmla="*/ 220 h 530"/>
                <a:gd name="T10" fmla="*/ 351 w 466"/>
                <a:gd name="T11" fmla="*/ 65 h 530"/>
                <a:gd name="T12" fmla="*/ 306 w 466"/>
                <a:gd name="T13" fmla="*/ 10 h 530"/>
                <a:gd name="T14" fmla="*/ 271 w 466"/>
                <a:gd name="T15" fmla="*/ 75 h 530"/>
                <a:gd name="T16" fmla="*/ 266 w 466"/>
                <a:gd name="T17" fmla="*/ 130 h 530"/>
                <a:gd name="T18" fmla="*/ 251 w 466"/>
                <a:gd name="T19" fmla="*/ 125 h 530"/>
                <a:gd name="T20" fmla="*/ 206 w 466"/>
                <a:gd name="T21" fmla="*/ 90 h 530"/>
                <a:gd name="T22" fmla="*/ 166 w 466"/>
                <a:gd name="T23" fmla="*/ 65 h 530"/>
                <a:gd name="T24" fmla="*/ 136 w 466"/>
                <a:gd name="T25" fmla="*/ 55 h 530"/>
                <a:gd name="T26" fmla="*/ 121 w 466"/>
                <a:gd name="T27" fmla="*/ 50 h 530"/>
                <a:gd name="T28" fmla="*/ 131 w 466"/>
                <a:gd name="T29" fmla="*/ 125 h 530"/>
                <a:gd name="T30" fmla="*/ 161 w 466"/>
                <a:gd name="T31" fmla="*/ 145 h 530"/>
                <a:gd name="T32" fmla="*/ 181 w 466"/>
                <a:gd name="T33" fmla="*/ 165 h 530"/>
                <a:gd name="T34" fmla="*/ 196 w 466"/>
                <a:gd name="T35" fmla="*/ 170 h 530"/>
                <a:gd name="T36" fmla="*/ 131 w 466"/>
                <a:gd name="T37" fmla="*/ 140 h 530"/>
                <a:gd name="T38" fmla="*/ 86 w 466"/>
                <a:gd name="T39" fmla="*/ 125 h 530"/>
                <a:gd name="T40" fmla="*/ 71 w 466"/>
                <a:gd name="T41" fmla="*/ 120 h 530"/>
                <a:gd name="T42" fmla="*/ 61 w 466"/>
                <a:gd name="T43" fmla="*/ 190 h 530"/>
                <a:gd name="T44" fmla="*/ 116 w 466"/>
                <a:gd name="T45" fmla="*/ 220 h 530"/>
                <a:gd name="T46" fmla="*/ 146 w 466"/>
                <a:gd name="T47" fmla="*/ 230 h 530"/>
                <a:gd name="T48" fmla="*/ 161 w 466"/>
                <a:gd name="T49" fmla="*/ 245 h 530"/>
                <a:gd name="T50" fmla="*/ 56 w 466"/>
                <a:gd name="T51" fmla="*/ 210 h 530"/>
                <a:gd name="T52" fmla="*/ 26 w 466"/>
                <a:gd name="T53" fmla="*/ 200 h 530"/>
                <a:gd name="T54" fmla="*/ 26 w 466"/>
                <a:gd name="T55" fmla="*/ 245 h 530"/>
                <a:gd name="T56" fmla="*/ 116 w 466"/>
                <a:gd name="T57" fmla="*/ 290 h 530"/>
                <a:gd name="T58" fmla="*/ 146 w 466"/>
                <a:gd name="T59" fmla="*/ 300 h 530"/>
                <a:gd name="T60" fmla="*/ 161 w 466"/>
                <a:gd name="T61" fmla="*/ 305 h 530"/>
                <a:gd name="T62" fmla="*/ 146 w 466"/>
                <a:gd name="T63" fmla="*/ 300 h 530"/>
                <a:gd name="T64" fmla="*/ 66 w 466"/>
                <a:gd name="T65" fmla="*/ 280 h 530"/>
                <a:gd name="T66" fmla="*/ 51 w 466"/>
                <a:gd name="T67" fmla="*/ 275 h 530"/>
                <a:gd name="T68" fmla="*/ 16 w 466"/>
                <a:gd name="T69" fmla="*/ 295 h 530"/>
                <a:gd name="T70" fmla="*/ 61 w 466"/>
                <a:gd name="T71" fmla="*/ 325 h 530"/>
                <a:gd name="T72" fmla="*/ 246 w 466"/>
                <a:gd name="T73" fmla="*/ 410 h 530"/>
                <a:gd name="T74" fmla="*/ 321 w 466"/>
                <a:gd name="T75" fmla="*/ 460 h 530"/>
                <a:gd name="T76" fmla="*/ 341 w 466"/>
                <a:gd name="T77" fmla="*/ 490 h 530"/>
                <a:gd name="T78" fmla="*/ 361 w 466"/>
                <a:gd name="T79" fmla="*/ 505 h 530"/>
                <a:gd name="T80" fmla="*/ 391 w 466"/>
                <a:gd name="T81" fmla="*/ 530 h 5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6"/>
                <a:gd name="T124" fmla="*/ 0 h 530"/>
                <a:gd name="T125" fmla="*/ 466 w 466"/>
                <a:gd name="T126" fmla="*/ 530 h 5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6" h="530">
                  <a:moveTo>
                    <a:pt x="466" y="370"/>
                  </a:moveTo>
                  <a:cubicBezTo>
                    <a:pt x="431" y="335"/>
                    <a:pt x="447" y="347"/>
                    <a:pt x="421" y="330"/>
                  </a:cubicBezTo>
                  <a:cubicBezTo>
                    <a:pt x="397" y="294"/>
                    <a:pt x="411" y="306"/>
                    <a:pt x="386" y="290"/>
                  </a:cubicBezTo>
                  <a:cubicBezTo>
                    <a:pt x="373" y="270"/>
                    <a:pt x="361" y="270"/>
                    <a:pt x="341" y="260"/>
                  </a:cubicBezTo>
                  <a:cubicBezTo>
                    <a:pt x="330" y="243"/>
                    <a:pt x="316" y="236"/>
                    <a:pt x="306" y="220"/>
                  </a:cubicBezTo>
                  <a:cubicBezTo>
                    <a:pt x="315" y="165"/>
                    <a:pt x="340" y="118"/>
                    <a:pt x="351" y="65"/>
                  </a:cubicBezTo>
                  <a:cubicBezTo>
                    <a:pt x="345" y="7"/>
                    <a:pt x="355" y="0"/>
                    <a:pt x="306" y="10"/>
                  </a:cubicBezTo>
                  <a:cubicBezTo>
                    <a:pt x="292" y="30"/>
                    <a:pt x="278" y="52"/>
                    <a:pt x="271" y="75"/>
                  </a:cubicBezTo>
                  <a:cubicBezTo>
                    <a:pt x="269" y="93"/>
                    <a:pt x="272" y="112"/>
                    <a:pt x="266" y="130"/>
                  </a:cubicBezTo>
                  <a:cubicBezTo>
                    <a:pt x="264" y="134"/>
                    <a:pt x="255" y="127"/>
                    <a:pt x="251" y="125"/>
                  </a:cubicBezTo>
                  <a:cubicBezTo>
                    <a:pt x="174" y="82"/>
                    <a:pt x="253" y="124"/>
                    <a:pt x="206" y="90"/>
                  </a:cubicBezTo>
                  <a:cubicBezTo>
                    <a:pt x="193" y="80"/>
                    <a:pt x="180" y="69"/>
                    <a:pt x="166" y="65"/>
                  </a:cubicBezTo>
                  <a:cubicBezTo>
                    <a:pt x="156" y="61"/>
                    <a:pt x="146" y="58"/>
                    <a:pt x="136" y="55"/>
                  </a:cubicBezTo>
                  <a:cubicBezTo>
                    <a:pt x="131" y="53"/>
                    <a:pt x="121" y="50"/>
                    <a:pt x="121" y="50"/>
                  </a:cubicBezTo>
                  <a:cubicBezTo>
                    <a:pt x="69" y="62"/>
                    <a:pt x="103" y="105"/>
                    <a:pt x="131" y="125"/>
                  </a:cubicBezTo>
                  <a:cubicBezTo>
                    <a:pt x="140" y="131"/>
                    <a:pt x="152" y="136"/>
                    <a:pt x="161" y="145"/>
                  </a:cubicBezTo>
                  <a:cubicBezTo>
                    <a:pt x="167" y="151"/>
                    <a:pt x="173" y="159"/>
                    <a:pt x="181" y="165"/>
                  </a:cubicBezTo>
                  <a:cubicBezTo>
                    <a:pt x="185" y="168"/>
                    <a:pt x="201" y="170"/>
                    <a:pt x="196" y="170"/>
                  </a:cubicBezTo>
                  <a:cubicBezTo>
                    <a:pt x="167" y="170"/>
                    <a:pt x="155" y="148"/>
                    <a:pt x="131" y="140"/>
                  </a:cubicBezTo>
                  <a:cubicBezTo>
                    <a:pt x="116" y="135"/>
                    <a:pt x="101" y="130"/>
                    <a:pt x="86" y="125"/>
                  </a:cubicBezTo>
                  <a:cubicBezTo>
                    <a:pt x="81" y="123"/>
                    <a:pt x="71" y="120"/>
                    <a:pt x="71" y="120"/>
                  </a:cubicBezTo>
                  <a:cubicBezTo>
                    <a:pt x="44" y="128"/>
                    <a:pt x="42" y="168"/>
                    <a:pt x="61" y="190"/>
                  </a:cubicBezTo>
                  <a:cubicBezTo>
                    <a:pt x="79" y="211"/>
                    <a:pt x="90" y="211"/>
                    <a:pt x="116" y="220"/>
                  </a:cubicBezTo>
                  <a:cubicBezTo>
                    <a:pt x="126" y="223"/>
                    <a:pt x="146" y="230"/>
                    <a:pt x="146" y="230"/>
                  </a:cubicBezTo>
                  <a:cubicBezTo>
                    <a:pt x="151" y="235"/>
                    <a:pt x="167" y="247"/>
                    <a:pt x="161" y="245"/>
                  </a:cubicBezTo>
                  <a:cubicBezTo>
                    <a:pt x="125" y="233"/>
                    <a:pt x="91" y="221"/>
                    <a:pt x="56" y="210"/>
                  </a:cubicBezTo>
                  <a:cubicBezTo>
                    <a:pt x="46" y="206"/>
                    <a:pt x="26" y="200"/>
                    <a:pt x="26" y="200"/>
                  </a:cubicBezTo>
                  <a:cubicBezTo>
                    <a:pt x="0" y="208"/>
                    <a:pt x="8" y="231"/>
                    <a:pt x="26" y="245"/>
                  </a:cubicBezTo>
                  <a:cubicBezTo>
                    <a:pt x="40" y="256"/>
                    <a:pt x="96" y="281"/>
                    <a:pt x="116" y="290"/>
                  </a:cubicBezTo>
                  <a:cubicBezTo>
                    <a:pt x="125" y="294"/>
                    <a:pt x="136" y="296"/>
                    <a:pt x="146" y="300"/>
                  </a:cubicBezTo>
                  <a:cubicBezTo>
                    <a:pt x="151" y="301"/>
                    <a:pt x="161" y="305"/>
                    <a:pt x="161" y="305"/>
                  </a:cubicBezTo>
                  <a:cubicBezTo>
                    <a:pt x="161" y="305"/>
                    <a:pt x="151" y="301"/>
                    <a:pt x="146" y="300"/>
                  </a:cubicBezTo>
                  <a:cubicBezTo>
                    <a:pt x="85" y="287"/>
                    <a:pt x="112" y="295"/>
                    <a:pt x="66" y="280"/>
                  </a:cubicBezTo>
                  <a:cubicBezTo>
                    <a:pt x="61" y="278"/>
                    <a:pt x="51" y="275"/>
                    <a:pt x="51" y="275"/>
                  </a:cubicBezTo>
                  <a:cubicBezTo>
                    <a:pt x="38" y="277"/>
                    <a:pt x="12" y="272"/>
                    <a:pt x="16" y="295"/>
                  </a:cubicBezTo>
                  <a:cubicBezTo>
                    <a:pt x="19" y="316"/>
                    <a:pt x="46" y="316"/>
                    <a:pt x="61" y="325"/>
                  </a:cubicBezTo>
                  <a:cubicBezTo>
                    <a:pt x="121" y="358"/>
                    <a:pt x="175" y="399"/>
                    <a:pt x="246" y="410"/>
                  </a:cubicBezTo>
                  <a:cubicBezTo>
                    <a:pt x="278" y="420"/>
                    <a:pt x="300" y="428"/>
                    <a:pt x="321" y="460"/>
                  </a:cubicBezTo>
                  <a:cubicBezTo>
                    <a:pt x="327" y="470"/>
                    <a:pt x="331" y="482"/>
                    <a:pt x="341" y="490"/>
                  </a:cubicBezTo>
                  <a:cubicBezTo>
                    <a:pt x="347" y="495"/>
                    <a:pt x="355" y="499"/>
                    <a:pt x="361" y="505"/>
                  </a:cubicBezTo>
                  <a:cubicBezTo>
                    <a:pt x="371" y="515"/>
                    <a:pt x="373" y="530"/>
                    <a:pt x="391" y="530"/>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FontTx/>
                <a:buNone/>
              </a:pPr>
              <a:endParaRPr lang="en-US">
                <a:solidFill>
                  <a:srgbClr val="000000"/>
                </a:solidFill>
              </a:endParaRPr>
            </a:p>
          </p:txBody>
        </p:sp>
        <p:sp>
          <p:nvSpPr>
            <p:cNvPr id="32" name="Freeform 24"/>
            <p:cNvSpPr>
              <a:spLocks/>
            </p:cNvSpPr>
            <p:nvPr/>
          </p:nvSpPr>
          <p:spPr bwMode="auto">
            <a:xfrm>
              <a:off x="3660" y="2935"/>
              <a:ext cx="725" cy="467"/>
            </a:xfrm>
            <a:custGeom>
              <a:avLst/>
              <a:gdLst>
                <a:gd name="T0" fmla="*/ 345 w 725"/>
                <a:gd name="T1" fmla="*/ 0 h 467"/>
                <a:gd name="T2" fmla="*/ 360 w 725"/>
                <a:gd name="T3" fmla="*/ 160 h 467"/>
                <a:gd name="T4" fmla="*/ 315 w 725"/>
                <a:gd name="T5" fmla="*/ 175 h 467"/>
                <a:gd name="T6" fmla="*/ 120 w 725"/>
                <a:gd name="T7" fmla="*/ 190 h 467"/>
                <a:gd name="T8" fmla="*/ 35 w 725"/>
                <a:gd name="T9" fmla="*/ 250 h 467"/>
                <a:gd name="T10" fmla="*/ 10 w 725"/>
                <a:gd name="T11" fmla="*/ 280 h 467"/>
                <a:gd name="T12" fmla="*/ 0 w 725"/>
                <a:gd name="T13" fmla="*/ 310 h 467"/>
                <a:gd name="T14" fmla="*/ 20 w 725"/>
                <a:gd name="T15" fmla="*/ 380 h 467"/>
                <a:gd name="T16" fmla="*/ 240 w 725"/>
                <a:gd name="T17" fmla="*/ 465 h 467"/>
                <a:gd name="T18" fmla="*/ 635 w 725"/>
                <a:gd name="T19" fmla="*/ 460 h 467"/>
                <a:gd name="T20" fmla="*/ 690 w 725"/>
                <a:gd name="T21" fmla="*/ 420 h 467"/>
                <a:gd name="T22" fmla="*/ 710 w 725"/>
                <a:gd name="T23" fmla="*/ 355 h 467"/>
                <a:gd name="T24" fmla="*/ 715 w 725"/>
                <a:gd name="T25" fmla="*/ 220 h 467"/>
                <a:gd name="T26" fmla="*/ 680 w 725"/>
                <a:gd name="T27" fmla="*/ 145 h 467"/>
                <a:gd name="T28" fmla="*/ 665 w 725"/>
                <a:gd name="T29" fmla="*/ 15 h 4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5"/>
                <a:gd name="T46" fmla="*/ 0 h 467"/>
                <a:gd name="T47" fmla="*/ 725 w 725"/>
                <a:gd name="T48" fmla="*/ 467 h 4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5" h="467">
                  <a:moveTo>
                    <a:pt x="345" y="0"/>
                  </a:moveTo>
                  <a:cubicBezTo>
                    <a:pt x="358" y="52"/>
                    <a:pt x="340" y="101"/>
                    <a:pt x="360" y="160"/>
                  </a:cubicBezTo>
                  <a:cubicBezTo>
                    <a:pt x="351" y="185"/>
                    <a:pt x="340" y="180"/>
                    <a:pt x="315" y="175"/>
                  </a:cubicBezTo>
                  <a:cubicBezTo>
                    <a:pt x="249" y="181"/>
                    <a:pt x="184" y="180"/>
                    <a:pt x="120" y="190"/>
                  </a:cubicBezTo>
                  <a:cubicBezTo>
                    <a:pt x="69" y="206"/>
                    <a:pt x="73" y="224"/>
                    <a:pt x="35" y="250"/>
                  </a:cubicBezTo>
                  <a:cubicBezTo>
                    <a:pt x="27" y="260"/>
                    <a:pt x="16" y="268"/>
                    <a:pt x="10" y="280"/>
                  </a:cubicBezTo>
                  <a:cubicBezTo>
                    <a:pt x="4" y="289"/>
                    <a:pt x="0" y="310"/>
                    <a:pt x="0" y="310"/>
                  </a:cubicBezTo>
                  <a:cubicBezTo>
                    <a:pt x="5" y="332"/>
                    <a:pt x="7" y="359"/>
                    <a:pt x="20" y="380"/>
                  </a:cubicBezTo>
                  <a:cubicBezTo>
                    <a:pt x="55" y="436"/>
                    <a:pt x="180" y="456"/>
                    <a:pt x="240" y="465"/>
                  </a:cubicBezTo>
                  <a:cubicBezTo>
                    <a:pt x="371" y="461"/>
                    <a:pt x="503" y="467"/>
                    <a:pt x="635" y="460"/>
                  </a:cubicBezTo>
                  <a:cubicBezTo>
                    <a:pt x="656" y="454"/>
                    <a:pt x="690" y="420"/>
                    <a:pt x="690" y="420"/>
                  </a:cubicBezTo>
                  <a:cubicBezTo>
                    <a:pt x="697" y="398"/>
                    <a:pt x="702" y="376"/>
                    <a:pt x="710" y="355"/>
                  </a:cubicBezTo>
                  <a:cubicBezTo>
                    <a:pt x="719" y="289"/>
                    <a:pt x="725" y="284"/>
                    <a:pt x="715" y="220"/>
                  </a:cubicBezTo>
                  <a:cubicBezTo>
                    <a:pt x="710" y="190"/>
                    <a:pt x="689" y="172"/>
                    <a:pt x="680" y="145"/>
                  </a:cubicBezTo>
                  <a:cubicBezTo>
                    <a:pt x="676" y="103"/>
                    <a:pt x="665" y="57"/>
                    <a:pt x="665" y="15"/>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FontTx/>
                <a:buNone/>
              </a:pPr>
              <a:endParaRPr lang="en-US">
                <a:solidFill>
                  <a:srgbClr val="000000"/>
                </a:solidFill>
              </a:endParaRPr>
            </a:p>
          </p:txBody>
        </p:sp>
        <p:sp>
          <p:nvSpPr>
            <p:cNvPr id="33" name="Freeform 25"/>
            <p:cNvSpPr>
              <a:spLocks/>
            </p:cNvSpPr>
            <p:nvPr/>
          </p:nvSpPr>
          <p:spPr bwMode="auto">
            <a:xfrm flipH="1">
              <a:off x="4406" y="2926"/>
              <a:ext cx="725" cy="467"/>
            </a:xfrm>
            <a:custGeom>
              <a:avLst/>
              <a:gdLst>
                <a:gd name="T0" fmla="*/ 345 w 725"/>
                <a:gd name="T1" fmla="*/ 0 h 467"/>
                <a:gd name="T2" fmla="*/ 360 w 725"/>
                <a:gd name="T3" fmla="*/ 160 h 467"/>
                <a:gd name="T4" fmla="*/ 315 w 725"/>
                <a:gd name="T5" fmla="*/ 175 h 467"/>
                <a:gd name="T6" fmla="*/ 120 w 725"/>
                <a:gd name="T7" fmla="*/ 190 h 467"/>
                <a:gd name="T8" fmla="*/ 35 w 725"/>
                <a:gd name="T9" fmla="*/ 250 h 467"/>
                <a:gd name="T10" fmla="*/ 10 w 725"/>
                <a:gd name="T11" fmla="*/ 280 h 467"/>
                <a:gd name="T12" fmla="*/ 0 w 725"/>
                <a:gd name="T13" fmla="*/ 310 h 467"/>
                <a:gd name="T14" fmla="*/ 20 w 725"/>
                <a:gd name="T15" fmla="*/ 380 h 467"/>
                <a:gd name="T16" fmla="*/ 240 w 725"/>
                <a:gd name="T17" fmla="*/ 465 h 467"/>
                <a:gd name="T18" fmla="*/ 635 w 725"/>
                <a:gd name="T19" fmla="*/ 460 h 467"/>
                <a:gd name="T20" fmla="*/ 690 w 725"/>
                <a:gd name="T21" fmla="*/ 420 h 467"/>
                <a:gd name="T22" fmla="*/ 710 w 725"/>
                <a:gd name="T23" fmla="*/ 355 h 467"/>
                <a:gd name="T24" fmla="*/ 715 w 725"/>
                <a:gd name="T25" fmla="*/ 220 h 467"/>
                <a:gd name="T26" fmla="*/ 680 w 725"/>
                <a:gd name="T27" fmla="*/ 145 h 467"/>
                <a:gd name="T28" fmla="*/ 665 w 725"/>
                <a:gd name="T29" fmla="*/ 15 h 4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5"/>
                <a:gd name="T46" fmla="*/ 0 h 467"/>
                <a:gd name="T47" fmla="*/ 725 w 725"/>
                <a:gd name="T48" fmla="*/ 467 h 4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5" h="467">
                  <a:moveTo>
                    <a:pt x="345" y="0"/>
                  </a:moveTo>
                  <a:cubicBezTo>
                    <a:pt x="358" y="52"/>
                    <a:pt x="340" y="101"/>
                    <a:pt x="360" y="160"/>
                  </a:cubicBezTo>
                  <a:cubicBezTo>
                    <a:pt x="351" y="185"/>
                    <a:pt x="340" y="180"/>
                    <a:pt x="315" y="175"/>
                  </a:cubicBezTo>
                  <a:cubicBezTo>
                    <a:pt x="249" y="181"/>
                    <a:pt x="184" y="180"/>
                    <a:pt x="120" y="190"/>
                  </a:cubicBezTo>
                  <a:cubicBezTo>
                    <a:pt x="69" y="206"/>
                    <a:pt x="73" y="224"/>
                    <a:pt x="35" y="250"/>
                  </a:cubicBezTo>
                  <a:cubicBezTo>
                    <a:pt x="27" y="260"/>
                    <a:pt x="16" y="268"/>
                    <a:pt x="10" y="280"/>
                  </a:cubicBezTo>
                  <a:cubicBezTo>
                    <a:pt x="4" y="289"/>
                    <a:pt x="0" y="310"/>
                    <a:pt x="0" y="310"/>
                  </a:cubicBezTo>
                  <a:cubicBezTo>
                    <a:pt x="5" y="332"/>
                    <a:pt x="7" y="359"/>
                    <a:pt x="20" y="380"/>
                  </a:cubicBezTo>
                  <a:cubicBezTo>
                    <a:pt x="55" y="436"/>
                    <a:pt x="180" y="456"/>
                    <a:pt x="240" y="465"/>
                  </a:cubicBezTo>
                  <a:cubicBezTo>
                    <a:pt x="371" y="461"/>
                    <a:pt x="503" y="467"/>
                    <a:pt x="635" y="460"/>
                  </a:cubicBezTo>
                  <a:cubicBezTo>
                    <a:pt x="656" y="454"/>
                    <a:pt x="690" y="420"/>
                    <a:pt x="690" y="420"/>
                  </a:cubicBezTo>
                  <a:cubicBezTo>
                    <a:pt x="697" y="398"/>
                    <a:pt x="702" y="376"/>
                    <a:pt x="710" y="355"/>
                  </a:cubicBezTo>
                  <a:cubicBezTo>
                    <a:pt x="719" y="289"/>
                    <a:pt x="725" y="284"/>
                    <a:pt x="715" y="220"/>
                  </a:cubicBezTo>
                  <a:cubicBezTo>
                    <a:pt x="710" y="190"/>
                    <a:pt x="689" y="172"/>
                    <a:pt x="680" y="145"/>
                  </a:cubicBezTo>
                  <a:cubicBezTo>
                    <a:pt x="676" y="103"/>
                    <a:pt x="665" y="57"/>
                    <a:pt x="665" y="15"/>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FontTx/>
                <a:buNone/>
              </a:pPr>
              <a:endParaRPr lang="en-US">
                <a:solidFill>
                  <a:srgbClr val="000000"/>
                </a:solidFill>
              </a:endParaRPr>
            </a:p>
          </p:txBody>
        </p:sp>
      </p:grpSp>
      <p:sp>
        <p:nvSpPr>
          <p:cNvPr id="34" name="Rectangle 26"/>
          <p:cNvSpPr>
            <a:spLocks noChangeArrowheads="1"/>
          </p:cNvSpPr>
          <p:nvPr/>
        </p:nvSpPr>
        <p:spPr bwMode="auto">
          <a:xfrm>
            <a:off x="5656262" y="1428930"/>
            <a:ext cx="361950" cy="3635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9pPr>
          </a:lstStyle>
          <a:p>
            <a:pPr>
              <a:buFontTx/>
              <a:buNone/>
            </a:pPr>
            <a:endParaRPr lang="en-US" altLang="en-US" sz="1800" b="1">
              <a:solidFill>
                <a:srgbClr val="0703F3"/>
              </a:solidFill>
            </a:endParaRPr>
          </a:p>
        </p:txBody>
      </p:sp>
      <p:sp>
        <p:nvSpPr>
          <p:cNvPr id="35" name="Rectangle 27"/>
          <p:cNvSpPr>
            <a:spLocks noChangeArrowheads="1"/>
          </p:cNvSpPr>
          <p:nvPr/>
        </p:nvSpPr>
        <p:spPr bwMode="auto">
          <a:xfrm>
            <a:off x="6022975" y="1430518"/>
            <a:ext cx="361950" cy="36353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9pPr>
          </a:lstStyle>
          <a:p>
            <a:pPr>
              <a:buFontTx/>
              <a:buNone/>
            </a:pPr>
            <a:endParaRPr lang="en-US" altLang="en-US" sz="1800" b="1">
              <a:solidFill>
                <a:srgbClr val="0703F3"/>
              </a:solidFill>
            </a:endParaRPr>
          </a:p>
        </p:txBody>
      </p:sp>
      <p:sp>
        <p:nvSpPr>
          <p:cNvPr id="38" name="Rectangle 125"/>
          <p:cNvSpPr>
            <a:spLocks noChangeArrowheads="1"/>
          </p:cNvSpPr>
          <p:nvPr/>
        </p:nvSpPr>
        <p:spPr bwMode="auto">
          <a:xfrm>
            <a:off x="5734050" y="1757543"/>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9pPr>
          </a:lstStyle>
          <a:p>
            <a:pPr>
              <a:buFontTx/>
              <a:buNone/>
            </a:pPr>
            <a:r>
              <a:rPr lang="en-US" altLang="en-US" sz="1200">
                <a:solidFill>
                  <a:srgbClr val="000000"/>
                </a:solidFill>
              </a:rPr>
              <a:t>x</a:t>
            </a:r>
          </a:p>
        </p:txBody>
      </p:sp>
      <p:sp>
        <p:nvSpPr>
          <p:cNvPr id="39" name="Rectangle 126"/>
          <p:cNvSpPr>
            <a:spLocks noChangeArrowheads="1"/>
          </p:cNvSpPr>
          <p:nvPr/>
        </p:nvSpPr>
        <p:spPr bwMode="auto">
          <a:xfrm>
            <a:off x="6064250" y="1755955"/>
            <a:ext cx="2746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9pPr>
          </a:lstStyle>
          <a:p>
            <a:pPr>
              <a:buFontTx/>
              <a:buNone/>
            </a:pPr>
            <a:r>
              <a:rPr lang="en-US" altLang="en-US" sz="1200">
                <a:solidFill>
                  <a:srgbClr val="000000"/>
                </a:solidFill>
              </a:rPr>
              <a:t>y</a:t>
            </a:r>
          </a:p>
        </p:txBody>
      </p:sp>
      <p:grpSp>
        <p:nvGrpSpPr>
          <p:cNvPr id="40" name="Group 20"/>
          <p:cNvGrpSpPr>
            <a:grpSpLocks/>
          </p:cNvGrpSpPr>
          <p:nvPr/>
        </p:nvGrpSpPr>
        <p:grpSpPr bwMode="auto">
          <a:xfrm>
            <a:off x="7274724" y="1470025"/>
            <a:ext cx="1701800" cy="1273175"/>
            <a:chOff x="3069" y="1495"/>
            <a:chExt cx="2572" cy="1907"/>
          </a:xfrm>
        </p:grpSpPr>
        <p:sp>
          <p:nvSpPr>
            <p:cNvPr id="41" name="Freeform 21"/>
            <p:cNvSpPr>
              <a:spLocks/>
            </p:cNvSpPr>
            <p:nvPr/>
          </p:nvSpPr>
          <p:spPr bwMode="auto">
            <a:xfrm>
              <a:off x="3459" y="1645"/>
              <a:ext cx="1751" cy="1315"/>
            </a:xfrm>
            <a:custGeom>
              <a:avLst/>
              <a:gdLst>
                <a:gd name="T0" fmla="*/ 816 w 1751"/>
                <a:gd name="T1" fmla="*/ 40 h 1315"/>
                <a:gd name="T2" fmla="*/ 521 w 1751"/>
                <a:gd name="T3" fmla="*/ 65 h 1315"/>
                <a:gd name="T4" fmla="*/ 401 w 1751"/>
                <a:gd name="T5" fmla="*/ 85 h 1315"/>
                <a:gd name="T6" fmla="*/ 296 w 1751"/>
                <a:gd name="T7" fmla="*/ 115 h 1315"/>
                <a:gd name="T8" fmla="*/ 206 w 1751"/>
                <a:gd name="T9" fmla="*/ 155 h 1315"/>
                <a:gd name="T10" fmla="*/ 96 w 1751"/>
                <a:gd name="T11" fmla="*/ 245 h 1315"/>
                <a:gd name="T12" fmla="*/ 56 w 1751"/>
                <a:gd name="T13" fmla="*/ 310 h 1315"/>
                <a:gd name="T14" fmla="*/ 31 w 1751"/>
                <a:gd name="T15" fmla="*/ 380 h 1315"/>
                <a:gd name="T16" fmla="*/ 1 w 1751"/>
                <a:gd name="T17" fmla="*/ 585 h 1315"/>
                <a:gd name="T18" fmla="*/ 16 w 1751"/>
                <a:gd name="T19" fmla="*/ 780 h 1315"/>
                <a:gd name="T20" fmla="*/ 106 w 1751"/>
                <a:gd name="T21" fmla="*/ 950 h 1315"/>
                <a:gd name="T22" fmla="*/ 131 w 1751"/>
                <a:gd name="T23" fmla="*/ 1010 h 1315"/>
                <a:gd name="T24" fmla="*/ 361 w 1751"/>
                <a:gd name="T25" fmla="*/ 1200 h 1315"/>
                <a:gd name="T26" fmla="*/ 466 w 1751"/>
                <a:gd name="T27" fmla="*/ 1230 h 1315"/>
                <a:gd name="T28" fmla="*/ 756 w 1751"/>
                <a:gd name="T29" fmla="*/ 1290 h 1315"/>
                <a:gd name="T30" fmla="*/ 1176 w 1751"/>
                <a:gd name="T31" fmla="*/ 1280 h 1315"/>
                <a:gd name="T32" fmla="*/ 1276 w 1751"/>
                <a:gd name="T33" fmla="*/ 1260 h 1315"/>
                <a:gd name="T34" fmla="*/ 1396 w 1751"/>
                <a:gd name="T35" fmla="*/ 1220 h 1315"/>
                <a:gd name="T36" fmla="*/ 1461 w 1751"/>
                <a:gd name="T37" fmla="*/ 1185 h 1315"/>
                <a:gd name="T38" fmla="*/ 1531 w 1751"/>
                <a:gd name="T39" fmla="*/ 1130 h 1315"/>
                <a:gd name="T40" fmla="*/ 1601 w 1751"/>
                <a:gd name="T41" fmla="*/ 1055 h 1315"/>
                <a:gd name="T42" fmla="*/ 1646 w 1751"/>
                <a:gd name="T43" fmla="*/ 990 h 1315"/>
                <a:gd name="T44" fmla="*/ 1691 w 1751"/>
                <a:gd name="T45" fmla="*/ 855 h 1315"/>
                <a:gd name="T46" fmla="*/ 1706 w 1751"/>
                <a:gd name="T47" fmla="*/ 720 h 1315"/>
                <a:gd name="T48" fmla="*/ 1751 w 1751"/>
                <a:gd name="T49" fmla="*/ 450 h 1315"/>
                <a:gd name="T50" fmla="*/ 1641 w 1751"/>
                <a:gd name="T51" fmla="*/ 200 h 1315"/>
                <a:gd name="T52" fmla="*/ 1571 w 1751"/>
                <a:gd name="T53" fmla="*/ 140 h 1315"/>
                <a:gd name="T54" fmla="*/ 1431 w 1751"/>
                <a:gd name="T55" fmla="*/ 55 h 1315"/>
                <a:gd name="T56" fmla="*/ 1356 w 1751"/>
                <a:gd name="T57" fmla="*/ 25 h 1315"/>
                <a:gd name="T58" fmla="*/ 1281 w 1751"/>
                <a:gd name="T59" fmla="*/ 20 h 1315"/>
                <a:gd name="T60" fmla="*/ 936 w 1751"/>
                <a:gd name="T61" fmla="*/ 25 h 1315"/>
                <a:gd name="T62" fmla="*/ 816 w 1751"/>
                <a:gd name="T63" fmla="*/ 40 h 13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51"/>
                <a:gd name="T97" fmla="*/ 0 h 1315"/>
                <a:gd name="T98" fmla="*/ 1751 w 1751"/>
                <a:gd name="T99" fmla="*/ 1315 h 13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51" h="1315">
                  <a:moveTo>
                    <a:pt x="816" y="40"/>
                  </a:moveTo>
                  <a:cubicBezTo>
                    <a:pt x="715" y="44"/>
                    <a:pt x="620" y="53"/>
                    <a:pt x="521" y="65"/>
                  </a:cubicBezTo>
                  <a:cubicBezTo>
                    <a:pt x="484" y="77"/>
                    <a:pt x="439" y="79"/>
                    <a:pt x="401" y="85"/>
                  </a:cubicBezTo>
                  <a:cubicBezTo>
                    <a:pt x="366" y="96"/>
                    <a:pt x="330" y="101"/>
                    <a:pt x="296" y="115"/>
                  </a:cubicBezTo>
                  <a:cubicBezTo>
                    <a:pt x="265" y="127"/>
                    <a:pt x="236" y="142"/>
                    <a:pt x="206" y="155"/>
                  </a:cubicBezTo>
                  <a:cubicBezTo>
                    <a:pt x="177" y="183"/>
                    <a:pt x="114" y="207"/>
                    <a:pt x="96" y="245"/>
                  </a:cubicBezTo>
                  <a:cubicBezTo>
                    <a:pt x="84" y="268"/>
                    <a:pt x="71" y="289"/>
                    <a:pt x="56" y="310"/>
                  </a:cubicBezTo>
                  <a:cubicBezTo>
                    <a:pt x="48" y="333"/>
                    <a:pt x="35" y="356"/>
                    <a:pt x="31" y="380"/>
                  </a:cubicBezTo>
                  <a:cubicBezTo>
                    <a:pt x="17" y="447"/>
                    <a:pt x="14" y="517"/>
                    <a:pt x="1" y="585"/>
                  </a:cubicBezTo>
                  <a:cubicBezTo>
                    <a:pt x="3" y="637"/>
                    <a:pt x="0" y="721"/>
                    <a:pt x="16" y="780"/>
                  </a:cubicBezTo>
                  <a:cubicBezTo>
                    <a:pt x="33" y="842"/>
                    <a:pt x="77" y="892"/>
                    <a:pt x="106" y="950"/>
                  </a:cubicBezTo>
                  <a:cubicBezTo>
                    <a:pt x="115" y="969"/>
                    <a:pt x="119" y="991"/>
                    <a:pt x="131" y="1010"/>
                  </a:cubicBezTo>
                  <a:cubicBezTo>
                    <a:pt x="184" y="1095"/>
                    <a:pt x="256" y="1179"/>
                    <a:pt x="361" y="1200"/>
                  </a:cubicBezTo>
                  <a:cubicBezTo>
                    <a:pt x="394" y="1216"/>
                    <a:pt x="431" y="1216"/>
                    <a:pt x="466" y="1230"/>
                  </a:cubicBezTo>
                  <a:cubicBezTo>
                    <a:pt x="558" y="1267"/>
                    <a:pt x="657" y="1281"/>
                    <a:pt x="756" y="1290"/>
                  </a:cubicBezTo>
                  <a:cubicBezTo>
                    <a:pt x="883" y="1315"/>
                    <a:pt x="1044" y="1289"/>
                    <a:pt x="1176" y="1280"/>
                  </a:cubicBezTo>
                  <a:cubicBezTo>
                    <a:pt x="1209" y="1273"/>
                    <a:pt x="1242" y="1266"/>
                    <a:pt x="1276" y="1260"/>
                  </a:cubicBezTo>
                  <a:cubicBezTo>
                    <a:pt x="1311" y="1242"/>
                    <a:pt x="1357" y="1229"/>
                    <a:pt x="1396" y="1220"/>
                  </a:cubicBezTo>
                  <a:cubicBezTo>
                    <a:pt x="1416" y="1206"/>
                    <a:pt x="1440" y="1199"/>
                    <a:pt x="1461" y="1185"/>
                  </a:cubicBezTo>
                  <a:cubicBezTo>
                    <a:pt x="1484" y="1167"/>
                    <a:pt x="1506" y="1146"/>
                    <a:pt x="1531" y="1130"/>
                  </a:cubicBezTo>
                  <a:cubicBezTo>
                    <a:pt x="1550" y="1101"/>
                    <a:pt x="1582" y="1083"/>
                    <a:pt x="1601" y="1055"/>
                  </a:cubicBezTo>
                  <a:cubicBezTo>
                    <a:pt x="1615" y="1033"/>
                    <a:pt x="1631" y="1011"/>
                    <a:pt x="1646" y="990"/>
                  </a:cubicBezTo>
                  <a:cubicBezTo>
                    <a:pt x="1653" y="952"/>
                    <a:pt x="1676" y="891"/>
                    <a:pt x="1691" y="855"/>
                  </a:cubicBezTo>
                  <a:cubicBezTo>
                    <a:pt x="1697" y="810"/>
                    <a:pt x="1698" y="764"/>
                    <a:pt x="1706" y="720"/>
                  </a:cubicBezTo>
                  <a:cubicBezTo>
                    <a:pt x="1720" y="629"/>
                    <a:pt x="1740" y="541"/>
                    <a:pt x="1751" y="450"/>
                  </a:cubicBezTo>
                  <a:cubicBezTo>
                    <a:pt x="1740" y="362"/>
                    <a:pt x="1720" y="252"/>
                    <a:pt x="1641" y="200"/>
                  </a:cubicBezTo>
                  <a:cubicBezTo>
                    <a:pt x="1622" y="172"/>
                    <a:pt x="1595" y="164"/>
                    <a:pt x="1571" y="140"/>
                  </a:cubicBezTo>
                  <a:cubicBezTo>
                    <a:pt x="1530" y="99"/>
                    <a:pt x="1484" y="74"/>
                    <a:pt x="1431" y="55"/>
                  </a:cubicBezTo>
                  <a:cubicBezTo>
                    <a:pt x="1404" y="45"/>
                    <a:pt x="1385" y="28"/>
                    <a:pt x="1356" y="25"/>
                  </a:cubicBezTo>
                  <a:cubicBezTo>
                    <a:pt x="1331" y="21"/>
                    <a:pt x="1306" y="21"/>
                    <a:pt x="1281" y="20"/>
                  </a:cubicBezTo>
                  <a:cubicBezTo>
                    <a:pt x="1166" y="0"/>
                    <a:pt x="1050" y="12"/>
                    <a:pt x="936" y="25"/>
                  </a:cubicBezTo>
                  <a:cubicBezTo>
                    <a:pt x="925" y="26"/>
                    <a:pt x="830" y="25"/>
                    <a:pt x="816" y="40"/>
                  </a:cubicBez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FontTx/>
                <a:buNone/>
              </a:pPr>
              <a:endParaRPr lang="en-US">
                <a:solidFill>
                  <a:srgbClr val="000000"/>
                </a:solidFill>
              </a:endParaRPr>
            </a:p>
          </p:txBody>
        </p:sp>
        <p:sp>
          <p:nvSpPr>
            <p:cNvPr id="42" name="Freeform 22"/>
            <p:cNvSpPr>
              <a:spLocks/>
            </p:cNvSpPr>
            <p:nvPr/>
          </p:nvSpPr>
          <p:spPr bwMode="auto">
            <a:xfrm>
              <a:off x="3069" y="1495"/>
              <a:ext cx="466" cy="530"/>
            </a:xfrm>
            <a:custGeom>
              <a:avLst/>
              <a:gdLst>
                <a:gd name="T0" fmla="*/ 466 w 466"/>
                <a:gd name="T1" fmla="*/ 370 h 530"/>
                <a:gd name="T2" fmla="*/ 421 w 466"/>
                <a:gd name="T3" fmla="*/ 330 h 530"/>
                <a:gd name="T4" fmla="*/ 386 w 466"/>
                <a:gd name="T5" fmla="*/ 290 h 530"/>
                <a:gd name="T6" fmla="*/ 341 w 466"/>
                <a:gd name="T7" fmla="*/ 260 h 530"/>
                <a:gd name="T8" fmla="*/ 306 w 466"/>
                <a:gd name="T9" fmla="*/ 220 h 530"/>
                <a:gd name="T10" fmla="*/ 351 w 466"/>
                <a:gd name="T11" fmla="*/ 65 h 530"/>
                <a:gd name="T12" fmla="*/ 306 w 466"/>
                <a:gd name="T13" fmla="*/ 10 h 530"/>
                <a:gd name="T14" fmla="*/ 271 w 466"/>
                <a:gd name="T15" fmla="*/ 75 h 530"/>
                <a:gd name="T16" fmla="*/ 266 w 466"/>
                <a:gd name="T17" fmla="*/ 130 h 530"/>
                <a:gd name="T18" fmla="*/ 251 w 466"/>
                <a:gd name="T19" fmla="*/ 125 h 530"/>
                <a:gd name="T20" fmla="*/ 206 w 466"/>
                <a:gd name="T21" fmla="*/ 90 h 530"/>
                <a:gd name="T22" fmla="*/ 166 w 466"/>
                <a:gd name="T23" fmla="*/ 65 h 530"/>
                <a:gd name="T24" fmla="*/ 136 w 466"/>
                <a:gd name="T25" fmla="*/ 55 h 530"/>
                <a:gd name="T26" fmla="*/ 121 w 466"/>
                <a:gd name="T27" fmla="*/ 50 h 530"/>
                <a:gd name="T28" fmla="*/ 131 w 466"/>
                <a:gd name="T29" fmla="*/ 125 h 530"/>
                <a:gd name="T30" fmla="*/ 161 w 466"/>
                <a:gd name="T31" fmla="*/ 145 h 530"/>
                <a:gd name="T32" fmla="*/ 181 w 466"/>
                <a:gd name="T33" fmla="*/ 165 h 530"/>
                <a:gd name="T34" fmla="*/ 196 w 466"/>
                <a:gd name="T35" fmla="*/ 170 h 530"/>
                <a:gd name="T36" fmla="*/ 131 w 466"/>
                <a:gd name="T37" fmla="*/ 140 h 530"/>
                <a:gd name="T38" fmla="*/ 86 w 466"/>
                <a:gd name="T39" fmla="*/ 125 h 530"/>
                <a:gd name="T40" fmla="*/ 71 w 466"/>
                <a:gd name="T41" fmla="*/ 120 h 530"/>
                <a:gd name="T42" fmla="*/ 61 w 466"/>
                <a:gd name="T43" fmla="*/ 190 h 530"/>
                <a:gd name="T44" fmla="*/ 116 w 466"/>
                <a:gd name="T45" fmla="*/ 220 h 530"/>
                <a:gd name="T46" fmla="*/ 146 w 466"/>
                <a:gd name="T47" fmla="*/ 230 h 530"/>
                <a:gd name="T48" fmla="*/ 161 w 466"/>
                <a:gd name="T49" fmla="*/ 245 h 530"/>
                <a:gd name="T50" fmla="*/ 56 w 466"/>
                <a:gd name="T51" fmla="*/ 210 h 530"/>
                <a:gd name="T52" fmla="*/ 26 w 466"/>
                <a:gd name="T53" fmla="*/ 200 h 530"/>
                <a:gd name="T54" fmla="*/ 26 w 466"/>
                <a:gd name="T55" fmla="*/ 245 h 530"/>
                <a:gd name="T56" fmla="*/ 116 w 466"/>
                <a:gd name="T57" fmla="*/ 290 h 530"/>
                <a:gd name="T58" fmla="*/ 146 w 466"/>
                <a:gd name="T59" fmla="*/ 300 h 530"/>
                <a:gd name="T60" fmla="*/ 161 w 466"/>
                <a:gd name="T61" fmla="*/ 305 h 530"/>
                <a:gd name="T62" fmla="*/ 146 w 466"/>
                <a:gd name="T63" fmla="*/ 300 h 530"/>
                <a:gd name="T64" fmla="*/ 66 w 466"/>
                <a:gd name="T65" fmla="*/ 280 h 530"/>
                <a:gd name="T66" fmla="*/ 51 w 466"/>
                <a:gd name="T67" fmla="*/ 275 h 530"/>
                <a:gd name="T68" fmla="*/ 16 w 466"/>
                <a:gd name="T69" fmla="*/ 295 h 530"/>
                <a:gd name="T70" fmla="*/ 61 w 466"/>
                <a:gd name="T71" fmla="*/ 325 h 530"/>
                <a:gd name="T72" fmla="*/ 246 w 466"/>
                <a:gd name="T73" fmla="*/ 410 h 530"/>
                <a:gd name="T74" fmla="*/ 321 w 466"/>
                <a:gd name="T75" fmla="*/ 460 h 530"/>
                <a:gd name="T76" fmla="*/ 341 w 466"/>
                <a:gd name="T77" fmla="*/ 490 h 530"/>
                <a:gd name="T78" fmla="*/ 361 w 466"/>
                <a:gd name="T79" fmla="*/ 505 h 530"/>
                <a:gd name="T80" fmla="*/ 391 w 466"/>
                <a:gd name="T81" fmla="*/ 530 h 5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6"/>
                <a:gd name="T124" fmla="*/ 0 h 530"/>
                <a:gd name="T125" fmla="*/ 466 w 466"/>
                <a:gd name="T126" fmla="*/ 530 h 5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6" h="530">
                  <a:moveTo>
                    <a:pt x="466" y="370"/>
                  </a:moveTo>
                  <a:cubicBezTo>
                    <a:pt x="431" y="335"/>
                    <a:pt x="447" y="347"/>
                    <a:pt x="421" y="330"/>
                  </a:cubicBezTo>
                  <a:cubicBezTo>
                    <a:pt x="397" y="294"/>
                    <a:pt x="411" y="306"/>
                    <a:pt x="386" y="290"/>
                  </a:cubicBezTo>
                  <a:cubicBezTo>
                    <a:pt x="373" y="270"/>
                    <a:pt x="361" y="270"/>
                    <a:pt x="341" y="260"/>
                  </a:cubicBezTo>
                  <a:cubicBezTo>
                    <a:pt x="330" y="243"/>
                    <a:pt x="316" y="236"/>
                    <a:pt x="306" y="220"/>
                  </a:cubicBezTo>
                  <a:cubicBezTo>
                    <a:pt x="315" y="165"/>
                    <a:pt x="340" y="118"/>
                    <a:pt x="351" y="65"/>
                  </a:cubicBezTo>
                  <a:cubicBezTo>
                    <a:pt x="345" y="7"/>
                    <a:pt x="355" y="0"/>
                    <a:pt x="306" y="10"/>
                  </a:cubicBezTo>
                  <a:cubicBezTo>
                    <a:pt x="292" y="30"/>
                    <a:pt x="278" y="52"/>
                    <a:pt x="271" y="75"/>
                  </a:cubicBezTo>
                  <a:cubicBezTo>
                    <a:pt x="269" y="93"/>
                    <a:pt x="272" y="112"/>
                    <a:pt x="266" y="130"/>
                  </a:cubicBezTo>
                  <a:cubicBezTo>
                    <a:pt x="264" y="134"/>
                    <a:pt x="255" y="127"/>
                    <a:pt x="251" y="125"/>
                  </a:cubicBezTo>
                  <a:cubicBezTo>
                    <a:pt x="174" y="82"/>
                    <a:pt x="253" y="124"/>
                    <a:pt x="206" y="90"/>
                  </a:cubicBezTo>
                  <a:cubicBezTo>
                    <a:pt x="193" y="80"/>
                    <a:pt x="180" y="69"/>
                    <a:pt x="166" y="65"/>
                  </a:cubicBezTo>
                  <a:cubicBezTo>
                    <a:pt x="156" y="61"/>
                    <a:pt x="146" y="58"/>
                    <a:pt x="136" y="55"/>
                  </a:cubicBezTo>
                  <a:cubicBezTo>
                    <a:pt x="131" y="53"/>
                    <a:pt x="121" y="50"/>
                    <a:pt x="121" y="50"/>
                  </a:cubicBezTo>
                  <a:cubicBezTo>
                    <a:pt x="69" y="62"/>
                    <a:pt x="103" y="105"/>
                    <a:pt x="131" y="125"/>
                  </a:cubicBezTo>
                  <a:cubicBezTo>
                    <a:pt x="140" y="131"/>
                    <a:pt x="152" y="136"/>
                    <a:pt x="161" y="145"/>
                  </a:cubicBezTo>
                  <a:cubicBezTo>
                    <a:pt x="167" y="151"/>
                    <a:pt x="173" y="159"/>
                    <a:pt x="181" y="165"/>
                  </a:cubicBezTo>
                  <a:cubicBezTo>
                    <a:pt x="185" y="168"/>
                    <a:pt x="201" y="170"/>
                    <a:pt x="196" y="170"/>
                  </a:cubicBezTo>
                  <a:cubicBezTo>
                    <a:pt x="167" y="170"/>
                    <a:pt x="155" y="148"/>
                    <a:pt x="131" y="140"/>
                  </a:cubicBezTo>
                  <a:cubicBezTo>
                    <a:pt x="116" y="135"/>
                    <a:pt x="101" y="130"/>
                    <a:pt x="86" y="125"/>
                  </a:cubicBezTo>
                  <a:cubicBezTo>
                    <a:pt x="81" y="123"/>
                    <a:pt x="71" y="120"/>
                    <a:pt x="71" y="120"/>
                  </a:cubicBezTo>
                  <a:cubicBezTo>
                    <a:pt x="44" y="128"/>
                    <a:pt x="42" y="168"/>
                    <a:pt x="61" y="190"/>
                  </a:cubicBezTo>
                  <a:cubicBezTo>
                    <a:pt x="79" y="211"/>
                    <a:pt x="90" y="211"/>
                    <a:pt x="116" y="220"/>
                  </a:cubicBezTo>
                  <a:cubicBezTo>
                    <a:pt x="126" y="223"/>
                    <a:pt x="146" y="230"/>
                    <a:pt x="146" y="230"/>
                  </a:cubicBezTo>
                  <a:cubicBezTo>
                    <a:pt x="151" y="235"/>
                    <a:pt x="167" y="247"/>
                    <a:pt x="161" y="245"/>
                  </a:cubicBezTo>
                  <a:cubicBezTo>
                    <a:pt x="125" y="233"/>
                    <a:pt x="91" y="221"/>
                    <a:pt x="56" y="210"/>
                  </a:cubicBezTo>
                  <a:cubicBezTo>
                    <a:pt x="46" y="206"/>
                    <a:pt x="26" y="200"/>
                    <a:pt x="26" y="200"/>
                  </a:cubicBezTo>
                  <a:cubicBezTo>
                    <a:pt x="0" y="208"/>
                    <a:pt x="8" y="231"/>
                    <a:pt x="26" y="245"/>
                  </a:cubicBezTo>
                  <a:cubicBezTo>
                    <a:pt x="40" y="256"/>
                    <a:pt x="96" y="281"/>
                    <a:pt x="116" y="290"/>
                  </a:cubicBezTo>
                  <a:cubicBezTo>
                    <a:pt x="125" y="294"/>
                    <a:pt x="136" y="296"/>
                    <a:pt x="146" y="300"/>
                  </a:cubicBezTo>
                  <a:cubicBezTo>
                    <a:pt x="151" y="301"/>
                    <a:pt x="161" y="305"/>
                    <a:pt x="161" y="305"/>
                  </a:cubicBezTo>
                  <a:cubicBezTo>
                    <a:pt x="161" y="305"/>
                    <a:pt x="151" y="301"/>
                    <a:pt x="146" y="300"/>
                  </a:cubicBezTo>
                  <a:cubicBezTo>
                    <a:pt x="85" y="287"/>
                    <a:pt x="112" y="295"/>
                    <a:pt x="66" y="280"/>
                  </a:cubicBezTo>
                  <a:cubicBezTo>
                    <a:pt x="61" y="278"/>
                    <a:pt x="51" y="275"/>
                    <a:pt x="51" y="275"/>
                  </a:cubicBezTo>
                  <a:cubicBezTo>
                    <a:pt x="38" y="277"/>
                    <a:pt x="12" y="272"/>
                    <a:pt x="16" y="295"/>
                  </a:cubicBezTo>
                  <a:cubicBezTo>
                    <a:pt x="19" y="316"/>
                    <a:pt x="46" y="316"/>
                    <a:pt x="61" y="325"/>
                  </a:cubicBezTo>
                  <a:cubicBezTo>
                    <a:pt x="121" y="358"/>
                    <a:pt x="175" y="399"/>
                    <a:pt x="246" y="410"/>
                  </a:cubicBezTo>
                  <a:cubicBezTo>
                    <a:pt x="278" y="420"/>
                    <a:pt x="300" y="428"/>
                    <a:pt x="321" y="460"/>
                  </a:cubicBezTo>
                  <a:cubicBezTo>
                    <a:pt x="327" y="470"/>
                    <a:pt x="331" y="482"/>
                    <a:pt x="341" y="490"/>
                  </a:cubicBezTo>
                  <a:cubicBezTo>
                    <a:pt x="347" y="495"/>
                    <a:pt x="355" y="499"/>
                    <a:pt x="361" y="505"/>
                  </a:cubicBezTo>
                  <a:cubicBezTo>
                    <a:pt x="371" y="515"/>
                    <a:pt x="373" y="530"/>
                    <a:pt x="391" y="530"/>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FontTx/>
                <a:buNone/>
              </a:pPr>
              <a:endParaRPr lang="en-US">
                <a:solidFill>
                  <a:srgbClr val="000000"/>
                </a:solidFill>
              </a:endParaRPr>
            </a:p>
          </p:txBody>
        </p:sp>
        <p:sp>
          <p:nvSpPr>
            <p:cNvPr id="43" name="Freeform 23"/>
            <p:cNvSpPr>
              <a:spLocks/>
            </p:cNvSpPr>
            <p:nvPr/>
          </p:nvSpPr>
          <p:spPr bwMode="auto">
            <a:xfrm flipH="1">
              <a:off x="5175" y="1511"/>
              <a:ext cx="466" cy="530"/>
            </a:xfrm>
            <a:custGeom>
              <a:avLst/>
              <a:gdLst>
                <a:gd name="T0" fmla="*/ 466 w 466"/>
                <a:gd name="T1" fmla="*/ 370 h 530"/>
                <a:gd name="T2" fmla="*/ 421 w 466"/>
                <a:gd name="T3" fmla="*/ 330 h 530"/>
                <a:gd name="T4" fmla="*/ 386 w 466"/>
                <a:gd name="T5" fmla="*/ 290 h 530"/>
                <a:gd name="T6" fmla="*/ 341 w 466"/>
                <a:gd name="T7" fmla="*/ 260 h 530"/>
                <a:gd name="T8" fmla="*/ 306 w 466"/>
                <a:gd name="T9" fmla="*/ 220 h 530"/>
                <a:gd name="T10" fmla="*/ 351 w 466"/>
                <a:gd name="T11" fmla="*/ 65 h 530"/>
                <a:gd name="T12" fmla="*/ 306 w 466"/>
                <a:gd name="T13" fmla="*/ 10 h 530"/>
                <a:gd name="T14" fmla="*/ 271 w 466"/>
                <a:gd name="T15" fmla="*/ 75 h 530"/>
                <a:gd name="T16" fmla="*/ 266 w 466"/>
                <a:gd name="T17" fmla="*/ 130 h 530"/>
                <a:gd name="T18" fmla="*/ 251 w 466"/>
                <a:gd name="T19" fmla="*/ 125 h 530"/>
                <a:gd name="T20" fmla="*/ 206 w 466"/>
                <a:gd name="T21" fmla="*/ 90 h 530"/>
                <a:gd name="T22" fmla="*/ 166 w 466"/>
                <a:gd name="T23" fmla="*/ 65 h 530"/>
                <a:gd name="T24" fmla="*/ 136 w 466"/>
                <a:gd name="T25" fmla="*/ 55 h 530"/>
                <a:gd name="T26" fmla="*/ 121 w 466"/>
                <a:gd name="T27" fmla="*/ 50 h 530"/>
                <a:gd name="T28" fmla="*/ 131 w 466"/>
                <a:gd name="T29" fmla="*/ 125 h 530"/>
                <a:gd name="T30" fmla="*/ 161 w 466"/>
                <a:gd name="T31" fmla="*/ 145 h 530"/>
                <a:gd name="T32" fmla="*/ 181 w 466"/>
                <a:gd name="T33" fmla="*/ 165 h 530"/>
                <a:gd name="T34" fmla="*/ 196 w 466"/>
                <a:gd name="T35" fmla="*/ 170 h 530"/>
                <a:gd name="T36" fmla="*/ 131 w 466"/>
                <a:gd name="T37" fmla="*/ 140 h 530"/>
                <a:gd name="T38" fmla="*/ 86 w 466"/>
                <a:gd name="T39" fmla="*/ 125 h 530"/>
                <a:gd name="T40" fmla="*/ 71 w 466"/>
                <a:gd name="T41" fmla="*/ 120 h 530"/>
                <a:gd name="T42" fmla="*/ 61 w 466"/>
                <a:gd name="T43" fmla="*/ 190 h 530"/>
                <a:gd name="T44" fmla="*/ 116 w 466"/>
                <a:gd name="T45" fmla="*/ 220 h 530"/>
                <a:gd name="T46" fmla="*/ 146 w 466"/>
                <a:gd name="T47" fmla="*/ 230 h 530"/>
                <a:gd name="T48" fmla="*/ 161 w 466"/>
                <a:gd name="T49" fmla="*/ 245 h 530"/>
                <a:gd name="T50" fmla="*/ 56 w 466"/>
                <a:gd name="T51" fmla="*/ 210 h 530"/>
                <a:gd name="T52" fmla="*/ 26 w 466"/>
                <a:gd name="T53" fmla="*/ 200 h 530"/>
                <a:gd name="T54" fmla="*/ 26 w 466"/>
                <a:gd name="T55" fmla="*/ 245 h 530"/>
                <a:gd name="T56" fmla="*/ 116 w 466"/>
                <a:gd name="T57" fmla="*/ 290 h 530"/>
                <a:gd name="T58" fmla="*/ 146 w 466"/>
                <a:gd name="T59" fmla="*/ 300 h 530"/>
                <a:gd name="T60" fmla="*/ 161 w 466"/>
                <a:gd name="T61" fmla="*/ 305 h 530"/>
                <a:gd name="T62" fmla="*/ 146 w 466"/>
                <a:gd name="T63" fmla="*/ 300 h 530"/>
                <a:gd name="T64" fmla="*/ 66 w 466"/>
                <a:gd name="T65" fmla="*/ 280 h 530"/>
                <a:gd name="T66" fmla="*/ 51 w 466"/>
                <a:gd name="T67" fmla="*/ 275 h 530"/>
                <a:gd name="T68" fmla="*/ 16 w 466"/>
                <a:gd name="T69" fmla="*/ 295 h 530"/>
                <a:gd name="T70" fmla="*/ 61 w 466"/>
                <a:gd name="T71" fmla="*/ 325 h 530"/>
                <a:gd name="T72" fmla="*/ 246 w 466"/>
                <a:gd name="T73" fmla="*/ 410 h 530"/>
                <a:gd name="T74" fmla="*/ 321 w 466"/>
                <a:gd name="T75" fmla="*/ 460 h 530"/>
                <a:gd name="T76" fmla="*/ 341 w 466"/>
                <a:gd name="T77" fmla="*/ 490 h 530"/>
                <a:gd name="T78" fmla="*/ 361 w 466"/>
                <a:gd name="T79" fmla="*/ 505 h 530"/>
                <a:gd name="T80" fmla="*/ 391 w 466"/>
                <a:gd name="T81" fmla="*/ 530 h 5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6"/>
                <a:gd name="T124" fmla="*/ 0 h 530"/>
                <a:gd name="T125" fmla="*/ 466 w 466"/>
                <a:gd name="T126" fmla="*/ 530 h 5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6" h="530">
                  <a:moveTo>
                    <a:pt x="466" y="370"/>
                  </a:moveTo>
                  <a:cubicBezTo>
                    <a:pt x="431" y="335"/>
                    <a:pt x="447" y="347"/>
                    <a:pt x="421" y="330"/>
                  </a:cubicBezTo>
                  <a:cubicBezTo>
                    <a:pt x="397" y="294"/>
                    <a:pt x="411" y="306"/>
                    <a:pt x="386" y="290"/>
                  </a:cubicBezTo>
                  <a:cubicBezTo>
                    <a:pt x="373" y="270"/>
                    <a:pt x="361" y="270"/>
                    <a:pt x="341" y="260"/>
                  </a:cubicBezTo>
                  <a:cubicBezTo>
                    <a:pt x="330" y="243"/>
                    <a:pt x="316" y="236"/>
                    <a:pt x="306" y="220"/>
                  </a:cubicBezTo>
                  <a:cubicBezTo>
                    <a:pt x="315" y="165"/>
                    <a:pt x="340" y="118"/>
                    <a:pt x="351" y="65"/>
                  </a:cubicBezTo>
                  <a:cubicBezTo>
                    <a:pt x="345" y="7"/>
                    <a:pt x="355" y="0"/>
                    <a:pt x="306" y="10"/>
                  </a:cubicBezTo>
                  <a:cubicBezTo>
                    <a:pt x="292" y="30"/>
                    <a:pt x="278" y="52"/>
                    <a:pt x="271" y="75"/>
                  </a:cubicBezTo>
                  <a:cubicBezTo>
                    <a:pt x="269" y="93"/>
                    <a:pt x="272" y="112"/>
                    <a:pt x="266" y="130"/>
                  </a:cubicBezTo>
                  <a:cubicBezTo>
                    <a:pt x="264" y="134"/>
                    <a:pt x="255" y="127"/>
                    <a:pt x="251" y="125"/>
                  </a:cubicBezTo>
                  <a:cubicBezTo>
                    <a:pt x="174" y="82"/>
                    <a:pt x="253" y="124"/>
                    <a:pt x="206" y="90"/>
                  </a:cubicBezTo>
                  <a:cubicBezTo>
                    <a:pt x="193" y="80"/>
                    <a:pt x="180" y="69"/>
                    <a:pt x="166" y="65"/>
                  </a:cubicBezTo>
                  <a:cubicBezTo>
                    <a:pt x="156" y="61"/>
                    <a:pt x="146" y="58"/>
                    <a:pt x="136" y="55"/>
                  </a:cubicBezTo>
                  <a:cubicBezTo>
                    <a:pt x="131" y="53"/>
                    <a:pt x="121" y="50"/>
                    <a:pt x="121" y="50"/>
                  </a:cubicBezTo>
                  <a:cubicBezTo>
                    <a:pt x="69" y="62"/>
                    <a:pt x="103" y="105"/>
                    <a:pt x="131" y="125"/>
                  </a:cubicBezTo>
                  <a:cubicBezTo>
                    <a:pt x="140" y="131"/>
                    <a:pt x="152" y="136"/>
                    <a:pt x="161" y="145"/>
                  </a:cubicBezTo>
                  <a:cubicBezTo>
                    <a:pt x="167" y="151"/>
                    <a:pt x="173" y="159"/>
                    <a:pt x="181" y="165"/>
                  </a:cubicBezTo>
                  <a:cubicBezTo>
                    <a:pt x="185" y="168"/>
                    <a:pt x="201" y="170"/>
                    <a:pt x="196" y="170"/>
                  </a:cubicBezTo>
                  <a:cubicBezTo>
                    <a:pt x="167" y="170"/>
                    <a:pt x="155" y="148"/>
                    <a:pt x="131" y="140"/>
                  </a:cubicBezTo>
                  <a:cubicBezTo>
                    <a:pt x="116" y="135"/>
                    <a:pt x="101" y="130"/>
                    <a:pt x="86" y="125"/>
                  </a:cubicBezTo>
                  <a:cubicBezTo>
                    <a:pt x="81" y="123"/>
                    <a:pt x="71" y="120"/>
                    <a:pt x="71" y="120"/>
                  </a:cubicBezTo>
                  <a:cubicBezTo>
                    <a:pt x="44" y="128"/>
                    <a:pt x="42" y="168"/>
                    <a:pt x="61" y="190"/>
                  </a:cubicBezTo>
                  <a:cubicBezTo>
                    <a:pt x="79" y="211"/>
                    <a:pt x="90" y="211"/>
                    <a:pt x="116" y="220"/>
                  </a:cubicBezTo>
                  <a:cubicBezTo>
                    <a:pt x="126" y="223"/>
                    <a:pt x="146" y="230"/>
                    <a:pt x="146" y="230"/>
                  </a:cubicBezTo>
                  <a:cubicBezTo>
                    <a:pt x="151" y="235"/>
                    <a:pt x="167" y="247"/>
                    <a:pt x="161" y="245"/>
                  </a:cubicBezTo>
                  <a:cubicBezTo>
                    <a:pt x="125" y="233"/>
                    <a:pt x="91" y="221"/>
                    <a:pt x="56" y="210"/>
                  </a:cubicBezTo>
                  <a:cubicBezTo>
                    <a:pt x="46" y="206"/>
                    <a:pt x="26" y="200"/>
                    <a:pt x="26" y="200"/>
                  </a:cubicBezTo>
                  <a:cubicBezTo>
                    <a:pt x="0" y="208"/>
                    <a:pt x="8" y="231"/>
                    <a:pt x="26" y="245"/>
                  </a:cubicBezTo>
                  <a:cubicBezTo>
                    <a:pt x="40" y="256"/>
                    <a:pt x="96" y="281"/>
                    <a:pt x="116" y="290"/>
                  </a:cubicBezTo>
                  <a:cubicBezTo>
                    <a:pt x="125" y="294"/>
                    <a:pt x="136" y="296"/>
                    <a:pt x="146" y="300"/>
                  </a:cubicBezTo>
                  <a:cubicBezTo>
                    <a:pt x="151" y="301"/>
                    <a:pt x="161" y="305"/>
                    <a:pt x="161" y="305"/>
                  </a:cubicBezTo>
                  <a:cubicBezTo>
                    <a:pt x="161" y="305"/>
                    <a:pt x="151" y="301"/>
                    <a:pt x="146" y="300"/>
                  </a:cubicBezTo>
                  <a:cubicBezTo>
                    <a:pt x="85" y="287"/>
                    <a:pt x="112" y="295"/>
                    <a:pt x="66" y="280"/>
                  </a:cubicBezTo>
                  <a:cubicBezTo>
                    <a:pt x="61" y="278"/>
                    <a:pt x="51" y="275"/>
                    <a:pt x="51" y="275"/>
                  </a:cubicBezTo>
                  <a:cubicBezTo>
                    <a:pt x="38" y="277"/>
                    <a:pt x="12" y="272"/>
                    <a:pt x="16" y="295"/>
                  </a:cubicBezTo>
                  <a:cubicBezTo>
                    <a:pt x="19" y="316"/>
                    <a:pt x="46" y="316"/>
                    <a:pt x="61" y="325"/>
                  </a:cubicBezTo>
                  <a:cubicBezTo>
                    <a:pt x="121" y="358"/>
                    <a:pt x="175" y="399"/>
                    <a:pt x="246" y="410"/>
                  </a:cubicBezTo>
                  <a:cubicBezTo>
                    <a:pt x="278" y="420"/>
                    <a:pt x="300" y="428"/>
                    <a:pt x="321" y="460"/>
                  </a:cubicBezTo>
                  <a:cubicBezTo>
                    <a:pt x="327" y="470"/>
                    <a:pt x="331" y="482"/>
                    <a:pt x="341" y="490"/>
                  </a:cubicBezTo>
                  <a:cubicBezTo>
                    <a:pt x="347" y="495"/>
                    <a:pt x="355" y="499"/>
                    <a:pt x="361" y="505"/>
                  </a:cubicBezTo>
                  <a:cubicBezTo>
                    <a:pt x="371" y="515"/>
                    <a:pt x="373" y="530"/>
                    <a:pt x="391" y="530"/>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FontTx/>
                <a:buNone/>
              </a:pPr>
              <a:endParaRPr lang="en-US">
                <a:solidFill>
                  <a:srgbClr val="000000"/>
                </a:solidFill>
              </a:endParaRPr>
            </a:p>
          </p:txBody>
        </p:sp>
        <p:sp>
          <p:nvSpPr>
            <p:cNvPr id="44" name="Freeform 24"/>
            <p:cNvSpPr>
              <a:spLocks/>
            </p:cNvSpPr>
            <p:nvPr/>
          </p:nvSpPr>
          <p:spPr bwMode="auto">
            <a:xfrm>
              <a:off x="3660" y="2935"/>
              <a:ext cx="725" cy="467"/>
            </a:xfrm>
            <a:custGeom>
              <a:avLst/>
              <a:gdLst>
                <a:gd name="T0" fmla="*/ 345 w 725"/>
                <a:gd name="T1" fmla="*/ 0 h 467"/>
                <a:gd name="T2" fmla="*/ 360 w 725"/>
                <a:gd name="T3" fmla="*/ 160 h 467"/>
                <a:gd name="T4" fmla="*/ 315 w 725"/>
                <a:gd name="T5" fmla="*/ 175 h 467"/>
                <a:gd name="T6" fmla="*/ 120 w 725"/>
                <a:gd name="T7" fmla="*/ 190 h 467"/>
                <a:gd name="T8" fmla="*/ 35 w 725"/>
                <a:gd name="T9" fmla="*/ 250 h 467"/>
                <a:gd name="T10" fmla="*/ 10 w 725"/>
                <a:gd name="T11" fmla="*/ 280 h 467"/>
                <a:gd name="T12" fmla="*/ 0 w 725"/>
                <a:gd name="T13" fmla="*/ 310 h 467"/>
                <a:gd name="T14" fmla="*/ 20 w 725"/>
                <a:gd name="T15" fmla="*/ 380 h 467"/>
                <a:gd name="T16" fmla="*/ 240 w 725"/>
                <a:gd name="T17" fmla="*/ 465 h 467"/>
                <a:gd name="T18" fmla="*/ 635 w 725"/>
                <a:gd name="T19" fmla="*/ 460 h 467"/>
                <a:gd name="T20" fmla="*/ 690 w 725"/>
                <a:gd name="T21" fmla="*/ 420 h 467"/>
                <a:gd name="T22" fmla="*/ 710 w 725"/>
                <a:gd name="T23" fmla="*/ 355 h 467"/>
                <a:gd name="T24" fmla="*/ 715 w 725"/>
                <a:gd name="T25" fmla="*/ 220 h 467"/>
                <a:gd name="T26" fmla="*/ 680 w 725"/>
                <a:gd name="T27" fmla="*/ 145 h 467"/>
                <a:gd name="T28" fmla="*/ 665 w 725"/>
                <a:gd name="T29" fmla="*/ 15 h 4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5"/>
                <a:gd name="T46" fmla="*/ 0 h 467"/>
                <a:gd name="T47" fmla="*/ 725 w 725"/>
                <a:gd name="T48" fmla="*/ 467 h 4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5" h="467">
                  <a:moveTo>
                    <a:pt x="345" y="0"/>
                  </a:moveTo>
                  <a:cubicBezTo>
                    <a:pt x="358" y="52"/>
                    <a:pt x="340" y="101"/>
                    <a:pt x="360" y="160"/>
                  </a:cubicBezTo>
                  <a:cubicBezTo>
                    <a:pt x="351" y="185"/>
                    <a:pt x="340" y="180"/>
                    <a:pt x="315" y="175"/>
                  </a:cubicBezTo>
                  <a:cubicBezTo>
                    <a:pt x="249" y="181"/>
                    <a:pt x="184" y="180"/>
                    <a:pt x="120" y="190"/>
                  </a:cubicBezTo>
                  <a:cubicBezTo>
                    <a:pt x="69" y="206"/>
                    <a:pt x="73" y="224"/>
                    <a:pt x="35" y="250"/>
                  </a:cubicBezTo>
                  <a:cubicBezTo>
                    <a:pt x="27" y="260"/>
                    <a:pt x="16" y="268"/>
                    <a:pt x="10" y="280"/>
                  </a:cubicBezTo>
                  <a:cubicBezTo>
                    <a:pt x="4" y="289"/>
                    <a:pt x="0" y="310"/>
                    <a:pt x="0" y="310"/>
                  </a:cubicBezTo>
                  <a:cubicBezTo>
                    <a:pt x="5" y="332"/>
                    <a:pt x="7" y="359"/>
                    <a:pt x="20" y="380"/>
                  </a:cubicBezTo>
                  <a:cubicBezTo>
                    <a:pt x="55" y="436"/>
                    <a:pt x="180" y="456"/>
                    <a:pt x="240" y="465"/>
                  </a:cubicBezTo>
                  <a:cubicBezTo>
                    <a:pt x="371" y="461"/>
                    <a:pt x="503" y="467"/>
                    <a:pt x="635" y="460"/>
                  </a:cubicBezTo>
                  <a:cubicBezTo>
                    <a:pt x="656" y="454"/>
                    <a:pt x="690" y="420"/>
                    <a:pt x="690" y="420"/>
                  </a:cubicBezTo>
                  <a:cubicBezTo>
                    <a:pt x="697" y="398"/>
                    <a:pt x="702" y="376"/>
                    <a:pt x="710" y="355"/>
                  </a:cubicBezTo>
                  <a:cubicBezTo>
                    <a:pt x="719" y="289"/>
                    <a:pt x="725" y="284"/>
                    <a:pt x="715" y="220"/>
                  </a:cubicBezTo>
                  <a:cubicBezTo>
                    <a:pt x="710" y="190"/>
                    <a:pt x="689" y="172"/>
                    <a:pt x="680" y="145"/>
                  </a:cubicBezTo>
                  <a:cubicBezTo>
                    <a:pt x="676" y="103"/>
                    <a:pt x="665" y="57"/>
                    <a:pt x="665" y="15"/>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FontTx/>
                <a:buNone/>
              </a:pPr>
              <a:endParaRPr lang="en-US">
                <a:solidFill>
                  <a:srgbClr val="000000"/>
                </a:solidFill>
              </a:endParaRPr>
            </a:p>
          </p:txBody>
        </p:sp>
        <p:sp>
          <p:nvSpPr>
            <p:cNvPr id="45" name="Freeform 25"/>
            <p:cNvSpPr>
              <a:spLocks/>
            </p:cNvSpPr>
            <p:nvPr/>
          </p:nvSpPr>
          <p:spPr bwMode="auto">
            <a:xfrm flipH="1">
              <a:off x="4406" y="2926"/>
              <a:ext cx="725" cy="467"/>
            </a:xfrm>
            <a:custGeom>
              <a:avLst/>
              <a:gdLst>
                <a:gd name="T0" fmla="*/ 345 w 725"/>
                <a:gd name="T1" fmla="*/ 0 h 467"/>
                <a:gd name="T2" fmla="*/ 360 w 725"/>
                <a:gd name="T3" fmla="*/ 160 h 467"/>
                <a:gd name="T4" fmla="*/ 315 w 725"/>
                <a:gd name="T5" fmla="*/ 175 h 467"/>
                <a:gd name="T6" fmla="*/ 120 w 725"/>
                <a:gd name="T7" fmla="*/ 190 h 467"/>
                <a:gd name="T8" fmla="*/ 35 w 725"/>
                <a:gd name="T9" fmla="*/ 250 h 467"/>
                <a:gd name="T10" fmla="*/ 10 w 725"/>
                <a:gd name="T11" fmla="*/ 280 h 467"/>
                <a:gd name="T12" fmla="*/ 0 w 725"/>
                <a:gd name="T13" fmla="*/ 310 h 467"/>
                <a:gd name="T14" fmla="*/ 20 w 725"/>
                <a:gd name="T15" fmla="*/ 380 h 467"/>
                <a:gd name="T16" fmla="*/ 240 w 725"/>
                <a:gd name="T17" fmla="*/ 465 h 467"/>
                <a:gd name="T18" fmla="*/ 635 w 725"/>
                <a:gd name="T19" fmla="*/ 460 h 467"/>
                <a:gd name="T20" fmla="*/ 690 w 725"/>
                <a:gd name="T21" fmla="*/ 420 h 467"/>
                <a:gd name="T22" fmla="*/ 710 w 725"/>
                <a:gd name="T23" fmla="*/ 355 h 467"/>
                <a:gd name="T24" fmla="*/ 715 w 725"/>
                <a:gd name="T25" fmla="*/ 220 h 467"/>
                <a:gd name="T26" fmla="*/ 680 w 725"/>
                <a:gd name="T27" fmla="*/ 145 h 467"/>
                <a:gd name="T28" fmla="*/ 665 w 725"/>
                <a:gd name="T29" fmla="*/ 15 h 4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5"/>
                <a:gd name="T46" fmla="*/ 0 h 467"/>
                <a:gd name="T47" fmla="*/ 725 w 725"/>
                <a:gd name="T48" fmla="*/ 467 h 4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5" h="467">
                  <a:moveTo>
                    <a:pt x="345" y="0"/>
                  </a:moveTo>
                  <a:cubicBezTo>
                    <a:pt x="358" y="52"/>
                    <a:pt x="340" y="101"/>
                    <a:pt x="360" y="160"/>
                  </a:cubicBezTo>
                  <a:cubicBezTo>
                    <a:pt x="351" y="185"/>
                    <a:pt x="340" y="180"/>
                    <a:pt x="315" y="175"/>
                  </a:cubicBezTo>
                  <a:cubicBezTo>
                    <a:pt x="249" y="181"/>
                    <a:pt x="184" y="180"/>
                    <a:pt x="120" y="190"/>
                  </a:cubicBezTo>
                  <a:cubicBezTo>
                    <a:pt x="69" y="206"/>
                    <a:pt x="73" y="224"/>
                    <a:pt x="35" y="250"/>
                  </a:cubicBezTo>
                  <a:cubicBezTo>
                    <a:pt x="27" y="260"/>
                    <a:pt x="16" y="268"/>
                    <a:pt x="10" y="280"/>
                  </a:cubicBezTo>
                  <a:cubicBezTo>
                    <a:pt x="4" y="289"/>
                    <a:pt x="0" y="310"/>
                    <a:pt x="0" y="310"/>
                  </a:cubicBezTo>
                  <a:cubicBezTo>
                    <a:pt x="5" y="332"/>
                    <a:pt x="7" y="359"/>
                    <a:pt x="20" y="380"/>
                  </a:cubicBezTo>
                  <a:cubicBezTo>
                    <a:pt x="55" y="436"/>
                    <a:pt x="180" y="456"/>
                    <a:pt x="240" y="465"/>
                  </a:cubicBezTo>
                  <a:cubicBezTo>
                    <a:pt x="371" y="461"/>
                    <a:pt x="503" y="467"/>
                    <a:pt x="635" y="460"/>
                  </a:cubicBezTo>
                  <a:cubicBezTo>
                    <a:pt x="656" y="454"/>
                    <a:pt x="690" y="420"/>
                    <a:pt x="690" y="420"/>
                  </a:cubicBezTo>
                  <a:cubicBezTo>
                    <a:pt x="697" y="398"/>
                    <a:pt x="702" y="376"/>
                    <a:pt x="710" y="355"/>
                  </a:cubicBezTo>
                  <a:cubicBezTo>
                    <a:pt x="719" y="289"/>
                    <a:pt x="725" y="284"/>
                    <a:pt x="715" y="220"/>
                  </a:cubicBezTo>
                  <a:cubicBezTo>
                    <a:pt x="710" y="190"/>
                    <a:pt x="689" y="172"/>
                    <a:pt x="680" y="145"/>
                  </a:cubicBezTo>
                  <a:cubicBezTo>
                    <a:pt x="676" y="103"/>
                    <a:pt x="665" y="57"/>
                    <a:pt x="665" y="15"/>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FontTx/>
                <a:buNone/>
              </a:pPr>
              <a:endParaRPr lang="en-US">
                <a:solidFill>
                  <a:srgbClr val="000000"/>
                </a:solidFill>
              </a:endParaRPr>
            </a:p>
          </p:txBody>
        </p:sp>
      </p:grpSp>
      <p:sp>
        <p:nvSpPr>
          <p:cNvPr id="46" name="Rectangle 26"/>
          <p:cNvSpPr>
            <a:spLocks noChangeArrowheads="1"/>
          </p:cNvSpPr>
          <p:nvPr/>
        </p:nvSpPr>
        <p:spPr bwMode="auto">
          <a:xfrm>
            <a:off x="7749387" y="1809750"/>
            <a:ext cx="361950" cy="3635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9pPr>
          </a:lstStyle>
          <a:p>
            <a:pPr>
              <a:buFontTx/>
              <a:buNone/>
            </a:pPr>
            <a:endParaRPr lang="en-US" altLang="en-US" sz="1800" b="1">
              <a:solidFill>
                <a:srgbClr val="0703F3"/>
              </a:solidFill>
            </a:endParaRPr>
          </a:p>
        </p:txBody>
      </p:sp>
      <p:sp>
        <p:nvSpPr>
          <p:cNvPr id="47" name="Rectangle 27"/>
          <p:cNvSpPr>
            <a:spLocks noChangeArrowheads="1"/>
          </p:cNvSpPr>
          <p:nvPr/>
        </p:nvSpPr>
        <p:spPr bwMode="auto">
          <a:xfrm>
            <a:off x="8116099" y="1811338"/>
            <a:ext cx="361950" cy="36353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9pPr>
          </a:lstStyle>
          <a:p>
            <a:pPr>
              <a:buFontTx/>
              <a:buNone/>
            </a:pPr>
            <a:endParaRPr lang="en-US" altLang="en-US" sz="1800" b="1">
              <a:solidFill>
                <a:srgbClr val="0703F3"/>
              </a:solidFill>
            </a:endParaRPr>
          </a:p>
        </p:txBody>
      </p:sp>
      <p:sp>
        <p:nvSpPr>
          <p:cNvPr id="48" name="Rectangle 125"/>
          <p:cNvSpPr>
            <a:spLocks noChangeArrowheads="1"/>
          </p:cNvSpPr>
          <p:nvPr/>
        </p:nvSpPr>
        <p:spPr bwMode="auto">
          <a:xfrm>
            <a:off x="7827174" y="2138363"/>
            <a:ext cx="2619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9pPr>
          </a:lstStyle>
          <a:p>
            <a:pPr>
              <a:buFontTx/>
              <a:buNone/>
            </a:pPr>
            <a:r>
              <a:rPr lang="en-US" altLang="en-US" sz="1200">
                <a:solidFill>
                  <a:srgbClr val="000000"/>
                </a:solidFill>
              </a:rPr>
              <a:t>x</a:t>
            </a:r>
          </a:p>
        </p:txBody>
      </p:sp>
      <p:sp>
        <p:nvSpPr>
          <p:cNvPr id="49" name="Rectangle 126"/>
          <p:cNvSpPr>
            <a:spLocks noChangeArrowheads="1"/>
          </p:cNvSpPr>
          <p:nvPr/>
        </p:nvSpPr>
        <p:spPr bwMode="auto">
          <a:xfrm>
            <a:off x="8157374" y="2136775"/>
            <a:ext cx="2746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MS PGothic" pitchFamily="34" charset="-128"/>
              </a:defRPr>
            </a:lvl9pPr>
          </a:lstStyle>
          <a:p>
            <a:pPr>
              <a:buFontTx/>
              <a:buNone/>
            </a:pPr>
            <a:r>
              <a:rPr lang="en-US" altLang="en-US" sz="1200">
                <a:solidFill>
                  <a:srgbClr val="000000"/>
                </a:solidFill>
              </a:rPr>
              <a:t>y</a:t>
            </a:r>
          </a:p>
        </p:txBody>
      </p:sp>
    </p:spTree>
    <p:extLst>
      <p:ext uri="{BB962C8B-B14F-4D97-AF65-F5344CB8AC3E}">
        <p14:creationId xmlns:p14="http://schemas.microsoft.com/office/powerpoint/2010/main" val="42859455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Screen shot 2012-11-12 at 11.30.12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4950" y="439738"/>
            <a:ext cx="8543925"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2"/>
          <p:cNvSpPr txBox="1">
            <a:spLocks noChangeArrowheads="1"/>
          </p:cNvSpPr>
          <p:nvPr/>
        </p:nvSpPr>
        <p:spPr bwMode="auto">
          <a:xfrm>
            <a:off x="6931025" y="2957513"/>
            <a:ext cx="1981200" cy="15700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a:solidFill>
                  <a:srgbClr val="000000"/>
                </a:solidFill>
              </a:rPr>
              <a:t>Extra Credit: </a:t>
            </a:r>
            <a:r>
              <a:rPr lang="en-US" altLang="en-US" b="1" i="1">
                <a:solidFill>
                  <a:srgbClr val="0000FF"/>
                </a:solidFill>
              </a:rPr>
              <a:t>Captions, jokes and Prolog!</a:t>
            </a:r>
            <a:endParaRPr lang="en-US" altLang="en-US">
              <a:solidFill>
                <a:srgbClr val="00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 descr="Screen shot 2012-11-12 at 11.29.59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 y="615950"/>
            <a:ext cx="8445500" cy="28067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3555" name="TextBox 2"/>
          <p:cNvSpPr txBox="1">
            <a:spLocks noChangeArrowheads="1"/>
          </p:cNvSpPr>
          <p:nvPr/>
        </p:nvSpPr>
        <p:spPr bwMode="auto">
          <a:xfrm>
            <a:off x="6807200" y="3827463"/>
            <a:ext cx="1981200" cy="831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a:solidFill>
                  <a:srgbClr val="0000FF"/>
                </a:solidFill>
              </a:rPr>
              <a:t>My kind of word search!</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7" descr="Screen shot 2012-11-12 at 11.29.59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 y="615950"/>
            <a:ext cx="8445500" cy="28067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4579" name="Picture 8" descr="Screen shot 2012-11-12 at 11.30.20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55700" y="4267200"/>
            <a:ext cx="6832600" cy="12319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6"/>
          <p:cNvSpPr txBox="1">
            <a:spLocks noChangeArrowheads="1"/>
          </p:cNvSpPr>
          <p:nvPr/>
        </p:nvSpPr>
        <p:spPr bwMode="auto">
          <a:xfrm>
            <a:off x="4383489" y="228600"/>
            <a:ext cx="4531911" cy="738664"/>
          </a:xfrm>
          <a:prstGeom prst="rect">
            <a:avLst/>
          </a:prstGeom>
          <a:solidFill>
            <a:srgbClr val="CCFFCC"/>
          </a:solidFill>
          <a:ln>
            <a:noFill/>
          </a:ln>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4200" dirty="0" smtClean="0">
                <a:latin typeface="Cambria" panose="02040503050406030204" pitchFamily="18" charset="0"/>
              </a:rPr>
              <a:t>Analyzing  </a:t>
            </a:r>
            <a:r>
              <a:rPr lang="en-US" altLang="en-US" sz="4200" b="1" dirty="0" smtClean="0">
                <a:latin typeface="Courier New" panose="02070309020205020404" pitchFamily="49" charset="0"/>
                <a:cs typeface="Courier New" panose="02070309020205020404" pitchFamily="49" charset="0"/>
              </a:rPr>
              <a:t>seam</a:t>
            </a:r>
            <a:r>
              <a:rPr lang="en-US" altLang="en-US" sz="4200" dirty="0" smtClean="0">
                <a:latin typeface="Cambria" panose="02040503050406030204" pitchFamily="18" charset="0"/>
              </a:rPr>
              <a:t>…</a:t>
            </a:r>
            <a:endParaRPr lang="en-US" altLang="en-US" sz="4200" dirty="0">
              <a:latin typeface="Cambria" panose="02040503050406030204" pitchFamily="18" charset="0"/>
            </a:endParaRPr>
          </a:p>
        </p:txBody>
      </p:sp>
      <p:sp>
        <p:nvSpPr>
          <p:cNvPr id="55" name="Text Box 6"/>
          <p:cNvSpPr txBox="1">
            <a:spLocks noChangeArrowheads="1"/>
          </p:cNvSpPr>
          <p:nvPr/>
        </p:nvSpPr>
        <p:spPr bwMode="auto">
          <a:xfrm>
            <a:off x="228600" y="245699"/>
            <a:ext cx="3657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dirty="0" smtClean="0">
                <a:latin typeface="Calibri" panose="020F0502020204030204" pitchFamily="34" charset="0"/>
                <a:cs typeface="Courier New" panose="02070309020205020404" pitchFamily="49" charset="0"/>
              </a:rPr>
              <a:t>Include these </a:t>
            </a:r>
            <a:r>
              <a:rPr lang="en-US" altLang="en-US" dirty="0" smtClean="0">
                <a:latin typeface="Calibri" panose="020F0502020204030204" pitchFamily="34" charset="0"/>
                <a:cs typeface="Courier New" panose="02070309020205020404" pitchFamily="49" charset="0"/>
              </a:rPr>
              <a:t>statements </a:t>
            </a:r>
            <a:r>
              <a:rPr lang="en-US" altLang="en-US" dirty="0" smtClean="0">
                <a:latin typeface="Calibri" panose="020F0502020204030204" pitchFamily="34" charset="0"/>
                <a:cs typeface="Courier New" panose="02070309020205020404" pitchFamily="49" charset="0"/>
              </a:rPr>
              <a:t>in </a:t>
            </a:r>
            <a:r>
              <a:rPr lang="en-US" altLang="en-US" dirty="0" smtClean="0">
                <a:latin typeface="Calibri" panose="020F0502020204030204" pitchFamily="34" charset="0"/>
                <a:cs typeface="Courier New" panose="02070309020205020404" pitchFamily="49" charset="0"/>
              </a:rPr>
              <a:t>your seam-finding code:</a:t>
            </a:r>
            <a:endParaRPr lang="en-US" altLang="en-US" dirty="0">
              <a:latin typeface="Calibri" panose="020F0502020204030204" pitchFamily="34" charset="0"/>
              <a:cs typeface="Courier New" panose="02070309020205020404" pitchFamily="49" charset="0"/>
            </a:endParaRPr>
          </a:p>
        </p:txBody>
      </p:sp>
      <p:sp>
        <p:nvSpPr>
          <p:cNvPr id="5" name="Text Box 6"/>
          <p:cNvSpPr txBox="1">
            <a:spLocks noChangeArrowheads="1"/>
          </p:cNvSpPr>
          <p:nvPr/>
        </p:nvSpPr>
        <p:spPr bwMode="auto">
          <a:xfrm>
            <a:off x="228600" y="2758698"/>
            <a:ext cx="746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dirty="0" smtClean="0">
                <a:latin typeface="Calibri" panose="020F0502020204030204" pitchFamily="34" charset="0"/>
                <a:cs typeface="Courier New" panose="02070309020205020404" pitchFamily="49" charset="0"/>
              </a:rPr>
              <a:t>Then, m</a:t>
            </a:r>
            <a:r>
              <a:rPr lang="en-US" altLang="en-US" dirty="0" smtClean="0">
                <a:latin typeface="Calibri" panose="020F0502020204030204" pitchFamily="34" charset="0"/>
                <a:cs typeface="Courier New" panose="02070309020205020404" pitchFamily="49" charset="0"/>
              </a:rPr>
              <a:t>ake </a:t>
            </a:r>
            <a:r>
              <a:rPr lang="en-US" altLang="en-US" dirty="0" smtClean="0">
                <a:latin typeface="Calibri" panose="020F0502020204030204" pitchFamily="34" charset="0"/>
                <a:cs typeface="Courier New" panose="02070309020205020404" pitchFamily="49" charset="0"/>
              </a:rPr>
              <a:t>sure your </a:t>
            </a:r>
            <a:r>
              <a:rPr lang="en-US" altLang="en-US" dirty="0" smtClean="0">
                <a:latin typeface="Calibri" panose="020F0502020204030204" pitchFamily="34" charset="0"/>
                <a:cs typeface="Courier New" panose="02070309020205020404" pitchFamily="49" charset="0"/>
              </a:rPr>
              <a:t>arrays</a:t>
            </a:r>
            <a:r>
              <a:rPr lang="en-US" altLang="en-US" dirty="0" smtClean="0">
                <a:latin typeface="Calibri" panose="020F0502020204030204" pitchFamily="34" charset="0"/>
                <a:cs typeface="Courier New" panose="02070309020205020404" pitchFamily="49" charset="0"/>
              </a:rPr>
              <a:t> match these: </a:t>
            </a:r>
            <a:endParaRPr lang="en-US" altLang="en-US" dirty="0">
              <a:latin typeface="Calibri" panose="020F0502020204030204" pitchFamily="34" charset="0"/>
              <a:cs typeface="Courier New" panose="02070309020205020404" pitchFamily="49" charset="0"/>
            </a:endParaRPr>
          </a:p>
        </p:txBody>
      </p:sp>
      <p:sp>
        <p:nvSpPr>
          <p:cNvPr id="3" name="Rectangle 2"/>
          <p:cNvSpPr/>
          <p:nvPr/>
        </p:nvSpPr>
        <p:spPr>
          <a:xfrm>
            <a:off x="986209" y="1234698"/>
            <a:ext cx="7162800" cy="1446550"/>
          </a:xfrm>
          <a:prstGeom prst="rect">
            <a:avLst/>
          </a:prstGeom>
          <a:solidFill>
            <a:srgbClr val="CCFFCC"/>
          </a:solidFill>
        </p:spPr>
        <p:txBody>
          <a:bodyPr wrap="square">
            <a:spAutoFit/>
          </a:bodyPr>
          <a:lstStyle/>
          <a:p>
            <a:pPr>
              <a:buNone/>
            </a:pPr>
            <a:r>
              <a:rPr lang="en-US" sz="1600" b="1" dirty="0" err="1">
                <a:latin typeface="Courier New" panose="02070309020205020404" pitchFamily="49" charset="0"/>
                <a:cs typeface="Courier New" panose="02070309020205020404" pitchFamily="49" charset="0"/>
              </a:rPr>
              <a:t>System.</a:t>
            </a:r>
            <a:r>
              <a:rPr lang="en-US" sz="1600" b="1" i="1" dirty="0" err="1">
                <a:latin typeface="Courier New" panose="02070309020205020404" pitchFamily="49" charset="0"/>
                <a:cs typeface="Courier New" panose="02070309020205020404" pitchFamily="49" charset="0"/>
              </a:rPr>
              <a:t>out.println</a:t>
            </a:r>
            <a:r>
              <a:rPr lang="en-US" sz="1600" b="1" i="1" dirty="0">
                <a:latin typeface="Courier New" panose="02070309020205020404" pitchFamily="49" charset="0"/>
                <a:cs typeface="Courier New" panose="02070309020205020404" pitchFamily="49" charset="0"/>
              </a:rPr>
              <a:t>("table of cumulative energy = ");</a:t>
            </a:r>
          </a:p>
          <a:p>
            <a:pPr>
              <a:buNone/>
            </a:pPr>
            <a:r>
              <a:rPr lang="en-US" sz="1600" b="1" dirty="0" err="1">
                <a:latin typeface="Courier New" panose="02070309020205020404" pitchFamily="49" charset="0"/>
                <a:cs typeface="Courier New" panose="02070309020205020404" pitchFamily="49" charset="0"/>
              </a:rPr>
              <a:t>this.printArray</a:t>
            </a:r>
            <a:r>
              <a:rPr lang="en-US" sz="1600" b="1" dirty="0">
                <a:latin typeface="Courier New" panose="02070309020205020404" pitchFamily="49" charset="0"/>
                <a:cs typeface="Courier New" panose="02070309020205020404" pitchFamily="49" charset="0"/>
              </a:rPr>
              <a:t>( T );</a:t>
            </a:r>
          </a:p>
          <a:p>
            <a:pPr>
              <a:buNone/>
            </a:pPr>
            <a:r>
              <a:rPr lang="en-US" sz="1600" b="1" dirty="0" err="1">
                <a:latin typeface="Courier New" panose="02070309020205020404" pitchFamily="49" charset="0"/>
                <a:cs typeface="Courier New" panose="02070309020205020404" pitchFamily="49" charset="0"/>
              </a:rPr>
              <a:t>System.</a:t>
            </a:r>
            <a:r>
              <a:rPr lang="en-US" sz="1600" b="1" i="1" dirty="0" err="1">
                <a:latin typeface="Courier New" panose="02070309020205020404" pitchFamily="49" charset="0"/>
                <a:cs typeface="Courier New" panose="02070309020205020404" pitchFamily="49" charset="0"/>
              </a:rPr>
              <a:t>out.println</a:t>
            </a:r>
            <a:r>
              <a:rPr lang="en-US" sz="1600" b="1" i="1" dirty="0">
                <a:latin typeface="Courier New" panose="02070309020205020404" pitchFamily="49" charset="0"/>
                <a:cs typeface="Courier New" panose="02070309020205020404" pitchFamily="49" charset="0"/>
              </a:rPr>
              <a:t>("parents = ");</a:t>
            </a:r>
          </a:p>
          <a:p>
            <a:pPr>
              <a:buNone/>
            </a:pPr>
            <a:r>
              <a:rPr lang="en-US" sz="1600" b="1" dirty="0" err="1">
                <a:latin typeface="Courier New" panose="02070309020205020404" pitchFamily="49" charset="0"/>
                <a:cs typeface="Courier New" panose="02070309020205020404" pitchFamily="49" charset="0"/>
              </a:rPr>
              <a:t>this.printArray</a:t>
            </a:r>
            <a:r>
              <a:rPr lang="en-US" sz="1600" b="1" dirty="0">
                <a:latin typeface="Courier New" panose="02070309020205020404" pitchFamily="49" charset="0"/>
                <a:cs typeface="Courier New" panose="02070309020205020404" pitchFamily="49" charset="0"/>
              </a:rPr>
              <a:t>( P );</a:t>
            </a:r>
            <a:endParaRPr lang="en-US" sz="1600" b="1" dirty="0">
              <a:latin typeface="Courier New" panose="02070309020205020404" pitchFamily="49" charset="0"/>
              <a:cs typeface="Courier New" panose="02070309020205020404" pitchFamily="49" charset="0"/>
            </a:endParaRPr>
          </a:p>
        </p:txBody>
      </p:sp>
      <p:sp>
        <p:nvSpPr>
          <p:cNvPr id="4" name="Down Arrow 3"/>
          <p:cNvSpPr/>
          <p:nvPr/>
        </p:nvSpPr>
        <p:spPr bwMode="auto">
          <a:xfrm rot="5400000">
            <a:off x="4004686" y="1381638"/>
            <a:ext cx="401044" cy="762000"/>
          </a:xfrm>
          <a:prstGeom prst="downArrow">
            <a:avLst/>
          </a:prstGeom>
          <a:solidFill>
            <a:schemeClr val="bg1"/>
          </a:solidFill>
          <a:ln w="9525" cap="flat" cmpd="sng" algn="ctr">
            <a:solidFill>
              <a:srgbClr val="0092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10" name="Down Arrow 9"/>
          <p:cNvSpPr/>
          <p:nvPr/>
        </p:nvSpPr>
        <p:spPr bwMode="auto">
          <a:xfrm rot="5400000">
            <a:off x="3986087" y="2084228"/>
            <a:ext cx="401044" cy="762000"/>
          </a:xfrm>
          <a:prstGeom prst="downArrow">
            <a:avLst/>
          </a:prstGeom>
          <a:solidFill>
            <a:schemeClr val="bg1"/>
          </a:solidFill>
          <a:ln w="9525" cap="flat" cmpd="sng" algn="ctr">
            <a:solidFill>
              <a:srgbClr val="0092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Times New Roman" pitchFamily="1"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031" y="3235861"/>
            <a:ext cx="7494569" cy="3485237"/>
          </a:xfrm>
          <a:prstGeom prst="rect">
            <a:avLst/>
          </a:prstGeom>
        </p:spPr>
      </p:pic>
      <p:sp>
        <p:nvSpPr>
          <p:cNvPr id="11" name="TextBox 10"/>
          <p:cNvSpPr txBox="1"/>
          <p:nvPr/>
        </p:nvSpPr>
        <p:spPr>
          <a:xfrm rot="1158262">
            <a:off x="6926595" y="2876600"/>
            <a:ext cx="1905000" cy="830997"/>
          </a:xfrm>
          <a:prstGeom prst="rect">
            <a:avLst/>
          </a:prstGeom>
          <a:solidFill>
            <a:schemeClr val="bg1"/>
          </a:solidFill>
          <a:ln>
            <a:solidFill>
              <a:srgbClr val="FF0000"/>
            </a:solidFill>
          </a:ln>
        </p:spPr>
        <p:txBody>
          <a:bodyPr wrap="square" rtlCol="0">
            <a:spAutoFit/>
          </a:bodyPr>
          <a:lstStyle/>
          <a:p>
            <a:pPr algn="ctr">
              <a:buNone/>
            </a:pPr>
            <a:r>
              <a:rPr lang="en-US" dirty="0" smtClean="0">
                <a:solidFill>
                  <a:srgbClr val="C00000"/>
                </a:solidFill>
                <a:latin typeface="Calibri" panose="020F0502020204030204" pitchFamily="34" charset="0"/>
              </a:rPr>
              <a:t>Where's the seam ??</a:t>
            </a:r>
            <a:endParaRPr lang="en-US" dirty="0">
              <a:solidFill>
                <a:srgbClr val="C00000"/>
              </a:solidFill>
              <a:latin typeface="Calibri" panose="020F0502020204030204" pitchFamily="34" charset="0"/>
            </a:endParaRPr>
          </a:p>
        </p:txBody>
      </p:sp>
    </p:spTree>
    <p:extLst>
      <p:ext uri="{BB962C8B-B14F-4D97-AF65-F5344CB8AC3E}">
        <p14:creationId xmlns:p14="http://schemas.microsoft.com/office/powerpoint/2010/main" val="39756591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Screen shot 2011-11-07 at 11.27.17 AM.png"/>
          <p:cNvPicPr>
            <a:picLocks noChangeAspect="1"/>
          </p:cNvPicPr>
          <p:nvPr/>
        </p:nvPicPr>
        <p:blipFill>
          <a:blip r:embed="rId3">
            <a:extLst>
              <a:ext uri="{28A0092B-C50C-407E-A947-70E740481C1C}">
                <a14:useLocalDpi xmlns:a14="http://schemas.microsoft.com/office/drawing/2010/main" val="0"/>
              </a:ext>
            </a:extLst>
          </a:blip>
          <a:srcRect l="18649" t="-2" r="24155" b="52515"/>
          <a:stretch>
            <a:fillRect/>
          </a:stretch>
        </p:blipFill>
        <p:spPr bwMode="auto">
          <a:xfrm>
            <a:off x="174625" y="304800"/>
            <a:ext cx="4424363"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6" descr="Screen shot 2011-11-07 at 11.31.28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7325" y="3432175"/>
            <a:ext cx="86518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10" descr="Screen shot 2011-11-07 at 11.31.37 A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78078">
            <a:off x="4208463" y="677863"/>
            <a:ext cx="4559300" cy="123666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5605" name="Picture 5" descr="Screen shot 2012-11-12 at 11.31.29 A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1488" y="5022850"/>
            <a:ext cx="8013700" cy="1473200"/>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Screen shot 2011-11-07 at 11.27.17 AM.png"/>
          <p:cNvPicPr>
            <a:picLocks noChangeAspect="1"/>
          </p:cNvPicPr>
          <p:nvPr/>
        </p:nvPicPr>
        <p:blipFill>
          <a:blip r:embed="rId3">
            <a:extLst>
              <a:ext uri="{28A0092B-C50C-407E-A947-70E740481C1C}">
                <a14:useLocalDpi xmlns:a14="http://schemas.microsoft.com/office/drawing/2010/main" val="0"/>
              </a:ext>
            </a:extLst>
          </a:blip>
          <a:srcRect l="18649" t="-2" r="24155" b="52515"/>
          <a:stretch>
            <a:fillRect/>
          </a:stretch>
        </p:blipFill>
        <p:spPr bwMode="auto">
          <a:xfrm>
            <a:off x="174625" y="304800"/>
            <a:ext cx="4424363"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1" descr="Screen shot 2011-11-07 at 11.31.47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2413" y="4876800"/>
            <a:ext cx="8434387" cy="1295400"/>
          </a:xfrm>
          <a:prstGeom prst="rect">
            <a:avLst/>
          </a:prstGeom>
          <a:noFill/>
          <a:ln w="28575">
            <a:solidFill>
              <a:srgbClr val="009900"/>
            </a:solidFill>
            <a:miter lim="800000"/>
            <a:headEnd/>
            <a:tailEnd/>
          </a:ln>
          <a:extLst>
            <a:ext uri="{909E8E84-426E-40DD-AFC4-6F175D3DCCD1}">
              <a14:hiddenFill xmlns:a14="http://schemas.microsoft.com/office/drawing/2010/main">
                <a:solidFill>
                  <a:srgbClr val="FFFFFF"/>
                </a:solidFill>
              </a14:hiddenFill>
            </a:ext>
          </a:extLst>
        </p:spPr>
      </p:pic>
      <p:pic>
        <p:nvPicPr>
          <p:cNvPr id="26628" name="Picture 6" descr="Screen shot 2011-11-07 at 11.31.28 A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7325" y="3432175"/>
            <a:ext cx="86518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0" descr="Screen shot 2011-11-07 at 11.31.37 A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78078">
            <a:off x="4208463" y="677863"/>
            <a:ext cx="4559300" cy="123666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6630" name="TextBox 2"/>
          <p:cNvSpPr txBox="1">
            <a:spLocks noChangeArrowheads="1"/>
          </p:cNvSpPr>
          <p:nvPr/>
        </p:nvSpPr>
        <p:spPr bwMode="auto">
          <a:xfrm>
            <a:off x="6705600" y="1914525"/>
            <a:ext cx="1981200" cy="1570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a:solidFill>
                  <a:srgbClr val="000000"/>
                </a:solidFill>
              </a:rPr>
              <a:t>Extra Credit: </a:t>
            </a:r>
            <a:r>
              <a:rPr lang="en-US" altLang="en-US" b="1" i="1">
                <a:solidFill>
                  <a:srgbClr val="0000FF"/>
                </a:solidFill>
              </a:rPr>
              <a:t>Captions, jokes and Prolog!</a:t>
            </a:r>
            <a:endParaRPr lang="en-US" altLang="en-US">
              <a:solidFill>
                <a:srgbClr val="00000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descr="Screen shot 2012-11-12 at 11.30.31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888" y="3579813"/>
            <a:ext cx="8716962"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27651" name="Picture 2" descr="Screen shot 2012-11-12 at 11.30.39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2888" y="411163"/>
            <a:ext cx="8716962" cy="2779712"/>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descr="Screen shot 2012-11-12 at 11.30.31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888" y="3579813"/>
            <a:ext cx="8716962"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28675" name="Picture 2" descr="Screen shot 2012-11-12 at 11.30.39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2888" y="411163"/>
            <a:ext cx="8716962" cy="2779712"/>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4" name="Rounded Rectangle 3"/>
          <p:cNvSpPr/>
          <p:nvPr/>
        </p:nvSpPr>
        <p:spPr bwMode="auto">
          <a:xfrm>
            <a:off x="1912938" y="6035675"/>
            <a:ext cx="3654425" cy="714375"/>
          </a:xfrm>
          <a:prstGeom prst="roundRect">
            <a:avLst/>
          </a:prstGeom>
          <a:noFill/>
          <a:ln w="38100" cap="flat" cmpd="sng" algn="ctr">
            <a:solidFill>
              <a:srgbClr val="0000FF"/>
            </a:solidFill>
            <a:prstDash val="solid"/>
            <a:round/>
            <a:headEnd type="none" w="med" len="med"/>
            <a:tailEnd type="none" w="med" len="med"/>
          </a:ln>
          <a:effectLst/>
        </p:spPr>
        <p:txBody>
          <a:bodyPr wrap="none" anchor="ctr">
            <a:spAutoFit/>
          </a:bodyPr>
          <a:lstStyle/>
          <a:p>
            <a:pPr algn="ctr">
              <a:buFontTx/>
              <a:buNone/>
              <a:defRPr/>
            </a:pPr>
            <a:endParaRPr lang="en-US">
              <a:solidFill>
                <a:srgbClr val="000000"/>
              </a:solidFill>
              <a:latin typeface="Times New Roman" pitchFamily="1" charset="0"/>
              <a:ea typeface="+mn-ea"/>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p:cNvPicPr>
            <a:picLocks noChangeAspect="1" noChangeArrowheads="1"/>
          </p:cNvPicPr>
          <p:nvPr/>
        </p:nvPicPr>
        <p:blipFill rotWithShape="1">
          <a:blip r:embed="rId17"/>
          <a:srcRect l="26092" t="56515" r="36237" b="7427"/>
          <a:stretch/>
        </p:blipFill>
        <p:spPr bwMode="auto">
          <a:xfrm>
            <a:off x="4995863" y="3330575"/>
            <a:ext cx="3911600" cy="246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9699" name="Rounded Rectangle 1"/>
          <p:cNvSpPr>
            <a:spLocks noChangeArrowheads="1"/>
          </p:cNvSpPr>
          <p:nvPr/>
        </p:nvSpPr>
        <p:spPr bwMode="auto">
          <a:xfrm>
            <a:off x="2395538" y="3452813"/>
            <a:ext cx="1631950" cy="1090612"/>
          </a:xfrm>
          <a:prstGeom prst="roundRect">
            <a:avLst>
              <a:gd name="adj" fmla="val 16667"/>
            </a:avLst>
          </a:prstGeom>
          <a:solidFill>
            <a:srgbClr val="FFC3C0"/>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29700" name="Text Box 6"/>
          <p:cNvSpPr txBox="1">
            <a:spLocks noChangeArrowheads="1"/>
          </p:cNvSpPr>
          <p:nvPr/>
        </p:nvSpPr>
        <p:spPr bwMode="auto">
          <a:xfrm>
            <a:off x="676275" y="152400"/>
            <a:ext cx="7781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3600"/>
              <a:t>Today </a:t>
            </a:r>
            <a:r>
              <a:rPr lang="en-US" altLang="en-US" sz="2700"/>
              <a:t>(and beyond…)</a:t>
            </a:r>
            <a:r>
              <a:rPr lang="en-US" altLang="en-US" sz="3600"/>
              <a:t> in CS 60</a:t>
            </a:r>
          </a:p>
        </p:txBody>
      </p:sp>
      <p:grpSp>
        <p:nvGrpSpPr>
          <p:cNvPr id="29701" name="Group 8"/>
          <p:cNvGrpSpPr>
            <a:grpSpLocks/>
          </p:cNvGrpSpPr>
          <p:nvPr/>
        </p:nvGrpSpPr>
        <p:grpSpPr bwMode="auto">
          <a:xfrm>
            <a:off x="5089525" y="1730375"/>
            <a:ext cx="361950" cy="341313"/>
            <a:chOff x="1824" y="4512"/>
            <a:chExt cx="528" cy="241"/>
          </a:xfrm>
        </p:grpSpPr>
        <p:sp>
          <p:nvSpPr>
            <p:cNvPr id="29739" name="Freeform 9"/>
            <p:cNvSpPr>
              <a:spLocks/>
            </p:cNvSpPr>
            <p:nvPr/>
          </p:nvSpPr>
          <p:spPr bwMode="auto">
            <a:xfrm>
              <a:off x="1824" y="4675"/>
              <a:ext cx="524" cy="78"/>
            </a:xfrm>
            <a:custGeom>
              <a:avLst/>
              <a:gdLst>
                <a:gd name="T0" fmla="*/ 9 w 1048"/>
                <a:gd name="T1" fmla="*/ 0 h 250"/>
                <a:gd name="T2" fmla="*/ 15 w 1048"/>
                <a:gd name="T3" fmla="*/ 0 h 250"/>
                <a:gd name="T4" fmla="*/ 15 w 1048"/>
                <a:gd name="T5" fmla="*/ 0 h 250"/>
                <a:gd name="T6" fmla="*/ 16 w 1048"/>
                <a:gd name="T7" fmla="*/ 0 h 250"/>
                <a:gd name="T8" fmla="*/ 17 w 1048"/>
                <a:gd name="T9" fmla="*/ 0 h 250"/>
                <a:gd name="T10" fmla="*/ 12 w 1048"/>
                <a:gd name="T11" fmla="*/ 0 h 250"/>
                <a:gd name="T12" fmla="*/ 2 w 1048"/>
                <a:gd name="T13" fmla="*/ 0 h 250"/>
                <a:gd name="T14" fmla="*/ 0 w 1048"/>
                <a:gd name="T15" fmla="*/ 0 h 250"/>
                <a:gd name="T16" fmla="*/ 1 w 1048"/>
                <a:gd name="T17" fmla="*/ 0 h 250"/>
                <a:gd name="T18" fmla="*/ 2 w 1048"/>
                <a:gd name="T19" fmla="*/ 0 h 250"/>
                <a:gd name="T20" fmla="*/ 4 w 1048"/>
                <a:gd name="T21" fmla="*/ 0 h 250"/>
                <a:gd name="T22" fmla="*/ 5 w 1048"/>
                <a:gd name="T23" fmla="*/ 0 h 250"/>
                <a:gd name="T24" fmla="*/ 5 w 1048"/>
                <a:gd name="T25" fmla="*/ 0 h 250"/>
                <a:gd name="T26" fmla="*/ 6 w 1048"/>
                <a:gd name="T27" fmla="*/ 0 h 250"/>
                <a:gd name="T28" fmla="*/ 8 w 1048"/>
                <a:gd name="T29" fmla="*/ 0 h 250"/>
                <a:gd name="T30" fmla="*/ 9 w 1048"/>
                <a:gd name="T31" fmla="*/ 0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175389"/>
            </a:solidFill>
            <a:ln w="9525">
              <a:solidFill>
                <a:schemeClr val="tx1"/>
              </a:solidFill>
              <a:round/>
              <a:headEnd/>
              <a:tailEnd/>
            </a:ln>
          </p:spPr>
          <p:txBody>
            <a:bodyPr wrap="none" anchor="ctr"/>
            <a:lstStyle/>
            <a:p>
              <a:endParaRPr lang="en-US"/>
            </a:p>
          </p:txBody>
        </p:sp>
        <p:sp>
          <p:nvSpPr>
            <p:cNvPr id="29740" name="Oval 10"/>
            <p:cNvSpPr>
              <a:spLocks noChangeArrowheads="1"/>
            </p:cNvSpPr>
            <p:nvPr/>
          </p:nvSpPr>
          <p:spPr bwMode="auto">
            <a:xfrm>
              <a:off x="1848" y="4512"/>
              <a:ext cx="504" cy="211"/>
            </a:xfrm>
            <a:prstGeom prst="ellipse">
              <a:avLst/>
            </a:prstGeom>
            <a:solidFill>
              <a:srgbClr val="9ECC46"/>
            </a:solidFill>
            <a:ln w="9525">
              <a:solidFill>
                <a:schemeClr val="tx1"/>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29741" name="Oval 11"/>
            <p:cNvSpPr>
              <a:spLocks noChangeArrowheads="1"/>
            </p:cNvSpPr>
            <p:nvPr/>
          </p:nvSpPr>
          <p:spPr bwMode="auto">
            <a:xfrm rot="-1967255">
              <a:off x="1896" y="4557"/>
              <a:ext cx="120" cy="6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29742" name="Oval 12"/>
            <p:cNvSpPr>
              <a:spLocks noChangeArrowheads="1"/>
            </p:cNvSpPr>
            <p:nvPr/>
          </p:nvSpPr>
          <p:spPr bwMode="auto">
            <a:xfrm>
              <a:off x="2040" y="4557"/>
              <a:ext cx="144" cy="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29743" name="Oval 13"/>
            <p:cNvSpPr>
              <a:spLocks noChangeArrowheads="1"/>
            </p:cNvSpPr>
            <p:nvPr/>
          </p:nvSpPr>
          <p:spPr bwMode="auto">
            <a:xfrm rot="-2071034">
              <a:off x="2208" y="4572"/>
              <a:ext cx="96" cy="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29744" name="Oval 14"/>
            <p:cNvSpPr>
              <a:spLocks noChangeArrowheads="1"/>
            </p:cNvSpPr>
            <p:nvPr/>
          </p:nvSpPr>
          <p:spPr bwMode="auto">
            <a:xfrm>
              <a:off x="1947" y="4587"/>
              <a:ext cx="36" cy="2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29745" name="Oval 15"/>
            <p:cNvSpPr>
              <a:spLocks noChangeArrowheads="1"/>
            </p:cNvSpPr>
            <p:nvPr/>
          </p:nvSpPr>
          <p:spPr bwMode="auto">
            <a:xfrm>
              <a:off x="2091" y="4592"/>
              <a:ext cx="36" cy="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29746" name="Oval 16"/>
            <p:cNvSpPr>
              <a:spLocks noChangeArrowheads="1"/>
            </p:cNvSpPr>
            <p:nvPr/>
          </p:nvSpPr>
          <p:spPr bwMode="auto">
            <a:xfrm>
              <a:off x="2222" y="4609"/>
              <a:ext cx="35" cy="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29747" name="Freeform 17"/>
            <p:cNvSpPr>
              <a:spLocks/>
            </p:cNvSpPr>
            <p:nvPr/>
          </p:nvSpPr>
          <p:spPr bwMode="auto">
            <a:xfrm>
              <a:off x="2123" y="4691"/>
              <a:ext cx="147" cy="59"/>
            </a:xfrm>
            <a:custGeom>
              <a:avLst/>
              <a:gdLst>
                <a:gd name="T0" fmla="*/ 1 w 293"/>
                <a:gd name="T1" fmla="*/ 0 h 188"/>
                <a:gd name="T2" fmla="*/ 4 w 293"/>
                <a:gd name="T3" fmla="*/ 0 h 188"/>
                <a:gd name="T4" fmla="*/ 5 w 293"/>
                <a:gd name="T5" fmla="*/ 0 h 188"/>
                <a:gd name="T6" fmla="*/ 5 w 293"/>
                <a:gd name="T7" fmla="*/ 0 h 188"/>
                <a:gd name="T8" fmla="*/ 0 w 293"/>
                <a:gd name="T9" fmla="*/ 0 h 188"/>
                <a:gd name="T10" fmla="*/ 1 w 293"/>
                <a:gd name="T11" fmla="*/ 0 h 188"/>
                <a:gd name="T12" fmla="*/ 0 60000 65536"/>
                <a:gd name="T13" fmla="*/ 0 60000 65536"/>
                <a:gd name="T14" fmla="*/ 0 60000 65536"/>
                <a:gd name="T15" fmla="*/ 0 60000 65536"/>
                <a:gd name="T16" fmla="*/ 0 60000 65536"/>
                <a:gd name="T17" fmla="*/ 0 60000 65536"/>
                <a:gd name="T18" fmla="*/ 0 w 293"/>
                <a:gd name="T19" fmla="*/ 0 h 188"/>
                <a:gd name="T20" fmla="*/ 293 w 29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p:spPr>
          <p:txBody>
            <a:bodyPr wrap="none" anchor="ctr"/>
            <a:lstStyle/>
            <a:p>
              <a:endParaRPr lang="en-US"/>
            </a:p>
          </p:txBody>
        </p:sp>
        <p:sp>
          <p:nvSpPr>
            <p:cNvPr id="29748" name="Freeform 18"/>
            <p:cNvSpPr>
              <a:spLocks/>
            </p:cNvSpPr>
            <p:nvPr/>
          </p:nvSpPr>
          <p:spPr bwMode="auto">
            <a:xfrm flipH="1">
              <a:off x="1944" y="4693"/>
              <a:ext cx="146" cy="59"/>
            </a:xfrm>
            <a:custGeom>
              <a:avLst/>
              <a:gdLst>
                <a:gd name="T0" fmla="*/ 0 w 293"/>
                <a:gd name="T1" fmla="*/ 0 h 188"/>
                <a:gd name="T2" fmla="*/ 3 w 293"/>
                <a:gd name="T3" fmla="*/ 0 h 188"/>
                <a:gd name="T4" fmla="*/ 4 w 293"/>
                <a:gd name="T5" fmla="*/ 0 h 188"/>
                <a:gd name="T6" fmla="*/ 4 w 293"/>
                <a:gd name="T7" fmla="*/ 0 h 188"/>
                <a:gd name="T8" fmla="*/ 0 w 293"/>
                <a:gd name="T9" fmla="*/ 0 h 188"/>
                <a:gd name="T10" fmla="*/ 0 w 293"/>
                <a:gd name="T11" fmla="*/ 0 h 188"/>
                <a:gd name="T12" fmla="*/ 0 60000 65536"/>
                <a:gd name="T13" fmla="*/ 0 60000 65536"/>
                <a:gd name="T14" fmla="*/ 0 60000 65536"/>
                <a:gd name="T15" fmla="*/ 0 60000 65536"/>
                <a:gd name="T16" fmla="*/ 0 60000 65536"/>
                <a:gd name="T17" fmla="*/ 0 60000 65536"/>
                <a:gd name="T18" fmla="*/ 0 w 293"/>
                <a:gd name="T19" fmla="*/ 0 h 188"/>
                <a:gd name="T20" fmla="*/ 293 w 29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p:spPr>
          <p:txBody>
            <a:bodyPr wrap="none" anchor="ctr"/>
            <a:lstStyle/>
            <a:p>
              <a:endParaRPr lang="en-US"/>
            </a:p>
          </p:txBody>
        </p:sp>
        <p:sp>
          <p:nvSpPr>
            <p:cNvPr id="29749" name="AutoShape 19"/>
            <p:cNvSpPr>
              <a:spLocks noChangeArrowheads="1"/>
            </p:cNvSpPr>
            <p:nvPr/>
          </p:nvSpPr>
          <p:spPr bwMode="auto">
            <a:xfrm>
              <a:off x="2084" y="4702"/>
              <a:ext cx="54" cy="38"/>
            </a:xfrm>
            <a:prstGeom prst="roundRect">
              <a:avLst>
                <a:gd name="adj" fmla="val 16667"/>
              </a:avLst>
            </a:prstGeom>
            <a:solidFill>
              <a:srgbClr val="FF0000"/>
            </a:solidFill>
            <a:ln w="9525">
              <a:solidFill>
                <a:schemeClr val="tx1"/>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29750" name="AutoShape 20"/>
            <p:cNvSpPr>
              <a:spLocks noChangeArrowheads="1"/>
            </p:cNvSpPr>
            <p:nvPr/>
          </p:nvSpPr>
          <p:spPr bwMode="auto">
            <a:xfrm rot="-5400000">
              <a:off x="2072" y="4532"/>
              <a:ext cx="24" cy="288"/>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grpSp>
      <p:grpSp>
        <p:nvGrpSpPr>
          <p:cNvPr id="29702" name="Group 21"/>
          <p:cNvGrpSpPr>
            <a:grpSpLocks/>
          </p:cNvGrpSpPr>
          <p:nvPr>
            <p:custDataLst>
              <p:tags r:id="rId1"/>
            </p:custDataLst>
          </p:nvPr>
        </p:nvGrpSpPr>
        <p:grpSpPr bwMode="auto">
          <a:xfrm>
            <a:off x="5091113" y="1289050"/>
            <a:ext cx="369887" cy="393700"/>
            <a:chOff x="2928" y="1051"/>
            <a:chExt cx="840" cy="957"/>
          </a:xfrm>
        </p:grpSpPr>
        <p:sp>
          <p:nvSpPr>
            <p:cNvPr id="29726" name="Freeform 22"/>
            <p:cNvSpPr>
              <a:spLocks/>
            </p:cNvSpPr>
            <p:nvPr>
              <p:custDataLst>
                <p:tags r:id="rId2"/>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9727" name="Oval 23"/>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29728" name="Oval 24"/>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29729" name="Oval 25"/>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29730" name="Oval 26"/>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29731" name="Oval 27"/>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29732" name="Oval 28"/>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29733" name="Oval 29"/>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29734" name="AutoShape 30"/>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29735" name="Freeform 31"/>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9736" name="Freeform 32"/>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9737" name="Freeform 33"/>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9738" name="Freeform 34"/>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9703" name="Text Box 35"/>
          <p:cNvSpPr txBox="1">
            <a:spLocks noChangeArrowheads="1"/>
          </p:cNvSpPr>
          <p:nvPr/>
        </p:nvSpPr>
        <p:spPr bwMode="auto">
          <a:xfrm>
            <a:off x="400050" y="2622550"/>
            <a:ext cx="1409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800" i="1"/>
              <a:t>Inheritance</a:t>
            </a:r>
          </a:p>
        </p:txBody>
      </p:sp>
      <p:sp>
        <p:nvSpPr>
          <p:cNvPr id="29704" name="Text Box 36"/>
          <p:cNvSpPr txBox="1">
            <a:spLocks noChangeArrowheads="1"/>
          </p:cNvSpPr>
          <p:nvPr/>
        </p:nvSpPr>
        <p:spPr bwMode="auto">
          <a:xfrm>
            <a:off x="7399338" y="977900"/>
            <a:ext cx="1439862" cy="13843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2100" b="1">
                <a:solidFill>
                  <a:srgbClr val="009200"/>
                </a:solidFill>
                <a:latin typeface="Cambria" pitchFamily="18" charset="0"/>
              </a:rPr>
              <a:t>strategies for software </a:t>
            </a:r>
            <a:r>
              <a:rPr lang="en-US" altLang="en-US" sz="2100" b="1" u="sng">
                <a:solidFill>
                  <a:srgbClr val="009200"/>
                </a:solidFill>
                <a:latin typeface="Cambria" pitchFamily="18" charset="0"/>
              </a:rPr>
              <a:t>reuse</a:t>
            </a:r>
            <a:endParaRPr lang="en-US" altLang="en-US" sz="2100" b="1">
              <a:solidFill>
                <a:srgbClr val="009200"/>
              </a:solidFill>
              <a:latin typeface="Cambria" pitchFamily="18" charset="0"/>
            </a:endParaRPr>
          </a:p>
        </p:txBody>
      </p:sp>
      <p:sp>
        <p:nvSpPr>
          <p:cNvPr id="29705" name="Text Box 37"/>
          <p:cNvSpPr txBox="1">
            <a:spLocks noChangeArrowheads="1"/>
          </p:cNvSpPr>
          <p:nvPr/>
        </p:nvSpPr>
        <p:spPr bwMode="auto">
          <a:xfrm>
            <a:off x="5029200" y="2667000"/>
            <a:ext cx="373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800" b="1"/>
              <a:t>hw #9:  </a:t>
            </a:r>
            <a:r>
              <a:rPr lang="en-US" altLang="en-US" sz="1800" i="1"/>
              <a:t>Searching for SPAM, part 2</a:t>
            </a:r>
          </a:p>
        </p:txBody>
      </p:sp>
      <p:sp>
        <p:nvSpPr>
          <p:cNvPr id="29706" name="Text Box 39"/>
          <p:cNvSpPr txBox="1">
            <a:spLocks noChangeArrowheads="1"/>
          </p:cNvSpPr>
          <p:nvPr/>
        </p:nvSpPr>
        <p:spPr bwMode="auto">
          <a:xfrm>
            <a:off x="673100" y="2286000"/>
            <a:ext cx="9906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2100" b="1">
                <a:latin typeface="Cambria" pitchFamily="18" charset="0"/>
              </a:rPr>
              <a:t>M 12</a:t>
            </a:r>
            <a:r>
              <a:rPr lang="en-US" altLang="en-US" sz="2100" b="1" baseline="30000">
                <a:latin typeface="Cambria" pitchFamily="18" charset="0"/>
              </a:rPr>
              <a:t>th</a:t>
            </a:r>
            <a:r>
              <a:rPr lang="en-US" altLang="en-US" sz="2100" b="1">
                <a:latin typeface="Cambria" pitchFamily="18" charset="0"/>
              </a:rPr>
              <a:t> </a:t>
            </a:r>
          </a:p>
        </p:txBody>
      </p:sp>
      <p:sp>
        <p:nvSpPr>
          <p:cNvPr id="29707" name="Rectangle 43"/>
          <p:cNvSpPr>
            <a:spLocks noChangeArrowheads="1"/>
          </p:cNvSpPr>
          <p:nvPr/>
        </p:nvSpPr>
        <p:spPr bwMode="auto">
          <a:xfrm rot="-1424207">
            <a:off x="8012113" y="5343525"/>
            <a:ext cx="1038225" cy="30797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buFontTx/>
              <a:buNone/>
            </a:pPr>
            <a:r>
              <a:rPr lang="en-US" altLang="en-US" sz="1400">
                <a:solidFill>
                  <a:srgbClr val="0000FF"/>
                </a:solidFill>
                <a:latin typeface="Cambria" pitchFamily="18" charset="0"/>
              </a:rPr>
              <a:t>Spampede!</a:t>
            </a:r>
          </a:p>
        </p:txBody>
      </p:sp>
      <p:pic>
        <p:nvPicPr>
          <p:cNvPr id="29708" name="Picture 4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51638" y="1752600"/>
            <a:ext cx="514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9709" name="Text Box 45"/>
          <p:cNvSpPr txBox="1">
            <a:spLocks noChangeArrowheads="1"/>
          </p:cNvSpPr>
          <p:nvPr/>
        </p:nvSpPr>
        <p:spPr bwMode="auto">
          <a:xfrm>
            <a:off x="5559425" y="1411288"/>
            <a:ext cx="13462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900">
                <a:solidFill>
                  <a:srgbClr val="009200"/>
                </a:solidFill>
                <a:latin typeface="Arial" pitchFamily="34" charset="0"/>
              </a:rPr>
              <a:t>We support </a:t>
            </a:r>
            <a:r>
              <a:rPr lang="en-US" altLang="en-US" sz="900" b="1" i="1">
                <a:solidFill>
                  <a:srgbClr val="009200"/>
                </a:solidFill>
                <a:latin typeface="Arial" pitchFamily="34" charset="0"/>
              </a:rPr>
              <a:t>Green</a:t>
            </a:r>
            <a:r>
              <a:rPr lang="en-US" altLang="en-US" sz="900">
                <a:solidFill>
                  <a:srgbClr val="009200"/>
                </a:solidFill>
                <a:latin typeface="Arial" pitchFamily="34" charset="0"/>
              </a:rPr>
              <a:t> programming… 1995: Sun/Green/Oak/Java!</a:t>
            </a:r>
          </a:p>
        </p:txBody>
      </p:sp>
      <p:sp>
        <p:nvSpPr>
          <p:cNvPr id="50" name="Text Box 35"/>
          <p:cNvSpPr txBox="1">
            <a:spLocks noChangeArrowheads="1"/>
          </p:cNvSpPr>
          <p:nvPr/>
        </p:nvSpPr>
        <p:spPr bwMode="auto">
          <a:xfrm>
            <a:off x="457200" y="1209675"/>
            <a:ext cx="3505200" cy="457200"/>
          </a:xfrm>
          <a:prstGeom prst="rect">
            <a:avLst/>
          </a:prstGeom>
          <a:solidFill>
            <a:schemeClr val="bg1">
              <a:lumMod val="85000"/>
            </a:schemeClr>
          </a:solidFill>
          <a:ln>
            <a:noFill/>
          </a:ln>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defRPr/>
            </a:pPr>
            <a:r>
              <a:rPr lang="en-US" b="1" dirty="0" smtClean="0"/>
              <a:t>Looking forward</a:t>
            </a:r>
          </a:p>
        </p:txBody>
      </p:sp>
      <p:sp>
        <p:nvSpPr>
          <p:cNvPr id="51" name="Text Box 35"/>
          <p:cNvSpPr txBox="1">
            <a:spLocks noChangeArrowheads="1"/>
          </p:cNvSpPr>
          <p:nvPr/>
        </p:nvSpPr>
        <p:spPr bwMode="auto">
          <a:xfrm>
            <a:off x="5168900" y="6019800"/>
            <a:ext cx="3505200" cy="457200"/>
          </a:xfrm>
          <a:prstGeom prst="rect">
            <a:avLst/>
          </a:prstGeom>
          <a:solidFill>
            <a:schemeClr val="bg1">
              <a:lumMod val="85000"/>
            </a:schemeClr>
          </a:solidFill>
          <a:ln>
            <a:noFill/>
          </a:ln>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defRPr/>
            </a:pPr>
            <a:r>
              <a:rPr lang="en-US" b="1" dirty="0" smtClean="0"/>
              <a:t>Looking back</a:t>
            </a:r>
          </a:p>
        </p:txBody>
      </p:sp>
      <p:sp>
        <p:nvSpPr>
          <p:cNvPr id="29712" name="Text Box 39"/>
          <p:cNvSpPr txBox="1">
            <a:spLocks noChangeArrowheads="1"/>
          </p:cNvSpPr>
          <p:nvPr/>
        </p:nvSpPr>
        <p:spPr bwMode="auto">
          <a:xfrm>
            <a:off x="2743200" y="2286000"/>
            <a:ext cx="9906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2100" b="1">
                <a:latin typeface="Cambria" pitchFamily="18" charset="0"/>
              </a:rPr>
              <a:t>W 14</a:t>
            </a:r>
            <a:r>
              <a:rPr lang="en-US" altLang="en-US" sz="2100" b="1" baseline="30000">
                <a:latin typeface="Cambria" pitchFamily="18" charset="0"/>
              </a:rPr>
              <a:t>th</a:t>
            </a:r>
            <a:r>
              <a:rPr lang="en-US" altLang="en-US" sz="2100" b="1">
                <a:latin typeface="Cambria" pitchFamily="18" charset="0"/>
              </a:rPr>
              <a:t> </a:t>
            </a:r>
          </a:p>
        </p:txBody>
      </p:sp>
      <p:sp>
        <p:nvSpPr>
          <p:cNvPr id="29713" name="Text Box 39"/>
          <p:cNvSpPr txBox="1">
            <a:spLocks noChangeArrowheads="1"/>
          </p:cNvSpPr>
          <p:nvPr/>
        </p:nvSpPr>
        <p:spPr bwMode="auto">
          <a:xfrm>
            <a:off x="685800" y="3473450"/>
            <a:ext cx="9906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2100" b="1">
                <a:latin typeface="Cambria" pitchFamily="18" charset="0"/>
              </a:rPr>
              <a:t>M 19</a:t>
            </a:r>
            <a:r>
              <a:rPr lang="en-US" altLang="en-US" sz="2100" b="1" baseline="30000">
                <a:latin typeface="Cambria" pitchFamily="18" charset="0"/>
              </a:rPr>
              <a:t>th</a:t>
            </a:r>
            <a:r>
              <a:rPr lang="en-US" altLang="en-US" sz="2100" b="1">
                <a:latin typeface="Cambria" pitchFamily="18" charset="0"/>
              </a:rPr>
              <a:t> </a:t>
            </a:r>
          </a:p>
        </p:txBody>
      </p:sp>
      <p:sp>
        <p:nvSpPr>
          <p:cNvPr id="29714" name="Text Box 39"/>
          <p:cNvSpPr txBox="1">
            <a:spLocks noChangeArrowheads="1"/>
          </p:cNvSpPr>
          <p:nvPr/>
        </p:nvSpPr>
        <p:spPr bwMode="auto">
          <a:xfrm>
            <a:off x="2755900" y="3473450"/>
            <a:ext cx="9906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2100" b="1">
                <a:latin typeface="Cambria" pitchFamily="18" charset="0"/>
              </a:rPr>
              <a:t>W 21</a:t>
            </a:r>
            <a:r>
              <a:rPr lang="en-US" altLang="en-US" sz="2100" b="1" baseline="30000">
                <a:latin typeface="Cambria" pitchFamily="18" charset="0"/>
              </a:rPr>
              <a:t>st</a:t>
            </a:r>
            <a:r>
              <a:rPr lang="en-US" altLang="en-US" sz="2100" b="1">
                <a:latin typeface="Cambria" pitchFamily="18" charset="0"/>
              </a:rPr>
              <a:t> </a:t>
            </a:r>
          </a:p>
        </p:txBody>
      </p:sp>
      <p:sp>
        <p:nvSpPr>
          <p:cNvPr id="29715" name="Text Box 35"/>
          <p:cNvSpPr txBox="1">
            <a:spLocks noChangeArrowheads="1"/>
          </p:cNvSpPr>
          <p:nvPr/>
        </p:nvSpPr>
        <p:spPr bwMode="auto">
          <a:xfrm>
            <a:off x="468313" y="1806575"/>
            <a:ext cx="3505200" cy="4572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i="1"/>
              <a:t>Software Engineering</a:t>
            </a:r>
          </a:p>
        </p:txBody>
      </p:sp>
      <p:sp>
        <p:nvSpPr>
          <p:cNvPr id="29716" name="Text Box 35"/>
          <p:cNvSpPr txBox="1">
            <a:spLocks noChangeArrowheads="1"/>
          </p:cNvSpPr>
          <p:nvPr/>
        </p:nvSpPr>
        <p:spPr bwMode="auto">
          <a:xfrm>
            <a:off x="2362200" y="2622550"/>
            <a:ext cx="1657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800" i="1"/>
              <a:t>Graphics/API</a:t>
            </a:r>
          </a:p>
        </p:txBody>
      </p:sp>
      <p:sp>
        <p:nvSpPr>
          <p:cNvPr id="29717" name="Text Box 35"/>
          <p:cNvSpPr txBox="1">
            <a:spLocks noChangeArrowheads="1"/>
          </p:cNvSpPr>
          <p:nvPr/>
        </p:nvSpPr>
        <p:spPr bwMode="auto">
          <a:xfrm>
            <a:off x="419100" y="3886200"/>
            <a:ext cx="1409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800" i="1"/>
              <a:t>Speed worries</a:t>
            </a:r>
          </a:p>
        </p:txBody>
      </p:sp>
      <p:sp>
        <p:nvSpPr>
          <p:cNvPr id="29718" name="Text Box 35"/>
          <p:cNvSpPr txBox="1">
            <a:spLocks noChangeArrowheads="1"/>
          </p:cNvSpPr>
          <p:nvPr/>
        </p:nvSpPr>
        <p:spPr bwMode="auto">
          <a:xfrm>
            <a:off x="2381250" y="3886200"/>
            <a:ext cx="1657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800" i="1"/>
              <a:t>office hours only (no class)</a:t>
            </a:r>
          </a:p>
        </p:txBody>
      </p:sp>
      <p:sp>
        <p:nvSpPr>
          <p:cNvPr id="29719" name="Text Box 39"/>
          <p:cNvSpPr txBox="1">
            <a:spLocks noChangeArrowheads="1"/>
          </p:cNvSpPr>
          <p:nvPr/>
        </p:nvSpPr>
        <p:spPr bwMode="auto">
          <a:xfrm>
            <a:off x="690563" y="4927600"/>
            <a:ext cx="9906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2100" b="1">
                <a:latin typeface="Cambria" pitchFamily="18" charset="0"/>
              </a:rPr>
              <a:t>M 26</a:t>
            </a:r>
            <a:r>
              <a:rPr lang="en-US" altLang="en-US" sz="2100" b="1" baseline="30000">
                <a:latin typeface="Cambria" pitchFamily="18" charset="0"/>
              </a:rPr>
              <a:t>th</a:t>
            </a:r>
            <a:r>
              <a:rPr lang="en-US" altLang="en-US" sz="2100" b="1">
                <a:latin typeface="Cambria" pitchFamily="18" charset="0"/>
              </a:rPr>
              <a:t> </a:t>
            </a:r>
          </a:p>
        </p:txBody>
      </p:sp>
      <p:sp>
        <p:nvSpPr>
          <p:cNvPr id="29720" name="Text Box 39"/>
          <p:cNvSpPr txBox="1">
            <a:spLocks noChangeArrowheads="1"/>
          </p:cNvSpPr>
          <p:nvPr/>
        </p:nvSpPr>
        <p:spPr bwMode="auto">
          <a:xfrm>
            <a:off x="2759075" y="4927600"/>
            <a:ext cx="9906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2100" b="1">
                <a:latin typeface="Cambria" pitchFamily="18" charset="0"/>
              </a:rPr>
              <a:t>W 28</a:t>
            </a:r>
            <a:r>
              <a:rPr lang="en-US" altLang="en-US" sz="2100" b="1" baseline="30000">
                <a:latin typeface="Cambria" pitchFamily="18" charset="0"/>
              </a:rPr>
              <a:t>th</a:t>
            </a:r>
            <a:r>
              <a:rPr lang="en-US" altLang="en-US" sz="2100" b="1">
                <a:latin typeface="Cambria" pitchFamily="18" charset="0"/>
              </a:rPr>
              <a:t> </a:t>
            </a:r>
          </a:p>
        </p:txBody>
      </p:sp>
      <p:sp>
        <p:nvSpPr>
          <p:cNvPr id="29721" name="Text Box 35"/>
          <p:cNvSpPr txBox="1">
            <a:spLocks noChangeArrowheads="1"/>
          </p:cNvSpPr>
          <p:nvPr/>
        </p:nvSpPr>
        <p:spPr bwMode="auto">
          <a:xfrm>
            <a:off x="228600" y="5340350"/>
            <a:ext cx="1828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800" i="1"/>
              <a:t>Better big-O via Memoization</a:t>
            </a:r>
          </a:p>
        </p:txBody>
      </p:sp>
      <p:sp>
        <p:nvSpPr>
          <p:cNvPr id="29722" name="Text Box 35"/>
          <p:cNvSpPr txBox="1">
            <a:spLocks noChangeArrowheads="1"/>
          </p:cNvSpPr>
          <p:nvPr/>
        </p:nvSpPr>
        <p:spPr bwMode="auto">
          <a:xfrm>
            <a:off x="2386013" y="5340350"/>
            <a:ext cx="1657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800" i="1"/>
              <a:t>Dynamic Programming</a:t>
            </a:r>
          </a:p>
        </p:txBody>
      </p:sp>
      <p:sp>
        <p:nvSpPr>
          <p:cNvPr id="29723" name="Text Box 35"/>
          <p:cNvSpPr txBox="1">
            <a:spLocks noChangeArrowheads="1"/>
          </p:cNvSpPr>
          <p:nvPr/>
        </p:nvSpPr>
        <p:spPr bwMode="auto">
          <a:xfrm>
            <a:off x="457200" y="60960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i="1"/>
              <a:t>Algorithmic Engineering</a:t>
            </a:r>
          </a:p>
        </p:txBody>
      </p:sp>
      <p:sp>
        <p:nvSpPr>
          <p:cNvPr id="29724" name="Right Arrow 2"/>
          <p:cNvSpPr>
            <a:spLocks noChangeArrowheads="1"/>
          </p:cNvSpPr>
          <p:nvPr/>
        </p:nvSpPr>
        <p:spPr bwMode="auto">
          <a:xfrm>
            <a:off x="4114800" y="1897063"/>
            <a:ext cx="457200" cy="222250"/>
          </a:xfrm>
          <a:prstGeom prst="rightArrow">
            <a:avLst>
              <a:gd name="adj1" fmla="val 50000"/>
              <a:gd name="adj2" fmla="val 50143"/>
            </a:avLst>
          </a:prstGeom>
          <a:solidFill>
            <a:srgbClr val="CCFFCC"/>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6" name="Right Arrow 65"/>
          <p:cNvSpPr/>
          <p:nvPr/>
        </p:nvSpPr>
        <p:spPr bwMode="auto">
          <a:xfrm>
            <a:off x="8610600" y="6137275"/>
            <a:ext cx="457200" cy="222250"/>
          </a:xfrm>
          <a:prstGeom prst="rightArrow">
            <a:avLst/>
          </a:prstGeom>
          <a:solidFill>
            <a:schemeClr val="bg1">
              <a:lumMod val="85000"/>
            </a:schemeClr>
          </a:solidFill>
          <a:ln w="9525" cap="flat" cmpd="sng" algn="ctr">
            <a:noFill/>
            <a:prstDash val="solid"/>
            <a:round/>
            <a:headEnd type="none" w="med" len="med"/>
            <a:tailEnd type="none" w="med" len="med"/>
          </a:ln>
          <a:effectLst/>
        </p:spPr>
        <p:txBody>
          <a:bodyPr>
            <a:spAutoFit/>
          </a:bodyPr>
          <a:lstStyle/>
          <a:p>
            <a:pPr>
              <a:defRPr/>
            </a:pPr>
            <a:endParaRPr lang="en-US">
              <a:latin typeface="Times New Roman" pitchFamily="1"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5"/>
          <p:cNvSpPr txBox="1">
            <a:spLocks noChangeArrowheads="1"/>
          </p:cNvSpPr>
          <p:nvPr/>
        </p:nvSpPr>
        <p:spPr bwMode="auto">
          <a:xfrm>
            <a:off x="676275" y="120650"/>
            <a:ext cx="7781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3600"/>
              <a:t>Software design:  </a:t>
            </a:r>
            <a:r>
              <a:rPr lang="en-US" altLang="en-US" sz="3600" i="1"/>
              <a:t>Top-down</a:t>
            </a:r>
          </a:p>
        </p:txBody>
      </p:sp>
      <p:sp>
        <p:nvSpPr>
          <p:cNvPr id="30723" name="Text Box 6"/>
          <p:cNvSpPr txBox="1">
            <a:spLocks noChangeArrowheads="1"/>
          </p:cNvSpPr>
          <p:nvPr/>
        </p:nvSpPr>
        <p:spPr bwMode="auto">
          <a:xfrm>
            <a:off x="457200" y="10668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a:t> Getting a clear view of the requirements of the project…</a:t>
            </a:r>
          </a:p>
        </p:txBody>
      </p:sp>
      <p:sp>
        <p:nvSpPr>
          <p:cNvPr id="30724" name="Text Box 7"/>
          <p:cNvSpPr txBox="1">
            <a:spLocks noChangeArrowheads="1"/>
          </p:cNvSpPr>
          <p:nvPr/>
        </p:nvSpPr>
        <p:spPr bwMode="auto">
          <a:xfrm>
            <a:off x="1000125" y="156845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a:t> breaking it up into component pieces</a:t>
            </a:r>
          </a:p>
        </p:txBody>
      </p:sp>
      <p:sp>
        <p:nvSpPr>
          <p:cNvPr id="30725" name="Text Box 8"/>
          <p:cNvSpPr txBox="1">
            <a:spLocks noChangeArrowheads="1"/>
          </p:cNvSpPr>
          <p:nvPr/>
        </p:nvSpPr>
        <p:spPr bwMode="auto">
          <a:xfrm>
            <a:off x="1000125" y="24384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a:t> assembling those pieces into a coherent whole…</a:t>
            </a:r>
          </a:p>
        </p:txBody>
      </p:sp>
      <p:sp>
        <p:nvSpPr>
          <p:cNvPr id="30726" name="Text Box 9"/>
          <p:cNvSpPr txBox="1">
            <a:spLocks noChangeArrowheads="1"/>
          </p:cNvSpPr>
          <p:nvPr/>
        </p:nvSpPr>
        <p:spPr bwMode="auto">
          <a:xfrm>
            <a:off x="998538" y="1989138"/>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a:t> </a:t>
            </a:r>
            <a:r>
              <a:rPr lang="en-US" altLang="en-US" b="1" i="1">
                <a:solidFill>
                  <a:schemeClr val="accent1"/>
                </a:solidFill>
              </a:rPr>
              <a:t>reuse or recurse!</a:t>
            </a:r>
          </a:p>
        </p:txBody>
      </p:sp>
      <p:sp>
        <p:nvSpPr>
          <p:cNvPr id="30727" name="Text Box 26"/>
          <p:cNvSpPr txBox="1">
            <a:spLocks noChangeArrowheads="1"/>
          </p:cNvSpPr>
          <p:nvPr/>
        </p:nvSpPr>
        <p:spPr bwMode="auto">
          <a:xfrm>
            <a:off x="6934200" y="18288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b="1">
                <a:solidFill>
                  <a:srgbClr val="009200"/>
                </a:solidFill>
              </a:rPr>
              <a:t>visualize</a:t>
            </a:r>
          </a:p>
        </p:txBody>
      </p:sp>
      <p:sp>
        <p:nvSpPr>
          <p:cNvPr id="30728" name="Line 27"/>
          <p:cNvSpPr>
            <a:spLocks noChangeShapeType="1"/>
          </p:cNvSpPr>
          <p:nvPr/>
        </p:nvSpPr>
        <p:spPr bwMode="auto">
          <a:xfrm flipH="1" flipV="1">
            <a:off x="5964238" y="1825625"/>
            <a:ext cx="817562" cy="231775"/>
          </a:xfrm>
          <a:prstGeom prst="line">
            <a:avLst/>
          </a:prstGeom>
          <a:noFill/>
          <a:ln w="12700">
            <a:solidFill>
              <a:srgbClr val="0092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9" name="Line 28"/>
          <p:cNvSpPr>
            <a:spLocks noChangeShapeType="1"/>
          </p:cNvSpPr>
          <p:nvPr/>
        </p:nvSpPr>
        <p:spPr bwMode="auto">
          <a:xfrm flipH="1">
            <a:off x="6019800" y="2133600"/>
            <a:ext cx="762000" cy="381000"/>
          </a:xfrm>
          <a:prstGeom prst="line">
            <a:avLst/>
          </a:prstGeom>
          <a:noFill/>
          <a:ln w="12700">
            <a:solidFill>
              <a:srgbClr val="0092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0" name="Text Box 24"/>
          <p:cNvSpPr txBox="1">
            <a:spLocks noChangeArrowheads="1"/>
          </p:cNvSpPr>
          <p:nvPr/>
        </p:nvSpPr>
        <p:spPr bwMode="auto">
          <a:xfrm>
            <a:off x="5735638" y="3429000"/>
            <a:ext cx="2882900" cy="83026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a:solidFill>
                  <a:srgbClr val="0333FF"/>
                </a:solidFill>
              </a:rPr>
              <a:t>What can you </a:t>
            </a:r>
            <a:r>
              <a:rPr lang="en-US" altLang="en-US" b="1" i="1">
                <a:solidFill>
                  <a:srgbClr val="0333FF"/>
                </a:solidFill>
              </a:rPr>
              <a:t>reuse</a:t>
            </a:r>
            <a:r>
              <a:rPr lang="en-US" altLang="en-US">
                <a:solidFill>
                  <a:srgbClr val="0333FF"/>
                </a:solidFill>
              </a:rPr>
              <a:t> for Spampede… </a:t>
            </a:r>
          </a:p>
        </p:txBody>
      </p:sp>
      <p:sp>
        <p:nvSpPr>
          <p:cNvPr id="30731" name="Text Box 24"/>
          <p:cNvSpPr txBox="1">
            <a:spLocks noChangeArrowheads="1"/>
          </p:cNvSpPr>
          <p:nvPr/>
        </p:nvSpPr>
        <p:spPr bwMode="auto">
          <a:xfrm>
            <a:off x="5692775" y="5105400"/>
            <a:ext cx="2882900" cy="83026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a:solidFill>
                  <a:srgbClr val="0333FF"/>
                </a:solidFill>
              </a:rPr>
              <a:t>+ what will change or be built from scratch?</a:t>
            </a:r>
          </a:p>
        </p:txBody>
      </p:sp>
      <p:pic>
        <p:nvPicPr>
          <p:cNvPr id="33" name="Picture 2"/>
          <p:cNvPicPr>
            <a:picLocks noChangeAspect="1" noChangeArrowheads="1"/>
          </p:cNvPicPr>
          <p:nvPr/>
        </p:nvPicPr>
        <p:blipFill rotWithShape="1">
          <a:blip r:embed="rId3"/>
          <a:srcRect l="26092" t="56515" r="36237" b="7427"/>
          <a:stretch/>
        </p:blipFill>
        <p:spPr bwMode="auto">
          <a:xfrm>
            <a:off x="676275" y="3352800"/>
            <a:ext cx="4348163" cy="273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676275" y="120650"/>
            <a:ext cx="7781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3600"/>
              <a:t>Software design:  </a:t>
            </a:r>
            <a:r>
              <a:rPr lang="en-US" altLang="en-US" sz="3600" i="1"/>
              <a:t>Top-down</a:t>
            </a:r>
          </a:p>
        </p:txBody>
      </p:sp>
      <p:sp>
        <p:nvSpPr>
          <p:cNvPr id="31747" name="Text Box 6"/>
          <p:cNvSpPr txBox="1">
            <a:spLocks noChangeArrowheads="1"/>
          </p:cNvSpPr>
          <p:nvPr/>
        </p:nvSpPr>
        <p:spPr bwMode="auto">
          <a:xfrm>
            <a:off x="457200" y="10668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a:t> Getting a clear view of the requirements of the project…</a:t>
            </a:r>
          </a:p>
        </p:txBody>
      </p:sp>
      <p:sp>
        <p:nvSpPr>
          <p:cNvPr id="31748" name="Text Box 7"/>
          <p:cNvSpPr txBox="1">
            <a:spLocks noChangeArrowheads="1"/>
          </p:cNvSpPr>
          <p:nvPr/>
        </p:nvSpPr>
        <p:spPr bwMode="auto">
          <a:xfrm>
            <a:off x="1000125" y="156845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a:t> breaking it up into component pieces</a:t>
            </a:r>
          </a:p>
        </p:txBody>
      </p:sp>
      <p:sp>
        <p:nvSpPr>
          <p:cNvPr id="31749" name="Text Box 8"/>
          <p:cNvSpPr txBox="1">
            <a:spLocks noChangeArrowheads="1"/>
          </p:cNvSpPr>
          <p:nvPr/>
        </p:nvSpPr>
        <p:spPr bwMode="auto">
          <a:xfrm>
            <a:off x="1000125" y="24384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a:t> assembling those pieces into a coherent whole…</a:t>
            </a:r>
          </a:p>
        </p:txBody>
      </p:sp>
      <p:sp>
        <p:nvSpPr>
          <p:cNvPr id="31750" name="Text Box 9"/>
          <p:cNvSpPr txBox="1">
            <a:spLocks noChangeArrowheads="1"/>
          </p:cNvSpPr>
          <p:nvPr/>
        </p:nvSpPr>
        <p:spPr bwMode="auto">
          <a:xfrm>
            <a:off x="998538" y="1989138"/>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a:t> </a:t>
            </a:r>
            <a:r>
              <a:rPr lang="en-US" altLang="en-US" b="1" i="1">
                <a:solidFill>
                  <a:schemeClr val="accent1"/>
                </a:solidFill>
              </a:rPr>
              <a:t>reuse or recurse!</a:t>
            </a:r>
          </a:p>
        </p:txBody>
      </p:sp>
      <p:sp>
        <p:nvSpPr>
          <p:cNvPr id="31751" name="Text Box 24"/>
          <p:cNvSpPr txBox="1">
            <a:spLocks noChangeArrowheads="1"/>
          </p:cNvSpPr>
          <p:nvPr/>
        </p:nvSpPr>
        <p:spPr bwMode="auto">
          <a:xfrm>
            <a:off x="5735638" y="3429000"/>
            <a:ext cx="2882900" cy="83026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a:solidFill>
                  <a:srgbClr val="0333FF"/>
                </a:solidFill>
              </a:rPr>
              <a:t>What can you </a:t>
            </a:r>
            <a:r>
              <a:rPr lang="en-US" altLang="en-US" b="1" i="1">
                <a:solidFill>
                  <a:srgbClr val="0333FF"/>
                </a:solidFill>
              </a:rPr>
              <a:t>reuse</a:t>
            </a:r>
            <a:r>
              <a:rPr lang="en-US" altLang="en-US">
                <a:solidFill>
                  <a:srgbClr val="0333FF"/>
                </a:solidFill>
              </a:rPr>
              <a:t> for Spampede… </a:t>
            </a:r>
          </a:p>
        </p:txBody>
      </p:sp>
      <p:sp>
        <p:nvSpPr>
          <p:cNvPr id="31752" name="Text Box 26"/>
          <p:cNvSpPr txBox="1">
            <a:spLocks noChangeArrowheads="1"/>
          </p:cNvSpPr>
          <p:nvPr/>
        </p:nvSpPr>
        <p:spPr bwMode="auto">
          <a:xfrm>
            <a:off x="6934200" y="18288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b="1">
                <a:solidFill>
                  <a:srgbClr val="009200"/>
                </a:solidFill>
              </a:rPr>
              <a:t>visualize</a:t>
            </a:r>
          </a:p>
        </p:txBody>
      </p:sp>
      <p:sp>
        <p:nvSpPr>
          <p:cNvPr id="31753" name="Line 27"/>
          <p:cNvSpPr>
            <a:spLocks noChangeShapeType="1"/>
          </p:cNvSpPr>
          <p:nvPr/>
        </p:nvSpPr>
        <p:spPr bwMode="auto">
          <a:xfrm flipH="1" flipV="1">
            <a:off x="5964238" y="1825625"/>
            <a:ext cx="817562" cy="231775"/>
          </a:xfrm>
          <a:prstGeom prst="line">
            <a:avLst/>
          </a:prstGeom>
          <a:noFill/>
          <a:ln w="12700">
            <a:solidFill>
              <a:srgbClr val="0092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4" name="Line 28"/>
          <p:cNvSpPr>
            <a:spLocks noChangeShapeType="1"/>
          </p:cNvSpPr>
          <p:nvPr/>
        </p:nvSpPr>
        <p:spPr bwMode="auto">
          <a:xfrm flipH="1">
            <a:off x="6019800" y="2133600"/>
            <a:ext cx="762000" cy="381000"/>
          </a:xfrm>
          <a:prstGeom prst="line">
            <a:avLst/>
          </a:prstGeom>
          <a:noFill/>
          <a:ln w="12700">
            <a:solidFill>
              <a:srgbClr val="0092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5" name="Text Box 24"/>
          <p:cNvSpPr txBox="1">
            <a:spLocks noChangeArrowheads="1"/>
          </p:cNvSpPr>
          <p:nvPr/>
        </p:nvSpPr>
        <p:spPr bwMode="auto">
          <a:xfrm>
            <a:off x="5692775" y="5105400"/>
            <a:ext cx="2882900" cy="83026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a:solidFill>
                  <a:srgbClr val="0333FF"/>
                </a:solidFill>
              </a:rPr>
              <a:t>+ what will change or be built from scratch?</a:t>
            </a:r>
          </a:p>
        </p:txBody>
      </p:sp>
      <p:sp>
        <p:nvSpPr>
          <p:cNvPr id="31756" name="Rectangle 1"/>
          <p:cNvSpPr>
            <a:spLocks noChangeArrowheads="1"/>
          </p:cNvSpPr>
          <p:nvPr/>
        </p:nvSpPr>
        <p:spPr bwMode="auto">
          <a:xfrm>
            <a:off x="6019800" y="4306888"/>
            <a:ext cx="2362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a:latin typeface="Cambria" pitchFamily="18" charset="0"/>
              </a:rPr>
              <a:t>Maze + BFS</a:t>
            </a:r>
          </a:p>
        </p:txBody>
      </p:sp>
      <p:sp>
        <p:nvSpPr>
          <p:cNvPr id="31757" name="Rectangle 16"/>
          <p:cNvSpPr>
            <a:spLocks noChangeArrowheads="1"/>
          </p:cNvSpPr>
          <p:nvPr/>
        </p:nvSpPr>
        <p:spPr bwMode="auto">
          <a:xfrm>
            <a:off x="5635625" y="6229350"/>
            <a:ext cx="31273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500" b="1" i="1">
                <a:latin typeface="Cambria" pitchFamily="18" charset="0"/>
              </a:rPr>
              <a:t>pre-defined</a:t>
            </a:r>
            <a:r>
              <a:rPr lang="en-US" altLang="en-US" sz="1500">
                <a:latin typeface="Cambria" pitchFamily="18" charset="0"/>
              </a:rPr>
              <a:t> maze (instead of file)</a:t>
            </a:r>
          </a:p>
        </p:txBody>
      </p:sp>
      <p:sp>
        <p:nvSpPr>
          <p:cNvPr id="31758" name="Rectangle 17"/>
          <p:cNvSpPr>
            <a:spLocks noChangeArrowheads="1"/>
          </p:cNvSpPr>
          <p:nvPr/>
        </p:nvSpPr>
        <p:spPr bwMode="auto">
          <a:xfrm>
            <a:off x="5562600" y="5969000"/>
            <a:ext cx="3200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500" i="1">
                <a:latin typeface="Cambria" pitchFamily="18" charset="0"/>
              </a:rPr>
              <a:t>snake, spam++, graphics, events</a:t>
            </a:r>
            <a:endParaRPr lang="en-US" altLang="en-US" sz="1500">
              <a:latin typeface="Cambria" pitchFamily="18" charset="0"/>
            </a:endParaRPr>
          </a:p>
        </p:txBody>
      </p:sp>
      <p:pic>
        <p:nvPicPr>
          <p:cNvPr id="21" name="Picture 2"/>
          <p:cNvPicPr>
            <a:picLocks noChangeAspect="1" noChangeArrowheads="1"/>
          </p:cNvPicPr>
          <p:nvPr/>
        </p:nvPicPr>
        <p:blipFill rotWithShape="1">
          <a:blip r:embed="rId3"/>
          <a:srcRect l="26092" t="56515" r="36237" b="7427"/>
          <a:stretch/>
        </p:blipFill>
        <p:spPr bwMode="auto">
          <a:xfrm>
            <a:off x="676275" y="3352800"/>
            <a:ext cx="4348163" cy="273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1760" name="Rectangle 21"/>
          <p:cNvSpPr>
            <a:spLocks noChangeArrowheads="1"/>
          </p:cNvSpPr>
          <p:nvPr/>
        </p:nvSpPr>
        <p:spPr bwMode="auto">
          <a:xfrm>
            <a:off x="5562600" y="4648200"/>
            <a:ext cx="3200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500" i="1">
                <a:latin typeface="Cambria" pitchFamily="18" charset="0"/>
              </a:rPr>
              <a:t>underlying representation</a:t>
            </a:r>
            <a:endParaRPr lang="en-US" altLang="en-US" sz="1500">
              <a:latin typeface="Cambria"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ounded Rectangle 1"/>
          <p:cNvSpPr>
            <a:spLocks noChangeArrowheads="1"/>
          </p:cNvSpPr>
          <p:nvPr/>
        </p:nvSpPr>
        <p:spPr bwMode="auto">
          <a:xfrm>
            <a:off x="138113" y="1619250"/>
            <a:ext cx="1385887" cy="361950"/>
          </a:xfrm>
          <a:prstGeom prst="roundRect">
            <a:avLst>
              <a:gd name="adj" fmla="val 16667"/>
            </a:avLst>
          </a:prstGeom>
          <a:solidFill>
            <a:srgbClr val="CCECFF"/>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32771" name="Text Box 6"/>
          <p:cNvSpPr txBox="1">
            <a:spLocks noChangeArrowheads="1"/>
          </p:cNvSpPr>
          <p:nvPr/>
        </p:nvSpPr>
        <p:spPr bwMode="auto">
          <a:xfrm>
            <a:off x="5364163" y="158750"/>
            <a:ext cx="3502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3600">
                <a:latin typeface="Cambria" pitchFamily="18" charset="0"/>
              </a:rPr>
              <a:t>Model vs. View</a:t>
            </a:r>
          </a:p>
        </p:txBody>
      </p:sp>
      <p:sp>
        <p:nvSpPr>
          <p:cNvPr id="32772" name="Rectangle 44"/>
          <p:cNvSpPr>
            <a:spLocks noChangeArrowheads="1"/>
          </p:cNvSpPr>
          <p:nvPr/>
        </p:nvSpPr>
        <p:spPr bwMode="auto">
          <a:xfrm>
            <a:off x="138113" y="1624013"/>
            <a:ext cx="8929687"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buFontTx/>
              <a:buNone/>
            </a:pPr>
            <a:r>
              <a:rPr lang="en-US" altLang="en-US" sz="1800" b="1">
                <a:latin typeface="Courier New" pitchFamily="49" charset="0"/>
              </a:rPr>
              <a:t>this.maze = new MazeCell[HEIGHT][WIDTH];</a:t>
            </a:r>
          </a:p>
          <a:p>
            <a:pPr>
              <a:spcBef>
                <a:spcPct val="0"/>
              </a:spcBef>
              <a:buFontTx/>
              <a:buNone/>
            </a:pPr>
            <a:endParaRPr lang="en-US" altLang="en-US" sz="1800" b="1">
              <a:latin typeface="Courier New" pitchFamily="49" charset="0"/>
            </a:endParaRPr>
          </a:p>
          <a:p>
            <a:pPr>
              <a:spcBef>
                <a:spcPct val="0"/>
              </a:spcBef>
              <a:buFontTx/>
              <a:buNone/>
            </a:pPr>
            <a:r>
              <a:rPr lang="en-US" altLang="en-US" sz="1800" b="1">
                <a:latin typeface="Courier New" pitchFamily="49" charset="0"/>
              </a:rPr>
              <a:t>   for (int r=0 ; r&lt;HEIGHT ; ++r)  </a:t>
            </a:r>
            <a:r>
              <a:rPr lang="en-US" altLang="en-US" sz="1800" b="1">
                <a:solidFill>
                  <a:srgbClr val="009200"/>
                </a:solidFill>
                <a:latin typeface="Courier New" pitchFamily="49" charset="0"/>
              </a:rPr>
              <a:t>// for each row</a:t>
            </a:r>
          </a:p>
          <a:p>
            <a:pPr>
              <a:spcBef>
                <a:spcPct val="0"/>
              </a:spcBef>
              <a:buFontTx/>
              <a:buNone/>
            </a:pPr>
            <a:r>
              <a:rPr lang="en-US" altLang="en-US" sz="1800" b="1">
                <a:latin typeface="Courier New" pitchFamily="49" charset="0"/>
              </a:rPr>
              <a:t>      for (int c=0 ; c&lt;WIDTH ; ++c)  </a:t>
            </a:r>
            <a:r>
              <a:rPr lang="en-US" altLang="en-US" sz="1800" b="1">
                <a:solidFill>
                  <a:srgbClr val="009200"/>
                </a:solidFill>
                <a:latin typeface="Courier New" pitchFamily="49" charset="0"/>
              </a:rPr>
              <a:t>// for each column</a:t>
            </a:r>
            <a:endParaRPr lang="en-US" altLang="en-US" sz="1800" b="1">
              <a:latin typeface="Courier New" pitchFamily="49" charset="0"/>
            </a:endParaRPr>
          </a:p>
          <a:p>
            <a:pPr>
              <a:spcBef>
                <a:spcPct val="0"/>
              </a:spcBef>
              <a:buFontTx/>
              <a:buNone/>
            </a:pPr>
            <a:r>
              <a:rPr lang="en-US" altLang="en-US" sz="1800" b="1">
                <a:latin typeface="Courier New" pitchFamily="49" charset="0"/>
              </a:rPr>
              <a:t>         maze[r][c] = new MazeCell(r,c, </a:t>
            </a:r>
            <a:r>
              <a:rPr lang="en-US" altLang="en-US" sz="1200" b="1">
                <a:latin typeface="Cambria" pitchFamily="18" charset="0"/>
              </a:rPr>
              <a:t>&lt;appropriate character here&gt;  </a:t>
            </a:r>
            <a:r>
              <a:rPr lang="en-US" altLang="en-US" sz="1800" b="1">
                <a:latin typeface="Courier New" pitchFamily="49" charset="0"/>
              </a:rPr>
              <a:t>); </a:t>
            </a:r>
          </a:p>
        </p:txBody>
      </p:sp>
      <p:sp>
        <p:nvSpPr>
          <p:cNvPr id="1032" name="Text Box 46"/>
          <p:cNvSpPr txBox="1">
            <a:spLocks noChangeArrowheads="1"/>
          </p:cNvSpPr>
          <p:nvPr/>
        </p:nvSpPr>
        <p:spPr bwMode="auto">
          <a:xfrm>
            <a:off x="3756025" y="1428750"/>
            <a:ext cx="5413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defRPr/>
            </a:pPr>
            <a:r>
              <a:rPr lang="en-US" sz="1500" b="1" dirty="0" smtClean="0">
                <a:solidFill>
                  <a:schemeClr val="tx2">
                    <a:lumMod val="40000"/>
                    <a:lumOff val="60000"/>
                  </a:schemeClr>
                </a:solidFill>
              </a:rPr>
              <a:t>30</a:t>
            </a:r>
          </a:p>
        </p:txBody>
      </p:sp>
      <p:sp>
        <p:nvSpPr>
          <p:cNvPr id="1034" name="Text Box 48"/>
          <p:cNvSpPr txBox="1">
            <a:spLocks noChangeArrowheads="1"/>
          </p:cNvSpPr>
          <p:nvPr/>
        </p:nvSpPr>
        <p:spPr bwMode="auto">
          <a:xfrm>
            <a:off x="4808538" y="1428750"/>
            <a:ext cx="4651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defRPr/>
            </a:pPr>
            <a:r>
              <a:rPr lang="en-US" sz="1500" b="1" dirty="0" smtClean="0">
                <a:solidFill>
                  <a:schemeClr val="tx2">
                    <a:lumMod val="40000"/>
                    <a:lumOff val="60000"/>
                  </a:schemeClr>
                </a:solidFill>
              </a:rPr>
              <a:t>50</a:t>
            </a:r>
          </a:p>
        </p:txBody>
      </p:sp>
      <p:sp>
        <p:nvSpPr>
          <p:cNvPr id="39" name="Text Box 57"/>
          <p:cNvSpPr txBox="1">
            <a:spLocks noChangeArrowheads="1"/>
          </p:cNvSpPr>
          <p:nvPr/>
        </p:nvSpPr>
        <p:spPr bwMode="auto">
          <a:xfrm>
            <a:off x="296863" y="198438"/>
            <a:ext cx="3513137" cy="923925"/>
          </a:xfrm>
          <a:prstGeom prst="rect">
            <a:avLst/>
          </a:prstGeom>
          <a:solidFill>
            <a:schemeClr val="bg1">
              <a:lumMod val="85000"/>
            </a:schemeClr>
          </a:solidFill>
          <a:ln>
            <a:noFill/>
          </a:ln>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defRPr/>
            </a:pPr>
            <a:r>
              <a:rPr lang="en-US" sz="2700" dirty="0" smtClean="0"/>
              <a:t>The </a:t>
            </a:r>
            <a:r>
              <a:rPr lang="en-US" sz="2700" b="1" i="1" dirty="0" smtClean="0"/>
              <a:t>model </a:t>
            </a:r>
            <a:r>
              <a:rPr lang="en-US" sz="2700" dirty="0" smtClean="0"/>
              <a:t> is your internal representation.</a:t>
            </a:r>
            <a:endParaRPr lang="en-US" sz="2700" b="1" i="1" dirty="0" smtClean="0"/>
          </a:p>
        </p:txBody>
      </p:sp>
      <p:sp>
        <p:nvSpPr>
          <p:cNvPr id="36" name="Text Box 57"/>
          <p:cNvSpPr txBox="1">
            <a:spLocks noChangeArrowheads="1"/>
          </p:cNvSpPr>
          <p:nvPr/>
        </p:nvSpPr>
        <p:spPr bwMode="auto">
          <a:xfrm>
            <a:off x="6096000" y="5705475"/>
            <a:ext cx="2886075" cy="923925"/>
          </a:xfrm>
          <a:prstGeom prst="rect">
            <a:avLst/>
          </a:prstGeom>
          <a:solidFill>
            <a:schemeClr val="bg1">
              <a:lumMod val="85000"/>
            </a:schemeClr>
          </a:solidFill>
          <a:ln>
            <a:noFill/>
          </a:ln>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defRPr/>
            </a:pPr>
            <a:r>
              <a:rPr lang="en-US" sz="2700" dirty="0" smtClean="0"/>
              <a:t>The </a:t>
            </a:r>
            <a:r>
              <a:rPr lang="en-US" sz="2700" b="1" i="1" dirty="0" smtClean="0"/>
              <a:t>view </a:t>
            </a:r>
            <a:r>
              <a:rPr lang="en-US" sz="2700" dirty="0" smtClean="0"/>
              <a:t>is its external rendering.</a:t>
            </a:r>
            <a:endParaRPr lang="en-US" sz="2700" b="1" i="1" dirty="0" smtClean="0"/>
          </a:p>
        </p:txBody>
      </p:sp>
      <p:sp>
        <p:nvSpPr>
          <p:cNvPr id="32777" name="Text Box 57"/>
          <p:cNvSpPr txBox="1">
            <a:spLocks noChangeArrowheads="1"/>
          </p:cNvSpPr>
          <p:nvPr/>
        </p:nvSpPr>
        <p:spPr bwMode="auto">
          <a:xfrm>
            <a:off x="5410200" y="3733800"/>
            <a:ext cx="2128838" cy="101600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500">
                <a:solidFill>
                  <a:srgbClr val="0000FF"/>
                </a:solidFill>
                <a:latin typeface="Cambria" pitchFamily="18" charset="0"/>
              </a:rPr>
              <a:t>What characters is the model, </a:t>
            </a:r>
            <a:r>
              <a:rPr lang="en-US" altLang="en-US" sz="1500" b="1">
                <a:latin typeface="Courier New" pitchFamily="49" charset="0"/>
                <a:cs typeface="Courier New" pitchFamily="49" charset="0"/>
              </a:rPr>
              <a:t>this.maze</a:t>
            </a:r>
            <a:r>
              <a:rPr lang="en-US" altLang="en-US" sz="1500">
                <a:solidFill>
                  <a:srgbClr val="0000FF"/>
                </a:solidFill>
                <a:latin typeface="Cambria" pitchFamily="18" charset="0"/>
              </a:rPr>
              <a:t>, using for each of these on-screen colors?</a:t>
            </a:r>
            <a:endParaRPr lang="en-US" altLang="en-US" sz="1500" b="1" i="1">
              <a:solidFill>
                <a:srgbClr val="0000FF"/>
              </a:solidFill>
              <a:latin typeface="Cambria" pitchFamily="18" charset="0"/>
            </a:endParaRPr>
          </a:p>
        </p:txBody>
      </p:sp>
      <p:pic>
        <p:nvPicPr>
          <p:cNvPr id="45" name="Picture 2"/>
          <p:cNvPicPr>
            <a:picLocks noChangeAspect="1" noChangeArrowheads="1"/>
          </p:cNvPicPr>
          <p:nvPr/>
        </p:nvPicPr>
        <p:blipFill rotWithShape="1">
          <a:blip r:embed="rId3"/>
          <a:srcRect l="26092" t="56515" r="36237" b="7427"/>
          <a:stretch/>
        </p:blipFill>
        <p:spPr bwMode="auto">
          <a:xfrm>
            <a:off x="990600" y="3657600"/>
            <a:ext cx="4348163" cy="273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124920" y="750240"/>
              <a:ext cx="8367480" cy="2571840"/>
            </p14:xfrm>
          </p:contentPart>
        </mc:Choice>
        <mc:Fallback xmlns="">
          <p:pic>
            <p:nvPicPr>
              <p:cNvPr id="2" name="Ink 1"/>
              <p:cNvPicPr/>
              <p:nvPr/>
            </p:nvPicPr>
            <p:blipFill>
              <a:blip r:embed="rId5"/>
              <a:stretch>
                <a:fillRect/>
              </a:stretch>
            </p:blipFill>
            <p:spPr>
              <a:xfrm>
                <a:off x="115560" y="740880"/>
                <a:ext cx="8386200" cy="2590560"/>
              </a:xfrm>
              <a:prstGeom prst="rect">
                <a:avLst/>
              </a:prstGeom>
            </p:spPr>
          </p:pic>
        </mc:Fallback>
      </mc:AlternateContent>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6"/>
          <p:cNvSpPr txBox="1">
            <a:spLocks noChangeArrowheads="1"/>
          </p:cNvSpPr>
          <p:nvPr/>
        </p:nvSpPr>
        <p:spPr bwMode="auto">
          <a:xfrm>
            <a:off x="5870575" y="158750"/>
            <a:ext cx="3502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3600">
                <a:latin typeface="Cambria" pitchFamily="18" charset="0"/>
              </a:rPr>
              <a:t>Initial data:</a:t>
            </a:r>
          </a:p>
        </p:txBody>
      </p:sp>
      <p:sp>
        <p:nvSpPr>
          <p:cNvPr id="33795" name="Rectangle 44"/>
          <p:cNvSpPr>
            <a:spLocks noChangeArrowheads="1"/>
          </p:cNvSpPr>
          <p:nvPr/>
        </p:nvSpPr>
        <p:spPr bwMode="auto">
          <a:xfrm>
            <a:off x="214313" y="1066800"/>
            <a:ext cx="542290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buFontTx/>
              <a:buNone/>
            </a:pPr>
            <a:r>
              <a:rPr lang="en-US" altLang="en-US" sz="1800" b="1">
                <a:latin typeface="Courier New" pitchFamily="49" charset="0"/>
              </a:rPr>
              <a:t>static </a:t>
            </a:r>
            <a:r>
              <a:rPr lang="en-US" altLang="en-US" sz="1800" b="1">
                <a:solidFill>
                  <a:srgbClr val="800000"/>
                </a:solidFill>
                <a:latin typeface="Courier New" pitchFamily="49" charset="0"/>
              </a:rPr>
              <a:t>final </a:t>
            </a:r>
            <a:r>
              <a:rPr lang="en-US" altLang="en-US" sz="1800" b="1">
                <a:latin typeface="Courier New" pitchFamily="49" charset="0"/>
              </a:rPr>
              <a:t>String[] mazeStrings =  {</a:t>
            </a:r>
          </a:p>
          <a:p>
            <a:pPr>
              <a:spcBef>
                <a:spcPct val="0"/>
              </a:spcBef>
              <a:buFontTx/>
              <a:buNone/>
            </a:pPr>
            <a:r>
              <a:rPr lang="en-US" altLang="en-US" sz="1100" b="1">
                <a:latin typeface="Courier New" pitchFamily="49" charset="0"/>
              </a:rPr>
              <a:t>    </a:t>
            </a:r>
            <a:r>
              <a:rPr lang="en-US" altLang="en-US" sz="1100" b="1">
                <a:solidFill>
                  <a:srgbClr val="0333FF"/>
                </a:solidFill>
                <a:latin typeface="Courier New" pitchFamily="49" charset="0"/>
              </a:rPr>
              <a:t>"**************************************************",</a:t>
            </a:r>
          </a:p>
          <a:p>
            <a:pPr>
              <a:spcBef>
                <a:spcPct val="0"/>
              </a:spcBef>
              <a:buFontTx/>
              <a:buNone/>
            </a:pPr>
            <a:r>
              <a:rPr lang="en-US" altLang="en-US" sz="1100" b="1">
                <a:solidFill>
                  <a:srgbClr val="0333FF"/>
                </a:solidFill>
                <a:latin typeface="Courier New" pitchFamily="49" charset="0"/>
              </a:rPr>
              <a:t>    "*</a:t>
            </a:r>
            <a:r>
              <a:rPr lang="en-US" altLang="en-US" sz="1100" b="1">
                <a:solidFill>
                  <a:schemeClr val="folHlink"/>
                </a:solidFill>
                <a:latin typeface="Courier New" pitchFamily="49" charset="0"/>
              </a:rPr>
              <a:t>P</a:t>
            </a:r>
            <a:r>
              <a:rPr lang="en-US" altLang="en-US" sz="1100" b="1">
                <a:solidFill>
                  <a:schemeClr val="accent1"/>
                </a:solidFill>
                <a:latin typeface="Courier New" pitchFamily="49" charset="0"/>
              </a:rPr>
              <a:t>S</a:t>
            </a:r>
            <a:r>
              <a:rPr lang="en-US" altLang="en-US" sz="1100" b="1">
                <a:solidFill>
                  <a:srgbClr val="0333FF"/>
                </a:solidFill>
                <a:latin typeface="Courier New" pitchFamily="49" charset="0"/>
              </a:rPr>
              <a:t> </a:t>
            </a:r>
            <a:r>
              <a:rPr lang="en-US" altLang="en-US" sz="1100" b="1">
                <a:solidFill>
                  <a:srgbClr val="009200"/>
                </a:solidFill>
                <a:latin typeface="Courier New" pitchFamily="49" charset="0"/>
              </a:rPr>
              <a:t>D</a:t>
            </a:r>
            <a:r>
              <a:rPr lang="en-US" altLang="en-US" sz="1100" b="1">
                <a:solidFill>
                  <a:srgbClr val="0333FF"/>
                </a:solidFill>
                <a:latin typeface="Courier New" pitchFamily="49" charset="0"/>
              </a:rPr>
              <a:t>                                            *",</a:t>
            </a:r>
          </a:p>
          <a:p>
            <a:pPr>
              <a:spcBef>
                <a:spcPct val="0"/>
              </a:spcBef>
              <a:buFontTx/>
              <a:buNone/>
            </a:pPr>
            <a:r>
              <a:rPr lang="en-US" altLang="en-US" sz="1100" b="1">
                <a:solidFill>
                  <a:srgbClr val="0333FF"/>
                </a:solidFill>
                <a:latin typeface="Courier New" pitchFamily="49" charset="0"/>
              </a:rPr>
              <a:t>    "*                                                *",</a:t>
            </a:r>
          </a:p>
          <a:p>
            <a:pPr>
              <a:spcBef>
                <a:spcPct val="0"/>
              </a:spcBef>
              <a:buFontTx/>
              <a:buNone/>
            </a:pPr>
            <a:r>
              <a:rPr lang="en-US" altLang="en-US" sz="1100" b="1">
                <a:solidFill>
                  <a:srgbClr val="0333FF"/>
                </a:solidFill>
                <a:latin typeface="Courier New" pitchFamily="49" charset="0"/>
              </a:rPr>
              <a:t>    "*                                                *",</a:t>
            </a:r>
          </a:p>
          <a:p>
            <a:pPr>
              <a:spcBef>
                <a:spcPct val="0"/>
              </a:spcBef>
              <a:buFontTx/>
              <a:buNone/>
            </a:pPr>
            <a:r>
              <a:rPr lang="en-US" altLang="en-US" sz="1100" b="1">
                <a:solidFill>
                  <a:srgbClr val="0333FF"/>
                </a:solidFill>
                <a:latin typeface="Courier New" pitchFamily="49" charset="0"/>
              </a:rPr>
              <a:t>    "*                                                *",</a:t>
            </a:r>
          </a:p>
          <a:p>
            <a:pPr>
              <a:spcBef>
                <a:spcPct val="0"/>
              </a:spcBef>
              <a:buFontTx/>
              <a:buNone/>
            </a:pPr>
            <a:r>
              <a:rPr lang="en-US" altLang="en-US" sz="1100" b="1">
                <a:solidFill>
                  <a:srgbClr val="0333FF"/>
                </a:solidFill>
                <a:latin typeface="Courier New" pitchFamily="49" charset="0"/>
              </a:rPr>
              <a:t>    "*                                                *",</a:t>
            </a:r>
          </a:p>
          <a:p>
            <a:pPr>
              <a:spcBef>
                <a:spcPct val="0"/>
              </a:spcBef>
              <a:buFontTx/>
              <a:buNone/>
            </a:pPr>
            <a:r>
              <a:rPr lang="en-US" altLang="en-US" sz="1100" b="1">
                <a:solidFill>
                  <a:srgbClr val="0333FF"/>
                </a:solidFill>
                <a:latin typeface="Courier New" pitchFamily="49" charset="0"/>
              </a:rPr>
              <a:t>    "*                                                *",</a:t>
            </a:r>
          </a:p>
          <a:p>
            <a:pPr>
              <a:spcBef>
                <a:spcPct val="0"/>
              </a:spcBef>
              <a:buFontTx/>
              <a:buNone/>
            </a:pPr>
            <a:r>
              <a:rPr lang="en-US" altLang="en-US" sz="1100" b="1">
                <a:solidFill>
                  <a:srgbClr val="0333FF"/>
                </a:solidFill>
                <a:latin typeface="Courier New" pitchFamily="49" charset="0"/>
              </a:rPr>
              <a:t>    "*                                                *",</a:t>
            </a:r>
          </a:p>
          <a:p>
            <a:pPr>
              <a:spcBef>
                <a:spcPct val="0"/>
              </a:spcBef>
              <a:buFontTx/>
              <a:buNone/>
            </a:pPr>
            <a:r>
              <a:rPr lang="en-US" altLang="en-US" sz="1100" b="1">
                <a:solidFill>
                  <a:srgbClr val="0333FF"/>
                </a:solidFill>
                <a:latin typeface="Courier New" pitchFamily="49" charset="0"/>
              </a:rPr>
              <a:t>    "*                                                *",</a:t>
            </a:r>
          </a:p>
          <a:p>
            <a:pPr>
              <a:spcBef>
                <a:spcPct val="0"/>
              </a:spcBef>
              <a:buFontTx/>
              <a:buNone/>
            </a:pPr>
            <a:r>
              <a:rPr lang="en-US" altLang="en-US" sz="1100" b="1">
                <a:solidFill>
                  <a:srgbClr val="0333FF"/>
                </a:solidFill>
                <a:latin typeface="Courier New" pitchFamily="49" charset="0"/>
              </a:rPr>
              <a:t>    "*                                                *",</a:t>
            </a:r>
          </a:p>
          <a:p>
            <a:pPr>
              <a:spcBef>
                <a:spcPct val="0"/>
              </a:spcBef>
              <a:buFontTx/>
              <a:buNone/>
            </a:pPr>
            <a:r>
              <a:rPr lang="en-US" altLang="en-US" sz="1100" b="1">
                <a:solidFill>
                  <a:srgbClr val="0333FF"/>
                </a:solidFill>
                <a:latin typeface="Courier New" pitchFamily="49" charset="0"/>
              </a:rPr>
              <a:t>    "*                                                *",</a:t>
            </a:r>
          </a:p>
          <a:p>
            <a:pPr>
              <a:spcBef>
                <a:spcPct val="0"/>
              </a:spcBef>
              <a:buFontTx/>
              <a:buNone/>
            </a:pPr>
            <a:r>
              <a:rPr lang="en-US" altLang="en-US" sz="1100" b="1">
                <a:solidFill>
                  <a:srgbClr val="0333FF"/>
                </a:solidFill>
                <a:latin typeface="Courier New" pitchFamily="49" charset="0"/>
              </a:rPr>
              <a:t>    "*                                                *",</a:t>
            </a:r>
          </a:p>
          <a:p>
            <a:pPr>
              <a:spcBef>
                <a:spcPct val="0"/>
              </a:spcBef>
              <a:buFontTx/>
              <a:buNone/>
            </a:pPr>
            <a:r>
              <a:rPr lang="en-US" altLang="en-US" sz="1100" b="1">
                <a:solidFill>
                  <a:srgbClr val="0333FF"/>
                </a:solidFill>
                <a:latin typeface="Courier New" pitchFamily="49" charset="0"/>
              </a:rPr>
              <a:t>    "*                       **                       *",</a:t>
            </a:r>
          </a:p>
          <a:p>
            <a:pPr>
              <a:spcBef>
                <a:spcPct val="0"/>
              </a:spcBef>
              <a:buFontTx/>
              <a:buNone/>
            </a:pPr>
            <a:r>
              <a:rPr lang="en-US" altLang="en-US" sz="1100" b="1">
                <a:solidFill>
                  <a:srgbClr val="0333FF"/>
                </a:solidFill>
                <a:latin typeface="Courier New" pitchFamily="49" charset="0"/>
              </a:rPr>
              <a:t>    "*                       **                       *",</a:t>
            </a:r>
          </a:p>
          <a:p>
            <a:pPr>
              <a:spcBef>
                <a:spcPct val="0"/>
              </a:spcBef>
              <a:buFontTx/>
              <a:buNone/>
            </a:pPr>
            <a:r>
              <a:rPr lang="en-US" altLang="en-US" sz="1100" b="1">
                <a:solidFill>
                  <a:srgbClr val="0333FF"/>
                </a:solidFill>
                <a:latin typeface="Courier New" pitchFamily="49" charset="0"/>
              </a:rPr>
              <a:t>    "*                       **                       *",</a:t>
            </a:r>
          </a:p>
          <a:p>
            <a:pPr>
              <a:spcBef>
                <a:spcPct val="0"/>
              </a:spcBef>
              <a:buFontTx/>
              <a:buNone/>
            </a:pPr>
            <a:r>
              <a:rPr lang="en-US" altLang="en-US" sz="1100" b="1">
                <a:solidFill>
                  <a:srgbClr val="0333FF"/>
                </a:solidFill>
                <a:latin typeface="Courier New" pitchFamily="49" charset="0"/>
              </a:rPr>
              <a:t>    "*                       **                       *",</a:t>
            </a:r>
          </a:p>
          <a:p>
            <a:pPr>
              <a:spcBef>
                <a:spcPct val="0"/>
              </a:spcBef>
              <a:buFontTx/>
              <a:buNone/>
            </a:pPr>
            <a:r>
              <a:rPr lang="en-US" altLang="en-US" sz="1100" b="1">
                <a:solidFill>
                  <a:srgbClr val="0333FF"/>
                </a:solidFill>
                <a:latin typeface="Courier New" pitchFamily="49" charset="0"/>
              </a:rPr>
              <a:t>    "*                                                *",</a:t>
            </a:r>
          </a:p>
          <a:p>
            <a:pPr>
              <a:spcBef>
                <a:spcPct val="0"/>
              </a:spcBef>
              <a:buFontTx/>
              <a:buNone/>
            </a:pPr>
            <a:r>
              <a:rPr lang="en-US" altLang="en-US" sz="1100" b="1">
                <a:solidFill>
                  <a:srgbClr val="0333FF"/>
                </a:solidFill>
                <a:latin typeface="Courier New" pitchFamily="49" charset="0"/>
              </a:rPr>
              <a:t>    "*                                                *",</a:t>
            </a:r>
          </a:p>
          <a:p>
            <a:pPr>
              <a:spcBef>
                <a:spcPct val="0"/>
              </a:spcBef>
              <a:buFontTx/>
              <a:buNone/>
            </a:pPr>
            <a:r>
              <a:rPr lang="en-US" altLang="en-US" sz="1100" b="1">
                <a:solidFill>
                  <a:srgbClr val="0333FF"/>
                </a:solidFill>
                <a:latin typeface="Courier New" pitchFamily="49" charset="0"/>
              </a:rPr>
              <a:t>    "*                                                *",</a:t>
            </a:r>
          </a:p>
          <a:p>
            <a:pPr>
              <a:spcBef>
                <a:spcPct val="0"/>
              </a:spcBef>
              <a:buFontTx/>
              <a:buNone/>
            </a:pPr>
            <a:r>
              <a:rPr lang="en-US" altLang="en-US" sz="1100" b="1">
                <a:solidFill>
                  <a:srgbClr val="0333FF"/>
                </a:solidFill>
                <a:latin typeface="Courier New" pitchFamily="49" charset="0"/>
              </a:rPr>
              <a:t>    "*                                                *",</a:t>
            </a:r>
          </a:p>
          <a:p>
            <a:pPr>
              <a:spcBef>
                <a:spcPct val="0"/>
              </a:spcBef>
              <a:buFontTx/>
              <a:buNone/>
            </a:pPr>
            <a:r>
              <a:rPr lang="en-US" altLang="en-US" sz="1100" b="1">
                <a:solidFill>
                  <a:srgbClr val="0333FF"/>
                </a:solidFill>
                <a:latin typeface="Courier New" pitchFamily="49" charset="0"/>
              </a:rPr>
              <a:t>    "*                                                *",</a:t>
            </a:r>
          </a:p>
          <a:p>
            <a:pPr>
              <a:spcBef>
                <a:spcPct val="0"/>
              </a:spcBef>
              <a:buFontTx/>
              <a:buNone/>
            </a:pPr>
            <a:r>
              <a:rPr lang="en-US" altLang="en-US" sz="1100" b="1">
                <a:solidFill>
                  <a:srgbClr val="0333FF"/>
                </a:solidFill>
                <a:latin typeface="Courier New" pitchFamily="49" charset="0"/>
              </a:rPr>
              <a:t>    "*                                                *",</a:t>
            </a:r>
          </a:p>
          <a:p>
            <a:pPr>
              <a:spcBef>
                <a:spcPct val="0"/>
              </a:spcBef>
              <a:buFontTx/>
              <a:buNone/>
            </a:pPr>
            <a:r>
              <a:rPr lang="en-US" altLang="en-US" sz="1100" b="1">
                <a:solidFill>
                  <a:srgbClr val="0333FF"/>
                </a:solidFill>
                <a:latin typeface="Courier New" pitchFamily="49" charset="0"/>
              </a:rPr>
              <a:t>    "*                                                *",</a:t>
            </a:r>
          </a:p>
          <a:p>
            <a:pPr>
              <a:spcBef>
                <a:spcPct val="0"/>
              </a:spcBef>
              <a:buFontTx/>
              <a:buNone/>
            </a:pPr>
            <a:r>
              <a:rPr lang="en-US" altLang="en-US" sz="1100" b="1">
                <a:solidFill>
                  <a:srgbClr val="0333FF"/>
                </a:solidFill>
                <a:latin typeface="Courier New" pitchFamily="49" charset="0"/>
              </a:rPr>
              <a:t>    "*                                                *",</a:t>
            </a:r>
          </a:p>
          <a:p>
            <a:pPr>
              <a:spcBef>
                <a:spcPct val="0"/>
              </a:spcBef>
              <a:buFontTx/>
              <a:buNone/>
            </a:pPr>
            <a:r>
              <a:rPr lang="en-US" altLang="en-US" sz="1100" b="1">
                <a:solidFill>
                  <a:srgbClr val="0333FF"/>
                </a:solidFill>
                <a:latin typeface="Courier New" pitchFamily="49" charset="0"/>
              </a:rPr>
              <a:t>    "*                                                *",</a:t>
            </a:r>
          </a:p>
          <a:p>
            <a:pPr>
              <a:spcBef>
                <a:spcPct val="0"/>
              </a:spcBef>
              <a:buFontTx/>
              <a:buNone/>
            </a:pPr>
            <a:r>
              <a:rPr lang="en-US" altLang="en-US" sz="1100" b="1">
                <a:solidFill>
                  <a:srgbClr val="0333FF"/>
                </a:solidFill>
                <a:latin typeface="Courier New" pitchFamily="49" charset="0"/>
              </a:rPr>
              <a:t>    "*                                        </a:t>
            </a:r>
            <a:r>
              <a:rPr lang="en-US" altLang="en-US" sz="1100" b="1">
                <a:solidFill>
                  <a:srgbClr val="009200"/>
                </a:solidFill>
                <a:latin typeface="Courier New" pitchFamily="49" charset="0"/>
              </a:rPr>
              <a:t>D</a:t>
            </a:r>
            <a:r>
              <a:rPr lang="en-US" altLang="en-US" sz="1100" b="1">
                <a:solidFill>
                  <a:srgbClr val="0333FF"/>
                </a:solidFill>
                <a:latin typeface="Courier New" pitchFamily="49" charset="0"/>
              </a:rPr>
              <a:t>       *",</a:t>
            </a:r>
          </a:p>
          <a:p>
            <a:pPr>
              <a:spcBef>
                <a:spcPct val="0"/>
              </a:spcBef>
              <a:buFontTx/>
              <a:buNone/>
            </a:pPr>
            <a:r>
              <a:rPr lang="en-US" altLang="en-US" sz="1100" b="1">
                <a:solidFill>
                  <a:srgbClr val="0333FF"/>
                </a:solidFill>
                <a:latin typeface="Courier New" pitchFamily="49" charset="0"/>
              </a:rPr>
              <a:t>    "*                                                *",</a:t>
            </a:r>
          </a:p>
          <a:p>
            <a:pPr>
              <a:spcBef>
                <a:spcPct val="0"/>
              </a:spcBef>
              <a:buFontTx/>
              <a:buNone/>
            </a:pPr>
            <a:r>
              <a:rPr lang="en-US" altLang="en-US" sz="1100" b="1">
                <a:solidFill>
                  <a:srgbClr val="0333FF"/>
                </a:solidFill>
                <a:latin typeface="Courier New" pitchFamily="49" charset="0"/>
              </a:rPr>
              <a:t>    "*                                                *",</a:t>
            </a:r>
          </a:p>
          <a:p>
            <a:pPr>
              <a:spcBef>
                <a:spcPct val="0"/>
              </a:spcBef>
              <a:buFontTx/>
              <a:buNone/>
            </a:pPr>
            <a:r>
              <a:rPr lang="en-US" altLang="en-US" sz="1100" b="1">
                <a:solidFill>
                  <a:srgbClr val="0333FF"/>
                </a:solidFill>
                <a:latin typeface="Courier New" pitchFamily="49" charset="0"/>
              </a:rPr>
              <a:t>    "*                                                *",</a:t>
            </a:r>
          </a:p>
          <a:p>
            <a:pPr>
              <a:spcBef>
                <a:spcPct val="0"/>
              </a:spcBef>
              <a:buFontTx/>
              <a:buNone/>
            </a:pPr>
            <a:r>
              <a:rPr lang="en-US" altLang="en-US" sz="1100" b="1">
                <a:solidFill>
                  <a:srgbClr val="0333FF"/>
                </a:solidFill>
                <a:latin typeface="Courier New" pitchFamily="49" charset="0"/>
              </a:rPr>
              <a:t>    "**************************************************"</a:t>
            </a:r>
          </a:p>
          <a:p>
            <a:pPr>
              <a:spcBef>
                <a:spcPct val="0"/>
              </a:spcBef>
              <a:buFontTx/>
              <a:buNone/>
            </a:pPr>
            <a:r>
              <a:rPr lang="en-US" altLang="en-US" sz="1100" b="1">
                <a:latin typeface="Courier New" pitchFamily="49" charset="0"/>
              </a:rPr>
              <a:t>  };</a:t>
            </a:r>
          </a:p>
        </p:txBody>
      </p:sp>
      <p:sp>
        <p:nvSpPr>
          <p:cNvPr id="33796" name="Line 45"/>
          <p:cNvSpPr>
            <a:spLocks noChangeShapeType="1"/>
          </p:cNvSpPr>
          <p:nvPr/>
        </p:nvSpPr>
        <p:spPr bwMode="auto">
          <a:xfrm>
            <a:off x="5334000" y="1384300"/>
            <a:ext cx="0" cy="49530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797" name="Text Box 46"/>
          <p:cNvSpPr txBox="1">
            <a:spLocks noChangeArrowheads="1"/>
          </p:cNvSpPr>
          <p:nvPr/>
        </p:nvSpPr>
        <p:spPr bwMode="auto">
          <a:xfrm>
            <a:off x="4960938" y="6281738"/>
            <a:ext cx="16002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500" b="1"/>
              <a:t>30 rows</a:t>
            </a:r>
          </a:p>
        </p:txBody>
      </p:sp>
      <p:sp>
        <p:nvSpPr>
          <p:cNvPr id="33798" name="Line 47"/>
          <p:cNvSpPr>
            <a:spLocks noChangeShapeType="1"/>
          </p:cNvSpPr>
          <p:nvPr/>
        </p:nvSpPr>
        <p:spPr bwMode="auto">
          <a:xfrm>
            <a:off x="803275" y="6477000"/>
            <a:ext cx="3994150" cy="1588"/>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799" name="Text Box 48"/>
          <p:cNvSpPr txBox="1">
            <a:spLocks noChangeArrowheads="1"/>
          </p:cNvSpPr>
          <p:nvPr/>
        </p:nvSpPr>
        <p:spPr bwMode="auto">
          <a:xfrm>
            <a:off x="3921125" y="6477000"/>
            <a:ext cx="1828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500" b="1"/>
              <a:t>50 columns</a:t>
            </a:r>
          </a:p>
        </p:txBody>
      </p:sp>
      <p:sp>
        <p:nvSpPr>
          <p:cNvPr id="33800" name="Text Box 50"/>
          <p:cNvSpPr txBox="1">
            <a:spLocks noChangeArrowheads="1"/>
          </p:cNvSpPr>
          <p:nvPr/>
        </p:nvSpPr>
        <p:spPr bwMode="auto">
          <a:xfrm>
            <a:off x="1160463" y="5154613"/>
            <a:ext cx="2525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buFontTx/>
              <a:buNone/>
            </a:pPr>
            <a:r>
              <a:rPr lang="en-US" altLang="en-US" b="1">
                <a:solidFill>
                  <a:srgbClr val="009200"/>
                </a:solidFill>
              </a:rPr>
              <a:t>'D' == spam</a:t>
            </a:r>
          </a:p>
        </p:txBody>
      </p:sp>
      <p:sp>
        <p:nvSpPr>
          <p:cNvPr id="33801" name="Text Box 51"/>
          <p:cNvSpPr txBox="1">
            <a:spLocks noChangeArrowheads="1"/>
          </p:cNvSpPr>
          <p:nvPr/>
        </p:nvSpPr>
        <p:spPr bwMode="auto">
          <a:xfrm>
            <a:off x="3132138" y="2846388"/>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b="1">
                <a:solidFill>
                  <a:srgbClr val="0333FF"/>
                </a:solidFill>
              </a:rPr>
              <a:t>'*' == wall</a:t>
            </a:r>
          </a:p>
        </p:txBody>
      </p:sp>
      <p:sp>
        <p:nvSpPr>
          <p:cNvPr id="33802" name="Text Box 52"/>
          <p:cNvSpPr txBox="1">
            <a:spLocks noChangeArrowheads="1"/>
          </p:cNvSpPr>
          <p:nvPr/>
        </p:nvSpPr>
        <p:spPr bwMode="auto">
          <a:xfrm>
            <a:off x="1828800" y="1917700"/>
            <a:ext cx="2514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b="1">
                <a:solidFill>
                  <a:schemeClr val="accent1"/>
                </a:solidFill>
              </a:rPr>
              <a:t>'S' == head of the centipede</a:t>
            </a:r>
          </a:p>
        </p:txBody>
      </p:sp>
      <p:sp>
        <p:nvSpPr>
          <p:cNvPr id="33803" name="Text Box 53"/>
          <p:cNvSpPr txBox="1">
            <a:spLocks noChangeArrowheads="1"/>
          </p:cNvSpPr>
          <p:nvPr/>
        </p:nvSpPr>
        <p:spPr bwMode="auto">
          <a:xfrm>
            <a:off x="1447800" y="4279900"/>
            <a:ext cx="2514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b="1">
                <a:solidFill>
                  <a:schemeClr val="folHlink"/>
                </a:solidFill>
              </a:rPr>
              <a:t>'P' == body of the centipede</a:t>
            </a:r>
          </a:p>
        </p:txBody>
      </p:sp>
      <p:sp>
        <p:nvSpPr>
          <p:cNvPr id="33804" name="Line 54"/>
          <p:cNvSpPr>
            <a:spLocks noChangeShapeType="1"/>
          </p:cNvSpPr>
          <p:nvPr/>
        </p:nvSpPr>
        <p:spPr bwMode="auto">
          <a:xfrm flipH="1" flipV="1">
            <a:off x="966788" y="1697038"/>
            <a:ext cx="938212" cy="373062"/>
          </a:xfrm>
          <a:prstGeom prst="line">
            <a:avLst/>
          </a:prstGeom>
          <a:noFill/>
          <a:ln w="127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5" name="Line 55"/>
          <p:cNvSpPr>
            <a:spLocks noChangeShapeType="1"/>
          </p:cNvSpPr>
          <p:nvPr/>
        </p:nvSpPr>
        <p:spPr bwMode="auto">
          <a:xfrm flipH="1" flipV="1">
            <a:off x="839788" y="1730375"/>
            <a:ext cx="674687" cy="2689225"/>
          </a:xfrm>
          <a:prstGeom prst="line">
            <a:avLst/>
          </a:prstGeom>
          <a:noFill/>
          <a:ln w="127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6" name="Line 56"/>
          <p:cNvSpPr>
            <a:spLocks noChangeShapeType="1"/>
          </p:cNvSpPr>
          <p:nvPr/>
        </p:nvSpPr>
        <p:spPr bwMode="auto">
          <a:xfrm>
            <a:off x="3505200" y="3200400"/>
            <a:ext cx="1219200" cy="838200"/>
          </a:xfrm>
          <a:prstGeom prst="line">
            <a:avLst/>
          </a:prstGeom>
          <a:noFill/>
          <a:ln w="12700">
            <a:solidFill>
              <a:srgbClr val="0333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7" name="Text Box 57"/>
          <p:cNvSpPr txBox="1">
            <a:spLocks noChangeArrowheads="1"/>
          </p:cNvSpPr>
          <p:nvPr/>
        </p:nvSpPr>
        <p:spPr bwMode="auto">
          <a:xfrm>
            <a:off x="5637213" y="2425700"/>
            <a:ext cx="227171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800"/>
              <a:t>This array of Strings holds the starting contents of the maze.</a:t>
            </a:r>
          </a:p>
        </p:txBody>
      </p:sp>
      <p:grpSp>
        <p:nvGrpSpPr>
          <p:cNvPr id="33808" name="Group 59"/>
          <p:cNvGrpSpPr>
            <a:grpSpLocks/>
          </p:cNvGrpSpPr>
          <p:nvPr>
            <p:custDataLst>
              <p:tags r:id="rId1"/>
            </p:custDataLst>
          </p:nvPr>
        </p:nvGrpSpPr>
        <p:grpSpPr bwMode="auto">
          <a:xfrm>
            <a:off x="1422400" y="482600"/>
            <a:ext cx="369888" cy="417513"/>
            <a:chOff x="2928" y="1051"/>
            <a:chExt cx="840" cy="957"/>
          </a:xfrm>
        </p:grpSpPr>
        <p:sp>
          <p:nvSpPr>
            <p:cNvPr id="33813" name="Freeform 60"/>
            <p:cNvSpPr>
              <a:spLocks/>
            </p:cNvSpPr>
            <p:nvPr>
              <p:custDataLst>
                <p:tags r:id="rId2"/>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3814" name="Oval 6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33815" name="Oval 6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33816" name="Oval 6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33817" name="Oval 6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33818" name="Oval 6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33819" name="Oval 6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33820" name="Oval 6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33821" name="AutoShape 6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33822" name="Freeform 6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3823" name="Freeform 7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3824" name="Freeform 7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3825" name="Freeform 7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3809" name="Text Box 73"/>
          <p:cNvSpPr txBox="1">
            <a:spLocks noChangeArrowheads="1"/>
          </p:cNvSpPr>
          <p:nvPr/>
        </p:nvSpPr>
        <p:spPr bwMode="auto">
          <a:xfrm>
            <a:off x="1858963" y="366713"/>
            <a:ext cx="14176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000" b="1" i="1">
                <a:solidFill>
                  <a:srgbClr val="800000"/>
                </a:solidFill>
                <a:latin typeface="Courier New" pitchFamily="49" charset="0"/>
              </a:rPr>
              <a:t>final</a:t>
            </a:r>
            <a:r>
              <a:rPr lang="en-US" altLang="en-US" sz="1000" i="1">
                <a:solidFill>
                  <a:srgbClr val="800000"/>
                </a:solidFill>
                <a:latin typeface="Arial" pitchFamily="34" charset="0"/>
              </a:rPr>
              <a:t> </a:t>
            </a:r>
            <a:r>
              <a:rPr lang="en-US" altLang="en-US" sz="1000" i="1">
                <a:solidFill>
                  <a:srgbClr val="009200"/>
                </a:solidFill>
                <a:latin typeface="Arial" pitchFamily="34" charset="0"/>
              </a:rPr>
              <a:t>initial data?</a:t>
            </a:r>
          </a:p>
        </p:txBody>
      </p:sp>
      <p:sp>
        <p:nvSpPr>
          <p:cNvPr id="33810" name="Line 56"/>
          <p:cNvSpPr>
            <a:spLocks noChangeShapeType="1"/>
          </p:cNvSpPr>
          <p:nvPr/>
        </p:nvSpPr>
        <p:spPr bwMode="auto">
          <a:xfrm>
            <a:off x="3657600" y="5416550"/>
            <a:ext cx="414338" cy="195263"/>
          </a:xfrm>
          <a:prstGeom prst="line">
            <a:avLst/>
          </a:prstGeom>
          <a:noFill/>
          <a:ln w="12700">
            <a:solidFill>
              <a:srgbClr val="0092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11" name="Rectangle 2"/>
          <p:cNvSpPr>
            <a:spLocks noChangeArrowheads="1"/>
          </p:cNvSpPr>
          <p:nvPr/>
        </p:nvSpPr>
        <p:spPr bwMode="auto">
          <a:xfrm>
            <a:off x="6162675" y="755650"/>
            <a:ext cx="28940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2700" b="1">
                <a:solidFill>
                  <a:srgbClr val="000000"/>
                </a:solidFill>
                <a:latin typeface="Courier New" pitchFamily="49" charset="0"/>
              </a:rPr>
              <a:t> mazeStrings </a:t>
            </a:r>
            <a:endParaRPr lang="en-US" altLang="en-US" sz="2700"/>
          </a:p>
        </p:txBody>
      </p:sp>
      <mc:AlternateContent xmlns:mc="http://schemas.openxmlformats.org/markup-compatibility/2006" xmlns:p14="http://schemas.microsoft.com/office/powerpoint/2010/main">
        <mc:Choice Requires="p14">
          <p:contentPart p14:bwMode="auto" r:id="rId17">
            <p14:nvContentPartPr>
              <p14:cNvPr id="2" name="Ink 1"/>
              <p14:cNvContentPartPr/>
              <p14:nvPr/>
            </p14:nvContentPartPr>
            <p14:xfrm>
              <a:off x="616320" y="53640"/>
              <a:ext cx="8028000" cy="1893240"/>
            </p14:xfrm>
          </p:contentPart>
        </mc:Choice>
        <mc:Fallback xmlns="">
          <p:pic>
            <p:nvPicPr>
              <p:cNvPr id="2" name="Ink 1"/>
              <p:cNvPicPr/>
              <p:nvPr/>
            </p:nvPicPr>
            <p:blipFill>
              <a:blip r:embed="rId18"/>
              <a:stretch>
                <a:fillRect/>
              </a:stretch>
            </p:blipFill>
            <p:spPr>
              <a:xfrm>
                <a:off x="606960" y="44280"/>
                <a:ext cx="8046720" cy="1911960"/>
              </a:xfrm>
              <a:prstGeom prst="rect">
                <a:avLst/>
              </a:prstGeom>
            </p:spPr>
          </p:pic>
        </mc:Fallback>
      </mc:AlternateContent>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7"/>
          <p:cNvSpPr txBox="1">
            <a:spLocks noChangeArrowheads="1"/>
          </p:cNvSpPr>
          <p:nvPr/>
        </p:nvSpPr>
        <p:spPr bwMode="auto">
          <a:xfrm>
            <a:off x="895350" y="238125"/>
            <a:ext cx="49037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4800">
                <a:solidFill>
                  <a:srgbClr val="000000"/>
                </a:solidFill>
                <a:latin typeface="Cambria" pitchFamily="18" charset="0"/>
              </a:rPr>
              <a:t>Avoid magic !</a:t>
            </a:r>
          </a:p>
        </p:txBody>
      </p:sp>
      <p:sp>
        <p:nvSpPr>
          <p:cNvPr id="34819" name="Text Box 9"/>
          <p:cNvSpPr txBox="1">
            <a:spLocks noChangeArrowheads="1"/>
          </p:cNvSpPr>
          <p:nvPr/>
        </p:nvSpPr>
        <p:spPr bwMode="auto">
          <a:xfrm>
            <a:off x="4238625" y="5300663"/>
            <a:ext cx="4448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400">
                <a:solidFill>
                  <a:srgbClr val="800000"/>
                </a:solidFill>
                <a:latin typeface="Sand" charset="0"/>
              </a:rPr>
              <a:t>these are unchangeable  values for use in functions, etc. Preface with class name, if needed…</a:t>
            </a:r>
          </a:p>
        </p:txBody>
      </p:sp>
      <p:pic>
        <p:nvPicPr>
          <p:cNvPr id="3482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86600" y="152400"/>
            <a:ext cx="1897063"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11"/>
          <p:cNvSpPr txBox="1">
            <a:spLocks noChangeArrowheads="1"/>
          </p:cNvSpPr>
          <p:nvPr/>
        </p:nvSpPr>
        <p:spPr bwMode="auto">
          <a:xfrm>
            <a:off x="7188200" y="2416175"/>
            <a:ext cx="1676400" cy="276225"/>
          </a:xfrm>
          <a:prstGeom prst="rect">
            <a:avLst/>
          </a:prstGeom>
          <a:solidFill>
            <a:schemeClr val="bg1">
              <a:lumMod val="85000"/>
            </a:schemeClr>
          </a:solidFill>
          <a:ln>
            <a:noFill/>
          </a:ln>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defRPr/>
            </a:pPr>
            <a:r>
              <a:rPr lang="en-US" sz="1200" dirty="0" smtClean="0">
                <a:latin typeface="Calibri" pitchFamily="34" charset="0"/>
                <a:cs typeface="Calibri" pitchFamily="34" charset="0"/>
              </a:rPr>
              <a:t>even Prof. B. agrees...</a:t>
            </a:r>
          </a:p>
        </p:txBody>
      </p:sp>
      <p:sp>
        <p:nvSpPr>
          <p:cNvPr id="34822" name="Text Box 12"/>
          <p:cNvSpPr txBox="1">
            <a:spLocks noChangeArrowheads="1"/>
          </p:cNvSpPr>
          <p:nvPr/>
        </p:nvSpPr>
        <p:spPr bwMode="auto">
          <a:xfrm>
            <a:off x="979488" y="3429000"/>
            <a:ext cx="7097712"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nSpc>
                <a:spcPct val="80000"/>
              </a:lnSpc>
              <a:buFontTx/>
              <a:buNone/>
            </a:pPr>
            <a:r>
              <a:rPr lang="en-US" altLang="en-US" b="1">
                <a:solidFill>
                  <a:srgbClr val="0000FF"/>
                </a:solidFill>
                <a:latin typeface="Courier New" pitchFamily="49" charset="0"/>
              </a:rPr>
              <a:t>public static </a:t>
            </a:r>
            <a:r>
              <a:rPr lang="en-US" altLang="en-US" b="1">
                <a:solidFill>
                  <a:srgbClr val="800000"/>
                </a:solidFill>
                <a:latin typeface="Courier New" pitchFamily="49" charset="0"/>
              </a:rPr>
              <a:t>final</a:t>
            </a:r>
            <a:r>
              <a:rPr lang="en-US" altLang="en-US" b="1">
                <a:solidFill>
                  <a:srgbClr val="0000FF"/>
                </a:solidFill>
                <a:latin typeface="Courier New" pitchFamily="49" charset="0"/>
              </a:rPr>
              <a:t> char SPAM  = </a:t>
            </a:r>
            <a:r>
              <a:rPr lang="en-US" altLang="en-US" b="1">
                <a:solidFill>
                  <a:srgbClr val="000000"/>
                </a:solidFill>
                <a:latin typeface="Courier New" pitchFamily="49" charset="0"/>
              </a:rPr>
              <a:t>'D'</a:t>
            </a:r>
            <a:r>
              <a:rPr lang="en-US" altLang="en-US" b="1">
                <a:solidFill>
                  <a:srgbClr val="0000FF"/>
                </a:solidFill>
                <a:latin typeface="Courier New" pitchFamily="49" charset="0"/>
              </a:rPr>
              <a:t>; </a:t>
            </a:r>
          </a:p>
          <a:p>
            <a:pPr>
              <a:lnSpc>
                <a:spcPct val="80000"/>
              </a:lnSpc>
              <a:buFontTx/>
              <a:buNone/>
            </a:pPr>
            <a:r>
              <a:rPr lang="en-US" altLang="en-US" b="1">
                <a:solidFill>
                  <a:srgbClr val="0000FF"/>
                </a:solidFill>
                <a:latin typeface="Courier New" pitchFamily="49" charset="0"/>
              </a:rPr>
              <a:t>public static </a:t>
            </a:r>
            <a:r>
              <a:rPr lang="en-US" altLang="en-US" b="1">
                <a:solidFill>
                  <a:srgbClr val="800000"/>
                </a:solidFill>
                <a:latin typeface="Courier New" pitchFamily="49" charset="0"/>
              </a:rPr>
              <a:t>final</a:t>
            </a:r>
            <a:r>
              <a:rPr lang="en-US" altLang="en-US" b="1">
                <a:solidFill>
                  <a:srgbClr val="0000FF"/>
                </a:solidFill>
                <a:latin typeface="Courier New" pitchFamily="49" charset="0"/>
              </a:rPr>
              <a:t> char START = </a:t>
            </a:r>
            <a:r>
              <a:rPr lang="en-US" altLang="en-US" b="1">
                <a:solidFill>
                  <a:srgbClr val="000000"/>
                </a:solidFill>
                <a:latin typeface="Courier New" pitchFamily="49" charset="0"/>
              </a:rPr>
              <a:t>'S'</a:t>
            </a:r>
            <a:r>
              <a:rPr lang="en-US" altLang="en-US" b="1">
                <a:solidFill>
                  <a:srgbClr val="0000FF"/>
                </a:solidFill>
                <a:latin typeface="Courier New" pitchFamily="49" charset="0"/>
              </a:rPr>
              <a:t>; </a:t>
            </a:r>
          </a:p>
          <a:p>
            <a:pPr>
              <a:lnSpc>
                <a:spcPct val="80000"/>
              </a:lnSpc>
              <a:buFontTx/>
              <a:buNone/>
            </a:pPr>
            <a:r>
              <a:rPr lang="en-US" altLang="en-US" b="1">
                <a:solidFill>
                  <a:srgbClr val="0000FF"/>
                </a:solidFill>
                <a:latin typeface="Courier New" pitchFamily="49" charset="0"/>
              </a:rPr>
              <a:t>public static </a:t>
            </a:r>
            <a:r>
              <a:rPr lang="en-US" altLang="en-US" b="1">
                <a:solidFill>
                  <a:srgbClr val="800000"/>
                </a:solidFill>
                <a:latin typeface="Courier New" pitchFamily="49" charset="0"/>
              </a:rPr>
              <a:t>final</a:t>
            </a:r>
            <a:r>
              <a:rPr lang="en-US" altLang="en-US" b="1">
                <a:solidFill>
                  <a:srgbClr val="0000FF"/>
                </a:solidFill>
                <a:latin typeface="Courier New" pitchFamily="49" charset="0"/>
              </a:rPr>
              <a:t> char WALL  = </a:t>
            </a:r>
            <a:r>
              <a:rPr lang="en-US" altLang="en-US" b="1">
                <a:solidFill>
                  <a:srgbClr val="000000"/>
                </a:solidFill>
                <a:latin typeface="Courier New" pitchFamily="49" charset="0"/>
              </a:rPr>
              <a:t>'*'</a:t>
            </a:r>
            <a:r>
              <a:rPr lang="en-US" altLang="en-US" b="1">
                <a:solidFill>
                  <a:srgbClr val="0000FF"/>
                </a:solidFill>
                <a:latin typeface="Courier New" pitchFamily="49" charset="0"/>
              </a:rPr>
              <a:t>;</a:t>
            </a:r>
          </a:p>
          <a:p>
            <a:pPr>
              <a:lnSpc>
                <a:spcPct val="80000"/>
              </a:lnSpc>
              <a:buFontTx/>
              <a:buNone/>
            </a:pPr>
            <a:r>
              <a:rPr lang="en-US" altLang="en-US" b="1">
                <a:solidFill>
                  <a:srgbClr val="0000FF"/>
                </a:solidFill>
                <a:latin typeface="Courier New" pitchFamily="49" charset="0"/>
              </a:rPr>
              <a:t>public static </a:t>
            </a:r>
            <a:r>
              <a:rPr lang="en-US" altLang="en-US" b="1">
                <a:solidFill>
                  <a:srgbClr val="800000"/>
                </a:solidFill>
                <a:latin typeface="Courier New" pitchFamily="49" charset="0"/>
              </a:rPr>
              <a:t>final</a:t>
            </a:r>
            <a:r>
              <a:rPr lang="en-US" altLang="en-US" b="1">
                <a:solidFill>
                  <a:srgbClr val="0000FF"/>
                </a:solidFill>
                <a:latin typeface="Courier New" pitchFamily="49" charset="0"/>
              </a:rPr>
              <a:t> char PEDE  = </a:t>
            </a:r>
            <a:r>
              <a:rPr lang="en-US" altLang="en-US" b="1">
                <a:solidFill>
                  <a:srgbClr val="000000"/>
                </a:solidFill>
                <a:latin typeface="Courier New" pitchFamily="49" charset="0"/>
              </a:rPr>
              <a:t>'P'</a:t>
            </a:r>
            <a:r>
              <a:rPr lang="en-US" altLang="en-US" b="1">
                <a:solidFill>
                  <a:srgbClr val="0000FF"/>
                </a:solidFill>
                <a:latin typeface="Courier New" pitchFamily="49" charset="0"/>
              </a:rPr>
              <a:t>;</a:t>
            </a:r>
          </a:p>
        </p:txBody>
      </p:sp>
      <p:sp>
        <p:nvSpPr>
          <p:cNvPr id="34823" name="Line 13"/>
          <p:cNvSpPr>
            <a:spLocks noChangeShapeType="1"/>
          </p:cNvSpPr>
          <p:nvPr/>
        </p:nvSpPr>
        <p:spPr bwMode="auto">
          <a:xfrm flipH="1" flipV="1">
            <a:off x="3987800" y="5210175"/>
            <a:ext cx="293688" cy="2111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24" name="Text Box 14"/>
          <p:cNvSpPr txBox="1">
            <a:spLocks noChangeArrowheads="1"/>
          </p:cNvSpPr>
          <p:nvPr/>
        </p:nvSpPr>
        <p:spPr bwMode="auto">
          <a:xfrm>
            <a:off x="4572000" y="60198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b="1">
                <a:latin typeface="Courier New" pitchFamily="49" charset="0"/>
              </a:rPr>
              <a:t>BFS( start, Maze.SPAM );</a:t>
            </a:r>
          </a:p>
        </p:txBody>
      </p:sp>
      <p:sp>
        <p:nvSpPr>
          <p:cNvPr id="34825" name="Text Box 15"/>
          <p:cNvSpPr txBox="1">
            <a:spLocks noChangeArrowheads="1"/>
          </p:cNvSpPr>
          <p:nvPr/>
        </p:nvSpPr>
        <p:spPr bwMode="auto">
          <a:xfrm>
            <a:off x="285750" y="2209800"/>
            <a:ext cx="4089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a:t>Data </a:t>
            </a:r>
            <a:r>
              <a:rPr lang="en-US" altLang="en-US" b="1" u="sng"/>
              <a:t>constants</a:t>
            </a:r>
            <a:r>
              <a:rPr lang="en-US" altLang="en-US"/>
              <a:t> make code easier to read and modify, e.g.,</a:t>
            </a:r>
          </a:p>
        </p:txBody>
      </p:sp>
      <p:sp>
        <p:nvSpPr>
          <p:cNvPr id="34826" name="Line 38"/>
          <p:cNvSpPr>
            <a:spLocks noChangeShapeType="1"/>
          </p:cNvSpPr>
          <p:nvPr/>
        </p:nvSpPr>
        <p:spPr bwMode="auto">
          <a:xfrm>
            <a:off x="7512050" y="5811838"/>
            <a:ext cx="120650" cy="2301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4827" name="Group 59"/>
          <p:cNvGrpSpPr>
            <a:grpSpLocks/>
          </p:cNvGrpSpPr>
          <p:nvPr>
            <p:custDataLst>
              <p:tags r:id="rId1"/>
            </p:custDataLst>
          </p:nvPr>
        </p:nvGrpSpPr>
        <p:grpSpPr bwMode="auto">
          <a:xfrm>
            <a:off x="1144588" y="6248400"/>
            <a:ext cx="369887" cy="417513"/>
            <a:chOff x="2928" y="1051"/>
            <a:chExt cx="840" cy="957"/>
          </a:xfrm>
        </p:grpSpPr>
        <p:sp>
          <p:nvSpPr>
            <p:cNvPr id="34831" name="Freeform 60"/>
            <p:cNvSpPr>
              <a:spLocks/>
            </p:cNvSpPr>
            <p:nvPr>
              <p:custDataLst>
                <p:tags r:id="rId2"/>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4832" name="Oval 6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34833" name="Oval 6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34834" name="Oval 6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34835" name="Oval 6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34836" name="Oval 6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34837" name="Oval 6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34838" name="Oval 6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34839" name="AutoShape 6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34840" name="Freeform 6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4841" name="Freeform 7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4842" name="Freeform 7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4843" name="Freeform 7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4828" name="Text Box 73"/>
          <p:cNvSpPr txBox="1">
            <a:spLocks noChangeArrowheads="1"/>
          </p:cNvSpPr>
          <p:nvPr/>
        </p:nvSpPr>
        <p:spPr bwMode="auto">
          <a:xfrm>
            <a:off x="-228600" y="5988050"/>
            <a:ext cx="1368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buFontTx/>
              <a:buNone/>
            </a:pPr>
            <a:r>
              <a:rPr lang="en-US" altLang="en-US" sz="1000" b="1">
                <a:solidFill>
                  <a:srgbClr val="009200"/>
                </a:solidFill>
                <a:latin typeface="Calibri" pitchFamily="34" charset="0"/>
              </a:rPr>
              <a:t>This </a:t>
            </a:r>
            <a:r>
              <a:rPr lang="en-US" altLang="en-US" sz="1000" b="1">
                <a:solidFill>
                  <a:srgbClr val="000000"/>
                </a:solidFill>
                <a:latin typeface="Calibri" pitchFamily="34" charset="0"/>
              </a:rPr>
              <a:t>BFS</a:t>
            </a:r>
            <a:r>
              <a:rPr lang="en-US" altLang="en-US" sz="1000" b="1">
                <a:solidFill>
                  <a:srgbClr val="009200"/>
                </a:solidFill>
                <a:latin typeface="Calibri" pitchFamily="34" charset="0"/>
              </a:rPr>
              <a:t> looks different to me…</a:t>
            </a:r>
          </a:p>
        </p:txBody>
      </p:sp>
      <p:sp>
        <p:nvSpPr>
          <p:cNvPr id="34829" name="Rectangle 1"/>
          <p:cNvSpPr>
            <a:spLocks noChangeArrowheads="1"/>
          </p:cNvSpPr>
          <p:nvPr/>
        </p:nvSpPr>
        <p:spPr bwMode="auto">
          <a:xfrm>
            <a:off x="784225" y="1312863"/>
            <a:ext cx="5338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800"/>
              <a:t>magic numbers, magic strings, magic stuff in general… </a:t>
            </a:r>
          </a:p>
        </p:txBody>
      </p:sp>
      <mc:AlternateContent xmlns:mc="http://schemas.openxmlformats.org/markup-compatibility/2006" xmlns:p14="http://schemas.microsoft.com/office/powerpoint/2010/main">
        <mc:Choice Requires="p14">
          <p:contentPart p14:bwMode="auto" r:id="rId17">
            <p14:nvContentPartPr>
              <p14:cNvPr id="2" name="Ink 1"/>
              <p14:cNvContentPartPr/>
              <p14:nvPr/>
            </p14:nvContentPartPr>
            <p14:xfrm>
              <a:off x="5375520" y="392760"/>
              <a:ext cx="875520" cy="902520"/>
            </p14:xfrm>
          </p:contentPart>
        </mc:Choice>
        <mc:Fallback xmlns="">
          <p:pic>
            <p:nvPicPr>
              <p:cNvPr id="2" name="Ink 1"/>
              <p:cNvPicPr/>
              <p:nvPr/>
            </p:nvPicPr>
            <p:blipFill>
              <a:blip r:embed="rId18"/>
              <a:stretch>
                <a:fillRect/>
              </a:stretch>
            </p:blipFill>
            <p:spPr>
              <a:xfrm>
                <a:off x="5366160" y="383400"/>
                <a:ext cx="894240" cy="921240"/>
              </a:xfrm>
              <a:prstGeom prst="rect">
                <a:avLst/>
              </a:prstGeom>
            </p:spPr>
          </p:pic>
        </mc:Fallback>
      </mc:AlternateContent>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6"/>
          <p:cNvSpPr txBox="1">
            <a:spLocks noChangeArrowheads="1"/>
          </p:cNvSpPr>
          <p:nvPr/>
        </p:nvSpPr>
        <p:spPr bwMode="auto">
          <a:xfrm>
            <a:off x="152400" y="152400"/>
            <a:ext cx="2590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4200" dirty="0" smtClean="0">
                <a:latin typeface="Cambria" panose="02040503050406030204" pitchFamily="18" charset="0"/>
              </a:rPr>
              <a:t>Okinawa (tiny)</a:t>
            </a:r>
            <a:endParaRPr lang="en-US" altLang="en-US" sz="4200" dirty="0">
              <a:latin typeface="Cambria" panose="020405030504060302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031" y="3235861"/>
            <a:ext cx="7494569" cy="348523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317774"/>
            <a:ext cx="4038600" cy="2519317"/>
          </a:xfrm>
          <a:prstGeom prst="rect">
            <a:avLst/>
          </a:prstGeom>
        </p:spPr>
      </p:pic>
      <p:sp>
        <p:nvSpPr>
          <p:cNvPr id="10" name="TextBox 9"/>
          <p:cNvSpPr txBox="1"/>
          <p:nvPr/>
        </p:nvSpPr>
        <p:spPr>
          <a:xfrm rot="20820916">
            <a:off x="213546" y="2315371"/>
            <a:ext cx="2519595" cy="830997"/>
          </a:xfrm>
          <a:prstGeom prst="rect">
            <a:avLst/>
          </a:prstGeom>
          <a:solidFill>
            <a:srgbClr val="CCFFCC"/>
          </a:solidFill>
          <a:ln>
            <a:noFill/>
          </a:ln>
        </p:spPr>
        <p:txBody>
          <a:bodyPr wrap="square" rtlCol="0">
            <a:spAutoFit/>
          </a:bodyPr>
          <a:lstStyle/>
          <a:p>
            <a:pPr algn="ctr">
              <a:buNone/>
            </a:pPr>
            <a:r>
              <a:rPr lang="en-US" dirty="0" smtClean="0">
                <a:latin typeface="Calibri" panose="020F0502020204030204" pitchFamily="34" charset="0"/>
              </a:rPr>
              <a:t>If these work, they all should…</a:t>
            </a:r>
            <a:endParaRPr lang="en-US" dirty="0">
              <a:latin typeface="Calibri" panose="020F0502020204030204" pitchFamily="34" charset="0"/>
            </a:endParaRPr>
          </a:p>
        </p:txBody>
      </p:sp>
    </p:spTree>
    <p:extLst>
      <p:ext uri="{BB962C8B-B14F-4D97-AF65-F5344CB8AC3E}">
        <p14:creationId xmlns:p14="http://schemas.microsoft.com/office/powerpoint/2010/main" val="217846798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3" descr="Picture 1"/>
          <p:cNvPicPr>
            <a:picLocks noChangeAspect="1" noChangeArrowheads="1"/>
          </p:cNvPicPr>
          <p:nvPr/>
        </p:nvPicPr>
        <p:blipFill>
          <a:blip r:embed="rId3">
            <a:extLst>
              <a:ext uri="{28A0092B-C50C-407E-A947-70E740481C1C}">
                <a14:useLocalDpi xmlns:a14="http://schemas.microsoft.com/office/drawing/2010/main" val="0"/>
              </a:ext>
            </a:extLst>
          </a:blip>
          <a:srcRect l="5991" t="21217" r="6151" b="1874"/>
          <a:stretch>
            <a:fillRect/>
          </a:stretch>
        </p:blipFill>
        <p:spPr bwMode="auto">
          <a:xfrm>
            <a:off x="533400" y="3276600"/>
            <a:ext cx="5272088" cy="317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44"/>
          <p:cNvSpPr txBox="1">
            <a:spLocks noChangeArrowheads="1"/>
          </p:cNvSpPr>
          <p:nvPr/>
        </p:nvSpPr>
        <p:spPr bwMode="auto">
          <a:xfrm>
            <a:off x="676275" y="228600"/>
            <a:ext cx="7781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3600"/>
              <a:t>Changes to your </a:t>
            </a:r>
            <a:r>
              <a:rPr lang="en-US" altLang="en-US" sz="3600" b="1">
                <a:latin typeface="Courier New" pitchFamily="49" charset="0"/>
                <a:cs typeface="Courier New" pitchFamily="49" charset="0"/>
              </a:rPr>
              <a:t>Maze</a:t>
            </a:r>
            <a:r>
              <a:rPr lang="en-US" altLang="en-US" sz="3600"/>
              <a:t> class?</a:t>
            </a:r>
          </a:p>
        </p:txBody>
      </p:sp>
      <p:sp>
        <p:nvSpPr>
          <p:cNvPr id="35844" name="Rectangle 1"/>
          <p:cNvSpPr>
            <a:spLocks noChangeArrowheads="1"/>
          </p:cNvSpPr>
          <p:nvPr/>
        </p:nvSpPr>
        <p:spPr bwMode="auto">
          <a:xfrm>
            <a:off x="939800" y="155575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a:latin typeface="Cambria" pitchFamily="18" charset="0"/>
              </a:rPr>
              <a:t>Key Idea:</a:t>
            </a:r>
          </a:p>
        </p:txBody>
      </p:sp>
      <p:sp>
        <p:nvSpPr>
          <p:cNvPr id="35845" name="Rectangle 2"/>
          <p:cNvSpPr>
            <a:spLocks noChangeArrowheads="1"/>
          </p:cNvSpPr>
          <p:nvPr/>
        </p:nvSpPr>
        <p:spPr bwMode="auto">
          <a:xfrm>
            <a:off x="2660650" y="1371600"/>
            <a:ext cx="56451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a:latin typeface="Cambria" pitchFamily="18" charset="0"/>
              </a:rPr>
              <a:t>the </a:t>
            </a:r>
            <a:r>
              <a:rPr lang="en-US" altLang="en-US">
                <a:latin typeface="Cambria" pitchFamily="18" charset="0"/>
                <a:cs typeface="Courier New" pitchFamily="49" charset="0"/>
              </a:rPr>
              <a:t>Maze</a:t>
            </a:r>
            <a:r>
              <a:rPr lang="en-US" altLang="en-US">
                <a:latin typeface="Cambria" pitchFamily="18" charset="0"/>
              </a:rPr>
              <a:t> class stores the maze and </a:t>
            </a:r>
            <a:r>
              <a:rPr lang="en-US" altLang="en-US" i="1">
                <a:latin typeface="Cambria" pitchFamily="18" charset="0"/>
              </a:rPr>
              <a:t>can find paths within its model of the maze</a:t>
            </a:r>
            <a:endParaRPr lang="en-US" altLang="en-US">
              <a:latin typeface="Cambria" pitchFamily="18" charset="0"/>
            </a:endParaRPr>
          </a:p>
        </p:txBody>
      </p:sp>
      <p:sp>
        <p:nvSpPr>
          <p:cNvPr id="35846" name="Rectangle 24"/>
          <p:cNvSpPr>
            <a:spLocks noChangeArrowheads="1"/>
          </p:cNvSpPr>
          <p:nvPr/>
        </p:nvSpPr>
        <p:spPr bwMode="auto">
          <a:xfrm>
            <a:off x="2743200" y="3705225"/>
            <a:ext cx="304800" cy="20161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35847" name="Rectangle 25"/>
          <p:cNvSpPr>
            <a:spLocks noChangeArrowheads="1"/>
          </p:cNvSpPr>
          <p:nvPr/>
        </p:nvSpPr>
        <p:spPr bwMode="auto">
          <a:xfrm>
            <a:off x="2554288" y="3465513"/>
            <a:ext cx="304800" cy="2032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35848" name="Rectangle 26"/>
          <p:cNvSpPr>
            <a:spLocks noChangeArrowheads="1"/>
          </p:cNvSpPr>
          <p:nvPr/>
        </p:nvSpPr>
        <p:spPr bwMode="auto">
          <a:xfrm>
            <a:off x="3054350" y="4044950"/>
            <a:ext cx="304800" cy="2032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35849" name="Rectangle 27"/>
          <p:cNvSpPr>
            <a:spLocks noChangeArrowheads="1"/>
          </p:cNvSpPr>
          <p:nvPr/>
        </p:nvSpPr>
        <p:spPr bwMode="auto">
          <a:xfrm>
            <a:off x="1862138" y="4046538"/>
            <a:ext cx="304800" cy="2016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3" descr="Picture 1"/>
          <p:cNvPicPr>
            <a:picLocks noChangeAspect="1" noChangeArrowheads="1"/>
          </p:cNvPicPr>
          <p:nvPr/>
        </p:nvPicPr>
        <p:blipFill>
          <a:blip r:embed="rId3">
            <a:extLst>
              <a:ext uri="{28A0092B-C50C-407E-A947-70E740481C1C}">
                <a14:useLocalDpi xmlns:a14="http://schemas.microsoft.com/office/drawing/2010/main" val="0"/>
              </a:ext>
            </a:extLst>
          </a:blip>
          <a:srcRect l="5991" t="21217" r="6151" b="1874"/>
          <a:stretch>
            <a:fillRect/>
          </a:stretch>
        </p:blipFill>
        <p:spPr bwMode="auto">
          <a:xfrm>
            <a:off x="533400" y="3276600"/>
            <a:ext cx="5272088" cy="317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40"/>
          <p:cNvSpPr txBox="1">
            <a:spLocks noChangeArrowheads="1"/>
          </p:cNvSpPr>
          <p:nvPr/>
        </p:nvSpPr>
        <p:spPr bwMode="auto">
          <a:xfrm>
            <a:off x="123825" y="6486525"/>
            <a:ext cx="1676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t>testing:</a:t>
            </a:r>
            <a:r>
              <a:rPr lang="en-US" altLang="en-US" sz="1200" b="1">
                <a:solidFill>
                  <a:schemeClr val="accent1"/>
                </a:solidFill>
              </a:rPr>
              <a:t> ascii demo</a:t>
            </a:r>
          </a:p>
        </p:txBody>
      </p:sp>
      <p:sp>
        <p:nvSpPr>
          <p:cNvPr id="36868" name="Text Box 44"/>
          <p:cNvSpPr txBox="1">
            <a:spLocks noChangeArrowheads="1"/>
          </p:cNvSpPr>
          <p:nvPr/>
        </p:nvSpPr>
        <p:spPr bwMode="auto">
          <a:xfrm>
            <a:off x="676275" y="228600"/>
            <a:ext cx="7781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3600"/>
              <a:t>Changes to your </a:t>
            </a:r>
            <a:r>
              <a:rPr lang="en-US" altLang="en-US" sz="3600" b="1">
                <a:latin typeface="Courier New" pitchFamily="49" charset="0"/>
                <a:cs typeface="Courier New" pitchFamily="49" charset="0"/>
              </a:rPr>
              <a:t>Maze</a:t>
            </a:r>
            <a:r>
              <a:rPr lang="en-US" altLang="en-US" sz="3600"/>
              <a:t> class?</a:t>
            </a:r>
          </a:p>
        </p:txBody>
      </p:sp>
      <p:sp>
        <p:nvSpPr>
          <p:cNvPr id="36869" name="Rectangle 29"/>
          <p:cNvSpPr>
            <a:spLocks noChangeArrowheads="1"/>
          </p:cNvSpPr>
          <p:nvPr/>
        </p:nvSpPr>
        <p:spPr bwMode="auto">
          <a:xfrm>
            <a:off x="777875" y="1887538"/>
            <a:ext cx="7180263" cy="36671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buFontTx/>
              <a:buNone/>
            </a:pPr>
            <a:r>
              <a:rPr lang="en-US" altLang="en-US" sz="1800" b="1">
                <a:latin typeface="Courier New" pitchFamily="49" charset="0"/>
              </a:rPr>
              <a:t>public </a:t>
            </a:r>
            <a:r>
              <a:rPr lang="en-US" altLang="en-US" sz="1800" b="1">
                <a:solidFill>
                  <a:srgbClr val="009200"/>
                </a:solidFill>
                <a:latin typeface="Courier New" pitchFamily="49" charset="0"/>
              </a:rPr>
              <a:t>MazeCell </a:t>
            </a:r>
            <a:r>
              <a:rPr lang="en-US" altLang="en-US" sz="1800" b="1">
                <a:latin typeface="Courier New" pitchFamily="49" charset="0"/>
              </a:rPr>
              <a:t>multiBFS(MazeCell start, char </a:t>
            </a:r>
            <a:r>
              <a:rPr lang="en-US" altLang="en-US" sz="1800" b="1">
                <a:solidFill>
                  <a:srgbClr val="000000"/>
                </a:solidFill>
                <a:latin typeface="Courier New" pitchFamily="49" charset="0"/>
              </a:rPr>
              <a:t>dest)</a:t>
            </a:r>
          </a:p>
        </p:txBody>
      </p:sp>
      <p:sp>
        <p:nvSpPr>
          <p:cNvPr id="36870" name="Text Box 31"/>
          <p:cNvSpPr txBox="1">
            <a:spLocks noChangeArrowheads="1"/>
          </p:cNvSpPr>
          <p:nvPr/>
        </p:nvSpPr>
        <p:spPr bwMode="auto">
          <a:xfrm>
            <a:off x="2724150" y="2495550"/>
            <a:ext cx="449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800">
                <a:solidFill>
                  <a:srgbClr val="009200"/>
                </a:solidFill>
              </a:rPr>
              <a:t>but why return a </a:t>
            </a:r>
            <a:r>
              <a:rPr lang="en-US" altLang="en-US" sz="1800" b="1">
                <a:solidFill>
                  <a:srgbClr val="009200"/>
                </a:solidFill>
              </a:rPr>
              <a:t>MazeCell</a:t>
            </a:r>
            <a:r>
              <a:rPr lang="en-US" altLang="en-US" sz="1800">
                <a:solidFill>
                  <a:srgbClr val="009200"/>
                </a:solidFill>
              </a:rPr>
              <a:t>? </a:t>
            </a:r>
          </a:p>
        </p:txBody>
      </p:sp>
      <p:sp>
        <p:nvSpPr>
          <p:cNvPr id="36871" name="Line 32"/>
          <p:cNvSpPr>
            <a:spLocks noChangeShapeType="1"/>
          </p:cNvSpPr>
          <p:nvPr/>
        </p:nvSpPr>
        <p:spPr bwMode="auto">
          <a:xfrm>
            <a:off x="2347913" y="2212975"/>
            <a:ext cx="565150" cy="338138"/>
          </a:xfrm>
          <a:prstGeom prst="line">
            <a:avLst/>
          </a:prstGeom>
          <a:noFill/>
          <a:ln w="12700">
            <a:solidFill>
              <a:srgbClr val="0092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2" name="Rectangle 42"/>
          <p:cNvSpPr>
            <a:spLocks noChangeArrowheads="1"/>
          </p:cNvSpPr>
          <p:nvPr/>
        </p:nvSpPr>
        <p:spPr bwMode="auto">
          <a:xfrm>
            <a:off x="6270625" y="3609975"/>
            <a:ext cx="2598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buFontTx/>
              <a:buNone/>
            </a:pPr>
            <a:r>
              <a:rPr lang="en-US" altLang="en-US" sz="1200" b="1">
                <a:latin typeface="Courier New" pitchFamily="49" charset="0"/>
              </a:rPr>
              <a:t>multiBFS(start, Maze.SPAM)</a:t>
            </a:r>
          </a:p>
        </p:txBody>
      </p:sp>
      <p:sp>
        <p:nvSpPr>
          <p:cNvPr id="36873" name="Rectangle 43"/>
          <p:cNvSpPr>
            <a:spLocks noChangeArrowheads="1"/>
          </p:cNvSpPr>
          <p:nvPr/>
        </p:nvSpPr>
        <p:spPr bwMode="auto">
          <a:xfrm>
            <a:off x="5943600" y="3355975"/>
            <a:ext cx="16335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buFontTx/>
              <a:buNone/>
            </a:pPr>
            <a:r>
              <a:rPr lang="en-US" altLang="en-US" sz="1200"/>
              <a:t>how it would be called:</a:t>
            </a:r>
          </a:p>
        </p:txBody>
      </p:sp>
      <p:sp>
        <p:nvSpPr>
          <p:cNvPr id="36874" name="Text Box 45"/>
          <p:cNvSpPr txBox="1">
            <a:spLocks noChangeArrowheads="1"/>
          </p:cNvSpPr>
          <p:nvPr/>
        </p:nvSpPr>
        <p:spPr bwMode="auto">
          <a:xfrm>
            <a:off x="528638" y="1295400"/>
            <a:ext cx="7700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b="1">
                <a:latin typeface="Courier New" pitchFamily="49" charset="0"/>
                <a:cs typeface="Courier New" pitchFamily="49" charset="0"/>
              </a:rPr>
              <a:t>multiBFS</a:t>
            </a:r>
            <a:r>
              <a:rPr lang="en-US" altLang="en-US"/>
              <a:t>  </a:t>
            </a:r>
            <a:r>
              <a:rPr lang="en-US" altLang="en-US" sz="1800">
                <a:latin typeface="Cambria" pitchFamily="18" charset="0"/>
              </a:rPr>
              <a:t>should find the </a:t>
            </a:r>
            <a:r>
              <a:rPr lang="en-US" altLang="en-US" sz="1800" u="sng">
                <a:latin typeface="Cambria" pitchFamily="18" charset="0"/>
              </a:rPr>
              <a:t>nearest</a:t>
            </a:r>
            <a:r>
              <a:rPr lang="en-US" altLang="en-US" sz="1800">
                <a:latin typeface="Cambria" pitchFamily="18" charset="0"/>
              </a:rPr>
              <a:t> spam </a:t>
            </a:r>
            <a:r>
              <a:rPr lang="en-US" altLang="en-US" sz="1800" b="1" i="1">
                <a:latin typeface="Cambria" pitchFamily="18" charset="0"/>
              </a:rPr>
              <a:t>without changing the maze</a:t>
            </a:r>
            <a:r>
              <a:rPr lang="en-US" altLang="en-US" sz="1800" i="1">
                <a:latin typeface="Cambria" pitchFamily="18" charset="0"/>
              </a:rPr>
              <a:t>!</a:t>
            </a:r>
            <a:endParaRPr lang="en-US" altLang="en-US" sz="1800">
              <a:latin typeface="Cambria" pitchFamily="18" charset="0"/>
            </a:endParaRPr>
          </a:p>
        </p:txBody>
      </p:sp>
      <p:sp>
        <p:nvSpPr>
          <p:cNvPr id="36875" name="Rectangle 3"/>
          <p:cNvSpPr>
            <a:spLocks noChangeArrowheads="1"/>
          </p:cNvSpPr>
          <p:nvPr/>
        </p:nvSpPr>
        <p:spPr bwMode="auto">
          <a:xfrm>
            <a:off x="2743200" y="3705225"/>
            <a:ext cx="304800" cy="20161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36876" name="Rectangle 14"/>
          <p:cNvSpPr>
            <a:spLocks noChangeArrowheads="1"/>
          </p:cNvSpPr>
          <p:nvPr/>
        </p:nvSpPr>
        <p:spPr bwMode="auto">
          <a:xfrm>
            <a:off x="2554288" y="3465513"/>
            <a:ext cx="304800" cy="2032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36877" name="Rectangle 15"/>
          <p:cNvSpPr>
            <a:spLocks noChangeArrowheads="1"/>
          </p:cNvSpPr>
          <p:nvPr/>
        </p:nvSpPr>
        <p:spPr bwMode="auto">
          <a:xfrm>
            <a:off x="3054350" y="4044950"/>
            <a:ext cx="304800" cy="2032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36878" name="Rectangle 16"/>
          <p:cNvSpPr>
            <a:spLocks noChangeArrowheads="1"/>
          </p:cNvSpPr>
          <p:nvPr/>
        </p:nvSpPr>
        <p:spPr bwMode="auto">
          <a:xfrm>
            <a:off x="1862138" y="4046538"/>
            <a:ext cx="304800" cy="2016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36879" name="Text Box 31"/>
          <p:cNvSpPr txBox="1">
            <a:spLocks noChangeArrowheads="1"/>
          </p:cNvSpPr>
          <p:nvPr/>
        </p:nvSpPr>
        <p:spPr bwMode="auto">
          <a:xfrm>
            <a:off x="6819900" y="2311400"/>
            <a:ext cx="2095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800">
                <a:solidFill>
                  <a:srgbClr val="009200"/>
                </a:solidFill>
              </a:rPr>
              <a:t>char makes sense…</a:t>
            </a:r>
          </a:p>
        </p:txBody>
      </p:sp>
      <p:sp>
        <p:nvSpPr>
          <p:cNvPr id="36880" name="Line 32"/>
          <p:cNvSpPr>
            <a:spLocks noChangeShapeType="1"/>
          </p:cNvSpPr>
          <p:nvPr/>
        </p:nvSpPr>
        <p:spPr bwMode="auto">
          <a:xfrm>
            <a:off x="6750050" y="2173288"/>
            <a:ext cx="373063" cy="231775"/>
          </a:xfrm>
          <a:prstGeom prst="line">
            <a:avLst/>
          </a:prstGeom>
          <a:noFill/>
          <a:ln w="12700">
            <a:solidFill>
              <a:srgbClr val="0092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1428840" y="1509120"/>
              <a:ext cx="6509880" cy="2384640"/>
            </p14:xfrm>
          </p:contentPart>
        </mc:Choice>
        <mc:Fallback xmlns="">
          <p:pic>
            <p:nvPicPr>
              <p:cNvPr id="2" name="Ink 1"/>
              <p:cNvPicPr/>
              <p:nvPr/>
            </p:nvPicPr>
            <p:blipFill>
              <a:blip r:embed="rId5"/>
              <a:stretch>
                <a:fillRect/>
              </a:stretch>
            </p:blipFill>
            <p:spPr>
              <a:xfrm>
                <a:off x="1419480" y="1499760"/>
                <a:ext cx="6528600" cy="2403360"/>
              </a:xfrm>
              <a:prstGeom prst="rect">
                <a:avLst/>
              </a:prstGeom>
            </p:spPr>
          </p:pic>
        </mc:Fallback>
      </mc:AlternateContent>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3" descr="Picture 1"/>
          <p:cNvPicPr>
            <a:picLocks noChangeAspect="1" noChangeArrowheads="1"/>
          </p:cNvPicPr>
          <p:nvPr/>
        </p:nvPicPr>
        <p:blipFill>
          <a:blip r:embed="rId3">
            <a:extLst>
              <a:ext uri="{28A0092B-C50C-407E-A947-70E740481C1C}">
                <a14:useLocalDpi xmlns:a14="http://schemas.microsoft.com/office/drawing/2010/main" val="0"/>
              </a:ext>
            </a:extLst>
          </a:blip>
          <a:srcRect l="5991" t="21217" r="6151" b="1874"/>
          <a:stretch>
            <a:fillRect/>
          </a:stretch>
        </p:blipFill>
        <p:spPr bwMode="auto">
          <a:xfrm>
            <a:off x="533400" y="3276600"/>
            <a:ext cx="5272088" cy="317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40"/>
          <p:cNvSpPr txBox="1">
            <a:spLocks noChangeArrowheads="1"/>
          </p:cNvSpPr>
          <p:nvPr/>
        </p:nvSpPr>
        <p:spPr bwMode="auto">
          <a:xfrm>
            <a:off x="123825" y="6486525"/>
            <a:ext cx="1676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t>testing:</a:t>
            </a:r>
            <a:r>
              <a:rPr lang="en-US" altLang="en-US" sz="1200" b="1">
                <a:solidFill>
                  <a:schemeClr val="accent1"/>
                </a:solidFill>
              </a:rPr>
              <a:t> ascii demo</a:t>
            </a:r>
          </a:p>
        </p:txBody>
      </p:sp>
      <p:sp>
        <p:nvSpPr>
          <p:cNvPr id="37892" name="Text Box 44"/>
          <p:cNvSpPr txBox="1">
            <a:spLocks noChangeArrowheads="1"/>
          </p:cNvSpPr>
          <p:nvPr/>
        </p:nvSpPr>
        <p:spPr bwMode="auto">
          <a:xfrm>
            <a:off x="676275" y="228600"/>
            <a:ext cx="7781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3600"/>
              <a:t>Changes to your </a:t>
            </a:r>
            <a:r>
              <a:rPr lang="en-US" altLang="en-US" sz="3600" b="1">
                <a:latin typeface="Courier New" pitchFamily="49" charset="0"/>
                <a:cs typeface="Courier New" pitchFamily="49" charset="0"/>
              </a:rPr>
              <a:t>Maze</a:t>
            </a:r>
            <a:r>
              <a:rPr lang="en-US" altLang="en-US" sz="3600"/>
              <a:t> class?</a:t>
            </a:r>
          </a:p>
        </p:txBody>
      </p:sp>
      <p:sp>
        <p:nvSpPr>
          <p:cNvPr id="37893" name="Rectangle 29"/>
          <p:cNvSpPr>
            <a:spLocks noChangeArrowheads="1"/>
          </p:cNvSpPr>
          <p:nvPr/>
        </p:nvSpPr>
        <p:spPr bwMode="auto">
          <a:xfrm>
            <a:off x="777875" y="1887538"/>
            <a:ext cx="7180263" cy="36671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buFontTx/>
              <a:buNone/>
            </a:pPr>
            <a:r>
              <a:rPr lang="en-US" altLang="en-US" sz="1800" b="1">
                <a:latin typeface="Courier New" pitchFamily="49" charset="0"/>
              </a:rPr>
              <a:t>public </a:t>
            </a:r>
            <a:r>
              <a:rPr lang="en-US" altLang="en-US" sz="1800" b="1">
                <a:solidFill>
                  <a:srgbClr val="009200"/>
                </a:solidFill>
                <a:latin typeface="Courier New" pitchFamily="49" charset="0"/>
              </a:rPr>
              <a:t>MazeCell </a:t>
            </a:r>
            <a:r>
              <a:rPr lang="en-US" altLang="en-US" sz="1800" b="1">
                <a:latin typeface="Courier New" pitchFamily="49" charset="0"/>
              </a:rPr>
              <a:t>multiBFS(MazeCell start, char </a:t>
            </a:r>
            <a:r>
              <a:rPr lang="en-US" altLang="en-US" sz="1800" b="1">
                <a:solidFill>
                  <a:srgbClr val="000000"/>
                </a:solidFill>
                <a:latin typeface="Courier New" pitchFamily="49" charset="0"/>
              </a:rPr>
              <a:t>dest)</a:t>
            </a:r>
          </a:p>
        </p:txBody>
      </p:sp>
      <p:sp>
        <p:nvSpPr>
          <p:cNvPr id="37894" name="Text Box 31"/>
          <p:cNvSpPr txBox="1">
            <a:spLocks noChangeArrowheads="1"/>
          </p:cNvSpPr>
          <p:nvPr/>
        </p:nvSpPr>
        <p:spPr bwMode="auto">
          <a:xfrm>
            <a:off x="2724150" y="2495550"/>
            <a:ext cx="449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800">
                <a:solidFill>
                  <a:srgbClr val="009200"/>
                </a:solidFill>
              </a:rPr>
              <a:t>but why return a </a:t>
            </a:r>
            <a:r>
              <a:rPr lang="en-US" altLang="en-US" sz="1800" b="1">
                <a:solidFill>
                  <a:srgbClr val="009200"/>
                </a:solidFill>
              </a:rPr>
              <a:t>MazeCell</a:t>
            </a:r>
            <a:r>
              <a:rPr lang="en-US" altLang="en-US" sz="1800">
                <a:solidFill>
                  <a:srgbClr val="009200"/>
                </a:solidFill>
              </a:rPr>
              <a:t>? </a:t>
            </a:r>
          </a:p>
        </p:txBody>
      </p:sp>
      <p:sp>
        <p:nvSpPr>
          <p:cNvPr id="37895" name="Line 32"/>
          <p:cNvSpPr>
            <a:spLocks noChangeShapeType="1"/>
          </p:cNvSpPr>
          <p:nvPr/>
        </p:nvSpPr>
        <p:spPr bwMode="auto">
          <a:xfrm>
            <a:off x="2347913" y="2212975"/>
            <a:ext cx="565150" cy="338138"/>
          </a:xfrm>
          <a:prstGeom prst="line">
            <a:avLst/>
          </a:prstGeom>
          <a:noFill/>
          <a:ln w="12700">
            <a:solidFill>
              <a:srgbClr val="0092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6" name="Rectangle 42"/>
          <p:cNvSpPr>
            <a:spLocks noChangeArrowheads="1"/>
          </p:cNvSpPr>
          <p:nvPr/>
        </p:nvSpPr>
        <p:spPr bwMode="auto">
          <a:xfrm>
            <a:off x="6270625" y="3609975"/>
            <a:ext cx="2598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buFontTx/>
              <a:buNone/>
            </a:pPr>
            <a:r>
              <a:rPr lang="en-US" altLang="en-US" sz="1200" b="1">
                <a:latin typeface="Courier New" pitchFamily="49" charset="0"/>
              </a:rPr>
              <a:t>multiBFS(start, Maze.SPAM)</a:t>
            </a:r>
          </a:p>
        </p:txBody>
      </p:sp>
      <p:sp>
        <p:nvSpPr>
          <p:cNvPr id="37897" name="Rectangle 43"/>
          <p:cNvSpPr>
            <a:spLocks noChangeArrowheads="1"/>
          </p:cNvSpPr>
          <p:nvPr/>
        </p:nvSpPr>
        <p:spPr bwMode="auto">
          <a:xfrm>
            <a:off x="5943600" y="3355975"/>
            <a:ext cx="16335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buFontTx/>
              <a:buNone/>
            </a:pPr>
            <a:r>
              <a:rPr lang="en-US" altLang="en-US" sz="1200"/>
              <a:t>how it would be called:</a:t>
            </a:r>
          </a:p>
        </p:txBody>
      </p:sp>
      <p:sp>
        <p:nvSpPr>
          <p:cNvPr id="37898" name="Text Box 45"/>
          <p:cNvSpPr txBox="1">
            <a:spLocks noChangeArrowheads="1"/>
          </p:cNvSpPr>
          <p:nvPr/>
        </p:nvSpPr>
        <p:spPr bwMode="auto">
          <a:xfrm>
            <a:off x="528638" y="1295400"/>
            <a:ext cx="7700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b="1">
                <a:latin typeface="Courier New" pitchFamily="49" charset="0"/>
                <a:cs typeface="Courier New" pitchFamily="49" charset="0"/>
              </a:rPr>
              <a:t>multiBFS</a:t>
            </a:r>
            <a:r>
              <a:rPr lang="en-US" altLang="en-US"/>
              <a:t>  </a:t>
            </a:r>
            <a:r>
              <a:rPr lang="en-US" altLang="en-US" sz="1800">
                <a:latin typeface="Cambria" pitchFamily="18" charset="0"/>
              </a:rPr>
              <a:t>should find the </a:t>
            </a:r>
            <a:r>
              <a:rPr lang="en-US" altLang="en-US" sz="1800" u="sng">
                <a:latin typeface="Cambria" pitchFamily="18" charset="0"/>
              </a:rPr>
              <a:t>nearest</a:t>
            </a:r>
            <a:r>
              <a:rPr lang="en-US" altLang="en-US" sz="1800">
                <a:latin typeface="Cambria" pitchFamily="18" charset="0"/>
              </a:rPr>
              <a:t> spam </a:t>
            </a:r>
            <a:r>
              <a:rPr lang="en-US" altLang="en-US" sz="1800" b="1" i="1">
                <a:latin typeface="Cambria" pitchFamily="18" charset="0"/>
              </a:rPr>
              <a:t>without changing the maze</a:t>
            </a:r>
            <a:r>
              <a:rPr lang="en-US" altLang="en-US" sz="1800" i="1">
                <a:latin typeface="Cambria" pitchFamily="18" charset="0"/>
              </a:rPr>
              <a:t>!</a:t>
            </a:r>
            <a:endParaRPr lang="en-US" altLang="en-US" sz="1800">
              <a:latin typeface="Cambria" pitchFamily="18" charset="0"/>
            </a:endParaRPr>
          </a:p>
        </p:txBody>
      </p:sp>
      <p:sp>
        <p:nvSpPr>
          <p:cNvPr id="37899" name="Rectangle 3"/>
          <p:cNvSpPr>
            <a:spLocks noChangeArrowheads="1"/>
          </p:cNvSpPr>
          <p:nvPr/>
        </p:nvSpPr>
        <p:spPr bwMode="auto">
          <a:xfrm>
            <a:off x="2743200" y="3705225"/>
            <a:ext cx="304800" cy="20161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37900" name="Rectangle 14"/>
          <p:cNvSpPr>
            <a:spLocks noChangeArrowheads="1"/>
          </p:cNvSpPr>
          <p:nvPr/>
        </p:nvSpPr>
        <p:spPr bwMode="auto">
          <a:xfrm>
            <a:off x="2554288" y="3465513"/>
            <a:ext cx="304800" cy="2032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37901" name="Rectangle 15"/>
          <p:cNvSpPr>
            <a:spLocks noChangeArrowheads="1"/>
          </p:cNvSpPr>
          <p:nvPr/>
        </p:nvSpPr>
        <p:spPr bwMode="auto">
          <a:xfrm>
            <a:off x="3054350" y="4044950"/>
            <a:ext cx="304800" cy="2032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37902" name="Rectangle 16"/>
          <p:cNvSpPr>
            <a:spLocks noChangeArrowheads="1"/>
          </p:cNvSpPr>
          <p:nvPr/>
        </p:nvSpPr>
        <p:spPr bwMode="auto">
          <a:xfrm>
            <a:off x="1862138" y="4046538"/>
            <a:ext cx="304800" cy="2016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37903" name="Text Box 31"/>
          <p:cNvSpPr txBox="1">
            <a:spLocks noChangeArrowheads="1"/>
          </p:cNvSpPr>
          <p:nvPr/>
        </p:nvSpPr>
        <p:spPr bwMode="auto">
          <a:xfrm>
            <a:off x="6819900" y="2311400"/>
            <a:ext cx="2095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800">
                <a:solidFill>
                  <a:srgbClr val="009200"/>
                </a:solidFill>
              </a:rPr>
              <a:t>char makes sense…</a:t>
            </a:r>
          </a:p>
        </p:txBody>
      </p:sp>
      <p:sp>
        <p:nvSpPr>
          <p:cNvPr id="37904" name="Line 32"/>
          <p:cNvSpPr>
            <a:spLocks noChangeShapeType="1"/>
          </p:cNvSpPr>
          <p:nvPr/>
        </p:nvSpPr>
        <p:spPr bwMode="auto">
          <a:xfrm>
            <a:off x="6750050" y="2173288"/>
            <a:ext cx="373063" cy="231775"/>
          </a:xfrm>
          <a:prstGeom prst="line">
            <a:avLst/>
          </a:prstGeom>
          <a:noFill/>
          <a:ln w="12700">
            <a:solidFill>
              <a:srgbClr val="0092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5" name="Text Box 34"/>
          <p:cNvSpPr txBox="1">
            <a:spLocks noChangeArrowheads="1"/>
          </p:cNvSpPr>
          <p:nvPr/>
        </p:nvSpPr>
        <p:spPr bwMode="auto">
          <a:xfrm>
            <a:off x="6896100" y="4244975"/>
            <a:ext cx="1028700" cy="3683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800" b="1">
                <a:solidFill>
                  <a:srgbClr val="009200"/>
                </a:solidFill>
              </a:rPr>
              <a:t>testing:</a:t>
            </a:r>
          </a:p>
        </p:txBody>
      </p:sp>
      <p:sp>
        <p:nvSpPr>
          <p:cNvPr id="37906" name="Text Box 35"/>
          <p:cNvSpPr txBox="1">
            <a:spLocks noChangeArrowheads="1"/>
          </p:cNvSpPr>
          <p:nvPr/>
        </p:nvSpPr>
        <p:spPr bwMode="auto">
          <a:xfrm>
            <a:off x="6327775" y="4643438"/>
            <a:ext cx="2587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a:latin typeface="Cambria" pitchFamily="18" charset="0"/>
              </a:rPr>
              <a:t>print the maze with the path, then </a:t>
            </a:r>
            <a:r>
              <a:rPr lang="en-US" altLang="en-US" sz="1200" i="1">
                <a:latin typeface="Cambria" pitchFamily="18" charset="0"/>
              </a:rPr>
              <a:t>remove the path</a:t>
            </a:r>
            <a:r>
              <a:rPr lang="en-US" altLang="en-US" sz="1200">
                <a:latin typeface="Cambria" pitchFamily="18" charset="0"/>
              </a:rPr>
              <a:t> before returning…</a:t>
            </a:r>
          </a:p>
        </p:txBody>
      </p:sp>
      <p:sp>
        <p:nvSpPr>
          <p:cNvPr id="37907" name="Text Box 36"/>
          <p:cNvSpPr txBox="1">
            <a:spLocks noChangeArrowheads="1"/>
          </p:cNvSpPr>
          <p:nvPr/>
        </p:nvSpPr>
        <p:spPr bwMode="auto">
          <a:xfrm>
            <a:off x="6892925" y="5213350"/>
            <a:ext cx="1028700" cy="3683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800" b="1">
                <a:solidFill>
                  <a:srgbClr val="009200"/>
                </a:solidFill>
              </a:rPr>
              <a:t>caution!</a:t>
            </a:r>
          </a:p>
        </p:txBody>
      </p:sp>
      <p:sp>
        <p:nvSpPr>
          <p:cNvPr id="37908" name="Text Box 37"/>
          <p:cNvSpPr txBox="1">
            <a:spLocks noChangeArrowheads="1"/>
          </p:cNvSpPr>
          <p:nvPr/>
        </p:nvSpPr>
        <p:spPr bwMode="auto">
          <a:xfrm>
            <a:off x="6357938" y="5605463"/>
            <a:ext cx="220186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a:t>other differences with respect to the old BFS?</a:t>
            </a:r>
          </a:p>
          <a:p>
            <a:pPr>
              <a:buFontTx/>
              <a:buNone/>
            </a:pPr>
            <a:r>
              <a:rPr lang="en-US" altLang="en-US" sz="1200" b="1" i="1"/>
              <a:t>what if…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ChangeArrowheads="1"/>
          </p:cNvSpPr>
          <p:nvPr/>
        </p:nvSpPr>
        <p:spPr bwMode="auto">
          <a:xfrm>
            <a:off x="762000" y="3808413"/>
            <a:ext cx="7353300" cy="175418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buFontTx/>
              <a:buNone/>
            </a:pPr>
            <a:r>
              <a:rPr lang="en-US" altLang="en-US" sz="1800" b="1">
                <a:solidFill>
                  <a:srgbClr val="009200"/>
                </a:solidFill>
                <a:latin typeface="Courier New" pitchFamily="49" charset="0"/>
              </a:rPr>
              <a:t>/* method: constructor</a:t>
            </a:r>
          </a:p>
          <a:p>
            <a:pPr>
              <a:spcBef>
                <a:spcPct val="0"/>
              </a:spcBef>
              <a:buFontTx/>
              <a:buNone/>
            </a:pPr>
            <a:r>
              <a:rPr lang="en-US" altLang="en-US" sz="1800" b="1">
                <a:solidFill>
                  <a:srgbClr val="009200"/>
                </a:solidFill>
                <a:latin typeface="Courier New" pitchFamily="49" charset="0"/>
              </a:rPr>
              <a:t> * output: a maze containing a 2d array of MazeCells</a:t>
            </a:r>
          </a:p>
          <a:p>
            <a:pPr>
              <a:spcBef>
                <a:spcPct val="0"/>
              </a:spcBef>
              <a:buFontTx/>
              <a:buNone/>
            </a:pPr>
            <a:r>
              <a:rPr lang="en-US" altLang="en-US" sz="1800" b="1">
                <a:solidFill>
                  <a:srgbClr val="009200"/>
                </a:solidFill>
                <a:latin typeface="Courier New" pitchFamily="49" charset="0"/>
              </a:rPr>
              <a:t> */</a:t>
            </a:r>
            <a:endParaRPr lang="en-US" altLang="en-US" sz="1800" b="1">
              <a:latin typeface="Courier New" pitchFamily="49" charset="0"/>
            </a:endParaRPr>
          </a:p>
          <a:p>
            <a:pPr>
              <a:spcBef>
                <a:spcPct val="0"/>
              </a:spcBef>
              <a:buFontTx/>
              <a:buNone/>
            </a:pPr>
            <a:r>
              <a:rPr lang="en-US" altLang="en-US" sz="1800" b="1">
                <a:solidFill>
                  <a:schemeClr val="accent1"/>
                </a:solidFill>
                <a:latin typeface="Courier New" pitchFamily="49" charset="0"/>
              </a:rPr>
              <a:t>protected</a:t>
            </a:r>
            <a:r>
              <a:rPr lang="en-US" altLang="en-US" sz="1800" b="1">
                <a:latin typeface="Courier New" pitchFamily="49" charset="0"/>
              </a:rPr>
              <a:t> Maze()</a:t>
            </a:r>
          </a:p>
          <a:p>
            <a:pPr>
              <a:spcBef>
                <a:spcPct val="0"/>
              </a:spcBef>
              <a:buFontTx/>
              <a:buNone/>
            </a:pPr>
            <a:r>
              <a:rPr lang="en-US" altLang="en-US" sz="1800" b="1">
                <a:latin typeface="Courier New" pitchFamily="49" charset="0"/>
              </a:rPr>
              <a:t>{</a:t>
            </a:r>
          </a:p>
          <a:p>
            <a:pPr>
              <a:spcBef>
                <a:spcPct val="0"/>
              </a:spcBef>
              <a:buFontTx/>
              <a:buNone/>
            </a:pPr>
            <a:r>
              <a:rPr lang="en-US" altLang="en-US" sz="1800" b="1">
                <a:latin typeface="Courier New" pitchFamily="49" charset="0"/>
              </a:rPr>
              <a:t>  </a:t>
            </a:r>
            <a:r>
              <a:rPr lang="en-US" altLang="en-US" sz="1800" b="1">
                <a:latin typeface="Cambria" pitchFamily="18" charset="0"/>
              </a:rPr>
              <a:t>sets up           </a:t>
            </a:r>
            <a:r>
              <a:rPr lang="en-US" altLang="en-US" sz="1800" b="1">
                <a:latin typeface="Courier New" pitchFamily="49" charset="0"/>
              </a:rPr>
              <a:t>this.maze     </a:t>
            </a:r>
            <a:r>
              <a:rPr lang="en-US" altLang="en-US" sz="1800" b="1">
                <a:latin typeface="Cambria" pitchFamily="18" charset="0"/>
              </a:rPr>
              <a:t>as a 2d array of MazeCells</a:t>
            </a:r>
          </a:p>
        </p:txBody>
      </p:sp>
      <p:sp>
        <p:nvSpPr>
          <p:cNvPr id="38915" name="Text Box 5"/>
          <p:cNvSpPr txBox="1">
            <a:spLocks noChangeArrowheads="1"/>
          </p:cNvSpPr>
          <p:nvPr/>
        </p:nvSpPr>
        <p:spPr bwMode="auto">
          <a:xfrm>
            <a:off x="676275" y="152400"/>
            <a:ext cx="7781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3600"/>
              <a:t>hw9, part 1:  New methods in </a:t>
            </a:r>
            <a:r>
              <a:rPr lang="en-US" altLang="en-US" sz="3600" b="1">
                <a:latin typeface="Courier New" pitchFamily="49" charset="0"/>
                <a:cs typeface="Courier New" pitchFamily="49" charset="0"/>
              </a:rPr>
              <a:t>Maze</a:t>
            </a:r>
          </a:p>
        </p:txBody>
      </p:sp>
      <p:sp>
        <p:nvSpPr>
          <p:cNvPr id="7172" name="Text Box 6"/>
          <p:cNvSpPr txBox="1">
            <a:spLocks noChangeArrowheads="1"/>
          </p:cNvSpPr>
          <p:nvPr/>
        </p:nvSpPr>
        <p:spPr bwMode="auto">
          <a:xfrm rot="21046571">
            <a:off x="2746375" y="5756275"/>
            <a:ext cx="6248400" cy="457200"/>
          </a:xfrm>
          <a:prstGeom prst="rect">
            <a:avLst/>
          </a:prstGeom>
          <a:solidFill>
            <a:schemeClr val="accent6">
              <a:lumMod val="20000"/>
              <a:lumOff val="80000"/>
            </a:schemeClr>
          </a:solidFill>
          <a:ln>
            <a:noFill/>
          </a:ln>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50000"/>
              </a:spcBef>
              <a:spcAft>
                <a:spcPct val="0"/>
              </a:spcAft>
              <a:buChar char="•"/>
              <a:defRPr sz="2400">
                <a:solidFill>
                  <a:schemeClr val="tx1"/>
                </a:solidFill>
                <a:latin typeface="Times New Roman" charset="0"/>
                <a:ea typeface="ＭＳ Ｐゴシック" charset="0"/>
              </a:defRPr>
            </a:lvl6pPr>
            <a:lvl7pPr marL="2971800" indent="-228600" eaLnBrk="0" fontAlgn="base" hangingPunct="0">
              <a:spcBef>
                <a:spcPct val="50000"/>
              </a:spcBef>
              <a:spcAft>
                <a:spcPct val="0"/>
              </a:spcAft>
              <a:buChar char="•"/>
              <a:defRPr sz="2400">
                <a:solidFill>
                  <a:schemeClr val="tx1"/>
                </a:solidFill>
                <a:latin typeface="Times New Roman" charset="0"/>
                <a:ea typeface="ＭＳ Ｐゴシック" charset="0"/>
              </a:defRPr>
            </a:lvl7pPr>
            <a:lvl8pPr marL="3429000" indent="-228600" eaLnBrk="0" fontAlgn="base" hangingPunct="0">
              <a:spcBef>
                <a:spcPct val="50000"/>
              </a:spcBef>
              <a:spcAft>
                <a:spcPct val="0"/>
              </a:spcAft>
              <a:buChar char="•"/>
              <a:defRPr sz="2400">
                <a:solidFill>
                  <a:schemeClr val="tx1"/>
                </a:solidFill>
                <a:latin typeface="Times New Roman" charset="0"/>
                <a:ea typeface="ＭＳ Ｐゴシック" charset="0"/>
              </a:defRPr>
            </a:lvl8pPr>
            <a:lvl9pPr marL="3886200" indent="-228600" eaLnBrk="0" fontAlgn="base" hangingPunct="0">
              <a:spcBef>
                <a:spcPct val="50000"/>
              </a:spcBef>
              <a:spcAft>
                <a:spcPct val="0"/>
              </a:spcAft>
              <a:buChar char="•"/>
              <a:defRPr sz="2400">
                <a:solidFill>
                  <a:schemeClr val="tx1"/>
                </a:solidFill>
                <a:latin typeface="Times New Roman" charset="0"/>
                <a:ea typeface="ＭＳ Ｐゴシック" charset="0"/>
              </a:defRPr>
            </a:lvl9pPr>
          </a:lstStyle>
          <a:p>
            <a:pPr algn="ctr">
              <a:buFontTx/>
              <a:buNone/>
              <a:defRPr/>
            </a:pPr>
            <a:r>
              <a:rPr lang="en-US" b="1" dirty="0" smtClean="0"/>
              <a:t>Software reuse strategy:   </a:t>
            </a:r>
            <a:r>
              <a:rPr lang="en-US" b="1" i="1" dirty="0" smtClean="0">
                <a:solidFill>
                  <a:srgbClr val="000000"/>
                </a:solidFill>
              </a:rPr>
              <a:t>copy-paste-change</a:t>
            </a:r>
          </a:p>
        </p:txBody>
      </p:sp>
      <p:sp>
        <p:nvSpPr>
          <p:cNvPr id="38917" name="Text Box 24"/>
          <p:cNvSpPr txBox="1">
            <a:spLocks noChangeArrowheads="1"/>
          </p:cNvSpPr>
          <p:nvPr/>
        </p:nvSpPr>
        <p:spPr bwMode="auto">
          <a:xfrm>
            <a:off x="528638" y="2362200"/>
            <a:ext cx="6253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a:t>(2) accessor methods as needed…</a:t>
            </a:r>
          </a:p>
        </p:txBody>
      </p:sp>
      <p:sp>
        <p:nvSpPr>
          <p:cNvPr id="38918" name="Text Box 25"/>
          <p:cNvSpPr txBox="1">
            <a:spLocks noChangeArrowheads="1"/>
          </p:cNvSpPr>
          <p:nvPr/>
        </p:nvSpPr>
        <p:spPr bwMode="auto">
          <a:xfrm>
            <a:off x="528638" y="2895600"/>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a:t>(3) a new constructor  using </a:t>
            </a:r>
            <a:r>
              <a:rPr lang="en-US" altLang="en-US" sz="1800" b="1"/>
              <a:t>mazeStrings</a:t>
            </a:r>
            <a:r>
              <a:rPr lang="en-US" altLang="en-US"/>
              <a:t>:</a:t>
            </a:r>
          </a:p>
        </p:txBody>
      </p:sp>
      <p:sp>
        <p:nvSpPr>
          <p:cNvPr id="38919" name="Text Box 26"/>
          <p:cNvSpPr txBox="1">
            <a:spLocks noChangeArrowheads="1"/>
          </p:cNvSpPr>
          <p:nvPr/>
        </p:nvSpPr>
        <p:spPr bwMode="auto">
          <a:xfrm>
            <a:off x="528638" y="1295400"/>
            <a:ext cx="7700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a:t>(1) </a:t>
            </a:r>
            <a:r>
              <a:rPr lang="en-US" altLang="en-US" b="1"/>
              <a:t>multiBFS</a:t>
            </a:r>
            <a:r>
              <a:rPr lang="en-US" altLang="en-US"/>
              <a:t>  </a:t>
            </a:r>
            <a:r>
              <a:rPr lang="en-US" altLang="en-US" sz="1800"/>
              <a:t>should find the nearest spam </a:t>
            </a:r>
            <a:r>
              <a:rPr lang="en-US" altLang="en-US" sz="1800" i="1"/>
              <a:t>without changing the maze!</a:t>
            </a:r>
            <a:endParaRPr lang="en-US" altLang="en-US" sz="1800"/>
          </a:p>
        </p:txBody>
      </p:sp>
      <p:sp>
        <p:nvSpPr>
          <p:cNvPr id="38920" name="Rectangle 27"/>
          <p:cNvSpPr>
            <a:spLocks noChangeArrowheads="1"/>
          </p:cNvSpPr>
          <p:nvPr/>
        </p:nvSpPr>
        <p:spPr bwMode="auto">
          <a:xfrm>
            <a:off x="777875" y="1887538"/>
            <a:ext cx="7180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buFontTx/>
              <a:buNone/>
            </a:pPr>
            <a:r>
              <a:rPr lang="en-US" altLang="en-US" sz="1800" b="1">
                <a:solidFill>
                  <a:srgbClr val="000000"/>
                </a:solidFill>
                <a:latin typeface="Courier New" pitchFamily="49" charset="0"/>
              </a:rPr>
              <a:t>public MazeCell multiBFS(MazeCell start, char dest)</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ounded Rectangle 18"/>
          <p:cNvSpPr>
            <a:spLocks noChangeArrowheads="1"/>
          </p:cNvSpPr>
          <p:nvPr/>
        </p:nvSpPr>
        <p:spPr bwMode="auto">
          <a:xfrm>
            <a:off x="914400" y="4875213"/>
            <a:ext cx="1447800" cy="349250"/>
          </a:xfrm>
          <a:prstGeom prst="roundRect">
            <a:avLst>
              <a:gd name="adj" fmla="val 16667"/>
            </a:avLst>
          </a:prstGeom>
          <a:solidFill>
            <a:srgbClr val="FFC3C0"/>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39939" name="Rounded Rectangle 1"/>
          <p:cNvSpPr>
            <a:spLocks noChangeArrowheads="1"/>
          </p:cNvSpPr>
          <p:nvPr/>
        </p:nvSpPr>
        <p:spPr bwMode="auto">
          <a:xfrm>
            <a:off x="4572000" y="1447800"/>
            <a:ext cx="4191000" cy="884238"/>
          </a:xfrm>
          <a:prstGeom prst="roundRect">
            <a:avLst>
              <a:gd name="adj" fmla="val 16667"/>
            </a:avLst>
          </a:prstGeom>
          <a:solidFill>
            <a:srgbClr val="FFC3C0"/>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39940" name="Rectangle 5"/>
          <p:cNvSpPr>
            <a:spLocks noChangeArrowheads="1"/>
          </p:cNvSpPr>
          <p:nvPr/>
        </p:nvSpPr>
        <p:spPr bwMode="auto">
          <a:xfrm>
            <a:off x="971550" y="4038600"/>
            <a:ext cx="73533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buFontTx/>
              <a:buNone/>
            </a:pPr>
            <a:r>
              <a:rPr lang="en-US" altLang="en-US" sz="1800" b="1">
                <a:solidFill>
                  <a:srgbClr val="009200"/>
                </a:solidFill>
                <a:latin typeface="Courier New" pitchFamily="49" charset="0"/>
              </a:rPr>
              <a:t>/* method: constructor</a:t>
            </a:r>
          </a:p>
          <a:p>
            <a:pPr>
              <a:spcBef>
                <a:spcPct val="0"/>
              </a:spcBef>
              <a:buFontTx/>
              <a:buNone/>
            </a:pPr>
            <a:r>
              <a:rPr lang="en-US" altLang="en-US" sz="1800" b="1">
                <a:solidFill>
                  <a:srgbClr val="009200"/>
                </a:solidFill>
                <a:latin typeface="Courier New" pitchFamily="49" charset="0"/>
              </a:rPr>
              <a:t> * output: a maze containing a 2d array of MazeCells</a:t>
            </a:r>
          </a:p>
          <a:p>
            <a:pPr>
              <a:spcBef>
                <a:spcPct val="0"/>
              </a:spcBef>
              <a:buFontTx/>
              <a:buNone/>
            </a:pPr>
            <a:r>
              <a:rPr lang="en-US" altLang="en-US" sz="1800" b="1">
                <a:solidFill>
                  <a:srgbClr val="009200"/>
                </a:solidFill>
                <a:latin typeface="Courier New" pitchFamily="49" charset="0"/>
              </a:rPr>
              <a:t> */</a:t>
            </a:r>
            <a:endParaRPr lang="en-US" altLang="en-US" sz="1800" b="1">
              <a:latin typeface="Courier New" pitchFamily="49" charset="0"/>
            </a:endParaRPr>
          </a:p>
          <a:p>
            <a:pPr>
              <a:spcBef>
                <a:spcPct val="0"/>
              </a:spcBef>
              <a:buFontTx/>
              <a:buNone/>
            </a:pPr>
            <a:r>
              <a:rPr lang="en-US" altLang="en-US" sz="1800" b="1">
                <a:solidFill>
                  <a:schemeClr val="accent1"/>
                </a:solidFill>
                <a:latin typeface="Courier New" pitchFamily="49" charset="0"/>
              </a:rPr>
              <a:t>protected</a:t>
            </a:r>
            <a:r>
              <a:rPr lang="en-US" altLang="en-US" sz="1800" b="1">
                <a:latin typeface="Courier New" pitchFamily="49" charset="0"/>
              </a:rPr>
              <a:t> Maze()</a:t>
            </a:r>
          </a:p>
          <a:p>
            <a:pPr>
              <a:spcBef>
                <a:spcPct val="0"/>
              </a:spcBef>
              <a:buFontTx/>
              <a:buNone/>
            </a:pPr>
            <a:r>
              <a:rPr lang="en-US" altLang="en-US" sz="1800" b="1">
                <a:latin typeface="Courier New" pitchFamily="49" charset="0"/>
              </a:rPr>
              <a:t>{</a:t>
            </a:r>
          </a:p>
          <a:p>
            <a:pPr>
              <a:spcBef>
                <a:spcPct val="0"/>
              </a:spcBef>
              <a:buFontTx/>
              <a:buNone/>
            </a:pPr>
            <a:r>
              <a:rPr lang="en-US" altLang="en-US" sz="1800" b="1">
                <a:latin typeface="Courier New" pitchFamily="49" charset="0"/>
              </a:rPr>
              <a:t>  </a:t>
            </a:r>
            <a:r>
              <a:rPr lang="en-US" altLang="en-US" sz="1800" b="1">
                <a:latin typeface="Cambria" pitchFamily="18" charset="0"/>
              </a:rPr>
              <a:t>sets up           </a:t>
            </a:r>
            <a:r>
              <a:rPr lang="en-US" altLang="en-US" sz="1800" b="1">
                <a:latin typeface="Courier New" pitchFamily="49" charset="0"/>
              </a:rPr>
              <a:t>this.maze     </a:t>
            </a:r>
            <a:r>
              <a:rPr lang="en-US" altLang="en-US" sz="1800" b="1">
                <a:latin typeface="Cambria" pitchFamily="18" charset="0"/>
              </a:rPr>
              <a:t>as a 2d array of MazeCells</a:t>
            </a:r>
          </a:p>
        </p:txBody>
      </p:sp>
      <p:sp>
        <p:nvSpPr>
          <p:cNvPr id="39941" name="Text Box 7"/>
          <p:cNvSpPr txBox="1">
            <a:spLocks noChangeArrowheads="1"/>
          </p:cNvSpPr>
          <p:nvPr/>
        </p:nvSpPr>
        <p:spPr bwMode="auto">
          <a:xfrm>
            <a:off x="1162050" y="174625"/>
            <a:ext cx="6705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4000"/>
              <a:t>Access Levels</a:t>
            </a:r>
          </a:p>
        </p:txBody>
      </p:sp>
      <p:sp>
        <p:nvSpPr>
          <p:cNvPr id="39942" name="Text Box 9"/>
          <p:cNvSpPr txBox="1">
            <a:spLocks noChangeArrowheads="1"/>
          </p:cNvSpPr>
          <p:nvPr/>
        </p:nvSpPr>
        <p:spPr bwMode="auto">
          <a:xfrm>
            <a:off x="76200" y="1660525"/>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buFontTx/>
              <a:buNone/>
            </a:pPr>
            <a:r>
              <a:rPr lang="en-US" altLang="en-US" b="1">
                <a:latin typeface="Courier New" pitchFamily="49" charset="0"/>
              </a:rPr>
              <a:t>private</a:t>
            </a:r>
          </a:p>
        </p:txBody>
      </p:sp>
      <p:sp>
        <p:nvSpPr>
          <p:cNvPr id="15368" name="Text Box 10"/>
          <p:cNvSpPr txBox="1">
            <a:spLocks noChangeArrowheads="1"/>
          </p:cNvSpPr>
          <p:nvPr/>
        </p:nvSpPr>
        <p:spPr bwMode="auto">
          <a:xfrm>
            <a:off x="157163" y="2676525"/>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buFontTx/>
              <a:buNone/>
              <a:defRPr/>
            </a:pPr>
            <a:r>
              <a:rPr lang="en-US" b="1" dirty="0" smtClean="0">
                <a:solidFill>
                  <a:schemeClr val="bg1">
                    <a:lumMod val="75000"/>
                  </a:schemeClr>
                </a:solidFill>
                <a:latin typeface="Courier New" pitchFamily="49" charset="0"/>
              </a:rPr>
              <a:t>(package)</a:t>
            </a:r>
          </a:p>
        </p:txBody>
      </p:sp>
      <p:sp>
        <p:nvSpPr>
          <p:cNvPr id="39944" name="Text Box 11"/>
          <p:cNvSpPr txBox="1">
            <a:spLocks noChangeArrowheads="1"/>
          </p:cNvSpPr>
          <p:nvPr/>
        </p:nvSpPr>
        <p:spPr bwMode="auto">
          <a:xfrm>
            <a:off x="4648200" y="1660525"/>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buFontTx/>
              <a:buNone/>
            </a:pPr>
            <a:r>
              <a:rPr lang="en-US" altLang="en-US" b="1">
                <a:solidFill>
                  <a:srgbClr val="FF0000"/>
                </a:solidFill>
                <a:latin typeface="Courier New" pitchFamily="49" charset="0"/>
              </a:rPr>
              <a:t>protected</a:t>
            </a:r>
          </a:p>
        </p:txBody>
      </p:sp>
      <p:sp>
        <p:nvSpPr>
          <p:cNvPr id="39945" name="Text Box 12"/>
          <p:cNvSpPr txBox="1">
            <a:spLocks noChangeArrowheads="1"/>
          </p:cNvSpPr>
          <p:nvPr/>
        </p:nvSpPr>
        <p:spPr bwMode="auto">
          <a:xfrm>
            <a:off x="4648200" y="25908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buFontTx/>
              <a:buNone/>
            </a:pPr>
            <a:r>
              <a:rPr lang="en-US" altLang="en-US" b="1">
                <a:latin typeface="Courier New" pitchFamily="49" charset="0"/>
              </a:rPr>
              <a:t>public</a:t>
            </a:r>
          </a:p>
        </p:txBody>
      </p:sp>
      <p:sp>
        <p:nvSpPr>
          <p:cNvPr id="39946" name="Text Box 13"/>
          <p:cNvSpPr txBox="1">
            <a:spLocks noChangeArrowheads="1"/>
          </p:cNvSpPr>
          <p:nvPr/>
        </p:nvSpPr>
        <p:spPr bwMode="auto">
          <a:xfrm>
            <a:off x="6781800" y="2528888"/>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800"/>
              <a:t>anyone can access the data or method</a:t>
            </a:r>
          </a:p>
        </p:txBody>
      </p:sp>
      <p:sp>
        <p:nvSpPr>
          <p:cNvPr id="39947" name="Text Box 14"/>
          <p:cNvSpPr txBox="1">
            <a:spLocks noChangeArrowheads="1"/>
          </p:cNvSpPr>
          <p:nvPr/>
        </p:nvSpPr>
        <p:spPr bwMode="auto">
          <a:xfrm>
            <a:off x="6781800" y="1584325"/>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800" b="1" i="1"/>
              <a:t>derived classes have access</a:t>
            </a:r>
          </a:p>
        </p:txBody>
      </p:sp>
      <p:sp>
        <p:nvSpPr>
          <p:cNvPr id="39948" name="Text Box 15"/>
          <p:cNvSpPr txBox="1">
            <a:spLocks noChangeArrowheads="1"/>
          </p:cNvSpPr>
          <p:nvPr/>
        </p:nvSpPr>
        <p:spPr bwMode="auto">
          <a:xfrm>
            <a:off x="2209800" y="2605088"/>
            <a:ext cx="213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800"/>
              <a:t>classes in the same package have access</a:t>
            </a:r>
          </a:p>
        </p:txBody>
      </p:sp>
      <p:sp>
        <p:nvSpPr>
          <p:cNvPr id="39949" name="Text Box 16"/>
          <p:cNvSpPr txBox="1">
            <a:spLocks noChangeArrowheads="1"/>
          </p:cNvSpPr>
          <p:nvPr/>
        </p:nvSpPr>
        <p:spPr bwMode="auto">
          <a:xfrm>
            <a:off x="2209800" y="1584325"/>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800"/>
              <a:t>no access outside the defining class</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821520" y="4687920"/>
              <a:ext cx="1697040" cy="670320"/>
            </p14:xfrm>
          </p:contentPart>
        </mc:Choice>
        <mc:Fallback xmlns="">
          <p:pic>
            <p:nvPicPr>
              <p:cNvPr id="2" name="Ink 1"/>
              <p:cNvPicPr/>
              <p:nvPr/>
            </p:nvPicPr>
            <p:blipFill>
              <a:blip r:embed="rId4"/>
              <a:stretch>
                <a:fillRect/>
              </a:stretch>
            </p:blipFill>
            <p:spPr>
              <a:xfrm>
                <a:off x="812160" y="4678560"/>
                <a:ext cx="1715760" cy="689040"/>
              </a:xfrm>
              <a:prstGeom prst="rect">
                <a:avLst/>
              </a:prstGeom>
            </p:spPr>
          </p:pic>
        </mc:Fallback>
      </mc:AlternateContent>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60375" y="196850"/>
            <a:ext cx="830262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sz="3200">
                <a:latin typeface="Cambria" pitchFamily="18" charset="0"/>
              </a:rPr>
              <a:t>Reuse by data design:  </a:t>
            </a:r>
            <a:r>
              <a:rPr lang="en-US" altLang="en-US" sz="3200" i="1">
                <a:latin typeface="Cambria" pitchFamily="18" charset="0"/>
              </a:rPr>
              <a:t>beyond copy-and-paste</a:t>
            </a:r>
          </a:p>
        </p:txBody>
      </p:sp>
      <p:sp>
        <p:nvSpPr>
          <p:cNvPr id="40963" name="Text Box 6"/>
          <p:cNvSpPr txBox="1">
            <a:spLocks noChangeArrowheads="1"/>
          </p:cNvSpPr>
          <p:nvPr/>
        </p:nvSpPr>
        <p:spPr bwMode="auto">
          <a:xfrm>
            <a:off x="914400" y="4779963"/>
            <a:ext cx="7010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nSpc>
                <a:spcPct val="80000"/>
              </a:lnSpc>
              <a:buFontTx/>
              <a:buNone/>
            </a:pPr>
            <a:r>
              <a:rPr lang="en-US" altLang="en-US" sz="2000"/>
              <a:t> - one that models relationships accurately</a:t>
            </a:r>
          </a:p>
          <a:p>
            <a:pPr>
              <a:lnSpc>
                <a:spcPct val="80000"/>
              </a:lnSpc>
              <a:buFontTx/>
              <a:buNone/>
            </a:pPr>
            <a:r>
              <a:rPr lang="en-US" altLang="en-US" sz="2000"/>
              <a:t> - without forcing the user to keep track of more than necessary</a:t>
            </a:r>
          </a:p>
        </p:txBody>
      </p:sp>
      <p:sp>
        <p:nvSpPr>
          <p:cNvPr id="40964" name="Rectangle 7"/>
          <p:cNvSpPr>
            <a:spLocks noChangeArrowheads="1"/>
          </p:cNvSpPr>
          <p:nvPr/>
        </p:nvSpPr>
        <p:spPr bwMode="auto">
          <a:xfrm>
            <a:off x="468313" y="4259263"/>
            <a:ext cx="7727950" cy="461962"/>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buFontTx/>
              <a:buNone/>
            </a:pPr>
            <a:r>
              <a:rPr lang="en-US" altLang="en-US"/>
              <a:t>The primary goal of OOP is to create a good data abstraction</a:t>
            </a:r>
          </a:p>
        </p:txBody>
      </p:sp>
      <p:sp>
        <p:nvSpPr>
          <p:cNvPr id="40965" name="Rectangle 8"/>
          <p:cNvSpPr>
            <a:spLocks noChangeArrowheads="1"/>
          </p:cNvSpPr>
          <p:nvPr/>
        </p:nvSpPr>
        <p:spPr bwMode="auto">
          <a:xfrm>
            <a:off x="1323975" y="1363663"/>
            <a:ext cx="6303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buFontTx/>
              <a:buNone/>
            </a:pPr>
            <a:r>
              <a:rPr lang="en-US" altLang="en-US"/>
              <a:t>Java is an </a:t>
            </a:r>
            <a:r>
              <a:rPr lang="en-US" altLang="en-US" i="1"/>
              <a:t>object-oriented</a:t>
            </a:r>
            <a:r>
              <a:rPr lang="en-US" altLang="en-US"/>
              <a:t> programming language:</a:t>
            </a:r>
          </a:p>
        </p:txBody>
      </p:sp>
      <p:sp>
        <p:nvSpPr>
          <p:cNvPr id="40966" name="Rectangle 10"/>
          <p:cNvSpPr>
            <a:spLocks noChangeArrowheads="1"/>
          </p:cNvSpPr>
          <p:nvPr/>
        </p:nvSpPr>
        <p:spPr bwMode="auto">
          <a:xfrm>
            <a:off x="1765300" y="2514600"/>
            <a:ext cx="2057400" cy="762000"/>
          </a:xfrm>
          <a:prstGeom prst="rect">
            <a:avLst/>
          </a:prstGeom>
          <a:noFill/>
          <a:ln w="12700">
            <a:solidFill>
              <a:srgbClr val="0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0967" name="Rectangle 11"/>
          <p:cNvSpPr>
            <a:spLocks noChangeArrowheads="1"/>
          </p:cNvSpPr>
          <p:nvPr/>
        </p:nvSpPr>
        <p:spPr bwMode="auto">
          <a:xfrm>
            <a:off x="4813300" y="2514600"/>
            <a:ext cx="2057400" cy="762000"/>
          </a:xfrm>
          <a:prstGeom prst="rect">
            <a:avLst/>
          </a:prstGeom>
          <a:noFill/>
          <a:ln w="12700">
            <a:solidFill>
              <a:srgbClr val="0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0968" name="Text Box 12"/>
          <p:cNvSpPr txBox="1">
            <a:spLocks noChangeArrowheads="1"/>
          </p:cNvSpPr>
          <p:nvPr/>
        </p:nvSpPr>
        <p:spPr bwMode="auto">
          <a:xfrm>
            <a:off x="2070100" y="26670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b="1"/>
              <a:t>Classes</a:t>
            </a:r>
          </a:p>
        </p:txBody>
      </p:sp>
      <p:sp>
        <p:nvSpPr>
          <p:cNvPr id="40969" name="Text Box 13"/>
          <p:cNvSpPr txBox="1">
            <a:spLocks noChangeArrowheads="1"/>
          </p:cNvSpPr>
          <p:nvPr/>
        </p:nvSpPr>
        <p:spPr bwMode="auto">
          <a:xfrm>
            <a:off x="5118100" y="26670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b="1"/>
              <a:t>Objects</a:t>
            </a:r>
          </a:p>
        </p:txBody>
      </p:sp>
      <p:sp>
        <p:nvSpPr>
          <p:cNvPr id="40970" name="Line 14"/>
          <p:cNvSpPr>
            <a:spLocks noChangeShapeType="1"/>
          </p:cNvSpPr>
          <p:nvPr/>
        </p:nvSpPr>
        <p:spPr bwMode="auto">
          <a:xfrm flipH="1">
            <a:off x="2759075" y="1831975"/>
            <a:ext cx="877888" cy="577850"/>
          </a:xfrm>
          <a:prstGeom prst="line">
            <a:avLst/>
          </a:prstGeom>
          <a:noFill/>
          <a:ln w="12700">
            <a:solidFill>
              <a:srgbClr val="0333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1" name="Line 15"/>
          <p:cNvSpPr>
            <a:spLocks noChangeShapeType="1"/>
          </p:cNvSpPr>
          <p:nvPr/>
        </p:nvSpPr>
        <p:spPr bwMode="auto">
          <a:xfrm>
            <a:off x="3746500" y="1828800"/>
            <a:ext cx="2197100" cy="549275"/>
          </a:xfrm>
          <a:prstGeom prst="line">
            <a:avLst/>
          </a:prstGeom>
          <a:noFill/>
          <a:ln w="12700">
            <a:solidFill>
              <a:srgbClr val="0333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2" name="Text Box 16"/>
          <p:cNvSpPr txBox="1">
            <a:spLocks noChangeArrowheads="1"/>
          </p:cNvSpPr>
          <p:nvPr/>
        </p:nvSpPr>
        <p:spPr bwMode="auto">
          <a:xfrm>
            <a:off x="1408113" y="3297238"/>
            <a:ext cx="281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600" b="1">
                <a:solidFill>
                  <a:srgbClr val="0333FF"/>
                </a:solidFill>
                <a:latin typeface="Comic Sans MS" pitchFamily="66" charset="0"/>
              </a:rPr>
              <a:t>user-defined datatypes</a:t>
            </a:r>
          </a:p>
        </p:txBody>
      </p:sp>
      <p:sp>
        <p:nvSpPr>
          <p:cNvPr id="40973" name="Text Box 17"/>
          <p:cNvSpPr txBox="1">
            <a:spLocks noChangeArrowheads="1"/>
          </p:cNvSpPr>
          <p:nvPr/>
        </p:nvSpPr>
        <p:spPr bwMode="auto">
          <a:xfrm>
            <a:off x="4508500" y="3297238"/>
            <a:ext cx="281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600" b="1">
                <a:solidFill>
                  <a:srgbClr val="0333FF"/>
                </a:solidFill>
                <a:latin typeface="Comic Sans MS" pitchFamily="66" charset="0"/>
              </a:rPr>
              <a:t>variables of those types</a:t>
            </a:r>
          </a:p>
        </p:txBody>
      </p:sp>
      <p:sp>
        <p:nvSpPr>
          <p:cNvPr id="40974" name="Text Box 19"/>
          <p:cNvSpPr txBox="1">
            <a:spLocks noChangeArrowheads="1"/>
          </p:cNvSpPr>
          <p:nvPr/>
        </p:nvSpPr>
        <p:spPr bwMode="auto">
          <a:xfrm>
            <a:off x="460375" y="5861050"/>
            <a:ext cx="737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a:t>There are </a:t>
            </a:r>
            <a:r>
              <a:rPr lang="en-US" altLang="en-US" b="1" i="1">
                <a:solidFill>
                  <a:schemeClr val="folHlink"/>
                </a:solidFill>
              </a:rPr>
              <a:t>two</a:t>
            </a:r>
            <a:r>
              <a:rPr lang="en-US" altLang="en-US" i="1"/>
              <a:t> </a:t>
            </a:r>
            <a:r>
              <a:rPr lang="en-US" altLang="en-US"/>
              <a:t>relationship types that Java can model: </a:t>
            </a:r>
          </a:p>
        </p:txBody>
      </p:sp>
      <p:grpSp>
        <p:nvGrpSpPr>
          <p:cNvPr id="40975" name="Group 33"/>
          <p:cNvGrpSpPr>
            <a:grpSpLocks/>
          </p:cNvGrpSpPr>
          <p:nvPr>
            <p:custDataLst>
              <p:tags r:id="rId1"/>
            </p:custDataLst>
          </p:nvPr>
        </p:nvGrpSpPr>
        <p:grpSpPr bwMode="auto">
          <a:xfrm>
            <a:off x="7620000" y="6019800"/>
            <a:ext cx="369888" cy="417513"/>
            <a:chOff x="2928" y="1051"/>
            <a:chExt cx="840" cy="957"/>
          </a:xfrm>
        </p:grpSpPr>
        <p:sp>
          <p:nvSpPr>
            <p:cNvPr id="40977" name="Freeform 34"/>
            <p:cNvSpPr>
              <a:spLocks/>
            </p:cNvSpPr>
            <p:nvPr>
              <p:custDataLst>
                <p:tags r:id="rId2"/>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0978" name="Oval 35"/>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0979" name="Oval 36"/>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0980" name="Oval 37"/>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0981" name="Oval 38"/>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0982" name="Oval 39"/>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0983" name="Oval 40"/>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0984" name="Oval 41"/>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0985" name="AutoShape 42"/>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0986" name="Freeform 43"/>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0987" name="Freeform 44"/>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0988" name="Freeform 45"/>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0989" name="Freeform 46"/>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0976" name="Text Box 47"/>
          <p:cNvSpPr txBox="1">
            <a:spLocks noChangeArrowheads="1"/>
          </p:cNvSpPr>
          <p:nvPr/>
        </p:nvSpPr>
        <p:spPr bwMode="auto">
          <a:xfrm>
            <a:off x="7162800" y="5791200"/>
            <a:ext cx="1676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buFontTx/>
              <a:buNone/>
            </a:pPr>
            <a:r>
              <a:rPr lang="en-US" altLang="en-US" sz="900">
                <a:solidFill>
                  <a:srgbClr val="009200"/>
                </a:solidFill>
              </a:rPr>
              <a:t>can it handle serious relationships?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ounded Rectangle 39"/>
          <p:cNvSpPr>
            <a:spLocks noChangeArrowheads="1"/>
          </p:cNvSpPr>
          <p:nvPr/>
        </p:nvSpPr>
        <p:spPr bwMode="auto">
          <a:xfrm>
            <a:off x="5886450" y="4114800"/>
            <a:ext cx="3200400" cy="2590800"/>
          </a:xfrm>
          <a:prstGeom prst="roundRect">
            <a:avLst>
              <a:gd name="adj" fmla="val 16667"/>
            </a:avLst>
          </a:prstGeom>
          <a:noFill/>
          <a:ln w="9525">
            <a:solidFill>
              <a:srgbClr val="FFC3C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1987" name="Rounded Rectangle 2"/>
          <p:cNvSpPr>
            <a:spLocks noChangeArrowheads="1"/>
          </p:cNvSpPr>
          <p:nvPr/>
        </p:nvSpPr>
        <p:spPr bwMode="auto">
          <a:xfrm>
            <a:off x="76200" y="4114800"/>
            <a:ext cx="3200400" cy="2590800"/>
          </a:xfrm>
          <a:prstGeom prst="roundRect">
            <a:avLst>
              <a:gd name="adj" fmla="val 16667"/>
            </a:avLst>
          </a:prstGeom>
          <a:noFill/>
          <a:ln w="9525">
            <a:solidFill>
              <a:srgbClr val="FFC3C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1988" name="Rectangle 2"/>
          <p:cNvSpPr>
            <a:spLocks noChangeArrowheads="1"/>
          </p:cNvSpPr>
          <p:nvPr/>
        </p:nvSpPr>
        <p:spPr bwMode="auto">
          <a:xfrm>
            <a:off x="838200" y="204788"/>
            <a:ext cx="73453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sz="4400"/>
              <a:t>Data design #1</a:t>
            </a:r>
          </a:p>
        </p:txBody>
      </p:sp>
      <p:sp>
        <p:nvSpPr>
          <p:cNvPr id="41989" name="Text Box 30"/>
          <p:cNvSpPr txBox="1">
            <a:spLocks noChangeArrowheads="1"/>
          </p:cNvSpPr>
          <p:nvPr/>
        </p:nvSpPr>
        <p:spPr bwMode="auto">
          <a:xfrm>
            <a:off x="1219200" y="1828800"/>
            <a:ext cx="1919288" cy="461963"/>
          </a:xfrm>
          <a:prstGeom prst="rect">
            <a:avLst/>
          </a:prstGeom>
          <a:solidFill>
            <a:srgbClr val="FFC3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a:solidFill>
                  <a:srgbClr val="800000"/>
                </a:solidFill>
                <a:latin typeface="Textile" charset="0"/>
              </a:rPr>
              <a:t>(1)  Part-of</a:t>
            </a:r>
            <a:endParaRPr lang="en-US" altLang="en-US">
              <a:solidFill>
                <a:srgbClr val="800000"/>
              </a:solidFill>
              <a:latin typeface="Times" charset="0"/>
            </a:endParaRPr>
          </a:p>
        </p:txBody>
      </p:sp>
      <p:sp>
        <p:nvSpPr>
          <p:cNvPr id="41990" name="Text Box 32"/>
          <p:cNvSpPr txBox="1">
            <a:spLocks noChangeArrowheads="1"/>
          </p:cNvSpPr>
          <p:nvPr/>
        </p:nvSpPr>
        <p:spPr bwMode="auto">
          <a:xfrm>
            <a:off x="609600" y="2462213"/>
            <a:ext cx="4357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2000"/>
              <a:t> a QCell is </a:t>
            </a:r>
            <a:r>
              <a:rPr lang="en-US" altLang="en-US" sz="2000" b="1" i="1">
                <a:solidFill>
                  <a:srgbClr val="800000"/>
                </a:solidFill>
              </a:rPr>
              <a:t>part of</a:t>
            </a:r>
            <a:r>
              <a:rPr lang="en-US" altLang="en-US" sz="2000"/>
              <a:t>  a  Queue</a:t>
            </a:r>
          </a:p>
        </p:txBody>
      </p:sp>
      <p:sp>
        <p:nvSpPr>
          <p:cNvPr id="41991" name="Text Box 36"/>
          <p:cNvSpPr txBox="1">
            <a:spLocks noChangeArrowheads="1"/>
          </p:cNvSpPr>
          <p:nvPr/>
        </p:nvSpPr>
        <p:spPr bwMode="auto">
          <a:xfrm>
            <a:off x="609600" y="2797175"/>
            <a:ext cx="4357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2000"/>
              <a:t> a MazeCell is </a:t>
            </a:r>
            <a:r>
              <a:rPr lang="en-US" altLang="en-US" sz="2000" b="1" i="1">
                <a:solidFill>
                  <a:srgbClr val="800000"/>
                </a:solidFill>
              </a:rPr>
              <a:t>part of </a:t>
            </a:r>
            <a:r>
              <a:rPr lang="en-US" altLang="en-US" sz="2000"/>
              <a:t> a  Maze</a:t>
            </a:r>
          </a:p>
        </p:txBody>
      </p:sp>
      <p:sp>
        <p:nvSpPr>
          <p:cNvPr id="41992" name="Text Box 37"/>
          <p:cNvSpPr txBox="1">
            <a:spLocks noChangeArrowheads="1"/>
          </p:cNvSpPr>
          <p:nvPr/>
        </p:nvSpPr>
        <p:spPr bwMode="auto">
          <a:xfrm>
            <a:off x="611188" y="3140075"/>
            <a:ext cx="5065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2000"/>
              <a:t> a char (the contents) is </a:t>
            </a:r>
            <a:r>
              <a:rPr lang="en-US" altLang="en-US" sz="2000" b="1" i="1">
                <a:solidFill>
                  <a:srgbClr val="800000"/>
                </a:solidFill>
              </a:rPr>
              <a:t>part of </a:t>
            </a:r>
            <a:r>
              <a:rPr lang="en-US" altLang="en-US" sz="2000"/>
              <a:t> a MazeCell</a:t>
            </a:r>
          </a:p>
        </p:txBody>
      </p:sp>
      <p:sp>
        <p:nvSpPr>
          <p:cNvPr id="41993" name="Text Box 40"/>
          <p:cNvSpPr txBox="1">
            <a:spLocks noChangeArrowheads="1"/>
          </p:cNvSpPr>
          <p:nvPr/>
        </p:nvSpPr>
        <p:spPr bwMode="auto">
          <a:xfrm>
            <a:off x="304800" y="1143000"/>
            <a:ext cx="737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a:t>There are </a:t>
            </a:r>
            <a:r>
              <a:rPr lang="en-US" altLang="en-US" b="1" i="1"/>
              <a:t>two</a:t>
            </a:r>
            <a:r>
              <a:rPr lang="en-US" altLang="en-US" i="1"/>
              <a:t> </a:t>
            </a:r>
            <a:r>
              <a:rPr lang="en-US" altLang="en-US"/>
              <a:t>basic relationship types that Java models: </a:t>
            </a:r>
          </a:p>
        </p:txBody>
      </p:sp>
      <p:sp>
        <p:nvSpPr>
          <p:cNvPr id="41994" name="Text Box 44"/>
          <p:cNvSpPr txBox="1">
            <a:spLocks noChangeArrowheads="1"/>
          </p:cNvSpPr>
          <p:nvPr/>
        </p:nvSpPr>
        <p:spPr bwMode="auto">
          <a:xfrm>
            <a:off x="6324600" y="2181225"/>
            <a:ext cx="2133600" cy="831850"/>
          </a:xfrm>
          <a:prstGeom prst="rect">
            <a:avLst/>
          </a:prstGeom>
          <a:solidFill>
            <a:srgbClr val="FFC3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b="1"/>
              <a:t>containment or embedding</a:t>
            </a:r>
          </a:p>
        </p:txBody>
      </p:sp>
      <p:sp>
        <p:nvSpPr>
          <p:cNvPr id="41995" name="Rectangle 1"/>
          <p:cNvSpPr>
            <a:spLocks noChangeArrowheads="1"/>
          </p:cNvSpPr>
          <p:nvPr/>
        </p:nvSpPr>
        <p:spPr bwMode="auto">
          <a:xfrm>
            <a:off x="152400" y="4267200"/>
            <a:ext cx="3505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400" b="1">
                <a:latin typeface="Courier New" pitchFamily="49" charset="0"/>
                <a:cs typeface="Courier New" pitchFamily="49" charset="0"/>
              </a:rPr>
              <a:t>class Queue </a:t>
            </a:r>
          </a:p>
          <a:p>
            <a:pPr>
              <a:buFontTx/>
              <a:buNone/>
            </a:pPr>
            <a:r>
              <a:rPr lang="en-US" altLang="en-US" sz="1400" b="1">
                <a:latin typeface="Courier New" pitchFamily="49" charset="0"/>
                <a:cs typeface="Courier New" pitchFamily="49" charset="0"/>
              </a:rPr>
              <a:t> implements QueueInterface </a:t>
            </a:r>
          </a:p>
          <a:p>
            <a:pPr>
              <a:buFontTx/>
              <a:buNone/>
            </a:pPr>
            <a:r>
              <a:rPr lang="en-US" altLang="en-US" sz="1400" b="1">
                <a:latin typeface="Courier New" pitchFamily="49" charset="0"/>
                <a:cs typeface="Courier New" pitchFamily="49" charset="0"/>
              </a:rPr>
              <a:t>{</a:t>
            </a:r>
          </a:p>
          <a:p>
            <a:pPr>
              <a:buFontTx/>
              <a:buNone/>
            </a:pPr>
            <a:r>
              <a:rPr lang="en-US" altLang="en-US" sz="1400" b="1">
                <a:latin typeface="Courier New" pitchFamily="49" charset="0"/>
                <a:cs typeface="Courier New" pitchFamily="49" charset="0"/>
              </a:rPr>
              <a:t>  private QCell front;</a:t>
            </a:r>
          </a:p>
          <a:p>
            <a:pPr>
              <a:buFontTx/>
              <a:buNone/>
            </a:pPr>
            <a:r>
              <a:rPr lang="en-US" altLang="en-US" sz="1400" b="1">
                <a:latin typeface="Courier New" pitchFamily="49" charset="0"/>
                <a:cs typeface="Courier New" pitchFamily="49" charset="0"/>
              </a:rPr>
              <a:t>  private QCell back;</a:t>
            </a:r>
          </a:p>
        </p:txBody>
      </p:sp>
      <p:sp>
        <p:nvSpPr>
          <p:cNvPr id="41996" name="Rectangle 36"/>
          <p:cNvSpPr>
            <a:spLocks noChangeArrowheads="1"/>
          </p:cNvSpPr>
          <p:nvPr/>
        </p:nvSpPr>
        <p:spPr bwMode="auto">
          <a:xfrm>
            <a:off x="3438525" y="4267200"/>
            <a:ext cx="23288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400" b="1">
                <a:latin typeface="Courier New" pitchFamily="49" charset="0"/>
                <a:cs typeface="Courier New" pitchFamily="49" charset="0"/>
              </a:rPr>
              <a:t>class Maze</a:t>
            </a:r>
          </a:p>
          <a:p>
            <a:pPr>
              <a:buFontTx/>
              <a:buNone/>
            </a:pPr>
            <a:r>
              <a:rPr lang="en-US" altLang="en-US" sz="1400" b="1">
                <a:latin typeface="Courier New" pitchFamily="49" charset="0"/>
                <a:cs typeface="Courier New" pitchFamily="49" charset="0"/>
              </a:rPr>
              <a:t>{</a:t>
            </a:r>
          </a:p>
          <a:p>
            <a:pPr>
              <a:buFontTx/>
              <a:buNone/>
            </a:pPr>
            <a:r>
              <a:rPr lang="en-US" altLang="en-US" sz="1400" b="1">
                <a:latin typeface="Courier New" pitchFamily="49" charset="0"/>
                <a:cs typeface="Courier New" pitchFamily="49" charset="0"/>
              </a:rPr>
              <a:t>  MazeCell[][] maze;</a:t>
            </a:r>
          </a:p>
        </p:txBody>
      </p:sp>
      <p:sp>
        <p:nvSpPr>
          <p:cNvPr id="41997" name="Rectangle 37"/>
          <p:cNvSpPr>
            <a:spLocks noChangeArrowheads="1"/>
          </p:cNvSpPr>
          <p:nvPr/>
        </p:nvSpPr>
        <p:spPr bwMode="auto">
          <a:xfrm>
            <a:off x="6029325" y="4267200"/>
            <a:ext cx="2967038"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400" b="1">
                <a:latin typeface="Courier New" pitchFamily="49" charset="0"/>
                <a:cs typeface="Courier New" pitchFamily="49" charset="0"/>
              </a:rPr>
              <a:t>class MazeCell</a:t>
            </a:r>
          </a:p>
          <a:p>
            <a:pPr>
              <a:buFontTx/>
              <a:buNone/>
            </a:pPr>
            <a:r>
              <a:rPr lang="en-US" altLang="en-US" sz="1400" b="1">
                <a:latin typeface="Courier New" pitchFamily="49" charset="0"/>
                <a:cs typeface="Courier New" pitchFamily="49" charset="0"/>
              </a:rPr>
              <a:t>{</a:t>
            </a:r>
          </a:p>
          <a:p>
            <a:pPr>
              <a:buFontTx/>
              <a:buNone/>
            </a:pPr>
            <a:r>
              <a:rPr lang="en-US" altLang="en-US" sz="1400" b="1">
                <a:latin typeface="Courier New" pitchFamily="49" charset="0"/>
                <a:cs typeface="Courier New" pitchFamily="49" charset="0"/>
              </a:rPr>
              <a:t>  private int row;</a:t>
            </a:r>
          </a:p>
          <a:p>
            <a:pPr>
              <a:buFontTx/>
              <a:buNone/>
            </a:pPr>
            <a:r>
              <a:rPr lang="en-US" altLang="en-US" sz="1400" b="1">
                <a:latin typeface="Courier New" pitchFamily="49" charset="0"/>
                <a:cs typeface="Courier New" pitchFamily="49" charset="0"/>
              </a:rPr>
              <a:t>  private int col;</a:t>
            </a:r>
          </a:p>
          <a:p>
            <a:pPr>
              <a:buFontTx/>
              <a:buNone/>
            </a:pPr>
            <a:r>
              <a:rPr lang="en-US" altLang="en-US" sz="1400" b="1">
                <a:latin typeface="Courier New" pitchFamily="49" charset="0"/>
                <a:cs typeface="Courier New" pitchFamily="49" charset="0"/>
              </a:rPr>
              <a:t>  private char contents;</a:t>
            </a:r>
          </a:p>
          <a:p>
            <a:pPr>
              <a:buFontTx/>
              <a:buNone/>
            </a:pPr>
            <a:r>
              <a:rPr lang="en-US" altLang="en-US" sz="1400" b="1">
                <a:latin typeface="Courier New" pitchFamily="49" charset="0"/>
                <a:cs typeface="Courier New" pitchFamily="49" charset="0"/>
              </a:rPr>
              <a:t>  private boolean visited; </a:t>
            </a:r>
          </a:p>
        </p:txBody>
      </p:sp>
      <p:sp>
        <p:nvSpPr>
          <p:cNvPr id="41998" name="Rounded Rectangle 2"/>
          <p:cNvSpPr>
            <a:spLocks noChangeArrowheads="1"/>
          </p:cNvSpPr>
          <p:nvPr/>
        </p:nvSpPr>
        <p:spPr bwMode="auto">
          <a:xfrm>
            <a:off x="3367088" y="4114800"/>
            <a:ext cx="2400300" cy="2590800"/>
          </a:xfrm>
          <a:prstGeom prst="roundRect">
            <a:avLst>
              <a:gd name="adj" fmla="val 16667"/>
            </a:avLst>
          </a:prstGeom>
          <a:noFill/>
          <a:ln w="9525">
            <a:solidFill>
              <a:srgbClr val="FFC3C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ounded Rectangle 38"/>
          <p:cNvSpPr>
            <a:spLocks noChangeArrowheads="1"/>
          </p:cNvSpPr>
          <p:nvPr/>
        </p:nvSpPr>
        <p:spPr bwMode="auto">
          <a:xfrm>
            <a:off x="6286500" y="4465638"/>
            <a:ext cx="2762250" cy="2011362"/>
          </a:xfrm>
          <a:prstGeom prst="roundRect">
            <a:avLst>
              <a:gd name="adj" fmla="val 16667"/>
            </a:avLst>
          </a:prstGeom>
          <a:noFill/>
          <a:ln w="9525">
            <a:solidFill>
              <a:srgbClr val="FFC3C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3011" name="Rounded Rectangle 39"/>
          <p:cNvSpPr>
            <a:spLocks noChangeArrowheads="1"/>
          </p:cNvSpPr>
          <p:nvPr/>
        </p:nvSpPr>
        <p:spPr bwMode="auto">
          <a:xfrm>
            <a:off x="228600" y="4465638"/>
            <a:ext cx="2762250" cy="2011362"/>
          </a:xfrm>
          <a:prstGeom prst="roundRect">
            <a:avLst>
              <a:gd name="adj" fmla="val 16667"/>
            </a:avLst>
          </a:prstGeom>
          <a:noFill/>
          <a:ln w="9525">
            <a:solidFill>
              <a:srgbClr val="FFC3C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3012" name="Text Box 31"/>
          <p:cNvSpPr txBox="1">
            <a:spLocks noChangeArrowheads="1"/>
          </p:cNvSpPr>
          <p:nvPr/>
        </p:nvSpPr>
        <p:spPr bwMode="auto">
          <a:xfrm>
            <a:off x="1600200" y="1952625"/>
            <a:ext cx="14097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a:solidFill>
                  <a:srgbClr val="800000"/>
                </a:solidFill>
                <a:latin typeface="Textile" charset="0"/>
              </a:rPr>
              <a:t>Kind-of</a:t>
            </a:r>
            <a:endParaRPr lang="en-US" altLang="en-US">
              <a:solidFill>
                <a:srgbClr val="800000"/>
              </a:solidFill>
              <a:latin typeface="Times" charset="0"/>
            </a:endParaRPr>
          </a:p>
        </p:txBody>
      </p:sp>
      <p:sp>
        <p:nvSpPr>
          <p:cNvPr id="43013" name="Text Box 33"/>
          <p:cNvSpPr txBox="1">
            <a:spLocks noChangeArrowheads="1"/>
          </p:cNvSpPr>
          <p:nvPr/>
        </p:nvSpPr>
        <p:spPr bwMode="auto">
          <a:xfrm>
            <a:off x="533400" y="2459038"/>
            <a:ext cx="3856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2000"/>
              <a:t> a String is a </a:t>
            </a:r>
            <a:r>
              <a:rPr lang="en-US" altLang="en-US" sz="2000" b="1" i="1">
                <a:solidFill>
                  <a:srgbClr val="800000"/>
                </a:solidFill>
              </a:rPr>
              <a:t>kind of</a:t>
            </a:r>
            <a:r>
              <a:rPr lang="en-US" altLang="en-US" sz="2000"/>
              <a:t> an Object</a:t>
            </a:r>
          </a:p>
        </p:txBody>
      </p:sp>
      <p:sp>
        <p:nvSpPr>
          <p:cNvPr id="43014" name="Text Box 34"/>
          <p:cNvSpPr txBox="1">
            <a:spLocks noChangeArrowheads="1"/>
          </p:cNvSpPr>
          <p:nvPr/>
        </p:nvSpPr>
        <p:spPr bwMode="auto">
          <a:xfrm>
            <a:off x="533400" y="2822575"/>
            <a:ext cx="3854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2000"/>
              <a:t> a MazeCell is a </a:t>
            </a:r>
            <a:r>
              <a:rPr lang="en-US" altLang="en-US" sz="2000" b="1" i="1">
                <a:solidFill>
                  <a:srgbClr val="810000"/>
                </a:solidFill>
              </a:rPr>
              <a:t>kind</a:t>
            </a:r>
            <a:r>
              <a:rPr lang="en-US" altLang="en-US" sz="2000" b="1" i="1">
                <a:solidFill>
                  <a:srgbClr val="800000"/>
                </a:solidFill>
              </a:rPr>
              <a:t> of</a:t>
            </a:r>
            <a:r>
              <a:rPr lang="en-US" altLang="en-US" sz="2000"/>
              <a:t> an Object</a:t>
            </a:r>
          </a:p>
        </p:txBody>
      </p:sp>
      <p:sp>
        <p:nvSpPr>
          <p:cNvPr id="43015" name="Text Box 42"/>
          <p:cNvSpPr txBox="1">
            <a:spLocks noChangeArrowheads="1"/>
          </p:cNvSpPr>
          <p:nvPr/>
        </p:nvSpPr>
        <p:spPr bwMode="auto">
          <a:xfrm>
            <a:off x="533400" y="3184525"/>
            <a:ext cx="441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2000"/>
              <a:t> a SpamMaze </a:t>
            </a:r>
            <a:r>
              <a:rPr lang="en-US" altLang="en-US" sz="2000" b="1" i="1">
                <a:solidFill>
                  <a:srgbClr val="810000"/>
                </a:solidFill>
              </a:rPr>
              <a:t>is a</a:t>
            </a:r>
            <a:r>
              <a:rPr lang="en-US" altLang="en-US" sz="2000">
                <a:solidFill>
                  <a:srgbClr val="C00000"/>
                </a:solidFill>
              </a:rPr>
              <a:t> </a:t>
            </a:r>
            <a:r>
              <a:rPr lang="en-US" altLang="en-US" sz="2000"/>
              <a:t>Maze</a:t>
            </a:r>
          </a:p>
        </p:txBody>
      </p:sp>
      <p:sp>
        <p:nvSpPr>
          <p:cNvPr id="43016" name="Text Box 43"/>
          <p:cNvSpPr txBox="1">
            <a:spLocks noChangeArrowheads="1"/>
          </p:cNvSpPr>
          <p:nvPr/>
        </p:nvSpPr>
        <p:spPr bwMode="auto">
          <a:xfrm>
            <a:off x="6330950" y="2293938"/>
            <a:ext cx="2133600" cy="822325"/>
          </a:xfrm>
          <a:prstGeom prst="rect">
            <a:avLst/>
          </a:prstGeom>
          <a:solidFill>
            <a:srgbClr val="FFC3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b="1"/>
              <a:t>specializations and extensions</a:t>
            </a:r>
          </a:p>
        </p:txBody>
      </p:sp>
      <p:grpSp>
        <p:nvGrpSpPr>
          <p:cNvPr id="43017" name="Group 47"/>
          <p:cNvGrpSpPr>
            <a:grpSpLocks/>
          </p:cNvGrpSpPr>
          <p:nvPr>
            <p:custDataLst>
              <p:tags r:id="rId1"/>
            </p:custDataLst>
          </p:nvPr>
        </p:nvGrpSpPr>
        <p:grpSpPr bwMode="auto">
          <a:xfrm>
            <a:off x="166688" y="3863975"/>
            <a:ext cx="369887" cy="417513"/>
            <a:chOff x="2928" y="1051"/>
            <a:chExt cx="840" cy="957"/>
          </a:xfrm>
        </p:grpSpPr>
        <p:sp>
          <p:nvSpPr>
            <p:cNvPr id="43028" name="Freeform 48"/>
            <p:cNvSpPr>
              <a:spLocks/>
            </p:cNvSpPr>
            <p:nvPr>
              <p:custDataLst>
                <p:tags r:id="rId2"/>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3029" name="Oval 49"/>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3030" name="Oval 50"/>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3031" name="Oval 51"/>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3032" name="Oval 52"/>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3033" name="Oval 53"/>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3034" name="Oval 54"/>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3035" name="Oval 55"/>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3036" name="AutoShape 56"/>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3037" name="Freeform 57"/>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3038" name="Freeform 58"/>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3039" name="Freeform 59"/>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3040" name="Freeform 60"/>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3018" name="Text Box 61"/>
          <p:cNvSpPr txBox="1">
            <a:spLocks noChangeArrowheads="1"/>
          </p:cNvSpPr>
          <p:nvPr/>
        </p:nvSpPr>
        <p:spPr bwMode="auto">
          <a:xfrm>
            <a:off x="517525" y="3816350"/>
            <a:ext cx="1676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a:solidFill>
                  <a:srgbClr val="009200"/>
                </a:solidFill>
              </a:rPr>
              <a:t>"is-a"! </a:t>
            </a:r>
          </a:p>
        </p:txBody>
      </p:sp>
      <p:sp>
        <p:nvSpPr>
          <p:cNvPr id="43019" name="Rectangle 34"/>
          <p:cNvSpPr>
            <a:spLocks noChangeArrowheads="1"/>
          </p:cNvSpPr>
          <p:nvPr/>
        </p:nvSpPr>
        <p:spPr bwMode="auto">
          <a:xfrm>
            <a:off x="342900" y="4630738"/>
            <a:ext cx="35052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400" b="1">
                <a:latin typeface="Courier New" pitchFamily="49" charset="0"/>
                <a:cs typeface="Courier New" pitchFamily="49" charset="0"/>
              </a:rPr>
              <a:t>class String</a:t>
            </a:r>
          </a:p>
          <a:p>
            <a:pPr>
              <a:buFontTx/>
              <a:buNone/>
            </a:pPr>
            <a:r>
              <a:rPr lang="en-US" altLang="en-US" sz="1400" b="1">
                <a:latin typeface="Courier New" pitchFamily="49" charset="0"/>
                <a:cs typeface="Courier New" pitchFamily="49" charset="0"/>
              </a:rPr>
              <a:t> </a:t>
            </a:r>
            <a:r>
              <a:rPr lang="en-US" altLang="en-US" sz="1400" b="1" u="sng">
                <a:solidFill>
                  <a:srgbClr val="0333FF"/>
                </a:solidFill>
                <a:latin typeface="Courier New" pitchFamily="49" charset="0"/>
                <a:cs typeface="Courier New" pitchFamily="49" charset="0"/>
              </a:rPr>
              <a:t>extends Object</a:t>
            </a:r>
          </a:p>
          <a:p>
            <a:pPr>
              <a:buFontTx/>
              <a:buNone/>
            </a:pPr>
            <a:r>
              <a:rPr lang="en-US" altLang="en-US" sz="1400" b="1">
                <a:latin typeface="Courier New" pitchFamily="49" charset="0"/>
                <a:cs typeface="Courier New" pitchFamily="49" charset="0"/>
              </a:rPr>
              <a:t>{</a:t>
            </a:r>
          </a:p>
          <a:p>
            <a:pPr>
              <a:buFontTx/>
              <a:buNone/>
            </a:pPr>
            <a:r>
              <a:rPr lang="en-US" altLang="en-US" sz="1400" b="1">
                <a:latin typeface="Courier New" pitchFamily="49" charset="0"/>
                <a:cs typeface="Courier New" pitchFamily="49" charset="0"/>
              </a:rPr>
              <a:t>  private char[] data;</a:t>
            </a:r>
          </a:p>
        </p:txBody>
      </p:sp>
      <p:sp>
        <p:nvSpPr>
          <p:cNvPr id="43020" name="Rectangle 36"/>
          <p:cNvSpPr>
            <a:spLocks noChangeArrowheads="1"/>
          </p:cNvSpPr>
          <p:nvPr/>
        </p:nvSpPr>
        <p:spPr bwMode="auto">
          <a:xfrm>
            <a:off x="3314700" y="4630738"/>
            <a:ext cx="2967038"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400" b="1">
                <a:latin typeface="Courier New" pitchFamily="49" charset="0"/>
                <a:cs typeface="Courier New" pitchFamily="49" charset="0"/>
              </a:rPr>
              <a:t>class MazeCell</a:t>
            </a:r>
          </a:p>
          <a:p>
            <a:pPr>
              <a:buFontTx/>
              <a:buNone/>
            </a:pPr>
            <a:r>
              <a:rPr lang="en-US" altLang="en-US" sz="1400" b="1">
                <a:latin typeface="Courier New" pitchFamily="49" charset="0"/>
                <a:cs typeface="Courier New" pitchFamily="49" charset="0"/>
              </a:rPr>
              <a:t>  </a:t>
            </a:r>
            <a:r>
              <a:rPr lang="en-US" altLang="en-US" sz="1400" b="1" u="sng">
                <a:solidFill>
                  <a:srgbClr val="0333FF"/>
                </a:solidFill>
                <a:latin typeface="Courier New" pitchFamily="49" charset="0"/>
                <a:cs typeface="Courier New" pitchFamily="49" charset="0"/>
              </a:rPr>
              <a:t>extends Object</a:t>
            </a:r>
          </a:p>
          <a:p>
            <a:pPr>
              <a:buFontTx/>
              <a:buNone/>
            </a:pPr>
            <a:r>
              <a:rPr lang="en-US" altLang="en-US" sz="1400" b="1">
                <a:latin typeface="Courier New" pitchFamily="49" charset="0"/>
                <a:cs typeface="Courier New" pitchFamily="49" charset="0"/>
              </a:rPr>
              <a:t>{</a:t>
            </a:r>
          </a:p>
          <a:p>
            <a:pPr>
              <a:lnSpc>
                <a:spcPts val="1200"/>
              </a:lnSpc>
              <a:buFontTx/>
              <a:buNone/>
            </a:pPr>
            <a:r>
              <a:rPr lang="en-US" altLang="en-US" sz="1400" b="1">
                <a:latin typeface="Courier New" pitchFamily="49" charset="0"/>
                <a:cs typeface="Courier New" pitchFamily="49" charset="0"/>
              </a:rPr>
              <a:t>  private int row;</a:t>
            </a:r>
          </a:p>
          <a:p>
            <a:pPr>
              <a:lnSpc>
                <a:spcPts val="1200"/>
              </a:lnSpc>
              <a:buFontTx/>
              <a:buNone/>
            </a:pPr>
            <a:r>
              <a:rPr lang="en-US" altLang="en-US" sz="1400" b="1">
                <a:latin typeface="Courier New" pitchFamily="49" charset="0"/>
                <a:cs typeface="Courier New" pitchFamily="49" charset="0"/>
              </a:rPr>
              <a:t>  private int col;</a:t>
            </a:r>
          </a:p>
          <a:p>
            <a:pPr>
              <a:lnSpc>
                <a:spcPts val="1200"/>
              </a:lnSpc>
              <a:buFontTx/>
              <a:buNone/>
            </a:pPr>
            <a:r>
              <a:rPr lang="en-US" altLang="en-US" sz="1400" b="1">
                <a:latin typeface="Courier New" pitchFamily="49" charset="0"/>
                <a:cs typeface="Courier New" pitchFamily="49" charset="0"/>
              </a:rPr>
              <a:t>  private char contents;</a:t>
            </a:r>
          </a:p>
        </p:txBody>
      </p:sp>
      <p:sp>
        <p:nvSpPr>
          <p:cNvPr id="43021" name="Rectangle 37"/>
          <p:cNvSpPr>
            <a:spLocks noChangeArrowheads="1"/>
          </p:cNvSpPr>
          <p:nvPr/>
        </p:nvSpPr>
        <p:spPr bwMode="auto">
          <a:xfrm>
            <a:off x="6667500" y="4630738"/>
            <a:ext cx="22860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400" b="1">
                <a:latin typeface="Courier New" pitchFamily="49" charset="0"/>
                <a:cs typeface="Courier New" pitchFamily="49" charset="0"/>
              </a:rPr>
              <a:t>class SpamMaze</a:t>
            </a:r>
          </a:p>
          <a:p>
            <a:pPr>
              <a:buFontTx/>
              <a:buNone/>
            </a:pPr>
            <a:r>
              <a:rPr lang="en-US" altLang="en-US" sz="1400" b="1">
                <a:latin typeface="Courier New" pitchFamily="49" charset="0"/>
                <a:cs typeface="Courier New" pitchFamily="49" charset="0"/>
              </a:rPr>
              <a:t>  </a:t>
            </a:r>
            <a:r>
              <a:rPr lang="en-US" altLang="en-US" sz="1400" b="1" u="sng">
                <a:solidFill>
                  <a:srgbClr val="0000FF"/>
                </a:solidFill>
                <a:latin typeface="Courier New" pitchFamily="49" charset="0"/>
                <a:cs typeface="Courier New" pitchFamily="49" charset="0"/>
              </a:rPr>
              <a:t>extends Maze</a:t>
            </a:r>
          </a:p>
          <a:p>
            <a:pPr>
              <a:buFontTx/>
              <a:buNone/>
            </a:pPr>
            <a:r>
              <a:rPr lang="en-US" altLang="en-US" sz="1400" b="1">
                <a:latin typeface="Courier New" pitchFamily="49" charset="0"/>
                <a:cs typeface="Courier New" pitchFamily="49" charset="0"/>
              </a:rPr>
              <a:t>{</a:t>
            </a:r>
          </a:p>
          <a:p>
            <a:pPr>
              <a:buFontTx/>
              <a:buNone/>
            </a:pPr>
            <a:r>
              <a:rPr lang="en-US" altLang="en-US" sz="1400" b="1">
                <a:latin typeface="Courier New" pitchFamily="49" charset="0"/>
                <a:cs typeface="Courier New" pitchFamily="49" charset="0"/>
              </a:rPr>
              <a:t>   </a:t>
            </a:r>
          </a:p>
        </p:txBody>
      </p:sp>
      <p:sp>
        <p:nvSpPr>
          <p:cNvPr id="43022" name="Rectangle 2"/>
          <p:cNvSpPr>
            <a:spLocks noChangeArrowheads="1"/>
          </p:cNvSpPr>
          <p:nvPr/>
        </p:nvSpPr>
        <p:spPr bwMode="auto">
          <a:xfrm>
            <a:off x="838200" y="204788"/>
            <a:ext cx="73453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sz="4400"/>
              <a:t>Data design #2</a:t>
            </a:r>
          </a:p>
        </p:txBody>
      </p:sp>
      <p:sp>
        <p:nvSpPr>
          <p:cNvPr id="43023" name="Text Box 30"/>
          <p:cNvSpPr txBox="1">
            <a:spLocks noChangeArrowheads="1"/>
          </p:cNvSpPr>
          <p:nvPr/>
        </p:nvSpPr>
        <p:spPr bwMode="auto">
          <a:xfrm>
            <a:off x="1219200" y="1828800"/>
            <a:ext cx="1919288" cy="461963"/>
          </a:xfrm>
          <a:prstGeom prst="rect">
            <a:avLst/>
          </a:prstGeom>
          <a:solidFill>
            <a:srgbClr val="FFC3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a:solidFill>
                  <a:srgbClr val="800000"/>
                </a:solidFill>
                <a:latin typeface="Textile" charset="0"/>
              </a:rPr>
              <a:t>(2) Kind-of</a:t>
            </a:r>
            <a:endParaRPr lang="en-US" altLang="en-US">
              <a:solidFill>
                <a:srgbClr val="800000"/>
              </a:solidFill>
              <a:latin typeface="Times" charset="0"/>
            </a:endParaRPr>
          </a:p>
        </p:txBody>
      </p:sp>
      <p:sp>
        <p:nvSpPr>
          <p:cNvPr id="43024" name="Text Box 40"/>
          <p:cNvSpPr txBox="1">
            <a:spLocks noChangeArrowheads="1"/>
          </p:cNvSpPr>
          <p:nvPr/>
        </p:nvSpPr>
        <p:spPr bwMode="auto">
          <a:xfrm>
            <a:off x="304800" y="1143000"/>
            <a:ext cx="737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a:t>There are </a:t>
            </a:r>
            <a:r>
              <a:rPr lang="en-US" altLang="en-US" b="1" i="1"/>
              <a:t>two</a:t>
            </a:r>
            <a:r>
              <a:rPr lang="en-US" altLang="en-US" i="1"/>
              <a:t> </a:t>
            </a:r>
            <a:r>
              <a:rPr lang="en-US" altLang="en-US"/>
              <a:t>basic relationship types that Java models: </a:t>
            </a:r>
          </a:p>
        </p:txBody>
      </p:sp>
      <p:sp>
        <p:nvSpPr>
          <p:cNvPr id="43025" name="Rounded Rectangle 38"/>
          <p:cNvSpPr>
            <a:spLocks noChangeArrowheads="1"/>
          </p:cNvSpPr>
          <p:nvPr/>
        </p:nvSpPr>
        <p:spPr bwMode="auto">
          <a:xfrm>
            <a:off x="3276600" y="4495800"/>
            <a:ext cx="2762250" cy="2011363"/>
          </a:xfrm>
          <a:prstGeom prst="roundRect">
            <a:avLst>
              <a:gd name="adj" fmla="val 16667"/>
            </a:avLst>
          </a:prstGeom>
          <a:noFill/>
          <a:ln w="9525">
            <a:solidFill>
              <a:srgbClr val="FFC3C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3026" name="Rectangle 1"/>
          <p:cNvSpPr>
            <a:spLocks noChangeArrowheads="1"/>
          </p:cNvSpPr>
          <p:nvPr/>
        </p:nvSpPr>
        <p:spPr bwMode="auto">
          <a:xfrm>
            <a:off x="6435725" y="3141663"/>
            <a:ext cx="1927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i="1">
                <a:solidFill>
                  <a:srgbClr val="800000"/>
                </a:solidFill>
                <a:latin typeface="Cambria" pitchFamily="18" charset="0"/>
              </a:rPr>
              <a:t>"Inheritance"</a:t>
            </a:r>
            <a:endParaRPr lang="en-US" altLang="en-US" i="1">
              <a:latin typeface="Cambria" pitchFamily="18" charset="0"/>
            </a:endParaRPr>
          </a:p>
        </p:txBody>
      </p:sp>
      <mc:AlternateContent xmlns:mc="http://schemas.openxmlformats.org/markup-compatibility/2006" xmlns:p14="http://schemas.microsoft.com/office/powerpoint/2010/main">
        <mc:Choice Requires="p14">
          <p:contentPart p14:bwMode="auto" r:id="rId17">
            <p14:nvContentPartPr>
              <p14:cNvPr id="2" name="Ink 1"/>
              <p14:cNvContentPartPr/>
              <p14:nvPr/>
            </p14:nvContentPartPr>
            <p14:xfrm>
              <a:off x="1152000" y="1643040"/>
              <a:ext cx="7447680" cy="3634920"/>
            </p14:xfrm>
          </p:contentPart>
        </mc:Choice>
        <mc:Fallback xmlns="">
          <p:pic>
            <p:nvPicPr>
              <p:cNvPr id="2" name="Ink 1"/>
              <p:cNvPicPr/>
              <p:nvPr/>
            </p:nvPicPr>
            <p:blipFill>
              <a:blip r:embed="rId18"/>
              <a:stretch>
                <a:fillRect/>
              </a:stretch>
            </p:blipFill>
            <p:spPr>
              <a:xfrm>
                <a:off x="1142640" y="1633680"/>
                <a:ext cx="7466400" cy="3653640"/>
              </a:xfrm>
              <a:prstGeom prst="rect">
                <a:avLst/>
              </a:prstGeom>
            </p:spPr>
          </p:pic>
        </mc:Fallback>
      </mc:AlternateContent>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ounded Rectangle 38"/>
          <p:cNvSpPr>
            <a:spLocks noChangeArrowheads="1"/>
          </p:cNvSpPr>
          <p:nvPr/>
        </p:nvSpPr>
        <p:spPr bwMode="auto">
          <a:xfrm>
            <a:off x="6286500" y="4465638"/>
            <a:ext cx="2762250" cy="2011362"/>
          </a:xfrm>
          <a:prstGeom prst="roundRect">
            <a:avLst>
              <a:gd name="adj" fmla="val 16667"/>
            </a:avLst>
          </a:prstGeom>
          <a:noFill/>
          <a:ln w="9525">
            <a:solidFill>
              <a:srgbClr val="FFC3C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4035" name="Rounded Rectangle 39"/>
          <p:cNvSpPr>
            <a:spLocks noChangeArrowheads="1"/>
          </p:cNvSpPr>
          <p:nvPr/>
        </p:nvSpPr>
        <p:spPr bwMode="auto">
          <a:xfrm>
            <a:off x="228600" y="4465638"/>
            <a:ext cx="2762250" cy="2011362"/>
          </a:xfrm>
          <a:prstGeom prst="roundRect">
            <a:avLst>
              <a:gd name="adj" fmla="val 16667"/>
            </a:avLst>
          </a:prstGeom>
          <a:noFill/>
          <a:ln w="9525">
            <a:solidFill>
              <a:srgbClr val="FFC3C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4036" name="Text Box 31"/>
          <p:cNvSpPr txBox="1">
            <a:spLocks noChangeArrowheads="1"/>
          </p:cNvSpPr>
          <p:nvPr/>
        </p:nvSpPr>
        <p:spPr bwMode="auto">
          <a:xfrm>
            <a:off x="1600200" y="1952625"/>
            <a:ext cx="14097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a:solidFill>
                  <a:srgbClr val="800000"/>
                </a:solidFill>
                <a:latin typeface="Textile" charset="0"/>
              </a:rPr>
              <a:t>Kind-of</a:t>
            </a:r>
            <a:endParaRPr lang="en-US" altLang="en-US">
              <a:solidFill>
                <a:srgbClr val="800000"/>
              </a:solidFill>
              <a:latin typeface="Times" charset="0"/>
            </a:endParaRPr>
          </a:p>
        </p:txBody>
      </p:sp>
      <p:sp>
        <p:nvSpPr>
          <p:cNvPr id="44037" name="Text Box 33"/>
          <p:cNvSpPr txBox="1">
            <a:spLocks noChangeArrowheads="1"/>
          </p:cNvSpPr>
          <p:nvPr/>
        </p:nvSpPr>
        <p:spPr bwMode="auto">
          <a:xfrm>
            <a:off x="533400" y="2459038"/>
            <a:ext cx="3856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2000"/>
              <a:t> a String is a </a:t>
            </a:r>
            <a:r>
              <a:rPr lang="en-US" altLang="en-US" sz="2000" b="1" i="1">
                <a:solidFill>
                  <a:srgbClr val="800000"/>
                </a:solidFill>
              </a:rPr>
              <a:t>kind of</a:t>
            </a:r>
            <a:r>
              <a:rPr lang="en-US" altLang="en-US" sz="2000"/>
              <a:t> an Object</a:t>
            </a:r>
          </a:p>
        </p:txBody>
      </p:sp>
      <p:sp>
        <p:nvSpPr>
          <p:cNvPr id="44038" name="Text Box 34"/>
          <p:cNvSpPr txBox="1">
            <a:spLocks noChangeArrowheads="1"/>
          </p:cNvSpPr>
          <p:nvPr/>
        </p:nvSpPr>
        <p:spPr bwMode="auto">
          <a:xfrm>
            <a:off x="533400" y="2822575"/>
            <a:ext cx="3854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2000"/>
              <a:t> a MazeCell is a </a:t>
            </a:r>
            <a:r>
              <a:rPr lang="en-US" altLang="en-US" sz="2000" b="1" i="1">
                <a:solidFill>
                  <a:srgbClr val="810000"/>
                </a:solidFill>
              </a:rPr>
              <a:t>kind</a:t>
            </a:r>
            <a:r>
              <a:rPr lang="en-US" altLang="en-US" sz="2000" b="1" i="1">
                <a:solidFill>
                  <a:srgbClr val="800000"/>
                </a:solidFill>
              </a:rPr>
              <a:t> of</a:t>
            </a:r>
            <a:r>
              <a:rPr lang="en-US" altLang="en-US" sz="2000"/>
              <a:t> an Object</a:t>
            </a:r>
          </a:p>
        </p:txBody>
      </p:sp>
      <p:sp>
        <p:nvSpPr>
          <p:cNvPr id="44039" name="Text Box 42"/>
          <p:cNvSpPr txBox="1">
            <a:spLocks noChangeArrowheads="1"/>
          </p:cNvSpPr>
          <p:nvPr/>
        </p:nvSpPr>
        <p:spPr bwMode="auto">
          <a:xfrm>
            <a:off x="533400" y="3184525"/>
            <a:ext cx="441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2000"/>
              <a:t> a SpamMaze </a:t>
            </a:r>
            <a:r>
              <a:rPr lang="en-US" altLang="en-US" sz="2000" b="1" i="1">
                <a:solidFill>
                  <a:srgbClr val="810000"/>
                </a:solidFill>
              </a:rPr>
              <a:t>is a</a:t>
            </a:r>
            <a:r>
              <a:rPr lang="en-US" altLang="en-US" sz="2000">
                <a:solidFill>
                  <a:srgbClr val="C00000"/>
                </a:solidFill>
              </a:rPr>
              <a:t> </a:t>
            </a:r>
            <a:r>
              <a:rPr lang="en-US" altLang="en-US" sz="2000"/>
              <a:t>Maze</a:t>
            </a:r>
          </a:p>
        </p:txBody>
      </p:sp>
      <p:sp>
        <p:nvSpPr>
          <p:cNvPr id="44040" name="Text Box 43"/>
          <p:cNvSpPr txBox="1">
            <a:spLocks noChangeArrowheads="1"/>
          </p:cNvSpPr>
          <p:nvPr/>
        </p:nvSpPr>
        <p:spPr bwMode="auto">
          <a:xfrm>
            <a:off x="6330950" y="2293938"/>
            <a:ext cx="2133600" cy="822325"/>
          </a:xfrm>
          <a:prstGeom prst="rect">
            <a:avLst/>
          </a:prstGeom>
          <a:solidFill>
            <a:srgbClr val="FFC3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b="1"/>
              <a:t>specializations and extensions</a:t>
            </a:r>
          </a:p>
        </p:txBody>
      </p:sp>
      <p:grpSp>
        <p:nvGrpSpPr>
          <p:cNvPr id="44041" name="Group 47"/>
          <p:cNvGrpSpPr>
            <a:grpSpLocks/>
          </p:cNvGrpSpPr>
          <p:nvPr>
            <p:custDataLst>
              <p:tags r:id="rId1"/>
            </p:custDataLst>
          </p:nvPr>
        </p:nvGrpSpPr>
        <p:grpSpPr bwMode="auto">
          <a:xfrm>
            <a:off x="166688" y="3863975"/>
            <a:ext cx="369887" cy="417513"/>
            <a:chOff x="2928" y="1051"/>
            <a:chExt cx="840" cy="957"/>
          </a:xfrm>
        </p:grpSpPr>
        <p:sp>
          <p:nvSpPr>
            <p:cNvPr id="44053" name="Freeform 48"/>
            <p:cNvSpPr>
              <a:spLocks/>
            </p:cNvSpPr>
            <p:nvPr>
              <p:custDataLst>
                <p:tags r:id="rId2"/>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4054" name="Oval 49"/>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4055" name="Oval 50"/>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4056" name="Oval 51"/>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4057" name="Oval 52"/>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4058" name="Oval 53"/>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4059" name="Oval 54"/>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4060" name="Oval 55"/>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4061" name="AutoShape 56"/>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4062" name="Freeform 57"/>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4063" name="Freeform 58"/>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4064" name="Freeform 59"/>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4065" name="Freeform 60"/>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4042" name="Text Box 61"/>
          <p:cNvSpPr txBox="1">
            <a:spLocks noChangeArrowheads="1"/>
          </p:cNvSpPr>
          <p:nvPr/>
        </p:nvSpPr>
        <p:spPr bwMode="auto">
          <a:xfrm>
            <a:off x="517525" y="3816350"/>
            <a:ext cx="1676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a:solidFill>
                  <a:srgbClr val="009200"/>
                </a:solidFill>
              </a:rPr>
              <a:t>"is-a"! </a:t>
            </a:r>
          </a:p>
        </p:txBody>
      </p:sp>
      <p:sp>
        <p:nvSpPr>
          <p:cNvPr id="44043" name="Rectangle 34"/>
          <p:cNvSpPr>
            <a:spLocks noChangeArrowheads="1"/>
          </p:cNvSpPr>
          <p:nvPr/>
        </p:nvSpPr>
        <p:spPr bwMode="auto">
          <a:xfrm>
            <a:off x="342900" y="4630738"/>
            <a:ext cx="35052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400" b="1">
                <a:latin typeface="Courier New" pitchFamily="49" charset="0"/>
                <a:cs typeface="Courier New" pitchFamily="49" charset="0"/>
              </a:rPr>
              <a:t>class String</a:t>
            </a:r>
          </a:p>
          <a:p>
            <a:pPr>
              <a:buFontTx/>
              <a:buNone/>
            </a:pPr>
            <a:r>
              <a:rPr lang="en-US" altLang="en-US" sz="1400" b="1">
                <a:latin typeface="Courier New" pitchFamily="49" charset="0"/>
                <a:cs typeface="Courier New" pitchFamily="49" charset="0"/>
              </a:rPr>
              <a:t> </a:t>
            </a:r>
            <a:r>
              <a:rPr lang="en-US" altLang="en-US" sz="1400" b="1" u="sng">
                <a:solidFill>
                  <a:srgbClr val="0333FF"/>
                </a:solidFill>
                <a:latin typeface="Courier New" pitchFamily="49" charset="0"/>
                <a:cs typeface="Courier New" pitchFamily="49" charset="0"/>
              </a:rPr>
              <a:t>extends Object</a:t>
            </a:r>
          </a:p>
          <a:p>
            <a:pPr>
              <a:buFontTx/>
              <a:buNone/>
            </a:pPr>
            <a:r>
              <a:rPr lang="en-US" altLang="en-US" sz="1400" b="1">
                <a:latin typeface="Courier New" pitchFamily="49" charset="0"/>
                <a:cs typeface="Courier New" pitchFamily="49" charset="0"/>
              </a:rPr>
              <a:t>{</a:t>
            </a:r>
          </a:p>
          <a:p>
            <a:pPr>
              <a:buFontTx/>
              <a:buNone/>
            </a:pPr>
            <a:r>
              <a:rPr lang="en-US" altLang="en-US" sz="1400" b="1">
                <a:latin typeface="Courier New" pitchFamily="49" charset="0"/>
                <a:cs typeface="Courier New" pitchFamily="49" charset="0"/>
              </a:rPr>
              <a:t>  private char[] data;</a:t>
            </a:r>
          </a:p>
        </p:txBody>
      </p:sp>
      <p:sp>
        <p:nvSpPr>
          <p:cNvPr id="44044" name="Rectangle 36"/>
          <p:cNvSpPr>
            <a:spLocks noChangeArrowheads="1"/>
          </p:cNvSpPr>
          <p:nvPr/>
        </p:nvSpPr>
        <p:spPr bwMode="auto">
          <a:xfrm>
            <a:off x="3314700" y="4630738"/>
            <a:ext cx="2967038"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400" b="1">
                <a:latin typeface="Courier New" pitchFamily="49" charset="0"/>
                <a:cs typeface="Courier New" pitchFamily="49" charset="0"/>
              </a:rPr>
              <a:t>class MazeCell</a:t>
            </a:r>
          </a:p>
          <a:p>
            <a:pPr>
              <a:buFontTx/>
              <a:buNone/>
            </a:pPr>
            <a:r>
              <a:rPr lang="en-US" altLang="en-US" sz="1400" b="1">
                <a:latin typeface="Courier New" pitchFamily="49" charset="0"/>
                <a:cs typeface="Courier New" pitchFamily="49" charset="0"/>
              </a:rPr>
              <a:t>  </a:t>
            </a:r>
            <a:r>
              <a:rPr lang="en-US" altLang="en-US" sz="1400" b="1" u="sng">
                <a:solidFill>
                  <a:srgbClr val="0333FF"/>
                </a:solidFill>
                <a:latin typeface="Courier New" pitchFamily="49" charset="0"/>
                <a:cs typeface="Courier New" pitchFamily="49" charset="0"/>
              </a:rPr>
              <a:t>extends Object</a:t>
            </a:r>
          </a:p>
          <a:p>
            <a:pPr>
              <a:buFontTx/>
              <a:buNone/>
            </a:pPr>
            <a:r>
              <a:rPr lang="en-US" altLang="en-US" sz="1400" b="1">
                <a:latin typeface="Courier New" pitchFamily="49" charset="0"/>
                <a:cs typeface="Courier New" pitchFamily="49" charset="0"/>
              </a:rPr>
              <a:t>{</a:t>
            </a:r>
          </a:p>
          <a:p>
            <a:pPr>
              <a:lnSpc>
                <a:spcPts val="1200"/>
              </a:lnSpc>
              <a:buFontTx/>
              <a:buNone/>
            </a:pPr>
            <a:r>
              <a:rPr lang="en-US" altLang="en-US" sz="1400" b="1">
                <a:latin typeface="Courier New" pitchFamily="49" charset="0"/>
                <a:cs typeface="Courier New" pitchFamily="49" charset="0"/>
              </a:rPr>
              <a:t>  private int row;</a:t>
            </a:r>
          </a:p>
          <a:p>
            <a:pPr>
              <a:lnSpc>
                <a:spcPts val="1200"/>
              </a:lnSpc>
              <a:buFontTx/>
              <a:buNone/>
            </a:pPr>
            <a:r>
              <a:rPr lang="en-US" altLang="en-US" sz="1400" b="1">
                <a:latin typeface="Courier New" pitchFamily="49" charset="0"/>
                <a:cs typeface="Courier New" pitchFamily="49" charset="0"/>
              </a:rPr>
              <a:t>  private int col;</a:t>
            </a:r>
          </a:p>
          <a:p>
            <a:pPr>
              <a:lnSpc>
                <a:spcPts val="1200"/>
              </a:lnSpc>
              <a:buFontTx/>
              <a:buNone/>
            </a:pPr>
            <a:r>
              <a:rPr lang="en-US" altLang="en-US" sz="1400" b="1">
                <a:latin typeface="Courier New" pitchFamily="49" charset="0"/>
                <a:cs typeface="Courier New" pitchFamily="49" charset="0"/>
              </a:rPr>
              <a:t>  private char contents;</a:t>
            </a:r>
          </a:p>
        </p:txBody>
      </p:sp>
      <p:sp>
        <p:nvSpPr>
          <p:cNvPr id="44045" name="Rectangle 37"/>
          <p:cNvSpPr>
            <a:spLocks noChangeArrowheads="1"/>
          </p:cNvSpPr>
          <p:nvPr/>
        </p:nvSpPr>
        <p:spPr bwMode="auto">
          <a:xfrm>
            <a:off x="6667500" y="4630738"/>
            <a:ext cx="22860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400" b="1">
                <a:latin typeface="Courier New" pitchFamily="49" charset="0"/>
                <a:cs typeface="Courier New" pitchFamily="49" charset="0"/>
              </a:rPr>
              <a:t>class SpamMaze</a:t>
            </a:r>
          </a:p>
          <a:p>
            <a:pPr>
              <a:buFontTx/>
              <a:buNone/>
            </a:pPr>
            <a:r>
              <a:rPr lang="en-US" altLang="en-US" sz="1400" b="1">
                <a:latin typeface="Courier New" pitchFamily="49" charset="0"/>
                <a:cs typeface="Courier New" pitchFamily="49" charset="0"/>
              </a:rPr>
              <a:t>  </a:t>
            </a:r>
            <a:r>
              <a:rPr lang="en-US" altLang="en-US" sz="1400" b="1" u="sng">
                <a:solidFill>
                  <a:srgbClr val="0000FF"/>
                </a:solidFill>
                <a:latin typeface="Courier New" pitchFamily="49" charset="0"/>
                <a:cs typeface="Courier New" pitchFamily="49" charset="0"/>
              </a:rPr>
              <a:t>extends Maze</a:t>
            </a:r>
          </a:p>
          <a:p>
            <a:pPr>
              <a:buFontTx/>
              <a:buNone/>
            </a:pPr>
            <a:r>
              <a:rPr lang="en-US" altLang="en-US" sz="1400" b="1">
                <a:latin typeface="Courier New" pitchFamily="49" charset="0"/>
                <a:cs typeface="Courier New" pitchFamily="49" charset="0"/>
              </a:rPr>
              <a:t>{</a:t>
            </a:r>
          </a:p>
          <a:p>
            <a:pPr>
              <a:buFontTx/>
              <a:buNone/>
            </a:pPr>
            <a:r>
              <a:rPr lang="en-US" altLang="en-US" sz="1400" b="1">
                <a:latin typeface="Courier New" pitchFamily="49" charset="0"/>
                <a:cs typeface="Courier New" pitchFamily="49" charset="0"/>
              </a:rPr>
              <a:t>   </a:t>
            </a:r>
          </a:p>
        </p:txBody>
      </p:sp>
      <p:sp>
        <p:nvSpPr>
          <p:cNvPr id="44046" name="Rectangle 2"/>
          <p:cNvSpPr>
            <a:spLocks noChangeArrowheads="1"/>
          </p:cNvSpPr>
          <p:nvPr/>
        </p:nvSpPr>
        <p:spPr bwMode="auto">
          <a:xfrm>
            <a:off x="838200" y="204788"/>
            <a:ext cx="73453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sz="4400"/>
              <a:t>Data design #2</a:t>
            </a:r>
          </a:p>
        </p:txBody>
      </p:sp>
      <p:sp>
        <p:nvSpPr>
          <p:cNvPr id="44047" name="Text Box 30"/>
          <p:cNvSpPr txBox="1">
            <a:spLocks noChangeArrowheads="1"/>
          </p:cNvSpPr>
          <p:nvPr/>
        </p:nvSpPr>
        <p:spPr bwMode="auto">
          <a:xfrm>
            <a:off x="1219200" y="1828800"/>
            <a:ext cx="1919288" cy="461963"/>
          </a:xfrm>
          <a:prstGeom prst="rect">
            <a:avLst/>
          </a:prstGeom>
          <a:solidFill>
            <a:srgbClr val="FFC3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a:solidFill>
                  <a:srgbClr val="800000"/>
                </a:solidFill>
                <a:latin typeface="Textile" charset="0"/>
              </a:rPr>
              <a:t>(2) Kind-of</a:t>
            </a:r>
            <a:endParaRPr lang="en-US" altLang="en-US">
              <a:solidFill>
                <a:srgbClr val="800000"/>
              </a:solidFill>
              <a:latin typeface="Times" charset="0"/>
            </a:endParaRPr>
          </a:p>
        </p:txBody>
      </p:sp>
      <p:sp>
        <p:nvSpPr>
          <p:cNvPr id="44048" name="Text Box 40"/>
          <p:cNvSpPr txBox="1">
            <a:spLocks noChangeArrowheads="1"/>
          </p:cNvSpPr>
          <p:nvPr/>
        </p:nvSpPr>
        <p:spPr bwMode="auto">
          <a:xfrm>
            <a:off x="304800" y="1143000"/>
            <a:ext cx="737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a:t>There are </a:t>
            </a:r>
            <a:r>
              <a:rPr lang="en-US" altLang="en-US" b="1" i="1"/>
              <a:t>two</a:t>
            </a:r>
            <a:r>
              <a:rPr lang="en-US" altLang="en-US" i="1"/>
              <a:t> </a:t>
            </a:r>
            <a:r>
              <a:rPr lang="en-US" altLang="en-US"/>
              <a:t>basic relationship types that Java models: </a:t>
            </a:r>
          </a:p>
        </p:txBody>
      </p:sp>
      <p:sp>
        <p:nvSpPr>
          <p:cNvPr id="44049" name="Rounded Rectangle 38"/>
          <p:cNvSpPr>
            <a:spLocks noChangeArrowheads="1"/>
          </p:cNvSpPr>
          <p:nvPr/>
        </p:nvSpPr>
        <p:spPr bwMode="auto">
          <a:xfrm>
            <a:off x="3276600" y="4495800"/>
            <a:ext cx="2762250" cy="2011363"/>
          </a:xfrm>
          <a:prstGeom prst="roundRect">
            <a:avLst>
              <a:gd name="adj" fmla="val 16667"/>
            </a:avLst>
          </a:prstGeom>
          <a:noFill/>
          <a:ln w="9525">
            <a:solidFill>
              <a:srgbClr val="FFC3C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4050" name="Rectangle 1"/>
          <p:cNvSpPr>
            <a:spLocks noChangeArrowheads="1"/>
          </p:cNvSpPr>
          <p:nvPr/>
        </p:nvSpPr>
        <p:spPr bwMode="auto">
          <a:xfrm>
            <a:off x="6435725" y="3141663"/>
            <a:ext cx="1927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i="1">
                <a:solidFill>
                  <a:srgbClr val="800000"/>
                </a:solidFill>
                <a:latin typeface="Cambria" pitchFamily="18" charset="0"/>
              </a:rPr>
              <a:t>"Inheritance"</a:t>
            </a:r>
            <a:endParaRPr lang="en-US" altLang="en-US" i="1">
              <a:latin typeface="Cambria" pitchFamily="18" charset="0"/>
            </a:endParaRPr>
          </a:p>
        </p:txBody>
      </p:sp>
      <p:sp>
        <p:nvSpPr>
          <p:cNvPr id="3" name="TextBox 2"/>
          <p:cNvSpPr txBox="1"/>
          <p:nvPr/>
        </p:nvSpPr>
        <p:spPr>
          <a:xfrm rot="20511956">
            <a:off x="1366838" y="3141663"/>
            <a:ext cx="6818312" cy="1077912"/>
          </a:xfrm>
          <a:prstGeom prst="rect">
            <a:avLst/>
          </a:prstGeom>
          <a:solidFill>
            <a:srgbClr val="CCECFF"/>
          </a:solidFill>
        </p:spPr>
        <p:txBody>
          <a:bodyPr>
            <a:spAutoFit/>
          </a:bodyPr>
          <a:lstStyle/>
          <a:p>
            <a:pPr algn="ctr">
              <a:buFontTx/>
              <a:buNone/>
              <a:defRPr/>
            </a:pPr>
            <a:r>
              <a:rPr lang="en-US" sz="3200" dirty="0">
                <a:solidFill>
                  <a:schemeClr val="tx2">
                    <a:lumMod val="60000"/>
                    <a:lumOff val="40000"/>
                  </a:schemeClr>
                </a:solidFill>
                <a:latin typeface="Cambria" pitchFamily="18" charset="0"/>
              </a:rPr>
              <a:t>Inheritance provides </a:t>
            </a:r>
            <a:r>
              <a:rPr lang="en-US" sz="3200" b="1" u="sng" dirty="0">
                <a:solidFill>
                  <a:schemeClr val="tx2">
                    <a:lumMod val="60000"/>
                    <a:lumOff val="40000"/>
                  </a:schemeClr>
                </a:solidFill>
                <a:latin typeface="Cambria" pitchFamily="18" charset="0"/>
              </a:rPr>
              <a:t>top-level</a:t>
            </a:r>
            <a:r>
              <a:rPr lang="en-US" sz="3200" dirty="0">
                <a:solidFill>
                  <a:schemeClr val="tx2">
                    <a:lumMod val="60000"/>
                    <a:lumOff val="40000"/>
                  </a:schemeClr>
                </a:solidFill>
                <a:latin typeface="Cambria" pitchFamily="18" charset="0"/>
              </a:rPr>
              <a:t> access to all methods and data </a:t>
            </a:r>
            <a:r>
              <a:rPr lang="en-US" sz="2100" dirty="0">
                <a:solidFill>
                  <a:schemeClr val="tx2">
                    <a:lumMod val="60000"/>
                    <a:lumOff val="40000"/>
                  </a:schemeClr>
                </a:solidFill>
                <a:latin typeface="Cambria" pitchFamily="18" charset="0"/>
              </a:rPr>
              <a:t>(non-private data)</a:t>
            </a:r>
          </a:p>
        </p:txBody>
      </p:sp>
      <p:sp>
        <p:nvSpPr>
          <p:cNvPr id="44052" name="Rectangle 3"/>
          <p:cNvSpPr>
            <a:spLocks noChangeArrowheads="1"/>
          </p:cNvSpPr>
          <p:nvPr/>
        </p:nvSpPr>
        <p:spPr bwMode="auto">
          <a:xfrm>
            <a:off x="8464550" y="6488113"/>
            <a:ext cx="6334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500" b="1"/>
              <a:t>demo</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6" name="Picture 14"/>
          <p:cNvPicPr>
            <a:picLocks noChangeAspect="1" noChangeArrowheads="1"/>
          </p:cNvPicPr>
          <p:nvPr/>
        </p:nvPicPr>
        <p:blipFill rotWithShape="1">
          <a:blip r:embed="rId17"/>
          <a:srcRect l="7086" t="3462" r="33810" b="20616"/>
          <a:stretch/>
        </p:blipFill>
        <p:spPr bwMode="auto">
          <a:xfrm>
            <a:off x="304800" y="798513"/>
            <a:ext cx="7010400" cy="591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5059" name="Text Box 5"/>
          <p:cNvSpPr txBox="1">
            <a:spLocks noChangeArrowheads="1"/>
          </p:cNvSpPr>
          <p:nvPr/>
        </p:nvSpPr>
        <p:spPr bwMode="auto">
          <a:xfrm>
            <a:off x="676275" y="87313"/>
            <a:ext cx="7781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3600">
                <a:latin typeface="Cambria" pitchFamily="18" charset="0"/>
              </a:rPr>
              <a:t>Inheritance opinions…</a:t>
            </a:r>
          </a:p>
        </p:txBody>
      </p:sp>
      <p:grpSp>
        <p:nvGrpSpPr>
          <p:cNvPr id="45060" name="Group 47"/>
          <p:cNvGrpSpPr>
            <a:grpSpLocks/>
          </p:cNvGrpSpPr>
          <p:nvPr>
            <p:custDataLst>
              <p:tags r:id="rId1"/>
            </p:custDataLst>
          </p:nvPr>
        </p:nvGrpSpPr>
        <p:grpSpPr bwMode="auto">
          <a:xfrm>
            <a:off x="8610600" y="6321425"/>
            <a:ext cx="369888" cy="417513"/>
            <a:chOff x="2928" y="1051"/>
            <a:chExt cx="840" cy="957"/>
          </a:xfrm>
        </p:grpSpPr>
        <p:sp>
          <p:nvSpPr>
            <p:cNvPr id="45062" name="Freeform 48"/>
            <p:cNvSpPr>
              <a:spLocks/>
            </p:cNvSpPr>
            <p:nvPr>
              <p:custDataLst>
                <p:tags r:id="rId2"/>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5063" name="Oval 49"/>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5064" name="Oval 50"/>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5065" name="Oval 51"/>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5066" name="Oval 52"/>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5067" name="Oval 53"/>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5068" name="Oval 54"/>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5069" name="Oval 55"/>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5070" name="AutoShape 56"/>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5071" name="Freeform 57"/>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5072" name="Freeform 58"/>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5073" name="Freeform 59"/>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5074" name="Freeform 60"/>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5061" name="Text Box 61"/>
          <p:cNvSpPr txBox="1">
            <a:spLocks noChangeArrowheads="1"/>
          </p:cNvSpPr>
          <p:nvPr/>
        </p:nvSpPr>
        <p:spPr bwMode="auto">
          <a:xfrm>
            <a:off x="7620000" y="4954588"/>
            <a:ext cx="140652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171450" indent="-171450">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100">
                <a:solidFill>
                  <a:srgbClr val="009200"/>
                </a:solidFill>
                <a:latin typeface="Calibri" pitchFamily="34" charset="0"/>
              </a:rPr>
              <a:t>Java's libraries use it extensively…</a:t>
            </a:r>
          </a:p>
          <a:p>
            <a:r>
              <a:rPr lang="en-US" altLang="en-US" sz="1100">
                <a:solidFill>
                  <a:srgbClr val="009200"/>
                </a:solidFill>
                <a:latin typeface="Calibri" pitchFamily="34" charset="0"/>
              </a:rPr>
              <a:t>It incites passions (and not only in TV Soap Operas)</a:t>
            </a:r>
          </a:p>
          <a:p>
            <a:r>
              <a:rPr lang="en-US" altLang="en-US" sz="1100">
                <a:solidFill>
                  <a:srgbClr val="009200"/>
                </a:solidFill>
                <a:latin typeface="Calibri" pitchFamily="34" charset="0"/>
              </a:rPr>
              <a:t>Worth knowing about…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Kool-Aid Man on a rampage."/>
          <p:cNvPicPr>
            <a:picLocks noChangeAspect="1" noChangeArrowheads="1"/>
          </p:cNvPicPr>
          <p:nvPr/>
        </p:nvPicPr>
        <p:blipFill rotWithShape="1">
          <a:blip r:embed="rId2">
            <a:extLst>
              <a:ext uri="{28A0092B-C50C-407E-A947-70E740481C1C}">
                <a14:useLocalDpi xmlns:a14="http://schemas.microsoft.com/office/drawing/2010/main" val="0"/>
              </a:ext>
            </a:extLst>
          </a:blip>
          <a:srcRect t="26320" b="23216"/>
          <a:stretch/>
        </p:blipFill>
        <p:spPr bwMode="auto">
          <a:xfrm>
            <a:off x="1257155" y="2438400"/>
            <a:ext cx="7239290" cy="36532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9875" y="228600"/>
            <a:ext cx="4922838" cy="646112"/>
          </a:xfrm>
          <a:prstGeom prst="rect">
            <a:avLst/>
          </a:prstGeom>
          <a:noFill/>
        </p:spPr>
        <p:txBody>
          <a:bodyPr>
            <a:spAutoFit/>
          </a:bodyPr>
          <a:lstStyle/>
          <a:p>
            <a:pPr defTabSz="457200" eaLnBrk="1" fontAlgn="auto" hangingPunct="1">
              <a:spcBef>
                <a:spcPts val="0"/>
              </a:spcBef>
              <a:spcAft>
                <a:spcPts val="0"/>
              </a:spcAft>
              <a:buFontTx/>
              <a:buNone/>
              <a:defRPr/>
            </a:pPr>
            <a:r>
              <a:rPr lang="en-US" sz="3600" dirty="0">
                <a:solidFill>
                  <a:prstClr val="black"/>
                </a:solidFill>
                <a:latin typeface="Calibri"/>
                <a:ea typeface="+mn-ea"/>
              </a:rPr>
              <a:t>CS 60 midterm exam…</a:t>
            </a:r>
          </a:p>
        </p:txBody>
      </p:sp>
      <p:sp>
        <p:nvSpPr>
          <p:cNvPr id="5" name="Rectangle 4"/>
          <p:cNvSpPr/>
          <p:nvPr/>
        </p:nvSpPr>
        <p:spPr>
          <a:xfrm>
            <a:off x="4354657" y="1143000"/>
            <a:ext cx="4141788" cy="830997"/>
          </a:xfrm>
          <a:prstGeom prst="rect">
            <a:avLst/>
          </a:prstGeom>
          <a:solidFill>
            <a:schemeClr val="bg1">
              <a:lumMod val="85000"/>
            </a:schemeClr>
          </a:solidFill>
        </p:spPr>
        <p:txBody>
          <a:bodyPr>
            <a:spAutoFit/>
          </a:bodyPr>
          <a:lstStyle/>
          <a:p>
            <a:pPr algn="ctr" defTabSz="457200" eaLnBrk="1" fontAlgn="auto" hangingPunct="1">
              <a:spcBef>
                <a:spcPts val="0"/>
              </a:spcBef>
              <a:spcAft>
                <a:spcPts val="0"/>
              </a:spcAft>
              <a:buFontTx/>
              <a:buNone/>
              <a:defRPr/>
            </a:pPr>
            <a:r>
              <a:rPr lang="en-US" dirty="0">
                <a:solidFill>
                  <a:prstClr val="black"/>
                </a:solidFill>
                <a:latin typeface="Calibri"/>
                <a:ea typeface="+mn-ea"/>
              </a:rPr>
              <a:t>Do not share these </a:t>
            </a:r>
            <a:r>
              <a:rPr lang="en-US" dirty="0" smtClean="0">
                <a:solidFill>
                  <a:prstClr val="black"/>
                </a:solidFill>
                <a:latin typeface="Calibri"/>
                <a:ea typeface="+mn-ea"/>
              </a:rPr>
              <a:t>solutions outside </a:t>
            </a:r>
            <a:r>
              <a:rPr lang="en-US" dirty="0">
                <a:solidFill>
                  <a:prstClr val="black"/>
                </a:solidFill>
                <a:latin typeface="Calibri"/>
                <a:ea typeface="+mn-ea"/>
              </a:rPr>
              <a:t>of this term's CS 60…</a:t>
            </a:r>
          </a:p>
        </p:txBody>
      </p:sp>
      <p:sp>
        <p:nvSpPr>
          <p:cNvPr id="8" name="Rectangle 7"/>
          <p:cNvSpPr/>
          <p:nvPr/>
        </p:nvSpPr>
        <p:spPr>
          <a:xfrm>
            <a:off x="1058862" y="5906680"/>
            <a:ext cx="1536700" cy="369888"/>
          </a:xfrm>
          <a:prstGeom prst="rect">
            <a:avLst/>
          </a:prstGeom>
          <a:solidFill>
            <a:srgbClr val="FFB3AE"/>
          </a:solidFill>
        </p:spPr>
        <p:txBody>
          <a:bodyPr wrap="none">
            <a:spAutoFit/>
          </a:bodyPr>
          <a:lstStyle/>
          <a:p>
            <a:pPr defTabSz="457200" eaLnBrk="1" fontAlgn="auto" hangingPunct="1">
              <a:spcBef>
                <a:spcPts val="0"/>
              </a:spcBef>
              <a:spcAft>
                <a:spcPts val="0"/>
              </a:spcAft>
              <a:buFontTx/>
              <a:buNone/>
              <a:defRPr/>
            </a:pPr>
            <a:r>
              <a:rPr lang="en-US" sz="1800" dirty="0">
                <a:solidFill>
                  <a:prstClr val="black"/>
                </a:solidFill>
                <a:latin typeface="Calibri"/>
                <a:ea typeface="+mn-ea"/>
              </a:rPr>
              <a:t>our enforcer…</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381000" y="727075"/>
            <a:ext cx="8077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500">
                <a:latin typeface="Cambria" pitchFamily="18" charset="0"/>
              </a:rPr>
              <a:t>inheritance gives top-level access to all capabilities </a:t>
            </a:r>
          </a:p>
        </p:txBody>
      </p:sp>
      <p:sp>
        <p:nvSpPr>
          <p:cNvPr id="46083" name="Rectangle 19"/>
          <p:cNvSpPr>
            <a:spLocks noChangeArrowheads="1"/>
          </p:cNvSpPr>
          <p:nvPr/>
        </p:nvSpPr>
        <p:spPr bwMode="auto">
          <a:xfrm>
            <a:off x="609600" y="1219200"/>
            <a:ext cx="8077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2100">
                <a:latin typeface="Cambria" pitchFamily="18" charset="0"/>
              </a:rPr>
              <a:t>Which of these relationships is well-modeled by inheritance?</a:t>
            </a:r>
          </a:p>
        </p:txBody>
      </p:sp>
      <p:sp>
        <p:nvSpPr>
          <p:cNvPr id="46084" name="Text Box 5"/>
          <p:cNvSpPr txBox="1">
            <a:spLocks noChangeArrowheads="1"/>
          </p:cNvSpPr>
          <p:nvPr/>
        </p:nvSpPr>
        <p:spPr bwMode="auto">
          <a:xfrm>
            <a:off x="676275" y="87313"/>
            <a:ext cx="7781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3200">
                <a:latin typeface="Cambria" pitchFamily="18" charset="0"/>
              </a:rPr>
              <a:t>Inheritance </a:t>
            </a:r>
            <a:r>
              <a:rPr lang="en-US" altLang="en-US" sz="3200" i="1">
                <a:latin typeface="Cambria" pitchFamily="18" charset="0"/>
              </a:rPr>
              <a:t>intuition</a:t>
            </a:r>
            <a:r>
              <a:rPr lang="en-US" altLang="en-US" sz="3200">
                <a:latin typeface="Cambria" pitchFamily="18" charset="0"/>
              </a:rPr>
              <a:t>…</a:t>
            </a:r>
          </a:p>
        </p:txBody>
      </p:sp>
      <p:sp>
        <p:nvSpPr>
          <p:cNvPr id="22" name="Rectangle 21"/>
          <p:cNvSpPr/>
          <p:nvPr/>
        </p:nvSpPr>
        <p:spPr>
          <a:xfrm>
            <a:off x="3657600" y="3835400"/>
            <a:ext cx="5105400" cy="414338"/>
          </a:xfrm>
          <a:prstGeom prst="rect">
            <a:avLst/>
          </a:prstGeom>
          <a:solidFill>
            <a:schemeClr val="bg1">
              <a:lumMod val="95000"/>
            </a:schemeClr>
          </a:solidFill>
        </p:spPr>
        <p:txBody>
          <a:bodyPr>
            <a:spAutoFit/>
          </a:bodyPr>
          <a:lstStyle/>
          <a:p>
            <a:pPr>
              <a:buFontTx/>
              <a:buNone/>
              <a:defRPr/>
            </a:pPr>
            <a:r>
              <a:rPr lang="en-US" sz="2100" b="1" dirty="0">
                <a:latin typeface="Courier New" pitchFamily="49" charset="0"/>
                <a:cs typeface="Courier New" pitchFamily="49" charset="0"/>
              </a:rPr>
              <a:t>class Queue extends </a:t>
            </a:r>
            <a:r>
              <a:rPr lang="en-US" sz="2100" b="1" dirty="0" err="1">
                <a:latin typeface="Courier New" pitchFamily="49" charset="0"/>
                <a:cs typeface="Courier New" pitchFamily="49" charset="0"/>
              </a:rPr>
              <a:t>OpenList</a:t>
            </a:r>
            <a:endParaRPr lang="en-US" sz="2100" b="1" dirty="0">
              <a:latin typeface="Courier New" pitchFamily="49" charset="0"/>
              <a:cs typeface="Courier New" pitchFamily="49" charset="0"/>
            </a:endParaRPr>
          </a:p>
        </p:txBody>
      </p:sp>
      <p:sp>
        <p:nvSpPr>
          <p:cNvPr id="23" name="Rectangle 22"/>
          <p:cNvSpPr/>
          <p:nvPr/>
        </p:nvSpPr>
        <p:spPr>
          <a:xfrm>
            <a:off x="3657600" y="4452938"/>
            <a:ext cx="5105400" cy="415925"/>
          </a:xfrm>
          <a:prstGeom prst="rect">
            <a:avLst/>
          </a:prstGeom>
          <a:solidFill>
            <a:schemeClr val="bg1">
              <a:lumMod val="95000"/>
            </a:schemeClr>
          </a:solidFill>
        </p:spPr>
        <p:txBody>
          <a:bodyPr>
            <a:spAutoFit/>
          </a:bodyPr>
          <a:lstStyle/>
          <a:p>
            <a:pPr>
              <a:buFontTx/>
              <a:buNone/>
              <a:defRPr/>
            </a:pPr>
            <a:r>
              <a:rPr lang="en-US" sz="2100" b="1" dirty="0">
                <a:latin typeface="Courier New" pitchFamily="49" charset="0"/>
                <a:cs typeface="Courier New" pitchFamily="49" charset="0"/>
              </a:rPr>
              <a:t>class Stack extends </a:t>
            </a:r>
            <a:r>
              <a:rPr lang="en-US" sz="2100" b="1" dirty="0" err="1">
                <a:latin typeface="Courier New" pitchFamily="49" charset="0"/>
                <a:cs typeface="Courier New" pitchFamily="49" charset="0"/>
              </a:rPr>
              <a:t>OpenList</a:t>
            </a:r>
            <a:endParaRPr lang="en-US" sz="2100" b="1" dirty="0">
              <a:latin typeface="Courier New" pitchFamily="49" charset="0"/>
              <a:cs typeface="Courier New" pitchFamily="49" charset="0"/>
            </a:endParaRPr>
          </a:p>
        </p:txBody>
      </p:sp>
      <p:sp>
        <p:nvSpPr>
          <p:cNvPr id="24" name="Rectangle 23"/>
          <p:cNvSpPr/>
          <p:nvPr/>
        </p:nvSpPr>
        <p:spPr>
          <a:xfrm>
            <a:off x="3657600" y="3217863"/>
            <a:ext cx="5105400" cy="414337"/>
          </a:xfrm>
          <a:prstGeom prst="rect">
            <a:avLst/>
          </a:prstGeom>
          <a:solidFill>
            <a:schemeClr val="bg1">
              <a:lumMod val="95000"/>
            </a:schemeClr>
          </a:solidFill>
        </p:spPr>
        <p:txBody>
          <a:bodyPr>
            <a:spAutoFit/>
          </a:bodyPr>
          <a:lstStyle/>
          <a:p>
            <a:pPr>
              <a:buFontTx/>
              <a:buNone/>
              <a:defRPr/>
            </a:pPr>
            <a:r>
              <a:rPr lang="en-US" sz="2100" b="1" dirty="0">
                <a:latin typeface="Courier New" pitchFamily="49" charset="0"/>
                <a:cs typeface="Courier New" pitchFamily="49" charset="0"/>
              </a:rPr>
              <a:t>class Square extends Rectangle</a:t>
            </a:r>
          </a:p>
        </p:txBody>
      </p:sp>
      <p:sp>
        <p:nvSpPr>
          <p:cNvPr id="25" name="Rectangle 24"/>
          <p:cNvSpPr/>
          <p:nvPr/>
        </p:nvSpPr>
        <p:spPr>
          <a:xfrm>
            <a:off x="3657600" y="2598738"/>
            <a:ext cx="5105400" cy="415925"/>
          </a:xfrm>
          <a:prstGeom prst="rect">
            <a:avLst/>
          </a:prstGeom>
          <a:solidFill>
            <a:schemeClr val="bg1">
              <a:lumMod val="95000"/>
            </a:schemeClr>
          </a:solidFill>
        </p:spPr>
        <p:txBody>
          <a:bodyPr>
            <a:spAutoFit/>
          </a:bodyPr>
          <a:lstStyle/>
          <a:p>
            <a:pPr>
              <a:buFontTx/>
              <a:buNone/>
              <a:defRPr/>
            </a:pPr>
            <a:r>
              <a:rPr lang="en-US" sz="2100" b="1" dirty="0">
                <a:latin typeface="Courier New" pitchFamily="49" charset="0"/>
                <a:cs typeface="Courier New" pitchFamily="49" charset="0"/>
              </a:rPr>
              <a:t>class Rectangle extends Shape</a:t>
            </a:r>
          </a:p>
        </p:txBody>
      </p:sp>
      <p:sp>
        <p:nvSpPr>
          <p:cNvPr id="26" name="Rectangle 25"/>
          <p:cNvSpPr/>
          <p:nvPr/>
        </p:nvSpPr>
        <p:spPr>
          <a:xfrm>
            <a:off x="3657600" y="1981200"/>
            <a:ext cx="5105400" cy="415925"/>
          </a:xfrm>
          <a:prstGeom prst="rect">
            <a:avLst/>
          </a:prstGeom>
          <a:solidFill>
            <a:schemeClr val="bg1">
              <a:lumMod val="95000"/>
            </a:schemeClr>
          </a:solidFill>
        </p:spPr>
        <p:txBody>
          <a:bodyPr>
            <a:spAutoFit/>
          </a:bodyPr>
          <a:lstStyle/>
          <a:p>
            <a:pPr>
              <a:buFontTx/>
              <a:buNone/>
              <a:defRPr/>
            </a:pPr>
            <a:r>
              <a:rPr lang="en-US" sz="2100" b="1" dirty="0">
                <a:latin typeface="Courier New" pitchFamily="49" charset="0"/>
                <a:cs typeface="Courier New" pitchFamily="49" charset="0"/>
              </a:rPr>
              <a:t>class Car extends Engine</a:t>
            </a:r>
          </a:p>
        </p:txBody>
      </p:sp>
      <p:sp>
        <p:nvSpPr>
          <p:cNvPr id="28" name="Rectangle 27"/>
          <p:cNvSpPr/>
          <p:nvPr/>
        </p:nvSpPr>
        <p:spPr>
          <a:xfrm>
            <a:off x="3657600" y="5070475"/>
            <a:ext cx="5105400" cy="415925"/>
          </a:xfrm>
          <a:prstGeom prst="rect">
            <a:avLst/>
          </a:prstGeom>
          <a:solidFill>
            <a:schemeClr val="bg1">
              <a:lumMod val="95000"/>
            </a:schemeClr>
          </a:solidFill>
        </p:spPr>
        <p:txBody>
          <a:bodyPr>
            <a:spAutoFit/>
          </a:bodyPr>
          <a:lstStyle/>
          <a:p>
            <a:pPr>
              <a:buFontTx/>
              <a:buNone/>
              <a:defRPr/>
            </a:pPr>
            <a:r>
              <a:rPr lang="en-US" sz="2100" b="1" dirty="0">
                <a:latin typeface="Courier New" pitchFamily="49" charset="0"/>
                <a:cs typeface="Courier New" pitchFamily="49" charset="0"/>
              </a:rPr>
              <a:t>class </a:t>
            </a:r>
            <a:r>
              <a:rPr lang="en-US" sz="2100" b="1" dirty="0" err="1">
                <a:latin typeface="Courier New" pitchFamily="49" charset="0"/>
                <a:cs typeface="Courier New" pitchFamily="49" charset="0"/>
              </a:rPr>
              <a:t>Mudder</a:t>
            </a:r>
            <a:r>
              <a:rPr lang="en-US" sz="2100" b="1" dirty="0">
                <a:latin typeface="Courier New" pitchFamily="49" charset="0"/>
                <a:cs typeface="Courier New" pitchFamily="49" charset="0"/>
              </a:rPr>
              <a:t> extends Person</a:t>
            </a:r>
          </a:p>
        </p:txBody>
      </p:sp>
      <p:sp>
        <p:nvSpPr>
          <p:cNvPr id="3" name="Rectangle 2"/>
          <p:cNvSpPr/>
          <p:nvPr/>
        </p:nvSpPr>
        <p:spPr>
          <a:xfrm>
            <a:off x="152400" y="5867400"/>
            <a:ext cx="1600200" cy="784225"/>
          </a:xfrm>
          <a:prstGeom prst="rect">
            <a:avLst/>
          </a:prstGeom>
        </p:spPr>
        <p:txBody>
          <a:bodyPr>
            <a:spAutoFit/>
          </a:bodyPr>
          <a:lstStyle/>
          <a:p>
            <a:pPr algn="ctr">
              <a:buFontTx/>
              <a:buNone/>
              <a:defRPr/>
            </a:pPr>
            <a:r>
              <a:rPr lang="en-US" sz="1500" b="1" i="1" dirty="0">
                <a:latin typeface="Cambria" pitchFamily="18" charset="0"/>
              </a:rPr>
              <a:t>Good use of inheritance?   </a:t>
            </a:r>
            <a:r>
              <a:rPr lang="en-US" sz="1500" b="1" dirty="0">
                <a:solidFill>
                  <a:schemeClr val="tx2">
                    <a:lumMod val="60000"/>
                    <a:lumOff val="40000"/>
                  </a:schemeClr>
                </a:solidFill>
                <a:latin typeface="Cambria" pitchFamily="18" charset="0"/>
              </a:rPr>
              <a:t>use a consonant</a:t>
            </a:r>
            <a:endParaRPr lang="en-US" sz="1500" b="1" dirty="0">
              <a:solidFill>
                <a:schemeClr val="tx2">
                  <a:lumMod val="60000"/>
                  <a:lumOff val="40000"/>
                </a:schemeClr>
              </a:solidFill>
            </a:endParaRPr>
          </a:p>
        </p:txBody>
      </p:sp>
      <p:sp>
        <p:nvSpPr>
          <p:cNvPr id="45" name="Rectangle 44"/>
          <p:cNvSpPr/>
          <p:nvPr/>
        </p:nvSpPr>
        <p:spPr>
          <a:xfrm>
            <a:off x="1752600" y="5867400"/>
            <a:ext cx="1600200" cy="784225"/>
          </a:xfrm>
          <a:prstGeom prst="rect">
            <a:avLst/>
          </a:prstGeom>
        </p:spPr>
        <p:txBody>
          <a:bodyPr>
            <a:spAutoFit/>
          </a:bodyPr>
          <a:lstStyle/>
          <a:p>
            <a:pPr algn="ctr">
              <a:buFontTx/>
              <a:buNone/>
              <a:defRPr/>
            </a:pPr>
            <a:r>
              <a:rPr lang="en-US" sz="1500" b="1" i="1" dirty="0">
                <a:latin typeface="Cambria" pitchFamily="18" charset="0"/>
              </a:rPr>
              <a:t>Poor use of inheritance?   </a:t>
            </a:r>
            <a:r>
              <a:rPr lang="en-US" sz="1500" b="1" dirty="0">
                <a:solidFill>
                  <a:schemeClr val="tx2">
                    <a:lumMod val="60000"/>
                    <a:lumOff val="40000"/>
                  </a:schemeClr>
                </a:solidFill>
                <a:latin typeface="Cambria" pitchFamily="18" charset="0"/>
              </a:rPr>
              <a:t>use a vowel</a:t>
            </a:r>
            <a:endParaRPr lang="en-US" sz="1500" b="1" dirty="0">
              <a:solidFill>
                <a:schemeClr val="tx2">
                  <a:lumMod val="60000"/>
                  <a:lumOff val="40000"/>
                </a:schemeClr>
              </a:solidFill>
            </a:endParaRPr>
          </a:p>
        </p:txBody>
      </p:sp>
      <p:grpSp>
        <p:nvGrpSpPr>
          <p:cNvPr id="46093" name="Group 47"/>
          <p:cNvGrpSpPr>
            <a:grpSpLocks/>
          </p:cNvGrpSpPr>
          <p:nvPr>
            <p:custDataLst>
              <p:tags r:id="rId1"/>
            </p:custDataLst>
          </p:nvPr>
        </p:nvGrpSpPr>
        <p:grpSpPr bwMode="auto">
          <a:xfrm>
            <a:off x="4506913" y="6218238"/>
            <a:ext cx="369887" cy="417512"/>
            <a:chOff x="2928" y="1051"/>
            <a:chExt cx="840" cy="957"/>
          </a:xfrm>
        </p:grpSpPr>
        <p:sp>
          <p:nvSpPr>
            <p:cNvPr id="46099" name="Freeform 48"/>
            <p:cNvSpPr>
              <a:spLocks/>
            </p:cNvSpPr>
            <p:nvPr>
              <p:custDataLst>
                <p:tags r:id="rId2"/>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6100" name="Oval 49"/>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6101" name="Oval 50"/>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6102" name="Oval 51"/>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6103" name="Oval 52"/>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6104" name="Oval 53"/>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6105" name="Oval 54"/>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6106" name="Oval 55"/>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6107" name="AutoShape 56"/>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6108" name="Freeform 57"/>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6109" name="Freeform 58"/>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6110" name="Freeform 59"/>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6111" name="Freeform 60"/>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6094" name="Text Box 61"/>
          <p:cNvSpPr txBox="1">
            <a:spLocks noChangeArrowheads="1"/>
          </p:cNvSpPr>
          <p:nvPr/>
        </p:nvSpPr>
        <p:spPr bwMode="auto">
          <a:xfrm>
            <a:off x="3429000" y="5867400"/>
            <a:ext cx="1219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100">
                <a:solidFill>
                  <a:srgbClr val="009200"/>
                </a:solidFill>
                <a:latin typeface="Calibri" pitchFamily="34" charset="0"/>
              </a:rPr>
              <a:t>What word could these examples spell?</a:t>
            </a:r>
          </a:p>
        </p:txBody>
      </p:sp>
      <p:sp>
        <p:nvSpPr>
          <p:cNvPr id="46095" name="Rectangle 1"/>
          <p:cNvSpPr>
            <a:spLocks noChangeArrowheads="1"/>
          </p:cNvSpPr>
          <p:nvPr/>
        </p:nvSpPr>
        <p:spPr bwMode="auto">
          <a:xfrm>
            <a:off x="5410200" y="6180138"/>
            <a:ext cx="3514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800">
                <a:solidFill>
                  <a:srgbClr val="000000"/>
                </a:solidFill>
                <a:latin typeface="Calibri" pitchFamily="34" charset="0"/>
              </a:rPr>
              <a:t>Name(s): _____________________</a:t>
            </a:r>
          </a:p>
        </p:txBody>
      </p:sp>
      <p:sp>
        <p:nvSpPr>
          <p:cNvPr id="46096" name="Up Arrow 3"/>
          <p:cNvSpPr>
            <a:spLocks noChangeArrowheads="1"/>
          </p:cNvSpPr>
          <p:nvPr/>
        </p:nvSpPr>
        <p:spPr bwMode="auto">
          <a:xfrm>
            <a:off x="838200" y="5638800"/>
            <a:ext cx="266700" cy="207963"/>
          </a:xfrm>
          <a:prstGeom prst="upArrow">
            <a:avLst>
              <a:gd name="adj1" fmla="val 50000"/>
              <a:gd name="adj2" fmla="val 50000"/>
            </a:avLst>
          </a:prstGeom>
          <a:solidFill>
            <a:srgbClr val="CCECFF"/>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46097" name="Up Arrow 61"/>
          <p:cNvSpPr>
            <a:spLocks noChangeArrowheads="1"/>
          </p:cNvSpPr>
          <p:nvPr/>
        </p:nvSpPr>
        <p:spPr bwMode="auto">
          <a:xfrm>
            <a:off x="2362200" y="5659438"/>
            <a:ext cx="266700" cy="207962"/>
          </a:xfrm>
          <a:prstGeom prst="upArrow">
            <a:avLst>
              <a:gd name="adj1" fmla="val 50000"/>
              <a:gd name="adj2" fmla="val 50000"/>
            </a:avLst>
          </a:prstGeom>
          <a:solidFill>
            <a:srgbClr val="CCECFF"/>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mc:AlternateContent xmlns:mc="http://schemas.openxmlformats.org/markup-compatibility/2006" xmlns:p14="http://schemas.microsoft.com/office/powerpoint/2010/main">
        <mc:Choice Requires="p14">
          <p:contentPart p14:bwMode="auto" r:id="rId17">
            <p14:nvContentPartPr>
              <p14:cNvPr id="2" name="Ink 1"/>
              <p14:cNvContentPartPr/>
              <p14:nvPr/>
            </p14:nvContentPartPr>
            <p14:xfrm>
              <a:off x="339480" y="1652040"/>
              <a:ext cx="8188560" cy="3920400"/>
            </p14:xfrm>
          </p:contentPart>
        </mc:Choice>
        <mc:Fallback xmlns="">
          <p:pic>
            <p:nvPicPr>
              <p:cNvPr id="2" name="Ink 1"/>
              <p:cNvPicPr/>
              <p:nvPr/>
            </p:nvPicPr>
            <p:blipFill>
              <a:blip r:embed="rId18"/>
              <a:stretch>
                <a:fillRect/>
              </a:stretch>
            </p:blipFill>
            <p:spPr>
              <a:xfrm>
                <a:off x="330120" y="1642680"/>
                <a:ext cx="8207280" cy="3939120"/>
              </a:xfrm>
              <a:prstGeom prst="rect">
                <a:avLst/>
              </a:prstGeom>
            </p:spPr>
          </p:pic>
        </mc:Fallback>
      </mc:AlternateContent>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5"/>
          <p:cNvSpPr txBox="1">
            <a:spLocks noChangeArrowheads="1"/>
          </p:cNvSpPr>
          <p:nvPr/>
        </p:nvSpPr>
        <p:spPr bwMode="auto">
          <a:xfrm>
            <a:off x="676275" y="365125"/>
            <a:ext cx="7781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4400" i="1"/>
              <a:t>Why?</a:t>
            </a:r>
          </a:p>
        </p:txBody>
      </p:sp>
      <p:sp>
        <p:nvSpPr>
          <p:cNvPr id="47107" name="Rectangle 6"/>
          <p:cNvSpPr>
            <a:spLocks noChangeArrowheads="1"/>
          </p:cNvSpPr>
          <p:nvPr/>
        </p:nvSpPr>
        <p:spPr bwMode="auto">
          <a:xfrm>
            <a:off x="712788" y="1755775"/>
            <a:ext cx="56689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buFontTx/>
              <a:buNone/>
            </a:pPr>
            <a:endParaRPr lang="en-US" altLang="en-US" sz="1600">
              <a:latin typeface="Monaco" charset="0"/>
            </a:endParaRPr>
          </a:p>
          <a:p>
            <a:pPr>
              <a:spcBef>
                <a:spcPct val="0"/>
              </a:spcBef>
              <a:buFontTx/>
              <a:buNone/>
            </a:pPr>
            <a:endParaRPr lang="en-US" altLang="en-US" sz="1600">
              <a:latin typeface="Monaco" charset="0"/>
            </a:endParaRPr>
          </a:p>
          <a:p>
            <a:pPr>
              <a:spcBef>
                <a:spcPct val="0"/>
              </a:spcBef>
              <a:buFontTx/>
              <a:buNone/>
            </a:pPr>
            <a:endParaRPr lang="en-US" altLang="en-US" sz="1600">
              <a:latin typeface="Monaco" charset="0"/>
            </a:endParaRPr>
          </a:p>
        </p:txBody>
      </p:sp>
      <p:sp>
        <p:nvSpPr>
          <p:cNvPr id="47108" name="Text Box 7"/>
          <p:cNvSpPr txBox="1">
            <a:spLocks noChangeArrowheads="1"/>
          </p:cNvSpPr>
          <p:nvPr/>
        </p:nvSpPr>
        <p:spPr bwMode="auto">
          <a:xfrm>
            <a:off x="2982913" y="1371600"/>
            <a:ext cx="344963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6000"/>
              <a:t>Reuse! </a:t>
            </a:r>
          </a:p>
        </p:txBody>
      </p:sp>
      <p:sp>
        <p:nvSpPr>
          <p:cNvPr id="47109" name="Text Box 8"/>
          <p:cNvSpPr txBox="1">
            <a:spLocks noChangeArrowheads="1"/>
          </p:cNvSpPr>
          <p:nvPr/>
        </p:nvSpPr>
        <p:spPr bwMode="auto">
          <a:xfrm>
            <a:off x="717550" y="2947988"/>
            <a:ext cx="3648075" cy="714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4000"/>
              <a:t>Containment</a:t>
            </a:r>
          </a:p>
        </p:txBody>
      </p:sp>
      <p:sp>
        <p:nvSpPr>
          <p:cNvPr id="47110" name="Text Box 9"/>
          <p:cNvSpPr txBox="1">
            <a:spLocks noChangeArrowheads="1"/>
          </p:cNvSpPr>
          <p:nvPr/>
        </p:nvSpPr>
        <p:spPr bwMode="auto">
          <a:xfrm>
            <a:off x="4943475" y="2965450"/>
            <a:ext cx="3648075" cy="714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4000"/>
              <a:t>Inheritance</a:t>
            </a:r>
          </a:p>
        </p:txBody>
      </p:sp>
      <p:sp>
        <p:nvSpPr>
          <p:cNvPr id="47111" name="Text Box 10"/>
          <p:cNvSpPr txBox="1">
            <a:spLocks noChangeArrowheads="1"/>
          </p:cNvSpPr>
          <p:nvPr/>
        </p:nvSpPr>
        <p:spPr bwMode="auto">
          <a:xfrm>
            <a:off x="4591050" y="3767138"/>
            <a:ext cx="4318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3200"/>
              <a:t>extending classes that are already written</a:t>
            </a:r>
          </a:p>
        </p:txBody>
      </p:sp>
      <p:sp>
        <p:nvSpPr>
          <p:cNvPr id="47112" name="Text Box 11"/>
          <p:cNvSpPr txBox="1">
            <a:spLocks noChangeArrowheads="1"/>
          </p:cNvSpPr>
          <p:nvPr/>
        </p:nvSpPr>
        <p:spPr bwMode="auto">
          <a:xfrm>
            <a:off x="381000" y="3776663"/>
            <a:ext cx="4318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3200"/>
              <a:t>using existing classes as data members</a:t>
            </a:r>
          </a:p>
        </p:txBody>
      </p:sp>
      <p:sp>
        <p:nvSpPr>
          <p:cNvPr id="47113" name="Text Box 12"/>
          <p:cNvSpPr txBox="1">
            <a:spLocks noChangeArrowheads="1"/>
          </p:cNvSpPr>
          <p:nvPr/>
        </p:nvSpPr>
        <p:spPr bwMode="auto">
          <a:xfrm>
            <a:off x="1808163" y="5105400"/>
            <a:ext cx="1409700" cy="469900"/>
          </a:xfrm>
          <a:prstGeom prst="rect">
            <a:avLst/>
          </a:prstGeom>
          <a:solidFill>
            <a:srgbClr val="FFC3C0"/>
          </a:solidFill>
          <a:ln w="12700">
            <a:solidFill>
              <a:srgbClr val="800000"/>
            </a:solidFill>
            <a:miter lim="800000"/>
            <a:headEnd/>
            <a:tailEnd/>
          </a:ln>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a:solidFill>
                  <a:srgbClr val="800000"/>
                </a:solidFill>
                <a:latin typeface="Textile" charset="0"/>
              </a:rPr>
              <a:t>Part-of</a:t>
            </a:r>
            <a:endParaRPr lang="en-US" altLang="en-US">
              <a:solidFill>
                <a:srgbClr val="800000"/>
              </a:solidFill>
              <a:latin typeface="Times" charset="0"/>
            </a:endParaRPr>
          </a:p>
        </p:txBody>
      </p:sp>
      <p:sp>
        <p:nvSpPr>
          <p:cNvPr id="47114" name="Text Box 13"/>
          <p:cNvSpPr txBox="1">
            <a:spLocks noChangeArrowheads="1"/>
          </p:cNvSpPr>
          <p:nvPr/>
        </p:nvSpPr>
        <p:spPr bwMode="auto">
          <a:xfrm>
            <a:off x="6015038" y="5105400"/>
            <a:ext cx="1409700" cy="469900"/>
          </a:xfrm>
          <a:prstGeom prst="rect">
            <a:avLst/>
          </a:prstGeom>
          <a:solidFill>
            <a:srgbClr val="FFC3C0"/>
          </a:solidFill>
          <a:ln w="12700">
            <a:solidFill>
              <a:srgbClr val="800000"/>
            </a:solidFill>
            <a:miter lim="800000"/>
            <a:headEnd/>
            <a:tailEnd/>
          </a:ln>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a:solidFill>
                  <a:srgbClr val="800000"/>
                </a:solidFill>
                <a:latin typeface="Textile" charset="0"/>
              </a:rPr>
              <a:t>Kind-of</a:t>
            </a:r>
            <a:endParaRPr lang="en-US" altLang="en-US">
              <a:solidFill>
                <a:srgbClr val="800000"/>
              </a:solidFill>
              <a:latin typeface="Times"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5"/>
          <p:cNvSpPr txBox="1">
            <a:spLocks noChangeArrowheads="1"/>
          </p:cNvSpPr>
          <p:nvPr/>
        </p:nvSpPr>
        <p:spPr bwMode="auto">
          <a:xfrm>
            <a:off x="685800" y="304800"/>
            <a:ext cx="7781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4400"/>
              <a:t>Containment vs. Inheritance</a:t>
            </a:r>
          </a:p>
        </p:txBody>
      </p:sp>
      <p:sp>
        <p:nvSpPr>
          <p:cNvPr id="48131" name="Text Box 6"/>
          <p:cNvSpPr txBox="1">
            <a:spLocks noChangeArrowheads="1"/>
          </p:cNvSpPr>
          <p:nvPr/>
        </p:nvSpPr>
        <p:spPr bwMode="auto">
          <a:xfrm>
            <a:off x="3089275" y="1282700"/>
            <a:ext cx="3192463" cy="469900"/>
          </a:xfrm>
          <a:prstGeom prst="rect">
            <a:avLst/>
          </a:prstGeom>
          <a:noFill/>
          <a:ln w="127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a:t>What is it?</a:t>
            </a:r>
          </a:p>
        </p:txBody>
      </p:sp>
      <p:sp>
        <p:nvSpPr>
          <p:cNvPr id="48132" name="Text Box 7"/>
          <p:cNvSpPr txBox="1">
            <a:spLocks noChangeArrowheads="1"/>
          </p:cNvSpPr>
          <p:nvPr/>
        </p:nvSpPr>
        <p:spPr bwMode="auto">
          <a:xfrm>
            <a:off x="3052763" y="3797300"/>
            <a:ext cx="3267075" cy="469900"/>
          </a:xfrm>
          <a:prstGeom prst="rect">
            <a:avLst/>
          </a:prstGeom>
          <a:noFill/>
          <a:ln w="127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a:t>Why would I want to?</a:t>
            </a:r>
          </a:p>
        </p:txBody>
      </p:sp>
      <p:sp>
        <p:nvSpPr>
          <p:cNvPr id="48133" name="Text Box 8"/>
          <p:cNvSpPr txBox="1">
            <a:spLocks noChangeArrowheads="1"/>
          </p:cNvSpPr>
          <p:nvPr/>
        </p:nvSpPr>
        <p:spPr bwMode="auto">
          <a:xfrm>
            <a:off x="890588" y="2541588"/>
            <a:ext cx="35179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a:t> Models the </a:t>
            </a:r>
            <a:r>
              <a:rPr lang="en-US" altLang="en-US" sz="2700" b="1" i="1">
                <a:solidFill>
                  <a:srgbClr val="800000"/>
                </a:solidFill>
                <a:latin typeface="Calibri" pitchFamily="34" charset="0"/>
              </a:rPr>
              <a:t>part-of</a:t>
            </a:r>
            <a:r>
              <a:rPr lang="en-US" altLang="en-US" sz="2700" b="1">
                <a:latin typeface="Calibri" pitchFamily="34" charset="0"/>
              </a:rPr>
              <a:t> </a:t>
            </a:r>
            <a:r>
              <a:rPr lang="en-US" altLang="en-US"/>
              <a:t> relationship among classes</a:t>
            </a:r>
          </a:p>
        </p:txBody>
      </p:sp>
      <p:sp>
        <p:nvSpPr>
          <p:cNvPr id="48134" name="Text Box 9"/>
          <p:cNvSpPr txBox="1">
            <a:spLocks noChangeArrowheads="1"/>
          </p:cNvSpPr>
          <p:nvPr/>
        </p:nvSpPr>
        <p:spPr bwMode="auto">
          <a:xfrm>
            <a:off x="5094288" y="2543175"/>
            <a:ext cx="35179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a:t> Models the </a:t>
            </a:r>
            <a:r>
              <a:rPr lang="en-US" altLang="en-US" sz="2700" b="1" i="1">
                <a:solidFill>
                  <a:srgbClr val="800000"/>
                </a:solidFill>
                <a:latin typeface="Calibri" pitchFamily="34" charset="0"/>
              </a:rPr>
              <a:t>kind-of</a:t>
            </a:r>
            <a:r>
              <a:rPr lang="en-US" altLang="en-US" sz="2700" i="1">
                <a:solidFill>
                  <a:srgbClr val="800000"/>
                </a:solidFill>
                <a:latin typeface="Calibri" pitchFamily="34" charset="0"/>
              </a:rPr>
              <a:t> </a:t>
            </a:r>
            <a:r>
              <a:rPr lang="en-US" altLang="en-US"/>
              <a:t>relationship among classes</a:t>
            </a:r>
          </a:p>
        </p:txBody>
      </p:sp>
      <p:sp>
        <p:nvSpPr>
          <p:cNvPr id="48135" name="Text Box 10"/>
          <p:cNvSpPr txBox="1">
            <a:spLocks noChangeArrowheads="1"/>
          </p:cNvSpPr>
          <p:nvPr/>
        </p:nvSpPr>
        <p:spPr bwMode="auto">
          <a:xfrm>
            <a:off x="941388" y="4638675"/>
            <a:ext cx="2690812"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a:t> Code reuse</a:t>
            </a:r>
          </a:p>
          <a:p>
            <a:r>
              <a:rPr lang="en-US" altLang="en-US"/>
              <a:t> Lets new code call    	old code</a:t>
            </a:r>
          </a:p>
        </p:txBody>
      </p:sp>
      <p:sp>
        <p:nvSpPr>
          <p:cNvPr id="48136" name="Text Box 11"/>
          <p:cNvSpPr txBox="1">
            <a:spLocks noChangeArrowheads="1"/>
          </p:cNvSpPr>
          <p:nvPr/>
        </p:nvSpPr>
        <p:spPr bwMode="auto">
          <a:xfrm>
            <a:off x="5124450" y="4633913"/>
            <a:ext cx="26908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a:t> Code reuse</a:t>
            </a:r>
          </a:p>
          <a:p>
            <a:r>
              <a:rPr lang="en-US" altLang="en-US" b="1">
                <a:solidFill>
                  <a:srgbClr val="C00000"/>
                </a:solidFill>
              </a:rPr>
              <a:t> Lets old code call 	new code</a:t>
            </a:r>
          </a:p>
        </p:txBody>
      </p:sp>
      <p:sp>
        <p:nvSpPr>
          <p:cNvPr id="48137" name="Text Box 8"/>
          <p:cNvSpPr txBox="1">
            <a:spLocks noChangeArrowheads="1"/>
          </p:cNvSpPr>
          <p:nvPr/>
        </p:nvSpPr>
        <p:spPr bwMode="auto">
          <a:xfrm>
            <a:off x="893763" y="1912938"/>
            <a:ext cx="3517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a:t> </a:t>
            </a:r>
            <a:r>
              <a:rPr lang="en-US" altLang="en-US" i="1"/>
              <a:t>Data members</a:t>
            </a:r>
            <a:r>
              <a:rPr lang="en-US" altLang="en-US"/>
              <a:t>…</a:t>
            </a:r>
          </a:p>
        </p:txBody>
      </p:sp>
      <p:sp>
        <p:nvSpPr>
          <p:cNvPr id="48138" name="Text Box 9"/>
          <p:cNvSpPr txBox="1">
            <a:spLocks noChangeArrowheads="1"/>
          </p:cNvSpPr>
          <p:nvPr/>
        </p:nvSpPr>
        <p:spPr bwMode="auto">
          <a:xfrm>
            <a:off x="5097463" y="1914525"/>
            <a:ext cx="3517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a:t> </a:t>
            </a:r>
            <a:r>
              <a:rPr lang="en-US" altLang="en-US" i="1"/>
              <a:t> Inheritance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88900" y="242888"/>
            <a:ext cx="71501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buFontTx/>
              <a:buNone/>
            </a:pPr>
            <a:r>
              <a:rPr lang="en-US" altLang="en-US" sz="1200" b="1">
                <a:latin typeface="Courier New" pitchFamily="49" charset="0"/>
              </a:rPr>
              <a:t>class Person</a:t>
            </a:r>
          </a:p>
          <a:p>
            <a:pPr>
              <a:spcBef>
                <a:spcPct val="0"/>
              </a:spcBef>
              <a:buFontTx/>
              <a:buNone/>
            </a:pPr>
            <a:r>
              <a:rPr lang="en-US" altLang="en-US" sz="1200" b="1">
                <a:latin typeface="Courier New" pitchFamily="49" charset="0"/>
              </a:rPr>
              <a:t>{</a:t>
            </a:r>
          </a:p>
          <a:p>
            <a:pPr>
              <a:spcBef>
                <a:spcPct val="0"/>
              </a:spcBef>
              <a:buFontTx/>
              <a:buNone/>
            </a:pPr>
            <a:r>
              <a:rPr lang="en-US" altLang="en-US" sz="1200" b="1">
                <a:latin typeface="Courier New" pitchFamily="49" charset="0"/>
              </a:rPr>
              <a:t>  protected String name;  // data member – protected</a:t>
            </a:r>
          </a:p>
          <a:p>
            <a:pPr>
              <a:spcBef>
                <a:spcPct val="0"/>
              </a:spcBef>
              <a:buFontTx/>
              <a:buNone/>
            </a:pPr>
            <a:endParaRPr lang="en-US" altLang="en-US" sz="1200" b="1">
              <a:latin typeface="Courier New" pitchFamily="49" charset="0"/>
            </a:endParaRPr>
          </a:p>
          <a:p>
            <a:pPr>
              <a:spcBef>
                <a:spcPct val="0"/>
              </a:spcBef>
              <a:buFontTx/>
              <a:buNone/>
            </a:pPr>
            <a:r>
              <a:rPr lang="en-US" altLang="en-US" sz="1200" b="1">
                <a:latin typeface="Courier New" pitchFamily="49" charset="0"/>
              </a:rPr>
              <a:t>  public Person( String name )  { this.name = name; }</a:t>
            </a:r>
          </a:p>
          <a:p>
            <a:pPr>
              <a:spcBef>
                <a:spcPct val="0"/>
              </a:spcBef>
              <a:buFontTx/>
              <a:buNone/>
            </a:pPr>
            <a:r>
              <a:rPr lang="en-US" altLang="en-US" sz="1200" b="1">
                <a:latin typeface="Courier New" pitchFamily="49" charset="0"/>
              </a:rPr>
              <a:t>  public boolean isAsleep( int hr )  { return hr &gt; 22 || hr &lt; 7; }  </a:t>
            </a:r>
          </a:p>
          <a:p>
            <a:pPr>
              <a:spcBef>
                <a:spcPct val="0"/>
              </a:spcBef>
              <a:buFontTx/>
              <a:buNone/>
            </a:pPr>
            <a:r>
              <a:rPr lang="en-US" altLang="en-US" sz="1200" b="1">
                <a:latin typeface="Courier New" pitchFamily="49" charset="0"/>
              </a:rPr>
              <a:t>  public String toString()      { return name; }</a:t>
            </a:r>
          </a:p>
          <a:p>
            <a:pPr>
              <a:spcBef>
                <a:spcPct val="0"/>
              </a:spcBef>
              <a:buFontTx/>
              <a:buNone/>
            </a:pPr>
            <a:endParaRPr lang="en-US" altLang="en-US" sz="1200" b="1">
              <a:latin typeface="Courier New" pitchFamily="49" charset="0"/>
            </a:endParaRPr>
          </a:p>
          <a:p>
            <a:pPr>
              <a:spcBef>
                <a:spcPct val="0"/>
              </a:spcBef>
              <a:buFontTx/>
              <a:buNone/>
            </a:pPr>
            <a:r>
              <a:rPr lang="en-US" altLang="en-US" sz="1200" b="1">
                <a:latin typeface="Courier New" pitchFamily="49" charset="0"/>
              </a:rPr>
              <a:t>  public void status( int hr )</a:t>
            </a:r>
          </a:p>
          <a:p>
            <a:pPr>
              <a:spcBef>
                <a:spcPct val="0"/>
              </a:spcBef>
              <a:buFontTx/>
              <a:buNone/>
            </a:pPr>
            <a:r>
              <a:rPr lang="en-US" altLang="en-US" sz="1200" b="1">
                <a:latin typeface="Courier New" pitchFamily="49" charset="0"/>
              </a:rPr>
              <a:t>  {</a:t>
            </a:r>
          </a:p>
          <a:p>
            <a:pPr>
              <a:spcBef>
                <a:spcPct val="0"/>
              </a:spcBef>
              <a:buFontTx/>
              <a:buNone/>
            </a:pPr>
            <a:r>
              <a:rPr lang="en-US" altLang="en-US" sz="1200" b="1">
                <a:latin typeface="Courier New" pitchFamily="49" charset="0"/>
              </a:rPr>
              <a:t>    if ( this.isAsleep( hr ) )</a:t>
            </a:r>
          </a:p>
          <a:p>
            <a:pPr>
              <a:spcBef>
                <a:spcPct val="0"/>
              </a:spcBef>
              <a:buFontTx/>
              <a:buNone/>
            </a:pPr>
            <a:r>
              <a:rPr lang="en-US" altLang="en-US" sz="1200" b="1">
                <a:latin typeface="Courier New" pitchFamily="49" charset="0"/>
              </a:rPr>
              <a:t>      System.out.println( "Now asleep: " + this );</a:t>
            </a:r>
          </a:p>
          <a:p>
            <a:pPr>
              <a:spcBef>
                <a:spcPct val="0"/>
              </a:spcBef>
              <a:buFontTx/>
              <a:buNone/>
            </a:pPr>
            <a:r>
              <a:rPr lang="en-US" altLang="en-US" sz="1200" b="1">
                <a:latin typeface="Courier New" pitchFamily="49" charset="0"/>
              </a:rPr>
              <a:t>    else</a:t>
            </a:r>
          </a:p>
          <a:p>
            <a:pPr>
              <a:spcBef>
                <a:spcPct val="0"/>
              </a:spcBef>
              <a:buFontTx/>
              <a:buNone/>
            </a:pPr>
            <a:r>
              <a:rPr lang="en-US" altLang="en-US" sz="1200" b="1">
                <a:latin typeface="Courier New" pitchFamily="49" charset="0"/>
              </a:rPr>
              <a:t>      System.out.println( "Now awake: " + this );</a:t>
            </a:r>
          </a:p>
          <a:p>
            <a:pPr>
              <a:spcBef>
                <a:spcPct val="0"/>
              </a:spcBef>
              <a:buFontTx/>
              <a:buNone/>
            </a:pPr>
            <a:r>
              <a:rPr lang="en-US" altLang="en-US" sz="1200" b="1">
                <a:latin typeface="Courier New" pitchFamily="49" charset="0"/>
              </a:rPr>
              <a:t>  }</a:t>
            </a:r>
          </a:p>
          <a:p>
            <a:pPr>
              <a:spcBef>
                <a:spcPct val="0"/>
              </a:spcBef>
              <a:buFontTx/>
              <a:buNone/>
            </a:pPr>
            <a:r>
              <a:rPr lang="en-US" altLang="en-US" sz="1200" b="1">
                <a:latin typeface="Courier New" pitchFamily="49" charset="0"/>
              </a:rPr>
              <a:t>}</a:t>
            </a:r>
          </a:p>
        </p:txBody>
      </p:sp>
      <p:sp>
        <p:nvSpPr>
          <p:cNvPr id="49155" name="Rectangle 3"/>
          <p:cNvSpPr>
            <a:spLocks noChangeArrowheads="1"/>
          </p:cNvSpPr>
          <p:nvPr/>
        </p:nvSpPr>
        <p:spPr bwMode="auto">
          <a:xfrm>
            <a:off x="90488" y="3400425"/>
            <a:ext cx="65420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buFontTx/>
              <a:buNone/>
            </a:pPr>
            <a:r>
              <a:rPr lang="en-US" altLang="en-US" sz="1200" b="1">
                <a:latin typeface="Courier New" pitchFamily="49" charset="0"/>
              </a:rPr>
              <a:t>class Student </a:t>
            </a:r>
            <a:r>
              <a:rPr lang="en-US" altLang="en-US" sz="1200" b="1">
                <a:solidFill>
                  <a:schemeClr val="accent1"/>
                </a:solidFill>
                <a:latin typeface="Courier New" pitchFamily="49" charset="0"/>
              </a:rPr>
              <a:t>extends Person</a:t>
            </a:r>
          </a:p>
          <a:p>
            <a:pPr>
              <a:spcBef>
                <a:spcPct val="0"/>
              </a:spcBef>
              <a:buFontTx/>
              <a:buNone/>
            </a:pPr>
            <a:r>
              <a:rPr lang="en-US" altLang="en-US" sz="1200" b="1">
                <a:latin typeface="Courier New" pitchFamily="49" charset="0"/>
              </a:rPr>
              <a:t>{</a:t>
            </a:r>
          </a:p>
          <a:p>
            <a:pPr>
              <a:spcBef>
                <a:spcPct val="0"/>
              </a:spcBef>
              <a:buFontTx/>
              <a:buNone/>
            </a:pPr>
            <a:r>
              <a:rPr lang="en-US" altLang="en-US" sz="1200" b="1">
                <a:latin typeface="Courier New" pitchFamily="49" charset="0"/>
              </a:rPr>
              <a:t>  protected int units; </a:t>
            </a:r>
            <a:r>
              <a:rPr lang="en-US" altLang="en-US" sz="1200" b="1">
                <a:solidFill>
                  <a:srgbClr val="0333FF"/>
                </a:solidFill>
                <a:latin typeface="Courier New" pitchFamily="49" charset="0"/>
              </a:rPr>
              <a:t>// additional data member</a:t>
            </a:r>
          </a:p>
          <a:p>
            <a:pPr>
              <a:spcBef>
                <a:spcPct val="0"/>
              </a:spcBef>
              <a:buFontTx/>
              <a:buNone/>
            </a:pPr>
            <a:endParaRPr lang="en-US" altLang="en-US" sz="1200" b="1">
              <a:latin typeface="Courier New" pitchFamily="49" charset="0"/>
            </a:endParaRPr>
          </a:p>
          <a:p>
            <a:pPr>
              <a:spcBef>
                <a:spcPct val="0"/>
              </a:spcBef>
              <a:buFontTx/>
              <a:buNone/>
            </a:pPr>
            <a:r>
              <a:rPr lang="en-US" altLang="en-US" sz="1200" b="1">
                <a:latin typeface="Courier New" pitchFamily="49" charset="0"/>
              </a:rPr>
              <a:t>  public Student( String name, int units )  {</a:t>
            </a:r>
          </a:p>
          <a:p>
            <a:pPr>
              <a:spcBef>
                <a:spcPct val="0"/>
              </a:spcBef>
              <a:buFontTx/>
              <a:buNone/>
            </a:pPr>
            <a:r>
              <a:rPr lang="en-US" altLang="en-US" sz="1200" b="1">
                <a:latin typeface="Courier New" pitchFamily="49" charset="0"/>
              </a:rPr>
              <a:t>    </a:t>
            </a:r>
            <a:r>
              <a:rPr lang="en-US" altLang="en-US" sz="1200" b="1">
                <a:solidFill>
                  <a:schemeClr val="accent1"/>
                </a:solidFill>
                <a:latin typeface="Courier New" pitchFamily="49" charset="0"/>
              </a:rPr>
              <a:t>super</a:t>
            </a:r>
            <a:r>
              <a:rPr lang="en-US" altLang="en-US" sz="1200" b="1">
                <a:latin typeface="Courier New" pitchFamily="49" charset="0"/>
              </a:rPr>
              <a:t>(name);</a:t>
            </a:r>
          </a:p>
          <a:p>
            <a:pPr>
              <a:spcBef>
                <a:spcPct val="0"/>
              </a:spcBef>
              <a:buFontTx/>
              <a:buNone/>
            </a:pPr>
            <a:r>
              <a:rPr lang="en-US" altLang="en-US" sz="1200" b="1">
                <a:latin typeface="Courier New" pitchFamily="49" charset="0"/>
              </a:rPr>
              <a:t>    this.units = units;</a:t>
            </a:r>
          </a:p>
          <a:p>
            <a:pPr>
              <a:spcBef>
                <a:spcPct val="0"/>
              </a:spcBef>
              <a:buFontTx/>
              <a:buNone/>
            </a:pPr>
            <a:r>
              <a:rPr lang="en-US" altLang="en-US" sz="1200" b="1">
                <a:latin typeface="Courier New" pitchFamily="49" charset="0"/>
              </a:rPr>
              <a:t>  }</a:t>
            </a:r>
          </a:p>
          <a:p>
            <a:pPr>
              <a:spcBef>
                <a:spcPct val="0"/>
              </a:spcBef>
              <a:buFontTx/>
              <a:buNone/>
            </a:pPr>
            <a:endParaRPr lang="en-US" altLang="en-US" sz="1200" b="1">
              <a:latin typeface="Courier New" pitchFamily="49" charset="0"/>
            </a:endParaRPr>
          </a:p>
          <a:p>
            <a:pPr>
              <a:spcBef>
                <a:spcPct val="0"/>
              </a:spcBef>
              <a:buFontTx/>
              <a:buNone/>
            </a:pPr>
            <a:r>
              <a:rPr lang="en-US" altLang="en-US" sz="1200" b="1">
                <a:latin typeface="Courier New" pitchFamily="49" charset="0"/>
              </a:rPr>
              <a:t>  public boolean isAsleep( int hr ) </a:t>
            </a:r>
            <a:r>
              <a:rPr lang="en-US" altLang="en-US" sz="1200" b="1">
                <a:solidFill>
                  <a:srgbClr val="0333FF"/>
                </a:solidFill>
                <a:latin typeface="Courier New" pitchFamily="49" charset="0"/>
              </a:rPr>
              <a:t>// override! </a:t>
            </a:r>
          </a:p>
          <a:p>
            <a:pPr>
              <a:spcBef>
                <a:spcPct val="0"/>
              </a:spcBef>
              <a:buFontTx/>
              <a:buNone/>
            </a:pPr>
            <a:r>
              <a:rPr lang="en-US" altLang="en-US" sz="1200" b="1">
                <a:latin typeface="Courier New" pitchFamily="49" charset="0"/>
              </a:rPr>
              <a:t>  { return 2 &lt; hr &amp;&amp; hr &lt; 8; }</a:t>
            </a:r>
          </a:p>
          <a:p>
            <a:pPr>
              <a:spcBef>
                <a:spcPct val="0"/>
              </a:spcBef>
              <a:buFontTx/>
              <a:buNone/>
            </a:pPr>
            <a:endParaRPr lang="en-US" altLang="en-US" sz="1200" b="1">
              <a:latin typeface="Courier New" pitchFamily="49" charset="0"/>
            </a:endParaRPr>
          </a:p>
          <a:p>
            <a:pPr>
              <a:spcBef>
                <a:spcPct val="0"/>
              </a:spcBef>
              <a:buFontTx/>
              <a:buNone/>
            </a:pPr>
            <a:r>
              <a:rPr lang="en-US" altLang="en-US" sz="1200" b="1">
                <a:latin typeface="Courier New" pitchFamily="49" charset="0"/>
              </a:rPr>
              <a:t>  public String toString()</a:t>
            </a:r>
          </a:p>
          <a:p>
            <a:pPr>
              <a:spcBef>
                <a:spcPct val="0"/>
              </a:spcBef>
              <a:buFontTx/>
              <a:buNone/>
            </a:pPr>
            <a:r>
              <a:rPr lang="en-US" altLang="en-US" sz="1200" b="1">
                <a:latin typeface="Courier New" pitchFamily="49" charset="0"/>
              </a:rPr>
              <a:t>  {</a:t>
            </a:r>
          </a:p>
          <a:p>
            <a:pPr>
              <a:spcBef>
                <a:spcPct val="0"/>
              </a:spcBef>
              <a:buFontTx/>
              <a:buNone/>
            </a:pPr>
            <a:r>
              <a:rPr lang="en-US" altLang="en-US" sz="1200" b="1">
                <a:latin typeface="Courier New" pitchFamily="49" charset="0"/>
              </a:rPr>
              <a:t>    String result = </a:t>
            </a:r>
            <a:r>
              <a:rPr lang="en-US" altLang="en-US" sz="1200" b="1">
                <a:solidFill>
                  <a:schemeClr val="accent1"/>
                </a:solidFill>
                <a:latin typeface="Courier New" pitchFamily="49" charset="0"/>
              </a:rPr>
              <a:t>super</a:t>
            </a:r>
            <a:r>
              <a:rPr lang="en-US" altLang="en-US" sz="1200" b="1">
                <a:latin typeface="Courier New" pitchFamily="49" charset="0"/>
              </a:rPr>
              <a:t>.toString();</a:t>
            </a:r>
          </a:p>
          <a:p>
            <a:pPr>
              <a:spcBef>
                <a:spcPct val="0"/>
              </a:spcBef>
              <a:buFontTx/>
              <a:buNone/>
            </a:pPr>
            <a:r>
              <a:rPr lang="en-US" altLang="en-US" sz="1200" b="1">
                <a:latin typeface="Courier New" pitchFamily="49" charset="0"/>
              </a:rPr>
              <a:t>    return result + </a:t>
            </a:r>
            <a:r>
              <a:rPr lang="en-US" altLang="en-US" sz="1200" b="1">
                <a:solidFill>
                  <a:srgbClr val="008000"/>
                </a:solidFill>
                <a:latin typeface="Courier New" pitchFamily="49" charset="0"/>
              </a:rPr>
              <a:t>" units: " </a:t>
            </a:r>
            <a:r>
              <a:rPr lang="en-US" altLang="en-US" sz="1200" b="1">
                <a:latin typeface="Courier New" pitchFamily="49" charset="0"/>
              </a:rPr>
              <a:t>+ units;</a:t>
            </a:r>
          </a:p>
          <a:p>
            <a:pPr>
              <a:spcBef>
                <a:spcPct val="0"/>
              </a:spcBef>
              <a:buFontTx/>
              <a:buNone/>
            </a:pPr>
            <a:r>
              <a:rPr lang="en-US" altLang="en-US" sz="1200" b="1">
                <a:latin typeface="Courier New" pitchFamily="49" charset="0"/>
              </a:rPr>
              <a:t>  }</a:t>
            </a:r>
          </a:p>
          <a:p>
            <a:pPr>
              <a:spcBef>
                <a:spcPct val="0"/>
              </a:spcBef>
              <a:buFontTx/>
              <a:buNone/>
            </a:pPr>
            <a:r>
              <a:rPr lang="en-US" altLang="en-US" sz="1200" b="1">
                <a:latin typeface="Courier New" pitchFamily="49" charset="0"/>
              </a:rPr>
              <a:t>}</a:t>
            </a:r>
          </a:p>
        </p:txBody>
      </p:sp>
      <p:sp>
        <p:nvSpPr>
          <p:cNvPr id="49156" name="Oval 4"/>
          <p:cNvSpPr>
            <a:spLocks noChangeArrowheads="1"/>
          </p:cNvSpPr>
          <p:nvPr/>
        </p:nvSpPr>
        <p:spPr bwMode="auto">
          <a:xfrm>
            <a:off x="6459538" y="3457575"/>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a:t>Student</a:t>
            </a:r>
          </a:p>
        </p:txBody>
      </p:sp>
      <p:sp>
        <p:nvSpPr>
          <p:cNvPr id="49157" name="Oval 5"/>
          <p:cNvSpPr>
            <a:spLocks noChangeArrowheads="1"/>
          </p:cNvSpPr>
          <p:nvPr/>
        </p:nvSpPr>
        <p:spPr bwMode="auto">
          <a:xfrm>
            <a:off x="6491288" y="1933575"/>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a:t>Person</a:t>
            </a:r>
          </a:p>
        </p:txBody>
      </p:sp>
      <p:sp>
        <p:nvSpPr>
          <p:cNvPr id="49158" name="Line 6"/>
          <p:cNvSpPr>
            <a:spLocks noChangeShapeType="1"/>
          </p:cNvSpPr>
          <p:nvPr/>
        </p:nvSpPr>
        <p:spPr bwMode="auto">
          <a:xfrm flipH="1">
            <a:off x="7346950" y="2720975"/>
            <a:ext cx="30163" cy="73501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59" name="Text Box 8"/>
          <p:cNvSpPr txBox="1">
            <a:spLocks noChangeArrowheads="1"/>
          </p:cNvSpPr>
          <p:nvPr/>
        </p:nvSpPr>
        <p:spPr bwMode="auto">
          <a:xfrm>
            <a:off x="7450138" y="4233863"/>
            <a:ext cx="1485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400" b="1">
                <a:solidFill>
                  <a:srgbClr val="0333FF"/>
                </a:solidFill>
                <a:latin typeface="Arial" pitchFamily="34" charset="0"/>
              </a:rPr>
              <a:t>Derived Class</a:t>
            </a:r>
          </a:p>
        </p:txBody>
      </p:sp>
      <p:sp>
        <p:nvSpPr>
          <p:cNvPr id="49160" name="Text Box 14"/>
          <p:cNvSpPr txBox="1">
            <a:spLocks noChangeArrowheads="1"/>
          </p:cNvSpPr>
          <p:nvPr/>
        </p:nvSpPr>
        <p:spPr bwMode="auto">
          <a:xfrm>
            <a:off x="6789738" y="304800"/>
            <a:ext cx="21971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3200"/>
              <a:t>Code overview</a:t>
            </a:r>
          </a:p>
        </p:txBody>
      </p:sp>
      <p:sp>
        <p:nvSpPr>
          <p:cNvPr id="49161" name="Line 15"/>
          <p:cNvSpPr>
            <a:spLocks noChangeShapeType="1"/>
          </p:cNvSpPr>
          <p:nvPr/>
        </p:nvSpPr>
        <p:spPr bwMode="auto">
          <a:xfrm>
            <a:off x="130175" y="3346450"/>
            <a:ext cx="533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2" name="Rectangle 17"/>
          <p:cNvSpPr>
            <a:spLocks noChangeArrowheads="1"/>
          </p:cNvSpPr>
          <p:nvPr/>
        </p:nvSpPr>
        <p:spPr bwMode="auto">
          <a:xfrm>
            <a:off x="5976938" y="5656263"/>
            <a:ext cx="3094037" cy="47307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nSpc>
                <a:spcPct val="60000"/>
              </a:lnSpc>
              <a:buFontTx/>
              <a:buNone/>
            </a:pPr>
            <a:r>
              <a:rPr lang="en-US" altLang="en-US" sz="1400" b="1">
                <a:latin typeface="Courier New" pitchFamily="49" charset="0"/>
              </a:rPr>
              <a:t>Student S;</a:t>
            </a:r>
          </a:p>
          <a:p>
            <a:pPr>
              <a:lnSpc>
                <a:spcPct val="60000"/>
              </a:lnSpc>
              <a:buFontTx/>
              <a:buNone/>
            </a:pPr>
            <a:r>
              <a:rPr lang="en-US" altLang="en-US" sz="1400" b="1">
                <a:latin typeface="Courier New" pitchFamily="49" charset="0"/>
              </a:rPr>
              <a:t>S = new Student(</a:t>
            </a:r>
            <a:r>
              <a:rPr lang="en-US" altLang="en-US" sz="1000" b="1">
                <a:latin typeface="Courier New" pitchFamily="49" charset="0"/>
              </a:rPr>
              <a:t>"Wally"</a:t>
            </a:r>
            <a:r>
              <a:rPr lang="en-US" altLang="en-US" sz="1400" b="1">
                <a:latin typeface="Courier New" pitchFamily="49" charset="0"/>
              </a:rPr>
              <a:t>, 18);</a:t>
            </a:r>
          </a:p>
        </p:txBody>
      </p:sp>
      <p:sp>
        <p:nvSpPr>
          <p:cNvPr id="49163" name="Text Box 18"/>
          <p:cNvSpPr txBox="1">
            <a:spLocks noChangeArrowheads="1"/>
          </p:cNvSpPr>
          <p:nvPr/>
        </p:nvSpPr>
        <p:spPr bwMode="auto">
          <a:xfrm>
            <a:off x="7481888" y="6473825"/>
            <a:ext cx="156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spcBef>
                <a:spcPct val="0"/>
              </a:spcBef>
              <a:buFontTx/>
              <a:buNone/>
            </a:pPr>
            <a:r>
              <a:rPr lang="en-US" altLang="en-US" sz="1200" b="1" i="1">
                <a:solidFill>
                  <a:srgbClr val="0333FF"/>
                </a:solidFill>
              </a:rPr>
              <a:t>Extend the picture…</a:t>
            </a:r>
          </a:p>
        </p:txBody>
      </p:sp>
      <p:sp>
        <p:nvSpPr>
          <p:cNvPr id="49164" name="Text Box 20"/>
          <p:cNvSpPr txBox="1">
            <a:spLocks noChangeArrowheads="1"/>
          </p:cNvSpPr>
          <p:nvPr/>
        </p:nvSpPr>
        <p:spPr bwMode="auto">
          <a:xfrm>
            <a:off x="5889625" y="5375275"/>
            <a:ext cx="722313" cy="2746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spcBef>
                <a:spcPct val="0"/>
              </a:spcBef>
              <a:buFontTx/>
              <a:buNone/>
            </a:pPr>
            <a:r>
              <a:rPr lang="en-US" altLang="en-US" sz="1200" b="1" i="1">
                <a:solidFill>
                  <a:srgbClr val="0333FF"/>
                </a:solidFill>
              </a:rPr>
              <a:t>in main:</a:t>
            </a:r>
          </a:p>
        </p:txBody>
      </p:sp>
      <p:sp>
        <p:nvSpPr>
          <p:cNvPr id="49165" name="Text Box 12"/>
          <p:cNvSpPr txBox="1">
            <a:spLocks noChangeArrowheads="1"/>
          </p:cNvSpPr>
          <p:nvPr/>
        </p:nvSpPr>
        <p:spPr bwMode="auto">
          <a:xfrm>
            <a:off x="7602538" y="2667000"/>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400" b="1">
                <a:solidFill>
                  <a:srgbClr val="0333FF"/>
                </a:solidFill>
                <a:latin typeface="Arial" pitchFamily="34" charset="0"/>
              </a:rPr>
              <a:t>Base Class</a:t>
            </a:r>
          </a:p>
        </p:txBody>
      </p:sp>
      <p:sp>
        <p:nvSpPr>
          <p:cNvPr id="49166" name="Text Box 14"/>
          <p:cNvSpPr txBox="1">
            <a:spLocks noChangeArrowheads="1"/>
          </p:cNvSpPr>
          <p:nvPr/>
        </p:nvSpPr>
        <p:spPr bwMode="auto">
          <a:xfrm>
            <a:off x="7858125" y="2895600"/>
            <a:ext cx="1209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000">
                <a:solidFill>
                  <a:srgbClr val="0333FF"/>
                </a:solidFill>
                <a:latin typeface="Arial" pitchFamily="34" charset="0"/>
              </a:rPr>
              <a:t>or Super-Class</a:t>
            </a:r>
          </a:p>
        </p:txBody>
      </p:sp>
      <p:sp>
        <p:nvSpPr>
          <p:cNvPr id="49167" name="Text Box 14"/>
          <p:cNvSpPr txBox="1">
            <a:spLocks noChangeArrowheads="1"/>
          </p:cNvSpPr>
          <p:nvPr/>
        </p:nvSpPr>
        <p:spPr bwMode="auto">
          <a:xfrm>
            <a:off x="7716838" y="4478338"/>
            <a:ext cx="1209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000">
                <a:solidFill>
                  <a:srgbClr val="0333FF"/>
                </a:solidFill>
                <a:latin typeface="Arial" pitchFamily="34" charset="0"/>
              </a:rPr>
              <a:t>or Sub-Class</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Oval 6"/>
          <p:cNvSpPr>
            <a:spLocks noChangeArrowheads="1"/>
          </p:cNvSpPr>
          <p:nvPr/>
        </p:nvSpPr>
        <p:spPr bwMode="auto">
          <a:xfrm>
            <a:off x="509588" y="3338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a:t>Student</a:t>
            </a:r>
          </a:p>
        </p:txBody>
      </p:sp>
      <p:sp>
        <p:nvSpPr>
          <p:cNvPr id="50179" name="Oval 7"/>
          <p:cNvSpPr>
            <a:spLocks noChangeArrowheads="1"/>
          </p:cNvSpPr>
          <p:nvPr/>
        </p:nvSpPr>
        <p:spPr bwMode="auto">
          <a:xfrm>
            <a:off x="503238" y="4862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a:t>Mudder</a:t>
            </a:r>
          </a:p>
        </p:txBody>
      </p:sp>
      <p:sp>
        <p:nvSpPr>
          <p:cNvPr id="50180" name="Oval 9"/>
          <p:cNvSpPr>
            <a:spLocks noChangeArrowheads="1"/>
          </p:cNvSpPr>
          <p:nvPr/>
        </p:nvSpPr>
        <p:spPr bwMode="auto">
          <a:xfrm>
            <a:off x="541338" y="1814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a:t>Person</a:t>
            </a:r>
          </a:p>
        </p:txBody>
      </p:sp>
      <p:sp>
        <p:nvSpPr>
          <p:cNvPr id="50181" name="Line 10"/>
          <p:cNvSpPr>
            <a:spLocks noChangeShapeType="1"/>
          </p:cNvSpPr>
          <p:nvPr/>
        </p:nvSpPr>
        <p:spPr bwMode="auto">
          <a:xfrm flipH="1">
            <a:off x="1397000" y="2601913"/>
            <a:ext cx="30163" cy="7350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82" name="Line 11"/>
          <p:cNvSpPr>
            <a:spLocks noChangeShapeType="1"/>
          </p:cNvSpPr>
          <p:nvPr/>
        </p:nvSpPr>
        <p:spPr bwMode="auto">
          <a:xfrm>
            <a:off x="1376363" y="4133850"/>
            <a:ext cx="1587" cy="6921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83" name="Text Box 23"/>
          <p:cNvSpPr txBox="1">
            <a:spLocks noChangeArrowheads="1"/>
          </p:cNvSpPr>
          <p:nvPr/>
        </p:nvSpPr>
        <p:spPr bwMode="auto">
          <a:xfrm>
            <a:off x="1936750" y="1633538"/>
            <a:ext cx="1770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400">
                <a:latin typeface="Arial" pitchFamily="34" charset="0"/>
              </a:rPr>
              <a:t>Base Class</a:t>
            </a:r>
          </a:p>
        </p:txBody>
      </p:sp>
      <p:sp>
        <p:nvSpPr>
          <p:cNvPr id="50184" name="Text Box 24"/>
          <p:cNvSpPr txBox="1">
            <a:spLocks noChangeArrowheads="1"/>
          </p:cNvSpPr>
          <p:nvPr/>
        </p:nvSpPr>
        <p:spPr bwMode="auto">
          <a:xfrm>
            <a:off x="1995488" y="3217863"/>
            <a:ext cx="1770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400">
                <a:latin typeface="Arial" pitchFamily="34" charset="0"/>
              </a:rPr>
              <a:t>Derived Class</a:t>
            </a:r>
          </a:p>
        </p:txBody>
      </p:sp>
      <p:sp>
        <p:nvSpPr>
          <p:cNvPr id="50185" name="Text Box 26"/>
          <p:cNvSpPr txBox="1">
            <a:spLocks noChangeArrowheads="1"/>
          </p:cNvSpPr>
          <p:nvPr/>
        </p:nvSpPr>
        <p:spPr bwMode="auto">
          <a:xfrm>
            <a:off x="4038600" y="1633538"/>
            <a:ext cx="685800" cy="317500"/>
          </a:xfrm>
          <a:prstGeom prst="rect">
            <a:avLst/>
          </a:prstGeom>
          <a:noFill/>
          <a:ln w="12700">
            <a:solidFill>
              <a:srgbClr val="0333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400">
                <a:solidFill>
                  <a:srgbClr val="0333FF"/>
                </a:solidFill>
                <a:latin typeface="Arial" pitchFamily="34" charset="0"/>
              </a:rPr>
              <a:t>Data</a:t>
            </a:r>
          </a:p>
        </p:txBody>
      </p:sp>
      <p:sp>
        <p:nvSpPr>
          <p:cNvPr id="50186" name="Text Box 27"/>
          <p:cNvSpPr txBox="1">
            <a:spLocks noChangeArrowheads="1"/>
          </p:cNvSpPr>
          <p:nvPr/>
        </p:nvSpPr>
        <p:spPr bwMode="auto">
          <a:xfrm>
            <a:off x="6858000" y="1633538"/>
            <a:ext cx="990600" cy="317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400">
                <a:solidFill>
                  <a:srgbClr val="000000"/>
                </a:solidFill>
                <a:latin typeface="Arial" pitchFamily="34" charset="0"/>
              </a:rPr>
              <a:t>Methods</a:t>
            </a:r>
          </a:p>
        </p:txBody>
      </p:sp>
      <p:sp>
        <p:nvSpPr>
          <p:cNvPr id="50187" name="Text Box 28"/>
          <p:cNvSpPr txBox="1">
            <a:spLocks noChangeArrowheads="1"/>
          </p:cNvSpPr>
          <p:nvPr/>
        </p:nvSpPr>
        <p:spPr bwMode="auto">
          <a:xfrm>
            <a:off x="3581400" y="2057400"/>
            <a:ext cx="2057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600" b="1">
                <a:solidFill>
                  <a:srgbClr val="0333FF"/>
                </a:solidFill>
                <a:latin typeface="Courier New" pitchFamily="49" charset="0"/>
              </a:rPr>
              <a:t>String name;</a:t>
            </a:r>
          </a:p>
        </p:txBody>
      </p:sp>
      <p:sp>
        <p:nvSpPr>
          <p:cNvPr id="50188" name="Text Box 31"/>
          <p:cNvSpPr txBox="1">
            <a:spLocks noChangeArrowheads="1"/>
          </p:cNvSpPr>
          <p:nvPr/>
        </p:nvSpPr>
        <p:spPr bwMode="auto">
          <a:xfrm>
            <a:off x="6019800" y="2133600"/>
            <a:ext cx="28956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nSpc>
                <a:spcPct val="40000"/>
              </a:lnSpc>
              <a:buFontTx/>
              <a:buNone/>
            </a:pPr>
            <a:r>
              <a:rPr lang="en-US" altLang="en-US" sz="1200" b="1">
                <a:latin typeface="Courier New" pitchFamily="49" charset="0"/>
              </a:rPr>
              <a:t>boolean isAsleep(int hr)</a:t>
            </a:r>
          </a:p>
          <a:p>
            <a:pPr>
              <a:lnSpc>
                <a:spcPct val="40000"/>
              </a:lnSpc>
              <a:buFontTx/>
              <a:buNone/>
            </a:pPr>
            <a:r>
              <a:rPr lang="en-US" altLang="en-US" sz="1200" b="1">
                <a:latin typeface="Courier New" pitchFamily="49" charset="0"/>
              </a:rPr>
              <a:t>{</a:t>
            </a:r>
          </a:p>
          <a:p>
            <a:pPr>
              <a:lnSpc>
                <a:spcPct val="40000"/>
              </a:lnSpc>
              <a:buFontTx/>
              <a:buNone/>
            </a:pPr>
            <a:r>
              <a:rPr lang="en-US" altLang="en-US" sz="1200" b="1">
                <a:latin typeface="Courier New" pitchFamily="49" charset="0"/>
              </a:rPr>
              <a:t>  return hr &gt; 22 || hr &lt; 7;</a:t>
            </a:r>
          </a:p>
          <a:p>
            <a:pPr>
              <a:lnSpc>
                <a:spcPct val="40000"/>
              </a:lnSpc>
              <a:buFontTx/>
              <a:buNone/>
            </a:pPr>
            <a:r>
              <a:rPr lang="en-US" altLang="en-US" sz="1200" b="1">
                <a:latin typeface="Courier New" pitchFamily="49" charset="0"/>
              </a:rPr>
              <a:t>}</a:t>
            </a:r>
          </a:p>
        </p:txBody>
      </p:sp>
      <p:sp>
        <p:nvSpPr>
          <p:cNvPr id="50189" name="Text Box 37"/>
          <p:cNvSpPr txBox="1">
            <a:spLocks noChangeArrowheads="1"/>
          </p:cNvSpPr>
          <p:nvPr/>
        </p:nvSpPr>
        <p:spPr bwMode="auto">
          <a:xfrm>
            <a:off x="1989138" y="4724400"/>
            <a:ext cx="21256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400">
                <a:latin typeface="Arial" pitchFamily="34" charset="0"/>
              </a:rPr>
              <a:t>Very Derived Class</a:t>
            </a:r>
          </a:p>
        </p:txBody>
      </p:sp>
      <p:sp>
        <p:nvSpPr>
          <p:cNvPr id="50190" name="Text Box 5"/>
          <p:cNvSpPr txBox="1">
            <a:spLocks noChangeArrowheads="1"/>
          </p:cNvSpPr>
          <p:nvPr/>
        </p:nvSpPr>
        <p:spPr bwMode="auto">
          <a:xfrm>
            <a:off x="762000" y="304800"/>
            <a:ext cx="7781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3600">
                <a:latin typeface="Cambria" pitchFamily="18" charset="0"/>
              </a:rPr>
              <a:t>An inheritance hierarchy + code</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Oval 6"/>
          <p:cNvSpPr>
            <a:spLocks noChangeArrowheads="1"/>
          </p:cNvSpPr>
          <p:nvPr/>
        </p:nvSpPr>
        <p:spPr bwMode="auto">
          <a:xfrm>
            <a:off x="509588" y="3338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a:t>Student</a:t>
            </a:r>
          </a:p>
        </p:txBody>
      </p:sp>
      <p:sp>
        <p:nvSpPr>
          <p:cNvPr id="51203" name="Oval 7"/>
          <p:cNvSpPr>
            <a:spLocks noChangeArrowheads="1"/>
          </p:cNvSpPr>
          <p:nvPr/>
        </p:nvSpPr>
        <p:spPr bwMode="auto">
          <a:xfrm>
            <a:off x="503238" y="4862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a:t>Mudder</a:t>
            </a:r>
          </a:p>
        </p:txBody>
      </p:sp>
      <p:sp>
        <p:nvSpPr>
          <p:cNvPr id="51204" name="Oval 8"/>
          <p:cNvSpPr>
            <a:spLocks noChangeArrowheads="1"/>
          </p:cNvSpPr>
          <p:nvPr/>
        </p:nvSpPr>
        <p:spPr bwMode="auto">
          <a:xfrm>
            <a:off x="541338" y="1814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a:t>Person</a:t>
            </a:r>
          </a:p>
        </p:txBody>
      </p:sp>
      <p:sp>
        <p:nvSpPr>
          <p:cNvPr id="51205" name="Line 9"/>
          <p:cNvSpPr>
            <a:spLocks noChangeShapeType="1"/>
          </p:cNvSpPr>
          <p:nvPr/>
        </p:nvSpPr>
        <p:spPr bwMode="auto">
          <a:xfrm flipH="1">
            <a:off x="1397000" y="2601913"/>
            <a:ext cx="30163" cy="7350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06" name="Line 10"/>
          <p:cNvSpPr>
            <a:spLocks noChangeShapeType="1"/>
          </p:cNvSpPr>
          <p:nvPr/>
        </p:nvSpPr>
        <p:spPr bwMode="auto">
          <a:xfrm>
            <a:off x="1376363" y="4133850"/>
            <a:ext cx="1587" cy="6921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07" name="Text Box 11"/>
          <p:cNvSpPr txBox="1">
            <a:spLocks noChangeArrowheads="1"/>
          </p:cNvSpPr>
          <p:nvPr/>
        </p:nvSpPr>
        <p:spPr bwMode="auto">
          <a:xfrm>
            <a:off x="1936750" y="1633538"/>
            <a:ext cx="1770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400">
                <a:latin typeface="Arial" pitchFamily="34" charset="0"/>
              </a:rPr>
              <a:t>Base Class</a:t>
            </a:r>
          </a:p>
        </p:txBody>
      </p:sp>
      <p:sp>
        <p:nvSpPr>
          <p:cNvPr id="51208" name="Text Box 12"/>
          <p:cNvSpPr txBox="1">
            <a:spLocks noChangeArrowheads="1"/>
          </p:cNvSpPr>
          <p:nvPr/>
        </p:nvSpPr>
        <p:spPr bwMode="auto">
          <a:xfrm>
            <a:off x="1995488" y="3217863"/>
            <a:ext cx="1770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400">
                <a:latin typeface="Arial" pitchFamily="34" charset="0"/>
              </a:rPr>
              <a:t>Derived Class</a:t>
            </a:r>
          </a:p>
        </p:txBody>
      </p:sp>
      <p:sp>
        <p:nvSpPr>
          <p:cNvPr id="51209" name="Text Box 13"/>
          <p:cNvSpPr txBox="1">
            <a:spLocks noChangeArrowheads="1"/>
          </p:cNvSpPr>
          <p:nvPr/>
        </p:nvSpPr>
        <p:spPr bwMode="auto">
          <a:xfrm>
            <a:off x="4038600" y="1633538"/>
            <a:ext cx="685800" cy="317500"/>
          </a:xfrm>
          <a:prstGeom prst="rect">
            <a:avLst/>
          </a:prstGeom>
          <a:noFill/>
          <a:ln w="12700">
            <a:solidFill>
              <a:srgbClr val="0333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400">
                <a:solidFill>
                  <a:srgbClr val="0333FF"/>
                </a:solidFill>
                <a:latin typeface="Arial" pitchFamily="34" charset="0"/>
              </a:rPr>
              <a:t>Data</a:t>
            </a:r>
          </a:p>
        </p:txBody>
      </p:sp>
      <p:sp>
        <p:nvSpPr>
          <p:cNvPr id="51210" name="Text Box 14"/>
          <p:cNvSpPr txBox="1">
            <a:spLocks noChangeArrowheads="1"/>
          </p:cNvSpPr>
          <p:nvPr/>
        </p:nvSpPr>
        <p:spPr bwMode="auto">
          <a:xfrm>
            <a:off x="6858000" y="1633538"/>
            <a:ext cx="990600" cy="3175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400">
                <a:solidFill>
                  <a:srgbClr val="000000"/>
                </a:solidFill>
                <a:latin typeface="Arial" pitchFamily="34" charset="0"/>
              </a:rPr>
              <a:t>Methods</a:t>
            </a:r>
          </a:p>
        </p:txBody>
      </p:sp>
      <p:sp>
        <p:nvSpPr>
          <p:cNvPr id="51211" name="Text Box 15"/>
          <p:cNvSpPr txBox="1">
            <a:spLocks noChangeArrowheads="1"/>
          </p:cNvSpPr>
          <p:nvPr/>
        </p:nvSpPr>
        <p:spPr bwMode="auto">
          <a:xfrm>
            <a:off x="3581400" y="2057400"/>
            <a:ext cx="2057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600" b="1">
                <a:solidFill>
                  <a:srgbClr val="0333FF"/>
                </a:solidFill>
                <a:latin typeface="Courier New" pitchFamily="49" charset="0"/>
              </a:rPr>
              <a:t>String name;</a:t>
            </a:r>
          </a:p>
        </p:txBody>
      </p:sp>
      <p:sp>
        <p:nvSpPr>
          <p:cNvPr id="51212" name="Text Box 16"/>
          <p:cNvSpPr txBox="1">
            <a:spLocks noChangeArrowheads="1"/>
          </p:cNvSpPr>
          <p:nvPr/>
        </p:nvSpPr>
        <p:spPr bwMode="auto">
          <a:xfrm>
            <a:off x="3886200" y="3505200"/>
            <a:ext cx="1582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600" b="1">
                <a:solidFill>
                  <a:srgbClr val="0333FF"/>
                </a:solidFill>
                <a:latin typeface="Courier New" pitchFamily="49" charset="0"/>
              </a:rPr>
              <a:t>int units;</a:t>
            </a:r>
          </a:p>
        </p:txBody>
      </p:sp>
      <p:sp>
        <p:nvSpPr>
          <p:cNvPr id="51213" name="Text Box 17"/>
          <p:cNvSpPr txBox="1">
            <a:spLocks noChangeArrowheads="1"/>
          </p:cNvSpPr>
          <p:nvPr/>
        </p:nvSpPr>
        <p:spPr bwMode="auto">
          <a:xfrm>
            <a:off x="6019800" y="2133600"/>
            <a:ext cx="28956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nSpc>
                <a:spcPct val="40000"/>
              </a:lnSpc>
              <a:buFontTx/>
              <a:buNone/>
            </a:pPr>
            <a:r>
              <a:rPr lang="en-US" altLang="en-US" sz="1200" b="1">
                <a:solidFill>
                  <a:srgbClr val="000000"/>
                </a:solidFill>
                <a:latin typeface="Courier New" pitchFamily="49" charset="0"/>
              </a:rPr>
              <a:t>boolean isAsleep(int hr)</a:t>
            </a:r>
          </a:p>
          <a:p>
            <a:pPr>
              <a:lnSpc>
                <a:spcPct val="40000"/>
              </a:lnSpc>
              <a:buFontTx/>
              <a:buNone/>
            </a:pPr>
            <a:r>
              <a:rPr lang="en-US" altLang="en-US" sz="1200" b="1">
                <a:solidFill>
                  <a:srgbClr val="000000"/>
                </a:solidFill>
                <a:latin typeface="Courier New" pitchFamily="49" charset="0"/>
              </a:rPr>
              <a:t>{</a:t>
            </a:r>
          </a:p>
          <a:p>
            <a:pPr>
              <a:lnSpc>
                <a:spcPct val="40000"/>
              </a:lnSpc>
              <a:buFontTx/>
              <a:buNone/>
            </a:pPr>
            <a:r>
              <a:rPr lang="en-US" altLang="en-US" sz="1200" b="1">
                <a:solidFill>
                  <a:srgbClr val="000000"/>
                </a:solidFill>
                <a:latin typeface="Courier New" pitchFamily="49" charset="0"/>
              </a:rPr>
              <a:t>  return hr &gt; 22 || hr &lt; 7;</a:t>
            </a:r>
          </a:p>
          <a:p>
            <a:pPr>
              <a:lnSpc>
                <a:spcPct val="40000"/>
              </a:lnSpc>
              <a:buFontTx/>
              <a:buNone/>
            </a:pPr>
            <a:r>
              <a:rPr lang="en-US" altLang="en-US" sz="1200" b="1">
                <a:solidFill>
                  <a:srgbClr val="000000"/>
                </a:solidFill>
                <a:latin typeface="Courier New" pitchFamily="49" charset="0"/>
              </a:rPr>
              <a:t>}</a:t>
            </a:r>
          </a:p>
        </p:txBody>
      </p:sp>
      <p:sp>
        <p:nvSpPr>
          <p:cNvPr id="51214" name="Text Box 18"/>
          <p:cNvSpPr txBox="1">
            <a:spLocks noChangeArrowheads="1"/>
          </p:cNvSpPr>
          <p:nvPr/>
        </p:nvSpPr>
        <p:spPr bwMode="auto">
          <a:xfrm>
            <a:off x="6019800" y="3505200"/>
            <a:ext cx="28956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nSpc>
                <a:spcPct val="40000"/>
              </a:lnSpc>
              <a:buFontTx/>
              <a:buNone/>
            </a:pPr>
            <a:r>
              <a:rPr lang="en-US" altLang="en-US" sz="1200" b="1">
                <a:solidFill>
                  <a:srgbClr val="000000"/>
                </a:solidFill>
                <a:latin typeface="Courier New" pitchFamily="49" charset="0"/>
              </a:rPr>
              <a:t>boolean isAsleep(int hr)</a:t>
            </a:r>
          </a:p>
          <a:p>
            <a:pPr>
              <a:lnSpc>
                <a:spcPct val="40000"/>
              </a:lnSpc>
              <a:buFontTx/>
              <a:buNone/>
            </a:pPr>
            <a:r>
              <a:rPr lang="en-US" altLang="en-US" sz="1200" b="1">
                <a:solidFill>
                  <a:srgbClr val="000000"/>
                </a:solidFill>
                <a:latin typeface="Courier New" pitchFamily="49" charset="0"/>
              </a:rPr>
              <a:t>{</a:t>
            </a:r>
          </a:p>
          <a:p>
            <a:pPr>
              <a:lnSpc>
                <a:spcPct val="40000"/>
              </a:lnSpc>
              <a:buFontTx/>
              <a:buNone/>
            </a:pPr>
            <a:r>
              <a:rPr lang="en-US" altLang="en-US" sz="1200" b="1">
                <a:solidFill>
                  <a:srgbClr val="000000"/>
                </a:solidFill>
                <a:latin typeface="Courier New" pitchFamily="49" charset="0"/>
              </a:rPr>
              <a:t>  return hr &gt; 2 &amp;&amp; hr &lt; 8;</a:t>
            </a:r>
          </a:p>
          <a:p>
            <a:pPr>
              <a:lnSpc>
                <a:spcPct val="40000"/>
              </a:lnSpc>
              <a:buFontTx/>
              <a:buNone/>
            </a:pPr>
            <a:r>
              <a:rPr lang="en-US" altLang="en-US" sz="1200" b="1">
                <a:solidFill>
                  <a:srgbClr val="000000"/>
                </a:solidFill>
                <a:latin typeface="Courier New" pitchFamily="49" charset="0"/>
              </a:rPr>
              <a:t>}</a:t>
            </a:r>
          </a:p>
        </p:txBody>
      </p:sp>
      <p:sp>
        <p:nvSpPr>
          <p:cNvPr id="51215" name="Line 20"/>
          <p:cNvSpPr>
            <a:spLocks noChangeShapeType="1"/>
          </p:cNvSpPr>
          <p:nvPr/>
        </p:nvSpPr>
        <p:spPr bwMode="auto">
          <a:xfrm flipH="1">
            <a:off x="3736975" y="2438400"/>
            <a:ext cx="23813" cy="1304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16" name="Text Box 23"/>
          <p:cNvSpPr txBox="1">
            <a:spLocks noChangeArrowheads="1"/>
          </p:cNvSpPr>
          <p:nvPr/>
        </p:nvSpPr>
        <p:spPr bwMode="auto">
          <a:xfrm>
            <a:off x="1989138" y="4724400"/>
            <a:ext cx="1770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400">
                <a:latin typeface="Arial" pitchFamily="34" charset="0"/>
              </a:rPr>
              <a:t>Very Derived Class</a:t>
            </a:r>
          </a:p>
        </p:txBody>
      </p:sp>
      <p:sp>
        <p:nvSpPr>
          <p:cNvPr id="51217" name="Text Box 25"/>
          <p:cNvSpPr txBox="1">
            <a:spLocks noChangeArrowheads="1"/>
          </p:cNvSpPr>
          <p:nvPr/>
        </p:nvSpPr>
        <p:spPr bwMode="auto">
          <a:xfrm>
            <a:off x="6019800" y="4330700"/>
            <a:ext cx="2590800" cy="317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400" b="1" i="1"/>
              <a:t>overriding the previous method</a:t>
            </a:r>
          </a:p>
        </p:txBody>
      </p:sp>
      <p:sp>
        <p:nvSpPr>
          <p:cNvPr id="51218" name="Text Box 5"/>
          <p:cNvSpPr txBox="1">
            <a:spLocks noChangeArrowheads="1"/>
          </p:cNvSpPr>
          <p:nvPr/>
        </p:nvSpPr>
        <p:spPr bwMode="auto">
          <a:xfrm>
            <a:off x="762000" y="304800"/>
            <a:ext cx="7781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3600">
                <a:latin typeface="Cambria" pitchFamily="18" charset="0"/>
              </a:rPr>
              <a:t>An inheritance hierarchy + code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375520" y="2607480"/>
              <a:ext cx="1206000" cy="991440"/>
            </p14:xfrm>
          </p:contentPart>
        </mc:Choice>
        <mc:Fallback xmlns="">
          <p:pic>
            <p:nvPicPr>
              <p:cNvPr id="2" name="Ink 1"/>
              <p:cNvPicPr/>
              <p:nvPr/>
            </p:nvPicPr>
            <p:blipFill>
              <a:blip r:embed="rId4"/>
              <a:stretch>
                <a:fillRect/>
              </a:stretch>
            </p:blipFill>
            <p:spPr>
              <a:xfrm>
                <a:off x="5366160" y="2598120"/>
                <a:ext cx="1224720" cy="1010160"/>
              </a:xfrm>
              <a:prstGeom prst="rect">
                <a:avLst/>
              </a:prstGeom>
            </p:spPr>
          </p:pic>
        </mc:Fallback>
      </mc:AlternateContent>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Oval 6"/>
          <p:cNvSpPr>
            <a:spLocks noChangeArrowheads="1"/>
          </p:cNvSpPr>
          <p:nvPr/>
        </p:nvSpPr>
        <p:spPr bwMode="auto">
          <a:xfrm>
            <a:off x="509588" y="3338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a:t>Student</a:t>
            </a:r>
          </a:p>
        </p:txBody>
      </p:sp>
      <p:sp>
        <p:nvSpPr>
          <p:cNvPr id="52227" name="Oval 7"/>
          <p:cNvSpPr>
            <a:spLocks noChangeArrowheads="1"/>
          </p:cNvSpPr>
          <p:nvPr/>
        </p:nvSpPr>
        <p:spPr bwMode="auto">
          <a:xfrm>
            <a:off x="503238" y="4862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a:t>Mudder</a:t>
            </a:r>
          </a:p>
        </p:txBody>
      </p:sp>
      <p:sp>
        <p:nvSpPr>
          <p:cNvPr id="52228" name="Oval 8"/>
          <p:cNvSpPr>
            <a:spLocks noChangeArrowheads="1"/>
          </p:cNvSpPr>
          <p:nvPr/>
        </p:nvSpPr>
        <p:spPr bwMode="auto">
          <a:xfrm>
            <a:off x="541338" y="1814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a:t>Person</a:t>
            </a:r>
          </a:p>
        </p:txBody>
      </p:sp>
      <p:sp>
        <p:nvSpPr>
          <p:cNvPr id="52229" name="Line 9"/>
          <p:cNvSpPr>
            <a:spLocks noChangeShapeType="1"/>
          </p:cNvSpPr>
          <p:nvPr/>
        </p:nvSpPr>
        <p:spPr bwMode="auto">
          <a:xfrm flipH="1">
            <a:off x="1397000" y="2601913"/>
            <a:ext cx="30163" cy="7350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30" name="Line 10"/>
          <p:cNvSpPr>
            <a:spLocks noChangeShapeType="1"/>
          </p:cNvSpPr>
          <p:nvPr/>
        </p:nvSpPr>
        <p:spPr bwMode="auto">
          <a:xfrm>
            <a:off x="1376363" y="4133850"/>
            <a:ext cx="1587" cy="6921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31" name="Text Box 11"/>
          <p:cNvSpPr txBox="1">
            <a:spLocks noChangeArrowheads="1"/>
          </p:cNvSpPr>
          <p:nvPr/>
        </p:nvSpPr>
        <p:spPr bwMode="auto">
          <a:xfrm>
            <a:off x="1936750" y="1633538"/>
            <a:ext cx="1770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400">
                <a:latin typeface="Arial" pitchFamily="34" charset="0"/>
              </a:rPr>
              <a:t>Base Class</a:t>
            </a:r>
          </a:p>
        </p:txBody>
      </p:sp>
      <p:sp>
        <p:nvSpPr>
          <p:cNvPr id="52232" name="Text Box 12"/>
          <p:cNvSpPr txBox="1">
            <a:spLocks noChangeArrowheads="1"/>
          </p:cNvSpPr>
          <p:nvPr/>
        </p:nvSpPr>
        <p:spPr bwMode="auto">
          <a:xfrm>
            <a:off x="1995488" y="3217863"/>
            <a:ext cx="1770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400">
                <a:latin typeface="Arial" pitchFamily="34" charset="0"/>
              </a:rPr>
              <a:t>Derived Class</a:t>
            </a:r>
          </a:p>
        </p:txBody>
      </p:sp>
      <p:sp>
        <p:nvSpPr>
          <p:cNvPr id="52233" name="Text Box 13"/>
          <p:cNvSpPr txBox="1">
            <a:spLocks noChangeArrowheads="1"/>
          </p:cNvSpPr>
          <p:nvPr/>
        </p:nvSpPr>
        <p:spPr bwMode="auto">
          <a:xfrm>
            <a:off x="4038600" y="1633538"/>
            <a:ext cx="685800" cy="317500"/>
          </a:xfrm>
          <a:prstGeom prst="rect">
            <a:avLst/>
          </a:prstGeom>
          <a:noFill/>
          <a:ln w="12700">
            <a:solidFill>
              <a:srgbClr val="0333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400">
                <a:solidFill>
                  <a:srgbClr val="0333FF"/>
                </a:solidFill>
                <a:latin typeface="Arial" pitchFamily="34" charset="0"/>
              </a:rPr>
              <a:t>Data</a:t>
            </a:r>
          </a:p>
        </p:txBody>
      </p:sp>
      <p:sp>
        <p:nvSpPr>
          <p:cNvPr id="52234" name="Text Box 14"/>
          <p:cNvSpPr txBox="1">
            <a:spLocks noChangeArrowheads="1"/>
          </p:cNvSpPr>
          <p:nvPr/>
        </p:nvSpPr>
        <p:spPr bwMode="auto">
          <a:xfrm>
            <a:off x="6858000" y="1633538"/>
            <a:ext cx="990600" cy="3175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400">
                <a:solidFill>
                  <a:srgbClr val="000000"/>
                </a:solidFill>
                <a:latin typeface="Arial" pitchFamily="34" charset="0"/>
              </a:rPr>
              <a:t>Methods</a:t>
            </a:r>
          </a:p>
        </p:txBody>
      </p:sp>
      <p:sp>
        <p:nvSpPr>
          <p:cNvPr id="52235" name="Text Box 15"/>
          <p:cNvSpPr txBox="1">
            <a:spLocks noChangeArrowheads="1"/>
          </p:cNvSpPr>
          <p:nvPr/>
        </p:nvSpPr>
        <p:spPr bwMode="auto">
          <a:xfrm>
            <a:off x="3581400" y="2057400"/>
            <a:ext cx="2057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600" b="1">
                <a:solidFill>
                  <a:srgbClr val="0333FF"/>
                </a:solidFill>
                <a:latin typeface="Courier New" pitchFamily="49" charset="0"/>
              </a:rPr>
              <a:t>String name;</a:t>
            </a:r>
          </a:p>
        </p:txBody>
      </p:sp>
      <p:sp>
        <p:nvSpPr>
          <p:cNvPr id="52236" name="Text Box 16"/>
          <p:cNvSpPr txBox="1">
            <a:spLocks noChangeArrowheads="1"/>
          </p:cNvSpPr>
          <p:nvPr/>
        </p:nvSpPr>
        <p:spPr bwMode="auto">
          <a:xfrm>
            <a:off x="3886200" y="3505200"/>
            <a:ext cx="1582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600" b="1">
                <a:solidFill>
                  <a:srgbClr val="0333FF"/>
                </a:solidFill>
                <a:latin typeface="Courier New" pitchFamily="49" charset="0"/>
              </a:rPr>
              <a:t>int units;</a:t>
            </a:r>
          </a:p>
        </p:txBody>
      </p:sp>
      <p:sp>
        <p:nvSpPr>
          <p:cNvPr id="52237" name="Text Box 17"/>
          <p:cNvSpPr txBox="1">
            <a:spLocks noChangeArrowheads="1"/>
          </p:cNvSpPr>
          <p:nvPr/>
        </p:nvSpPr>
        <p:spPr bwMode="auto">
          <a:xfrm>
            <a:off x="5943600" y="2133600"/>
            <a:ext cx="2971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nSpc>
                <a:spcPct val="40000"/>
              </a:lnSpc>
              <a:buFontTx/>
              <a:buNone/>
            </a:pPr>
            <a:r>
              <a:rPr lang="en-US" altLang="en-US" sz="1200" b="1">
                <a:solidFill>
                  <a:srgbClr val="000000"/>
                </a:solidFill>
                <a:latin typeface="Courier New" pitchFamily="49" charset="0"/>
              </a:rPr>
              <a:t>boolean isAsleep(int hr)</a:t>
            </a:r>
          </a:p>
          <a:p>
            <a:pPr>
              <a:lnSpc>
                <a:spcPct val="40000"/>
              </a:lnSpc>
              <a:buFontTx/>
              <a:buNone/>
            </a:pPr>
            <a:r>
              <a:rPr lang="en-US" altLang="en-US" sz="1200" b="1">
                <a:solidFill>
                  <a:srgbClr val="000000"/>
                </a:solidFill>
                <a:latin typeface="Courier New" pitchFamily="49" charset="0"/>
              </a:rPr>
              <a:t>{</a:t>
            </a:r>
          </a:p>
          <a:p>
            <a:pPr>
              <a:lnSpc>
                <a:spcPct val="40000"/>
              </a:lnSpc>
              <a:buFontTx/>
              <a:buNone/>
            </a:pPr>
            <a:r>
              <a:rPr lang="en-US" altLang="en-US" sz="1200" b="1">
                <a:solidFill>
                  <a:srgbClr val="000000"/>
                </a:solidFill>
                <a:latin typeface="Courier New" pitchFamily="49" charset="0"/>
              </a:rPr>
              <a:t>  return hr &gt; 22 || hr &lt; 7;</a:t>
            </a:r>
          </a:p>
          <a:p>
            <a:pPr>
              <a:lnSpc>
                <a:spcPct val="40000"/>
              </a:lnSpc>
              <a:buFontTx/>
              <a:buNone/>
            </a:pPr>
            <a:r>
              <a:rPr lang="en-US" altLang="en-US" sz="1200" b="1">
                <a:solidFill>
                  <a:srgbClr val="000000"/>
                </a:solidFill>
                <a:latin typeface="Courier New" pitchFamily="49" charset="0"/>
              </a:rPr>
              <a:t>}</a:t>
            </a:r>
          </a:p>
        </p:txBody>
      </p:sp>
      <p:sp>
        <p:nvSpPr>
          <p:cNvPr id="52238" name="Text Box 18"/>
          <p:cNvSpPr txBox="1">
            <a:spLocks noChangeArrowheads="1"/>
          </p:cNvSpPr>
          <p:nvPr/>
        </p:nvSpPr>
        <p:spPr bwMode="auto">
          <a:xfrm>
            <a:off x="5943600" y="3505200"/>
            <a:ext cx="2971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nSpc>
                <a:spcPct val="40000"/>
              </a:lnSpc>
              <a:buFontTx/>
              <a:buNone/>
            </a:pPr>
            <a:r>
              <a:rPr lang="en-US" altLang="en-US" sz="1200" b="1">
                <a:solidFill>
                  <a:srgbClr val="000000"/>
                </a:solidFill>
                <a:latin typeface="Courier New" pitchFamily="49" charset="0"/>
              </a:rPr>
              <a:t>boolean isAsleep(int hr)</a:t>
            </a:r>
          </a:p>
          <a:p>
            <a:pPr>
              <a:lnSpc>
                <a:spcPct val="40000"/>
              </a:lnSpc>
              <a:buFontTx/>
              <a:buNone/>
            </a:pPr>
            <a:r>
              <a:rPr lang="en-US" altLang="en-US" sz="1200" b="1">
                <a:solidFill>
                  <a:srgbClr val="000000"/>
                </a:solidFill>
                <a:latin typeface="Courier New" pitchFamily="49" charset="0"/>
              </a:rPr>
              <a:t>{</a:t>
            </a:r>
          </a:p>
          <a:p>
            <a:pPr>
              <a:lnSpc>
                <a:spcPct val="40000"/>
              </a:lnSpc>
              <a:buFontTx/>
              <a:buNone/>
            </a:pPr>
            <a:r>
              <a:rPr lang="en-US" altLang="en-US" sz="1200" b="1">
                <a:solidFill>
                  <a:srgbClr val="000000"/>
                </a:solidFill>
                <a:latin typeface="Courier New" pitchFamily="49" charset="0"/>
              </a:rPr>
              <a:t>  return hr &gt; 2 &amp;&amp; hr &lt; 8;</a:t>
            </a:r>
          </a:p>
          <a:p>
            <a:pPr>
              <a:lnSpc>
                <a:spcPct val="40000"/>
              </a:lnSpc>
              <a:buFontTx/>
              <a:buNone/>
            </a:pPr>
            <a:r>
              <a:rPr lang="en-US" altLang="en-US" sz="1200" b="1">
                <a:solidFill>
                  <a:srgbClr val="000000"/>
                </a:solidFill>
                <a:latin typeface="Courier New" pitchFamily="49" charset="0"/>
              </a:rPr>
              <a:t>}</a:t>
            </a:r>
          </a:p>
        </p:txBody>
      </p:sp>
      <p:sp>
        <p:nvSpPr>
          <p:cNvPr id="52239" name="Line 20"/>
          <p:cNvSpPr>
            <a:spLocks noChangeShapeType="1"/>
          </p:cNvSpPr>
          <p:nvPr/>
        </p:nvSpPr>
        <p:spPr bwMode="auto">
          <a:xfrm flipH="1">
            <a:off x="3736975" y="2438400"/>
            <a:ext cx="23813" cy="1304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40" name="Line 21"/>
          <p:cNvSpPr>
            <a:spLocks noChangeShapeType="1"/>
          </p:cNvSpPr>
          <p:nvPr/>
        </p:nvSpPr>
        <p:spPr bwMode="auto">
          <a:xfrm>
            <a:off x="4060825" y="3851275"/>
            <a:ext cx="7938" cy="14827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41" name="Line 22"/>
          <p:cNvSpPr>
            <a:spLocks noChangeShapeType="1"/>
          </p:cNvSpPr>
          <p:nvPr/>
        </p:nvSpPr>
        <p:spPr bwMode="auto">
          <a:xfrm>
            <a:off x="3743325" y="3856038"/>
            <a:ext cx="15875" cy="14811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42" name="Text Box 23"/>
          <p:cNvSpPr txBox="1">
            <a:spLocks noChangeArrowheads="1"/>
          </p:cNvSpPr>
          <p:nvPr/>
        </p:nvSpPr>
        <p:spPr bwMode="auto">
          <a:xfrm>
            <a:off x="1989138" y="4724400"/>
            <a:ext cx="1770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400">
                <a:latin typeface="Arial" pitchFamily="34" charset="0"/>
              </a:rPr>
              <a:t>Very Derived Class</a:t>
            </a:r>
          </a:p>
        </p:txBody>
      </p:sp>
      <p:sp>
        <p:nvSpPr>
          <p:cNvPr id="52243" name="Rectangle 27"/>
          <p:cNvSpPr>
            <a:spLocks noChangeArrowheads="1"/>
          </p:cNvSpPr>
          <p:nvPr/>
        </p:nvSpPr>
        <p:spPr bwMode="auto">
          <a:xfrm>
            <a:off x="6911975" y="5027613"/>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buFontTx/>
              <a:buNone/>
            </a:pPr>
            <a:r>
              <a:rPr lang="en-US" altLang="en-US" b="1">
                <a:solidFill>
                  <a:srgbClr val="000000"/>
                </a:solidFill>
              </a:rPr>
              <a:t>??</a:t>
            </a:r>
          </a:p>
        </p:txBody>
      </p:sp>
      <p:sp>
        <p:nvSpPr>
          <p:cNvPr id="52244" name="Text Box 29"/>
          <p:cNvSpPr txBox="1">
            <a:spLocks noChangeArrowheads="1"/>
          </p:cNvSpPr>
          <p:nvPr/>
        </p:nvSpPr>
        <p:spPr bwMode="auto">
          <a:xfrm>
            <a:off x="4122738" y="5095875"/>
            <a:ext cx="1820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600" b="1">
                <a:solidFill>
                  <a:srgbClr val="0333FF"/>
                </a:solidFill>
                <a:latin typeface="Courier New" pitchFamily="49" charset="0"/>
              </a:rPr>
              <a:t>String dorm;</a:t>
            </a:r>
          </a:p>
        </p:txBody>
      </p:sp>
      <p:sp>
        <p:nvSpPr>
          <p:cNvPr id="52245" name="Text Box 5"/>
          <p:cNvSpPr txBox="1">
            <a:spLocks noChangeArrowheads="1"/>
          </p:cNvSpPr>
          <p:nvPr/>
        </p:nvSpPr>
        <p:spPr bwMode="auto">
          <a:xfrm>
            <a:off x="762000" y="304800"/>
            <a:ext cx="7781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3600">
                <a:latin typeface="Cambria" pitchFamily="18" charset="0"/>
              </a:rPr>
              <a:t>An inheritance hierarchy + code</a:t>
            </a:r>
          </a:p>
        </p:txBody>
      </p:sp>
      <p:grpSp>
        <p:nvGrpSpPr>
          <p:cNvPr id="52246" name="Group 47"/>
          <p:cNvGrpSpPr>
            <a:grpSpLocks/>
          </p:cNvGrpSpPr>
          <p:nvPr>
            <p:custDataLst>
              <p:tags r:id="rId1"/>
            </p:custDataLst>
          </p:nvPr>
        </p:nvGrpSpPr>
        <p:grpSpPr bwMode="auto">
          <a:xfrm>
            <a:off x="261938" y="6238875"/>
            <a:ext cx="369887" cy="417513"/>
            <a:chOff x="2928" y="1051"/>
            <a:chExt cx="840" cy="957"/>
          </a:xfrm>
        </p:grpSpPr>
        <p:sp>
          <p:nvSpPr>
            <p:cNvPr id="52249" name="Freeform 48"/>
            <p:cNvSpPr>
              <a:spLocks/>
            </p:cNvSpPr>
            <p:nvPr>
              <p:custDataLst>
                <p:tags r:id="rId2"/>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2250" name="Oval 49"/>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52251" name="Oval 50"/>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52252" name="Oval 51"/>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52253" name="Oval 52"/>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52254" name="Oval 53"/>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52255" name="Oval 54"/>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52256" name="Oval 55"/>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52257" name="AutoShape 56"/>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vert="eaVert"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52258" name="Freeform 57"/>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2259" name="Freeform 58"/>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2260" name="Freeform 59"/>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2261" name="Freeform 60"/>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2247" name="Text Box 61"/>
          <p:cNvSpPr txBox="1">
            <a:spLocks noChangeArrowheads="1"/>
          </p:cNvSpPr>
          <p:nvPr/>
        </p:nvSpPr>
        <p:spPr bwMode="auto">
          <a:xfrm>
            <a:off x="646113" y="6099175"/>
            <a:ext cx="1676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a:solidFill>
                  <a:srgbClr val="009200"/>
                </a:solidFill>
              </a:rPr>
              <a:t>(x'y - y'x) / y**2</a:t>
            </a:r>
          </a:p>
        </p:txBody>
      </p:sp>
      <p:sp>
        <p:nvSpPr>
          <p:cNvPr id="52248" name="Text Box 61"/>
          <p:cNvSpPr txBox="1">
            <a:spLocks noChangeArrowheads="1"/>
          </p:cNvSpPr>
          <p:nvPr/>
        </p:nvSpPr>
        <p:spPr bwMode="auto">
          <a:xfrm>
            <a:off x="638175" y="6316663"/>
            <a:ext cx="1676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000">
                <a:solidFill>
                  <a:srgbClr val="009200"/>
                </a:solidFill>
              </a:rPr>
              <a:t>Now </a:t>
            </a:r>
            <a:r>
              <a:rPr lang="en-US" altLang="en-US" sz="1000" i="1">
                <a:solidFill>
                  <a:srgbClr val="009200"/>
                </a:solidFill>
              </a:rPr>
              <a:t>that's </a:t>
            </a:r>
            <a:r>
              <a:rPr lang="en-US" altLang="en-US" sz="1000">
                <a:solidFill>
                  <a:srgbClr val="009200"/>
                </a:solidFill>
              </a:rPr>
              <a:t>derived!</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val 6"/>
          <p:cNvSpPr>
            <a:spLocks noChangeArrowheads="1"/>
          </p:cNvSpPr>
          <p:nvPr/>
        </p:nvSpPr>
        <p:spPr bwMode="auto">
          <a:xfrm>
            <a:off x="509588" y="3338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a:t>Student</a:t>
            </a:r>
          </a:p>
        </p:txBody>
      </p:sp>
      <p:sp>
        <p:nvSpPr>
          <p:cNvPr id="53251" name="Oval 7"/>
          <p:cNvSpPr>
            <a:spLocks noChangeArrowheads="1"/>
          </p:cNvSpPr>
          <p:nvPr/>
        </p:nvSpPr>
        <p:spPr bwMode="auto">
          <a:xfrm>
            <a:off x="503238" y="4862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a:t>Mudder</a:t>
            </a:r>
          </a:p>
        </p:txBody>
      </p:sp>
      <p:sp>
        <p:nvSpPr>
          <p:cNvPr id="53252" name="Oval 8"/>
          <p:cNvSpPr>
            <a:spLocks noChangeArrowheads="1"/>
          </p:cNvSpPr>
          <p:nvPr/>
        </p:nvSpPr>
        <p:spPr bwMode="auto">
          <a:xfrm>
            <a:off x="541338" y="1814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a:t>Person</a:t>
            </a:r>
          </a:p>
        </p:txBody>
      </p:sp>
      <p:sp>
        <p:nvSpPr>
          <p:cNvPr id="53253" name="Line 9"/>
          <p:cNvSpPr>
            <a:spLocks noChangeShapeType="1"/>
          </p:cNvSpPr>
          <p:nvPr/>
        </p:nvSpPr>
        <p:spPr bwMode="auto">
          <a:xfrm flipH="1">
            <a:off x="1397000" y="2601913"/>
            <a:ext cx="30163" cy="7350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54" name="Line 10"/>
          <p:cNvSpPr>
            <a:spLocks noChangeShapeType="1"/>
          </p:cNvSpPr>
          <p:nvPr/>
        </p:nvSpPr>
        <p:spPr bwMode="auto">
          <a:xfrm>
            <a:off x="1376363" y="4133850"/>
            <a:ext cx="1587" cy="6921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55" name="Text Box 11"/>
          <p:cNvSpPr txBox="1">
            <a:spLocks noChangeArrowheads="1"/>
          </p:cNvSpPr>
          <p:nvPr/>
        </p:nvSpPr>
        <p:spPr bwMode="auto">
          <a:xfrm>
            <a:off x="1936750" y="1633538"/>
            <a:ext cx="1770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400">
                <a:latin typeface="Arial" pitchFamily="34" charset="0"/>
              </a:rPr>
              <a:t>Base Class</a:t>
            </a:r>
          </a:p>
        </p:txBody>
      </p:sp>
      <p:sp>
        <p:nvSpPr>
          <p:cNvPr id="53256" name="Text Box 12"/>
          <p:cNvSpPr txBox="1">
            <a:spLocks noChangeArrowheads="1"/>
          </p:cNvSpPr>
          <p:nvPr/>
        </p:nvSpPr>
        <p:spPr bwMode="auto">
          <a:xfrm>
            <a:off x="1995488" y="3217863"/>
            <a:ext cx="1770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400">
                <a:latin typeface="Arial" pitchFamily="34" charset="0"/>
              </a:rPr>
              <a:t>Derived Class</a:t>
            </a:r>
          </a:p>
        </p:txBody>
      </p:sp>
      <p:sp>
        <p:nvSpPr>
          <p:cNvPr id="53257" name="Text Box 13"/>
          <p:cNvSpPr txBox="1">
            <a:spLocks noChangeArrowheads="1"/>
          </p:cNvSpPr>
          <p:nvPr/>
        </p:nvSpPr>
        <p:spPr bwMode="auto">
          <a:xfrm>
            <a:off x="4038600" y="1633538"/>
            <a:ext cx="685800" cy="317500"/>
          </a:xfrm>
          <a:prstGeom prst="rect">
            <a:avLst/>
          </a:prstGeom>
          <a:noFill/>
          <a:ln w="12700">
            <a:solidFill>
              <a:srgbClr val="0333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400">
                <a:solidFill>
                  <a:srgbClr val="0333FF"/>
                </a:solidFill>
                <a:latin typeface="Arial" pitchFamily="34" charset="0"/>
              </a:rPr>
              <a:t>Data</a:t>
            </a:r>
          </a:p>
        </p:txBody>
      </p:sp>
      <p:sp>
        <p:nvSpPr>
          <p:cNvPr id="53258" name="Text Box 14"/>
          <p:cNvSpPr txBox="1">
            <a:spLocks noChangeArrowheads="1"/>
          </p:cNvSpPr>
          <p:nvPr/>
        </p:nvSpPr>
        <p:spPr bwMode="auto">
          <a:xfrm>
            <a:off x="6858000" y="1633538"/>
            <a:ext cx="990600" cy="3175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400">
                <a:solidFill>
                  <a:srgbClr val="000000"/>
                </a:solidFill>
                <a:latin typeface="Arial" pitchFamily="34" charset="0"/>
              </a:rPr>
              <a:t>Methods</a:t>
            </a:r>
          </a:p>
        </p:txBody>
      </p:sp>
      <p:sp>
        <p:nvSpPr>
          <p:cNvPr id="53259" name="Text Box 15"/>
          <p:cNvSpPr txBox="1">
            <a:spLocks noChangeArrowheads="1"/>
          </p:cNvSpPr>
          <p:nvPr/>
        </p:nvSpPr>
        <p:spPr bwMode="auto">
          <a:xfrm>
            <a:off x="3581400" y="2057400"/>
            <a:ext cx="2057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600" b="1">
                <a:solidFill>
                  <a:srgbClr val="0333FF"/>
                </a:solidFill>
                <a:latin typeface="Courier New" pitchFamily="49" charset="0"/>
              </a:rPr>
              <a:t>String name;</a:t>
            </a:r>
          </a:p>
        </p:txBody>
      </p:sp>
      <p:sp>
        <p:nvSpPr>
          <p:cNvPr id="53260" name="Text Box 16"/>
          <p:cNvSpPr txBox="1">
            <a:spLocks noChangeArrowheads="1"/>
          </p:cNvSpPr>
          <p:nvPr/>
        </p:nvSpPr>
        <p:spPr bwMode="auto">
          <a:xfrm>
            <a:off x="3886200" y="3505200"/>
            <a:ext cx="1582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600" b="1">
                <a:solidFill>
                  <a:srgbClr val="0333FF"/>
                </a:solidFill>
                <a:latin typeface="Courier New" pitchFamily="49" charset="0"/>
              </a:rPr>
              <a:t>int units;</a:t>
            </a:r>
          </a:p>
        </p:txBody>
      </p:sp>
      <p:sp>
        <p:nvSpPr>
          <p:cNvPr id="53261" name="Text Box 17"/>
          <p:cNvSpPr txBox="1">
            <a:spLocks noChangeArrowheads="1"/>
          </p:cNvSpPr>
          <p:nvPr/>
        </p:nvSpPr>
        <p:spPr bwMode="auto">
          <a:xfrm>
            <a:off x="5943600" y="2133600"/>
            <a:ext cx="2971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nSpc>
                <a:spcPct val="40000"/>
              </a:lnSpc>
              <a:buFontTx/>
              <a:buNone/>
            </a:pPr>
            <a:r>
              <a:rPr lang="en-US" altLang="en-US" sz="1200" b="1">
                <a:solidFill>
                  <a:srgbClr val="000000"/>
                </a:solidFill>
                <a:latin typeface="Courier New" pitchFamily="49" charset="0"/>
              </a:rPr>
              <a:t>boolean isAsleep(int hr)</a:t>
            </a:r>
          </a:p>
          <a:p>
            <a:pPr>
              <a:lnSpc>
                <a:spcPct val="40000"/>
              </a:lnSpc>
              <a:buFontTx/>
              <a:buNone/>
            </a:pPr>
            <a:r>
              <a:rPr lang="en-US" altLang="en-US" sz="1200" b="1">
                <a:solidFill>
                  <a:srgbClr val="000000"/>
                </a:solidFill>
                <a:latin typeface="Courier New" pitchFamily="49" charset="0"/>
              </a:rPr>
              <a:t>{</a:t>
            </a:r>
          </a:p>
          <a:p>
            <a:pPr>
              <a:lnSpc>
                <a:spcPct val="40000"/>
              </a:lnSpc>
              <a:buFontTx/>
              <a:buNone/>
            </a:pPr>
            <a:r>
              <a:rPr lang="en-US" altLang="en-US" sz="1200" b="1">
                <a:solidFill>
                  <a:srgbClr val="000000"/>
                </a:solidFill>
                <a:latin typeface="Courier New" pitchFamily="49" charset="0"/>
              </a:rPr>
              <a:t>  return hr &gt; 22 || hr &lt; 7;</a:t>
            </a:r>
          </a:p>
          <a:p>
            <a:pPr>
              <a:lnSpc>
                <a:spcPct val="40000"/>
              </a:lnSpc>
              <a:buFontTx/>
              <a:buNone/>
            </a:pPr>
            <a:r>
              <a:rPr lang="en-US" altLang="en-US" sz="1200" b="1">
                <a:solidFill>
                  <a:srgbClr val="000000"/>
                </a:solidFill>
                <a:latin typeface="Courier New" pitchFamily="49" charset="0"/>
              </a:rPr>
              <a:t>}</a:t>
            </a:r>
          </a:p>
        </p:txBody>
      </p:sp>
      <p:sp>
        <p:nvSpPr>
          <p:cNvPr id="53262" name="Text Box 18"/>
          <p:cNvSpPr txBox="1">
            <a:spLocks noChangeArrowheads="1"/>
          </p:cNvSpPr>
          <p:nvPr/>
        </p:nvSpPr>
        <p:spPr bwMode="auto">
          <a:xfrm>
            <a:off x="5943600" y="3505200"/>
            <a:ext cx="2971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nSpc>
                <a:spcPct val="40000"/>
              </a:lnSpc>
              <a:buFontTx/>
              <a:buNone/>
            </a:pPr>
            <a:r>
              <a:rPr lang="en-US" altLang="en-US" sz="1200" b="1">
                <a:solidFill>
                  <a:srgbClr val="000000"/>
                </a:solidFill>
                <a:latin typeface="Courier New" pitchFamily="49" charset="0"/>
              </a:rPr>
              <a:t>boolean isAsleep(int hr)</a:t>
            </a:r>
          </a:p>
          <a:p>
            <a:pPr>
              <a:lnSpc>
                <a:spcPct val="40000"/>
              </a:lnSpc>
              <a:buFontTx/>
              <a:buNone/>
            </a:pPr>
            <a:r>
              <a:rPr lang="en-US" altLang="en-US" sz="1200" b="1">
                <a:solidFill>
                  <a:srgbClr val="000000"/>
                </a:solidFill>
                <a:latin typeface="Courier New" pitchFamily="49" charset="0"/>
              </a:rPr>
              <a:t>{</a:t>
            </a:r>
          </a:p>
          <a:p>
            <a:pPr>
              <a:lnSpc>
                <a:spcPct val="40000"/>
              </a:lnSpc>
              <a:buFontTx/>
              <a:buNone/>
            </a:pPr>
            <a:r>
              <a:rPr lang="en-US" altLang="en-US" sz="1200" b="1">
                <a:solidFill>
                  <a:srgbClr val="000000"/>
                </a:solidFill>
                <a:latin typeface="Courier New" pitchFamily="49" charset="0"/>
              </a:rPr>
              <a:t>  return hr &gt; 2 &amp;&amp; hr &lt; 8;</a:t>
            </a:r>
          </a:p>
          <a:p>
            <a:pPr>
              <a:lnSpc>
                <a:spcPct val="40000"/>
              </a:lnSpc>
              <a:buFontTx/>
              <a:buNone/>
            </a:pPr>
            <a:r>
              <a:rPr lang="en-US" altLang="en-US" sz="1200" b="1">
                <a:solidFill>
                  <a:srgbClr val="000000"/>
                </a:solidFill>
                <a:latin typeface="Courier New" pitchFamily="49" charset="0"/>
              </a:rPr>
              <a:t>}</a:t>
            </a:r>
          </a:p>
        </p:txBody>
      </p:sp>
      <p:sp>
        <p:nvSpPr>
          <p:cNvPr id="53263" name="Text Box 19"/>
          <p:cNvSpPr txBox="1">
            <a:spLocks noChangeArrowheads="1"/>
          </p:cNvSpPr>
          <p:nvPr/>
        </p:nvSpPr>
        <p:spPr bwMode="auto">
          <a:xfrm>
            <a:off x="5943600" y="4997450"/>
            <a:ext cx="2971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nSpc>
                <a:spcPct val="40000"/>
              </a:lnSpc>
              <a:buFontTx/>
              <a:buNone/>
            </a:pPr>
            <a:r>
              <a:rPr lang="en-US" altLang="en-US" sz="1200" b="1">
                <a:solidFill>
                  <a:srgbClr val="000000"/>
                </a:solidFill>
                <a:latin typeface="Courier New" pitchFamily="49" charset="0"/>
              </a:rPr>
              <a:t>boolean isAsleep(int hr)</a:t>
            </a:r>
          </a:p>
          <a:p>
            <a:pPr>
              <a:lnSpc>
                <a:spcPct val="40000"/>
              </a:lnSpc>
              <a:buFontTx/>
              <a:buNone/>
            </a:pPr>
            <a:r>
              <a:rPr lang="en-US" altLang="en-US" sz="1200" b="1">
                <a:solidFill>
                  <a:srgbClr val="000000"/>
                </a:solidFill>
                <a:latin typeface="Courier New" pitchFamily="49" charset="0"/>
              </a:rPr>
              <a:t>{</a:t>
            </a:r>
          </a:p>
          <a:p>
            <a:pPr>
              <a:lnSpc>
                <a:spcPct val="40000"/>
              </a:lnSpc>
              <a:buFontTx/>
              <a:buNone/>
            </a:pPr>
            <a:r>
              <a:rPr lang="en-US" altLang="en-US" sz="1200" b="1">
                <a:solidFill>
                  <a:srgbClr val="000000"/>
                </a:solidFill>
                <a:latin typeface="Courier New" pitchFamily="49" charset="0"/>
              </a:rPr>
              <a:t>  return false;</a:t>
            </a:r>
          </a:p>
          <a:p>
            <a:pPr>
              <a:lnSpc>
                <a:spcPct val="40000"/>
              </a:lnSpc>
              <a:buFontTx/>
              <a:buNone/>
            </a:pPr>
            <a:r>
              <a:rPr lang="en-US" altLang="en-US" sz="1200" b="1">
                <a:solidFill>
                  <a:srgbClr val="000000"/>
                </a:solidFill>
                <a:latin typeface="Courier New" pitchFamily="49" charset="0"/>
              </a:rPr>
              <a:t>}</a:t>
            </a:r>
          </a:p>
        </p:txBody>
      </p:sp>
      <p:sp>
        <p:nvSpPr>
          <p:cNvPr id="53264" name="Line 20"/>
          <p:cNvSpPr>
            <a:spLocks noChangeShapeType="1"/>
          </p:cNvSpPr>
          <p:nvPr/>
        </p:nvSpPr>
        <p:spPr bwMode="auto">
          <a:xfrm flipH="1">
            <a:off x="3736975" y="2438400"/>
            <a:ext cx="23813" cy="1304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65" name="Line 21"/>
          <p:cNvSpPr>
            <a:spLocks noChangeShapeType="1"/>
          </p:cNvSpPr>
          <p:nvPr/>
        </p:nvSpPr>
        <p:spPr bwMode="auto">
          <a:xfrm>
            <a:off x="4060825" y="3851275"/>
            <a:ext cx="7938" cy="14827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66" name="Line 22"/>
          <p:cNvSpPr>
            <a:spLocks noChangeShapeType="1"/>
          </p:cNvSpPr>
          <p:nvPr/>
        </p:nvSpPr>
        <p:spPr bwMode="auto">
          <a:xfrm>
            <a:off x="3743325" y="3856038"/>
            <a:ext cx="15875" cy="14811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67" name="Text Box 23"/>
          <p:cNvSpPr txBox="1">
            <a:spLocks noChangeArrowheads="1"/>
          </p:cNvSpPr>
          <p:nvPr/>
        </p:nvSpPr>
        <p:spPr bwMode="auto">
          <a:xfrm>
            <a:off x="1989138" y="4724400"/>
            <a:ext cx="1770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400">
                <a:latin typeface="Arial" pitchFamily="34" charset="0"/>
              </a:rPr>
              <a:t>Very Derived Class</a:t>
            </a:r>
          </a:p>
        </p:txBody>
      </p:sp>
      <p:sp>
        <p:nvSpPr>
          <p:cNvPr id="53268" name="Line 28"/>
          <p:cNvSpPr>
            <a:spLocks noChangeShapeType="1"/>
          </p:cNvSpPr>
          <p:nvPr/>
        </p:nvSpPr>
        <p:spPr bwMode="auto">
          <a:xfrm>
            <a:off x="4060825" y="3851275"/>
            <a:ext cx="7938" cy="14827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69" name="Text Box 29"/>
          <p:cNvSpPr txBox="1">
            <a:spLocks noChangeArrowheads="1"/>
          </p:cNvSpPr>
          <p:nvPr/>
        </p:nvSpPr>
        <p:spPr bwMode="auto">
          <a:xfrm>
            <a:off x="4122738" y="5095875"/>
            <a:ext cx="1820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600" b="1">
                <a:solidFill>
                  <a:srgbClr val="0333FF"/>
                </a:solidFill>
                <a:latin typeface="Courier New" pitchFamily="49" charset="0"/>
              </a:rPr>
              <a:t>String dorm;</a:t>
            </a:r>
          </a:p>
        </p:txBody>
      </p:sp>
      <p:grpSp>
        <p:nvGrpSpPr>
          <p:cNvPr id="53270" name="Group 30"/>
          <p:cNvGrpSpPr>
            <a:grpSpLocks/>
          </p:cNvGrpSpPr>
          <p:nvPr>
            <p:custDataLst>
              <p:tags r:id="rId1"/>
            </p:custDataLst>
          </p:nvPr>
        </p:nvGrpSpPr>
        <p:grpSpPr bwMode="auto">
          <a:xfrm>
            <a:off x="131763" y="153988"/>
            <a:ext cx="369887" cy="417512"/>
            <a:chOff x="2928" y="1051"/>
            <a:chExt cx="840" cy="957"/>
          </a:xfrm>
        </p:grpSpPr>
        <p:sp>
          <p:nvSpPr>
            <p:cNvPr id="53274" name="Freeform 31"/>
            <p:cNvSpPr>
              <a:spLocks/>
            </p:cNvSpPr>
            <p:nvPr>
              <p:custDataLst>
                <p:tags r:id="rId2"/>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3275" name="Oval 32"/>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53276" name="Oval 33"/>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53277" name="Oval 34"/>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53278" name="Oval 35"/>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53279" name="Oval 36"/>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53280" name="Oval 37"/>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53281" name="Oval 38"/>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53282" name="AutoShape 39"/>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53283" name="Freeform 40"/>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3284" name="Freeform 41"/>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3285" name="Freeform 42"/>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3286" name="Freeform 43"/>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3271" name="Text Box 44"/>
          <p:cNvSpPr txBox="1">
            <a:spLocks noChangeArrowheads="1"/>
          </p:cNvSpPr>
          <p:nvPr/>
        </p:nvSpPr>
        <p:spPr bwMode="auto">
          <a:xfrm>
            <a:off x="228600" y="84138"/>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buFontTx/>
              <a:buNone/>
            </a:pPr>
            <a:r>
              <a:rPr lang="en-US" altLang="en-US" sz="1200">
                <a:solidFill>
                  <a:srgbClr val="009200"/>
                </a:solidFill>
              </a:rPr>
              <a:t>What is this Java hierarchy missing?!</a:t>
            </a:r>
          </a:p>
        </p:txBody>
      </p:sp>
      <p:sp>
        <p:nvSpPr>
          <p:cNvPr id="53272" name="Text Box 45"/>
          <p:cNvSpPr txBox="1">
            <a:spLocks noChangeArrowheads="1"/>
          </p:cNvSpPr>
          <p:nvPr/>
        </p:nvSpPr>
        <p:spPr bwMode="auto">
          <a:xfrm>
            <a:off x="125413" y="6303963"/>
            <a:ext cx="1676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a:solidFill>
                  <a:srgbClr val="009200"/>
                </a:solidFill>
              </a:rPr>
              <a:t>Any further?</a:t>
            </a:r>
          </a:p>
        </p:txBody>
      </p:sp>
      <p:sp>
        <p:nvSpPr>
          <p:cNvPr id="53273" name="Text Box 5"/>
          <p:cNvSpPr txBox="1">
            <a:spLocks noChangeArrowheads="1"/>
          </p:cNvSpPr>
          <p:nvPr/>
        </p:nvSpPr>
        <p:spPr bwMode="auto">
          <a:xfrm>
            <a:off x="762000" y="304800"/>
            <a:ext cx="7781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3600">
                <a:latin typeface="Cambria" pitchFamily="18" charset="0"/>
              </a:rPr>
              <a:t>An inheritance hierarchy</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88900" y="242888"/>
            <a:ext cx="71501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buFontTx/>
              <a:buNone/>
            </a:pPr>
            <a:r>
              <a:rPr lang="en-US" altLang="en-US" sz="1200" b="1">
                <a:latin typeface="Courier New" pitchFamily="49" charset="0"/>
              </a:rPr>
              <a:t>class Person</a:t>
            </a:r>
          </a:p>
          <a:p>
            <a:pPr>
              <a:spcBef>
                <a:spcPct val="0"/>
              </a:spcBef>
              <a:buFontTx/>
              <a:buNone/>
            </a:pPr>
            <a:r>
              <a:rPr lang="en-US" altLang="en-US" sz="1200" b="1">
                <a:latin typeface="Courier New" pitchFamily="49" charset="0"/>
              </a:rPr>
              <a:t>{</a:t>
            </a:r>
          </a:p>
          <a:p>
            <a:pPr>
              <a:spcBef>
                <a:spcPct val="0"/>
              </a:spcBef>
              <a:buFontTx/>
              <a:buNone/>
            </a:pPr>
            <a:r>
              <a:rPr lang="en-US" altLang="en-US" sz="1200" b="1">
                <a:latin typeface="Courier New" pitchFamily="49" charset="0"/>
              </a:rPr>
              <a:t>  protected String name;  // data member – protected</a:t>
            </a:r>
          </a:p>
          <a:p>
            <a:pPr>
              <a:spcBef>
                <a:spcPct val="0"/>
              </a:spcBef>
              <a:buFontTx/>
              <a:buNone/>
            </a:pPr>
            <a:endParaRPr lang="en-US" altLang="en-US" sz="1200" b="1">
              <a:latin typeface="Courier New" pitchFamily="49" charset="0"/>
            </a:endParaRPr>
          </a:p>
          <a:p>
            <a:pPr>
              <a:spcBef>
                <a:spcPct val="0"/>
              </a:spcBef>
              <a:buFontTx/>
              <a:buNone/>
            </a:pPr>
            <a:r>
              <a:rPr lang="en-US" altLang="en-US" sz="1200" b="1">
                <a:latin typeface="Courier New" pitchFamily="49" charset="0"/>
              </a:rPr>
              <a:t>  public Person( String name )  { this.name = name; }</a:t>
            </a:r>
          </a:p>
          <a:p>
            <a:pPr>
              <a:spcBef>
                <a:spcPct val="0"/>
              </a:spcBef>
              <a:buFontTx/>
              <a:buNone/>
            </a:pPr>
            <a:r>
              <a:rPr lang="en-US" altLang="en-US" sz="1200" b="1">
                <a:latin typeface="Courier New" pitchFamily="49" charset="0"/>
              </a:rPr>
              <a:t>  public boolean </a:t>
            </a:r>
            <a:r>
              <a:rPr lang="en-US" altLang="en-US" sz="1200" b="1">
                <a:solidFill>
                  <a:srgbClr val="FF0000"/>
                </a:solidFill>
                <a:latin typeface="Courier New" pitchFamily="49" charset="0"/>
              </a:rPr>
              <a:t>isAsleep</a:t>
            </a:r>
            <a:r>
              <a:rPr lang="en-US" altLang="en-US" sz="1200" b="1">
                <a:latin typeface="Courier New" pitchFamily="49" charset="0"/>
              </a:rPr>
              <a:t>( int hr )  { return hr &gt; 22 || hr &lt; 7; }  </a:t>
            </a:r>
          </a:p>
          <a:p>
            <a:pPr>
              <a:spcBef>
                <a:spcPct val="0"/>
              </a:spcBef>
              <a:buFontTx/>
              <a:buNone/>
            </a:pPr>
            <a:r>
              <a:rPr lang="en-US" altLang="en-US" sz="1200" b="1">
                <a:latin typeface="Courier New" pitchFamily="49" charset="0"/>
              </a:rPr>
              <a:t>  public String toString()      { return name; }</a:t>
            </a:r>
          </a:p>
          <a:p>
            <a:pPr>
              <a:spcBef>
                <a:spcPct val="0"/>
              </a:spcBef>
              <a:buFontTx/>
              <a:buNone/>
            </a:pPr>
            <a:endParaRPr lang="en-US" altLang="en-US" sz="1200" b="1">
              <a:latin typeface="Courier New" pitchFamily="49" charset="0"/>
            </a:endParaRPr>
          </a:p>
          <a:p>
            <a:pPr>
              <a:spcBef>
                <a:spcPct val="0"/>
              </a:spcBef>
              <a:buFontTx/>
              <a:buNone/>
            </a:pPr>
            <a:r>
              <a:rPr lang="en-US" altLang="en-US" sz="1200" b="1">
                <a:latin typeface="Courier New" pitchFamily="49" charset="0"/>
              </a:rPr>
              <a:t>  public void </a:t>
            </a:r>
            <a:r>
              <a:rPr lang="en-US" altLang="en-US" sz="1200" b="1">
                <a:solidFill>
                  <a:srgbClr val="FF0000"/>
                </a:solidFill>
                <a:latin typeface="Courier New" pitchFamily="49" charset="0"/>
              </a:rPr>
              <a:t>status</a:t>
            </a:r>
            <a:r>
              <a:rPr lang="en-US" altLang="en-US" sz="1200" b="1">
                <a:latin typeface="Courier New" pitchFamily="49" charset="0"/>
              </a:rPr>
              <a:t>( int hr )</a:t>
            </a:r>
          </a:p>
          <a:p>
            <a:pPr>
              <a:spcBef>
                <a:spcPct val="0"/>
              </a:spcBef>
              <a:buFontTx/>
              <a:buNone/>
            </a:pPr>
            <a:r>
              <a:rPr lang="en-US" altLang="en-US" sz="1200" b="1">
                <a:latin typeface="Courier New" pitchFamily="49" charset="0"/>
              </a:rPr>
              <a:t>  {</a:t>
            </a:r>
          </a:p>
          <a:p>
            <a:pPr>
              <a:spcBef>
                <a:spcPct val="0"/>
              </a:spcBef>
              <a:buFontTx/>
              <a:buNone/>
            </a:pPr>
            <a:r>
              <a:rPr lang="en-US" altLang="en-US" sz="1200" b="1">
                <a:latin typeface="Courier New" pitchFamily="49" charset="0"/>
              </a:rPr>
              <a:t>    if ( this.</a:t>
            </a:r>
            <a:r>
              <a:rPr lang="en-US" altLang="en-US" sz="1200" b="1">
                <a:solidFill>
                  <a:srgbClr val="FF0000"/>
                </a:solidFill>
                <a:latin typeface="Courier New" pitchFamily="49" charset="0"/>
              </a:rPr>
              <a:t>isAsleep</a:t>
            </a:r>
            <a:r>
              <a:rPr lang="en-US" altLang="en-US" sz="1200" b="1">
                <a:latin typeface="Courier New" pitchFamily="49" charset="0"/>
              </a:rPr>
              <a:t>( hr ) )</a:t>
            </a:r>
          </a:p>
          <a:p>
            <a:pPr>
              <a:spcBef>
                <a:spcPct val="0"/>
              </a:spcBef>
              <a:buFontTx/>
              <a:buNone/>
            </a:pPr>
            <a:r>
              <a:rPr lang="en-US" altLang="en-US" sz="1200" b="1">
                <a:latin typeface="Courier New" pitchFamily="49" charset="0"/>
              </a:rPr>
              <a:t>      System.out.println( "Now asleep: " + this );</a:t>
            </a:r>
          </a:p>
          <a:p>
            <a:pPr>
              <a:spcBef>
                <a:spcPct val="0"/>
              </a:spcBef>
              <a:buFontTx/>
              <a:buNone/>
            </a:pPr>
            <a:r>
              <a:rPr lang="en-US" altLang="en-US" sz="1200" b="1">
                <a:latin typeface="Courier New" pitchFamily="49" charset="0"/>
              </a:rPr>
              <a:t>    else</a:t>
            </a:r>
          </a:p>
          <a:p>
            <a:pPr>
              <a:spcBef>
                <a:spcPct val="0"/>
              </a:spcBef>
              <a:buFontTx/>
              <a:buNone/>
            </a:pPr>
            <a:r>
              <a:rPr lang="en-US" altLang="en-US" sz="1200" b="1">
                <a:latin typeface="Courier New" pitchFamily="49" charset="0"/>
              </a:rPr>
              <a:t>      System.out.println( "Now awake: " + this );</a:t>
            </a:r>
          </a:p>
          <a:p>
            <a:pPr>
              <a:spcBef>
                <a:spcPct val="0"/>
              </a:spcBef>
              <a:buFontTx/>
              <a:buNone/>
            </a:pPr>
            <a:r>
              <a:rPr lang="en-US" altLang="en-US" sz="1200" b="1">
                <a:latin typeface="Courier New" pitchFamily="49" charset="0"/>
              </a:rPr>
              <a:t>  }</a:t>
            </a:r>
          </a:p>
          <a:p>
            <a:pPr>
              <a:spcBef>
                <a:spcPct val="0"/>
              </a:spcBef>
              <a:buFontTx/>
              <a:buNone/>
            </a:pPr>
            <a:r>
              <a:rPr lang="en-US" altLang="en-US" sz="1200" b="1">
                <a:latin typeface="Courier New" pitchFamily="49" charset="0"/>
              </a:rPr>
              <a:t>}</a:t>
            </a:r>
          </a:p>
        </p:txBody>
      </p:sp>
      <p:sp>
        <p:nvSpPr>
          <p:cNvPr id="54275" name="Oval 4"/>
          <p:cNvSpPr>
            <a:spLocks noChangeArrowheads="1"/>
          </p:cNvSpPr>
          <p:nvPr/>
        </p:nvSpPr>
        <p:spPr bwMode="auto">
          <a:xfrm>
            <a:off x="6459538" y="3457575"/>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a:t>Student</a:t>
            </a:r>
          </a:p>
        </p:txBody>
      </p:sp>
      <p:sp>
        <p:nvSpPr>
          <p:cNvPr id="54276" name="Oval 5"/>
          <p:cNvSpPr>
            <a:spLocks noChangeArrowheads="1"/>
          </p:cNvSpPr>
          <p:nvPr/>
        </p:nvSpPr>
        <p:spPr bwMode="auto">
          <a:xfrm>
            <a:off x="6491288" y="1933575"/>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a:t>Person</a:t>
            </a:r>
          </a:p>
        </p:txBody>
      </p:sp>
      <p:sp>
        <p:nvSpPr>
          <p:cNvPr id="54277" name="Line 6"/>
          <p:cNvSpPr>
            <a:spLocks noChangeShapeType="1"/>
          </p:cNvSpPr>
          <p:nvPr/>
        </p:nvSpPr>
        <p:spPr bwMode="auto">
          <a:xfrm flipH="1">
            <a:off x="7346950" y="2720975"/>
            <a:ext cx="30163" cy="73501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278" name="Text Box 8"/>
          <p:cNvSpPr txBox="1">
            <a:spLocks noChangeArrowheads="1"/>
          </p:cNvSpPr>
          <p:nvPr/>
        </p:nvSpPr>
        <p:spPr bwMode="auto">
          <a:xfrm>
            <a:off x="7450138" y="4233863"/>
            <a:ext cx="1485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400" b="1">
                <a:solidFill>
                  <a:srgbClr val="0333FF"/>
                </a:solidFill>
                <a:latin typeface="Arial" pitchFamily="34" charset="0"/>
              </a:rPr>
              <a:t>Derived Class</a:t>
            </a:r>
          </a:p>
        </p:txBody>
      </p:sp>
      <p:sp>
        <p:nvSpPr>
          <p:cNvPr id="54279" name="Text Box 14"/>
          <p:cNvSpPr txBox="1">
            <a:spLocks noChangeArrowheads="1"/>
          </p:cNvSpPr>
          <p:nvPr/>
        </p:nvSpPr>
        <p:spPr bwMode="auto">
          <a:xfrm>
            <a:off x="6789738" y="304800"/>
            <a:ext cx="21971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3200"/>
              <a:t>Code overview</a:t>
            </a:r>
          </a:p>
        </p:txBody>
      </p:sp>
      <p:sp>
        <p:nvSpPr>
          <p:cNvPr id="54280" name="Line 15"/>
          <p:cNvSpPr>
            <a:spLocks noChangeShapeType="1"/>
          </p:cNvSpPr>
          <p:nvPr/>
        </p:nvSpPr>
        <p:spPr bwMode="auto">
          <a:xfrm>
            <a:off x="130175" y="3346450"/>
            <a:ext cx="533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1" name="Rectangle 17"/>
          <p:cNvSpPr>
            <a:spLocks noChangeArrowheads="1"/>
          </p:cNvSpPr>
          <p:nvPr/>
        </p:nvSpPr>
        <p:spPr bwMode="auto">
          <a:xfrm>
            <a:off x="5976938" y="5656263"/>
            <a:ext cx="3094037" cy="47307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nSpc>
                <a:spcPct val="60000"/>
              </a:lnSpc>
              <a:buFontTx/>
              <a:buNone/>
            </a:pPr>
            <a:r>
              <a:rPr lang="en-US" altLang="en-US" sz="1400" b="1">
                <a:latin typeface="Courier New" pitchFamily="49" charset="0"/>
              </a:rPr>
              <a:t>Student S;</a:t>
            </a:r>
          </a:p>
          <a:p>
            <a:pPr>
              <a:lnSpc>
                <a:spcPct val="60000"/>
              </a:lnSpc>
              <a:buFontTx/>
              <a:buNone/>
            </a:pPr>
            <a:r>
              <a:rPr lang="en-US" altLang="en-US" sz="1400" b="1">
                <a:latin typeface="Courier New" pitchFamily="49" charset="0"/>
              </a:rPr>
              <a:t>S = new Student(</a:t>
            </a:r>
            <a:r>
              <a:rPr lang="en-US" altLang="en-US" sz="1000" b="1">
                <a:latin typeface="Courier New" pitchFamily="49" charset="0"/>
              </a:rPr>
              <a:t>"Wally"</a:t>
            </a:r>
            <a:r>
              <a:rPr lang="en-US" altLang="en-US" sz="1400" b="1">
                <a:latin typeface="Courier New" pitchFamily="49" charset="0"/>
              </a:rPr>
              <a:t>, 18);</a:t>
            </a:r>
          </a:p>
        </p:txBody>
      </p:sp>
      <p:sp>
        <p:nvSpPr>
          <p:cNvPr id="54282" name="Text Box 20"/>
          <p:cNvSpPr txBox="1">
            <a:spLocks noChangeArrowheads="1"/>
          </p:cNvSpPr>
          <p:nvPr/>
        </p:nvSpPr>
        <p:spPr bwMode="auto">
          <a:xfrm>
            <a:off x="5889625" y="5375275"/>
            <a:ext cx="722313" cy="2746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spcBef>
                <a:spcPct val="0"/>
              </a:spcBef>
              <a:buFontTx/>
              <a:buNone/>
            </a:pPr>
            <a:r>
              <a:rPr lang="en-US" altLang="en-US" sz="1200" b="1" i="1">
                <a:solidFill>
                  <a:srgbClr val="0333FF"/>
                </a:solidFill>
              </a:rPr>
              <a:t>in main:</a:t>
            </a:r>
          </a:p>
        </p:txBody>
      </p:sp>
      <p:sp>
        <p:nvSpPr>
          <p:cNvPr id="54283" name="Text Box 12"/>
          <p:cNvSpPr txBox="1">
            <a:spLocks noChangeArrowheads="1"/>
          </p:cNvSpPr>
          <p:nvPr/>
        </p:nvSpPr>
        <p:spPr bwMode="auto">
          <a:xfrm>
            <a:off x="7602538" y="2667000"/>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400" b="1">
                <a:solidFill>
                  <a:srgbClr val="0333FF"/>
                </a:solidFill>
                <a:latin typeface="Arial" pitchFamily="34" charset="0"/>
              </a:rPr>
              <a:t>Base Class</a:t>
            </a:r>
          </a:p>
        </p:txBody>
      </p:sp>
      <p:sp>
        <p:nvSpPr>
          <p:cNvPr id="54284" name="Text Box 14"/>
          <p:cNvSpPr txBox="1">
            <a:spLocks noChangeArrowheads="1"/>
          </p:cNvSpPr>
          <p:nvPr/>
        </p:nvSpPr>
        <p:spPr bwMode="auto">
          <a:xfrm>
            <a:off x="7858125" y="2895600"/>
            <a:ext cx="1209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000">
                <a:solidFill>
                  <a:srgbClr val="0333FF"/>
                </a:solidFill>
                <a:latin typeface="Arial" pitchFamily="34" charset="0"/>
              </a:rPr>
              <a:t>or Super-Class</a:t>
            </a:r>
          </a:p>
        </p:txBody>
      </p:sp>
      <p:sp>
        <p:nvSpPr>
          <p:cNvPr id="54285" name="Text Box 14"/>
          <p:cNvSpPr txBox="1">
            <a:spLocks noChangeArrowheads="1"/>
          </p:cNvSpPr>
          <p:nvPr/>
        </p:nvSpPr>
        <p:spPr bwMode="auto">
          <a:xfrm>
            <a:off x="7716838" y="4478338"/>
            <a:ext cx="1209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000">
                <a:solidFill>
                  <a:srgbClr val="0333FF"/>
                </a:solidFill>
                <a:latin typeface="Arial" pitchFamily="34" charset="0"/>
              </a:rPr>
              <a:t>or Sub-Class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88900" y="242888"/>
            <a:ext cx="71501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buFontTx/>
              <a:buNone/>
            </a:pPr>
            <a:r>
              <a:rPr lang="en-US" altLang="en-US" sz="1200" b="1">
                <a:latin typeface="Courier New" pitchFamily="49" charset="0"/>
              </a:rPr>
              <a:t>class Person</a:t>
            </a:r>
          </a:p>
          <a:p>
            <a:pPr>
              <a:spcBef>
                <a:spcPct val="0"/>
              </a:spcBef>
              <a:buFontTx/>
              <a:buNone/>
            </a:pPr>
            <a:r>
              <a:rPr lang="en-US" altLang="en-US" sz="1200" b="1">
                <a:latin typeface="Courier New" pitchFamily="49" charset="0"/>
              </a:rPr>
              <a:t>{</a:t>
            </a:r>
          </a:p>
          <a:p>
            <a:pPr>
              <a:spcBef>
                <a:spcPct val="0"/>
              </a:spcBef>
              <a:buFontTx/>
              <a:buNone/>
            </a:pPr>
            <a:r>
              <a:rPr lang="en-US" altLang="en-US" sz="1200" b="1">
                <a:latin typeface="Courier New" pitchFamily="49" charset="0"/>
              </a:rPr>
              <a:t>  protected String name;  // data member – protected</a:t>
            </a:r>
          </a:p>
          <a:p>
            <a:pPr>
              <a:spcBef>
                <a:spcPct val="0"/>
              </a:spcBef>
              <a:buFontTx/>
              <a:buNone/>
            </a:pPr>
            <a:endParaRPr lang="en-US" altLang="en-US" sz="1200" b="1">
              <a:latin typeface="Courier New" pitchFamily="49" charset="0"/>
            </a:endParaRPr>
          </a:p>
          <a:p>
            <a:pPr>
              <a:spcBef>
                <a:spcPct val="0"/>
              </a:spcBef>
              <a:buFontTx/>
              <a:buNone/>
            </a:pPr>
            <a:r>
              <a:rPr lang="en-US" altLang="en-US" sz="1200" b="1">
                <a:latin typeface="Courier New" pitchFamily="49" charset="0"/>
              </a:rPr>
              <a:t>  public Person( String name )  { this.name = name; }</a:t>
            </a:r>
          </a:p>
          <a:p>
            <a:pPr>
              <a:spcBef>
                <a:spcPct val="0"/>
              </a:spcBef>
              <a:buFontTx/>
              <a:buNone/>
            </a:pPr>
            <a:r>
              <a:rPr lang="en-US" altLang="en-US" sz="1200" b="1">
                <a:latin typeface="Courier New" pitchFamily="49" charset="0"/>
              </a:rPr>
              <a:t>  public boolean </a:t>
            </a:r>
            <a:r>
              <a:rPr lang="en-US" altLang="en-US" sz="1200" b="1">
                <a:solidFill>
                  <a:srgbClr val="FF0000"/>
                </a:solidFill>
                <a:latin typeface="Courier New" pitchFamily="49" charset="0"/>
              </a:rPr>
              <a:t>isAsleep</a:t>
            </a:r>
            <a:r>
              <a:rPr lang="en-US" altLang="en-US" sz="1200" b="1">
                <a:latin typeface="Courier New" pitchFamily="49" charset="0"/>
              </a:rPr>
              <a:t>( int hr )  { return hr &gt; 22 || hr &lt; 7; }  </a:t>
            </a:r>
          </a:p>
          <a:p>
            <a:pPr>
              <a:spcBef>
                <a:spcPct val="0"/>
              </a:spcBef>
              <a:buFontTx/>
              <a:buNone/>
            </a:pPr>
            <a:r>
              <a:rPr lang="en-US" altLang="en-US" sz="1200" b="1">
                <a:latin typeface="Courier New" pitchFamily="49" charset="0"/>
              </a:rPr>
              <a:t>  public String </a:t>
            </a:r>
            <a:r>
              <a:rPr lang="en-US" altLang="en-US" sz="1200" b="1">
                <a:solidFill>
                  <a:srgbClr val="0000FF"/>
                </a:solidFill>
                <a:latin typeface="Courier New" pitchFamily="49" charset="0"/>
              </a:rPr>
              <a:t>toString</a:t>
            </a:r>
            <a:r>
              <a:rPr lang="en-US" altLang="en-US" sz="1200" b="1">
                <a:latin typeface="Courier New" pitchFamily="49" charset="0"/>
              </a:rPr>
              <a:t>()      { return name; }</a:t>
            </a:r>
          </a:p>
          <a:p>
            <a:pPr>
              <a:spcBef>
                <a:spcPct val="0"/>
              </a:spcBef>
              <a:buFontTx/>
              <a:buNone/>
            </a:pPr>
            <a:endParaRPr lang="en-US" altLang="en-US" sz="1200" b="1">
              <a:latin typeface="Courier New" pitchFamily="49" charset="0"/>
            </a:endParaRPr>
          </a:p>
          <a:p>
            <a:pPr>
              <a:spcBef>
                <a:spcPct val="0"/>
              </a:spcBef>
              <a:buFontTx/>
              <a:buNone/>
            </a:pPr>
            <a:r>
              <a:rPr lang="en-US" altLang="en-US" sz="1200" b="1">
                <a:latin typeface="Courier New" pitchFamily="49" charset="0"/>
              </a:rPr>
              <a:t>  public void </a:t>
            </a:r>
            <a:r>
              <a:rPr lang="en-US" altLang="en-US" sz="1200" b="1">
                <a:solidFill>
                  <a:srgbClr val="FF0000"/>
                </a:solidFill>
                <a:latin typeface="Courier New" pitchFamily="49" charset="0"/>
              </a:rPr>
              <a:t>status</a:t>
            </a:r>
            <a:r>
              <a:rPr lang="en-US" altLang="en-US" sz="1200" b="1">
                <a:latin typeface="Courier New" pitchFamily="49" charset="0"/>
              </a:rPr>
              <a:t>( int hr )</a:t>
            </a:r>
          </a:p>
          <a:p>
            <a:pPr>
              <a:spcBef>
                <a:spcPct val="0"/>
              </a:spcBef>
              <a:buFontTx/>
              <a:buNone/>
            </a:pPr>
            <a:r>
              <a:rPr lang="en-US" altLang="en-US" sz="1200" b="1">
                <a:latin typeface="Courier New" pitchFamily="49" charset="0"/>
              </a:rPr>
              <a:t>  {</a:t>
            </a:r>
          </a:p>
          <a:p>
            <a:pPr>
              <a:spcBef>
                <a:spcPct val="0"/>
              </a:spcBef>
              <a:buFontTx/>
              <a:buNone/>
            </a:pPr>
            <a:r>
              <a:rPr lang="en-US" altLang="en-US" sz="1200" b="1">
                <a:latin typeface="Courier New" pitchFamily="49" charset="0"/>
              </a:rPr>
              <a:t>    if ( this.</a:t>
            </a:r>
            <a:r>
              <a:rPr lang="en-US" altLang="en-US" sz="1200" b="1">
                <a:solidFill>
                  <a:srgbClr val="FF0000"/>
                </a:solidFill>
                <a:latin typeface="Courier New" pitchFamily="49" charset="0"/>
              </a:rPr>
              <a:t>isAsleep</a:t>
            </a:r>
            <a:r>
              <a:rPr lang="en-US" altLang="en-US" sz="1200" b="1">
                <a:latin typeface="Courier New" pitchFamily="49" charset="0"/>
              </a:rPr>
              <a:t>( hr ) )</a:t>
            </a:r>
          </a:p>
          <a:p>
            <a:pPr>
              <a:spcBef>
                <a:spcPct val="0"/>
              </a:spcBef>
              <a:buFontTx/>
              <a:buNone/>
            </a:pPr>
            <a:r>
              <a:rPr lang="en-US" altLang="en-US" sz="1200" b="1">
                <a:latin typeface="Courier New" pitchFamily="49" charset="0"/>
              </a:rPr>
              <a:t>      System.out.println( "Now asleep: " + this );</a:t>
            </a:r>
          </a:p>
          <a:p>
            <a:pPr>
              <a:spcBef>
                <a:spcPct val="0"/>
              </a:spcBef>
              <a:buFontTx/>
              <a:buNone/>
            </a:pPr>
            <a:r>
              <a:rPr lang="en-US" altLang="en-US" sz="1200" b="1">
                <a:latin typeface="Courier New" pitchFamily="49" charset="0"/>
              </a:rPr>
              <a:t>    else</a:t>
            </a:r>
          </a:p>
          <a:p>
            <a:pPr>
              <a:spcBef>
                <a:spcPct val="0"/>
              </a:spcBef>
              <a:buFontTx/>
              <a:buNone/>
            </a:pPr>
            <a:r>
              <a:rPr lang="en-US" altLang="en-US" sz="1200" b="1">
                <a:latin typeface="Courier New" pitchFamily="49" charset="0"/>
              </a:rPr>
              <a:t>      System.out.println( "Now awake: " + this );</a:t>
            </a:r>
          </a:p>
          <a:p>
            <a:pPr>
              <a:spcBef>
                <a:spcPct val="0"/>
              </a:spcBef>
              <a:buFontTx/>
              <a:buNone/>
            </a:pPr>
            <a:r>
              <a:rPr lang="en-US" altLang="en-US" sz="1200" b="1">
                <a:latin typeface="Courier New" pitchFamily="49" charset="0"/>
              </a:rPr>
              <a:t>  }</a:t>
            </a:r>
          </a:p>
          <a:p>
            <a:pPr>
              <a:spcBef>
                <a:spcPct val="0"/>
              </a:spcBef>
              <a:buFontTx/>
              <a:buNone/>
            </a:pPr>
            <a:r>
              <a:rPr lang="en-US" altLang="en-US" sz="1200" b="1">
                <a:latin typeface="Courier New" pitchFamily="49" charset="0"/>
              </a:rPr>
              <a:t>}</a:t>
            </a:r>
          </a:p>
        </p:txBody>
      </p:sp>
      <p:sp>
        <p:nvSpPr>
          <p:cNvPr id="55299" name="Rectangle 3"/>
          <p:cNvSpPr>
            <a:spLocks noChangeArrowheads="1"/>
          </p:cNvSpPr>
          <p:nvPr/>
        </p:nvSpPr>
        <p:spPr bwMode="auto">
          <a:xfrm>
            <a:off x="90488" y="3400425"/>
            <a:ext cx="65420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buFontTx/>
              <a:buNone/>
            </a:pPr>
            <a:r>
              <a:rPr lang="en-US" altLang="en-US" sz="1200" b="1">
                <a:latin typeface="Courier New" pitchFamily="49" charset="0"/>
              </a:rPr>
              <a:t>class Student </a:t>
            </a:r>
            <a:r>
              <a:rPr lang="en-US" altLang="en-US" sz="1200" b="1">
                <a:solidFill>
                  <a:schemeClr val="accent1"/>
                </a:solidFill>
                <a:latin typeface="Courier New" pitchFamily="49" charset="0"/>
              </a:rPr>
              <a:t>extends Person</a:t>
            </a:r>
          </a:p>
          <a:p>
            <a:pPr>
              <a:spcBef>
                <a:spcPct val="0"/>
              </a:spcBef>
              <a:buFontTx/>
              <a:buNone/>
            </a:pPr>
            <a:r>
              <a:rPr lang="en-US" altLang="en-US" sz="1200" b="1">
                <a:latin typeface="Courier New" pitchFamily="49" charset="0"/>
              </a:rPr>
              <a:t>{</a:t>
            </a:r>
          </a:p>
          <a:p>
            <a:pPr>
              <a:spcBef>
                <a:spcPct val="0"/>
              </a:spcBef>
              <a:buFontTx/>
              <a:buNone/>
            </a:pPr>
            <a:r>
              <a:rPr lang="en-US" altLang="en-US" sz="1200" b="1">
                <a:latin typeface="Courier New" pitchFamily="49" charset="0"/>
              </a:rPr>
              <a:t>  protected int units; </a:t>
            </a:r>
            <a:r>
              <a:rPr lang="en-US" altLang="en-US" sz="1200" b="1">
                <a:solidFill>
                  <a:srgbClr val="0333FF"/>
                </a:solidFill>
                <a:latin typeface="Courier New" pitchFamily="49" charset="0"/>
              </a:rPr>
              <a:t>// additional data member</a:t>
            </a:r>
          </a:p>
          <a:p>
            <a:pPr>
              <a:spcBef>
                <a:spcPct val="0"/>
              </a:spcBef>
              <a:buFontTx/>
              <a:buNone/>
            </a:pPr>
            <a:endParaRPr lang="en-US" altLang="en-US" sz="1200" b="1">
              <a:latin typeface="Courier New" pitchFamily="49" charset="0"/>
            </a:endParaRPr>
          </a:p>
          <a:p>
            <a:pPr>
              <a:spcBef>
                <a:spcPct val="0"/>
              </a:spcBef>
              <a:buFontTx/>
              <a:buNone/>
            </a:pPr>
            <a:r>
              <a:rPr lang="en-US" altLang="en-US" sz="1200" b="1">
                <a:latin typeface="Courier New" pitchFamily="49" charset="0"/>
              </a:rPr>
              <a:t>  public Student( String name, int units )  {</a:t>
            </a:r>
          </a:p>
          <a:p>
            <a:pPr>
              <a:spcBef>
                <a:spcPct val="0"/>
              </a:spcBef>
              <a:buFontTx/>
              <a:buNone/>
            </a:pPr>
            <a:r>
              <a:rPr lang="en-US" altLang="en-US" sz="1200" b="1">
                <a:latin typeface="Courier New" pitchFamily="49" charset="0"/>
              </a:rPr>
              <a:t>    </a:t>
            </a:r>
            <a:r>
              <a:rPr lang="en-US" altLang="en-US" sz="1200" b="1">
                <a:solidFill>
                  <a:schemeClr val="accent1"/>
                </a:solidFill>
                <a:latin typeface="Courier New" pitchFamily="49" charset="0"/>
              </a:rPr>
              <a:t>super</a:t>
            </a:r>
            <a:r>
              <a:rPr lang="en-US" altLang="en-US" sz="1200" b="1">
                <a:latin typeface="Courier New" pitchFamily="49" charset="0"/>
              </a:rPr>
              <a:t>(name);</a:t>
            </a:r>
          </a:p>
          <a:p>
            <a:pPr>
              <a:spcBef>
                <a:spcPct val="0"/>
              </a:spcBef>
              <a:buFontTx/>
              <a:buNone/>
            </a:pPr>
            <a:r>
              <a:rPr lang="en-US" altLang="en-US" sz="1200" b="1">
                <a:latin typeface="Courier New" pitchFamily="49" charset="0"/>
              </a:rPr>
              <a:t>    this.units = units;</a:t>
            </a:r>
          </a:p>
          <a:p>
            <a:pPr>
              <a:spcBef>
                <a:spcPct val="0"/>
              </a:spcBef>
              <a:buFontTx/>
              <a:buNone/>
            </a:pPr>
            <a:r>
              <a:rPr lang="en-US" altLang="en-US" sz="1200" b="1">
                <a:latin typeface="Courier New" pitchFamily="49" charset="0"/>
              </a:rPr>
              <a:t>  }</a:t>
            </a:r>
          </a:p>
          <a:p>
            <a:pPr>
              <a:spcBef>
                <a:spcPct val="0"/>
              </a:spcBef>
              <a:buFontTx/>
              <a:buNone/>
            </a:pPr>
            <a:endParaRPr lang="en-US" altLang="en-US" sz="1200" b="1">
              <a:latin typeface="Courier New" pitchFamily="49" charset="0"/>
            </a:endParaRPr>
          </a:p>
          <a:p>
            <a:pPr>
              <a:spcBef>
                <a:spcPct val="0"/>
              </a:spcBef>
              <a:buFontTx/>
              <a:buNone/>
            </a:pPr>
            <a:r>
              <a:rPr lang="en-US" altLang="en-US" sz="1200" b="1">
                <a:latin typeface="Courier New" pitchFamily="49" charset="0"/>
              </a:rPr>
              <a:t>  public boolean </a:t>
            </a:r>
            <a:r>
              <a:rPr lang="en-US" altLang="en-US" sz="1200" b="1">
                <a:solidFill>
                  <a:srgbClr val="FF0000"/>
                </a:solidFill>
                <a:latin typeface="Courier New" pitchFamily="49" charset="0"/>
              </a:rPr>
              <a:t>isAsleep</a:t>
            </a:r>
            <a:r>
              <a:rPr lang="en-US" altLang="en-US" sz="1200" b="1">
                <a:latin typeface="Courier New" pitchFamily="49" charset="0"/>
              </a:rPr>
              <a:t>( int hr ) </a:t>
            </a:r>
            <a:r>
              <a:rPr lang="en-US" altLang="en-US" sz="1200" b="1">
                <a:solidFill>
                  <a:srgbClr val="0333FF"/>
                </a:solidFill>
                <a:latin typeface="Courier New" pitchFamily="49" charset="0"/>
              </a:rPr>
              <a:t>// override! </a:t>
            </a:r>
          </a:p>
          <a:p>
            <a:pPr>
              <a:spcBef>
                <a:spcPct val="0"/>
              </a:spcBef>
              <a:buFontTx/>
              <a:buNone/>
            </a:pPr>
            <a:r>
              <a:rPr lang="en-US" altLang="en-US" sz="1200" b="1">
                <a:latin typeface="Courier New" pitchFamily="49" charset="0"/>
              </a:rPr>
              <a:t>  { return 2 &lt; hr &amp;&amp; hr &lt; 8; }</a:t>
            </a:r>
          </a:p>
          <a:p>
            <a:pPr>
              <a:spcBef>
                <a:spcPct val="0"/>
              </a:spcBef>
              <a:buFontTx/>
              <a:buNone/>
            </a:pPr>
            <a:endParaRPr lang="en-US" altLang="en-US" sz="1200" b="1">
              <a:latin typeface="Courier New" pitchFamily="49" charset="0"/>
            </a:endParaRPr>
          </a:p>
          <a:p>
            <a:pPr>
              <a:spcBef>
                <a:spcPct val="0"/>
              </a:spcBef>
              <a:buFontTx/>
              <a:buNone/>
            </a:pPr>
            <a:r>
              <a:rPr lang="en-US" altLang="en-US" sz="1200" b="1">
                <a:latin typeface="Courier New" pitchFamily="49" charset="0"/>
              </a:rPr>
              <a:t>  public String </a:t>
            </a:r>
            <a:r>
              <a:rPr lang="en-US" altLang="en-US" sz="1200" b="1">
                <a:solidFill>
                  <a:srgbClr val="0000FF"/>
                </a:solidFill>
                <a:latin typeface="Courier New" pitchFamily="49" charset="0"/>
              </a:rPr>
              <a:t>toString</a:t>
            </a:r>
            <a:r>
              <a:rPr lang="en-US" altLang="en-US" sz="1200" b="1">
                <a:latin typeface="Courier New" pitchFamily="49" charset="0"/>
              </a:rPr>
              <a:t>()</a:t>
            </a:r>
          </a:p>
          <a:p>
            <a:pPr>
              <a:spcBef>
                <a:spcPct val="0"/>
              </a:spcBef>
              <a:buFontTx/>
              <a:buNone/>
            </a:pPr>
            <a:r>
              <a:rPr lang="en-US" altLang="en-US" sz="1200" b="1">
                <a:latin typeface="Courier New" pitchFamily="49" charset="0"/>
              </a:rPr>
              <a:t>  {</a:t>
            </a:r>
          </a:p>
          <a:p>
            <a:pPr>
              <a:spcBef>
                <a:spcPct val="0"/>
              </a:spcBef>
              <a:buFontTx/>
              <a:buNone/>
            </a:pPr>
            <a:r>
              <a:rPr lang="en-US" altLang="en-US" sz="1200" b="1">
                <a:latin typeface="Courier New" pitchFamily="49" charset="0"/>
              </a:rPr>
              <a:t>    String result = </a:t>
            </a:r>
            <a:r>
              <a:rPr lang="en-US" altLang="en-US" sz="1200" b="1">
                <a:solidFill>
                  <a:schemeClr val="accent1"/>
                </a:solidFill>
                <a:latin typeface="Courier New" pitchFamily="49" charset="0"/>
              </a:rPr>
              <a:t>super</a:t>
            </a:r>
            <a:r>
              <a:rPr lang="en-US" altLang="en-US" sz="1200" b="1">
                <a:latin typeface="Courier New" pitchFamily="49" charset="0"/>
              </a:rPr>
              <a:t>.toString();</a:t>
            </a:r>
          </a:p>
          <a:p>
            <a:pPr>
              <a:spcBef>
                <a:spcPct val="0"/>
              </a:spcBef>
              <a:buFontTx/>
              <a:buNone/>
            </a:pPr>
            <a:r>
              <a:rPr lang="en-US" altLang="en-US" sz="1200" b="1">
                <a:latin typeface="Courier New" pitchFamily="49" charset="0"/>
              </a:rPr>
              <a:t>    return result + </a:t>
            </a:r>
            <a:r>
              <a:rPr lang="en-US" altLang="en-US" sz="1200" b="1">
                <a:solidFill>
                  <a:srgbClr val="008000"/>
                </a:solidFill>
                <a:latin typeface="Courier New" pitchFamily="49" charset="0"/>
              </a:rPr>
              <a:t>" units: " </a:t>
            </a:r>
            <a:r>
              <a:rPr lang="en-US" altLang="en-US" sz="1200" b="1">
                <a:latin typeface="Courier New" pitchFamily="49" charset="0"/>
              </a:rPr>
              <a:t>+ units;</a:t>
            </a:r>
          </a:p>
          <a:p>
            <a:pPr>
              <a:spcBef>
                <a:spcPct val="0"/>
              </a:spcBef>
              <a:buFontTx/>
              <a:buNone/>
            </a:pPr>
            <a:r>
              <a:rPr lang="en-US" altLang="en-US" sz="1200" b="1">
                <a:latin typeface="Courier New" pitchFamily="49" charset="0"/>
              </a:rPr>
              <a:t>  }</a:t>
            </a:r>
          </a:p>
          <a:p>
            <a:pPr>
              <a:spcBef>
                <a:spcPct val="0"/>
              </a:spcBef>
              <a:buFontTx/>
              <a:buNone/>
            </a:pPr>
            <a:r>
              <a:rPr lang="en-US" altLang="en-US" sz="1200" b="1">
                <a:latin typeface="Courier New" pitchFamily="49" charset="0"/>
              </a:rPr>
              <a:t>}</a:t>
            </a:r>
          </a:p>
        </p:txBody>
      </p:sp>
      <p:sp>
        <p:nvSpPr>
          <p:cNvPr id="55300" name="Oval 4"/>
          <p:cNvSpPr>
            <a:spLocks noChangeArrowheads="1"/>
          </p:cNvSpPr>
          <p:nvPr/>
        </p:nvSpPr>
        <p:spPr bwMode="auto">
          <a:xfrm>
            <a:off x="6459538" y="3457575"/>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a:t>Student</a:t>
            </a:r>
          </a:p>
        </p:txBody>
      </p:sp>
      <p:sp>
        <p:nvSpPr>
          <p:cNvPr id="55301" name="Oval 5"/>
          <p:cNvSpPr>
            <a:spLocks noChangeArrowheads="1"/>
          </p:cNvSpPr>
          <p:nvPr/>
        </p:nvSpPr>
        <p:spPr bwMode="auto">
          <a:xfrm>
            <a:off x="6491288" y="1933575"/>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a:t>Person</a:t>
            </a:r>
          </a:p>
        </p:txBody>
      </p:sp>
      <p:sp>
        <p:nvSpPr>
          <p:cNvPr id="55302" name="Line 6"/>
          <p:cNvSpPr>
            <a:spLocks noChangeShapeType="1"/>
          </p:cNvSpPr>
          <p:nvPr/>
        </p:nvSpPr>
        <p:spPr bwMode="auto">
          <a:xfrm flipH="1">
            <a:off x="7346950" y="2720975"/>
            <a:ext cx="30163" cy="73501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5303" name="Text Box 8"/>
          <p:cNvSpPr txBox="1">
            <a:spLocks noChangeArrowheads="1"/>
          </p:cNvSpPr>
          <p:nvPr/>
        </p:nvSpPr>
        <p:spPr bwMode="auto">
          <a:xfrm>
            <a:off x="7450138" y="4233863"/>
            <a:ext cx="1485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400" b="1">
                <a:solidFill>
                  <a:srgbClr val="0333FF"/>
                </a:solidFill>
                <a:latin typeface="Arial" pitchFamily="34" charset="0"/>
              </a:rPr>
              <a:t>Derived Class</a:t>
            </a:r>
          </a:p>
        </p:txBody>
      </p:sp>
      <p:sp>
        <p:nvSpPr>
          <p:cNvPr id="55304" name="Text Box 14"/>
          <p:cNvSpPr txBox="1">
            <a:spLocks noChangeArrowheads="1"/>
          </p:cNvSpPr>
          <p:nvPr/>
        </p:nvSpPr>
        <p:spPr bwMode="auto">
          <a:xfrm>
            <a:off x="6789738" y="304800"/>
            <a:ext cx="21971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3200"/>
              <a:t>Code overview</a:t>
            </a:r>
          </a:p>
        </p:txBody>
      </p:sp>
      <p:sp>
        <p:nvSpPr>
          <p:cNvPr id="55305" name="Line 15"/>
          <p:cNvSpPr>
            <a:spLocks noChangeShapeType="1"/>
          </p:cNvSpPr>
          <p:nvPr/>
        </p:nvSpPr>
        <p:spPr bwMode="auto">
          <a:xfrm>
            <a:off x="130175" y="3346450"/>
            <a:ext cx="533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06" name="Rectangle 17"/>
          <p:cNvSpPr>
            <a:spLocks noChangeArrowheads="1"/>
          </p:cNvSpPr>
          <p:nvPr/>
        </p:nvSpPr>
        <p:spPr bwMode="auto">
          <a:xfrm>
            <a:off x="5976938" y="5656263"/>
            <a:ext cx="3094037" cy="47307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nSpc>
                <a:spcPct val="60000"/>
              </a:lnSpc>
              <a:buFontTx/>
              <a:buNone/>
            </a:pPr>
            <a:r>
              <a:rPr lang="en-US" altLang="en-US" sz="1400" b="1">
                <a:latin typeface="Courier New" pitchFamily="49" charset="0"/>
              </a:rPr>
              <a:t>Student S;</a:t>
            </a:r>
          </a:p>
          <a:p>
            <a:pPr>
              <a:lnSpc>
                <a:spcPct val="60000"/>
              </a:lnSpc>
              <a:buFontTx/>
              <a:buNone/>
            </a:pPr>
            <a:r>
              <a:rPr lang="en-US" altLang="en-US" sz="1400" b="1">
                <a:latin typeface="Courier New" pitchFamily="49" charset="0"/>
              </a:rPr>
              <a:t>S = new Student(</a:t>
            </a:r>
            <a:r>
              <a:rPr lang="en-US" altLang="en-US" sz="1000" b="1">
                <a:latin typeface="Courier New" pitchFamily="49" charset="0"/>
              </a:rPr>
              <a:t>"Wally"</a:t>
            </a:r>
            <a:r>
              <a:rPr lang="en-US" altLang="en-US" sz="1400" b="1">
                <a:latin typeface="Courier New" pitchFamily="49" charset="0"/>
              </a:rPr>
              <a:t>, 18);</a:t>
            </a:r>
          </a:p>
        </p:txBody>
      </p:sp>
      <p:sp>
        <p:nvSpPr>
          <p:cNvPr id="55307" name="Text Box 18"/>
          <p:cNvSpPr txBox="1">
            <a:spLocks noChangeArrowheads="1"/>
          </p:cNvSpPr>
          <p:nvPr/>
        </p:nvSpPr>
        <p:spPr bwMode="auto">
          <a:xfrm>
            <a:off x="7481888" y="6473825"/>
            <a:ext cx="156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spcBef>
                <a:spcPct val="0"/>
              </a:spcBef>
              <a:buFontTx/>
              <a:buNone/>
            </a:pPr>
            <a:r>
              <a:rPr lang="en-US" altLang="en-US" sz="1200" b="1" i="1">
                <a:solidFill>
                  <a:srgbClr val="0333FF"/>
                </a:solidFill>
              </a:rPr>
              <a:t>Extend the picture…</a:t>
            </a:r>
          </a:p>
        </p:txBody>
      </p:sp>
      <p:sp>
        <p:nvSpPr>
          <p:cNvPr id="55308" name="Text Box 20"/>
          <p:cNvSpPr txBox="1">
            <a:spLocks noChangeArrowheads="1"/>
          </p:cNvSpPr>
          <p:nvPr/>
        </p:nvSpPr>
        <p:spPr bwMode="auto">
          <a:xfrm>
            <a:off x="5889625" y="5375275"/>
            <a:ext cx="722313" cy="2746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spcBef>
                <a:spcPct val="0"/>
              </a:spcBef>
              <a:buFontTx/>
              <a:buNone/>
            </a:pPr>
            <a:r>
              <a:rPr lang="en-US" altLang="en-US" sz="1200" b="1" i="1">
                <a:solidFill>
                  <a:srgbClr val="0333FF"/>
                </a:solidFill>
              </a:rPr>
              <a:t>in main:</a:t>
            </a:r>
          </a:p>
        </p:txBody>
      </p:sp>
      <p:sp>
        <p:nvSpPr>
          <p:cNvPr id="55309" name="Text Box 12"/>
          <p:cNvSpPr txBox="1">
            <a:spLocks noChangeArrowheads="1"/>
          </p:cNvSpPr>
          <p:nvPr/>
        </p:nvSpPr>
        <p:spPr bwMode="auto">
          <a:xfrm>
            <a:off x="7602538" y="2667000"/>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400" b="1">
                <a:solidFill>
                  <a:srgbClr val="0333FF"/>
                </a:solidFill>
                <a:latin typeface="Arial" pitchFamily="34" charset="0"/>
              </a:rPr>
              <a:t>Base Class</a:t>
            </a:r>
          </a:p>
        </p:txBody>
      </p:sp>
      <p:sp>
        <p:nvSpPr>
          <p:cNvPr id="55310" name="Text Box 14"/>
          <p:cNvSpPr txBox="1">
            <a:spLocks noChangeArrowheads="1"/>
          </p:cNvSpPr>
          <p:nvPr/>
        </p:nvSpPr>
        <p:spPr bwMode="auto">
          <a:xfrm>
            <a:off x="7858125" y="2895600"/>
            <a:ext cx="1209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000">
                <a:solidFill>
                  <a:srgbClr val="0333FF"/>
                </a:solidFill>
                <a:latin typeface="Arial" pitchFamily="34" charset="0"/>
              </a:rPr>
              <a:t>or Super-Class</a:t>
            </a:r>
          </a:p>
        </p:txBody>
      </p:sp>
      <p:sp>
        <p:nvSpPr>
          <p:cNvPr id="55311" name="Text Box 14"/>
          <p:cNvSpPr txBox="1">
            <a:spLocks noChangeArrowheads="1"/>
          </p:cNvSpPr>
          <p:nvPr/>
        </p:nvSpPr>
        <p:spPr bwMode="auto">
          <a:xfrm>
            <a:off x="7716838" y="4478338"/>
            <a:ext cx="1209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000">
                <a:solidFill>
                  <a:srgbClr val="0333FF"/>
                </a:solidFill>
                <a:latin typeface="Arial" pitchFamily="34" charset="0"/>
              </a:rPr>
              <a:t>or Sub-Class</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05560" y="4027320"/>
              <a:ext cx="4322160" cy="2572200"/>
            </p14:xfrm>
          </p:contentPart>
        </mc:Choice>
        <mc:Fallback xmlns="">
          <p:pic>
            <p:nvPicPr>
              <p:cNvPr id="2" name="Ink 1"/>
              <p:cNvPicPr/>
              <p:nvPr/>
            </p:nvPicPr>
            <p:blipFill>
              <a:blip r:embed="rId4"/>
              <a:stretch>
                <a:fillRect/>
              </a:stretch>
            </p:blipFill>
            <p:spPr>
              <a:xfrm>
                <a:off x="196200" y="4017960"/>
                <a:ext cx="4340880" cy="2590920"/>
              </a:xfrm>
              <a:prstGeom prst="rect">
                <a:avLst/>
              </a:prstGeom>
            </p:spPr>
          </p:pic>
        </mc:Fallback>
      </mc:AlternateContent>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609600" y="228600"/>
            <a:ext cx="79803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3200" dirty="0">
                <a:solidFill>
                  <a:srgbClr val="000000"/>
                </a:solidFill>
                <a:latin typeface="Cambria" panose="02040503050406030204" pitchFamily="18" charset="0"/>
              </a:rPr>
              <a:t>Problem 4</a:t>
            </a:r>
            <a:r>
              <a:rPr lang="en-US" altLang="en-US" sz="3200" dirty="0" smtClean="0">
                <a:solidFill>
                  <a:srgbClr val="000000"/>
                </a:solidFill>
                <a:latin typeface="Cambria" panose="02040503050406030204" pitchFamily="18" charset="0"/>
              </a:rPr>
              <a:t>:   binary search trees in Prolog</a:t>
            </a:r>
            <a:endParaRPr lang="en-US" altLang="en-US" sz="3200" dirty="0">
              <a:solidFill>
                <a:srgbClr val="000000"/>
              </a:solidFill>
              <a:latin typeface="Cambria" panose="02040503050406030204" pitchFamily="18" charset="0"/>
            </a:endParaRPr>
          </a:p>
        </p:txBody>
      </p:sp>
      <p:sp>
        <p:nvSpPr>
          <p:cNvPr id="2" name="Rectangle 1"/>
          <p:cNvSpPr/>
          <p:nvPr/>
        </p:nvSpPr>
        <p:spPr>
          <a:xfrm>
            <a:off x="287059" y="1212019"/>
            <a:ext cx="3294341" cy="461665"/>
          </a:xfrm>
          <a:prstGeom prst="rect">
            <a:avLst/>
          </a:prstGeom>
          <a:solidFill>
            <a:srgbClr val="CCFFCC"/>
          </a:solidFill>
        </p:spPr>
        <p:txBody>
          <a:bodyPr wrap="square">
            <a:spAutoFit/>
          </a:bodyPr>
          <a:lstStyle/>
          <a:p>
            <a:pPr>
              <a:buNone/>
            </a:pPr>
            <a:r>
              <a:rPr lang="en-US" dirty="0" smtClean="0">
                <a:latin typeface="Cambria" panose="02040503050406030204" pitchFamily="18" charset="0"/>
              </a:rPr>
              <a:t>Part (a):   </a:t>
            </a:r>
            <a:r>
              <a:rPr lang="en-US" b="1" i="1" dirty="0" smtClean="0">
                <a:latin typeface="Cambria" panose="02040503050406030204" pitchFamily="18" charset="0"/>
              </a:rPr>
              <a:t>singletons!</a:t>
            </a:r>
            <a:endParaRPr lang="en-US" b="1" i="1" dirty="0">
              <a:latin typeface="Cambria" panose="02040503050406030204" pitchFamily="18" charset="0"/>
            </a:endParaRPr>
          </a:p>
        </p:txBody>
      </p:sp>
      <p:sp>
        <p:nvSpPr>
          <p:cNvPr id="4" name="TextBox 3"/>
          <p:cNvSpPr txBox="1"/>
          <p:nvPr/>
        </p:nvSpPr>
        <p:spPr>
          <a:xfrm>
            <a:off x="3767447" y="1042741"/>
            <a:ext cx="5029200" cy="400110"/>
          </a:xfrm>
          <a:prstGeom prst="rect">
            <a:avLst/>
          </a:prstGeom>
          <a:noFill/>
        </p:spPr>
        <p:txBody>
          <a:bodyPr wrap="square" rtlCol="0">
            <a:spAutoFit/>
          </a:bodyPr>
          <a:lstStyle/>
          <a:p>
            <a:pPr>
              <a:buNone/>
            </a:pPr>
            <a:r>
              <a:rPr lang="en-US" sz="2000" b="1" dirty="0" err="1" smtClean="0">
                <a:latin typeface="Courier New" panose="02070309020205020404" pitchFamily="49" charset="0"/>
                <a:cs typeface="Courier New" panose="02070309020205020404" pitchFamily="49" charset="0"/>
              </a:rPr>
              <a:t>findmin</a:t>
            </a:r>
            <a:r>
              <a:rPr lang="en-US" sz="2000" b="1" dirty="0" smtClean="0">
                <a:latin typeface="Courier New" panose="02070309020205020404" pitchFamily="49" charset="0"/>
                <a:cs typeface="Courier New" panose="02070309020205020404" pitchFamily="49" charset="0"/>
              </a:rPr>
              <a:t>( [</a:t>
            </a:r>
            <a:r>
              <a:rPr lang="en-US" sz="2000" b="1" dirty="0" err="1" smtClean="0">
                <a:latin typeface="Courier New" panose="02070309020205020404" pitchFamily="49" charset="0"/>
                <a:cs typeface="Courier New" panose="02070309020205020404" pitchFamily="49" charset="0"/>
              </a:rPr>
              <a:t>Rt</a:t>
            </a:r>
            <a:r>
              <a:rPr lang="en-US" sz="2000" b="1" dirty="0" smtClean="0">
                <a:latin typeface="Courier New" panose="02070309020205020404" pitchFamily="49" charset="0"/>
                <a:cs typeface="Courier New" panose="02070309020205020404" pitchFamily="49" charset="0"/>
              </a:rPr>
              <a:t>, [], </a:t>
            </a:r>
            <a:r>
              <a:rPr lang="en-US" sz="2000" b="1" dirty="0" smtClean="0">
                <a:solidFill>
                  <a:srgbClr val="C00000"/>
                </a:solidFill>
                <a:latin typeface="Courier New" panose="02070309020205020404" pitchFamily="49" charset="0"/>
                <a:cs typeface="Courier New" panose="02070309020205020404" pitchFamily="49" charset="0"/>
              </a:rPr>
              <a:t>R</a:t>
            </a:r>
            <a:r>
              <a:rPr lang="en-US" sz="2000" b="1" dirty="0" smtClean="0">
                <a:latin typeface="Courier New" panose="02070309020205020404" pitchFamily="49" charset="0"/>
                <a:cs typeface="Courier New" panose="02070309020205020404" pitchFamily="49" charset="0"/>
              </a:rPr>
              <a:t>], </a:t>
            </a:r>
            <a:r>
              <a:rPr lang="en-US" sz="2000" b="1" dirty="0" err="1" smtClean="0">
                <a:latin typeface="Courier New" panose="02070309020205020404" pitchFamily="49" charset="0"/>
                <a:cs typeface="Courier New" panose="02070309020205020404" pitchFamily="49" charset="0"/>
              </a:rPr>
              <a:t>Rt</a:t>
            </a:r>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a:t>
            </a:r>
          </a:p>
        </p:txBody>
      </p:sp>
      <p:sp>
        <p:nvSpPr>
          <p:cNvPr id="11" name="TextBox 10"/>
          <p:cNvSpPr txBox="1"/>
          <p:nvPr/>
        </p:nvSpPr>
        <p:spPr>
          <a:xfrm>
            <a:off x="3762500" y="1385141"/>
            <a:ext cx="5029200" cy="400110"/>
          </a:xfrm>
          <a:prstGeom prst="rect">
            <a:avLst/>
          </a:prstGeom>
          <a:noFill/>
        </p:spPr>
        <p:txBody>
          <a:bodyPr wrap="square" rtlCol="0">
            <a:spAutoFit/>
          </a:bodyPr>
          <a:lstStyle/>
          <a:p>
            <a:pPr>
              <a:buNone/>
            </a:pPr>
            <a:r>
              <a:rPr lang="en-US" sz="2000" b="1" dirty="0" err="1" smtClean="0">
                <a:latin typeface="Courier New" panose="02070309020205020404" pitchFamily="49" charset="0"/>
                <a:cs typeface="Courier New" panose="02070309020205020404" pitchFamily="49" charset="0"/>
              </a:rPr>
              <a:t>findmin</a:t>
            </a:r>
            <a:r>
              <a:rPr lang="en-US" sz="2000" b="1" dirty="0" smtClean="0">
                <a:latin typeface="Courier New" panose="02070309020205020404" pitchFamily="49" charset="0"/>
                <a:cs typeface="Courier New" panose="02070309020205020404" pitchFamily="49" charset="0"/>
              </a:rPr>
              <a:t>( [</a:t>
            </a:r>
            <a:r>
              <a:rPr lang="en-US" sz="2000" b="1" dirty="0" err="1" smtClean="0">
                <a:solidFill>
                  <a:srgbClr val="C00000"/>
                </a:solidFill>
                <a:latin typeface="Courier New" panose="02070309020205020404" pitchFamily="49" charset="0"/>
                <a:cs typeface="Courier New" panose="02070309020205020404" pitchFamily="49" charset="0"/>
              </a:rPr>
              <a:t>Rt</a:t>
            </a:r>
            <a:r>
              <a:rPr lang="en-US" sz="2000" b="1" dirty="0" smtClean="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L, </a:t>
            </a:r>
            <a:r>
              <a:rPr lang="en-US" sz="2000" b="1" dirty="0" smtClean="0">
                <a:solidFill>
                  <a:srgbClr val="C00000"/>
                </a:solidFill>
                <a:latin typeface="Courier New" panose="02070309020205020404" pitchFamily="49" charset="0"/>
                <a:cs typeface="Courier New" panose="02070309020205020404" pitchFamily="49" charset="0"/>
              </a:rPr>
              <a:t>R</a:t>
            </a:r>
            <a:r>
              <a:rPr lang="en-US" sz="2000" b="1" dirty="0" smtClean="0">
                <a:latin typeface="Courier New" panose="02070309020205020404" pitchFamily="49" charset="0"/>
                <a:cs typeface="Courier New" panose="02070309020205020404" pitchFamily="49" charset="0"/>
              </a:rPr>
              <a:t>], M ) :-</a:t>
            </a:r>
          </a:p>
        </p:txBody>
      </p:sp>
      <p:sp>
        <p:nvSpPr>
          <p:cNvPr id="8" name="Rectangle 7"/>
          <p:cNvSpPr/>
          <p:nvPr/>
        </p:nvSpPr>
        <p:spPr>
          <a:xfrm>
            <a:off x="4114800" y="1728850"/>
            <a:ext cx="4681847" cy="400110"/>
          </a:xfrm>
          <a:prstGeom prst="rect">
            <a:avLst/>
          </a:prstGeom>
        </p:spPr>
        <p:txBody>
          <a:bodyPr wrap="square">
            <a:spAutoFit/>
          </a:bodyPr>
          <a:lstStyle/>
          <a:p>
            <a:pPr lvl="0">
              <a:buNone/>
            </a:pPr>
            <a:r>
              <a:rPr lang="en-US" sz="2000" b="1" dirty="0" err="1">
                <a:solidFill>
                  <a:srgbClr val="000000"/>
                </a:solidFill>
                <a:latin typeface="Courier New" panose="02070309020205020404" pitchFamily="49" charset="0"/>
                <a:cs typeface="Courier New" panose="02070309020205020404" pitchFamily="49" charset="0"/>
              </a:rPr>
              <a:t>findmin</a:t>
            </a:r>
            <a:r>
              <a:rPr lang="en-US" sz="2000" b="1" dirty="0">
                <a:solidFill>
                  <a:srgbClr val="000000"/>
                </a:solidFill>
                <a:latin typeface="Courier New" panose="02070309020205020404" pitchFamily="49" charset="0"/>
                <a:cs typeface="Courier New" panose="02070309020205020404" pitchFamily="49" charset="0"/>
              </a:rPr>
              <a:t>( L, </a:t>
            </a:r>
            <a:r>
              <a:rPr lang="en-US" sz="2000" b="1" dirty="0" err="1">
                <a:solidFill>
                  <a:srgbClr val="000000"/>
                </a:solidFill>
                <a:latin typeface="Courier New" panose="02070309020205020404" pitchFamily="49" charset="0"/>
                <a:cs typeface="Courier New" panose="02070309020205020404" pitchFamily="49" charset="0"/>
              </a:rPr>
              <a:t>MinL</a:t>
            </a:r>
            <a:r>
              <a:rPr lang="en-US" sz="2000" b="1" dirty="0">
                <a:solidFill>
                  <a:srgbClr val="000000"/>
                </a:solidFill>
                <a:latin typeface="Courier New" panose="02070309020205020404" pitchFamily="49" charset="0"/>
                <a:cs typeface="Courier New" panose="02070309020205020404" pitchFamily="49" charset="0"/>
              </a:rPr>
              <a:t> ), M = </a:t>
            </a:r>
            <a:r>
              <a:rPr lang="en-US" sz="2000" b="1" dirty="0" err="1">
                <a:solidFill>
                  <a:srgbClr val="000000"/>
                </a:solidFill>
                <a:latin typeface="Courier New" panose="02070309020205020404" pitchFamily="49" charset="0"/>
                <a:cs typeface="Courier New" panose="02070309020205020404" pitchFamily="49" charset="0"/>
              </a:rPr>
              <a:t>MinL</a:t>
            </a:r>
            <a:r>
              <a:rPr lang="en-US" sz="2000" b="1" dirty="0">
                <a:solidFill>
                  <a:srgbClr val="000000"/>
                </a:solidFill>
                <a:latin typeface="Courier New" panose="02070309020205020404" pitchFamily="49" charset="0"/>
                <a:cs typeface="Courier New" panose="02070309020205020404" pitchFamily="49" charset="0"/>
              </a:rPr>
              <a:t>.</a:t>
            </a:r>
          </a:p>
        </p:txBody>
      </p:sp>
      <p:pic>
        <p:nvPicPr>
          <p:cNvPr id="181250" name="Picture 2" descr="C:\Users\Owner\Desktop\for_pres_2\Screen Shot 2014-04-01 at 2.40.06 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25613"/>
            <a:ext cx="7162800" cy="4556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1295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Oval 18"/>
          <p:cNvSpPr>
            <a:spLocks noChangeArrowheads="1"/>
          </p:cNvSpPr>
          <p:nvPr/>
        </p:nvSpPr>
        <p:spPr bwMode="auto">
          <a:xfrm>
            <a:off x="4343400" y="4648200"/>
            <a:ext cx="3352800" cy="17526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endParaRPr lang="en-US" altLang="en-US">
              <a:latin typeface="Times" charset="0"/>
            </a:endParaRPr>
          </a:p>
        </p:txBody>
      </p:sp>
      <p:sp>
        <p:nvSpPr>
          <p:cNvPr id="56323" name="Rectangle 21"/>
          <p:cNvSpPr>
            <a:spLocks noChangeArrowheads="1"/>
          </p:cNvSpPr>
          <p:nvPr/>
        </p:nvSpPr>
        <p:spPr bwMode="auto">
          <a:xfrm>
            <a:off x="6311900" y="5127625"/>
            <a:ext cx="1116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buFontTx/>
              <a:buNone/>
            </a:pPr>
            <a:r>
              <a:rPr lang="en-US" altLang="en-US"/>
              <a:t>Student</a:t>
            </a:r>
          </a:p>
        </p:txBody>
      </p:sp>
      <p:sp>
        <p:nvSpPr>
          <p:cNvPr id="56324" name="Text Box 22"/>
          <p:cNvSpPr txBox="1">
            <a:spLocks noChangeArrowheads="1"/>
          </p:cNvSpPr>
          <p:nvPr/>
        </p:nvSpPr>
        <p:spPr bwMode="auto">
          <a:xfrm>
            <a:off x="6896100" y="6315075"/>
            <a:ext cx="1752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buFontTx/>
              <a:buNone/>
            </a:pPr>
            <a:r>
              <a:rPr lang="en-US" altLang="en-US" sz="900" b="1">
                <a:solidFill>
                  <a:srgbClr val="008000"/>
                </a:solidFill>
                <a:latin typeface="Calibri" pitchFamily="34" charset="0"/>
              </a:rPr>
              <a:t>Mathematically speaking, I'd call this SUBoptimal terminology…!</a:t>
            </a:r>
          </a:p>
        </p:txBody>
      </p:sp>
      <p:grpSp>
        <p:nvGrpSpPr>
          <p:cNvPr id="56325" name="Group 1"/>
          <p:cNvGrpSpPr>
            <a:grpSpLocks/>
          </p:cNvGrpSpPr>
          <p:nvPr/>
        </p:nvGrpSpPr>
        <p:grpSpPr bwMode="auto">
          <a:xfrm>
            <a:off x="8701088" y="6435725"/>
            <a:ext cx="279400" cy="306388"/>
            <a:chOff x="8700898" y="6435076"/>
            <a:chExt cx="279589" cy="307037"/>
          </a:xfrm>
        </p:grpSpPr>
        <p:sp>
          <p:nvSpPr>
            <p:cNvPr id="56342" name="Freeform 24"/>
            <p:cNvSpPr>
              <a:spLocks/>
            </p:cNvSpPr>
            <p:nvPr>
              <p:custDataLst>
                <p:tags r:id="rId1"/>
              </p:custDataLst>
            </p:nvPr>
          </p:nvSpPr>
          <p:spPr bwMode="auto">
            <a:xfrm>
              <a:off x="8700898" y="6662226"/>
              <a:ext cx="269604" cy="79887"/>
            </a:xfrm>
            <a:custGeom>
              <a:avLst/>
              <a:gdLst>
                <a:gd name="T0" fmla="*/ 2147483647 w 1048"/>
                <a:gd name="T1" fmla="*/ 2147483647 h 250"/>
                <a:gd name="T2" fmla="*/ 2147483647 w 1048"/>
                <a:gd name="T3" fmla="*/ 2147483647 h 250"/>
                <a:gd name="T4" fmla="*/ 2147483647 w 1048"/>
                <a:gd name="T5" fmla="*/ 2147483647 h 250"/>
                <a:gd name="T6" fmla="*/ 2147483647 w 1048"/>
                <a:gd name="T7" fmla="*/ 2147483647 h 250"/>
                <a:gd name="T8" fmla="*/ 2147483647 w 1048"/>
                <a:gd name="T9" fmla="*/ 2147483647 h 250"/>
                <a:gd name="T10" fmla="*/ 2147483647 w 1048"/>
                <a:gd name="T11" fmla="*/ 2147483647 h 250"/>
                <a:gd name="T12" fmla="*/ 2147483647 w 1048"/>
                <a:gd name="T13" fmla="*/ 2147483647 h 250"/>
                <a:gd name="T14" fmla="*/ 0 w 1048"/>
                <a:gd name="T15" fmla="*/ 2147483647 h 250"/>
                <a:gd name="T16" fmla="*/ 2147483647 w 1048"/>
                <a:gd name="T17" fmla="*/ 2147483647 h 250"/>
                <a:gd name="T18" fmla="*/ 2147483647 w 1048"/>
                <a:gd name="T19" fmla="*/ 2147483647 h 250"/>
                <a:gd name="T20" fmla="*/ 2147483647 w 1048"/>
                <a:gd name="T21" fmla="*/ 2147483647 h 250"/>
                <a:gd name="T22" fmla="*/ 2147483647 w 1048"/>
                <a:gd name="T23" fmla="*/ 2147483647 h 250"/>
                <a:gd name="T24" fmla="*/ 2147483647 w 1048"/>
                <a:gd name="T25" fmla="*/ 2147483647 h 250"/>
                <a:gd name="T26" fmla="*/ 2147483647 w 1048"/>
                <a:gd name="T27" fmla="*/ 2147483647 h 250"/>
                <a:gd name="T28" fmla="*/ 2147483647 w 1048"/>
                <a:gd name="T29" fmla="*/ 2147483647 h 250"/>
                <a:gd name="T30" fmla="*/ 2147483647 w 1048"/>
                <a:gd name="T31" fmla="*/ 2147483647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6343" name="Oval 25"/>
            <p:cNvSpPr>
              <a:spLocks noChangeArrowheads="1"/>
            </p:cNvSpPr>
            <p:nvPr>
              <p:custDataLst>
                <p:tags r:id="rId2"/>
              </p:custDataLst>
            </p:nvPr>
          </p:nvSpPr>
          <p:spPr bwMode="auto">
            <a:xfrm>
              <a:off x="8713213" y="6495713"/>
              <a:ext cx="259286" cy="215600"/>
            </a:xfrm>
            <a:prstGeom prst="ellipse">
              <a:avLst/>
            </a:prstGeom>
            <a:solidFill>
              <a:srgbClr val="0ACB0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56344" name="Oval 26"/>
            <p:cNvSpPr>
              <a:spLocks noChangeArrowheads="1"/>
            </p:cNvSpPr>
            <p:nvPr>
              <p:custDataLst>
                <p:tags r:id="rId3"/>
              </p:custDataLst>
            </p:nvPr>
          </p:nvSpPr>
          <p:spPr bwMode="auto">
            <a:xfrm rot="-1967255">
              <a:off x="8737844" y="6541592"/>
              <a:ext cx="61909" cy="616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56345" name="Oval 27"/>
            <p:cNvSpPr>
              <a:spLocks noChangeArrowheads="1"/>
            </p:cNvSpPr>
            <p:nvPr>
              <p:custDataLst>
                <p:tags r:id="rId4"/>
              </p:custDataLst>
            </p:nvPr>
          </p:nvSpPr>
          <p:spPr bwMode="auto">
            <a:xfrm>
              <a:off x="8812068" y="6541592"/>
              <a:ext cx="73891" cy="7667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56346" name="Oval 28"/>
            <p:cNvSpPr>
              <a:spLocks noChangeArrowheads="1"/>
            </p:cNvSpPr>
            <p:nvPr>
              <p:custDataLst>
                <p:tags r:id="rId5"/>
              </p:custDataLst>
            </p:nvPr>
          </p:nvSpPr>
          <p:spPr bwMode="auto">
            <a:xfrm rot="-2071034">
              <a:off x="8898275" y="6556992"/>
              <a:ext cx="49594" cy="7667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56347" name="Oval 29"/>
            <p:cNvSpPr>
              <a:spLocks noChangeArrowheads="1"/>
            </p:cNvSpPr>
            <p:nvPr>
              <p:custDataLst>
                <p:tags r:id="rId6"/>
              </p:custDataLst>
            </p:nvPr>
          </p:nvSpPr>
          <p:spPr bwMode="auto">
            <a:xfrm>
              <a:off x="8764138" y="6572392"/>
              <a:ext cx="18639" cy="2149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56348" name="Oval 30"/>
            <p:cNvSpPr>
              <a:spLocks noChangeArrowheads="1"/>
            </p:cNvSpPr>
            <p:nvPr>
              <p:custDataLst>
                <p:tags r:id="rId7"/>
              </p:custDataLst>
            </p:nvPr>
          </p:nvSpPr>
          <p:spPr bwMode="auto">
            <a:xfrm>
              <a:off x="8838363" y="6577526"/>
              <a:ext cx="18306" cy="2053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56349" name="Oval 31"/>
            <p:cNvSpPr>
              <a:spLocks noChangeArrowheads="1"/>
            </p:cNvSpPr>
            <p:nvPr>
              <p:custDataLst>
                <p:tags r:id="rId8"/>
              </p:custDataLst>
            </p:nvPr>
          </p:nvSpPr>
          <p:spPr bwMode="auto">
            <a:xfrm>
              <a:off x="8905597" y="6594851"/>
              <a:ext cx="17974" cy="2053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56350" name="AutoShape 32"/>
            <p:cNvSpPr>
              <a:spLocks noChangeArrowheads="1"/>
            </p:cNvSpPr>
            <p:nvPr>
              <p:custDataLst>
                <p:tags r:id="rId9"/>
              </p:custDataLst>
            </p:nvPr>
          </p:nvSpPr>
          <p:spPr bwMode="auto">
            <a:xfrm rot="-5400000">
              <a:off x="8822183" y="6589291"/>
              <a:ext cx="24704" cy="148116"/>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56351" name="Freeform 33"/>
            <p:cNvSpPr>
              <a:spLocks/>
            </p:cNvSpPr>
            <p:nvPr>
              <p:custDataLst>
                <p:tags r:id="rId10"/>
              </p:custDataLst>
            </p:nvPr>
          </p:nvSpPr>
          <p:spPr bwMode="auto">
            <a:xfrm>
              <a:off x="8764804" y="6459780"/>
              <a:ext cx="215683" cy="82133"/>
            </a:xfrm>
            <a:custGeom>
              <a:avLst/>
              <a:gdLst>
                <a:gd name="T0" fmla="*/ 2147483647 w 648"/>
                <a:gd name="T1" fmla="*/ 0 h 256"/>
                <a:gd name="T2" fmla="*/ 2147483647 w 648"/>
                <a:gd name="T3" fmla="*/ 2147483647 h 256"/>
                <a:gd name="T4" fmla="*/ 0 w 648"/>
                <a:gd name="T5" fmla="*/ 2147483647 h 256"/>
                <a:gd name="T6" fmla="*/ 2147483647 w 648"/>
                <a:gd name="T7" fmla="*/ 2147483647 h 256"/>
                <a:gd name="T8" fmla="*/ 2147483647 w 648"/>
                <a:gd name="T9" fmla="*/ 2147483647 h 256"/>
                <a:gd name="T10" fmla="*/ 2147483647 w 648"/>
                <a:gd name="T11" fmla="*/ 2147483647 h 256"/>
                <a:gd name="T12" fmla="*/ 2147483647 w 648"/>
                <a:gd name="T13" fmla="*/ 2147483647 h 256"/>
                <a:gd name="T14" fmla="*/ 2147483647 w 648"/>
                <a:gd name="T15" fmla="*/ 2147483647 h 256"/>
                <a:gd name="T16" fmla="*/ 2147483647 w 648"/>
                <a:gd name="T17" fmla="*/ 2147483647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6352" name="Freeform 34"/>
            <p:cNvSpPr>
              <a:spLocks/>
            </p:cNvSpPr>
            <p:nvPr>
              <p:custDataLst>
                <p:tags r:id="rId11"/>
              </p:custDataLst>
            </p:nvPr>
          </p:nvSpPr>
          <p:spPr bwMode="auto">
            <a:xfrm>
              <a:off x="8809405" y="6435076"/>
              <a:ext cx="147117" cy="61600"/>
            </a:xfrm>
            <a:custGeom>
              <a:avLst/>
              <a:gdLst>
                <a:gd name="T0" fmla="*/ 2147483647 w 442"/>
                <a:gd name="T1" fmla="*/ 2147483647 h 192"/>
                <a:gd name="T2" fmla="*/ 2147483647 w 442"/>
                <a:gd name="T3" fmla="*/ 2147483647 h 192"/>
                <a:gd name="T4" fmla="*/ 2147483647 w 442"/>
                <a:gd name="T5" fmla="*/ 0 h 192"/>
                <a:gd name="T6" fmla="*/ 2147483647 w 442"/>
                <a:gd name="T7" fmla="*/ 2147483647 h 192"/>
                <a:gd name="T8" fmla="*/ 2147483647 w 442"/>
                <a:gd name="T9" fmla="*/ 2147483647 h 192"/>
                <a:gd name="T10" fmla="*/ 2147483647 w 442"/>
                <a:gd name="T11" fmla="*/ 2147483647 h 192"/>
                <a:gd name="T12" fmla="*/ 2147483647 w 442"/>
                <a:gd name="T13" fmla="*/ 2147483647 h 192"/>
                <a:gd name="T14" fmla="*/ 2147483647 w 442"/>
                <a:gd name="T15" fmla="*/ 2147483647 h 192"/>
                <a:gd name="T16" fmla="*/ 2147483647 w 442"/>
                <a:gd name="T17" fmla="*/ 2147483647 h 192"/>
                <a:gd name="T18" fmla="*/ 2147483647 w 442"/>
                <a:gd name="T19" fmla="*/ 2147483647 h 192"/>
                <a:gd name="T20" fmla="*/ 2147483647 w 442"/>
                <a:gd name="T21" fmla="*/ 2147483647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6353" name="Freeform 35"/>
            <p:cNvSpPr>
              <a:spLocks/>
            </p:cNvSpPr>
            <p:nvPr>
              <p:custDataLst>
                <p:tags r:id="rId12"/>
              </p:custDataLst>
            </p:nvPr>
          </p:nvSpPr>
          <p:spPr bwMode="auto">
            <a:xfrm>
              <a:off x="8733184" y="6676021"/>
              <a:ext cx="71561" cy="44596"/>
            </a:xfrm>
            <a:custGeom>
              <a:avLst/>
              <a:gdLst>
                <a:gd name="T0" fmla="*/ 2147483647 w 215"/>
                <a:gd name="T1" fmla="*/ 2147483647 h 139"/>
                <a:gd name="T2" fmla="*/ 2147483647 w 215"/>
                <a:gd name="T3" fmla="*/ 2147483647 h 139"/>
                <a:gd name="T4" fmla="*/ 2147483647 w 215"/>
                <a:gd name="T5" fmla="*/ 2147483647 h 139"/>
                <a:gd name="T6" fmla="*/ 2147483647 w 215"/>
                <a:gd name="T7" fmla="*/ 2147483647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6354" name="Freeform 36"/>
            <p:cNvSpPr>
              <a:spLocks/>
            </p:cNvSpPr>
            <p:nvPr>
              <p:custDataLst>
                <p:tags r:id="rId13"/>
              </p:custDataLst>
            </p:nvPr>
          </p:nvSpPr>
          <p:spPr bwMode="auto">
            <a:xfrm flipH="1">
              <a:off x="8876640" y="6679551"/>
              <a:ext cx="71561" cy="44596"/>
            </a:xfrm>
            <a:custGeom>
              <a:avLst/>
              <a:gdLst>
                <a:gd name="T0" fmla="*/ 2147483647 w 215"/>
                <a:gd name="T1" fmla="*/ 2147483647 h 139"/>
                <a:gd name="T2" fmla="*/ 2147483647 w 215"/>
                <a:gd name="T3" fmla="*/ 2147483647 h 139"/>
                <a:gd name="T4" fmla="*/ 2147483647 w 215"/>
                <a:gd name="T5" fmla="*/ 2147483647 h 139"/>
                <a:gd name="T6" fmla="*/ 2147483647 w 215"/>
                <a:gd name="T7" fmla="*/ 2147483647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6326" name="Rectangle 2"/>
          <p:cNvSpPr>
            <a:spLocks noChangeArrowheads="1"/>
          </p:cNvSpPr>
          <p:nvPr/>
        </p:nvSpPr>
        <p:spPr bwMode="auto">
          <a:xfrm>
            <a:off x="88900" y="242888"/>
            <a:ext cx="71501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buFontTx/>
              <a:buNone/>
            </a:pPr>
            <a:r>
              <a:rPr lang="en-US" altLang="en-US" sz="1200" b="1">
                <a:latin typeface="Courier New" pitchFamily="49" charset="0"/>
              </a:rPr>
              <a:t>class Person</a:t>
            </a:r>
          </a:p>
          <a:p>
            <a:pPr>
              <a:spcBef>
                <a:spcPct val="0"/>
              </a:spcBef>
              <a:buFontTx/>
              <a:buNone/>
            </a:pPr>
            <a:r>
              <a:rPr lang="en-US" altLang="en-US" sz="1200" b="1">
                <a:latin typeface="Courier New" pitchFamily="49" charset="0"/>
              </a:rPr>
              <a:t>{</a:t>
            </a:r>
          </a:p>
          <a:p>
            <a:pPr>
              <a:spcBef>
                <a:spcPct val="0"/>
              </a:spcBef>
              <a:buFontTx/>
              <a:buNone/>
            </a:pPr>
            <a:r>
              <a:rPr lang="en-US" altLang="en-US" sz="1200" b="1">
                <a:latin typeface="Courier New" pitchFamily="49" charset="0"/>
              </a:rPr>
              <a:t>  protected String name;  // data member – protected</a:t>
            </a:r>
          </a:p>
          <a:p>
            <a:pPr>
              <a:spcBef>
                <a:spcPct val="0"/>
              </a:spcBef>
              <a:buFontTx/>
              <a:buNone/>
            </a:pPr>
            <a:endParaRPr lang="en-US" altLang="en-US" sz="1200" b="1">
              <a:latin typeface="Courier New" pitchFamily="49" charset="0"/>
            </a:endParaRPr>
          </a:p>
          <a:p>
            <a:pPr>
              <a:spcBef>
                <a:spcPct val="0"/>
              </a:spcBef>
              <a:buFontTx/>
              <a:buNone/>
            </a:pPr>
            <a:r>
              <a:rPr lang="en-US" altLang="en-US" sz="1200" b="1">
                <a:latin typeface="Courier New" pitchFamily="49" charset="0"/>
              </a:rPr>
              <a:t>  public Person( String name )  { this.name = name; }</a:t>
            </a:r>
          </a:p>
          <a:p>
            <a:pPr>
              <a:spcBef>
                <a:spcPct val="0"/>
              </a:spcBef>
              <a:buFontTx/>
              <a:buNone/>
            </a:pPr>
            <a:r>
              <a:rPr lang="en-US" altLang="en-US" sz="1200" b="1">
                <a:latin typeface="Courier New" pitchFamily="49" charset="0"/>
              </a:rPr>
              <a:t>  public boolean isAsleep( int hr )  { return hr &gt; 22 || hr &lt; 7; }  </a:t>
            </a:r>
          </a:p>
          <a:p>
            <a:pPr>
              <a:spcBef>
                <a:spcPct val="0"/>
              </a:spcBef>
              <a:buFontTx/>
              <a:buNone/>
            </a:pPr>
            <a:r>
              <a:rPr lang="en-US" altLang="en-US" sz="1200" b="1">
                <a:latin typeface="Courier New" pitchFamily="49" charset="0"/>
              </a:rPr>
              <a:t>  public String toString()      { return name; }</a:t>
            </a:r>
          </a:p>
          <a:p>
            <a:pPr>
              <a:spcBef>
                <a:spcPct val="0"/>
              </a:spcBef>
              <a:buFontTx/>
              <a:buNone/>
            </a:pPr>
            <a:endParaRPr lang="en-US" altLang="en-US" sz="1200" b="1">
              <a:latin typeface="Courier New" pitchFamily="49" charset="0"/>
            </a:endParaRPr>
          </a:p>
          <a:p>
            <a:pPr>
              <a:spcBef>
                <a:spcPct val="0"/>
              </a:spcBef>
              <a:buFontTx/>
              <a:buNone/>
            </a:pPr>
            <a:r>
              <a:rPr lang="en-US" altLang="en-US" sz="1200" b="1">
                <a:latin typeface="Courier New" pitchFamily="49" charset="0"/>
              </a:rPr>
              <a:t>  public void status( int hr )</a:t>
            </a:r>
          </a:p>
          <a:p>
            <a:pPr>
              <a:spcBef>
                <a:spcPct val="0"/>
              </a:spcBef>
              <a:buFontTx/>
              <a:buNone/>
            </a:pPr>
            <a:r>
              <a:rPr lang="en-US" altLang="en-US" sz="1200" b="1">
                <a:latin typeface="Courier New" pitchFamily="49" charset="0"/>
              </a:rPr>
              <a:t>  {</a:t>
            </a:r>
          </a:p>
          <a:p>
            <a:pPr>
              <a:spcBef>
                <a:spcPct val="0"/>
              </a:spcBef>
              <a:buFontTx/>
              <a:buNone/>
            </a:pPr>
            <a:r>
              <a:rPr lang="en-US" altLang="en-US" sz="1200" b="1">
                <a:latin typeface="Courier New" pitchFamily="49" charset="0"/>
              </a:rPr>
              <a:t>    if ( this.isAsleep( hr ) )</a:t>
            </a:r>
          </a:p>
          <a:p>
            <a:pPr>
              <a:spcBef>
                <a:spcPct val="0"/>
              </a:spcBef>
              <a:buFontTx/>
              <a:buNone/>
            </a:pPr>
            <a:r>
              <a:rPr lang="en-US" altLang="en-US" sz="1200" b="1">
                <a:latin typeface="Courier New" pitchFamily="49" charset="0"/>
              </a:rPr>
              <a:t>      System.out.println( "Now asleep: " + this );</a:t>
            </a:r>
          </a:p>
          <a:p>
            <a:pPr>
              <a:spcBef>
                <a:spcPct val="0"/>
              </a:spcBef>
              <a:buFontTx/>
              <a:buNone/>
            </a:pPr>
            <a:r>
              <a:rPr lang="en-US" altLang="en-US" sz="1200" b="1">
                <a:latin typeface="Courier New" pitchFamily="49" charset="0"/>
              </a:rPr>
              <a:t>    else</a:t>
            </a:r>
          </a:p>
          <a:p>
            <a:pPr>
              <a:spcBef>
                <a:spcPct val="0"/>
              </a:spcBef>
              <a:buFontTx/>
              <a:buNone/>
            </a:pPr>
            <a:r>
              <a:rPr lang="en-US" altLang="en-US" sz="1200" b="1">
                <a:latin typeface="Courier New" pitchFamily="49" charset="0"/>
              </a:rPr>
              <a:t>      System.out.println( "Now awake: " + this );</a:t>
            </a:r>
          </a:p>
          <a:p>
            <a:pPr>
              <a:spcBef>
                <a:spcPct val="0"/>
              </a:spcBef>
              <a:buFontTx/>
              <a:buNone/>
            </a:pPr>
            <a:r>
              <a:rPr lang="en-US" altLang="en-US" sz="1200" b="1">
                <a:latin typeface="Courier New" pitchFamily="49" charset="0"/>
              </a:rPr>
              <a:t>  }</a:t>
            </a:r>
          </a:p>
          <a:p>
            <a:pPr>
              <a:spcBef>
                <a:spcPct val="0"/>
              </a:spcBef>
              <a:buFontTx/>
              <a:buNone/>
            </a:pPr>
            <a:r>
              <a:rPr lang="en-US" altLang="en-US" sz="1200" b="1">
                <a:latin typeface="Courier New" pitchFamily="49" charset="0"/>
              </a:rPr>
              <a:t>}</a:t>
            </a:r>
          </a:p>
        </p:txBody>
      </p:sp>
      <p:sp>
        <p:nvSpPr>
          <p:cNvPr id="56327" name="Rectangle 3"/>
          <p:cNvSpPr>
            <a:spLocks noChangeArrowheads="1"/>
          </p:cNvSpPr>
          <p:nvPr/>
        </p:nvSpPr>
        <p:spPr bwMode="auto">
          <a:xfrm>
            <a:off x="90488" y="3400425"/>
            <a:ext cx="65420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buFontTx/>
              <a:buNone/>
            </a:pPr>
            <a:r>
              <a:rPr lang="en-US" altLang="en-US" sz="1200" b="1">
                <a:latin typeface="Courier New" pitchFamily="49" charset="0"/>
              </a:rPr>
              <a:t>class Student </a:t>
            </a:r>
            <a:r>
              <a:rPr lang="en-US" altLang="en-US" sz="1200" b="1">
                <a:solidFill>
                  <a:schemeClr val="accent1"/>
                </a:solidFill>
                <a:latin typeface="Courier New" pitchFamily="49" charset="0"/>
              </a:rPr>
              <a:t>extends Person</a:t>
            </a:r>
          </a:p>
          <a:p>
            <a:pPr>
              <a:spcBef>
                <a:spcPct val="0"/>
              </a:spcBef>
              <a:buFontTx/>
              <a:buNone/>
            </a:pPr>
            <a:r>
              <a:rPr lang="en-US" altLang="en-US" sz="1200" b="1">
                <a:latin typeface="Courier New" pitchFamily="49" charset="0"/>
              </a:rPr>
              <a:t>{</a:t>
            </a:r>
          </a:p>
          <a:p>
            <a:pPr>
              <a:spcBef>
                <a:spcPct val="0"/>
              </a:spcBef>
              <a:buFontTx/>
              <a:buNone/>
            </a:pPr>
            <a:r>
              <a:rPr lang="en-US" altLang="en-US" sz="1200" b="1">
                <a:latin typeface="Courier New" pitchFamily="49" charset="0"/>
              </a:rPr>
              <a:t>  protected int units;</a:t>
            </a:r>
            <a:endParaRPr lang="en-US" altLang="en-US" sz="1200" b="1">
              <a:solidFill>
                <a:srgbClr val="0333FF"/>
              </a:solidFill>
              <a:latin typeface="Courier New" pitchFamily="49" charset="0"/>
            </a:endParaRPr>
          </a:p>
          <a:p>
            <a:pPr>
              <a:spcBef>
                <a:spcPct val="0"/>
              </a:spcBef>
              <a:buFontTx/>
              <a:buNone/>
            </a:pPr>
            <a:endParaRPr lang="en-US" altLang="en-US" sz="1200" b="1">
              <a:latin typeface="Courier New" pitchFamily="49" charset="0"/>
            </a:endParaRPr>
          </a:p>
          <a:p>
            <a:pPr>
              <a:spcBef>
                <a:spcPct val="0"/>
              </a:spcBef>
              <a:buFontTx/>
              <a:buNone/>
            </a:pPr>
            <a:r>
              <a:rPr lang="en-US" altLang="en-US" sz="1200" b="1">
                <a:latin typeface="Courier New" pitchFamily="49" charset="0"/>
              </a:rPr>
              <a:t>  public Student( String name, int units )  {</a:t>
            </a:r>
          </a:p>
          <a:p>
            <a:pPr>
              <a:spcBef>
                <a:spcPct val="0"/>
              </a:spcBef>
              <a:buFontTx/>
              <a:buNone/>
            </a:pPr>
            <a:r>
              <a:rPr lang="en-US" altLang="en-US" sz="1200" b="1">
                <a:latin typeface="Courier New" pitchFamily="49" charset="0"/>
              </a:rPr>
              <a:t>    </a:t>
            </a:r>
            <a:r>
              <a:rPr lang="en-US" altLang="en-US" sz="1200" b="1">
                <a:solidFill>
                  <a:schemeClr val="accent1"/>
                </a:solidFill>
                <a:latin typeface="Courier New" pitchFamily="49" charset="0"/>
              </a:rPr>
              <a:t>super</a:t>
            </a:r>
            <a:r>
              <a:rPr lang="en-US" altLang="en-US" sz="1200" b="1">
                <a:latin typeface="Courier New" pitchFamily="49" charset="0"/>
              </a:rPr>
              <a:t>(name);</a:t>
            </a:r>
          </a:p>
          <a:p>
            <a:pPr>
              <a:spcBef>
                <a:spcPct val="0"/>
              </a:spcBef>
              <a:buFontTx/>
              <a:buNone/>
            </a:pPr>
            <a:r>
              <a:rPr lang="en-US" altLang="en-US" sz="1200" b="1">
                <a:latin typeface="Courier New" pitchFamily="49" charset="0"/>
              </a:rPr>
              <a:t>    this.units = units;</a:t>
            </a:r>
          </a:p>
          <a:p>
            <a:pPr>
              <a:spcBef>
                <a:spcPct val="0"/>
              </a:spcBef>
              <a:buFontTx/>
              <a:buNone/>
            </a:pPr>
            <a:r>
              <a:rPr lang="en-US" altLang="en-US" sz="1200" b="1">
                <a:latin typeface="Courier New" pitchFamily="49" charset="0"/>
              </a:rPr>
              <a:t>  }</a:t>
            </a:r>
          </a:p>
          <a:p>
            <a:pPr>
              <a:spcBef>
                <a:spcPct val="0"/>
              </a:spcBef>
              <a:buFontTx/>
              <a:buNone/>
            </a:pPr>
            <a:endParaRPr lang="en-US" altLang="en-US" sz="1200" b="1">
              <a:latin typeface="Courier New" pitchFamily="49" charset="0"/>
            </a:endParaRPr>
          </a:p>
          <a:p>
            <a:pPr>
              <a:spcBef>
                <a:spcPct val="0"/>
              </a:spcBef>
              <a:buFontTx/>
              <a:buNone/>
            </a:pPr>
            <a:r>
              <a:rPr lang="en-US" altLang="en-US" sz="1200" b="1">
                <a:latin typeface="Courier New" pitchFamily="49" charset="0"/>
              </a:rPr>
              <a:t>  public boolean isAsleep( int hr )</a:t>
            </a:r>
            <a:endParaRPr lang="en-US" altLang="en-US" sz="1200" b="1">
              <a:solidFill>
                <a:srgbClr val="0333FF"/>
              </a:solidFill>
              <a:latin typeface="Courier New" pitchFamily="49" charset="0"/>
            </a:endParaRPr>
          </a:p>
          <a:p>
            <a:pPr>
              <a:spcBef>
                <a:spcPct val="0"/>
              </a:spcBef>
              <a:buFontTx/>
              <a:buNone/>
            </a:pPr>
            <a:r>
              <a:rPr lang="en-US" altLang="en-US" sz="1200" b="1">
                <a:latin typeface="Courier New" pitchFamily="49" charset="0"/>
              </a:rPr>
              <a:t>  { return 2 &lt; hr &amp;&amp; hr &lt; 8; }</a:t>
            </a:r>
          </a:p>
          <a:p>
            <a:pPr>
              <a:spcBef>
                <a:spcPct val="0"/>
              </a:spcBef>
              <a:buFontTx/>
              <a:buNone/>
            </a:pPr>
            <a:endParaRPr lang="en-US" altLang="en-US" sz="1200" b="1">
              <a:latin typeface="Courier New" pitchFamily="49" charset="0"/>
            </a:endParaRPr>
          </a:p>
          <a:p>
            <a:pPr>
              <a:spcBef>
                <a:spcPct val="0"/>
              </a:spcBef>
              <a:buFontTx/>
              <a:buNone/>
            </a:pPr>
            <a:r>
              <a:rPr lang="en-US" altLang="en-US" sz="1200" b="1">
                <a:latin typeface="Courier New" pitchFamily="49" charset="0"/>
              </a:rPr>
              <a:t>  public String toString()</a:t>
            </a:r>
          </a:p>
          <a:p>
            <a:pPr>
              <a:spcBef>
                <a:spcPct val="0"/>
              </a:spcBef>
              <a:buFontTx/>
              <a:buNone/>
            </a:pPr>
            <a:r>
              <a:rPr lang="en-US" altLang="en-US" sz="1200" b="1">
                <a:latin typeface="Courier New" pitchFamily="49" charset="0"/>
              </a:rPr>
              <a:t>  {</a:t>
            </a:r>
          </a:p>
          <a:p>
            <a:pPr>
              <a:spcBef>
                <a:spcPct val="0"/>
              </a:spcBef>
              <a:buFontTx/>
              <a:buNone/>
            </a:pPr>
            <a:r>
              <a:rPr lang="en-US" altLang="en-US" sz="1200" b="1">
                <a:latin typeface="Courier New" pitchFamily="49" charset="0"/>
              </a:rPr>
              <a:t>    String result = </a:t>
            </a:r>
            <a:r>
              <a:rPr lang="en-US" altLang="en-US" sz="1200" b="1">
                <a:solidFill>
                  <a:schemeClr val="accent1"/>
                </a:solidFill>
                <a:latin typeface="Courier New" pitchFamily="49" charset="0"/>
              </a:rPr>
              <a:t>super</a:t>
            </a:r>
            <a:r>
              <a:rPr lang="en-US" altLang="en-US" sz="1200" b="1">
                <a:latin typeface="Courier New" pitchFamily="49" charset="0"/>
              </a:rPr>
              <a:t>.toString();</a:t>
            </a:r>
          </a:p>
          <a:p>
            <a:pPr>
              <a:spcBef>
                <a:spcPct val="0"/>
              </a:spcBef>
              <a:buFontTx/>
              <a:buNone/>
            </a:pPr>
            <a:r>
              <a:rPr lang="en-US" altLang="en-US" sz="1200" b="1">
                <a:latin typeface="Courier New" pitchFamily="49" charset="0"/>
              </a:rPr>
              <a:t>    return result + </a:t>
            </a:r>
            <a:r>
              <a:rPr lang="en-US" altLang="en-US" sz="1200" b="1">
                <a:solidFill>
                  <a:srgbClr val="008000"/>
                </a:solidFill>
                <a:latin typeface="Courier New" pitchFamily="49" charset="0"/>
              </a:rPr>
              <a:t>" units: " </a:t>
            </a:r>
            <a:r>
              <a:rPr lang="en-US" altLang="en-US" sz="1200" b="1">
                <a:latin typeface="Courier New" pitchFamily="49" charset="0"/>
              </a:rPr>
              <a:t>+ units;</a:t>
            </a:r>
          </a:p>
          <a:p>
            <a:pPr>
              <a:spcBef>
                <a:spcPct val="0"/>
              </a:spcBef>
              <a:buFontTx/>
              <a:buNone/>
            </a:pPr>
            <a:r>
              <a:rPr lang="en-US" altLang="en-US" sz="1200" b="1">
                <a:latin typeface="Courier New" pitchFamily="49" charset="0"/>
              </a:rPr>
              <a:t>  }</a:t>
            </a:r>
          </a:p>
          <a:p>
            <a:pPr>
              <a:spcBef>
                <a:spcPct val="0"/>
              </a:spcBef>
              <a:buFontTx/>
              <a:buNone/>
            </a:pPr>
            <a:r>
              <a:rPr lang="en-US" altLang="en-US" sz="1200" b="1">
                <a:latin typeface="Courier New" pitchFamily="49" charset="0"/>
              </a:rPr>
              <a:t>}</a:t>
            </a:r>
          </a:p>
        </p:txBody>
      </p:sp>
      <p:sp>
        <p:nvSpPr>
          <p:cNvPr id="56328" name="Line 15"/>
          <p:cNvSpPr>
            <a:spLocks noChangeShapeType="1"/>
          </p:cNvSpPr>
          <p:nvPr/>
        </p:nvSpPr>
        <p:spPr bwMode="auto">
          <a:xfrm>
            <a:off x="228600" y="3324225"/>
            <a:ext cx="533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29" name="Oval 5"/>
          <p:cNvSpPr>
            <a:spLocks noChangeArrowheads="1"/>
          </p:cNvSpPr>
          <p:nvPr/>
        </p:nvSpPr>
        <p:spPr bwMode="auto">
          <a:xfrm>
            <a:off x="4572000" y="53340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a:t>Person</a:t>
            </a:r>
          </a:p>
        </p:txBody>
      </p:sp>
      <p:sp>
        <p:nvSpPr>
          <p:cNvPr id="56330" name="Text Box 12"/>
          <p:cNvSpPr txBox="1">
            <a:spLocks noChangeArrowheads="1"/>
          </p:cNvSpPr>
          <p:nvPr/>
        </p:nvSpPr>
        <p:spPr bwMode="auto">
          <a:xfrm>
            <a:off x="4878388" y="5353050"/>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400" b="1">
                <a:solidFill>
                  <a:srgbClr val="0333FF"/>
                </a:solidFill>
                <a:latin typeface="Arial" pitchFamily="34" charset="0"/>
              </a:rPr>
              <a:t>Base Class</a:t>
            </a:r>
          </a:p>
        </p:txBody>
      </p:sp>
      <p:sp>
        <p:nvSpPr>
          <p:cNvPr id="56331" name="Text Box 14"/>
          <p:cNvSpPr txBox="1">
            <a:spLocks noChangeArrowheads="1"/>
          </p:cNvSpPr>
          <p:nvPr/>
        </p:nvSpPr>
        <p:spPr bwMode="auto">
          <a:xfrm>
            <a:off x="4943475" y="5829300"/>
            <a:ext cx="1209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000">
                <a:solidFill>
                  <a:srgbClr val="0333FF"/>
                </a:solidFill>
                <a:latin typeface="Arial" pitchFamily="34" charset="0"/>
              </a:rPr>
              <a:t>or Super-Class</a:t>
            </a:r>
          </a:p>
        </p:txBody>
      </p:sp>
      <p:sp>
        <p:nvSpPr>
          <p:cNvPr id="56332" name="Text Box 12"/>
          <p:cNvSpPr txBox="1">
            <a:spLocks noChangeArrowheads="1"/>
          </p:cNvSpPr>
          <p:nvPr/>
        </p:nvSpPr>
        <p:spPr bwMode="auto">
          <a:xfrm>
            <a:off x="6172200" y="4962525"/>
            <a:ext cx="1450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400" b="1">
                <a:solidFill>
                  <a:srgbClr val="0333FF"/>
                </a:solidFill>
                <a:latin typeface="Arial" pitchFamily="34" charset="0"/>
              </a:rPr>
              <a:t>Derived Class</a:t>
            </a:r>
          </a:p>
        </p:txBody>
      </p:sp>
      <p:sp>
        <p:nvSpPr>
          <p:cNvPr id="56333" name="Text Box 14"/>
          <p:cNvSpPr txBox="1">
            <a:spLocks noChangeArrowheads="1"/>
          </p:cNvSpPr>
          <p:nvPr/>
        </p:nvSpPr>
        <p:spPr bwMode="auto">
          <a:xfrm>
            <a:off x="6477000" y="5507038"/>
            <a:ext cx="1209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000">
                <a:solidFill>
                  <a:srgbClr val="0333FF"/>
                </a:solidFill>
                <a:latin typeface="Arial" pitchFamily="34" charset="0"/>
              </a:rPr>
              <a:t>or Sub-Class</a:t>
            </a:r>
          </a:p>
        </p:txBody>
      </p:sp>
      <p:sp>
        <p:nvSpPr>
          <p:cNvPr id="56334" name="Oval 4"/>
          <p:cNvSpPr>
            <a:spLocks noChangeArrowheads="1"/>
          </p:cNvSpPr>
          <p:nvPr/>
        </p:nvSpPr>
        <p:spPr bwMode="auto">
          <a:xfrm>
            <a:off x="6459538" y="3457575"/>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a:t>Student</a:t>
            </a:r>
          </a:p>
        </p:txBody>
      </p:sp>
      <p:sp>
        <p:nvSpPr>
          <p:cNvPr id="56335" name="Oval 5"/>
          <p:cNvSpPr>
            <a:spLocks noChangeArrowheads="1"/>
          </p:cNvSpPr>
          <p:nvPr/>
        </p:nvSpPr>
        <p:spPr bwMode="auto">
          <a:xfrm>
            <a:off x="6491288" y="1933575"/>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a:t>Person</a:t>
            </a:r>
          </a:p>
        </p:txBody>
      </p:sp>
      <p:sp>
        <p:nvSpPr>
          <p:cNvPr id="56336" name="Line 6"/>
          <p:cNvSpPr>
            <a:spLocks noChangeShapeType="1"/>
          </p:cNvSpPr>
          <p:nvPr/>
        </p:nvSpPr>
        <p:spPr bwMode="auto">
          <a:xfrm flipH="1">
            <a:off x="7346950" y="2720975"/>
            <a:ext cx="30163" cy="73501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337" name="Text Box 8"/>
          <p:cNvSpPr txBox="1">
            <a:spLocks noChangeArrowheads="1"/>
          </p:cNvSpPr>
          <p:nvPr/>
        </p:nvSpPr>
        <p:spPr bwMode="auto">
          <a:xfrm>
            <a:off x="7450138" y="4233863"/>
            <a:ext cx="1485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400" b="1">
                <a:solidFill>
                  <a:srgbClr val="0333FF"/>
                </a:solidFill>
                <a:latin typeface="Arial" pitchFamily="34" charset="0"/>
              </a:rPr>
              <a:t>Derived Class</a:t>
            </a:r>
          </a:p>
        </p:txBody>
      </p:sp>
      <p:sp>
        <p:nvSpPr>
          <p:cNvPr id="56338" name="Text Box 12"/>
          <p:cNvSpPr txBox="1">
            <a:spLocks noChangeArrowheads="1"/>
          </p:cNvSpPr>
          <p:nvPr/>
        </p:nvSpPr>
        <p:spPr bwMode="auto">
          <a:xfrm>
            <a:off x="7602538" y="2667000"/>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400" b="1">
                <a:solidFill>
                  <a:srgbClr val="0333FF"/>
                </a:solidFill>
                <a:latin typeface="Arial" pitchFamily="34" charset="0"/>
              </a:rPr>
              <a:t>Base Class</a:t>
            </a:r>
          </a:p>
        </p:txBody>
      </p:sp>
      <p:sp>
        <p:nvSpPr>
          <p:cNvPr id="56339" name="Text Box 14"/>
          <p:cNvSpPr txBox="1">
            <a:spLocks noChangeArrowheads="1"/>
          </p:cNvSpPr>
          <p:nvPr/>
        </p:nvSpPr>
        <p:spPr bwMode="auto">
          <a:xfrm>
            <a:off x="7858125" y="2895600"/>
            <a:ext cx="1209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000">
                <a:solidFill>
                  <a:srgbClr val="0333FF"/>
                </a:solidFill>
                <a:latin typeface="Arial" pitchFamily="34" charset="0"/>
              </a:rPr>
              <a:t>or Super-Class</a:t>
            </a:r>
          </a:p>
        </p:txBody>
      </p:sp>
      <p:sp>
        <p:nvSpPr>
          <p:cNvPr id="56340" name="Text Box 14"/>
          <p:cNvSpPr txBox="1">
            <a:spLocks noChangeArrowheads="1"/>
          </p:cNvSpPr>
          <p:nvPr/>
        </p:nvSpPr>
        <p:spPr bwMode="auto">
          <a:xfrm>
            <a:off x="7716838" y="4478338"/>
            <a:ext cx="1209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000">
                <a:solidFill>
                  <a:srgbClr val="0333FF"/>
                </a:solidFill>
                <a:latin typeface="Arial" pitchFamily="34" charset="0"/>
              </a:rPr>
              <a:t>or Sub-Class</a:t>
            </a:r>
          </a:p>
        </p:txBody>
      </p:sp>
      <p:sp>
        <p:nvSpPr>
          <p:cNvPr id="56341" name="Text Box 14"/>
          <p:cNvSpPr txBox="1">
            <a:spLocks noChangeArrowheads="1"/>
          </p:cNvSpPr>
          <p:nvPr/>
        </p:nvSpPr>
        <p:spPr bwMode="auto">
          <a:xfrm>
            <a:off x="6789738" y="304800"/>
            <a:ext cx="21971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3200"/>
              <a:t>Visual overview</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5981700" y="1009650"/>
            <a:ext cx="2895600" cy="5715000"/>
          </a:xfrm>
          <a:prstGeom prst="roundRect">
            <a:avLst/>
          </a:prstGeom>
          <a:solidFill>
            <a:schemeClr val="accent3">
              <a:lumMod val="95000"/>
            </a:schemeClr>
          </a:solidFill>
          <a:ln w="9525" cap="flat" cmpd="sng" algn="ctr">
            <a:solidFill>
              <a:schemeClr val="bg1">
                <a:lumMod val="75000"/>
              </a:schemeClr>
            </a:solidFill>
            <a:prstDash val="solid"/>
            <a:round/>
            <a:headEnd type="none" w="med" len="med"/>
            <a:tailEnd type="none" w="med" len="med"/>
          </a:ln>
          <a:effectLst/>
        </p:spPr>
        <p:txBody>
          <a:bodyPr>
            <a:spAutoFit/>
          </a:bodyPr>
          <a:lstStyle/>
          <a:p>
            <a:pPr>
              <a:defRPr/>
            </a:pPr>
            <a:endParaRPr lang="en-US">
              <a:latin typeface="Times New Roman" pitchFamily="1" charset="0"/>
              <a:ea typeface="ＭＳ Ｐゴシック" charset="0"/>
            </a:endParaRPr>
          </a:p>
        </p:txBody>
      </p:sp>
      <p:sp>
        <p:nvSpPr>
          <p:cNvPr id="57347" name="Rectangle 38"/>
          <p:cNvSpPr>
            <a:spLocks noChangeArrowheads="1"/>
          </p:cNvSpPr>
          <p:nvPr/>
        </p:nvSpPr>
        <p:spPr bwMode="auto">
          <a:xfrm>
            <a:off x="152400" y="168275"/>
            <a:ext cx="5781675" cy="653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nSpc>
                <a:spcPct val="90000"/>
              </a:lnSpc>
              <a:spcBef>
                <a:spcPct val="0"/>
              </a:spcBef>
              <a:buFontTx/>
              <a:buNone/>
            </a:pPr>
            <a:r>
              <a:rPr lang="en-US" altLang="en-US" sz="1200" b="1">
                <a:latin typeface="Courier New" pitchFamily="49" charset="0"/>
              </a:rPr>
              <a:t>class </a:t>
            </a:r>
            <a:r>
              <a:rPr lang="en-US" altLang="en-US" sz="1200" b="1">
                <a:solidFill>
                  <a:srgbClr val="860196"/>
                </a:solidFill>
                <a:latin typeface="Courier New" pitchFamily="49" charset="0"/>
              </a:rPr>
              <a:t>Mudder </a:t>
            </a:r>
            <a:r>
              <a:rPr lang="en-US" altLang="en-US" sz="1200" b="1">
                <a:solidFill>
                  <a:srgbClr val="FF0000"/>
                </a:solidFill>
                <a:latin typeface="Courier New" pitchFamily="49" charset="0"/>
              </a:rPr>
              <a:t>extends Student</a:t>
            </a:r>
          </a:p>
          <a:p>
            <a:pPr>
              <a:lnSpc>
                <a:spcPct val="90000"/>
              </a:lnSpc>
              <a:spcBef>
                <a:spcPct val="0"/>
              </a:spcBef>
              <a:buFontTx/>
              <a:buNone/>
            </a:pPr>
            <a:r>
              <a:rPr lang="en-US" altLang="en-US" sz="1200" b="1">
                <a:latin typeface="Courier New" pitchFamily="49" charset="0"/>
              </a:rPr>
              <a:t>{</a:t>
            </a:r>
          </a:p>
          <a:p>
            <a:pPr>
              <a:lnSpc>
                <a:spcPct val="90000"/>
              </a:lnSpc>
              <a:spcBef>
                <a:spcPct val="0"/>
              </a:spcBef>
              <a:buFontTx/>
              <a:buNone/>
            </a:pPr>
            <a:r>
              <a:rPr lang="en-US" altLang="en-US" sz="1200" b="1">
                <a:latin typeface="Courier New" pitchFamily="49" charset="0"/>
              </a:rPr>
              <a:t>  protected String dorm;</a:t>
            </a:r>
          </a:p>
          <a:p>
            <a:pPr>
              <a:lnSpc>
                <a:spcPct val="90000"/>
              </a:lnSpc>
              <a:spcBef>
                <a:spcPct val="0"/>
              </a:spcBef>
              <a:buFontTx/>
              <a:buNone/>
            </a:pPr>
            <a:endParaRPr lang="en-US" altLang="en-US" sz="1200" b="1">
              <a:latin typeface="Courier New" pitchFamily="49" charset="0"/>
            </a:endParaRPr>
          </a:p>
          <a:p>
            <a:pPr>
              <a:lnSpc>
                <a:spcPct val="90000"/>
              </a:lnSpc>
              <a:spcBef>
                <a:spcPct val="0"/>
              </a:spcBef>
              <a:buFontTx/>
              <a:buNone/>
            </a:pPr>
            <a:r>
              <a:rPr lang="en-US" altLang="en-US" sz="1200" b="1">
                <a:latin typeface="Courier New" pitchFamily="49" charset="0"/>
              </a:rPr>
              <a:t>  public boolean isAsleep( int hr ) { return false; }</a:t>
            </a:r>
          </a:p>
          <a:p>
            <a:pPr>
              <a:lnSpc>
                <a:spcPct val="90000"/>
              </a:lnSpc>
              <a:spcBef>
                <a:spcPct val="0"/>
              </a:spcBef>
              <a:buFontTx/>
              <a:buNone/>
            </a:pPr>
            <a:endParaRPr lang="en-US" altLang="en-US" sz="1200" b="1">
              <a:latin typeface="Courier New" pitchFamily="49" charset="0"/>
            </a:endParaRPr>
          </a:p>
          <a:p>
            <a:pPr>
              <a:lnSpc>
                <a:spcPct val="90000"/>
              </a:lnSpc>
              <a:spcBef>
                <a:spcPct val="0"/>
              </a:spcBef>
              <a:buFontTx/>
              <a:buNone/>
            </a:pPr>
            <a:r>
              <a:rPr lang="en-US" altLang="en-US" sz="1200" b="1">
                <a:latin typeface="Courier New" pitchFamily="49" charset="0"/>
              </a:rPr>
              <a:t>  public Mudder( String name, int units, String dorm )</a:t>
            </a:r>
          </a:p>
          <a:p>
            <a:pPr>
              <a:lnSpc>
                <a:spcPct val="90000"/>
              </a:lnSpc>
              <a:spcBef>
                <a:spcPct val="0"/>
              </a:spcBef>
              <a:buFontTx/>
              <a:buNone/>
            </a:pPr>
            <a:r>
              <a:rPr lang="en-US" altLang="en-US" sz="1200" b="1">
                <a:latin typeface="Courier New" pitchFamily="49" charset="0"/>
              </a:rPr>
              <a:t>  {</a:t>
            </a:r>
          </a:p>
          <a:p>
            <a:pPr>
              <a:lnSpc>
                <a:spcPct val="90000"/>
              </a:lnSpc>
              <a:spcBef>
                <a:spcPct val="0"/>
              </a:spcBef>
              <a:buFontTx/>
              <a:buNone/>
            </a:pPr>
            <a:endParaRPr lang="en-US" altLang="en-US" sz="1200" b="1">
              <a:latin typeface="Courier New" pitchFamily="49" charset="0"/>
            </a:endParaRPr>
          </a:p>
          <a:p>
            <a:pPr>
              <a:lnSpc>
                <a:spcPct val="90000"/>
              </a:lnSpc>
              <a:spcBef>
                <a:spcPct val="0"/>
              </a:spcBef>
              <a:buFontTx/>
              <a:buNone/>
            </a:pPr>
            <a:endParaRPr lang="en-US" altLang="en-US" sz="1200" b="1">
              <a:latin typeface="Courier New" pitchFamily="49" charset="0"/>
            </a:endParaRPr>
          </a:p>
          <a:p>
            <a:pPr>
              <a:lnSpc>
                <a:spcPct val="90000"/>
              </a:lnSpc>
              <a:spcBef>
                <a:spcPct val="0"/>
              </a:spcBef>
              <a:buFontTx/>
              <a:buNone/>
            </a:pPr>
            <a:endParaRPr lang="en-US" altLang="en-US" sz="1200" b="1">
              <a:latin typeface="Courier New" pitchFamily="49" charset="0"/>
            </a:endParaRPr>
          </a:p>
          <a:p>
            <a:pPr>
              <a:lnSpc>
                <a:spcPct val="90000"/>
              </a:lnSpc>
              <a:spcBef>
                <a:spcPct val="0"/>
              </a:spcBef>
              <a:buFontTx/>
              <a:buNone/>
            </a:pPr>
            <a:endParaRPr lang="en-US" altLang="en-US" sz="1200" b="1">
              <a:latin typeface="Courier New" pitchFamily="49" charset="0"/>
            </a:endParaRPr>
          </a:p>
          <a:p>
            <a:pPr>
              <a:lnSpc>
                <a:spcPct val="90000"/>
              </a:lnSpc>
              <a:spcBef>
                <a:spcPct val="0"/>
              </a:spcBef>
              <a:buFontTx/>
              <a:buNone/>
            </a:pPr>
            <a:r>
              <a:rPr lang="en-US" altLang="en-US" sz="1200" b="1">
                <a:latin typeface="Courier New" pitchFamily="49" charset="0"/>
              </a:rPr>
              <a:t>  }</a:t>
            </a:r>
          </a:p>
          <a:p>
            <a:pPr>
              <a:lnSpc>
                <a:spcPct val="90000"/>
              </a:lnSpc>
              <a:spcBef>
                <a:spcPct val="0"/>
              </a:spcBef>
              <a:buFontTx/>
              <a:buNone/>
            </a:pPr>
            <a:endParaRPr lang="en-US" altLang="en-US" sz="1200" b="1">
              <a:latin typeface="Courier New" pitchFamily="49" charset="0"/>
            </a:endParaRPr>
          </a:p>
          <a:p>
            <a:pPr>
              <a:lnSpc>
                <a:spcPct val="90000"/>
              </a:lnSpc>
              <a:spcBef>
                <a:spcPct val="0"/>
              </a:spcBef>
              <a:buFontTx/>
              <a:buNone/>
            </a:pPr>
            <a:r>
              <a:rPr lang="en-US" altLang="en-US" sz="1200" b="1">
                <a:latin typeface="Courier New" pitchFamily="49" charset="0"/>
              </a:rPr>
              <a:t>  public toString()</a:t>
            </a:r>
          </a:p>
          <a:p>
            <a:pPr>
              <a:lnSpc>
                <a:spcPct val="90000"/>
              </a:lnSpc>
              <a:spcBef>
                <a:spcPct val="0"/>
              </a:spcBef>
              <a:buFontTx/>
              <a:buNone/>
            </a:pPr>
            <a:r>
              <a:rPr lang="en-US" altLang="en-US" sz="1200" b="1">
                <a:latin typeface="Courier New" pitchFamily="49" charset="0"/>
              </a:rPr>
              <a:t>  {</a:t>
            </a:r>
          </a:p>
          <a:p>
            <a:pPr>
              <a:lnSpc>
                <a:spcPct val="90000"/>
              </a:lnSpc>
              <a:spcBef>
                <a:spcPct val="0"/>
              </a:spcBef>
              <a:buFontTx/>
              <a:buNone/>
            </a:pPr>
            <a:endParaRPr lang="en-US" altLang="en-US" sz="1200" b="1">
              <a:latin typeface="Courier New" pitchFamily="49" charset="0"/>
            </a:endParaRPr>
          </a:p>
          <a:p>
            <a:pPr>
              <a:lnSpc>
                <a:spcPct val="90000"/>
              </a:lnSpc>
              <a:spcBef>
                <a:spcPct val="0"/>
              </a:spcBef>
              <a:buFontTx/>
              <a:buNone/>
            </a:pPr>
            <a:r>
              <a:rPr lang="en-US" altLang="en-US" sz="1200" b="1">
                <a:latin typeface="Courier New" pitchFamily="49" charset="0"/>
              </a:rPr>
              <a:t>  </a:t>
            </a:r>
          </a:p>
          <a:p>
            <a:pPr>
              <a:lnSpc>
                <a:spcPct val="90000"/>
              </a:lnSpc>
              <a:spcBef>
                <a:spcPct val="0"/>
              </a:spcBef>
              <a:buFontTx/>
              <a:buNone/>
            </a:pPr>
            <a:r>
              <a:rPr lang="en-US" altLang="en-US" sz="1200" b="1">
                <a:latin typeface="Courier New" pitchFamily="49" charset="0"/>
              </a:rPr>
              <a:t> </a:t>
            </a:r>
          </a:p>
          <a:p>
            <a:pPr>
              <a:lnSpc>
                <a:spcPct val="90000"/>
              </a:lnSpc>
              <a:spcBef>
                <a:spcPct val="0"/>
              </a:spcBef>
              <a:buFontTx/>
              <a:buNone/>
            </a:pPr>
            <a:endParaRPr lang="en-US" altLang="en-US" sz="1200" b="1">
              <a:latin typeface="Courier New" pitchFamily="49" charset="0"/>
            </a:endParaRPr>
          </a:p>
          <a:p>
            <a:pPr>
              <a:lnSpc>
                <a:spcPct val="90000"/>
              </a:lnSpc>
              <a:spcBef>
                <a:spcPct val="0"/>
              </a:spcBef>
              <a:buFontTx/>
              <a:buNone/>
            </a:pPr>
            <a:r>
              <a:rPr lang="en-US" altLang="en-US" sz="1200" b="1">
                <a:latin typeface="Courier New" pitchFamily="49" charset="0"/>
              </a:rPr>
              <a:t>  }</a:t>
            </a:r>
          </a:p>
          <a:p>
            <a:pPr>
              <a:lnSpc>
                <a:spcPct val="90000"/>
              </a:lnSpc>
              <a:spcBef>
                <a:spcPct val="0"/>
              </a:spcBef>
              <a:buFontTx/>
              <a:buNone/>
            </a:pPr>
            <a:endParaRPr lang="en-US" altLang="en-US" sz="1200" b="1">
              <a:latin typeface="Courier New" pitchFamily="49" charset="0"/>
            </a:endParaRPr>
          </a:p>
          <a:p>
            <a:pPr>
              <a:lnSpc>
                <a:spcPct val="90000"/>
              </a:lnSpc>
              <a:spcBef>
                <a:spcPct val="0"/>
              </a:spcBef>
              <a:buFontTx/>
              <a:buNone/>
            </a:pPr>
            <a:endParaRPr lang="en-US" altLang="en-US" sz="1200" b="1">
              <a:latin typeface="Courier New" pitchFamily="49" charset="0"/>
            </a:endParaRPr>
          </a:p>
          <a:p>
            <a:pPr>
              <a:lnSpc>
                <a:spcPct val="90000"/>
              </a:lnSpc>
              <a:spcBef>
                <a:spcPct val="0"/>
              </a:spcBef>
              <a:buFontTx/>
              <a:buNone/>
            </a:pPr>
            <a:r>
              <a:rPr lang="en-US" altLang="en-US" sz="1200" b="1">
                <a:latin typeface="Courier New" pitchFamily="49" charset="0"/>
              </a:rPr>
              <a:t>  public static void main(String[] args)</a:t>
            </a:r>
          </a:p>
          <a:p>
            <a:pPr>
              <a:lnSpc>
                <a:spcPct val="90000"/>
              </a:lnSpc>
              <a:spcBef>
                <a:spcPct val="0"/>
              </a:spcBef>
              <a:buFontTx/>
              <a:buNone/>
            </a:pPr>
            <a:r>
              <a:rPr lang="en-US" altLang="en-US" sz="1200" b="1">
                <a:latin typeface="Courier New" pitchFamily="49" charset="0"/>
              </a:rPr>
              <a:t>  {</a:t>
            </a:r>
          </a:p>
          <a:p>
            <a:pPr>
              <a:lnSpc>
                <a:spcPct val="90000"/>
              </a:lnSpc>
              <a:spcBef>
                <a:spcPct val="0"/>
              </a:spcBef>
              <a:buFontTx/>
              <a:buNone/>
            </a:pPr>
            <a:r>
              <a:rPr lang="en-US" altLang="en-US" sz="1200" b="1">
                <a:latin typeface="Courier New" pitchFamily="49" charset="0"/>
              </a:rPr>
              <a:t>    Student W = new Student( "Wally", 16 );</a:t>
            </a:r>
          </a:p>
          <a:p>
            <a:pPr>
              <a:lnSpc>
                <a:spcPct val="90000"/>
              </a:lnSpc>
              <a:spcBef>
                <a:spcPct val="0"/>
              </a:spcBef>
              <a:buFontTx/>
              <a:buNone/>
            </a:pPr>
            <a:r>
              <a:rPr lang="en-US" altLang="en-US" sz="1200" b="1">
                <a:latin typeface="Courier New" pitchFamily="49" charset="0"/>
              </a:rPr>
              <a:t>    W.status( 7 );  </a:t>
            </a:r>
            <a:r>
              <a:rPr lang="en-US" altLang="en-US" sz="1200" b="1">
                <a:solidFill>
                  <a:srgbClr val="048501"/>
                </a:solidFill>
                <a:latin typeface="Courier New" pitchFamily="49" charset="0"/>
              </a:rPr>
              <a:t>// status at 7 am</a:t>
            </a:r>
          </a:p>
          <a:p>
            <a:pPr>
              <a:lnSpc>
                <a:spcPct val="90000"/>
              </a:lnSpc>
              <a:spcBef>
                <a:spcPct val="0"/>
              </a:spcBef>
              <a:buFontTx/>
              <a:buNone/>
            </a:pPr>
            <a:endParaRPr lang="en-US" altLang="en-US" sz="1200" b="1">
              <a:solidFill>
                <a:srgbClr val="048501"/>
              </a:solidFill>
              <a:latin typeface="Courier New" pitchFamily="49" charset="0"/>
            </a:endParaRPr>
          </a:p>
          <a:p>
            <a:pPr>
              <a:lnSpc>
                <a:spcPct val="90000"/>
              </a:lnSpc>
              <a:spcBef>
                <a:spcPct val="0"/>
              </a:spcBef>
              <a:buFontTx/>
              <a:buNone/>
            </a:pPr>
            <a:endParaRPr lang="en-US" altLang="en-US" sz="1200" b="1">
              <a:solidFill>
                <a:srgbClr val="048501"/>
              </a:solidFill>
              <a:latin typeface="Courier New" pitchFamily="49" charset="0"/>
            </a:endParaRPr>
          </a:p>
          <a:p>
            <a:pPr>
              <a:lnSpc>
                <a:spcPct val="90000"/>
              </a:lnSpc>
              <a:spcBef>
                <a:spcPct val="0"/>
              </a:spcBef>
              <a:buFontTx/>
              <a:buNone/>
            </a:pPr>
            <a:r>
              <a:rPr lang="en-US" altLang="en-US" sz="1200" b="1">
                <a:latin typeface="Courier New" pitchFamily="49" charset="0"/>
              </a:rPr>
              <a:t>    Person P = new Mudder( "Susan", 18, "Sontag" );</a:t>
            </a:r>
          </a:p>
          <a:p>
            <a:pPr>
              <a:lnSpc>
                <a:spcPct val="90000"/>
              </a:lnSpc>
              <a:spcBef>
                <a:spcPct val="0"/>
              </a:spcBef>
              <a:buFontTx/>
              <a:buNone/>
            </a:pPr>
            <a:r>
              <a:rPr lang="en-US" altLang="en-US" sz="1200" b="1">
                <a:latin typeface="Courier New" pitchFamily="49" charset="0"/>
              </a:rPr>
              <a:t>    P.status( 3 );  </a:t>
            </a:r>
            <a:r>
              <a:rPr lang="en-US" altLang="en-US" sz="1200" b="1">
                <a:solidFill>
                  <a:srgbClr val="048501"/>
                </a:solidFill>
                <a:latin typeface="Courier New" pitchFamily="49" charset="0"/>
              </a:rPr>
              <a:t>// status at 3 am</a:t>
            </a:r>
          </a:p>
          <a:p>
            <a:pPr>
              <a:lnSpc>
                <a:spcPct val="90000"/>
              </a:lnSpc>
              <a:spcBef>
                <a:spcPct val="0"/>
              </a:spcBef>
              <a:buFontTx/>
              <a:buNone/>
            </a:pPr>
            <a:endParaRPr lang="en-US" altLang="en-US" sz="1200" b="1">
              <a:latin typeface="Courier New" pitchFamily="49" charset="0"/>
            </a:endParaRPr>
          </a:p>
          <a:p>
            <a:pPr>
              <a:lnSpc>
                <a:spcPct val="90000"/>
              </a:lnSpc>
              <a:spcBef>
                <a:spcPct val="0"/>
              </a:spcBef>
              <a:buFontTx/>
              <a:buNone/>
            </a:pPr>
            <a:endParaRPr lang="en-US" altLang="en-US" sz="1200" b="1">
              <a:latin typeface="Courier New" pitchFamily="49" charset="0"/>
            </a:endParaRPr>
          </a:p>
          <a:p>
            <a:pPr>
              <a:lnSpc>
                <a:spcPct val="90000"/>
              </a:lnSpc>
              <a:spcBef>
                <a:spcPct val="0"/>
              </a:spcBef>
              <a:buFontTx/>
              <a:buNone/>
            </a:pPr>
            <a:r>
              <a:rPr lang="en-US" altLang="en-US" sz="1200" b="1">
                <a:latin typeface="Courier New" pitchFamily="49" charset="0"/>
              </a:rPr>
              <a:t>    Student S = P;</a:t>
            </a:r>
          </a:p>
          <a:p>
            <a:pPr>
              <a:lnSpc>
                <a:spcPct val="90000"/>
              </a:lnSpc>
              <a:spcBef>
                <a:spcPct val="0"/>
              </a:spcBef>
              <a:buFontTx/>
              <a:buNone/>
            </a:pPr>
            <a:r>
              <a:rPr lang="en-US" altLang="en-US" sz="1200" b="1">
                <a:latin typeface="Courier New" pitchFamily="49" charset="0"/>
              </a:rPr>
              <a:t>    S.status( 3 );  </a:t>
            </a:r>
            <a:r>
              <a:rPr lang="en-US" altLang="en-US" sz="1200" b="1">
                <a:solidFill>
                  <a:srgbClr val="048501"/>
                </a:solidFill>
                <a:latin typeface="Courier New" pitchFamily="49" charset="0"/>
              </a:rPr>
              <a:t>// status at 3 am</a:t>
            </a:r>
            <a:endParaRPr lang="en-US" altLang="en-US" sz="1200" b="1">
              <a:latin typeface="Courier New" pitchFamily="49" charset="0"/>
            </a:endParaRPr>
          </a:p>
          <a:p>
            <a:pPr>
              <a:lnSpc>
                <a:spcPct val="90000"/>
              </a:lnSpc>
              <a:spcBef>
                <a:spcPct val="0"/>
              </a:spcBef>
              <a:buFontTx/>
              <a:buNone/>
            </a:pPr>
            <a:endParaRPr lang="en-US" altLang="en-US" sz="1200" b="1">
              <a:latin typeface="Courier New" pitchFamily="49" charset="0"/>
            </a:endParaRPr>
          </a:p>
          <a:p>
            <a:pPr>
              <a:lnSpc>
                <a:spcPct val="90000"/>
              </a:lnSpc>
              <a:spcBef>
                <a:spcPct val="0"/>
              </a:spcBef>
              <a:buFontTx/>
              <a:buNone/>
            </a:pPr>
            <a:r>
              <a:rPr lang="en-US" altLang="en-US" sz="1200" b="1">
                <a:latin typeface="Courier New" pitchFamily="49" charset="0"/>
              </a:rPr>
              <a:t>  }</a:t>
            </a:r>
          </a:p>
          <a:p>
            <a:pPr>
              <a:lnSpc>
                <a:spcPct val="90000"/>
              </a:lnSpc>
              <a:spcBef>
                <a:spcPct val="0"/>
              </a:spcBef>
              <a:buFontTx/>
              <a:buNone/>
            </a:pPr>
            <a:r>
              <a:rPr lang="en-US" altLang="en-US" sz="1200" b="1">
                <a:latin typeface="Courier New" pitchFamily="49" charset="0"/>
              </a:rPr>
              <a:t>}</a:t>
            </a:r>
          </a:p>
        </p:txBody>
      </p:sp>
      <p:sp>
        <p:nvSpPr>
          <p:cNvPr id="57348" name="Text Box 12"/>
          <p:cNvSpPr txBox="1">
            <a:spLocks noChangeArrowheads="1"/>
          </p:cNvSpPr>
          <p:nvPr/>
        </p:nvSpPr>
        <p:spPr bwMode="auto">
          <a:xfrm>
            <a:off x="6096000" y="192088"/>
            <a:ext cx="25098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3600" i="1"/>
              <a:t>Try it!</a:t>
            </a:r>
          </a:p>
        </p:txBody>
      </p:sp>
      <p:sp>
        <p:nvSpPr>
          <p:cNvPr id="57349" name="Rectangle 40"/>
          <p:cNvSpPr>
            <a:spLocks noChangeArrowheads="1"/>
          </p:cNvSpPr>
          <p:nvPr/>
        </p:nvSpPr>
        <p:spPr bwMode="auto">
          <a:xfrm>
            <a:off x="6408738" y="3962400"/>
            <a:ext cx="196215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400">
                <a:solidFill>
                  <a:srgbClr val="0C06F3"/>
                </a:solidFill>
              </a:rPr>
              <a:t>What will these three </a:t>
            </a:r>
            <a:r>
              <a:rPr lang="en-US" altLang="en-US" sz="1400" b="1">
                <a:latin typeface="Courier New" pitchFamily="49" charset="0"/>
              </a:rPr>
              <a:t>status</a:t>
            </a:r>
            <a:r>
              <a:rPr lang="en-US" altLang="en-US" sz="1400">
                <a:solidFill>
                  <a:srgbClr val="0C06F3"/>
                </a:solidFill>
              </a:rPr>
              <a:t> calls print:</a:t>
            </a:r>
          </a:p>
          <a:p>
            <a:pPr algn="ctr">
              <a:buFontTx/>
              <a:buNone/>
            </a:pPr>
            <a:r>
              <a:rPr lang="en-US" altLang="en-US" sz="1400" i="1">
                <a:solidFill>
                  <a:srgbClr val="0C06F3"/>
                </a:solidFill>
              </a:rPr>
              <a:t>asleep or awake?</a:t>
            </a:r>
          </a:p>
        </p:txBody>
      </p:sp>
      <p:sp>
        <p:nvSpPr>
          <p:cNvPr id="57350" name="Text Box 41"/>
          <p:cNvSpPr txBox="1">
            <a:spLocks noChangeArrowheads="1"/>
          </p:cNvSpPr>
          <p:nvPr/>
        </p:nvSpPr>
        <p:spPr bwMode="auto">
          <a:xfrm>
            <a:off x="6248400" y="2743200"/>
            <a:ext cx="2540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400">
                <a:solidFill>
                  <a:srgbClr val="0C06F3"/>
                </a:solidFill>
              </a:rPr>
              <a:t>A </a:t>
            </a:r>
            <a:r>
              <a:rPr lang="en-US" altLang="en-US" sz="1400" b="1">
                <a:solidFill>
                  <a:srgbClr val="000000"/>
                </a:solidFill>
                <a:latin typeface="Courier New" pitchFamily="49" charset="0"/>
              </a:rPr>
              <a:t>Mudder</a:t>
            </a:r>
            <a:r>
              <a:rPr lang="en-US" altLang="en-US" sz="1400">
                <a:solidFill>
                  <a:srgbClr val="000000"/>
                </a:solidFill>
              </a:rPr>
              <a:t> </a:t>
            </a:r>
            <a:r>
              <a:rPr lang="en-US" altLang="en-US" sz="1400">
                <a:solidFill>
                  <a:srgbClr val="0C06F3"/>
                </a:solidFill>
              </a:rPr>
              <a:t>should print out as</a:t>
            </a:r>
            <a:endParaRPr lang="en-US" altLang="en-US" sz="1200" b="1">
              <a:solidFill>
                <a:srgbClr val="0C06F3"/>
              </a:solidFill>
              <a:latin typeface="Comic Sans MS" pitchFamily="66" charset="0"/>
            </a:endParaRPr>
          </a:p>
        </p:txBody>
      </p:sp>
      <p:sp>
        <p:nvSpPr>
          <p:cNvPr id="57351" name="Rectangle 43"/>
          <p:cNvSpPr>
            <a:spLocks noChangeArrowheads="1"/>
          </p:cNvSpPr>
          <p:nvPr/>
        </p:nvSpPr>
        <p:spPr bwMode="auto">
          <a:xfrm>
            <a:off x="6361113" y="3121025"/>
            <a:ext cx="2166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200" b="1">
                <a:solidFill>
                  <a:srgbClr val="000000"/>
                </a:solidFill>
                <a:latin typeface="Calibri" pitchFamily="34" charset="0"/>
              </a:rPr>
              <a:t>Wally      units: 42     dorm: Olin</a:t>
            </a:r>
          </a:p>
        </p:txBody>
      </p:sp>
      <p:sp>
        <p:nvSpPr>
          <p:cNvPr id="57352" name="Text Box 44"/>
          <p:cNvSpPr txBox="1">
            <a:spLocks noChangeArrowheads="1"/>
          </p:cNvSpPr>
          <p:nvPr/>
        </p:nvSpPr>
        <p:spPr bwMode="auto">
          <a:xfrm>
            <a:off x="6297613" y="1157288"/>
            <a:ext cx="21971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400">
                <a:solidFill>
                  <a:srgbClr val="0C06F3"/>
                </a:solidFill>
              </a:rPr>
              <a:t>Write the constructor and </a:t>
            </a:r>
            <a:r>
              <a:rPr lang="en-US" altLang="en-US" sz="1400" b="1">
                <a:latin typeface="Courier New" pitchFamily="49" charset="0"/>
              </a:rPr>
              <a:t>toString </a:t>
            </a:r>
            <a:r>
              <a:rPr lang="en-US" altLang="en-US" sz="1400">
                <a:solidFill>
                  <a:srgbClr val="0C06F3"/>
                </a:solidFill>
              </a:rPr>
              <a:t>methods for this </a:t>
            </a:r>
            <a:r>
              <a:rPr lang="en-US" altLang="en-US" sz="1400" b="1">
                <a:latin typeface="Courier New" pitchFamily="49" charset="0"/>
              </a:rPr>
              <a:t>Mudder</a:t>
            </a:r>
            <a:r>
              <a:rPr lang="en-US" altLang="en-US" sz="1400"/>
              <a:t> </a:t>
            </a:r>
            <a:r>
              <a:rPr lang="en-US" altLang="en-US" sz="1400">
                <a:solidFill>
                  <a:srgbClr val="0C06F3"/>
                </a:solidFill>
              </a:rPr>
              <a:t>class.</a:t>
            </a:r>
            <a:endParaRPr lang="en-US" altLang="en-US" sz="1200" b="1">
              <a:solidFill>
                <a:srgbClr val="0C06F3"/>
              </a:solidFill>
              <a:latin typeface="Comic Sans MS" pitchFamily="66" charset="0"/>
            </a:endParaRPr>
          </a:p>
        </p:txBody>
      </p:sp>
      <p:sp>
        <p:nvSpPr>
          <p:cNvPr id="57353" name="Rectangle 45"/>
          <p:cNvSpPr>
            <a:spLocks noChangeArrowheads="1"/>
          </p:cNvSpPr>
          <p:nvPr/>
        </p:nvSpPr>
        <p:spPr bwMode="auto">
          <a:xfrm>
            <a:off x="6408738" y="5867400"/>
            <a:ext cx="2217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400">
                <a:solidFill>
                  <a:srgbClr val="0333FF"/>
                </a:solidFill>
              </a:rPr>
              <a:t>Will the Java compiler get upset anywhere here? </a:t>
            </a:r>
          </a:p>
        </p:txBody>
      </p:sp>
      <p:sp>
        <p:nvSpPr>
          <p:cNvPr id="57354" name="Line 46"/>
          <p:cNvSpPr>
            <a:spLocks noChangeShapeType="1"/>
          </p:cNvSpPr>
          <p:nvPr/>
        </p:nvSpPr>
        <p:spPr bwMode="auto">
          <a:xfrm>
            <a:off x="277813" y="3838575"/>
            <a:ext cx="8440737"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7355" name="Rounded Rectangle 2"/>
          <p:cNvSpPr>
            <a:spLocks noChangeArrowheads="1"/>
          </p:cNvSpPr>
          <p:nvPr/>
        </p:nvSpPr>
        <p:spPr bwMode="auto">
          <a:xfrm>
            <a:off x="7543800" y="1295400"/>
            <a:ext cx="76200" cy="4603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cxnSp>
        <p:nvCxnSpPr>
          <p:cNvPr id="57356" name="Straight Arrow Connector 5"/>
          <p:cNvCxnSpPr>
            <a:cxnSpLocks noChangeShapeType="1"/>
          </p:cNvCxnSpPr>
          <p:nvPr/>
        </p:nvCxnSpPr>
        <p:spPr bwMode="auto">
          <a:xfrm flipH="1">
            <a:off x="4343400" y="4191000"/>
            <a:ext cx="2057400" cy="228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7357" name="Straight Arrow Connector 15"/>
          <p:cNvCxnSpPr>
            <a:cxnSpLocks noChangeShapeType="1"/>
          </p:cNvCxnSpPr>
          <p:nvPr/>
        </p:nvCxnSpPr>
        <p:spPr bwMode="auto">
          <a:xfrm flipH="1">
            <a:off x="4953000" y="4267200"/>
            <a:ext cx="1447800" cy="7620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7358" name="Straight Arrow Connector 18"/>
          <p:cNvCxnSpPr>
            <a:cxnSpLocks noChangeShapeType="1"/>
          </p:cNvCxnSpPr>
          <p:nvPr/>
        </p:nvCxnSpPr>
        <p:spPr bwMode="auto">
          <a:xfrm flipH="1">
            <a:off x="4419600" y="4343400"/>
            <a:ext cx="1981200" cy="15240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mc:AlternateContent xmlns:mc="http://schemas.openxmlformats.org/markup-compatibility/2006" xmlns:p14="http://schemas.microsoft.com/office/powerpoint/2010/main">
        <mc:Choice Requires="p14">
          <p:contentPart p14:bwMode="auto" r:id="rId3">
            <p14:nvContentPartPr>
              <p14:cNvPr id="6149" name="Ink 19"/>
              <p14:cNvContentPartPr>
                <a14:cpLocks xmlns:a14="http://schemas.microsoft.com/office/drawing/2010/main" noRot="1" noChangeAspect="1" noEditPoints="1" noChangeArrowheads="1" noChangeShapeType="1"/>
              </p14:cNvContentPartPr>
              <p14:nvPr/>
            </p14:nvContentPartPr>
            <p14:xfrm>
              <a:off x="3327400" y="5549900"/>
              <a:ext cx="6350" cy="11113"/>
            </p14:xfrm>
          </p:contentPart>
        </mc:Choice>
        <mc:Fallback xmlns="">
          <p:pic>
            <p:nvPicPr>
              <p:cNvPr id="6149" name="Ink 19"/>
              <p:cNvPicPr>
                <a:picLocks noRot="1" noChangeAspect="1" noEditPoints="1" noChangeArrowheads="1" noChangeShapeType="1"/>
              </p:cNvPicPr>
              <p:nvPr/>
            </p:nvPicPr>
            <p:blipFill>
              <a:blip r:embed="rId4"/>
              <a:stretch>
                <a:fillRect/>
              </a:stretch>
            </p:blipFill>
            <p:spPr>
              <a:xfrm>
                <a:off x="3317875" y="5540221"/>
                <a:ext cx="28928" cy="34056"/>
              </a:xfrm>
              <a:prstGeom prst="rect">
                <a:avLst/>
              </a:prstGeom>
            </p:spPr>
          </p:pic>
        </mc:Fallback>
      </mc:AlternateContent>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5"/>
          <p:cNvSpPr txBox="1">
            <a:spLocks noChangeArrowheads="1"/>
          </p:cNvSpPr>
          <p:nvPr/>
        </p:nvSpPr>
        <p:spPr bwMode="auto">
          <a:xfrm>
            <a:off x="685800" y="228600"/>
            <a:ext cx="77819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4200"/>
              <a:t>Polymorphism</a:t>
            </a:r>
          </a:p>
        </p:txBody>
      </p:sp>
      <p:sp>
        <p:nvSpPr>
          <p:cNvPr id="58371" name="Text Box 6"/>
          <p:cNvSpPr txBox="1">
            <a:spLocks noChangeArrowheads="1"/>
          </p:cNvSpPr>
          <p:nvPr/>
        </p:nvSpPr>
        <p:spPr bwMode="auto">
          <a:xfrm>
            <a:off x="369888" y="1511300"/>
            <a:ext cx="8012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a:t>Sometimes an Object's exact type is known at compile-time:</a:t>
            </a:r>
          </a:p>
        </p:txBody>
      </p:sp>
      <p:sp>
        <p:nvSpPr>
          <p:cNvPr id="58372" name="Text Box 8"/>
          <p:cNvSpPr txBox="1">
            <a:spLocks noChangeArrowheads="1"/>
          </p:cNvSpPr>
          <p:nvPr/>
        </p:nvSpPr>
        <p:spPr bwMode="auto">
          <a:xfrm>
            <a:off x="1025525" y="2519363"/>
            <a:ext cx="7239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b="1">
                <a:solidFill>
                  <a:srgbClr val="000000"/>
                </a:solidFill>
                <a:latin typeface="Courier New" pitchFamily="49" charset="0"/>
              </a:rPr>
              <a:t>Student S;</a:t>
            </a:r>
          </a:p>
          <a:p>
            <a:pPr>
              <a:buFontTx/>
              <a:buNone/>
            </a:pPr>
            <a:r>
              <a:rPr lang="en-US" altLang="en-US" b="1">
                <a:solidFill>
                  <a:srgbClr val="000000"/>
                </a:solidFill>
                <a:latin typeface="Courier New" pitchFamily="49" charset="0"/>
              </a:rPr>
              <a:t>S = new Student( "Claremonter", 16 );</a:t>
            </a:r>
          </a:p>
          <a:p>
            <a:pPr>
              <a:buFontTx/>
              <a:buNone/>
            </a:pPr>
            <a:r>
              <a:rPr lang="en-US" altLang="en-US" sz="1800">
                <a:solidFill>
                  <a:srgbClr val="0333FF"/>
                </a:solidFill>
              </a:rPr>
              <a:t>then we can use   </a:t>
            </a:r>
            <a:r>
              <a:rPr lang="en-US" altLang="en-US" b="1">
                <a:solidFill>
                  <a:srgbClr val="000000"/>
                </a:solidFill>
                <a:latin typeface="Courier New" pitchFamily="49" charset="0"/>
              </a:rPr>
              <a:t>S.units </a:t>
            </a:r>
            <a:r>
              <a:rPr lang="en-US" altLang="en-US" sz="1800">
                <a:solidFill>
                  <a:srgbClr val="0333FF"/>
                </a:solidFill>
              </a:rPr>
              <a:t>or</a:t>
            </a:r>
            <a:r>
              <a:rPr lang="en-US" altLang="en-US" sz="1800">
                <a:solidFill>
                  <a:srgbClr val="000000"/>
                </a:solidFill>
              </a:rPr>
              <a:t>    </a:t>
            </a:r>
            <a:r>
              <a:rPr lang="en-US" altLang="en-US" b="1">
                <a:solidFill>
                  <a:srgbClr val="000000"/>
                </a:solidFill>
                <a:latin typeface="Courier New" pitchFamily="49" charset="0"/>
              </a:rPr>
              <a:t>S.isAsleep </a:t>
            </a:r>
            <a:r>
              <a:rPr lang="en-US" altLang="en-US" sz="1800">
                <a:solidFill>
                  <a:srgbClr val="000000"/>
                </a:solidFill>
              </a:rPr>
              <a:t>… </a:t>
            </a:r>
          </a:p>
        </p:txBody>
      </p:sp>
      <p:sp>
        <p:nvSpPr>
          <p:cNvPr id="58373" name="Text Box 14"/>
          <p:cNvSpPr txBox="1">
            <a:spLocks noChangeArrowheads="1"/>
          </p:cNvSpPr>
          <p:nvPr/>
        </p:nvSpPr>
        <p:spPr bwMode="auto">
          <a:xfrm>
            <a:off x="1868488" y="4900613"/>
            <a:ext cx="5260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800"/>
              <a:t>"Ordinary" code -- exact type known at compile time</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5"/>
          <p:cNvSpPr txBox="1">
            <a:spLocks noChangeArrowheads="1"/>
          </p:cNvSpPr>
          <p:nvPr/>
        </p:nvSpPr>
        <p:spPr bwMode="auto">
          <a:xfrm>
            <a:off x="685800" y="228600"/>
            <a:ext cx="77819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4200"/>
              <a:t>Polymorphism</a:t>
            </a:r>
          </a:p>
        </p:txBody>
      </p:sp>
      <p:sp>
        <p:nvSpPr>
          <p:cNvPr id="59395" name="Text Box 6"/>
          <p:cNvSpPr txBox="1">
            <a:spLocks noChangeArrowheads="1"/>
          </p:cNvSpPr>
          <p:nvPr/>
        </p:nvSpPr>
        <p:spPr bwMode="auto">
          <a:xfrm>
            <a:off x="369888" y="1511300"/>
            <a:ext cx="8012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a:t>But sometimes it's not known until </a:t>
            </a:r>
            <a:r>
              <a:rPr lang="en-US" altLang="en-US" b="1" i="1"/>
              <a:t>run-time:</a:t>
            </a:r>
            <a:endParaRPr lang="en-US" altLang="en-US"/>
          </a:p>
        </p:txBody>
      </p:sp>
      <p:sp>
        <p:nvSpPr>
          <p:cNvPr id="28678" name="Text Box 8"/>
          <p:cNvSpPr txBox="1">
            <a:spLocks noChangeArrowheads="1"/>
          </p:cNvSpPr>
          <p:nvPr/>
        </p:nvSpPr>
        <p:spPr bwMode="auto">
          <a:xfrm>
            <a:off x="965200" y="3182938"/>
            <a:ext cx="7016750" cy="2354262"/>
          </a:xfrm>
          <a:prstGeom prst="rect">
            <a:avLst/>
          </a:prstGeom>
          <a:solidFill>
            <a:schemeClr val="bg1">
              <a:lumMod val="85000"/>
            </a:schemeClr>
          </a:solidFill>
          <a:ln>
            <a:noFill/>
          </a:ln>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defRPr/>
            </a:pPr>
            <a:r>
              <a:rPr lang="en-US" sz="2100" b="1" dirty="0" smtClean="0">
                <a:latin typeface="Courier New" pitchFamily="49" charset="0"/>
              </a:rPr>
              <a:t>Person[] P = new Person[100];</a:t>
            </a:r>
          </a:p>
          <a:p>
            <a:pPr>
              <a:buFontTx/>
              <a:buNone/>
              <a:defRPr/>
            </a:pPr>
            <a:r>
              <a:rPr lang="en-US" sz="2100" dirty="0" smtClean="0">
                <a:solidFill>
                  <a:srgbClr val="0333FF"/>
                </a:solidFill>
              </a:rPr>
              <a:t>	</a:t>
            </a:r>
            <a:r>
              <a:rPr lang="en-US" sz="2100" dirty="0" smtClean="0">
                <a:solidFill>
                  <a:srgbClr val="009200"/>
                </a:solidFill>
              </a:rPr>
              <a:t>then, later on…</a:t>
            </a:r>
            <a:endParaRPr lang="en-US" sz="2100" b="1" dirty="0" smtClean="0">
              <a:solidFill>
                <a:srgbClr val="009200"/>
              </a:solidFill>
              <a:latin typeface="Courier New" pitchFamily="49" charset="0"/>
            </a:endParaRPr>
          </a:p>
          <a:p>
            <a:pPr>
              <a:buFontTx/>
              <a:buNone/>
              <a:defRPr/>
            </a:pPr>
            <a:r>
              <a:rPr lang="en-US" sz="2100" b="1" dirty="0" smtClean="0">
                <a:latin typeface="Courier New" pitchFamily="49" charset="0"/>
              </a:rPr>
              <a:t>P[41] = new Student( "</a:t>
            </a:r>
            <a:r>
              <a:rPr lang="en-US" sz="2100" b="1" dirty="0" err="1" smtClean="0">
                <a:latin typeface="Courier New" pitchFamily="49" charset="0"/>
              </a:rPr>
              <a:t>Sagehen</a:t>
            </a:r>
            <a:r>
              <a:rPr lang="en-US" sz="2100" b="1" dirty="0" smtClean="0">
                <a:latin typeface="Courier New" pitchFamily="49" charset="0"/>
              </a:rPr>
              <a:t>", 16 );</a:t>
            </a:r>
          </a:p>
          <a:p>
            <a:pPr>
              <a:buFontTx/>
              <a:buNone/>
              <a:defRPr/>
            </a:pPr>
            <a:r>
              <a:rPr lang="en-US" sz="2100" b="1" dirty="0" smtClean="0">
                <a:latin typeface="Courier New" pitchFamily="49" charset="0"/>
              </a:rPr>
              <a:t>P[42] = new </a:t>
            </a:r>
            <a:r>
              <a:rPr lang="en-US" sz="2100" b="1" dirty="0" err="1" smtClean="0">
                <a:latin typeface="Courier New" pitchFamily="49" charset="0"/>
              </a:rPr>
              <a:t>Mudder</a:t>
            </a:r>
            <a:r>
              <a:rPr lang="en-US" sz="2100" b="1" dirty="0" smtClean="0">
                <a:latin typeface="Courier New" pitchFamily="49" charset="0"/>
              </a:rPr>
              <a:t>( "Wally", 16, "Case" );</a:t>
            </a:r>
          </a:p>
          <a:p>
            <a:pPr>
              <a:buFontTx/>
              <a:buNone/>
              <a:defRPr/>
            </a:pPr>
            <a:r>
              <a:rPr lang="en-US" sz="2100" b="1" dirty="0" smtClean="0">
                <a:latin typeface="Courier New" pitchFamily="49" charset="0"/>
              </a:rPr>
              <a:t>P[43] = new Wrecker( "Ralph" );</a:t>
            </a:r>
            <a:endParaRPr lang="en-US" sz="2100" dirty="0" smtClean="0"/>
          </a:p>
        </p:txBody>
      </p:sp>
      <p:sp>
        <p:nvSpPr>
          <p:cNvPr id="59397" name="Text Box 9"/>
          <p:cNvSpPr txBox="1">
            <a:spLocks noChangeArrowheads="1"/>
          </p:cNvSpPr>
          <p:nvPr/>
        </p:nvSpPr>
        <p:spPr bwMode="auto">
          <a:xfrm>
            <a:off x="874713" y="1892300"/>
            <a:ext cx="76596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800">
                <a:solidFill>
                  <a:srgbClr val="009200"/>
                </a:solidFill>
              </a:rPr>
              <a:t>- The compiler will assume the object is of the </a:t>
            </a:r>
            <a:r>
              <a:rPr lang="en-US" altLang="en-US" sz="1800" b="1" i="1">
                <a:solidFill>
                  <a:srgbClr val="009200"/>
                </a:solidFill>
              </a:rPr>
              <a:t>declared</a:t>
            </a:r>
            <a:r>
              <a:rPr lang="en-US" altLang="en-US" sz="1800">
                <a:solidFill>
                  <a:srgbClr val="009200"/>
                </a:solidFill>
              </a:rPr>
              <a:t> type.</a:t>
            </a:r>
          </a:p>
        </p:txBody>
      </p:sp>
      <p:sp>
        <p:nvSpPr>
          <p:cNvPr id="59398" name="Text Box 11"/>
          <p:cNvSpPr txBox="1">
            <a:spLocks noChangeArrowheads="1"/>
          </p:cNvSpPr>
          <p:nvPr/>
        </p:nvSpPr>
        <p:spPr bwMode="auto">
          <a:xfrm>
            <a:off x="336550" y="2590800"/>
            <a:ext cx="7912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800"/>
              <a:t>This can be very useful, e.g., imagine a game with many people… </a:t>
            </a:r>
          </a:p>
        </p:txBody>
      </p:sp>
      <p:sp>
        <p:nvSpPr>
          <p:cNvPr id="59399" name="Text Box 7"/>
          <p:cNvSpPr txBox="1">
            <a:spLocks noChangeArrowheads="1"/>
          </p:cNvSpPr>
          <p:nvPr/>
        </p:nvSpPr>
        <p:spPr bwMode="auto">
          <a:xfrm>
            <a:off x="381000" y="5926138"/>
            <a:ext cx="838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a:t>The constructor  determines the </a:t>
            </a:r>
            <a:r>
              <a:rPr lang="en-US" altLang="en-US" b="1" i="1"/>
              <a:t>"actual"  </a:t>
            </a:r>
            <a:r>
              <a:rPr lang="en-US" altLang="en-US"/>
              <a:t>type of the Object.</a:t>
            </a:r>
          </a:p>
        </p:txBody>
      </p:sp>
      <p:sp>
        <p:nvSpPr>
          <p:cNvPr id="59400" name="Text Box 10"/>
          <p:cNvSpPr txBox="1">
            <a:spLocks noChangeArrowheads="1"/>
          </p:cNvSpPr>
          <p:nvPr/>
        </p:nvSpPr>
        <p:spPr bwMode="auto">
          <a:xfrm>
            <a:off x="874713" y="6338888"/>
            <a:ext cx="73739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800">
                <a:solidFill>
                  <a:srgbClr val="009200"/>
                </a:solidFill>
              </a:rPr>
              <a:t>- At run-time, Java will use the </a:t>
            </a:r>
            <a:r>
              <a:rPr lang="en-US" altLang="en-US" sz="1800" b="1" i="1">
                <a:solidFill>
                  <a:srgbClr val="009200"/>
                </a:solidFill>
              </a:rPr>
              <a:t>actual type's</a:t>
            </a:r>
            <a:r>
              <a:rPr lang="en-US" altLang="en-US" sz="1800">
                <a:solidFill>
                  <a:srgbClr val="009200"/>
                </a:solidFill>
              </a:rPr>
              <a:t> latest (</a:t>
            </a:r>
            <a:r>
              <a:rPr lang="en-US" altLang="en-US" sz="1800" i="1">
                <a:solidFill>
                  <a:srgbClr val="009200"/>
                </a:solidFill>
              </a:rPr>
              <a:t>most-derived) </a:t>
            </a:r>
            <a:r>
              <a:rPr lang="en-US" altLang="en-US" sz="1800">
                <a:solidFill>
                  <a:srgbClr val="009200"/>
                </a:solidFill>
              </a:rPr>
              <a:t>methods.  </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Oval 6"/>
          <p:cNvSpPr>
            <a:spLocks noChangeArrowheads="1"/>
          </p:cNvSpPr>
          <p:nvPr/>
        </p:nvSpPr>
        <p:spPr bwMode="auto">
          <a:xfrm>
            <a:off x="509588" y="3338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a:t>Student</a:t>
            </a:r>
          </a:p>
        </p:txBody>
      </p:sp>
      <p:sp>
        <p:nvSpPr>
          <p:cNvPr id="60419" name="Oval 7"/>
          <p:cNvSpPr>
            <a:spLocks noChangeArrowheads="1"/>
          </p:cNvSpPr>
          <p:nvPr/>
        </p:nvSpPr>
        <p:spPr bwMode="auto">
          <a:xfrm>
            <a:off x="503238" y="4862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a:t>Mudder</a:t>
            </a:r>
          </a:p>
        </p:txBody>
      </p:sp>
      <p:sp>
        <p:nvSpPr>
          <p:cNvPr id="60420" name="Oval 8"/>
          <p:cNvSpPr>
            <a:spLocks noChangeArrowheads="1"/>
          </p:cNvSpPr>
          <p:nvPr/>
        </p:nvSpPr>
        <p:spPr bwMode="auto">
          <a:xfrm>
            <a:off x="541338" y="1814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a:t>Person</a:t>
            </a:r>
          </a:p>
        </p:txBody>
      </p:sp>
      <p:sp>
        <p:nvSpPr>
          <p:cNvPr id="60421" name="Line 9"/>
          <p:cNvSpPr>
            <a:spLocks noChangeShapeType="1"/>
          </p:cNvSpPr>
          <p:nvPr/>
        </p:nvSpPr>
        <p:spPr bwMode="auto">
          <a:xfrm flipH="1">
            <a:off x="1397000" y="2601913"/>
            <a:ext cx="30163" cy="7350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22" name="Line 10"/>
          <p:cNvSpPr>
            <a:spLocks noChangeShapeType="1"/>
          </p:cNvSpPr>
          <p:nvPr/>
        </p:nvSpPr>
        <p:spPr bwMode="auto">
          <a:xfrm>
            <a:off x="1376363" y="4133850"/>
            <a:ext cx="1587" cy="6921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23" name="Oval 11"/>
          <p:cNvSpPr>
            <a:spLocks noChangeArrowheads="1"/>
          </p:cNvSpPr>
          <p:nvPr/>
        </p:nvSpPr>
        <p:spPr bwMode="auto">
          <a:xfrm>
            <a:off x="3124200" y="26670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sz="1800"/>
              <a:t>Circus Performer</a:t>
            </a:r>
          </a:p>
        </p:txBody>
      </p:sp>
      <p:sp>
        <p:nvSpPr>
          <p:cNvPr id="60424" name="Line 12"/>
          <p:cNvSpPr>
            <a:spLocks noChangeShapeType="1"/>
          </p:cNvSpPr>
          <p:nvPr/>
        </p:nvSpPr>
        <p:spPr bwMode="auto">
          <a:xfrm>
            <a:off x="2259013" y="2324100"/>
            <a:ext cx="931862" cy="5461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25" name="Oval 13"/>
          <p:cNvSpPr>
            <a:spLocks noChangeArrowheads="1"/>
          </p:cNvSpPr>
          <p:nvPr/>
        </p:nvSpPr>
        <p:spPr bwMode="auto">
          <a:xfrm>
            <a:off x="5334000" y="24384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sz="1800"/>
              <a:t>Teacher</a:t>
            </a:r>
          </a:p>
        </p:txBody>
      </p:sp>
      <p:sp>
        <p:nvSpPr>
          <p:cNvPr id="60426" name="Line 14"/>
          <p:cNvSpPr>
            <a:spLocks noChangeShapeType="1"/>
          </p:cNvSpPr>
          <p:nvPr/>
        </p:nvSpPr>
        <p:spPr bwMode="auto">
          <a:xfrm>
            <a:off x="2309813" y="2182813"/>
            <a:ext cx="3194050" cy="3762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27" name="Line 15"/>
          <p:cNvSpPr>
            <a:spLocks noChangeShapeType="1"/>
          </p:cNvSpPr>
          <p:nvPr/>
        </p:nvSpPr>
        <p:spPr bwMode="auto">
          <a:xfrm>
            <a:off x="2279650" y="3800475"/>
            <a:ext cx="1254125" cy="4460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28" name="Oval 16"/>
          <p:cNvSpPr>
            <a:spLocks noChangeArrowheads="1"/>
          </p:cNvSpPr>
          <p:nvPr/>
        </p:nvSpPr>
        <p:spPr bwMode="auto">
          <a:xfrm>
            <a:off x="3505200" y="40386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sz="1800"/>
              <a:t>Pomonan?</a:t>
            </a:r>
          </a:p>
        </p:txBody>
      </p:sp>
      <p:sp>
        <p:nvSpPr>
          <p:cNvPr id="60429" name="Line 17"/>
          <p:cNvSpPr>
            <a:spLocks noChangeShapeType="1"/>
          </p:cNvSpPr>
          <p:nvPr/>
        </p:nvSpPr>
        <p:spPr bwMode="auto">
          <a:xfrm>
            <a:off x="2216150" y="5400675"/>
            <a:ext cx="1254125" cy="4460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30" name="Oval 18"/>
          <p:cNvSpPr>
            <a:spLocks noChangeArrowheads="1"/>
          </p:cNvSpPr>
          <p:nvPr/>
        </p:nvSpPr>
        <p:spPr bwMode="auto">
          <a:xfrm>
            <a:off x="3441700" y="56388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a:t>Westie</a:t>
            </a:r>
          </a:p>
        </p:txBody>
      </p:sp>
      <p:sp>
        <p:nvSpPr>
          <p:cNvPr id="60431" name="Line 19"/>
          <p:cNvSpPr>
            <a:spLocks noChangeShapeType="1"/>
          </p:cNvSpPr>
          <p:nvPr/>
        </p:nvSpPr>
        <p:spPr bwMode="auto">
          <a:xfrm>
            <a:off x="2278063" y="3706813"/>
            <a:ext cx="4164012" cy="4238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32" name="Oval 20"/>
          <p:cNvSpPr>
            <a:spLocks noChangeArrowheads="1"/>
          </p:cNvSpPr>
          <p:nvPr/>
        </p:nvSpPr>
        <p:spPr bwMode="auto">
          <a:xfrm>
            <a:off x="6397625" y="390525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sz="1200"/>
              <a:t>Pasadena Institute of </a:t>
            </a:r>
          </a:p>
          <a:p>
            <a:pPr algn="ctr">
              <a:spcBef>
                <a:spcPct val="0"/>
              </a:spcBef>
              <a:buFontTx/>
              <a:buNone/>
            </a:pPr>
            <a:r>
              <a:rPr lang="en-US" altLang="en-US" sz="1200"/>
              <a:t>Technology Student</a:t>
            </a:r>
          </a:p>
        </p:txBody>
      </p:sp>
      <p:sp>
        <p:nvSpPr>
          <p:cNvPr id="60433" name="Text Box 21"/>
          <p:cNvSpPr txBox="1">
            <a:spLocks noChangeArrowheads="1"/>
          </p:cNvSpPr>
          <p:nvPr/>
        </p:nvSpPr>
        <p:spPr bwMode="auto">
          <a:xfrm>
            <a:off x="3733800" y="258763"/>
            <a:ext cx="50149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3600">
                <a:latin typeface="Cambria" pitchFamily="18" charset="0"/>
              </a:rPr>
              <a:t>An inheritance tree</a:t>
            </a:r>
          </a:p>
        </p:txBody>
      </p:sp>
      <p:sp>
        <p:nvSpPr>
          <p:cNvPr id="60434" name="Text Box 22"/>
          <p:cNvSpPr txBox="1">
            <a:spLocks noChangeArrowheads="1"/>
          </p:cNvSpPr>
          <p:nvPr/>
        </p:nvSpPr>
        <p:spPr bwMode="auto">
          <a:xfrm>
            <a:off x="6019800" y="6172200"/>
            <a:ext cx="3048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buFontTx/>
              <a:buNone/>
            </a:pPr>
            <a:r>
              <a:rPr lang="en-US" altLang="en-US" sz="1600">
                <a:solidFill>
                  <a:srgbClr val="009200"/>
                </a:solidFill>
              </a:rPr>
              <a:t>a Westie </a:t>
            </a:r>
            <a:r>
              <a:rPr lang="en-US" altLang="en-US" sz="1600" i="1">
                <a:solidFill>
                  <a:srgbClr val="009200"/>
                </a:solidFill>
              </a:rPr>
              <a:t>is a </a:t>
            </a:r>
            <a:r>
              <a:rPr lang="en-US" altLang="en-US" sz="1600">
                <a:solidFill>
                  <a:srgbClr val="009200"/>
                </a:solidFill>
              </a:rPr>
              <a:t>Person…</a:t>
            </a:r>
          </a:p>
        </p:txBody>
      </p:sp>
      <p:sp>
        <p:nvSpPr>
          <p:cNvPr id="60435" name="Text Box 23"/>
          <p:cNvSpPr txBox="1">
            <a:spLocks noChangeArrowheads="1"/>
          </p:cNvSpPr>
          <p:nvPr/>
        </p:nvSpPr>
        <p:spPr bwMode="auto">
          <a:xfrm>
            <a:off x="6019800" y="6445250"/>
            <a:ext cx="3048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buFontTx/>
              <a:buNone/>
            </a:pPr>
            <a:r>
              <a:rPr lang="en-US" altLang="en-US" sz="1600">
                <a:solidFill>
                  <a:srgbClr val="009200"/>
                </a:solidFill>
              </a:rPr>
              <a:t>"everything" </a:t>
            </a:r>
            <a:r>
              <a:rPr lang="en-US" altLang="en-US" sz="1600" i="1">
                <a:solidFill>
                  <a:srgbClr val="009200"/>
                </a:solidFill>
              </a:rPr>
              <a:t>is an </a:t>
            </a:r>
            <a:r>
              <a:rPr lang="en-US" altLang="en-US" sz="1600">
                <a:solidFill>
                  <a:srgbClr val="009200"/>
                </a:solidFill>
              </a:rPr>
              <a:t>Object…</a:t>
            </a:r>
          </a:p>
        </p:txBody>
      </p:sp>
      <p:sp>
        <p:nvSpPr>
          <p:cNvPr id="60436" name="Text Box 26"/>
          <p:cNvSpPr txBox="1">
            <a:spLocks noChangeArrowheads="1"/>
          </p:cNvSpPr>
          <p:nvPr/>
        </p:nvSpPr>
        <p:spPr bwMode="auto">
          <a:xfrm>
            <a:off x="7162800" y="53340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buFontTx/>
              <a:buNone/>
            </a:pPr>
            <a:r>
              <a:rPr lang="en-US" altLang="en-US" sz="1200">
                <a:solidFill>
                  <a:srgbClr val="009200"/>
                </a:solidFill>
                <a:latin typeface="Arial" pitchFamily="34" charset="0"/>
              </a:rPr>
              <a:t>Things to keep in mind!</a:t>
            </a:r>
          </a:p>
        </p:txBody>
      </p:sp>
      <p:grpSp>
        <p:nvGrpSpPr>
          <p:cNvPr id="60437" name="Group 27"/>
          <p:cNvGrpSpPr>
            <a:grpSpLocks/>
          </p:cNvGrpSpPr>
          <p:nvPr>
            <p:custDataLst>
              <p:tags r:id="rId1"/>
            </p:custDataLst>
          </p:nvPr>
        </p:nvGrpSpPr>
        <p:grpSpPr bwMode="auto">
          <a:xfrm>
            <a:off x="8382000" y="5486400"/>
            <a:ext cx="457200" cy="533400"/>
            <a:chOff x="2928" y="1051"/>
            <a:chExt cx="840" cy="957"/>
          </a:xfrm>
        </p:grpSpPr>
        <p:sp>
          <p:nvSpPr>
            <p:cNvPr id="60441" name="Freeform 28"/>
            <p:cNvSpPr>
              <a:spLocks/>
            </p:cNvSpPr>
            <p:nvPr>
              <p:custDataLst>
                <p:tags r:id="rId2"/>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0442" name="Oval 29"/>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0443" name="Oval 30"/>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0444" name="Oval 31"/>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0445" name="Oval 32"/>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0446" name="Oval 33"/>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0447" name="Oval 34"/>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0448" name="Oval 35"/>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0449" name="AutoShape 36"/>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0450" name="Freeform 37"/>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0451" name="Freeform 38"/>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0452" name="Freeform 39"/>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0453" name="Freeform 40"/>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0438" name="Rectangle 45"/>
          <p:cNvSpPr>
            <a:spLocks noChangeArrowheads="1"/>
          </p:cNvSpPr>
          <p:nvPr/>
        </p:nvSpPr>
        <p:spPr bwMode="auto">
          <a:xfrm>
            <a:off x="4002088" y="4489450"/>
            <a:ext cx="755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buFontTx/>
              <a:buNone/>
            </a:pPr>
            <a:r>
              <a:rPr lang="en-US" altLang="en-US" sz="1000"/>
              <a:t>Pomonian?</a:t>
            </a:r>
          </a:p>
        </p:txBody>
      </p:sp>
      <p:sp>
        <p:nvSpPr>
          <p:cNvPr id="60439" name="Oval 46"/>
          <p:cNvSpPr>
            <a:spLocks noChangeArrowheads="1"/>
          </p:cNvSpPr>
          <p:nvPr/>
        </p:nvSpPr>
        <p:spPr bwMode="auto">
          <a:xfrm>
            <a:off x="588963" y="273050"/>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a:t>Object</a:t>
            </a:r>
          </a:p>
        </p:txBody>
      </p:sp>
      <p:sp>
        <p:nvSpPr>
          <p:cNvPr id="60440" name="Line 47"/>
          <p:cNvSpPr>
            <a:spLocks noChangeShapeType="1"/>
          </p:cNvSpPr>
          <p:nvPr/>
        </p:nvSpPr>
        <p:spPr bwMode="auto">
          <a:xfrm flipH="1">
            <a:off x="1444625" y="1060450"/>
            <a:ext cx="30163" cy="73501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Oval 5"/>
          <p:cNvSpPr>
            <a:spLocks noChangeArrowheads="1"/>
          </p:cNvSpPr>
          <p:nvPr/>
        </p:nvSpPr>
        <p:spPr bwMode="auto">
          <a:xfrm>
            <a:off x="509588" y="3338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a:t>Student</a:t>
            </a:r>
          </a:p>
        </p:txBody>
      </p:sp>
      <p:sp>
        <p:nvSpPr>
          <p:cNvPr id="61443" name="Oval 6"/>
          <p:cNvSpPr>
            <a:spLocks noChangeArrowheads="1"/>
          </p:cNvSpPr>
          <p:nvPr/>
        </p:nvSpPr>
        <p:spPr bwMode="auto">
          <a:xfrm>
            <a:off x="503238" y="4862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a:t>Mudder</a:t>
            </a:r>
          </a:p>
        </p:txBody>
      </p:sp>
      <p:sp>
        <p:nvSpPr>
          <p:cNvPr id="61444" name="Oval 7"/>
          <p:cNvSpPr>
            <a:spLocks noChangeArrowheads="1"/>
          </p:cNvSpPr>
          <p:nvPr/>
        </p:nvSpPr>
        <p:spPr bwMode="auto">
          <a:xfrm>
            <a:off x="541338" y="1814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a:t>Person</a:t>
            </a:r>
          </a:p>
        </p:txBody>
      </p:sp>
      <p:sp>
        <p:nvSpPr>
          <p:cNvPr id="61445" name="Line 8"/>
          <p:cNvSpPr>
            <a:spLocks noChangeShapeType="1"/>
          </p:cNvSpPr>
          <p:nvPr/>
        </p:nvSpPr>
        <p:spPr bwMode="auto">
          <a:xfrm flipH="1">
            <a:off x="1397000" y="2601913"/>
            <a:ext cx="30163" cy="7350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46" name="Line 9"/>
          <p:cNvSpPr>
            <a:spLocks noChangeShapeType="1"/>
          </p:cNvSpPr>
          <p:nvPr/>
        </p:nvSpPr>
        <p:spPr bwMode="auto">
          <a:xfrm>
            <a:off x="1376363" y="4133850"/>
            <a:ext cx="1587" cy="6921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47" name="Oval 10"/>
          <p:cNvSpPr>
            <a:spLocks noChangeArrowheads="1"/>
          </p:cNvSpPr>
          <p:nvPr/>
        </p:nvSpPr>
        <p:spPr bwMode="auto">
          <a:xfrm>
            <a:off x="3124200" y="26670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sz="1800"/>
              <a:t>Circus Performer</a:t>
            </a:r>
          </a:p>
        </p:txBody>
      </p:sp>
      <p:sp>
        <p:nvSpPr>
          <p:cNvPr id="61448" name="Line 11"/>
          <p:cNvSpPr>
            <a:spLocks noChangeShapeType="1"/>
          </p:cNvSpPr>
          <p:nvPr/>
        </p:nvSpPr>
        <p:spPr bwMode="auto">
          <a:xfrm>
            <a:off x="2259013" y="2324100"/>
            <a:ext cx="931862" cy="5461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49" name="Oval 12"/>
          <p:cNvSpPr>
            <a:spLocks noChangeArrowheads="1"/>
          </p:cNvSpPr>
          <p:nvPr/>
        </p:nvSpPr>
        <p:spPr bwMode="auto">
          <a:xfrm>
            <a:off x="5334000" y="24384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sz="1800"/>
              <a:t>Teacher</a:t>
            </a:r>
          </a:p>
        </p:txBody>
      </p:sp>
      <p:sp>
        <p:nvSpPr>
          <p:cNvPr id="61450" name="Line 13"/>
          <p:cNvSpPr>
            <a:spLocks noChangeShapeType="1"/>
          </p:cNvSpPr>
          <p:nvPr/>
        </p:nvSpPr>
        <p:spPr bwMode="auto">
          <a:xfrm>
            <a:off x="2309813" y="2182813"/>
            <a:ext cx="3194050" cy="3762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51" name="Line 14"/>
          <p:cNvSpPr>
            <a:spLocks noChangeShapeType="1"/>
          </p:cNvSpPr>
          <p:nvPr/>
        </p:nvSpPr>
        <p:spPr bwMode="auto">
          <a:xfrm>
            <a:off x="2279650" y="3800475"/>
            <a:ext cx="1254125" cy="4460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52" name="Oval 15"/>
          <p:cNvSpPr>
            <a:spLocks noChangeArrowheads="1"/>
          </p:cNvSpPr>
          <p:nvPr/>
        </p:nvSpPr>
        <p:spPr bwMode="auto">
          <a:xfrm>
            <a:off x="3505200" y="40386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sz="1800"/>
              <a:t>Pomonan?</a:t>
            </a:r>
          </a:p>
        </p:txBody>
      </p:sp>
      <p:sp>
        <p:nvSpPr>
          <p:cNvPr id="61453" name="Line 16"/>
          <p:cNvSpPr>
            <a:spLocks noChangeShapeType="1"/>
          </p:cNvSpPr>
          <p:nvPr/>
        </p:nvSpPr>
        <p:spPr bwMode="auto">
          <a:xfrm>
            <a:off x="2216150" y="5400675"/>
            <a:ext cx="1254125" cy="4460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54" name="Oval 17"/>
          <p:cNvSpPr>
            <a:spLocks noChangeArrowheads="1"/>
          </p:cNvSpPr>
          <p:nvPr/>
        </p:nvSpPr>
        <p:spPr bwMode="auto">
          <a:xfrm>
            <a:off x="3441700" y="56388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a:t>Westie</a:t>
            </a:r>
          </a:p>
        </p:txBody>
      </p:sp>
      <p:sp>
        <p:nvSpPr>
          <p:cNvPr id="61455" name="Line 18"/>
          <p:cNvSpPr>
            <a:spLocks noChangeShapeType="1"/>
          </p:cNvSpPr>
          <p:nvPr/>
        </p:nvSpPr>
        <p:spPr bwMode="auto">
          <a:xfrm>
            <a:off x="2278063" y="3706813"/>
            <a:ext cx="4164012" cy="4238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56" name="Oval 19"/>
          <p:cNvSpPr>
            <a:spLocks noChangeArrowheads="1"/>
          </p:cNvSpPr>
          <p:nvPr/>
        </p:nvSpPr>
        <p:spPr bwMode="auto">
          <a:xfrm>
            <a:off x="6397625" y="390525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sz="1200"/>
              <a:t>Pasadena Institute of </a:t>
            </a:r>
          </a:p>
          <a:p>
            <a:pPr algn="ctr">
              <a:spcBef>
                <a:spcPct val="0"/>
              </a:spcBef>
              <a:buFontTx/>
              <a:buNone/>
            </a:pPr>
            <a:r>
              <a:rPr lang="en-US" altLang="en-US" sz="1200"/>
              <a:t>Technology Student</a:t>
            </a:r>
          </a:p>
        </p:txBody>
      </p:sp>
      <p:sp>
        <p:nvSpPr>
          <p:cNvPr id="61457" name="Text Box 21"/>
          <p:cNvSpPr txBox="1">
            <a:spLocks noChangeArrowheads="1"/>
          </p:cNvSpPr>
          <p:nvPr/>
        </p:nvSpPr>
        <p:spPr bwMode="auto">
          <a:xfrm>
            <a:off x="6019800" y="6172200"/>
            <a:ext cx="3048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buFontTx/>
              <a:buNone/>
            </a:pPr>
            <a:r>
              <a:rPr lang="en-US" altLang="en-US" sz="1600">
                <a:solidFill>
                  <a:srgbClr val="009200"/>
                </a:solidFill>
              </a:rPr>
              <a:t>a Westie </a:t>
            </a:r>
            <a:r>
              <a:rPr lang="en-US" altLang="en-US" sz="1600" i="1">
                <a:solidFill>
                  <a:srgbClr val="009200"/>
                </a:solidFill>
              </a:rPr>
              <a:t>is a </a:t>
            </a:r>
            <a:r>
              <a:rPr lang="en-US" altLang="en-US" sz="1600">
                <a:solidFill>
                  <a:srgbClr val="009200"/>
                </a:solidFill>
              </a:rPr>
              <a:t>Person…</a:t>
            </a:r>
          </a:p>
        </p:txBody>
      </p:sp>
      <p:sp>
        <p:nvSpPr>
          <p:cNvPr id="61458" name="Text Box 22"/>
          <p:cNvSpPr txBox="1">
            <a:spLocks noChangeArrowheads="1"/>
          </p:cNvSpPr>
          <p:nvPr/>
        </p:nvSpPr>
        <p:spPr bwMode="auto">
          <a:xfrm>
            <a:off x="6019800" y="6445250"/>
            <a:ext cx="3048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buFontTx/>
              <a:buNone/>
            </a:pPr>
            <a:r>
              <a:rPr lang="en-US" altLang="en-US" sz="1600">
                <a:solidFill>
                  <a:srgbClr val="009200"/>
                </a:solidFill>
              </a:rPr>
              <a:t>"everything" </a:t>
            </a:r>
            <a:r>
              <a:rPr lang="en-US" altLang="en-US" sz="1600" i="1">
                <a:solidFill>
                  <a:srgbClr val="009200"/>
                </a:solidFill>
              </a:rPr>
              <a:t>is an </a:t>
            </a:r>
            <a:r>
              <a:rPr lang="en-US" altLang="en-US" sz="1600">
                <a:solidFill>
                  <a:srgbClr val="009200"/>
                </a:solidFill>
              </a:rPr>
              <a:t>Object…</a:t>
            </a:r>
          </a:p>
        </p:txBody>
      </p:sp>
      <p:sp>
        <p:nvSpPr>
          <p:cNvPr id="61459" name="Text Box 23"/>
          <p:cNvSpPr txBox="1">
            <a:spLocks noChangeArrowheads="1"/>
          </p:cNvSpPr>
          <p:nvPr/>
        </p:nvSpPr>
        <p:spPr bwMode="auto">
          <a:xfrm>
            <a:off x="7162800" y="53340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buFontTx/>
              <a:buNone/>
            </a:pPr>
            <a:r>
              <a:rPr lang="en-US" altLang="en-US" sz="1200">
                <a:solidFill>
                  <a:srgbClr val="009200"/>
                </a:solidFill>
                <a:latin typeface="Arial" pitchFamily="34" charset="0"/>
              </a:rPr>
              <a:t>Things to keep in mind!</a:t>
            </a:r>
          </a:p>
        </p:txBody>
      </p:sp>
      <p:sp>
        <p:nvSpPr>
          <p:cNvPr id="61460" name="Rectangle 38"/>
          <p:cNvSpPr>
            <a:spLocks noChangeArrowheads="1"/>
          </p:cNvSpPr>
          <p:nvPr/>
        </p:nvSpPr>
        <p:spPr bwMode="auto">
          <a:xfrm>
            <a:off x="4002088" y="4489450"/>
            <a:ext cx="755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buFontTx/>
              <a:buNone/>
            </a:pPr>
            <a:r>
              <a:rPr lang="en-US" altLang="en-US" sz="1000"/>
              <a:t>Pomonian?</a:t>
            </a:r>
          </a:p>
        </p:txBody>
      </p:sp>
      <p:sp>
        <p:nvSpPr>
          <p:cNvPr id="61461" name="Oval 39"/>
          <p:cNvSpPr>
            <a:spLocks noChangeArrowheads="1"/>
          </p:cNvSpPr>
          <p:nvPr/>
        </p:nvSpPr>
        <p:spPr bwMode="auto">
          <a:xfrm>
            <a:off x="588963" y="273050"/>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a:t>Object</a:t>
            </a:r>
          </a:p>
        </p:txBody>
      </p:sp>
      <p:sp>
        <p:nvSpPr>
          <p:cNvPr id="61462" name="Line 40"/>
          <p:cNvSpPr>
            <a:spLocks noChangeShapeType="1"/>
          </p:cNvSpPr>
          <p:nvPr/>
        </p:nvSpPr>
        <p:spPr bwMode="auto">
          <a:xfrm flipH="1">
            <a:off x="1444625" y="1060450"/>
            <a:ext cx="30163" cy="73501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61463" name="Picture 41" descr="Picture 2"/>
          <p:cNvPicPr>
            <a:picLocks noChangeAspect="1" noChangeArrowheads="1"/>
          </p:cNvPicPr>
          <p:nvPr/>
        </p:nvPicPr>
        <p:blipFill>
          <a:blip r:embed="rId17">
            <a:extLst>
              <a:ext uri="{28A0092B-C50C-407E-A947-70E740481C1C}">
                <a14:useLocalDpi xmlns:a14="http://schemas.microsoft.com/office/drawing/2010/main" val="0"/>
              </a:ext>
            </a:extLst>
          </a:blip>
          <a:srcRect t="3334"/>
          <a:stretch>
            <a:fillRect/>
          </a:stretch>
        </p:blipFill>
        <p:spPr bwMode="auto">
          <a:xfrm>
            <a:off x="312738" y="2681288"/>
            <a:ext cx="2598737"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4" name="Picture 42" descr="Picture 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90825" y="3719513"/>
            <a:ext cx="6199188" cy="11414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465" name="Rounded Rectangle 1"/>
          <p:cNvSpPr>
            <a:spLocks noChangeArrowheads="1"/>
          </p:cNvSpPr>
          <p:nvPr/>
        </p:nvSpPr>
        <p:spPr bwMode="auto">
          <a:xfrm>
            <a:off x="3962400" y="4000500"/>
            <a:ext cx="3657600" cy="292100"/>
          </a:xfrm>
          <a:prstGeom prst="roundRect">
            <a:avLst>
              <a:gd name="adj" fmla="val 16667"/>
            </a:avLst>
          </a:prstGeom>
          <a:noFill/>
          <a:ln w="28575">
            <a:solidFill>
              <a:srgbClr val="8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grpSp>
        <p:nvGrpSpPr>
          <p:cNvPr id="61466" name="Group 34"/>
          <p:cNvGrpSpPr>
            <a:grpSpLocks/>
          </p:cNvGrpSpPr>
          <p:nvPr>
            <p:custDataLst>
              <p:tags r:id="rId1"/>
            </p:custDataLst>
          </p:nvPr>
        </p:nvGrpSpPr>
        <p:grpSpPr bwMode="auto">
          <a:xfrm>
            <a:off x="8382000" y="5486400"/>
            <a:ext cx="457200" cy="533400"/>
            <a:chOff x="2928" y="1051"/>
            <a:chExt cx="840" cy="957"/>
          </a:xfrm>
        </p:grpSpPr>
        <p:sp>
          <p:nvSpPr>
            <p:cNvPr id="61468" name="Freeform 35"/>
            <p:cNvSpPr>
              <a:spLocks/>
            </p:cNvSpPr>
            <p:nvPr>
              <p:custDataLst>
                <p:tags r:id="rId2"/>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1469" name="Oval 3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1470" name="Oval 3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1471" name="Oval 3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1472" name="Oval 3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1473" name="Oval 4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1474" name="Oval 4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1475" name="Oval 4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1476" name="AutoShape 4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1477" name="Freeform 4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1478" name="Freeform 4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1479" name="Freeform 4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1480" name="Freeform 4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1467" name="Text Box 21"/>
          <p:cNvSpPr txBox="1">
            <a:spLocks noChangeArrowheads="1"/>
          </p:cNvSpPr>
          <p:nvPr/>
        </p:nvSpPr>
        <p:spPr bwMode="auto">
          <a:xfrm>
            <a:off x="3733800" y="258763"/>
            <a:ext cx="50149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3600">
                <a:latin typeface="Cambria" pitchFamily="18" charset="0"/>
              </a:rPr>
              <a:t>An inheritance tree</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val 7"/>
          <p:cNvSpPr>
            <a:spLocks noChangeArrowheads="1"/>
          </p:cNvSpPr>
          <p:nvPr/>
        </p:nvSpPr>
        <p:spPr bwMode="auto">
          <a:xfrm>
            <a:off x="6740525" y="3633788"/>
            <a:ext cx="1744663"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a:latin typeface="Times" charset="0"/>
              </a:rPr>
              <a:t>Maze</a:t>
            </a:r>
          </a:p>
        </p:txBody>
      </p:sp>
      <p:sp>
        <p:nvSpPr>
          <p:cNvPr id="62467" name="Oval 8"/>
          <p:cNvSpPr>
            <a:spLocks noChangeArrowheads="1"/>
          </p:cNvSpPr>
          <p:nvPr/>
        </p:nvSpPr>
        <p:spPr bwMode="auto">
          <a:xfrm>
            <a:off x="6780213" y="1927225"/>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a:latin typeface="Times" charset="0"/>
              </a:rPr>
              <a:t>Object</a:t>
            </a:r>
          </a:p>
        </p:txBody>
      </p:sp>
      <p:sp>
        <p:nvSpPr>
          <p:cNvPr id="62468" name="Oval 9"/>
          <p:cNvSpPr>
            <a:spLocks noChangeArrowheads="1"/>
          </p:cNvSpPr>
          <p:nvPr/>
        </p:nvSpPr>
        <p:spPr bwMode="auto">
          <a:xfrm>
            <a:off x="6742113" y="5349875"/>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a:latin typeface="Times" charset="0"/>
              </a:rPr>
              <a:t>SpamMaze</a:t>
            </a:r>
          </a:p>
        </p:txBody>
      </p:sp>
      <p:sp>
        <p:nvSpPr>
          <p:cNvPr id="62469" name="Line 10"/>
          <p:cNvSpPr>
            <a:spLocks noChangeShapeType="1"/>
          </p:cNvSpPr>
          <p:nvPr/>
        </p:nvSpPr>
        <p:spPr bwMode="auto">
          <a:xfrm>
            <a:off x="7618413" y="2760663"/>
            <a:ext cx="0" cy="796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470" name="Line 11"/>
          <p:cNvSpPr>
            <a:spLocks noChangeShapeType="1"/>
          </p:cNvSpPr>
          <p:nvPr/>
        </p:nvSpPr>
        <p:spPr bwMode="auto">
          <a:xfrm>
            <a:off x="7620000" y="4468813"/>
            <a:ext cx="0" cy="796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471" name="AutoShape 17"/>
          <p:cNvSpPr>
            <a:spLocks/>
          </p:cNvSpPr>
          <p:nvPr/>
        </p:nvSpPr>
        <p:spPr bwMode="auto">
          <a:xfrm>
            <a:off x="5999163" y="3427413"/>
            <a:ext cx="174625" cy="1158875"/>
          </a:xfrm>
          <a:prstGeom prst="leftBrace">
            <a:avLst>
              <a:gd name="adj1" fmla="val 55303"/>
              <a:gd name="adj2" fmla="val 50000"/>
            </a:avLst>
          </a:prstGeom>
          <a:noFill/>
          <a:ln w="12700">
            <a:solidFill>
              <a:srgbClr val="0092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2472" name="Text Box 19"/>
          <p:cNvSpPr txBox="1">
            <a:spLocks noChangeArrowheads="1"/>
          </p:cNvSpPr>
          <p:nvPr/>
        </p:nvSpPr>
        <p:spPr bwMode="auto">
          <a:xfrm>
            <a:off x="3040063" y="348615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800" b="1">
                <a:solidFill>
                  <a:srgbClr val="C00000"/>
                </a:solidFill>
                <a:latin typeface="Courier New" pitchFamily="49" charset="0"/>
              </a:rPr>
              <a:t>multiBFS</a:t>
            </a:r>
          </a:p>
        </p:txBody>
      </p:sp>
      <p:sp>
        <p:nvSpPr>
          <p:cNvPr id="62473" name="Text Box 20"/>
          <p:cNvSpPr txBox="1">
            <a:spLocks noChangeArrowheads="1"/>
          </p:cNvSpPr>
          <p:nvPr/>
        </p:nvSpPr>
        <p:spPr bwMode="auto">
          <a:xfrm>
            <a:off x="762000" y="35814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800" b="1">
                <a:latin typeface="Courier New" pitchFamily="49" charset="0"/>
              </a:rPr>
              <a:t>maze</a:t>
            </a:r>
          </a:p>
        </p:txBody>
      </p:sp>
      <p:sp>
        <p:nvSpPr>
          <p:cNvPr id="62474" name="Text Box 28"/>
          <p:cNvSpPr txBox="1">
            <a:spLocks noChangeArrowheads="1"/>
          </p:cNvSpPr>
          <p:nvPr/>
        </p:nvSpPr>
        <p:spPr bwMode="auto">
          <a:xfrm>
            <a:off x="296863" y="2898775"/>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800">
                <a:solidFill>
                  <a:srgbClr val="009200"/>
                </a:solidFill>
                <a:latin typeface="Comic Sans MS" pitchFamily="66" charset="0"/>
              </a:rPr>
              <a:t>data members</a:t>
            </a:r>
          </a:p>
        </p:txBody>
      </p:sp>
      <p:sp>
        <p:nvSpPr>
          <p:cNvPr id="62475" name="Text Box 29"/>
          <p:cNvSpPr txBox="1">
            <a:spLocks noChangeArrowheads="1"/>
          </p:cNvSpPr>
          <p:nvPr/>
        </p:nvSpPr>
        <p:spPr bwMode="auto">
          <a:xfrm>
            <a:off x="2825750" y="2898775"/>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800">
                <a:solidFill>
                  <a:srgbClr val="009200"/>
                </a:solidFill>
                <a:latin typeface="Comic Sans MS" pitchFamily="66" charset="0"/>
              </a:rPr>
              <a:t>methods</a:t>
            </a:r>
          </a:p>
        </p:txBody>
      </p:sp>
      <p:sp>
        <p:nvSpPr>
          <p:cNvPr id="62476" name="Text Box 30"/>
          <p:cNvSpPr txBox="1">
            <a:spLocks noChangeArrowheads="1"/>
          </p:cNvSpPr>
          <p:nvPr/>
        </p:nvSpPr>
        <p:spPr bwMode="auto">
          <a:xfrm>
            <a:off x="3040063" y="38100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800" b="1">
                <a:latin typeface="Courier New" pitchFamily="49" charset="0"/>
              </a:rPr>
              <a:t>toString</a:t>
            </a:r>
          </a:p>
        </p:txBody>
      </p:sp>
      <p:sp>
        <p:nvSpPr>
          <p:cNvPr id="62477" name="Text Box 31"/>
          <p:cNvSpPr txBox="1">
            <a:spLocks noChangeArrowheads="1"/>
          </p:cNvSpPr>
          <p:nvPr/>
        </p:nvSpPr>
        <p:spPr bwMode="auto">
          <a:xfrm>
            <a:off x="3040063" y="41148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800" b="1"/>
              <a:t>constructors…</a:t>
            </a:r>
          </a:p>
        </p:txBody>
      </p:sp>
      <p:sp>
        <p:nvSpPr>
          <p:cNvPr id="62478" name="Text Box 35"/>
          <p:cNvSpPr txBox="1">
            <a:spLocks noChangeArrowheads="1"/>
          </p:cNvSpPr>
          <p:nvPr/>
        </p:nvSpPr>
        <p:spPr bwMode="auto">
          <a:xfrm>
            <a:off x="676275" y="365125"/>
            <a:ext cx="7781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3600"/>
              <a:t>Hw 9, Part 1:    the </a:t>
            </a:r>
            <a:r>
              <a:rPr lang="en-US" altLang="en-US" sz="3600" b="1">
                <a:latin typeface="Courier New" pitchFamily="49" charset="0"/>
              </a:rPr>
              <a:t>Maze</a:t>
            </a:r>
            <a:r>
              <a:rPr lang="en-US" altLang="en-US" sz="3600"/>
              <a:t> class </a:t>
            </a:r>
          </a:p>
        </p:txBody>
      </p:sp>
      <p:sp>
        <p:nvSpPr>
          <p:cNvPr id="62479" name="Text Box 36"/>
          <p:cNvSpPr txBox="1">
            <a:spLocks noChangeArrowheads="1"/>
          </p:cNvSpPr>
          <p:nvPr/>
        </p:nvSpPr>
        <p:spPr bwMode="auto">
          <a:xfrm>
            <a:off x="304800" y="1524000"/>
            <a:ext cx="4848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a:t>… improving the </a:t>
            </a:r>
            <a:r>
              <a:rPr lang="en-US" altLang="en-US" b="1">
                <a:latin typeface="Courier New" pitchFamily="49" charset="0"/>
              </a:rPr>
              <a:t>Maze</a:t>
            </a:r>
            <a:r>
              <a:rPr lang="en-US" altLang="en-US"/>
              <a:t> class</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5"/>
          <p:cNvSpPr txBox="1">
            <a:spLocks noChangeArrowheads="1"/>
          </p:cNvSpPr>
          <p:nvPr/>
        </p:nvSpPr>
        <p:spPr bwMode="auto">
          <a:xfrm>
            <a:off x="676275" y="365125"/>
            <a:ext cx="7781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3600"/>
              <a:t>Hw 9, Part 2:    the </a:t>
            </a:r>
            <a:r>
              <a:rPr lang="en-US" altLang="en-US" sz="3600" b="1">
                <a:latin typeface="Courier New" pitchFamily="49" charset="0"/>
              </a:rPr>
              <a:t>SpamMaze</a:t>
            </a:r>
            <a:r>
              <a:rPr lang="en-US" altLang="en-US" sz="3600"/>
              <a:t> class </a:t>
            </a:r>
          </a:p>
        </p:txBody>
      </p:sp>
      <p:sp>
        <p:nvSpPr>
          <p:cNvPr id="63491" name="Oval 6"/>
          <p:cNvSpPr>
            <a:spLocks noChangeArrowheads="1"/>
          </p:cNvSpPr>
          <p:nvPr/>
        </p:nvSpPr>
        <p:spPr bwMode="auto">
          <a:xfrm>
            <a:off x="6740525" y="3633788"/>
            <a:ext cx="1744663"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a:latin typeface="Times" charset="0"/>
              </a:rPr>
              <a:t>Maze</a:t>
            </a:r>
          </a:p>
        </p:txBody>
      </p:sp>
      <p:sp>
        <p:nvSpPr>
          <p:cNvPr id="63492" name="Oval 7"/>
          <p:cNvSpPr>
            <a:spLocks noChangeArrowheads="1"/>
          </p:cNvSpPr>
          <p:nvPr/>
        </p:nvSpPr>
        <p:spPr bwMode="auto">
          <a:xfrm>
            <a:off x="6780213" y="1927225"/>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a:latin typeface="Times" charset="0"/>
              </a:rPr>
              <a:t>Object</a:t>
            </a:r>
          </a:p>
        </p:txBody>
      </p:sp>
      <p:sp>
        <p:nvSpPr>
          <p:cNvPr id="63493" name="Oval 8"/>
          <p:cNvSpPr>
            <a:spLocks noChangeArrowheads="1"/>
          </p:cNvSpPr>
          <p:nvPr/>
        </p:nvSpPr>
        <p:spPr bwMode="auto">
          <a:xfrm>
            <a:off x="6742113" y="5349875"/>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spcBef>
                <a:spcPct val="0"/>
              </a:spcBef>
              <a:buFontTx/>
              <a:buNone/>
            </a:pPr>
            <a:r>
              <a:rPr lang="en-US" altLang="en-US">
                <a:latin typeface="Times" charset="0"/>
              </a:rPr>
              <a:t>SpamMaze</a:t>
            </a:r>
          </a:p>
        </p:txBody>
      </p:sp>
      <p:sp>
        <p:nvSpPr>
          <p:cNvPr id="63494" name="Line 9"/>
          <p:cNvSpPr>
            <a:spLocks noChangeShapeType="1"/>
          </p:cNvSpPr>
          <p:nvPr/>
        </p:nvSpPr>
        <p:spPr bwMode="auto">
          <a:xfrm>
            <a:off x="7618413" y="2760663"/>
            <a:ext cx="0" cy="796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495" name="Line 10"/>
          <p:cNvSpPr>
            <a:spLocks noChangeShapeType="1"/>
          </p:cNvSpPr>
          <p:nvPr/>
        </p:nvSpPr>
        <p:spPr bwMode="auto">
          <a:xfrm>
            <a:off x="7620000" y="4468813"/>
            <a:ext cx="0" cy="796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496" name="Text Box 11"/>
          <p:cNvSpPr txBox="1">
            <a:spLocks noChangeArrowheads="1"/>
          </p:cNvSpPr>
          <p:nvPr/>
        </p:nvSpPr>
        <p:spPr bwMode="auto">
          <a:xfrm>
            <a:off x="304800" y="1524000"/>
            <a:ext cx="4848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a:t>… inheriting from the </a:t>
            </a:r>
            <a:r>
              <a:rPr lang="en-US" altLang="en-US" b="1">
                <a:latin typeface="Courier New" pitchFamily="49" charset="0"/>
              </a:rPr>
              <a:t>Maze</a:t>
            </a:r>
            <a:r>
              <a:rPr lang="en-US" altLang="en-US"/>
              <a:t> class</a:t>
            </a:r>
          </a:p>
        </p:txBody>
      </p:sp>
      <p:sp>
        <p:nvSpPr>
          <p:cNvPr id="63497" name="AutoShape 13"/>
          <p:cNvSpPr>
            <a:spLocks/>
          </p:cNvSpPr>
          <p:nvPr/>
        </p:nvSpPr>
        <p:spPr bwMode="auto">
          <a:xfrm>
            <a:off x="6015038" y="5018088"/>
            <a:ext cx="174625" cy="1519237"/>
          </a:xfrm>
          <a:prstGeom prst="leftBrace">
            <a:avLst>
              <a:gd name="adj1" fmla="val 72500"/>
              <a:gd name="adj2" fmla="val 50000"/>
            </a:avLst>
          </a:prstGeom>
          <a:noFill/>
          <a:ln w="12700">
            <a:solidFill>
              <a:srgbClr val="0092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endParaRPr lang="en-US" altLang="en-US"/>
          </a:p>
        </p:txBody>
      </p:sp>
      <p:sp>
        <p:nvSpPr>
          <p:cNvPr id="63498" name="Text Box 14"/>
          <p:cNvSpPr txBox="1">
            <a:spLocks noChangeArrowheads="1"/>
          </p:cNvSpPr>
          <p:nvPr/>
        </p:nvSpPr>
        <p:spPr bwMode="auto">
          <a:xfrm>
            <a:off x="3040063" y="348615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800" b="1">
                <a:latin typeface="Courier New" pitchFamily="49" charset="0"/>
              </a:rPr>
              <a:t>multiBFS</a:t>
            </a:r>
          </a:p>
        </p:txBody>
      </p:sp>
      <p:sp>
        <p:nvSpPr>
          <p:cNvPr id="63499" name="Text Box 15"/>
          <p:cNvSpPr txBox="1">
            <a:spLocks noChangeArrowheads="1"/>
          </p:cNvSpPr>
          <p:nvPr/>
        </p:nvSpPr>
        <p:spPr bwMode="auto">
          <a:xfrm>
            <a:off x="762000" y="35814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800" b="1">
                <a:latin typeface="Courier New" pitchFamily="49" charset="0"/>
              </a:rPr>
              <a:t>maze</a:t>
            </a:r>
          </a:p>
        </p:txBody>
      </p:sp>
      <p:sp>
        <p:nvSpPr>
          <p:cNvPr id="63500" name="Text Box 16"/>
          <p:cNvSpPr txBox="1">
            <a:spLocks noChangeArrowheads="1"/>
          </p:cNvSpPr>
          <p:nvPr/>
        </p:nvSpPr>
        <p:spPr bwMode="auto">
          <a:xfrm>
            <a:off x="533400" y="59436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800" b="1">
                <a:latin typeface="Courier New" pitchFamily="49" charset="0"/>
              </a:rPr>
              <a:t>pedeCells</a:t>
            </a:r>
          </a:p>
        </p:txBody>
      </p:sp>
      <p:sp>
        <p:nvSpPr>
          <p:cNvPr id="63501" name="Text Box 17"/>
          <p:cNvSpPr txBox="1">
            <a:spLocks noChangeArrowheads="1"/>
          </p:cNvSpPr>
          <p:nvPr/>
        </p:nvSpPr>
        <p:spPr bwMode="auto">
          <a:xfrm>
            <a:off x="533400" y="51054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800" b="1">
                <a:latin typeface="Courier New" pitchFamily="49" charset="0"/>
              </a:rPr>
              <a:t>spamCells</a:t>
            </a:r>
          </a:p>
        </p:txBody>
      </p:sp>
      <p:sp>
        <p:nvSpPr>
          <p:cNvPr id="63502" name="Text Box 18"/>
          <p:cNvSpPr txBox="1">
            <a:spLocks noChangeArrowheads="1"/>
          </p:cNvSpPr>
          <p:nvPr/>
        </p:nvSpPr>
        <p:spPr bwMode="auto">
          <a:xfrm>
            <a:off x="3040063" y="579755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800" b="1">
                <a:latin typeface="Courier New" pitchFamily="49" charset="0"/>
              </a:rPr>
              <a:t>advancePede</a:t>
            </a:r>
          </a:p>
        </p:txBody>
      </p:sp>
      <p:sp>
        <p:nvSpPr>
          <p:cNvPr id="63503" name="Text Box 19"/>
          <p:cNvSpPr txBox="1">
            <a:spLocks noChangeArrowheads="1"/>
          </p:cNvSpPr>
          <p:nvPr/>
        </p:nvSpPr>
        <p:spPr bwMode="auto">
          <a:xfrm>
            <a:off x="3040063" y="6086475"/>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800" b="1">
                <a:latin typeface="Courier New" pitchFamily="49" charset="0"/>
              </a:rPr>
              <a:t>reversePede</a:t>
            </a:r>
          </a:p>
        </p:txBody>
      </p:sp>
      <p:sp>
        <p:nvSpPr>
          <p:cNvPr id="63504" name="Text Box 20"/>
          <p:cNvSpPr txBox="1">
            <a:spLocks noChangeArrowheads="1"/>
          </p:cNvSpPr>
          <p:nvPr/>
        </p:nvSpPr>
        <p:spPr bwMode="auto">
          <a:xfrm>
            <a:off x="3040063" y="4960938"/>
            <a:ext cx="1905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800" b="1">
                <a:latin typeface="Courier New" pitchFamily="49" charset="0"/>
              </a:rPr>
              <a:t>addSpam</a:t>
            </a:r>
          </a:p>
        </p:txBody>
      </p:sp>
      <p:sp>
        <p:nvSpPr>
          <p:cNvPr id="63505" name="Text Box 21"/>
          <p:cNvSpPr txBox="1">
            <a:spLocks noChangeArrowheads="1"/>
          </p:cNvSpPr>
          <p:nvPr/>
        </p:nvSpPr>
        <p:spPr bwMode="auto">
          <a:xfrm>
            <a:off x="3040063" y="5233988"/>
            <a:ext cx="1905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800" b="1">
                <a:latin typeface="Courier New" pitchFamily="49" charset="0"/>
              </a:rPr>
              <a:t>removeSpam</a:t>
            </a:r>
          </a:p>
        </p:txBody>
      </p:sp>
      <p:sp>
        <p:nvSpPr>
          <p:cNvPr id="63506" name="Text Box 22"/>
          <p:cNvSpPr txBox="1">
            <a:spLocks noChangeArrowheads="1"/>
          </p:cNvSpPr>
          <p:nvPr/>
        </p:nvSpPr>
        <p:spPr bwMode="auto">
          <a:xfrm>
            <a:off x="296863" y="2898775"/>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800">
                <a:solidFill>
                  <a:srgbClr val="009200"/>
                </a:solidFill>
                <a:latin typeface="Comic Sans MS" pitchFamily="66" charset="0"/>
              </a:rPr>
              <a:t>data members</a:t>
            </a:r>
          </a:p>
        </p:txBody>
      </p:sp>
      <p:sp>
        <p:nvSpPr>
          <p:cNvPr id="63507" name="Text Box 23"/>
          <p:cNvSpPr txBox="1">
            <a:spLocks noChangeArrowheads="1"/>
          </p:cNvSpPr>
          <p:nvPr/>
        </p:nvSpPr>
        <p:spPr bwMode="auto">
          <a:xfrm>
            <a:off x="2825750" y="2898775"/>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800">
                <a:solidFill>
                  <a:srgbClr val="009200"/>
                </a:solidFill>
                <a:latin typeface="Comic Sans MS" pitchFamily="66" charset="0"/>
              </a:rPr>
              <a:t>methods</a:t>
            </a:r>
          </a:p>
        </p:txBody>
      </p:sp>
      <p:sp>
        <p:nvSpPr>
          <p:cNvPr id="63508" name="Text Box 24"/>
          <p:cNvSpPr txBox="1">
            <a:spLocks noChangeArrowheads="1"/>
          </p:cNvSpPr>
          <p:nvPr/>
        </p:nvSpPr>
        <p:spPr bwMode="auto">
          <a:xfrm>
            <a:off x="3040063" y="38100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800" b="1">
                <a:latin typeface="Courier New" pitchFamily="49" charset="0"/>
              </a:rPr>
              <a:t>toString</a:t>
            </a:r>
          </a:p>
        </p:txBody>
      </p:sp>
      <p:sp>
        <p:nvSpPr>
          <p:cNvPr id="63509" name="Text Box 25"/>
          <p:cNvSpPr txBox="1">
            <a:spLocks noChangeArrowheads="1"/>
          </p:cNvSpPr>
          <p:nvPr/>
        </p:nvSpPr>
        <p:spPr bwMode="auto">
          <a:xfrm>
            <a:off x="3040063" y="41148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800" b="1"/>
              <a:t>constructors…</a:t>
            </a:r>
          </a:p>
        </p:txBody>
      </p:sp>
      <p:sp>
        <p:nvSpPr>
          <p:cNvPr id="63510" name="Line 26"/>
          <p:cNvSpPr>
            <a:spLocks noChangeShapeType="1"/>
          </p:cNvSpPr>
          <p:nvPr/>
        </p:nvSpPr>
        <p:spPr bwMode="auto">
          <a:xfrm>
            <a:off x="381000" y="4724400"/>
            <a:ext cx="5562600" cy="0"/>
          </a:xfrm>
          <a:prstGeom prst="line">
            <a:avLst/>
          </a:prstGeom>
          <a:noFill/>
          <a:ln w="12700">
            <a:solidFill>
              <a:srgbClr val="0092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11" name="Text Box 27"/>
          <p:cNvSpPr txBox="1">
            <a:spLocks noChangeArrowheads="1"/>
          </p:cNvSpPr>
          <p:nvPr/>
        </p:nvSpPr>
        <p:spPr bwMode="auto">
          <a:xfrm>
            <a:off x="482600" y="6532563"/>
            <a:ext cx="4038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200" b="1">
                <a:solidFill>
                  <a:srgbClr val="0333FF"/>
                </a:solidFill>
              </a:rPr>
              <a:t>What types should </a:t>
            </a:r>
            <a:r>
              <a:rPr lang="en-US" altLang="en-US" sz="1200" b="1"/>
              <a:t>spamCells</a:t>
            </a:r>
            <a:r>
              <a:rPr lang="en-US" altLang="en-US" sz="1200" b="1">
                <a:solidFill>
                  <a:srgbClr val="0333FF"/>
                </a:solidFill>
              </a:rPr>
              <a:t> and </a:t>
            </a:r>
            <a:r>
              <a:rPr lang="en-US" altLang="en-US" sz="1200" b="1"/>
              <a:t>pedeCells</a:t>
            </a:r>
            <a:r>
              <a:rPr lang="en-US" altLang="en-US" sz="1200" b="1">
                <a:solidFill>
                  <a:srgbClr val="0333FF"/>
                </a:solidFill>
              </a:rPr>
              <a:t> be? </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1"/>
          <p:cNvSpPr txBox="1">
            <a:spLocks noChangeArrowheads="1"/>
          </p:cNvSpPr>
          <p:nvPr/>
        </p:nvSpPr>
        <p:spPr bwMode="auto">
          <a:xfrm>
            <a:off x="687388" y="5715000"/>
            <a:ext cx="7847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800">
                <a:latin typeface="Cambria" pitchFamily="18" charset="0"/>
              </a:rPr>
              <a:t>What should their underlying data structures be, i.e., their </a:t>
            </a:r>
            <a:r>
              <a:rPr lang="en-US" altLang="en-US" sz="1800" b="1" i="1">
                <a:latin typeface="Cambria" pitchFamily="18" charset="0"/>
              </a:rPr>
              <a:t>model </a:t>
            </a:r>
            <a:r>
              <a:rPr lang="en-US" altLang="en-US" sz="1800">
                <a:latin typeface="Cambria" pitchFamily="18" charset="0"/>
              </a:rPr>
              <a:t>?</a:t>
            </a:r>
          </a:p>
        </p:txBody>
      </p:sp>
      <p:pic>
        <p:nvPicPr>
          <p:cNvPr id="64515" name="Picture 22" descr="Picture 1"/>
          <p:cNvPicPr>
            <a:picLocks noChangeAspect="1" noChangeArrowheads="1"/>
          </p:cNvPicPr>
          <p:nvPr/>
        </p:nvPicPr>
        <p:blipFill>
          <a:blip r:embed="rId3">
            <a:extLst>
              <a:ext uri="{28A0092B-C50C-407E-A947-70E740481C1C}">
                <a14:useLocalDpi xmlns:a14="http://schemas.microsoft.com/office/drawing/2010/main" val="0"/>
              </a:ext>
            </a:extLst>
          </a:blip>
          <a:srcRect l="7811" t="22884" r="47926" b="52553"/>
          <a:stretch>
            <a:fillRect/>
          </a:stretch>
        </p:blipFill>
        <p:spPr bwMode="auto">
          <a:xfrm>
            <a:off x="1554163" y="1782763"/>
            <a:ext cx="5791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 Box 23"/>
          <p:cNvSpPr txBox="1">
            <a:spLocks noChangeArrowheads="1"/>
          </p:cNvSpPr>
          <p:nvPr/>
        </p:nvSpPr>
        <p:spPr bwMode="auto">
          <a:xfrm>
            <a:off x="5710238" y="26606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S</a:t>
            </a:r>
          </a:p>
        </p:txBody>
      </p:sp>
      <p:sp>
        <p:nvSpPr>
          <p:cNvPr id="64517" name="Text Box 24"/>
          <p:cNvSpPr txBox="1">
            <a:spLocks noChangeArrowheads="1"/>
          </p:cNvSpPr>
          <p:nvPr/>
        </p:nvSpPr>
        <p:spPr bwMode="auto">
          <a:xfrm>
            <a:off x="5478463" y="26590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4518" name="Text Box 25"/>
          <p:cNvSpPr txBox="1">
            <a:spLocks noChangeArrowheads="1"/>
          </p:cNvSpPr>
          <p:nvPr/>
        </p:nvSpPr>
        <p:spPr bwMode="auto">
          <a:xfrm>
            <a:off x="5268913" y="26590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4519" name="Text Box 26"/>
          <p:cNvSpPr txBox="1">
            <a:spLocks noChangeArrowheads="1"/>
          </p:cNvSpPr>
          <p:nvPr/>
        </p:nvSpPr>
        <p:spPr bwMode="auto">
          <a:xfrm>
            <a:off x="5049838" y="26590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4520" name="Text Box 27"/>
          <p:cNvSpPr txBox="1">
            <a:spLocks noChangeArrowheads="1"/>
          </p:cNvSpPr>
          <p:nvPr/>
        </p:nvSpPr>
        <p:spPr bwMode="auto">
          <a:xfrm>
            <a:off x="5043488" y="244157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4521" name="Text Box 28"/>
          <p:cNvSpPr txBox="1">
            <a:spLocks noChangeArrowheads="1"/>
          </p:cNvSpPr>
          <p:nvPr/>
        </p:nvSpPr>
        <p:spPr bwMode="auto">
          <a:xfrm>
            <a:off x="4821238" y="24399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4522" name="Text Box 29"/>
          <p:cNvSpPr txBox="1">
            <a:spLocks noChangeArrowheads="1"/>
          </p:cNvSpPr>
          <p:nvPr/>
        </p:nvSpPr>
        <p:spPr bwMode="auto">
          <a:xfrm>
            <a:off x="4602163" y="24399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4523" name="Text Box 30"/>
          <p:cNvSpPr txBox="1">
            <a:spLocks noChangeArrowheads="1"/>
          </p:cNvSpPr>
          <p:nvPr/>
        </p:nvSpPr>
        <p:spPr bwMode="auto">
          <a:xfrm>
            <a:off x="4383088" y="24399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4524" name="Text Box 31"/>
          <p:cNvSpPr txBox="1">
            <a:spLocks noChangeArrowheads="1"/>
          </p:cNvSpPr>
          <p:nvPr/>
        </p:nvSpPr>
        <p:spPr bwMode="auto">
          <a:xfrm>
            <a:off x="4173538" y="244157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4525" name="Text Box 32"/>
          <p:cNvSpPr txBox="1">
            <a:spLocks noChangeArrowheads="1"/>
          </p:cNvSpPr>
          <p:nvPr/>
        </p:nvSpPr>
        <p:spPr bwMode="auto">
          <a:xfrm>
            <a:off x="3941763" y="24399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4526" name="Text Box 33"/>
          <p:cNvSpPr txBox="1">
            <a:spLocks noChangeArrowheads="1"/>
          </p:cNvSpPr>
          <p:nvPr/>
        </p:nvSpPr>
        <p:spPr bwMode="auto">
          <a:xfrm>
            <a:off x="3732213" y="24399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4527" name="Text Box 34"/>
          <p:cNvSpPr txBox="1">
            <a:spLocks noChangeArrowheads="1"/>
          </p:cNvSpPr>
          <p:nvPr/>
        </p:nvSpPr>
        <p:spPr bwMode="auto">
          <a:xfrm>
            <a:off x="6373813" y="26590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D</a:t>
            </a:r>
          </a:p>
        </p:txBody>
      </p:sp>
      <p:sp>
        <p:nvSpPr>
          <p:cNvPr id="64528" name="Text Box 35"/>
          <p:cNvSpPr txBox="1">
            <a:spLocks noChangeArrowheads="1"/>
          </p:cNvSpPr>
          <p:nvPr/>
        </p:nvSpPr>
        <p:spPr bwMode="auto">
          <a:xfrm>
            <a:off x="6164263" y="26590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D</a:t>
            </a:r>
          </a:p>
        </p:txBody>
      </p:sp>
      <p:sp>
        <p:nvSpPr>
          <p:cNvPr id="64529" name="Text Box 36"/>
          <p:cNvSpPr txBox="1">
            <a:spLocks noChangeArrowheads="1"/>
          </p:cNvSpPr>
          <p:nvPr/>
        </p:nvSpPr>
        <p:spPr bwMode="auto">
          <a:xfrm>
            <a:off x="5716588" y="22209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D</a:t>
            </a:r>
          </a:p>
        </p:txBody>
      </p:sp>
      <p:sp>
        <p:nvSpPr>
          <p:cNvPr id="64530" name="Text Box 37"/>
          <p:cNvSpPr txBox="1">
            <a:spLocks noChangeArrowheads="1"/>
          </p:cNvSpPr>
          <p:nvPr/>
        </p:nvSpPr>
        <p:spPr bwMode="auto">
          <a:xfrm>
            <a:off x="4621213" y="33083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D</a:t>
            </a:r>
          </a:p>
        </p:txBody>
      </p:sp>
      <p:sp>
        <p:nvSpPr>
          <p:cNvPr id="64531" name="Text Box 38"/>
          <p:cNvSpPr txBox="1">
            <a:spLocks noChangeArrowheads="1"/>
          </p:cNvSpPr>
          <p:nvPr/>
        </p:nvSpPr>
        <p:spPr bwMode="auto">
          <a:xfrm>
            <a:off x="7040563" y="33258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D</a:t>
            </a:r>
          </a:p>
        </p:txBody>
      </p:sp>
      <p:sp>
        <p:nvSpPr>
          <p:cNvPr id="64532" name="Text Box 39"/>
          <p:cNvSpPr txBox="1">
            <a:spLocks noChangeArrowheads="1"/>
          </p:cNvSpPr>
          <p:nvPr/>
        </p:nvSpPr>
        <p:spPr bwMode="auto">
          <a:xfrm>
            <a:off x="700246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4533" name="Text Box 40"/>
          <p:cNvSpPr txBox="1">
            <a:spLocks noChangeArrowheads="1"/>
          </p:cNvSpPr>
          <p:nvPr/>
        </p:nvSpPr>
        <p:spPr bwMode="auto">
          <a:xfrm>
            <a:off x="678497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4534" name="Text Box 41"/>
          <p:cNvSpPr txBox="1">
            <a:spLocks noChangeArrowheads="1"/>
          </p:cNvSpPr>
          <p:nvPr/>
        </p:nvSpPr>
        <p:spPr bwMode="auto">
          <a:xfrm>
            <a:off x="656590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4535" name="Text Box 42"/>
          <p:cNvSpPr txBox="1">
            <a:spLocks noChangeArrowheads="1"/>
          </p:cNvSpPr>
          <p:nvPr/>
        </p:nvSpPr>
        <p:spPr bwMode="auto">
          <a:xfrm>
            <a:off x="634682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4536" name="Text Box 43"/>
          <p:cNvSpPr txBox="1">
            <a:spLocks noChangeArrowheads="1"/>
          </p:cNvSpPr>
          <p:nvPr/>
        </p:nvSpPr>
        <p:spPr bwMode="auto">
          <a:xfrm>
            <a:off x="612775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4537" name="Text Box 44"/>
          <p:cNvSpPr txBox="1">
            <a:spLocks noChangeArrowheads="1"/>
          </p:cNvSpPr>
          <p:nvPr/>
        </p:nvSpPr>
        <p:spPr bwMode="auto">
          <a:xfrm>
            <a:off x="591026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4538" name="Text Box 45"/>
          <p:cNvSpPr txBox="1">
            <a:spLocks noChangeArrowheads="1"/>
          </p:cNvSpPr>
          <p:nvPr/>
        </p:nvSpPr>
        <p:spPr bwMode="auto">
          <a:xfrm>
            <a:off x="569118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4539" name="Text Box 46"/>
          <p:cNvSpPr txBox="1">
            <a:spLocks noChangeArrowheads="1"/>
          </p:cNvSpPr>
          <p:nvPr/>
        </p:nvSpPr>
        <p:spPr bwMode="auto">
          <a:xfrm>
            <a:off x="547211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4540" name="Text Box 47"/>
          <p:cNvSpPr txBox="1">
            <a:spLocks noChangeArrowheads="1"/>
          </p:cNvSpPr>
          <p:nvPr/>
        </p:nvSpPr>
        <p:spPr bwMode="auto">
          <a:xfrm>
            <a:off x="525303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4541" name="Text Box 48"/>
          <p:cNvSpPr txBox="1">
            <a:spLocks noChangeArrowheads="1"/>
          </p:cNvSpPr>
          <p:nvPr/>
        </p:nvSpPr>
        <p:spPr bwMode="auto">
          <a:xfrm>
            <a:off x="503555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4542" name="Text Box 49"/>
          <p:cNvSpPr txBox="1">
            <a:spLocks noChangeArrowheads="1"/>
          </p:cNvSpPr>
          <p:nvPr/>
        </p:nvSpPr>
        <p:spPr bwMode="auto">
          <a:xfrm>
            <a:off x="481647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4543" name="Text Box 50"/>
          <p:cNvSpPr txBox="1">
            <a:spLocks noChangeArrowheads="1"/>
          </p:cNvSpPr>
          <p:nvPr/>
        </p:nvSpPr>
        <p:spPr bwMode="auto">
          <a:xfrm>
            <a:off x="459740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4544" name="Text Box 51"/>
          <p:cNvSpPr txBox="1">
            <a:spLocks noChangeArrowheads="1"/>
          </p:cNvSpPr>
          <p:nvPr/>
        </p:nvSpPr>
        <p:spPr bwMode="auto">
          <a:xfrm>
            <a:off x="437832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4545" name="Text Box 52"/>
          <p:cNvSpPr txBox="1">
            <a:spLocks noChangeArrowheads="1"/>
          </p:cNvSpPr>
          <p:nvPr/>
        </p:nvSpPr>
        <p:spPr bwMode="auto">
          <a:xfrm>
            <a:off x="416083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4546" name="Text Box 53"/>
          <p:cNvSpPr txBox="1">
            <a:spLocks noChangeArrowheads="1"/>
          </p:cNvSpPr>
          <p:nvPr/>
        </p:nvSpPr>
        <p:spPr bwMode="auto">
          <a:xfrm>
            <a:off x="394176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4547" name="Text Box 54"/>
          <p:cNvSpPr txBox="1">
            <a:spLocks noChangeArrowheads="1"/>
          </p:cNvSpPr>
          <p:nvPr/>
        </p:nvSpPr>
        <p:spPr bwMode="auto">
          <a:xfrm>
            <a:off x="372268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4548" name="Text Box 55"/>
          <p:cNvSpPr txBox="1">
            <a:spLocks noChangeArrowheads="1"/>
          </p:cNvSpPr>
          <p:nvPr/>
        </p:nvSpPr>
        <p:spPr bwMode="auto">
          <a:xfrm>
            <a:off x="350361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4549" name="Text Box 56"/>
          <p:cNvSpPr txBox="1">
            <a:spLocks noChangeArrowheads="1"/>
          </p:cNvSpPr>
          <p:nvPr/>
        </p:nvSpPr>
        <p:spPr bwMode="auto">
          <a:xfrm>
            <a:off x="328612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4550" name="Text Box 57"/>
          <p:cNvSpPr txBox="1">
            <a:spLocks noChangeArrowheads="1"/>
          </p:cNvSpPr>
          <p:nvPr/>
        </p:nvSpPr>
        <p:spPr bwMode="auto">
          <a:xfrm>
            <a:off x="306705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4551" name="Text Box 58"/>
          <p:cNvSpPr txBox="1">
            <a:spLocks noChangeArrowheads="1"/>
          </p:cNvSpPr>
          <p:nvPr/>
        </p:nvSpPr>
        <p:spPr bwMode="auto">
          <a:xfrm>
            <a:off x="284797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4552" name="Text Box 59"/>
          <p:cNvSpPr txBox="1">
            <a:spLocks noChangeArrowheads="1"/>
          </p:cNvSpPr>
          <p:nvPr/>
        </p:nvSpPr>
        <p:spPr bwMode="auto">
          <a:xfrm>
            <a:off x="262890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4553" name="Text Box 60"/>
          <p:cNvSpPr txBox="1">
            <a:spLocks noChangeArrowheads="1"/>
          </p:cNvSpPr>
          <p:nvPr/>
        </p:nvSpPr>
        <p:spPr bwMode="auto">
          <a:xfrm>
            <a:off x="241141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4554" name="Text Box 61"/>
          <p:cNvSpPr txBox="1">
            <a:spLocks noChangeArrowheads="1"/>
          </p:cNvSpPr>
          <p:nvPr/>
        </p:nvSpPr>
        <p:spPr bwMode="auto">
          <a:xfrm>
            <a:off x="219233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4555" name="Text Box 62"/>
          <p:cNvSpPr txBox="1">
            <a:spLocks noChangeArrowheads="1"/>
          </p:cNvSpPr>
          <p:nvPr/>
        </p:nvSpPr>
        <p:spPr bwMode="auto">
          <a:xfrm>
            <a:off x="197326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4556" name="Text Box 63"/>
          <p:cNvSpPr txBox="1">
            <a:spLocks noChangeArrowheads="1"/>
          </p:cNvSpPr>
          <p:nvPr/>
        </p:nvSpPr>
        <p:spPr bwMode="auto">
          <a:xfrm>
            <a:off x="175418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4557" name="Text Box 64"/>
          <p:cNvSpPr txBox="1">
            <a:spLocks noChangeArrowheads="1"/>
          </p:cNvSpPr>
          <p:nvPr/>
        </p:nvSpPr>
        <p:spPr bwMode="auto">
          <a:xfrm>
            <a:off x="1525588" y="179387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4558" name="Text Box 65"/>
          <p:cNvSpPr txBox="1">
            <a:spLocks noChangeArrowheads="1"/>
          </p:cNvSpPr>
          <p:nvPr/>
        </p:nvSpPr>
        <p:spPr bwMode="auto">
          <a:xfrm>
            <a:off x="1525588" y="20129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4559" name="Text Box 66"/>
          <p:cNvSpPr txBox="1">
            <a:spLocks noChangeArrowheads="1"/>
          </p:cNvSpPr>
          <p:nvPr/>
        </p:nvSpPr>
        <p:spPr bwMode="auto">
          <a:xfrm>
            <a:off x="1525588" y="22304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4560" name="Text Box 67"/>
          <p:cNvSpPr txBox="1">
            <a:spLocks noChangeArrowheads="1"/>
          </p:cNvSpPr>
          <p:nvPr/>
        </p:nvSpPr>
        <p:spPr bwMode="auto">
          <a:xfrm>
            <a:off x="1525588" y="24479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4561" name="Text Box 68"/>
          <p:cNvSpPr txBox="1">
            <a:spLocks noChangeArrowheads="1"/>
          </p:cNvSpPr>
          <p:nvPr/>
        </p:nvSpPr>
        <p:spPr bwMode="auto">
          <a:xfrm>
            <a:off x="1525588" y="26670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4562" name="Text Box 69"/>
          <p:cNvSpPr txBox="1">
            <a:spLocks noChangeArrowheads="1"/>
          </p:cNvSpPr>
          <p:nvPr/>
        </p:nvSpPr>
        <p:spPr bwMode="auto">
          <a:xfrm>
            <a:off x="1525588" y="28844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4563" name="Text Box 70"/>
          <p:cNvSpPr txBox="1">
            <a:spLocks noChangeArrowheads="1"/>
          </p:cNvSpPr>
          <p:nvPr/>
        </p:nvSpPr>
        <p:spPr bwMode="auto">
          <a:xfrm>
            <a:off x="1525588" y="310197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4564" name="Text Box 71"/>
          <p:cNvSpPr txBox="1">
            <a:spLocks noChangeArrowheads="1"/>
          </p:cNvSpPr>
          <p:nvPr/>
        </p:nvSpPr>
        <p:spPr bwMode="auto">
          <a:xfrm>
            <a:off x="1525588" y="33210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4565" name="Text Box 72"/>
          <p:cNvSpPr txBox="1">
            <a:spLocks noChangeArrowheads="1"/>
          </p:cNvSpPr>
          <p:nvPr/>
        </p:nvSpPr>
        <p:spPr bwMode="auto">
          <a:xfrm>
            <a:off x="1525588" y="35385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4566" name="Text Box 73"/>
          <p:cNvSpPr txBox="1">
            <a:spLocks noChangeArrowheads="1"/>
          </p:cNvSpPr>
          <p:nvPr/>
        </p:nvSpPr>
        <p:spPr bwMode="auto">
          <a:xfrm>
            <a:off x="1525588" y="37560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4567" name="Text Box 74"/>
          <p:cNvSpPr txBox="1">
            <a:spLocks noChangeArrowheads="1"/>
          </p:cNvSpPr>
          <p:nvPr/>
        </p:nvSpPr>
        <p:spPr bwMode="auto">
          <a:xfrm>
            <a:off x="3725863" y="22209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4568" name="Text Box 75"/>
          <p:cNvSpPr txBox="1">
            <a:spLocks noChangeArrowheads="1"/>
          </p:cNvSpPr>
          <p:nvPr/>
        </p:nvSpPr>
        <p:spPr bwMode="auto">
          <a:xfrm>
            <a:off x="3516313" y="22209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4569" name="Text Box 76"/>
          <p:cNvSpPr txBox="1">
            <a:spLocks noChangeArrowheads="1"/>
          </p:cNvSpPr>
          <p:nvPr/>
        </p:nvSpPr>
        <p:spPr bwMode="auto">
          <a:xfrm>
            <a:off x="3506788" y="19923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4570" name="Text Box 77"/>
          <p:cNvSpPr txBox="1">
            <a:spLocks noChangeArrowheads="1"/>
          </p:cNvSpPr>
          <p:nvPr/>
        </p:nvSpPr>
        <p:spPr bwMode="auto">
          <a:xfrm>
            <a:off x="3297238" y="19923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4571" name="Text Box 78"/>
          <p:cNvSpPr txBox="1">
            <a:spLocks noChangeArrowheads="1"/>
          </p:cNvSpPr>
          <p:nvPr/>
        </p:nvSpPr>
        <p:spPr bwMode="auto">
          <a:xfrm>
            <a:off x="3078163" y="19923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4572" name="Text Box 79"/>
          <p:cNvSpPr txBox="1">
            <a:spLocks noChangeArrowheads="1"/>
          </p:cNvSpPr>
          <p:nvPr/>
        </p:nvSpPr>
        <p:spPr bwMode="auto">
          <a:xfrm>
            <a:off x="2859088" y="19923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4573" name="Text Box 80"/>
          <p:cNvSpPr txBox="1">
            <a:spLocks noChangeArrowheads="1"/>
          </p:cNvSpPr>
          <p:nvPr/>
        </p:nvSpPr>
        <p:spPr bwMode="auto">
          <a:xfrm>
            <a:off x="2859088" y="24304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4574" name="Text Box 81"/>
          <p:cNvSpPr txBox="1">
            <a:spLocks noChangeArrowheads="1"/>
          </p:cNvSpPr>
          <p:nvPr/>
        </p:nvSpPr>
        <p:spPr bwMode="auto">
          <a:xfrm>
            <a:off x="2859088" y="22113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4575" name="Text Box 82"/>
          <p:cNvSpPr txBox="1">
            <a:spLocks noChangeArrowheads="1"/>
          </p:cNvSpPr>
          <p:nvPr/>
        </p:nvSpPr>
        <p:spPr bwMode="auto">
          <a:xfrm>
            <a:off x="2859088" y="267017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4576" name="Text Box 83"/>
          <p:cNvSpPr txBox="1">
            <a:spLocks noChangeArrowheads="1"/>
          </p:cNvSpPr>
          <p:nvPr/>
        </p:nvSpPr>
        <p:spPr bwMode="auto">
          <a:xfrm>
            <a:off x="2859088" y="31083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4577" name="Text Box 84"/>
          <p:cNvSpPr txBox="1">
            <a:spLocks noChangeArrowheads="1"/>
          </p:cNvSpPr>
          <p:nvPr/>
        </p:nvSpPr>
        <p:spPr bwMode="auto">
          <a:xfrm>
            <a:off x="2859088" y="28892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4578" name="Text Box 85"/>
          <p:cNvSpPr txBox="1">
            <a:spLocks noChangeArrowheads="1"/>
          </p:cNvSpPr>
          <p:nvPr/>
        </p:nvSpPr>
        <p:spPr bwMode="auto">
          <a:xfrm>
            <a:off x="2859088" y="33162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4579" name="Text Box 86"/>
          <p:cNvSpPr txBox="1">
            <a:spLocks noChangeArrowheads="1"/>
          </p:cNvSpPr>
          <p:nvPr/>
        </p:nvSpPr>
        <p:spPr bwMode="auto">
          <a:xfrm>
            <a:off x="2859088" y="37544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4580" name="Text Box 87"/>
          <p:cNvSpPr txBox="1">
            <a:spLocks noChangeArrowheads="1"/>
          </p:cNvSpPr>
          <p:nvPr/>
        </p:nvSpPr>
        <p:spPr bwMode="auto">
          <a:xfrm>
            <a:off x="2859088" y="35353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4581" name="Text Box 88"/>
          <p:cNvSpPr txBox="1">
            <a:spLocks noChangeArrowheads="1"/>
          </p:cNvSpPr>
          <p:nvPr/>
        </p:nvSpPr>
        <p:spPr bwMode="auto">
          <a:xfrm>
            <a:off x="296863" y="447675"/>
            <a:ext cx="8008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b="1"/>
              <a:t>Visualizing </a:t>
            </a:r>
            <a:r>
              <a:rPr lang="en-US" altLang="en-US" b="1">
                <a:latin typeface="Courier New" pitchFamily="49" charset="0"/>
              </a:rPr>
              <a:t>spamCells</a:t>
            </a:r>
            <a:r>
              <a:rPr lang="en-US" altLang="en-US" b="1"/>
              <a:t> and </a:t>
            </a:r>
            <a:r>
              <a:rPr lang="en-US" altLang="en-US" b="1">
                <a:latin typeface="Courier New" pitchFamily="49" charset="0"/>
              </a:rPr>
              <a:t>pedeCells</a:t>
            </a:r>
            <a:endParaRPr lang="en-US" altLang="en-US" b="1"/>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1"/>
          <p:cNvSpPr txBox="1">
            <a:spLocks noChangeArrowheads="1"/>
          </p:cNvSpPr>
          <p:nvPr/>
        </p:nvSpPr>
        <p:spPr bwMode="auto">
          <a:xfrm>
            <a:off x="687388" y="5715000"/>
            <a:ext cx="7847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1800">
                <a:latin typeface="Cambria" pitchFamily="18" charset="0"/>
              </a:rPr>
              <a:t>What should their underlying data structures be, i.e., their </a:t>
            </a:r>
            <a:r>
              <a:rPr lang="en-US" altLang="en-US" sz="1800" b="1" i="1">
                <a:latin typeface="Cambria" pitchFamily="18" charset="0"/>
              </a:rPr>
              <a:t>model </a:t>
            </a:r>
            <a:r>
              <a:rPr lang="en-US" altLang="en-US" sz="1800">
                <a:latin typeface="Cambria" pitchFamily="18" charset="0"/>
              </a:rPr>
              <a:t>?</a:t>
            </a:r>
          </a:p>
        </p:txBody>
      </p:sp>
      <p:pic>
        <p:nvPicPr>
          <p:cNvPr id="65539" name="Picture 22" descr="Picture 1"/>
          <p:cNvPicPr>
            <a:picLocks noChangeAspect="1" noChangeArrowheads="1"/>
          </p:cNvPicPr>
          <p:nvPr/>
        </p:nvPicPr>
        <p:blipFill>
          <a:blip r:embed="rId3">
            <a:extLst>
              <a:ext uri="{28A0092B-C50C-407E-A947-70E740481C1C}">
                <a14:useLocalDpi xmlns:a14="http://schemas.microsoft.com/office/drawing/2010/main" val="0"/>
              </a:ext>
            </a:extLst>
          </a:blip>
          <a:srcRect l="7811" t="22884" r="47926" b="52553"/>
          <a:stretch>
            <a:fillRect/>
          </a:stretch>
        </p:blipFill>
        <p:spPr bwMode="auto">
          <a:xfrm>
            <a:off x="1554163" y="1782763"/>
            <a:ext cx="5791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 Box 23"/>
          <p:cNvSpPr txBox="1">
            <a:spLocks noChangeArrowheads="1"/>
          </p:cNvSpPr>
          <p:nvPr/>
        </p:nvSpPr>
        <p:spPr bwMode="auto">
          <a:xfrm>
            <a:off x="5710238" y="26606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S</a:t>
            </a:r>
          </a:p>
        </p:txBody>
      </p:sp>
      <p:sp>
        <p:nvSpPr>
          <p:cNvPr id="65541" name="Text Box 24"/>
          <p:cNvSpPr txBox="1">
            <a:spLocks noChangeArrowheads="1"/>
          </p:cNvSpPr>
          <p:nvPr/>
        </p:nvSpPr>
        <p:spPr bwMode="auto">
          <a:xfrm>
            <a:off x="5478463" y="26590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5542" name="Text Box 25"/>
          <p:cNvSpPr txBox="1">
            <a:spLocks noChangeArrowheads="1"/>
          </p:cNvSpPr>
          <p:nvPr/>
        </p:nvSpPr>
        <p:spPr bwMode="auto">
          <a:xfrm>
            <a:off x="5268913" y="26590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5543" name="Text Box 26"/>
          <p:cNvSpPr txBox="1">
            <a:spLocks noChangeArrowheads="1"/>
          </p:cNvSpPr>
          <p:nvPr/>
        </p:nvSpPr>
        <p:spPr bwMode="auto">
          <a:xfrm>
            <a:off x="5049838" y="26590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5544" name="Text Box 27"/>
          <p:cNvSpPr txBox="1">
            <a:spLocks noChangeArrowheads="1"/>
          </p:cNvSpPr>
          <p:nvPr/>
        </p:nvSpPr>
        <p:spPr bwMode="auto">
          <a:xfrm>
            <a:off x="5043488" y="244157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5545" name="Text Box 28"/>
          <p:cNvSpPr txBox="1">
            <a:spLocks noChangeArrowheads="1"/>
          </p:cNvSpPr>
          <p:nvPr/>
        </p:nvSpPr>
        <p:spPr bwMode="auto">
          <a:xfrm>
            <a:off x="4821238" y="24399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5546" name="Text Box 29"/>
          <p:cNvSpPr txBox="1">
            <a:spLocks noChangeArrowheads="1"/>
          </p:cNvSpPr>
          <p:nvPr/>
        </p:nvSpPr>
        <p:spPr bwMode="auto">
          <a:xfrm>
            <a:off x="4602163" y="24399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5547" name="Text Box 30"/>
          <p:cNvSpPr txBox="1">
            <a:spLocks noChangeArrowheads="1"/>
          </p:cNvSpPr>
          <p:nvPr/>
        </p:nvSpPr>
        <p:spPr bwMode="auto">
          <a:xfrm>
            <a:off x="4383088" y="24399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5548" name="Text Box 31"/>
          <p:cNvSpPr txBox="1">
            <a:spLocks noChangeArrowheads="1"/>
          </p:cNvSpPr>
          <p:nvPr/>
        </p:nvSpPr>
        <p:spPr bwMode="auto">
          <a:xfrm>
            <a:off x="4173538" y="244157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5549" name="Text Box 32"/>
          <p:cNvSpPr txBox="1">
            <a:spLocks noChangeArrowheads="1"/>
          </p:cNvSpPr>
          <p:nvPr/>
        </p:nvSpPr>
        <p:spPr bwMode="auto">
          <a:xfrm>
            <a:off x="3941763" y="24399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5550" name="Text Box 33"/>
          <p:cNvSpPr txBox="1">
            <a:spLocks noChangeArrowheads="1"/>
          </p:cNvSpPr>
          <p:nvPr/>
        </p:nvSpPr>
        <p:spPr bwMode="auto">
          <a:xfrm>
            <a:off x="3732213" y="24399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5551" name="Text Box 34"/>
          <p:cNvSpPr txBox="1">
            <a:spLocks noChangeArrowheads="1"/>
          </p:cNvSpPr>
          <p:nvPr/>
        </p:nvSpPr>
        <p:spPr bwMode="auto">
          <a:xfrm>
            <a:off x="6373813" y="26590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D</a:t>
            </a:r>
          </a:p>
        </p:txBody>
      </p:sp>
      <p:sp>
        <p:nvSpPr>
          <p:cNvPr id="65552" name="Text Box 35"/>
          <p:cNvSpPr txBox="1">
            <a:spLocks noChangeArrowheads="1"/>
          </p:cNvSpPr>
          <p:nvPr/>
        </p:nvSpPr>
        <p:spPr bwMode="auto">
          <a:xfrm>
            <a:off x="6164263" y="26590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D</a:t>
            </a:r>
          </a:p>
        </p:txBody>
      </p:sp>
      <p:sp>
        <p:nvSpPr>
          <p:cNvPr id="65553" name="Text Box 36"/>
          <p:cNvSpPr txBox="1">
            <a:spLocks noChangeArrowheads="1"/>
          </p:cNvSpPr>
          <p:nvPr/>
        </p:nvSpPr>
        <p:spPr bwMode="auto">
          <a:xfrm>
            <a:off x="5716588" y="22209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D</a:t>
            </a:r>
          </a:p>
        </p:txBody>
      </p:sp>
      <p:sp>
        <p:nvSpPr>
          <p:cNvPr id="65554" name="Text Box 37"/>
          <p:cNvSpPr txBox="1">
            <a:spLocks noChangeArrowheads="1"/>
          </p:cNvSpPr>
          <p:nvPr/>
        </p:nvSpPr>
        <p:spPr bwMode="auto">
          <a:xfrm>
            <a:off x="4621213" y="33083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D</a:t>
            </a:r>
          </a:p>
        </p:txBody>
      </p:sp>
      <p:sp>
        <p:nvSpPr>
          <p:cNvPr id="65555" name="Text Box 38"/>
          <p:cNvSpPr txBox="1">
            <a:spLocks noChangeArrowheads="1"/>
          </p:cNvSpPr>
          <p:nvPr/>
        </p:nvSpPr>
        <p:spPr bwMode="auto">
          <a:xfrm>
            <a:off x="7040563" y="33258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D</a:t>
            </a:r>
          </a:p>
        </p:txBody>
      </p:sp>
      <p:sp>
        <p:nvSpPr>
          <p:cNvPr id="65556" name="Text Box 39"/>
          <p:cNvSpPr txBox="1">
            <a:spLocks noChangeArrowheads="1"/>
          </p:cNvSpPr>
          <p:nvPr/>
        </p:nvSpPr>
        <p:spPr bwMode="auto">
          <a:xfrm>
            <a:off x="700246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5557" name="Text Box 40"/>
          <p:cNvSpPr txBox="1">
            <a:spLocks noChangeArrowheads="1"/>
          </p:cNvSpPr>
          <p:nvPr/>
        </p:nvSpPr>
        <p:spPr bwMode="auto">
          <a:xfrm>
            <a:off x="678497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5558" name="Text Box 41"/>
          <p:cNvSpPr txBox="1">
            <a:spLocks noChangeArrowheads="1"/>
          </p:cNvSpPr>
          <p:nvPr/>
        </p:nvSpPr>
        <p:spPr bwMode="auto">
          <a:xfrm>
            <a:off x="656590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5559" name="Text Box 42"/>
          <p:cNvSpPr txBox="1">
            <a:spLocks noChangeArrowheads="1"/>
          </p:cNvSpPr>
          <p:nvPr/>
        </p:nvSpPr>
        <p:spPr bwMode="auto">
          <a:xfrm>
            <a:off x="634682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5560" name="Text Box 43"/>
          <p:cNvSpPr txBox="1">
            <a:spLocks noChangeArrowheads="1"/>
          </p:cNvSpPr>
          <p:nvPr/>
        </p:nvSpPr>
        <p:spPr bwMode="auto">
          <a:xfrm>
            <a:off x="612775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5561" name="Text Box 44"/>
          <p:cNvSpPr txBox="1">
            <a:spLocks noChangeArrowheads="1"/>
          </p:cNvSpPr>
          <p:nvPr/>
        </p:nvSpPr>
        <p:spPr bwMode="auto">
          <a:xfrm>
            <a:off x="591026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5562" name="Text Box 45"/>
          <p:cNvSpPr txBox="1">
            <a:spLocks noChangeArrowheads="1"/>
          </p:cNvSpPr>
          <p:nvPr/>
        </p:nvSpPr>
        <p:spPr bwMode="auto">
          <a:xfrm>
            <a:off x="569118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5563" name="Text Box 46"/>
          <p:cNvSpPr txBox="1">
            <a:spLocks noChangeArrowheads="1"/>
          </p:cNvSpPr>
          <p:nvPr/>
        </p:nvSpPr>
        <p:spPr bwMode="auto">
          <a:xfrm>
            <a:off x="547211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5564" name="Text Box 47"/>
          <p:cNvSpPr txBox="1">
            <a:spLocks noChangeArrowheads="1"/>
          </p:cNvSpPr>
          <p:nvPr/>
        </p:nvSpPr>
        <p:spPr bwMode="auto">
          <a:xfrm>
            <a:off x="525303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5565" name="Text Box 48"/>
          <p:cNvSpPr txBox="1">
            <a:spLocks noChangeArrowheads="1"/>
          </p:cNvSpPr>
          <p:nvPr/>
        </p:nvSpPr>
        <p:spPr bwMode="auto">
          <a:xfrm>
            <a:off x="503555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5566" name="Text Box 49"/>
          <p:cNvSpPr txBox="1">
            <a:spLocks noChangeArrowheads="1"/>
          </p:cNvSpPr>
          <p:nvPr/>
        </p:nvSpPr>
        <p:spPr bwMode="auto">
          <a:xfrm>
            <a:off x="481647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5567" name="Text Box 50"/>
          <p:cNvSpPr txBox="1">
            <a:spLocks noChangeArrowheads="1"/>
          </p:cNvSpPr>
          <p:nvPr/>
        </p:nvSpPr>
        <p:spPr bwMode="auto">
          <a:xfrm>
            <a:off x="459740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5568" name="Text Box 51"/>
          <p:cNvSpPr txBox="1">
            <a:spLocks noChangeArrowheads="1"/>
          </p:cNvSpPr>
          <p:nvPr/>
        </p:nvSpPr>
        <p:spPr bwMode="auto">
          <a:xfrm>
            <a:off x="437832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5569" name="Text Box 52"/>
          <p:cNvSpPr txBox="1">
            <a:spLocks noChangeArrowheads="1"/>
          </p:cNvSpPr>
          <p:nvPr/>
        </p:nvSpPr>
        <p:spPr bwMode="auto">
          <a:xfrm>
            <a:off x="416083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5570" name="Text Box 53"/>
          <p:cNvSpPr txBox="1">
            <a:spLocks noChangeArrowheads="1"/>
          </p:cNvSpPr>
          <p:nvPr/>
        </p:nvSpPr>
        <p:spPr bwMode="auto">
          <a:xfrm>
            <a:off x="394176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5571" name="Text Box 54"/>
          <p:cNvSpPr txBox="1">
            <a:spLocks noChangeArrowheads="1"/>
          </p:cNvSpPr>
          <p:nvPr/>
        </p:nvSpPr>
        <p:spPr bwMode="auto">
          <a:xfrm>
            <a:off x="372268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5572" name="Text Box 55"/>
          <p:cNvSpPr txBox="1">
            <a:spLocks noChangeArrowheads="1"/>
          </p:cNvSpPr>
          <p:nvPr/>
        </p:nvSpPr>
        <p:spPr bwMode="auto">
          <a:xfrm>
            <a:off x="350361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5573" name="Text Box 56"/>
          <p:cNvSpPr txBox="1">
            <a:spLocks noChangeArrowheads="1"/>
          </p:cNvSpPr>
          <p:nvPr/>
        </p:nvSpPr>
        <p:spPr bwMode="auto">
          <a:xfrm>
            <a:off x="328612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5574" name="Text Box 57"/>
          <p:cNvSpPr txBox="1">
            <a:spLocks noChangeArrowheads="1"/>
          </p:cNvSpPr>
          <p:nvPr/>
        </p:nvSpPr>
        <p:spPr bwMode="auto">
          <a:xfrm>
            <a:off x="306705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5575" name="Text Box 58"/>
          <p:cNvSpPr txBox="1">
            <a:spLocks noChangeArrowheads="1"/>
          </p:cNvSpPr>
          <p:nvPr/>
        </p:nvSpPr>
        <p:spPr bwMode="auto">
          <a:xfrm>
            <a:off x="284797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5576" name="Text Box 59"/>
          <p:cNvSpPr txBox="1">
            <a:spLocks noChangeArrowheads="1"/>
          </p:cNvSpPr>
          <p:nvPr/>
        </p:nvSpPr>
        <p:spPr bwMode="auto">
          <a:xfrm>
            <a:off x="262890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5577" name="Text Box 60"/>
          <p:cNvSpPr txBox="1">
            <a:spLocks noChangeArrowheads="1"/>
          </p:cNvSpPr>
          <p:nvPr/>
        </p:nvSpPr>
        <p:spPr bwMode="auto">
          <a:xfrm>
            <a:off x="241141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5578" name="Text Box 61"/>
          <p:cNvSpPr txBox="1">
            <a:spLocks noChangeArrowheads="1"/>
          </p:cNvSpPr>
          <p:nvPr/>
        </p:nvSpPr>
        <p:spPr bwMode="auto">
          <a:xfrm>
            <a:off x="219233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5579" name="Text Box 62"/>
          <p:cNvSpPr txBox="1">
            <a:spLocks noChangeArrowheads="1"/>
          </p:cNvSpPr>
          <p:nvPr/>
        </p:nvSpPr>
        <p:spPr bwMode="auto">
          <a:xfrm>
            <a:off x="197326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5580" name="Text Box 63"/>
          <p:cNvSpPr txBox="1">
            <a:spLocks noChangeArrowheads="1"/>
          </p:cNvSpPr>
          <p:nvPr/>
        </p:nvSpPr>
        <p:spPr bwMode="auto">
          <a:xfrm>
            <a:off x="175418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5581" name="Text Box 64"/>
          <p:cNvSpPr txBox="1">
            <a:spLocks noChangeArrowheads="1"/>
          </p:cNvSpPr>
          <p:nvPr/>
        </p:nvSpPr>
        <p:spPr bwMode="auto">
          <a:xfrm>
            <a:off x="1525588" y="179387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5582" name="Text Box 65"/>
          <p:cNvSpPr txBox="1">
            <a:spLocks noChangeArrowheads="1"/>
          </p:cNvSpPr>
          <p:nvPr/>
        </p:nvSpPr>
        <p:spPr bwMode="auto">
          <a:xfrm>
            <a:off x="1525588" y="20129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5583" name="Text Box 66"/>
          <p:cNvSpPr txBox="1">
            <a:spLocks noChangeArrowheads="1"/>
          </p:cNvSpPr>
          <p:nvPr/>
        </p:nvSpPr>
        <p:spPr bwMode="auto">
          <a:xfrm>
            <a:off x="1525588" y="22304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5584" name="Text Box 67"/>
          <p:cNvSpPr txBox="1">
            <a:spLocks noChangeArrowheads="1"/>
          </p:cNvSpPr>
          <p:nvPr/>
        </p:nvSpPr>
        <p:spPr bwMode="auto">
          <a:xfrm>
            <a:off x="1525588" y="24479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5585" name="Text Box 68"/>
          <p:cNvSpPr txBox="1">
            <a:spLocks noChangeArrowheads="1"/>
          </p:cNvSpPr>
          <p:nvPr/>
        </p:nvSpPr>
        <p:spPr bwMode="auto">
          <a:xfrm>
            <a:off x="1525588" y="26670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5586" name="Text Box 69"/>
          <p:cNvSpPr txBox="1">
            <a:spLocks noChangeArrowheads="1"/>
          </p:cNvSpPr>
          <p:nvPr/>
        </p:nvSpPr>
        <p:spPr bwMode="auto">
          <a:xfrm>
            <a:off x="1525588" y="28844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5587" name="Text Box 70"/>
          <p:cNvSpPr txBox="1">
            <a:spLocks noChangeArrowheads="1"/>
          </p:cNvSpPr>
          <p:nvPr/>
        </p:nvSpPr>
        <p:spPr bwMode="auto">
          <a:xfrm>
            <a:off x="1525588" y="310197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5588" name="Text Box 71"/>
          <p:cNvSpPr txBox="1">
            <a:spLocks noChangeArrowheads="1"/>
          </p:cNvSpPr>
          <p:nvPr/>
        </p:nvSpPr>
        <p:spPr bwMode="auto">
          <a:xfrm>
            <a:off x="1525588" y="33210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5589" name="Text Box 72"/>
          <p:cNvSpPr txBox="1">
            <a:spLocks noChangeArrowheads="1"/>
          </p:cNvSpPr>
          <p:nvPr/>
        </p:nvSpPr>
        <p:spPr bwMode="auto">
          <a:xfrm>
            <a:off x="1525588" y="35385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5590" name="Text Box 73"/>
          <p:cNvSpPr txBox="1">
            <a:spLocks noChangeArrowheads="1"/>
          </p:cNvSpPr>
          <p:nvPr/>
        </p:nvSpPr>
        <p:spPr bwMode="auto">
          <a:xfrm>
            <a:off x="1525588" y="37560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solidFill>
                  <a:schemeClr val="bg1"/>
                </a:solidFill>
                <a:latin typeface="Courier New" pitchFamily="49" charset="0"/>
              </a:rPr>
              <a:t>*</a:t>
            </a:r>
            <a:endParaRPr lang="en-US" altLang="en-US" sz="1200" b="1">
              <a:latin typeface="Courier New" pitchFamily="49" charset="0"/>
            </a:endParaRPr>
          </a:p>
        </p:txBody>
      </p:sp>
      <p:sp>
        <p:nvSpPr>
          <p:cNvPr id="65591" name="Text Box 74"/>
          <p:cNvSpPr txBox="1">
            <a:spLocks noChangeArrowheads="1"/>
          </p:cNvSpPr>
          <p:nvPr/>
        </p:nvSpPr>
        <p:spPr bwMode="auto">
          <a:xfrm>
            <a:off x="3725863" y="22209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5592" name="Text Box 75"/>
          <p:cNvSpPr txBox="1">
            <a:spLocks noChangeArrowheads="1"/>
          </p:cNvSpPr>
          <p:nvPr/>
        </p:nvSpPr>
        <p:spPr bwMode="auto">
          <a:xfrm>
            <a:off x="3516313" y="22209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5593" name="Text Box 76"/>
          <p:cNvSpPr txBox="1">
            <a:spLocks noChangeArrowheads="1"/>
          </p:cNvSpPr>
          <p:nvPr/>
        </p:nvSpPr>
        <p:spPr bwMode="auto">
          <a:xfrm>
            <a:off x="3506788" y="19923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5594" name="Text Box 77"/>
          <p:cNvSpPr txBox="1">
            <a:spLocks noChangeArrowheads="1"/>
          </p:cNvSpPr>
          <p:nvPr/>
        </p:nvSpPr>
        <p:spPr bwMode="auto">
          <a:xfrm>
            <a:off x="3297238" y="19923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5595" name="Text Box 78"/>
          <p:cNvSpPr txBox="1">
            <a:spLocks noChangeArrowheads="1"/>
          </p:cNvSpPr>
          <p:nvPr/>
        </p:nvSpPr>
        <p:spPr bwMode="auto">
          <a:xfrm>
            <a:off x="3078163" y="19923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5596" name="Text Box 79"/>
          <p:cNvSpPr txBox="1">
            <a:spLocks noChangeArrowheads="1"/>
          </p:cNvSpPr>
          <p:nvPr/>
        </p:nvSpPr>
        <p:spPr bwMode="auto">
          <a:xfrm>
            <a:off x="2859088" y="19923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5597" name="Text Box 80"/>
          <p:cNvSpPr txBox="1">
            <a:spLocks noChangeArrowheads="1"/>
          </p:cNvSpPr>
          <p:nvPr/>
        </p:nvSpPr>
        <p:spPr bwMode="auto">
          <a:xfrm>
            <a:off x="2859088" y="24304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5598" name="Text Box 81"/>
          <p:cNvSpPr txBox="1">
            <a:spLocks noChangeArrowheads="1"/>
          </p:cNvSpPr>
          <p:nvPr/>
        </p:nvSpPr>
        <p:spPr bwMode="auto">
          <a:xfrm>
            <a:off x="2859088" y="22113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5599" name="Text Box 82"/>
          <p:cNvSpPr txBox="1">
            <a:spLocks noChangeArrowheads="1"/>
          </p:cNvSpPr>
          <p:nvPr/>
        </p:nvSpPr>
        <p:spPr bwMode="auto">
          <a:xfrm>
            <a:off x="2859088" y="267017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5600" name="Text Box 83"/>
          <p:cNvSpPr txBox="1">
            <a:spLocks noChangeArrowheads="1"/>
          </p:cNvSpPr>
          <p:nvPr/>
        </p:nvSpPr>
        <p:spPr bwMode="auto">
          <a:xfrm>
            <a:off x="2859088" y="31083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5601" name="Text Box 84"/>
          <p:cNvSpPr txBox="1">
            <a:spLocks noChangeArrowheads="1"/>
          </p:cNvSpPr>
          <p:nvPr/>
        </p:nvSpPr>
        <p:spPr bwMode="auto">
          <a:xfrm>
            <a:off x="2859088" y="28892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5602" name="Text Box 85"/>
          <p:cNvSpPr txBox="1">
            <a:spLocks noChangeArrowheads="1"/>
          </p:cNvSpPr>
          <p:nvPr/>
        </p:nvSpPr>
        <p:spPr bwMode="auto">
          <a:xfrm>
            <a:off x="2859088" y="33162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5603" name="Text Box 86"/>
          <p:cNvSpPr txBox="1">
            <a:spLocks noChangeArrowheads="1"/>
          </p:cNvSpPr>
          <p:nvPr/>
        </p:nvSpPr>
        <p:spPr bwMode="auto">
          <a:xfrm>
            <a:off x="2859088" y="37544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5604" name="Text Box 87"/>
          <p:cNvSpPr txBox="1">
            <a:spLocks noChangeArrowheads="1"/>
          </p:cNvSpPr>
          <p:nvPr/>
        </p:nvSpPr>
        <p:spPr bwMode="auto">
          <a:xfrm>
            <a:off x="2859088" y="35353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sz="1200" b="1">
                <a:latin typeface="Courier New" pitchFamily="49" charset="0"/>
              </a:rPr>
              <a:t>P</a:t>
            </a:r>
          </a:p>
        </p:txBody>
      </p:sp>
      <p:sp>
        <p:nvSpPr>
          <p:cNvPr id="65605" name="Text Box 88"/>
          <p:cNvSpPr txBox="1">
            <a:spLocks noChangeArrowheads="1"/>
          </p:cNvSpPr>
          <p:nvPr/>
        </p:nvSpPr>
        <p:spPr bwMode="auto">
          <a:xfrm>
            <a:off x="296863" y="447675"/>
            <a:ext cx="8008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buFontTx/>
              <a:buNone/>
            </a:pPr>
            <a:r>
              <a:rPr lang="en-US" altLang="en-US" b="1"/>
              <a:t>Visualizing </a:t>
            </a:r>
            <a:r>
              <a:rPr lang="en-US" altLang="en-US" b="1">
                <a:latin typeface="Courier New" pitchFamily="49" charset="0"/>
              </a:rPr>
              <a:t>spamCells</a:t>
            </a:r>
            <a:r>
              <a:rPr lang="en-US" altLang="en-US" b="1"/>
              <a:t> and </a:t>
            </a:r>
            <a:r>
              <a:rPr lang="en-US" altLang="en-US" b="1">
                <a:latin typeface="Courier New" pitchFamily="49" charset="0"/>
              </a:rPr>
              <a:t>pedeCells</a:t>
            </a:r>
            <a:endParaRPr lang="en-US" altLang="en-US" b="1"/>
          </a:p>
        </p:txBody>
      </p:sp>
      <p:sp>
        <p:nvSpPr>
          <p:cNvPr id="65606" name="Text Box 37"/>
          <p:cNvSpPr txBox="1">
            <a:spLocks noChangeArrowheads="1"/>
          </p:cNvSpPr>
          <p:nvPr/>
        </p:nvSpPr>
        <p:spPr bwMode="auto">
          <a:xfrm rot="-990741">
            <a:off x="1311275" y="3371850"/>
            <a:ext cx="7448550" cy="2354263"/>
          </a:xfrm>
          <a:prstGeom prst="rect">
            <a:avLst/>
          </a:prstGeom>
          <a:solidFill>
            <a:srgbClr val="FFC3C0"/>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ctr">
              <a:buFontTx/>
              <a:buNone/>
            </a:pPr>
            <a:r>
              <a:rPr lang="en-US" altLang="en-US" sz="4200">
                <a:solidFill>
                  <a:schemeClr val="folHlink"/>
                </a:solidFill>
                <a:latin typeface="Times" charset="0"/>
              </a:rPr>
              <a:t>Java's </a:t>
            </a:r>
            <a:r>
              <a:rPr lang="en-US" altLang="en-US" sz="4200" b="1">
                <a:solidFill>
                  <a:schemeClr val="folHlink"/>
                </a:solidFill>
                <a:latin typeface="Courier New" pitchFamily="49" charset="0"/>
              </a:rPr>
              <a:t>LinkedList</a:t>
            </a:r>
            <a:r>
              <a:rPr lang="en-US" altLang="en-US" sz="4200">
                <a:solidFill>
                  <a:schemeClr val="folHlink"/>
                </a:solidFill>
                <a:latin typeface="Times" charset="0"/>
              </a:rPr>
              <a:t> is a </a:t>
            </a:r>
            <a:r>
              <a:rPr lang="en-US" altLang="en-US" sz="4200" b="1" i="1">
                <a:solidFill>
                  <a:schemeClr val="folHlink"/>
                </a:solidFill>
                <a:latin typeface="Times" charset="0"/>
              </a:rPr>
              <a:t>double-ended queue</a:t>
            </a:r>
            <a:r>
              <a:rPr lang="en-US" altLang="en-US" sz="4200">
                <a:solidFill>
                  <a:schemeClr val="folHlink"/>
                </a:solidFill>
                <a:latin typeface="Times" charset="0"/>
              </a:rPr>
              <a:t> or </a:t>
            </a:r>
            <a:r>
              <a:rPr lang="en-US" altLang="en-US" sz="4200" b="1" i="1">
                <a:solidFill>
                  <a:schemeClr val="folHlink"/>
                </a:solidFill>
                <a:latin typeface="Times" charset="0"/>
              </a:rPr>
              <a:t>deque </a:t>
            </a:r>
            <a:r>
              <a:rPr lang="en-US" altLang="en-US" sz="4200">
                <a:solidFill>
                  <a:schemeClr val="folHlink"/>
                </a:solidFill>
                <a:latin typeface="Times" charset="0"/>
              </a:rPr>
              <a:t>datatype:</a:t>
            </a:r>
          </a:p>
          <a:p>
            <a:pPr algn="ctr">
              <a:buFontTx/>
              <a:buNone/>
            </a:pPr>
            <a:r>
              <a:rPr lang="en-US" altLang="en-US" sz="4200">
                <a:solidFill>
                  <a:schemeClr val="folHlink"/>
                </a:solidFill>
                <a:latin typeface="Times" charset="0"/>
              </a:rPr>
              <a:t>we'll use it for both! </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dbllinec.ppt - Double Lines">
  <a:themeElements>
    <a:clrScheme name="dbllinec.ppt - Double Lines 8">
      <a:dk1>
        <a:srgbClr val="000000"/>
      </a:dk1>
      <a:lt1>
        <a:srgbClr val="FFFFFF"/>
      </a:lt1>
      <a:dk2>
        <a:srgbClr val="1F0B61"/>
      </a:dk2>
      <a:lt2>
        <a:srgbClr val="C0C0C0"/>
      </a:lt2>
      <a:accent1>
        <a:srgbClr val="FF0000"/>
      </a:accent1>
      <a:accent2>
        <a:srgbClr val="6C5BE9"/>
      </a:accent2>
      <a:accent3>
        <a:srgbClr val="FFFFFF"/>
      </a:accent3>
      <a:accent4>
        <a:srgbClr val="000000"/>
      </a:accent4>
      <a:accent5>
        <a:srgbClr val="FFAAAA"/>
      </a:accent5>
      <a:accent6>
        <a:srgbClr val="6152D3"/>
      </a:accent6>
      <a:hlink>
        <a:srgbClr val="00C000"/>
      </a:hlink>
      <a:folHlink>
        <a:srgbClr val="800080"/>
      </a:folHlink>
    </a:clrScheme>
    <a:fontScheme name="dbllinec.ppt - Double Lines">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Times New Roman" pitchFamily="1"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Times New Roman" pitchFamily="1" charset="0"/>
          </a:defRPr>
        </a:defPPr>
      </a:lstStyle>
    </a:lnDef>
  </a:objectDefaults>
  <a:extraClrSchemeLst>
    <a:extraClrScheme>
      <a:clrScheme name="dbllinec.ppt - Double Lin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bllinec.ppt - Double Lin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bllinec.ppt - Double Lin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bllinec.ppt - Double Lin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bllinec.ppt - Double Lin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bllinec.ppt - Double Lin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bllinec.ppt - Double Lin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bllinec.ppt - Double Lines 8">
        <a:dk1>
          <a:srgbClr val="000000"/>
        </a:dk1>
        <a:lt1>
          <a:srgbClr val="FFFFFF"/>
        </a:lt1>
        <a:dk2>
          <a:srgbClr val="1F0B61"/>
        </a:dk2>
        <a:lt2>
          <a:srgbClr val="C0C0C0"/>
        </a:lt2>
        <a:accent1>
          <a:srgbClr val="FF0000"/>
        </a:accent1>
        <a:accent2>
          <a:srgbClr val="6C5BE9"/>
        </a:accent2>
        <a:accent3>
          <a:srgbClr val="FFFFFF"/>
        </a:accent3>
        <a:accent4>
          <a:srgbClr val="000000"/>
        </a:accent4>
        <a:accent5>
          <a:srgbClr val="FFAAAA"/>
        </a:accent5>
        <a:accent6>
          <a:srgbClr val="6152D3"/>
        </a:accent6>
        <a:hlink>
          <a:srgbClr val="00C000"/>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buNone/>
          <a:defRPr sz="1200" dirty="0" smtClean="0">
            <a:latin typeface="Cambria" panose="02040503050406030204"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defRPr>
        </a:defPPr>
      </a:lstStyle>
    </a:lnDef>
    <a:txDef>
      <a:spPr>
        <a:noFill/>
      </a:spPr>
      <a:bodyPr wrap="square" rtlCol="0">
        <a:spAutoFit/>
      </a:bodyPr>
      <a:lstStyle>
        <a:defPPr algn="ctr">
          <a:buNone/>
          <a:defRPr dirty="0" smtClean="0">
            <a:latin typeface="Cambria" panose="02040503050406030204" pitchFamily="18"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800" b="1" i="0" u="none" strike="noStrike" cap="none" normalizeH="0" baseline="0" smtClean="0">
            <a:ln>
              <a:noFill/>
            </a:ln>
            <a:solidFill>
              <a:srgbClr val="0703F3"/>
            </a:solidFill>
            <a:effectLst/>
            <a:latin typeface="Times New Roman" pitchFamily="1" charset="0"/>
            <a:ea typeface="ＭＳ Ｐゴシック"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800" b="1" i="0" u="none" strike="noStrike" cap="none" normalizeH="0" baseline="0" smtClean="0">
            <a:ln>
              <a:noFill/>
            </a:ln>
            <a:solidFill>
              <a:srgbClr val="0703F3"/>
            </a:solidFill>
            <a:effectLst/>
            <a:latin typeface="Times New Roman" pitchFamily="1" charset="0"/>
            <a:ea typeface="ＭＳ Ｐゴシック" pitchFamily="1" charset="-128"/>
          </a:defRPr>
        </a:defPPr>
      </a:lstStyle>
    </a:lnDef>
    <a:txDef>
      <a:spPr bwMode="auto">
        <a:noFill/>
        <a:ln w="9525">
          <a:noFill/>
          <a:miter lim="800000"/>
          <a:headEnd/>
          <a:tailEnd/>
        </a:ln>
      </a:spPr>
      <a:bodyPr wrap="square">
        <a:spAutoFit/>
      </a:bodyPr>
      <a:lstStyle>
        <a:defPPr algn="ctr">
          <a:lnSpc>
            <a:spcPct val="130000"/>
          </a:lnSpc>
          <a:defRPr sz="2400" b="0" smtClean="0">
            <a:solidFill>
              <a:schemeClr val="tx1"/>
            </a:solidFill>
            <a:cs typeface="Times New Roman" pitchFamily="1"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HD:Microsoft PowerPoint 4:Templates:Color Overheads:dbllinec.ppt - Double Lines</Template>
  <TotalTime>6803</TotalTime>
  <Pages>1</Pages>
  <Words>6736</Words>
  <Application>Microsoft Office PowerPoint</Application>
  <PresentationFormat>On-screen Show (4:3)</PresentationFormat>
  <Paragraphs>1704</Paragraphs>
  <Slides>111</Slides>
  <Notes>77</Notes>
  <HiddenSlides>0</HiddenSlides>
  <MMClips>0</MMClips>
  <ScaleCrop>false</ScaleCrop>
  <HeadingPairs>
    <vt:vector size="4" baseType="variant">
      <vt:variant>
        <vt:lpstr>Theme</vt:lpstr>
      </vt:variant>
      <vt:variant>
        <vt:i4>4</vt:i4>
      </vt:variant>
      <vt:variant>
        <vt:lpstr>Slide Titles</vt:lpstr>
      </vt:variant>
      <vt:variant>
        <vt:i4>111</vt:i4>
      </vt:variant>
    </vt:vector>
  </HeadingPairs>
  <TitlesOfParts>
    <vt:vector size="115" baseType="lpstr">
      <vt:lpstr>dbllinec.ppt - Double Lines</vt:lpstr>
      <vt:lpstr>Office Theme</vt:lpstr>
      <vt:lpstr>Blank Presentation</vt:lpstr>
      <vt:lpstr>6_Blank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ȶ퀀ȳ⛼</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Zachary Dodds</dc:creator>
  <cp:lastModifiedBy>Owner</cp:lastModifiedBy>
  <cp:revision>282</cp:revision>
  <cp:lastPrinted>2014-04-01T16:17:46Z</cp:lastPrinted>
  <dcterms:created xsi:type="dcterms:W3CDTF">2003-01-29T17:50:58Z</dcterms:created>
  <dcterms:modified xsi:type="dcterms:W3CDTF">2014-04-01T16:19:20Z</dcterms:modified>
</cp:coreProperties>
</file>