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7.xml" ContentType="application/vnd.openxmlformats-officedocument.presentationml.notesSlide+xml"/>
  <Override PartName="/ppt/ink/ink1.xml" ContentType="application/inkml+xml"/>
  <Override PartName="/ppt/notesSlides/notesSlide2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28" r:id="rId1"/>
    <p:sldMasterId id="2147484040" r:id="rId2"/>
    <p:sldMasterId id="2147484052" r:id="rId3"/>
    <p:sldMasterId id="2147484055" r:id="rId4"/>
    <p:sldMasterId id="2147484186" r:id="rId5"/>
  </p:sldMasterIdLst>
  <p:notesMasterIdLst>
    <p:notesMasterId r:id="rId70"/>
  </p:notesMasterIdLst>
  <p:handoutMasterIdLst>
    <p:handoutMasterId r:id="rId71"/>
  </p:handoutMasterIdLst>
  <p:sldIdLst>
    <p:sldId id="527" r:id="rId6"/>
    <p:sldId id="501" r:id="rId7"/>
    <p:sldId id="528" r:id="rId8"/>
    <p:sldId id="502" r:id="rId9"/>
    <p:sldId id="540" r:id="rId10"/>
    <p:sldId id="539" r:id="rId11"/>
    <p:sldId id="517" r:id="rId12"/>
    <p:sldId id="465" r:id="rId13"/>
    <p:sldId id="466" r:id="rId14"/>
    <p:sldId id="533" r:id="rId15"/>
    <p:sldId id="467" r:id="rId16"/>
    <p:sldId id="526" r:id="rId17"/>
    <p:sldId id="469" r:id="rId18"/>
    <p:sldId id="530" r:id="rId19"/>
    <p:sldId id="529" r:id="rId20"/>
    <p:sldId id="470" r:id="rId21"/>
    <p:sldId id="520" r:id="rId22"/>
    <p:sldId id="471" r:id="rId23"/>
    <p:sldId id="544" r:id="rId24"/>
    <p:sldId id="560" r:id="rId25"/>
    <p:sldId id="545" r:id="rId26"/>
    <p:sldId id="523" r:id="rId27"/>
    <p:sldId id="556" r:id="rId28"/>
    <p:sldId id="524" r:id="rId29"/>
    <p:sldId id="525" r:id="rId30"/>
    <p:sldId id="548" r:id="rId31"/>
    <p:sldId id="479" r:id="rId32"/>
    <p:sldId id="566" r:id="rId33"/>
    <p:sldId id="535" r:id="rId34"/>
    <p:sldId id="536" r:id="rId35"/>
    <p:sldId id="480" r:id="rId36"/>
    <p:sldId id="549" r:id="rId37"/>
    <p:sldId id="481" r:id="rId38"/>
    <p:sldId id="550" r:id="rId39"/>
    <p:sldId id="482" r:id="rId40"/>
    <p:sldId id="483" r:id="rId41"/>
    <p:sldId id="484" r:id="rId42"/>
    <p:sldId id="558" r:id="rId43"/>
    <p:sldId id="554" r:id="rId44"/>
    <p:sldId id="559" r:id="rId45"/>
    <p:sldId id="557" r:id="rId46"/>
    <p:sldId id="551" r:id="rId47"/>
    <p:sldId id="553" r:id="rId48"/>
    <p:sldId id="561" r:id="rId49"/>
    <p:sldId id="562" r:id="rId50"/>
    <p:sldId id="563" r:id="rId51"/>
    <p:sldId id="564" r:id="rId52"/>
    <p:sldId id="565" r:id="rId53"/>
    <p:sldId id="555" r:id="rId54"/>
    <p:sldId id="485" r:id="rId55"/>
    <p:sldId id="516" r:id="rId56"/>
    <p:sldId id="486" r:id="rId57"/>
    <p:sldId id="532" r:id="rId58"/>
    <p:sldId id="503" r:id="rId59"/>
    <p:sldId id="504" r:id="rId60"/>
    <p:sldId id="505" r:id="rId61"/>
    <p:sldId id="506" r:id="rId62"/>
    <p:sldId id="507" r:id="rId63"/>
    <p:sldId id="508" r:id="rId64"/>
    <p:sldId id="509" r:id="rId65"/>
    <p:sldId id="510" r:id="rId66"/>
    <p:sldId id="511" r:id="rId67"/>
    <p:sldId id="512" r:id="rId68"/>
    <p:sldId id="513" r:id="rId6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urier New" pitchFamily="49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90BF3"/>
    <a:srgbClr val="FFCCCC"/>
    <a:srgbClr val="CCECFF"/>
    <a:srgbClr val="CCFFCC"/>
    <a:srgbClr val="FFCC99"/>
    <a:srgbClr val="CC6600"/>
    <a:srgbClr val="FFCCFF"/>
    <a:srgbClr val="008000"/>
    <a:srgbClr val="8F09BF"/>
    <a:srgbClr val="F39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" charset="0"/>
                <a:ea typeface="MS PGothic" pitchFamily="34" charset="-128"/>
              </a:defRPr>
            </a:lvl1pPr>
          </a:lstStyle>
          <a:p>
            <a:pPr>
              <a:defRPr/>
            </a:pPr>
            <a:fld id="{ACB7639B-4401-4B08-BE5E-9AAC49879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10T20:29:30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18306 5209,'-25'0,"0"-25,0 0,1 25,-26 0,25 0,-24-24,-1 48,0-24,1 0,-1 25,-24 0,-1 0,1 0,0 49,-1 0,1 1,24-1,0 25,26 1,-26 24,50-25,0 0,25 25,24-49,1-1,0 0,49 1,-25-26,26-24,24 0,-25-50,25 0,0 1,-25-51,0 1,0-25,-24-25,-1 0,-49-25,0 0,0 25,-50 0,25 0,-50 25,1 49,-26 0,1 26,-1 24,1 0,0 49,-26 1,51-25,-26 49,51-24,-1-26,0 26</inkml:trace>
  <inkml:trace contextRef="#ctx0" brushRef="#br0" timeOffset="453.0259">19075 5110,'-25'-25,"0"25,25 25,-25-25,1 25,-26 24,25 1,-24-1,24 51,-25-26,25 25,1 25,-1 0,25-24,0 24,0-25,0-25,25 1,-1-26,1 1,0-25,0-1,0 1,-25-25,0 0,24-25,-24 1,0-26</inkml:trace>
  <inkml:trace contextRef="#ctx0" brushRef="#br0" timeOffset="1134.0646">19075 6226,'0'25,"0"-25,0 0,0 0,0 0,0-25,0 25,0-25,0 0,0-24,0-1,25 1,-25-1,0-24,0 24,0-25,0 26,0-1,0 1,24 24,-24-25,0 50,0 0,0 0,0 25,0 25,25-1,0 26,0-1,0 1,24 24,1-25,-1 1,1-26,-25-24,24 25,1-50,-25 0,25-25,-50-25,24 1,-24-26,0 1,0-25,-24-1,-1 1,0 25,0-1,0 26,0-1,1 25,-1 0,0 25,25 0,-25-24,25 24,25-25</inkml:trace>
  <inkml:trace contextRef="#ctx0" brushRef="#br0" timeOffset="52709.0147">19869 5209,'-25'0,"25"0,0 0,0 0,0 0,0 0,0 25,0-25,25 25,-1 24,1 1,0 24,0 1,0-1,-1 25,1 0,0 1,-25-26,-25 25,0 1,25-26,-49 0,24 1,0-26,0 1,-24 0,49-26,0-24,0 0,0 0,0 0</inkml:trace>
  <inkml:trace contextRef="#ctx0" brushRef="#br0" timeOffset="88714.0741">21530 4887,'-24'0,"24"0,0 0,0 0,0-25,0 0,0 25,0-25,49 0,-49-24,50 24,-25 0,24 0,1 0,0 25,-26-24,26 24,0 0,-26 0,26 24,-25 1,0 25,-1-25,-24 24,25 26,-25-26,-25 26,25-1,-24 1,-26-1,25 0,0-24,-24 0,-1-26,-24 1,24 0,25-25,-24-25,-1 0,25 1,-24-26,24 0,25 1,-25 24,25 0,25 0,0 1,-25 24,49 24,-24-24,25 50,-26-25,26 0,0 24,-25 1,-1-1,26-24,-25 0,0 0,-1 0,-24-1,25-24,-25 0,25-24</inkml:trace>
  <inkml:trace contextRef="#ctx0" brushRef="#br0" timeOffset="89403.1134">22101 5482,'0'25,"0"-25,-25-25,25 25,0-25,25 25,-25-25,0 0,0-24,0 24,0-25,0 1,0 24,25-25,-25 26,-25-26,25 25,0 25,0-25,0 1,0 24,0 0,0 0,0 0,25 24,-25 1,0 0,25 25,-1-1,1 1,0-25,0 24,24 1,-24-25,0-1,0-24,0 0,-1 0,1-24,-25-1,25-50,-25 26,0-26,-25-24,25 25,-25-25,1 49,-1-25,0 26,0 24,25 25,-25-25,25 25,0 0,0 0,0 25,0-25</inkml:trace>
  <inkml:trace contextRef="#ctx0" brushRef="#br0" timeOffset="90055.1508">21406 6077,'0'0,"0"-25,0 25,0-24,0 24,25 0,0 0,0-25,0 25,24 0,-24 25,0-25,0 24,-25 26,0 0,0-1,-25 26,-25-26,1 26,-1-26,0 26,26-51,-26 26,50-25,0 0,0-1,25-24,24 0,1 0,0 0,-1-24,-24 24,0 0,0 0,-1 0,1 0,-25 0,0-25</inkml:trace>
  <inkml:trace contextRef="#ctx0" brushRef="#br0" timeOffset="90503.1764">21779 6672,'24'0,"-24"0,0 0,25 0,-25-49,0 24,25-25,-25 26,0-51,25 1,-25 24,25-24,-25 24,0 25,0 1,0 24,0 0,24 24,-24 1,0 25,0-1,25 1,0 0,-25-1,25-24,0 25,-1-50,1 0,0 0,0 0,0-25,-25 0,0-25,0 1,0-1,0 1,0-1,0 0,0 1,-25 24,25 0,25 0,-25 1</inkml:trace>
  <inkml:trace contextRef="#ctx0" brushRef="#br0" timeOffset="90723.189">22374 6152,'0'24,"0"-24,0 25,0 0,25 25,-25-26,0 1,0 0,0 0,0 0,24-25,-24 24,0-24,0 0</inkml:trace>
  <inkml:trace contextRef="#ctx0" brushRef="#br0" timeOffset="90904.1994">22250 6300,'0'0,"25"25,-1-25,1 0,0 0,0 0,0 0,-1-25,26 25,-50-24,25 24</inkml:trace>
  <inkml:trace contextRef="#ctx0" brushRef="#br0" timeOffset="91390.2271">22820 6102,'0'0,"0"-25,-24 0,-1 1,0 24,0-25,0 0,0 25,-24 25,49-25,0 25,0 24,0-24,49 49,-24-24,0 0,25 24,-25-24,24-1,-24 1,0-1,-25-24,0 0,-25 0,0 0,-24-25,24 0,0-25,0 0,0 0,0 0,1 1,24-1,24 0,-24 0,25 0,0 1,25-1,-25 0,-1 0,1 25,0-25,-25 1,25-1,-25 0,0 0,0 0,0 1,0-1,0-25</inkml:trace>
  <inkml:trace contextRef="#ctx0" brushRef="#br0" timeOffset="91898.2561">23044 3572,'-25'0,"25"25,-25-25,25 24,-25 26,0-25,25 25,0-1,0 1,25 24,0-24,25-1,-26 1,26 0,0-1,-26 1,1-25,-25-1,0 1,0-25,-25 25,1-25,-26 25,25-25,-24 0,24 0,0 0,-25-25,50 25,-24-25</inkml:trace>
  <inkml:trace contextRef="#ctx0" brushRef="#br0" timeOffset="92087.2671">22870 3646,'25'-25,"-25"1,25 24,-1 24,26-24,-25 0,24 0,-24 0,25 0,-25-24,-1 24,26-25,-25 0,24 0,-24 25</inkml:trace>
  <inkml:trace contextRef="#ctx0" brushRef="#br0" timeOffset="92574.2947">23192 4341,'25'0,"-25"0,25-25,-25-25,25 1,-25-1,0-24,0-1,0 1,0 24,0 1,0 24,0 0,0 25,0 50,0-1,25-24,-25 50,0-1,24-24,-24-1,25 1,0-25,0-25,0 0,-25 0,24-25,1-25,-25-24,25 24,-25-49,0 25,-25-1,25 1,0 24,-25 0,25 26,0 24,0 0,0 0,-24 0</inkml:trace>
  <inkml:trace contextRef="#ctx0" brushRef="#br0" timeOffset="93088.3243">22448 7144,'0'-25,"0"25,0 0,0 25,-25-25,25 25,0-1,0 26,-24 0,24 24,-25-24,25 49,0-50,0 26,0-26,0 1,0-25,0 0,25-25,-1 0</inkml:trace>
  <inkml:trace contextRef="#ctx0" brushRef="#br0" timeOffset="93642.356">22622 7367,'0'0,"0"0,-25 25,0 24,25 1,-25 0,25 24,0-24,25-26,0 1,0-25,24 0,1-25,-25 1,25-51,-26 26,1-26,-25 1,0 24,-25-24,1-1,-1 51,-25-1,25 0,0 25,1 0,-1 25,25 0,25-1,-1 1,1 0,25 0,0 0,-26-1,26 26,-25-50,24 50,-49-26,25 1,0 25,-25-50,25 25,-25-1,49-24,-49 0,50-24,-50-1,25 0,0 0,-25-49,-25 49,0-49,0 24,-24 0,24 1,-25 24,1 0,24 25,0-25,0 50,25 0,0-25,0 25,0 24</inkml:trace>
  <inkml:trace contextRef="#ctx0" brushRef="#br0" timeOffset="94087.3815">23242 7739,'25'0,"-25"-25,25 0,-25 1,0-1,0-25,0-24,0 24,0 1,0-1,-25 0,25 1,0 24,0 25,0 0,0 50,0-26,25 26,-25 0,24-1,1 1,-25-25,25-1,0 1,0-25,-25-25,24 1,-24-1,25-50,-25 1,0 24,0-24,0 0,0 24,25 0,-25 26,0-1,0 25,0 0,25 25</inkml:trace>
  <inkml:trace contextRef="#ctx0" brushRef="#br0" timeOffset="94342.3959">23639 7541,'0'0,"25"0,-1 0,-24 0,25 0,0 0,0 0,0 0,-1-25,1 50,-25-25,25-25,-25 25</inkml:trace>
  <inkml:trace contextRef="#ctx0" brushRef="#br0" timeOffset="96433.5156">23937 7144,'0'0,"0"-25,0 25,0 0,0-25,0 25,0 0,0 0,0-25,0 25,0 0,0 0,0 0,0 0,0 0,0-24,0 24,24 0,-24 0,0 0,0 0,0 0,25 0,-25 0,0 0,0 0,0 0,0-25,0 25,0 0,75 0,-75 0,49 0,-49 0,50 0,-50 0,49 25,-49-25,25 49,-25-49,-25 50,25-50,-49 49,49 1,-50-25,25 0,1-1,24-24,-25 25,25 0,0-25,0 0,0 0,25 50,-25-50,49 49,-49-49,75 50,-75-50,24 49,-24-49,0 50,0-50,0 50,-24-50,-1 24,-25 1,25 0,1-25,-1 25,-25-25,50-25,-25 0,1 0,24 1,-25-1,50 0,-25 0,0 0,0-24</inkml:trace>
  <inkml:trace contextRef="#ctx0" brushRef="#br0" timeOffset="97311.5659">24209 7367,'0'0,"0"0,0 0,0 50,0-50,-49 74,49-74,-25 99,25-99,0 75,0-75,25 74,-25-74,74 25,-74-25,50-25,-50 25,49-50,-49 50,25-74,-25 0,0 24,-25 0,25 1,-24-1,24 50,-25-74,25 74,0 0,0 0,0 0,0 0,49 74,-49-74,25 75,0-26,0 1,-25-50,49 74,-49-74,25 75,-25-75,50 24,-50-24,0 0,49-24,-49 24,25-75,-25 75,-25-74,25-1,-24 26,24-1,-25 1,25 49,-25-75,25 75,0 0,0 0,0 0,0 0,0 0,50 50,-50-50,49 99,-49-99,50 74,-50-74,25 75,-25-75,49 49,-49-49,0 50,0-50,0 0,0 0,75 25,-75-25,24-25,-24 25,25-50,-25 50,25-74,-25 74,-25-74,25 74,-25-75,25 75,-49-74,49 74,-75-50,75 50,-74-25,74 25,-50-24,50 24,-49 0,49 0,0 0,0 0,0 0</inkml:trace>
  <inkml:trace contextRef="#ctx0" brushRef="#br0" timeOffset="100359.7401">23242 3845,'74'-25,"1"0,-50-24,24 49,-24-25,0 0,0 0,-50 0,-25 25,-49 25,-25 0,-25 0,0 24,-24 1,-1 24,50-24,0 0,74-26,26-24,73 0,26-24,49-26,24 25,-23-24,48-1,-49 25,-25 0,-49 50,-75 25,-49 24,-50 50,-50 0,0 0,-24 25,0 0,24-25,50 0,50-50,49 1,50-26,74-24,25 0,25-25,-1 25,1 0,-50 24,-24 1,-75 49,-75 25,-73 25,-51 24,1 1,-25 25,-1-51,26 1,74-25,49-49,100-26,74-49,50-25,50 1,49-26,0 25,-25-24,-49 49,-25 24,-75 1,-74 74,-74 1,-75 24,-25 25,0-1,1-24,49 25,25-50,74 1,50-76,99 26,24-50,51 0,24-25,25 0,-25 1,1 24,-76 0,-24 0,-49 24,-50 26,-25 0,-25-1,-25 1,25-25,25 24,25-49,74 0,1-25,49 1,24-1,1 0,-25 0,-50 0,-25 25,-74 0,-49 25,-51 25,1-1,-50-24,25 0,0 0,25-25,25-50</inkml:trace>
  <inkml:trace contextRef="#ctx0" brushRef="#br0" timeOffset="101283.7931">17810 7020,'0'0,"0"0,-25 0,25 0,-25 0,25 0,0 0,0 0,0 0,0 0,0 0,50 0,-25 0,49 0,0-25,26 0,-1 0,25 1,0-1,0 0,0 0,25 0,-25 0,0 1,-25-1,0 0,0 25,-49 0,24 0,-49 0,0 0,0-25,-25 50,0-25,0 0,-25 0</inkml:trace>
  <inkml:trace contextRef="#ctx0" brushRef="#br0" timeOffset="128608.3559">2952 6796,'0'0,"0"0,-25 0,0 0,25 0,-25 0,1 0,24 0,-50 0,50 0,-50-24,26 24,-1 0,-25 0,25 0,-24 0,-1-25,0 25,1 0,-1 0,1-25,-1 25,0 0,1-25,-1 25,25 0,-24 0,24 0,-25 0,26 0,-1 0,0 0,-25 25,26-25,-1 25,0 0,0 24,-24-24,24 0,0 25,-25-1,25 1,-24-1,24 1,-25 0,26 24,-1-24,-25 24,25-24,25-1,-24 1,-1-1,25 1,0 0,0-26,0 1,25 0,-1 0,-24 0,25-1,-25 1,25-25,0 0,0 25,24 0,-24-25,25 25,-1-25,1 0,0 24,-1-24,26 0,-26 0,26 0,-1-24,0 24,1 0,-1 0,1-25,24 25,-25 0,1-25,24 25,0 0,-24 0,-1 0,0 0,-24 0,24 0,1 0,-26 0,1 0,24 0,-24 0,0 0,-1 0,1 0,-1 0,-24 0,0 0,0 25,0-25,0 0,-25 0,24 25,-24-25,0 0,0 0,25-25,-25 0</inkml:trace>
  <inkml:trace contextRef="#ctx0" brushRef="#br0" timeOffset="140950.0618">15280 7565,'0'0,"0"0,-25-24,50 24,-25-25,24 25,1 0,0-25,25 25,-1 0,-24-25,25 25,-1 0,1 25,-25-25,0 25,-1-25,1 25,-25-1,25 26,-25-25,-25 0,25 24,0-24,0 25,0-26,0 1,25 0,0 0,0 0,-1-1,1 1,25 0,-25-25,24 25,1 0,-25-25,24 0,1 25,-1-25,-24 0,0 0,0 0,0 24,-1-24,-24 0,25 0,-25 25,0-25,25 0,-25 0,0 0,25 0,-25-25,0 25,0-24,25 24,-25-25,25 0,-25 0</inkml:trace>
  <inkml:trace contextRef="#ctx0" brushRef="#br0" timeOffset="141322.0831">16446 7764,'-25'-25,"0"25,25-25,-25 25,0 0,25 25,-25-25,25 25,-24-25,24 25,24-25,-24 24,25 1,0-25,0 0,25 25,-26 0,1-25,25 25,-25-25,-25 24,0-24,0 25,0 0,0-25,-25 25,0-25,0 25,-24 0,-1-1,25 1,0-25,0 25,-24 0,49-25,-25 25,0-1,25-24,0 0,25 0</inkml:trace>
  <inkml:trace contextRef="#ctx0" brushRef="#br0" timeOffset="145564.3258">17611 7665,'0'-25,"0"-25,0 25,-24 1,24 24,-50 0,0 0,1 24,-26 26,26 0,-26 24,26 25,-1 0,25 26,25-1,0 0,0 0,50-25,24 0,1-49,49-1,-25-24,25-50,0 0,0-24,0-26,-25-24,-24-25,-26 25,-24-25,-25-25,-25 25,-24 25,-26 0,-24 24,0 1,-25 74,25-25,-1 50,26 0,24-1,1 26,49 0,0-26</inkml:trace>
  <inkml:trace contextRef="#ctx0" brushRef="#br0" timeOffset="145865.343">18628 7565,'-24'25,"-1"-25,0 0,0 25,-25 0,1 0,-1 24,25 26,-24-1,49 25,-25-24,25 24,25 0,0-24,24-1,-24 0,25-24,-1-25,1 0,-25-1,24-24</inkml:trace>
  <inkml:trace contextRef="#ctx0" brushRef="#br0" timeOffset="146322.3689">18752 8533,'0'0,"0"-25,25 25,-25-50,0 1,0-26,25 1,-25 0,0-1,0 1,0 24,0-24,0 24,0 25,0-24,0 49,0 0,0 0,0 24,25 26,-25 0,25 24,24-24,-24 49,0-49,24 24,1-24,0-1,-1-24,1 0,-1-25,-24-25,0 0,0-24,-25-1,0-24,0-1,-25 26,0-26,0 25,-24 1,24 24,0 0,0 0,1 1,24 24,0-50</inkml:trace>
  <inkml:trace contextRef="#ctx0" brushRef="#br0" timeOffset="146743.3932">19422 7367,'0'0,"0"0,25 0,-25 0,49 0,-49 0,50 0,-50 25,25 0,0-25,-25 49,0-24,-25 0,25 24,-25-24,0 25,0-25,1-1,-1 1,25 0,0 0,25 0,-1-25,1 0,0 0,0 0,0-25,0 25,24-25,-24 0,0-24,0 49,-1-50</inkml:trace>
  <inkml:trace contextRef="#ctx0" brushRef="#br0" timeOffset="147087.4129">19869 7144,'0'0,"0"25,0 24,24 1,-24 24,25 25,0 1,-25 24,25 0,-25 0,0-25,0 25,0-25,-25 0,25-24,-25 24,0-49,25-1,-24-24,24 25,-25-50,25 0,0 0,0 0,0 0</inkml:trace>
  <inkml:trace contextRef="#ctx0" brushRef="#br0" timeOffset="225023.8706">15230 9103,'0'-24,"0"-1,25-25,0 50,-1-25,1 0,25 25,24-24,-24 24,49 24,-24-24,24 50,-25-25,1 25,-26-1,1 26,-1-1,-24-24,0 24,0 0,0-49,-1 50,26-51,24 26,1-25,49 0,0-1,0-24,50 25,-26 0,1-25,25 25,-25-25,24 25,-24-25,0 24,0-24,-25 0,-25 0,25 25,-49-25,-1 25,-49-25,24 25,-24-25,-25 25,0-25,25 0,-25 0,-25 0,25 0,-25-25,25 25,-24-25,-1-25,0 26,-25-1,26-25,-26 25,0 1,1-1,-1 0,0 25,26 0,24 0,0 0,24 0,1 25,50-25,-26 25,26-25,24 24,-25-24,-24 25,0-25,-26 25,-24 0,-24 0,-26 24,-24 1,-1-1,1 1,-1 0,26 24,-1-49,25 25,25-26,0 1</inkml:trace>
  <inkml:trace contextRef="#ctx0" brushRef="#br0" timeOffset="233876.3769">20042 9500,'0'0,"0"0,-25-25,25 25,0-24,0-1,-24 0,-1 0,25-24,-25 49,-25 0,26-25,-1 50,-25-25,25 24,-24 26,-1 24,1 1,-1-1,25 25,0 1,25-1,0 0,0 0,25-24,25-1,-1-24,26-1,-1-24,1-25,-1 0,0-25,26-24,-26-1,0-24,-24 24,0-49,-26 0,-24-1,0 1,-24 25,-1-1,-25 26,1-1,-1 25,-24 25,24 0,0 0,26 0,-1 0,0 0,25 0</inkml:trace>
  <inkml:trace contextRef="#ctx0" brushRef="#br0" timeOffset="234177.3939">20662 9351,'0'0,"0"25,0-25,-25 25,1 0,-1 24,-25 1,25 24,-24-24,24 49,-25 0,26 1,-1-1,25 0,0 0,25 1,-25-26,49 0,-24-24,0 0,0-26,-1-24,1 0,-25-24,25-1</inkml:trace>
  <inkml:trace contextRef="#ctx0" brushRef="#br0" timeOffset="234489.412">20886 9599,'0'0,"0"0,0 0,0 0,0 25,0 0,0 25,0-1,0 26,0-26,0 26,0-1,0-24,0-1,0 1,0-25,0 0,0-1,0-24,0 0,0 0,0-24</inkml:trace>
  <inkml:trace contextRef="#ctx0" brushRef="#br0" timeOffset="234852.4328">21109 9227,'0'0,"25"0,24 50,-24-25,49 24,-24 26,0 24,-1 0,1 0,-25 25,-25 0,0 1,-25-26,-25 25,25-50,-24 25,24-49,-25-25,26 0,24-1,-25-24,25 0,0-24</inkml:trace>
  <inkml:trace contextRef="#ctx0" brushRef="#br0" timeOffset="241219.7969">14461 10592,'25'0,"-25"0,25 0,0-25,-1 25,26-25,0 25,49-25,-25 25,50-25,0 25,25 0,25-24,-1 24,1 24,0-24,-1 0,1 50,-50-25,0 24,-50 1,-24 24,-25 1,-25-1,0 1,0-1,0 0,0-24,49 25,-24-26,74 1,1-25,24 24,24-24,1-25,25 25,0 0,-1-25,1 0,-25 0,-25 24,-25-24,0 0,-24-24,-26 24,-24 0,0 0,0 0,-25 0,0 0,0 0,0 0,0 0,0 0,0 0,0 0,0 0,0-25,0 25,0 0,-25-25,25 25,-25-25,25 0,-50 1,26-1,-1 0,0 25,0-25,25 25,0 0,0 0,0 0,25 0,0 25,24 0,1-25,0 25,-1-1,1 1,-25 0,-1-25,1 25,-25 0,0-1,-25-24,1 25,-26 0,25 25,0-50,-24 49,-1-24,25 25,-24-26,24 1,0 25,0-25,25-25,0 0</inkml:trace>
  <inkml:trace contextRef="#ctx0" brushRef="#br0" timeOffset="265946.2112">19794 11410,'0'-25,"0"1,-25-1,25 0,0 0,-24 25,-1-25,25 1,-25 24,25-25,-25 25,0 0,1 25,-26-1,25 1,-25 25,1 24,24-24,0 49,0 0,1 0,24 1,0-1,24 25,1-50,0 26,25-51,-1 1,1-25,0-1,24-48,0-1,-24 0,0-25,-1-24,-24-25,0-1,0 26,-25-50,0 50,-25-26,0 26,-25 24,1 1,-1 24,1 25,-1 0,25 0,-24 25,49 0,0-1,0 1</inkml:trace>
  <inkml:trace contextRef="#ctx0" brushRef="#br0" timeOffset="266657.2516">20265 11261,'0'0,"0"-24,0 24,0 0,0 0,0 0,0 24,-24 1,24 0,0 25,-25-1,0 1,0 24,25 1,0-1,-25 25,25-49,25 24,-25-24,0 24,0-24,25-1,-25-24,0 0,0 0,0 0,0 0,25-1,-25-24,0 0,0 0,25 0,-25 0</inkml:trace>
  <inkml:trace contextRef="#ctx0" brushRef="#br0" timeOffset="267195.2827">21506 11311,'0'50,"24"-26,-24 1,25 0,-25 25,25 24,-25 0,0 26,0-1,0 25,0-50,-25 25,0-24,1-1,-1 1,0-26,0-24,25 0,-25 0,25 0,0-25,25 0</inkml:trace>
  <inkml:trace contextRef="#ctx0" brushRef="#br0" timeOffset="289148.5383">20340 12080,'0'25,"0"-25,0 0,0-25,0 0,0 0,0 0,-25 1,25-1,0-25,-25 1,25-1,0 0,0 26,0-26,0 25,0 0,0 1,0 24,0 0,25 24,0 1,-25 25,25-1,-1-24,26 50,-25-1,0-24,24 24,-24-24,0-26,24 1,-24 0,0-25,0-25,25 0,-50 1,24-51,-24 26,25-26,-25 1,-25 24,25 1,0-1,-24 0,24 26,0-1,-25 0,25 0,0 0</inkml:trace>
  <inkml:trace contextRef="#ctx0" brushRef="#br0" timeOffset="289504.5586">20861 11336,'25'-25,"-1"0,1 0,0 25,0-24,24 24,-49 0,25 0,-25 24,25 1,-50 0,25 25,0-1,-25 1,1-1,-1 1,25 0,-25-1,25-24,25 0,-25 0,25-1,-1-24,26 25,-25-25,24 0,1-25,-25 25,24-24</inkml:trace>
  <inkml:trace contextRef="#ctx0" brushRef="#br0" timeOffset="291508.6733">15106 12030,'0'0,"0"0,0 0,25 0,0 0,-1-25,26 25,0-24,24 24,25-25,-24 25,24 0,0 25,0-1,1 1,-1 25,-25-25,-24 24,24 26,-49-26,0 26,0-1,-25-24,0 24,0 1,0-1,0 0,24-24,1 24,25-49,0 25,24-25,0-1,26 1,-1 0,25-25,-25 25,25-25,0 0,-25 25,0-25,1 24,-51-24,26 25,-26-25,-24 25,25-25,-50 0,0 0,0 0,0 0,0-25,0 25,0-25,-25 1,0-1,25 25,-25-50,1 25,-1-24,0 24,0 0,0 0,25 1,-24-1,24 0,-25 25,25 0,0 0,25 25,-25-25,24 25,26-1,0-24,-1 25,1 0,-25 0,24 0,-24-1,-25 1,25 0,-50 0,0 24,0-24,-24 25,-1 0,25-1,-24-24,-1 25,25-26,1 1,-1-25,25 0</inkml:trace>
  <inkml:trace contextRef="#ctx0" brushRef="#br0" timeOffset="310160.7401">18529 12725,'0'0,"0"-25,-25 25,0-25,25 25,-24 0,-26 25,25 0,0 24,1 1,-26 24,25 1,25 24,-25-25,25 26,25-1,0 0,-25-24,50-1,-26-24,51-26,-26 1,1-25,0-25,24 1,-24-26,-1-24,1-1,0 1,-50-25,0 24,0-24,-50 24,0 1,1 24,-26 26,26-1,-26 50,1-25,24 24,1 1,49-25,0 25,0-25</inkml:trace>
  <inkml:trace contextRef="#ctx0" brushRef="#br0" timeOffset="310461.7574">19149 12750,'25'0,"0"0,-25 0,-25 24,0 26,0 0,1-1,-1 50,0-24,0 24,-24 0,49 25,0-49,0 24,0-25,24-24,-24 0,25-1,0-24,0-25,0 25,-1-50,-24 25,25-50,0 26</inkml:trace>
  <inkml:trace contextRef="#ctx0" brushRef="#br0" timeOffset="310940.7848">19273 13767,'0'0,"0"0,0 24,0-24,0-24,0-1,25 0,-25-49,25 24,-25-24,0-1,25 1,-25-1,24 1,-24 24,0 1,0 24,0-25,0 50,0 0,0 0,25 25,-25 0,0 24,25 1,-25 0,25 24,0 1,-1-26,1 1,0-25,0 24,25-24,-26-25,1 0,0-25,-25 0,25-24,-25-1,0 1,0-1,0-24,0 24,-25 0,25 25,0 1,0-1,0 25,25 0,-25 0,25 0</inkml:trace>
  <inkml:trace contextRef="#ctx0" brushRef="#br0" timeOffset="311301.8054">19968 12774,'0'-24,"0"24,0 0,0 0,0 24,25 1,-25 25,24-1,1 26,0-1,-25 1,25 24,0-25,-25 26,0-26,0 25,-25-24,0-26,0 26,0-51,1 26,-1 0,25-26,-25 1,25-25,0 0,25 25,-25-25,0-25</inkml:trace>
  <inkml:trace contextRef="#ctx0" brushRef="#br0" timeOffset="340967.5022">14635 13246,'0'25,"0"-25,25 24,-25 1,24 0,1-25,25 25,-1-25,1 25,24-25,1 24,24-24,0 0,0 0,26 0,-26 25,0 0,-25 0,1 24,-1-24,-24 25,-25-1,-1 1,1 0,25-1,-25 26,-1-26,26-24,24 25,-24-1,24 1,26-25,-1 24,0 1,0-25,25 24,0 1,0-25,25 0,0-1,0 1,25-25,24 25,0-25,1 0,24-25,0 25,-24 0,24 0,0 0,1 0,-26 0,0 0,-24 0,24 0,-49 25,25-25,-50 0,25 0,-25 0,-25 0,-25 0,1 0,-26 0,1 0,0 0,-50 0,24-25,-24 25,-24-25,24 1,-25-1,0 0,-25-25,26 25,-1 1,0-1,-25 0,50 25,-24-25,24 25,0-25,24 25,26 0,0 0,-26 0,51 0,-1 0,-24 25,-1-25,1 25,-25-25,-25 50,-25-26,0 26,-24 0,-1-1,-24 26,-26-1,51-24,-26-1,26 1,24-25,0-25,25 0,25 0,25-25</inkml:trace>
  <inkml:trace contextRef="#ctx0" brushRef="#br0" timeOffset="341421.5282">22225 13990,'25'-25,"-25"0,0-24,0 49,-25-25,0 0,-24 50,-1 0,0 24,-24 1,24 24,26 25,-26 1,25 24,0 0,25 0,25 0,25 0,-1-25,26-25,-1 1,25-26,1-24,-1-25,0-49,-25-1,1-49,-1 0,-49-50,25 25,-50-25,-25 0,0 0,-25 50,1 0,-26 49,26 1,-26 49,26 0,-1 24,1 26,24-25,25 24,0-24,49 0</inkml:trace>
  <inkml:trace contextRef="#ctx0" brushRef="#br0" timeOffset="341867.5537">22796 13717,'0'-25,"0"25,-25 0,25 0,0 25,-25 0,25 24,0 26,-25 24,25 0,0 25,0 0,0 0,25 0,0-24,-25-1,25 0,24-49,-24-1,25 1,-26-50</inkml:trace>
  <inkml:trace contextRef="#ctx0" brushRef="#br0" timeOffset="342254.5758">24160 13543,'74'-74,"-74"74,50 25,-50-25,74 74,-24 1,-25 24,-1 0,1 0,0 50,-25-25,25 0,-25 0,0-25,0 1,0-26,0 0,0-24,0-50,0 50,0-50,0 0,0 0</inkml:trace>
  <inkml:trace contextRef="#ctx0" brushRef="#br0" timeOffset="343270.6339">22969 14759,'0'0,"0"0,0 0,-25-25,50 25,-50-25,25 0,0-24,0 24,0-25,-24 1,24-26,-25 26,25-1,0 0,0 26,0-26,0 25,0 0,0 1,0 24,0 0,0 0,0 0,0 0,0 24,0 1,25 0,-1 25,1-1,0 1,0 0,24-1,1 1,-25 24,0-49,24 25,-24-1,0-24,0 0,-1 0,-24-1,25-24,-25 25,25-25,-25-25,25 25,-25-49,0 24,25-25,-25-24,0 0,0-1,0-24,0 0,0-1,0 1,0 0,0 49,0-24,0 0,0 49,0 0,0 0,0 0,0 25,0 0,-25 0,25 0,0 25,0 0,0 0</inkml:trace>
  <inkml:trace contextRef="#ctx0" brushRef="#br0" timeOffset="344191.6866">23490 13097,'0'0,"0"0,0-25,0 25,0-25,0 0,25 1,-25 24,25-25,-25 25,24 0,1 0,0 0,0 25,0-1,-1 1,-24 25,25-25,-25-1,0 26,-25-25,25 0,-24 24,-1-24,0 0,0 0,0-25,1 25,24-25,-25 24,25-24,0 0,0 0,25 25,-25-25,24 25,1 0,-25 0,50-1,-25 1,-1 0,1 0,-25 24,25-24,0 25,-25-25,0-1,0 1,0 0,0 0,0 0,-25-1,0-24,0 25,1-25,-1 0,0 0,0 0,-24-25,24 1,0 24,0-25,0 25,25-25,-24 25,24 0,0 0,0 0,-25 0,25 0,0 0,0 0,0 25,0-25,0 0</inkml:trace>
  <inkml:trace contextRef="#ctx0" brushRef="#br0" timeOffset="354378.2692">12750 14932,'0'0,"0"0,0 0,0 0,0 0,0 0,0 0,0 0,0 0,0 0,0 0,24-24,-24 24,25-25,25 25,-25-25,24 0,1 25,-1-25,26 1,-1-1,1 25,-1 0,25 0,-24 0,-1 0,25 0,-24 25,24-25,-25 24,1 1,-1 0,1 0,-1 0,-24-1,24 26,1 0,-1-26,-24 26,24-25,-24 24,49 1,-50-25,26 0,-1 24,1-24,-1 0,0 0,-24 0,24-1,1 1,-1 0,-24 0,0-25,24 25,-24-25,-26 24,26-24,0 0,-1 0,-24 0,0 0,0 0,-1 0,1 0,0 0,0 0,-25 0,25 0,-25-24,0 24,24 0,-24 0,25-25,-25 25,0-25,0 25,0-25,0 0,0 25,0-24,-25-1,25 0,-24 0,24 25,-25-25,0 0,0 25,0-24,1 24,-1 0,0 24,0-24,25 0,-25 0,25 0,0 0,25 0,0 25,0-25,0 0,24 25,-24-25,25 25,-1 0,1-25,-25 25,24-1,-24 1,25-25,-26 25,1-25,-25 25,25-25,0 0,-25 0,0 25,0-1,-25-24,0 25,25 0,-25-25,1 25,-1 0,0-1,0 1,0 0,1-25,-1 0,25 0,-25 25,0-25,25 25,0-25,-25 24,25-24,0 25,0-25,0 0,-24 25,24-25,0 0,0 0</inkml:trace>
  <inkml:trace contextRef="#ctx0" brushRef="#br0" timeOffset="370175.1726">17214 15304,'0'-49,"-24"24,-1-25,0 26,0-26,0 25,1 0,-26 25,0 0,1 0,-1 50,1 0,-1 24,25 0,-24 26,24-1,25 0,0 25,25-25,-1 1,1-26,50 0,-26-24,26 0,-1-26,0 1,1-50,-1-24,1-1,-1 1,-24-26,-1 1,-24-25,0-1,-50 26,0 0,0-26,-24 51,-1 24,1-25,-1 50,0-25,1 50,24-25,0 25,25-25</inkml:trace>
  <inkml:trace contextRef="#ctx0" brushRef="#br0" timeOffset="370519.1924">17735 15056,'25'-24,"-25"24,0-25,0 25,-25 25,1-25,24 24,-25 1,0 25,0 24,0 1,25 24,-24 0,24 0,0 25,0-24,0-1,24-25,1 1,0-51,0 26,-25-25,25 0,-1-1,1-24,-25-24</inkml:trace>
  <inkml:trace contextRef="#ctx0" brushRef="#br0" timeOffset="370895.214">18033 14982,'0'50,"0"-26,0 26,-25 0,25 24,0 0,0 26,-25-26,25 25,0 1,0-1,0 0,0-49,0 24,0 0,0-49,0 0,0 0,0-25</inkml:trace>
  <inkml:trace contextRef="#ctx0" brushRef="#br0" timeOffset="371283.2362">18281 15776,'-25'-25,"0"25,1 0,-1 25,0 0,-25-1,26 26,-1-25,0 49,25-24,0-25,25-1,0 1,24 0,1-50,-1 0,1 25,0-49,-1-1,1-24,-25 24,-25 1,0-1,0 0,-25 26,0-1,-25 25,26 0,-26 25,25-25,0 49,25-49,0 25</inkml:trace>
  <inkml:trace contextRef="#ctx0" brushRef="#br0" timeOffset="371784.2648">18752 15627,'0'-25,"-24"25,-1-25,25 25,-25 0,-25 0,26 0,-26 25,25 25,0-1,0 1,1 0,24-1,0 1,0-1,49-24,-24 0,0-25,0 0,24-25,-24 0,0 1,0-1,-25 0,0 0,0 0,0 1,0 24,0 0,0 0,0 49,0 1,25-1,-1 26,1-26,0 26,0-1,0 1,-25-1,0 1,-25-26,0 1,0-25,-24-1,24 1,-25-25,25 0,-24 0,24-25,0 1,25-1,0-25,25 1,0-1</inkml:trace>
  <inkml:trace contextRef="#ctx0" brushRef="#br0" timeOffset="372730.3186">19149 15850,'0'25,"0"-25,0 0,0 0,0-25,0 0,0 1,25-26,-25 25,0-49,25 24,-25-24,0-1,25 26,-25-26,0 26,0-1,0 25,0 0,0 25,0 0,24 50,-24-25,25 49,-25 1,25-1,25 25,-26-24,26 24,0-49,-1 24,-24-49,25 0,-1-25,-24-25,0-25,0 1,0-26,-25-24,0 25,0-50,0 24,-25 26,0-1,25 1,-25 49,0 0,25 25,0 0,0 0,0 25</inkml:trace>
  <inkml:trace contextRef="#ctx0" brushRef="#br0" timeOffset="372972.3326">19893 14908,'0'0,"50"24,-25 1,24 50,1-26,-25 50,24 1,-24 24,-25 0,0 0,0 0,-49-25,24 25,-25-50,1 1,24-50,0-1</inkml:trace>
  <inkml:trace contextRef="#ctx0" brushRef="#br0" timeOffset="435505.9095">15677 16421,'24'25,"-24"-25,0 24,25-24,0 25,-25-25,50 0,-26 25,26-25,0 0,-1 0,1 25,-1-25,1 25,24-1,-49 1,25 0,-1 25,-24-26,0 1,0 0,25 25,-1-26,-24 1,25-25,-1 0,26 25,-1-25,0 0,26 0,-26 25,25-25,-24 0,24 25,0-25,0 24,1-24,-1 0,25 25,-25-25,25 0,0 25,0-25,0 0,0 25,0-25,25 0,-25 25,25-25,-25 0,25 24,-25-24,0 0,0 0,0-24,0 24,-25 0,0 0,-24 0,-1-25,-24 25,-1 0,1 0,-25 0,-1 0,1 0,0 0,-25 0,0 0,0-25,0 0,0 0,-25 25,25-24,-25-1,1-25,-1 50,25-49,-50 24,25 0,1 25,-1-25,25 25,-25-25,0 25,25 0,0 0,0 25,25 0,0 0,0 0,-1-1,26 1,-25 0,24 0,-24 0,0 24,0-24,-25 0,0 24,-25 1,0 0,0-26,1 26,-1-25,-25 24,25-24,25-25,0 0,0 0,25 0</inkml:trace>
  <inkml:trace contextRef="#ctx0" brushRef="#br0" timeOffset="435904.9323">21109 16495,'25'-25,"-25"1,-25 24,25 0,-50 24,25 26,-24-25,-1 49,1 25,-1 1,25-1,25 0,0 0,0 0,25-24,25-26,24 1,0-50,1 0,24-25,-25-49,1-1,-1-24,-24 0,-25-25,-1 0,-24 25,-24 24,-26 1,0 24,-24 26,0-1,24 50,-24-1,24 1,25 0,25-25</inkml:trace>
  <inkml:trace contextRef="#ctx0" brushRef="#br0" timeOffset="436174.9477">21729 16297,'0'0,"0"0,-25 24,0 1,-24 25,24 0,0 49,0-25,0 25,25 25,-24-24,48-1,-24 0,25-25,-25 1,25-1,25-49,-50-25,49 0,-24 0</inkml:trace>
  <inkml:trace contextRef="#ctx0" brushRef="#br0" timeOffset="436528.968">21853 17165,'0'-25,"0"-25,0 1,-25-1,25-24,0-1,0 1,0 0,25 24,-25 0,0 26,0-1,25 25,0 25,-25 24,24 1,-24-1,50 26,-25-1,24 1,-24-26,25 1,-1-50,1 25,-25-25,24-25,-24 0,-25-49,0 24,0-24,0 24,-25-24,1 24,24-24,-25 49,25 0,0-25</inkml:trace>
  <inkml:trace contextRef="#ctx0" brushRef="#br0" timeOffset="436753.9809">22473 16297,'25'0,"0"24,-1 1,1 25,0 0,0 49,0-25,-1 25,-24 1,25-1,-25 0,0 0,0 0,0-49,-25 24,25-24,0-25,-24-25,24 25,0-25</inkml:trace>
  <inkml:trace contextRef="#ctx0" brushRef="#br0" timeOffset="489738.0114">21332 15974,'0'0,"0"0,0 0,0-25,0 25,0 0,0 0,0 0,0 0,0 0,0 0,0 25,0-25,0 25,25 0,-25 0,25-1,-25 1,0 0,24 0,-24 0,0-1,25 1,-25-25,25 0,0-25,0 25,-1-24,26-26,0 0,24 1,1-26,24 26,-25-26,25 1,1 24,-1 1,-25 24,1-25,-26 50,1 0,-25 0,-1 0,-24 0,0 0,0 0,0 0,0-24,25-1</inkml:trace>
  <inkml:trace contextRef="#ctx0" brushRef="#br0" timeOffset="492616.176">23118 16446,'0'-25,"0"25,-25-25,0 25,1 0,-1 25,0 0,-25 24,50 1,-24 24,-1 1,25 24,0 0,25-25,-1 1,26-26,-25-24,24-25,26 0,-26-49,1-1,0-49,-1 24,1-24,-25 0,-25 0,-25 24,0 26,0-1,-24 25,-1 25,0 0,1 25,24-25,0 50,0-25</inkml:trace>
  <inkml:trace contextRef="#ctx0" brushRef="#br0" timeOffset="492939.1945">23341 16073,'-25'-24,"25"24,0 0,0 24,25 1,-25 25,0 24,0 1,0-1,0 25,0 1,0-1,0-25,0 1,0-26,0 1,0-1,0-24,0-25,0 0,0 0,0 0</inkml:trace>
  <inkml:trace contextRef="#ctx0" brushRef="#br0" timeOffset="493828.2453">23540 16594,'0'0,"-25"0,25 0,0 0,0 0,0 0,0 0,-25 0,25 0,0 0,-25 0,25 25,-25 0,1 0,24-25,0 25,-25-1,25-24,0 25,-25 0,25-25,0 0,0 0,0 0,0 25,0-25,0 0,0 0,0 0,0 0,0 0,0 0,0 0,25 0,-25 0,0 0,0 0,0-25,0 25,0 0,0 0,0 0,0 0,0 0,0 0,0 0,0 0,0 0,0 0,0 0,0 0,0 0,0 0,0 0,0 0,0 25,0-25,-25 0,25 0,0 25,0-25,-25 24,25-24,0 25,0-25,0 25,0 0,25 0,-25-1,25 1,-25-25,0 0,25 0,-1 0,1-25,0 1,0-1,0-25,-25 25,24-24,-24 24,0-25,-24 26,-1-1,25 0,-50 0,25 25,1-25,-1 25,25 25,0-25,0 0,-25 0,25 0</inkml:trace>
  <inkml:trace contextRef="#ctx0" brushRef="#br0" timeOffset="494285.2715">23664 16644,'0'0,"0"0,-25 0,0 0,0 25,0 0,1-1,-1 1,25 25,0-1,0-24,25 0,-25 0,49 0,-24-25,0-25,0 0,-1 0,1 0,-25-24,25 24,-25 0,0 0,0 25,0 0,0 50,25-25,-25 49,25-24,-1 24,-24 1,25-1,0 0,-25 1,0-26,0 1,0-25,-25 0,0-25,-24 0,24-25,0 0,-24-25,24 1,0-1</inkml:trace>
  <inkml:trace contextRef="#ctx0" brushRef="#br0" timeOffset="494586.2887">23837 16867,'0'0,"0"-25,0-24,0 24,0-25,0 26,0 24,0 0,0 0,0 0,25 24,0-24,-25 25,50 0,-26 0,-24-25,50-25,-50 25,50-50,-26 1,1-26,-25 26,0-26,0 1,0 24,0-24</inkml:trace>
  <inkml:trace contextRef="#ctx0" brushRef="#br0" timeOffset="495765.3561">23068 16123,'0'0,"0"0,0 0,0-25,0 25,0 0,0 25,0 0,0 0,0-1,0 1,0 25,0 24,25-24,-25 49,25-49,-25 49,25-49,-25 24,25-24,-25-1,24-24,-24 0,25 0,-25-1,25 1,-25-25,0 25,0-25,25 0,0 0</inkml:trace>
  <inkml:trace contextRef="#ctx0" brushRef="#br0" timeOffset="496277.3854">24011 15776,'0'0,"0"0,0 0,50 25,-50-25,74 74,-24-24,-26-1,26 26,0-1,-26 0,1 1,0-1,-25 1,0-1,0-24,0 24,0-74,-50 75,50-75,0 0,-24 49,24-49,0 0,0 0,0 0</inkml:trace>
  <inkml:trace contextRef="#ctx0" brushRef="#br0" timeOffset="498867.5336">23118 15949,'25'25,"-25"-25,25 25,-25 0,24 0,1-25,0 24,25-24,-1 0,1 0,-1 0,26-49,-1-1,25 1,-24-1,24 0,-24 1,-26 24,26 0,-26 25,-24 0,-25 0,74 25</inkml:trace>
  <inkml:trace contextRef="#ctx0" brushRef="#br0" timeOffset="533029.4874">13643 17512,'0'0,"-50"25,50-25,-25 74,25-74,-49 100,49-51,-25 26,25-1,0 0,0 1,25-1,-1-24,1-1,-25-49,75 75,-51-75,26-25,0 0,-1 0,1-24,-1-1,-24-24,25 24,-25-24,-25-1,0 1,0 0,0 24,-50 0,25 1,0 24,-24 0,24 0,-25 25,50 0,-49 50,49-50,0 25,0-25,-25 49,25-49,0 0</inkml:trace>
  <inkml:trace contextRef="#ctx0" brushRef="#br0" timeOffset="533365.5067">14312 17338,'0'-24,"0"-1,0 0,0 25,-25 0,1 0,-1 25,25 24,-25 1,0-25,25 49,0-24,0 24,0 1,0-26,0 26,25-26,0 26,0-26,-25 1,0-50,49 74,-49-74,50 50,-50-50,0 0</inkml:trace>
  <inkml:trace contextRef="#ctx0" brushRef="#br0" timeOffset="533903.5375">14585 18033,'0'0,"0"0,0 0,-25-74,25 74,-24-75,24 26,-25-1,25 0,0 1,-25-26,25 26,0 24,25 0,-25-25,0 50,25-24,-25 24,24 24,-24-24,50 75,-50-75,50 74,-26-24,26 0,-50-50,74 49,-74-49,50 50,-50-50,50 0,-50 0,0 0,49-75,-49 26,0-26,-25 26,25-1,0-24,-24 24,-1 25,25 0,0 1,-25 24,25 0,0 0,0 24,0 1</inkml:trace>
  <inkml:trace contextRef="#ctx0" brushRef="#br0" timeOffset="534323.5615">14982 17066,'25'-25,"-25"0,0 0,25 0,-1 1,-24-1,25 25,-25 25,25-1,-25 1,0 25,0-25,0 24,0 1,0-1,-25 1,25 0,0-26,25 1,-25-25,25 0,-25 0,25 0,-1-25,-24 25,25-24,0-1,-25 25,25-25</inkml:trace>
  <inkml:trace contextRef="#ctx0" brushRef="#br0" timeOffset="534682.5819">15379 16892,'0'-25,"0"25,0-25,0 25,0 0,25 25,-25 0,25 0,-1 24,1 26,0-1,0 1,-25-1,0 25,25-24,-25-1,-25-24,25-1,0-49,0 100,0-100,0 0,0 0,0 0</inkml:trace>
  <inkml:trace contextRef="#ctx0" brushRef="#br0" timeOffset="598434.2284">15652 17611,'0'0,"0"-24,0-1,0 25,0 0,0 0,0 0,0 0,0 0,49 74,-49-74,25 75,-25-75,50 99,-25-50,-25-49,24 75,-24-75,25 49,-25-49,0 0,0 0,0 0,0 0,25-74,-25 74,0-50,0 50,0-74,0 74,0 0,50-25,-50 25,24 25,-24-25,50 50,-50-50,25 74,-25-74,25 50,-25-50,0 0,0 74,0-74,0 0,0 0,0 0,0 0,-50-25,50 25,0 0,0 0,0 0,0 0,50-49,-50 49,49-25,-49 25,25-50,-25 50,50-49,-50 49,0-50,0 50,0-74,0 74,0 0,-25-50,25 50,0 0,-50 0,50 0,-25 50,25-50,0 74,0-74,25 74,-25-74,50 75,-50-75,49 49,-49-49,0 0,50 50,-50-50</inkml:trace>
  <inkml:trace contextRef="#ctx0" brushRef="#br0" timeOffset="598645.2405">16148 17413,'0'0,"-25"0,50 25,-25-25,0 49,0-49,49 100,-24-26,0-24,0-1,24 1,-49-50,25 74,-25-74</inkml:trace>
  <inkml:trace contextRef="#ctx0" brushRef="#br0" timeOffset="599525.2908">16272 17760,'0'0,"-25"-49,25 49,50-25,-26 0,1 0,-25-24,25 24,0-25,-25 0,0 1,-25 24,0-25,25 26,-25-1,1 25,-1 0,25 25,0 24,0-49,25 75,-25-1,24 1,1-1,0-24,0 24,25-24,-50-50,24 74,-24-74,0 0,0 0,0 0,0 0,50-50,-50 50,0-99,0 99,0-49,0 49,0 0,25-50,-25 50,0 0,0 0,49-25,-49 25,0 0,25 0,-25-25,0 1,0 24,0-25,-25 0,1 0,-1 25,25 0,0 0,0 0,-50 25,50-25,0 74,0-74,0 100,0-100,50 49,-50-49,49 25,-49-25,75 0,-75 0,25-50,-25 50,0 0,0 0,0 0,49-24,-49 24,0 0,0 49,0-49,0 0,25 75,-25-75,0 0,0 0,0 0,0 0,0-100,0 76,-25-26,25 0,0 1,0 24,0 0,0 0,25 25,-25 0,25 0,0 0,-1 25,-24-25,25 0,0 0,0-25</inkml:trace>
  <inkml:trace contextRef="#ctx0" brushRef="#br0" timeOffset="665193.0468">992 13543,'0'0,"0"-74,0 74,0 0,0 0,-25-50,25 50,0 0,-74 0,74 0,-50 25,50-25,-49 50,49-50,-50 74,25 1,1-1,-1 0,25 26,-25-26,0 50,25-50,0 26,25-26,-25 1,25-26,0 1,-25-50,74 49,-74-49,50-24,-1-1,1-50,-25 26,24-51,1 1,-50 0,25 0,-25 0,0-1,0 26,0 0,-25 24,25 50,-75-50,26 50,49 0,-75 25,75-25,-49 25,49-25,0 0,-25 74,25-74</inkml:trace>
  <inkml:trace contextRef="#ctx0" brushRef="#br0" timeOffset="665601.0702">1364 13519,'0'-25,"0"25,0-25,0 25,0-25,0 25,0 25,0 0,-25 0,25-1,-24 26,-1 24,-25 1,25-1,1 25,24 1,-25-26,25 25,0-24,25 24,-1-49,1-1,25 1,-25-1,-1-24,1-25,0 0,0 25,0-25,-25 0,24-25,-24 25,0-25</inkml:trace>
  <inkml:trace contextRef="#ctx0" brushRef="#br0" timeOffset="666256.1076">1389 13866,'0'0,"0"0,0 0,-25 0,25 0,0-25,0 25,25-25,0 0,0 25,-1-24,1-1,0 0,25 25,-26-25,1 0,0 25,0 0,0 0,-25 25,-25 0,25 0,-25 24,0 1,0 0,1-1,-26 1,25 24,0-49,1 25,-1-1,0-24,0 0,25 0,0-25,0 0,0 24,0-24,25 0,0 0,-25 0,49 0,-24 0,0 0,0 0,24 25,-24-25,0 0,0 25,-25-25,0 0,0 0,25 0,-25 0,0 0</inkml:trace>
  <inkml:trace contextRef="#ctx0" brushRef="#br0" timeOffset="670058.3251">992 13593,'0'0,"-25"-50,25 50,0 0,-49 50,24 0,0 24,-24 0,-1 26,25-1,0-25,-24 1,49-75,0 74,0-74,74-74,-24-1,24-24,1 0,24 0,-25-1,1 26,-1 24,-24 26,-26 48,-24 26,-24 49,-26 25,0 0,-24 25,0 0,24-50,0-24,50-75,0 0,25 0,50-75,-1-24,25 0,0-25,1 49,-26 1,0 24,-24 25,-50 50,0 25,-25 24,0 25,-24-24,24-1,0-24,25-25,0-25,50 0,-1-50,1 0,0 26,-25-26,-1 50,1 25,-50 24,1 26,-26-26,0 26,1-1,24 1,0-26,0-49,25 0</inkml:trace>
  <inkml:trace contextRef="#ctx0" brushRef="#br0" timeOffset="671085.3839">2381 14263,'-25'0,"1"0,-26 0,25 0,-24 0,-1 0,25 24,-24 26,24 25,0-1,0 25,0 25,25-25,0 1,25 24,0-50,25 0,-1-24,1-50,24 0,1-25,-1-24,-24-1,24-24,-24-26,-1 1,-49 0,0 0,0 0,-25 24,-24 1,-1 24,1 0,-1 26,0 24,26 0,-26 24,25 1,25 0,0 25,25-25,-25-25</inkml:trace>
  <inkml:trace contextRef="#ctx0" brushRef="#br0" timeOffset="671405.4022">2877 14114,'0'0,"-24"-25,24 50,-25-25,0 25,0 49,0-24,1 24,-1 25,0 1,25-26,0 50,25-50,-25 1,25-1,-1-24,1-1,0-24,0-25,0 0,-25 0,24-25,1 25</inkml:trace>
  <inkml:trace contextRef="#ctx0" brushRef="#br0" timeOffset="672365.4571">2952 14858,'0'0,"0"0,0 0,0 0,0 0,0-25,0 25,0-25,0 1,0-1,0-25,0 25,0-24,0-1,0 25,0-24,0 24,-25 0,25 0,0 1,0 24,0 0,0 0,25 0,-25 24,0 1,25 0,-1 25,-24-26,25 26,0 0,0-1,0-24,-1 25,1-26,0 1,-25 0,25-25,-25 0,25-25,-25 0,24-24,-24-1,0 1,0-26,-24 1,24 24,-25 1,25-26,-25 50,25-24,0 49,-25-25,25 25,0-25,25 25,-25-25</inkml:trace>
  <inkml:trace contextRef="#ctx0" brushRef="#br0" timeOffset="672862.4854">3274 14114,'0'-25,"0"25,0 0,25 0,-25-25,0 25,0 0,25 0,-25 0,0 0,0 0,0 0,0 0,0 25,0-25,0 25,0-25,0 25,0-1,0 1,-25 0,25 0,0 0,0-25,0 0,0 0,0 0,25 0,0 0,-25 0,24 0,-24 0,0 0,25-25,-25 25,25 0,-25 0,0-25</inkml:trace>
  <inkml:trace contextRef="#ctx0" brushRef="#br0" timeOffset="673153.502">3597 14163,'0'0,"0"0,0 0,0 0,-25 25,25-25,0 0,0 0,0 0,0 0,0-25,0 25,0-24</inkml:trace>
  <inkml:trace contextRef="#ctx0" brushRef="#br0" timeOffset="673451.5192">3671 14015,'0'24,"0"-24,0 0,0 0,0 25,0-25,0 0,25 0,0 0,-25 25,25-25,-25 0,24 0,-24 0,0 25,-24-25,24 25,-25-25,25 24,-25 1,0-25,25 25,-25-25,25 0</inkml:trace>
  <inkml:trace contextRef="#ctx0" brushRef="#br0" timeOffset="673643.5302">3671 13915,'25'0,"-25"0,25 0,0 0,-1-24,1-1,0 25,-25-25,25 0,0 0,-1 25,-24-24</inkml:trace>
  <inkml:trace contextRef="#ctx0" brushRef="#br0" timeOffset="674075.5549">3919 13791,'25'0,"-25"0,25 0,0 25,-25 0,0 25,24-26,-24 26,25 0,-25-1,0 1,0-1,-25 26,25-26,-24 1,24 0,0-25,0 24,-25 1,25-25,0 24,0-49,0 25,0 0,25 0,-50-1,25 1,0-25,0 0</inkml:trace>
  <inkml:trace contextRef="#ctx0" brushRef="#br0" timeOffset="674771.5946">4018 13643,'-49'-50,"-1"0,-24 1,-1-26,-24 26,0-26,-25 26,25 24,-50 0,25 25,0 0,-25 50,25-25,-50 74,50-25,-25 50,1 0,24 25,0 25,24-26,26 26,-1 0,26-1,49-24,0-25,49 0,1-25,25-24,49-1,0-24,24-25,1 0,50-25,-26 0,51-25,-1 25,0-50,-25 0,26-24,-26 0,1-26,-26-24,1 0,-50-24,0-26,-50 0,-49 1,0-1,-50 0,-25 26,-49 24,-25 24,-25 26,1 24,-26 50,0 25,1 25,-1-1,25 26</inkml:trace>
  <inkml:trace contextRef="#ctx0" brushRef="#br0" timeOffset="677842.77">7590 17041,'0'-25,"0"25,-25-25,25 25,0 0,0 0,-24 0,-1 25,25-25,-25 25,0 0,0-1,1 26,24 0,-25-1,25 1,25-1,-1-24,1 0,0 0,0-25,24 0,1 0,-25-25,24 25,-24-25,0 0,0-24,0-1,-25 25,-25 1,0-26,0 25,0 0,-24 25,-1-24,25 48,-24-24,24 0,25 25,0-25,0 0</inkml:trace>
  <inkml:trace contextRef="#ctx0" brushRef="#br0" timeOffset="678110.7853">7987 16892,'0'0,"0"0,-25 0,0 0,25 25,-24 0,-26 24,25 1,0-1,1 1,24 24,-25-24,25 0,25-1,-25-24,24 25,-24-26,25-24,0 0,0 0</inkml:trace>
  <inkml:trace contextRef="#ctx0" brushRef="#br0" timeOffset="678553.811">8086 17388,'0'0,"0"0,0 0,0-25,0 0,0 25,0-24,0-1,0-25,0 25,0 1,0-26,0 25,0-24,0 24,25 0,-25 25,0-25,25 0,-25 25,0 25,0-25,25 25,-25 0,0 0,25 24,-1 1,-24-25,25-1,0-24,-25 25,25-25,-25 0,0 0,25-25,-25 25,0-24,0-1,0 0,0 0,-25 0,50 1,-25-1,0 25</inkml:trace>
  <inkml:trace contextRef="#ctx0" brushRef="#br0" timeOffset="678829.8268">8533 16818,'0'0,"0"0,0-25,0 25,0 25,0-25,0 24,25 1,-25 25,0-1,0 1,24-25,-24 49,0-24,0-1,-24-24,24 25,0-25,-25-1,25 1,0 0,0-25,0 0</inkml:trace>
  <inkml:trace contextRef="#ctx0" brushRef="#br0" timeOffset="679531.867">8434 16470,'-75'0,"1"-24,-1 24,-24 0,0 0,0 24,-1-24,1 50,-25-25,25 49,0-24,0 24,-1 25,26 1,0-1,24 25,0-25,26 25,-1 0,25-25,0 1,25 24,-1-25,1 0,25 0,-1-49,1 24,49-24,-24-25,24-1,25 1,0-50,0 1,25-1,0-25,-1-24,-24 24,25-24,-50-1,25 1,-49 0,-1-26,1 1,-51 0,26 0,-50-25,0 0,-50-25,26 25,-26 0,-24 0,-1 0,1 49,-25 26,24 24,-49 50,0 24,0 26,-25-1,0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" charset="0"/>
                <a:ea typeface="MS PGothic" pitchFamily="34" charset="-128"/>
              </a:defRPr>
            </a:lvl1pPr>
          </a:lstStyle>
          <a:p>
            <a:pPr>
              <a:defRPr/>
            </a:pPr>
            <a:fld id="{596CE47F-C927-4F92-ABB5-C79C843E9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1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B4D7990-4D69-483D-B890-726FB87D90D5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B72B99E-7C98-4A9F-8F13-27C442DB7FDA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12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homework really comprises the key skills I hope that everyone takes away from this class…</a:t>
            </a:r>
          </a:p>
          <a:p>
            <a:r>
              <a:rPr lang="en-US" altLang="en-US" smtClean="0">
                <a:latin typeface="Times" pitchFamily="-106" charset="0"/>
              </a:rPr>
              <a:t>weighted accordingly!</a:t>
            </a:r>
          </a:p>
          <a:p>
            <a:endParaRPr lang="en-US" altLang="en-US" smtClean="0">
              <a:latin typeface="Times" pitchFamily="-106" charset="0"/>
            </a:endParaRPr>
          </a:p>
          <a:p>
            <a:r>
              <a:rPr lang="en-US" altLang="en-US" smtClean="0">
                <a:latin typeface="Times" pitchFamily="-106" charset="0"/>
              </a:rPr>
              <a:t>if you never submit anything before 11:59pm on Sunday – I have complete sympathy!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C22EA24-A773-47B7-91CF-BC82E876A7BC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13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44FA317-6F95-4984-A57F-E7B88D498CBA}" type="slidenum">
              <a:rPr lang="en-US" sz="1200" smtClean="0">
                <a:solidFill>
                  <a:srgbClr val="000000"/>
                </a:solidFill>
              </a:rPr>
              <a:pPr/>
              <a:t>14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77510D4-91BB-4E14-AA13-D433BD15639E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16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77510D4-91BB-4E14-AA13-D433BD15639E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17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A1679E76-4094-41E6-9E61-0507D0810A99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18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70A48C6-2C00-4D68-AFD5-B2765274953A}" type="slidenum">
              <a:rPr lang="en-US" altLang="en-US" sz="1200" b="0" smtClean="0">
                <a:latin typeface="Times" pitchFamily="-106" charset="0"/>
              </a:rPr>
              <a:pPr/>
              <a:t>24</a:t>
            </a:fld>
            <a:endParaRPr lang="en-US" altLang="en-US" sz="1200" b="0" smtClean="0">
              <a:latin typeface="Times" pitchFamily="-106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A1679E76-4094-41E6-9E61-0507D0810A99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26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Answer 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8E61A6F-3DC7-4800-9CDD-CB6468267669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27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Answer 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8E61A6F-3DC7-4800-9CDD-CB6468267669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28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24B7E44-E6AD-4C97-976C-62BDDFCF11DB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2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Answer 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8E61A6F-3DC7-4800-9CDD-CB6468267669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29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Answer 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8E61A6F-3DC7-4800-9CDD-CB6468267669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30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Answer 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8E61A6F-3DC7-4800-9CDD-CB6468267669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32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Answer 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7B8EE5A-DEB6-44E5-A505-DA465AC0407C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33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Answer 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7B8EE5A-DEB6-44E5-A505-DA465AC0407C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34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Answer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32292F94-BBB0-466E-9136-EFB4B5A9D13D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35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Answer 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CF53C265-6E9B-419D-B26A-32E9D0AD19AB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36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88DA097-8822-47F1-BD9A-BFEB7B4712E4}" type="slidenum">
              <a:rPr lang="en-US" altLang="en-US" sz="1200" b="0" smtClean="0">
                <a:latin typeface="Times" pitchFamily="-106" charset="0"/>
              </a:rPr>
              <a:pPr/>
              <a:t>51</a:t>
            </a:fld>
            <a:endParaRPr lang="en-US" altLang="en-US" sz="1200" b="0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CS Lab code:  23-5-4    Building code:  2-3-4-7-8-8-5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03985FE-3723-4C12-A1E6-DC8A0A06A8D2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52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E504CD3E-7DC3-4949-9886-CE92815A4947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53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624B7E44-E6AD-4C97-976C-62BDDFCF11DB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3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42328EC6-FC98-4B21-93FB-D76A7EDC83C5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54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FCFB38AC-F19F-46BB-B483-4C5A4866F2A7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55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204AE7F-EA7E-4A65-82D8-5EF8F9EA20C0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4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204AE7F-EA7E-4A65-82D8-5EF8F9EA20C0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5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D204AE7F-EA7E-4A65-82D8-5EF8F9EA20C0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6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0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D0B41EE-1B78-418E-83AF-3A5071F01DA2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9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still before the quiz… (syllabus is in the back of your handout…)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7D0B41EE-1B78-418E-83AF-3A5071F01DA2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10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still before the quiz… (syllabus is in the back of your handout…)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fld id="{B8BC3DA7-7BB4-420D-94B1-AA5E416AC9B8}" type="slidenum">
              <a:rPr lang="en-US" altLang="en-US" sz="1200" b="0" smtClean="0">
                <a:solidFill>
                  <a:srgbClr val="000000"/>
                </a:solidFill>
                <a:latin typeface="Times" pitchFamily="-106" charset="0"/>
              </a:rPr>
              <a:pPr/>
              <a:t>11</a:t>
            </a:fld>
            <a:endParaRPr lang="en-US" altLang="en-US" sz="1200" b="0" smtClean="0">
              <a:solidFill>
                <a:srgbClr val="000000"/>
              </a:solidFill>
              <a:latin typeface="Times" pitchFamily="-106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06" charset="0"/>
              </a:rPr>
              <a:t>still before the quiz… (syllabus is in the back of your handout…)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B934-485C-44A9-8224-D8044C1F3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5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F928E-8647-4D06-9115-432EF9895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1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FF98D-E291-4A0D-9922-21BDB27CF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0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71955C9D-909C-412E-BB04-BBF632366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7D814A85-6134-44EF-AB87-C70F71F50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2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EAEEB768-62B8-4CE1-BC4E-76EFDC9E6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38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4587245C-1CAE-4625-9B47-3CCE11EB1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00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FE9BEC42-3876-4141-B1FD-BB8C2B391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1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D6DBE409-45F2-449C-A324-482EFD9C9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0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27EDBAE6-B55F-4B3D-9A26-1D7C0E01E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91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8036C9DB-7FFC-449E-A24D-B22706B5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7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5F51F-44CD-4B56-B199-F1A37BD01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33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5B443984-5F90-40EA-BFDE-18E3C8175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62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38ACA2E5-CBB4-438C-B05E-E58C64C41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46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56831286-7D00-4C2C-8128-6CAF9B11F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08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</a:defRPr>
            </a:lvl1pPr>
          </a:lstStyle>
          <a:p>
            <a:pPr>
              <a:defRPr/>
            </a:pPr>
            <a:fld id="{A18480E8-5844-4E77-A3C1-5A199BB66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</a:defRPr>
            </a:lvl1pPr>
          </a:lstStyle>
          <a:p>
            <a:pPr>
              <a:defRPr/>
            </a:pPr>
            <a:fld id="{D252D203-6847-4941-8A8F-8B61380D0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56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B934-485C-44A9-8224-D8044C1F3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FC0C767B-C041-4C0C-9CE6-2CD74FC6D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2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B965D8DF-3919-41B3-9C05-13708AB1D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6FE10FE6-C452-4681-B9FB-75FDC1279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0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4265BF29-C196-4E22-804F-F1534D512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4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93576-7401-4728-8C52-177201D9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26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5ECC95F1-C3A7-41DB-99D2-51140C657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5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A0AC976C-0EC7-44D5-940E-3A443B061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93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F6D35BC2-4E39-4ACA-933A-756A21C8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1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2531A45D-C80C-4B75-8345-7192AD4EF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03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91981F78-CC57-4D4A-A54D-82FF914B5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71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2A83DF0A-4CBE-4E6F-9C06-2A406AE7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81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Courier New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84D47D75-103C-44D4-9F7E-D84C19FC0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57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pitchFamily="-106" charset="0"/>
              </a:defRPr>
            </a:lvl1pPr>
          </a:lstStyle>
          <a:p>
            <a:pPr>
              <a:defRPr/>
            </a:pPr>
            <a:fld id="{C7AC4C36-3F9B-4ED4-992F-816E71F22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87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2B1E3-A8D7-4028-A821-A2DD5EDF2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951D-1B62-4F8F-99AE-A4EA35849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4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620-C5D9-467B-B7D5-D45A9651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4BE87-DB25-4892-B6F6-444C0DAFB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6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D594-BDEC-412A-8A7B-5739531ED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8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9A3F0-57D3-4FFC-A557-E5D479438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4F3-76B5-4027-A1F4-9E2627294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2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Times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06AA9BF3-F45B-4954-8744-697C00B3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Times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E613C4B4-D315-4299-9159-9C9F8B614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34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BDC3CEFA-B212-4820-8631-215FB67F0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8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BE7350A4-D1C9-407D-8D2F-666523D95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en-US" b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-106" charset="-128"/>
              </a:defRPr>
            </a:lvl1pPr>
          </a:lstStyle>
          <a:p>
            <a:pPr>
              <a:spcBef>
                <a:spcPct val="0"/>
              </a:spcBef>
              <a:defRPr/>
            </a:pPr>
            <a:fld id="{84F0E827-7C3B-4289-A0D5-CA204F14E690}" type="slidenum">
              <a:rPr lang="en-US" b="0"/>
              <a:pPr>
                <a:spcBef>
                  <a:spcPct val="0"/>
                </a:spcBef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47444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image" Target="../media/image11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notesSlide" Target="../notesSlides/notesSlide1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38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notesSlide" Target="../notesSlides/notesSlide14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3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slideLayout" Target="../slideLayouts/slideLayout2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20.png"/><Relationship Id="rId2" Type="http://schemas.openxmlformats.org/officeDocument/2006/relationships/tags" Target="../tags/tag87.xml"/><Relationship Id="rId16" Type="http://schemas.openxmlformats.org/officeDocument/2006/relationships/slideLayout" Target="../slideLayouts/slideLayout25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2" Type="http://schemas.openxmlformats.org/officeDocument/2006/relationships/tags" Target="../tags/tag102.xml"/><Relationship Id="rId16" Type="http://schemas.openxmlformats.org/officeDocument/2006/relationships/image" Target="../media/image21.jpe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image" Target="../media/image22.png"/><Relationship Id="rId2" Type="http://schemas.openxmlformats.org/officeDocument/2006/relationships/tags" Target="../tags/tag116.xml"/><Relationship Id="rId16" Type="http://schemas.openxmlformats.org/officeDocument/2006/relationships/notesSlide" Target="../notesSlides/notesSlide29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4114800" y="249382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0" dirty="0">
                <a:latin typeface="Cambria" pitchFamily="18" charset="0"/>
              </a:rPr>
              <a:t>Welcome to CS </a:t>
            </a:r>
            <a:r>
              <a:rPr lang="en-US" sz="4000" b="0" dirty="0" smtClean="0">
                <a:latin typeface="Cambria" pitchFamily="18" charset="0"/>
              </a:rPr>
              <a:t>60 </a:t>
            </a:r>
            <a:r>
              <a:rPr lang="en-US" sz="4000" b="0" dirty="0">
                <a:latin typeface="Cambria" pitchFamily="18" charset="0"/>
              </a:rPr>
              <a:t>!</a:t>
            </a:r>
          </a:p>
        </p:txBody>
      </p:sp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35623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5"/>
          <p:cNvSpPr txBox="1">
            <a:spLocks noChangeArrowheads="1"/>
          </p:cNvSpPr>
          <p:nvPr/>
        </p:nvSpPr>
        <p:spPr bwMode="auto">
          <a:xfrm>
            <a:off x="3810000" y="2362200"/>
            <a:ext cx="4800600" cy="781050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006600"/>
                </a:solidFill>
                <a:latin typeface="Cambria" pitchFamily="18" charset="0"/>
              </a:rPr>
              <a:t>Principles of CS</a:t>
            </a:r>
            <a:endParaRPr lang="en-US" sz="4400" dirty="0">
              <a:solidFill>
                <a:srgbClr val="006600"/>
              </a:solidFill>
              <a:latin typeface="Cambria" pitchFamily="18" charset="0"/>
            </a:endParaRPr>
          </a:p>
        </p:txBody>
      </p:sp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465792" y="4138136"/>
            <a:ext cx="1896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 dirty="0" smtClean="0">
                <a:latin typeface="Cambria" panose="02040503050406030204" pitchFamily="18" charset="0"/>
              </a:rPr>
              <a:t>Wally Wart, protrusive advocate </a:t>
            </a:r>
            <a:r>
              <a:rPr lang="en-US" sz="1400" b="0" dirty="0">
                <a:latin typeface="Cambria" panose="02040503050406030204" pitchFamily="18" charset="0"/>
              </a:rPr>
              <a:t>of </a:t>
            </a:r>
            <a:r>
              <a:rPr lang="en-US" sz="1400" b="0" i="1" dirty="0">
                <a:latin typeface="Cambria" panose="02040503050406030204" pitchFamily="18" charset="0"/>
              </a:rPr>
              <a:t>concrete</a:t>
            </a:r>
            <a:r>
              <a:rPr lang="en-US" sz="1400" b="0" dirty="0">
                <a:latin typeface="Cambria" panose="02040503050406030204" pitchFamily="18" charset="0"/>
              </a:rPr>
              <a:t> computing</a:t>
            </a:r>
          </a:p>
        </p:txBody>
      </p:sp>
      <p:sp>
        <p:nvSpPr>
          <p:cNvPr id="6151" name="Text Box 24"/>
          <p:cNvSpPr txBox="1">
            <a:spLocks noChangeArrowheads="1"/>
          </p:cNvSpPr>
          <p:nvPr/>
        </p:nvSpPr>
        <p:spPr bwMode="auto">
          <a:xfrm>
            <a:off x="4228440" y="4941888"/>
            <a:ext cx="4677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r>
              <a:rPr lang="en-US" sz="2000" b="0" i="1" dirty="0" smtClean="0">
                <a:latin typeface="Cambria" panose="02040503050406030204" pitchFamily="18" charset="0"/>
              </a:rPr>
              <a:t>Everyone will get out of this course – a lot!</a:t>
            </a:r>
            <a:endParaRPr lang="en-US" sz="2000" b="0" i="1" dirty="0">
              <a:latin typeface="Cambria" panose="02040503050406030204" pitchFamily="18" charset="0"/>
            </a:endParaRPr>
          </a:p>
        </p:txBody>
      </p:sp>
      <p:sp>
        <p:nvSpPr>
          <p:cNvPr id="6152" name="Text Box 25"/>
          <p:cNvSpPr txBox="1">
            <a:spLocks noChangeArrowheads="1"/>
          </p:cNvSpPr>
          <p:nvPr/>
        </p:nvSpPr>
        <p:spPr bwMode="auto">
          <a:xfrm>
            <a:off x="2649482" y="4038600"/>
            <a:ext cx="6256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r>
              <a:rPr lang="en-US" sz="2000" b="0" i="1" dirty="0">
                <a:latin typeface="Cambria" panose="02040503050406030204" pitchFamily="18" charset="0"/>
              </a:rPr>
              <a:t>We don't have words strong enough to describe this class.</a:t>
            </a:r>
          </a:p>
        </p:txBody>
      </p:sp>
      <p:sp>
        <p:nvSpPr>
          <p:cNvPr id="6153" name="Text Box 26"/>
          <p:cNvSpPr txBox="1">
            <a:spLocks noChangeArrowheads="1"/>
          </p:cNvSpPr>
          <p:nvPr/>
        </p:nvSpPr>
        <p:spPr bwMode="auto">
          <a:xfrm>
            <a:off x="5705090" y="5310188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0" dirty="0">
                <a:latin typeface="Cambria" panose="02040503050406030204" pitchFamily="18" charset="0"/>
              </a:rPr>
              <a:t>- New York Times Review of Courses</a:t>
            </a:r>
          </a:p>
        </p:txBody>
      </p:sp>
      <p:sp>
        <p:nvSpPr>
          <p:cNvPr id="6154" name="Text Box 27"/>
          <p:cNvSpPr txBox="1">
            <a:spLocks noChangeArrowheads="1"/>
          </p:cNvSpPr>
          <p:nvPr/>
        </p:nvSpPr>
        <p:spPr bwMode="auto">
          <a:xfrm>
            <a:off x="5705090" y="44196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0">
                <a:latin typeface="Cambria" panose="02040503050406030204" pitchFamily="18" charset="0"/>
              </a:rPr>
              <a:t>-  US News and Course Report</a:t>
            </a:r>
          </a:p>
        </p:txBody>
      </p:sp>
      <p:sp>
        <p:nvSpPr>
          <p:cNvPr id="6155" name="Text Box 28"/>
          <p:cNvSpPr txBox="1">
            <a:spLocks noChangeArrowheads="1"/>
          </p:cNvSpPr>
          <p:nvPr/>
        </p:nvSpPr>
        <p:spPr bwMode="auto">
          <a:xfrm>
            <a:off x="5199347" y="5819775"/>
            <a:ext cx="37061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r>
              <a:rPr lang="en-US" sz="2000" b="0" i="1" dirty="0">
                <a:latin typeface="Cambria" panose="02040503050406030204" pitchFamily="18" charset="0"/>
              </a:rPr>
              <a:t>We give this course two </a:t>
            </a:r>
            <a:r>
              <a:rPr lang="en-US" sz="2000" b="0" i="1" dirty="0" smtClean="0">
                <a:latin typeface="Cambria" panose="02040503050406030204" pitchFamily="18" charset="0"/>
              </a:rPr>
              <a:t>thumbs…</a:t>
            </a:r>
            <a:endParaRPr lang="en-US" sz="2000" b="0" i="1" dirty="0">
              <a:latin typeface="Cambria" panose="02040503050406030204" pitchFamily="18" charset="0"/>
            </a:endParaRPr>
          </a:p>
        </p:txBody>
      </p:sp>
      <p:sp>
        <p:nvSpPr>
          <p:cNvPr id="6156" name="Text Box 29"/>
          <p:cNvSpPr txBox="1">
            <a:spLocks noChangeArrowheads="1"/>
          </p:cNvSpPr>
          <p:nvPr/>
        </p:nvSpPr>
        <p:spPr bwMode="auto">
          <a:xfrm>
            <a:off x="5705090" y="61722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0" dirty="0" smtClean="0">
                <a:latin typeface="Cambria" panose="02040503050406030204" pitchFamily="18" charset="0"/>
              </a:rPr>
              <a:t>- </a:t>
            </a:r>
            <a:r>
              <a:rPr lang="en-US" sz="1400" b="0" i="1" dirty="0" err="1" smtClean="0">
                <a:latin typeface="Cambria" panose="02040503050406030204" pitchFamily="18" charset="0"/>
              </a:rPr>
              <a:t>Meta</a:t>
            </a:r>
            <a:r>
              <a:rPr lang="en-US" sz="1400" b="0" dirty="0" err="1" smtClean="0">
                <a:latin typeface="Cambria" panose="02040503050406030204" pitchFamily="18" charset="0"/>
              </a:rPr>
              <a:t>metacritic</a:t>
            </a:r>
            <a:endParaRPr lang="en-US" sz="1400" b="0" dirty="0">
              <a:latin typeface="Cambria" panose="02040503050406030204" pitchFamily="18" charset="0"/>
            </a:endParaRPr>
          </a:p>
        </p:txBody>
      </p:sp>
      <p:sp>
        <p:nvSpPr>
          <p:cNvPr id="6157" name="Text Box 48"/>
          <p:cNvSpPr txBox="1">
            <a:spLocks noChangeArrowheads="1"/>
          </p:cNvSpPr>
          <p:nvPr/>
        </p:nvSpPr>
        <p:spPr bwMode="auto">
          <a:xfrm>
            <a:off x="161458" y="5116161"/>
            <a:ext cx="2505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rgbClr val="120DF3"/>
                </a:solidFill>
                <a:latin typeface="Cambria" panose="02040503050406030204" pitchFamily="18" charset="0"/>
              </a:rPr>
              <a:t>1 handout…</a:t>
            </a:r>
          </a:p>
        </p:txBody>
      </p:sp>
      <p:sp>
        <p:nvSpPr>
          <p:cNvPr id="6158" name="Text Box 49"/>
          <p:cNvSpPr txBox="1">
            <a:spLocks noChangeArrowheads="1"/>
          </p:cNvSpPr>
          <p:nvPr/>
        </p:nvSpPr>
        <p:spPr bwMode="auto">
          <a:xfrm>
            <a:off x="301636" y="5477581"/>
            <a:ext cx="213453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dirty="0">
                <a:solidFill>
                  <a:srgbClr val="120DF3"/>
                </a:solidFill>
                <a:latin typeface="Cambria" panose="02040503050406030204" pitchFamily="18" charset="0"/>
              </a:rPr>
              <a:t>slides &amp; syllabus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863095" y="6451600"/>
            <a:ext cx="11461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Your hosts…</a:t>
            </a:r>
            <a:endParaRPr lang="en-US" altLang="en-US" sz="15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1241778" y="6248400"/>
            <a:ext cx="457200" cy="457200"/>
            <a:chOff x="1824" y="4512"/>
            <a:chExt cx="528" cy="241"/>
          </a:xfrm>
        </p:grpSpPr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AutoShape 22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535865" y="6197600"/>
            <a:ext cx="450850" cy="508000"/>
            <a:chOff x="2928" y="1051"/>
            <a:chExt cx="840" cy="957"/>
          </a:xfrm>
        </p:grpSpPr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3 w 1048"/>
                <a:gd name="T3" fmla="*/ 83 h 250"/>
                <a:gd name="T4" fmla="*/ 3 w 1048"/>
                <a:gd name="T5" fmla="*/ 111 h 250"/>
                <a:gd name="T6" fmla="*/ 4 w 1048"/>
                <a:gd name="T7" fmla="*/ 125 h 250"/>
                <a:gd name="T8" fmla="*/ 4 w 1048"/>
                <a:gd name="T9" fmla="*/ 157 h 250"/>
                <a:gd name="T10" fmla="*/ 2 w 1048"/>
                <a:gd name="T11" fmla="*/ 226 h 250"/>
                <a:gd name="T12" fmla="*/ 2 w 1048"/>
                <a:gd name="T13" fmla="*/ 206 h 250"/>
                <a:gd name="T14" fmla="*/ 0 w 1048"/>
                <a:gd name="T15" fmla="*/ 185 h 250"/>
                <a:gd name="T16" fmla="*/ 2 w 1048"/>
                <a:gd name="T17" fmla="*/ 151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34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28977" y="3115733"/>
            <a:ext cx="8573911" cy="7508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693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000" b="0" dirty="0">
                <a:solidFill>
                  <a:srgbClr val="000000"/>
                </a:solidFill>
                <a:latin typeface="Cambria" panose="02040503050406030204" pitchFamily="18" charset="0"/>
              </a:rPr>
              <a:t>Syllabus, briefly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33400" y="13858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</a:rPr>
              <a:t>Lectures</a:t>
            </a:r>
            <a:endParaRPr lang="en-US" altLang="en-US" sz="2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2806700" y="1447800"/>
            <a:ext cx="481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 err="1" smtClean="0">
                <a:solidFill>
                  <a:srgbClr val="008000"/>
                </a:solidFill>
                <a:latin typeface="Cambria" panose="02040503050406030204" pitchFamily="18" charset="0"/>
              </a:rPr>
              <a:t>TTh</a:t>
            </a:r>
            <a:r>
              <a:rPr lang="en-US" altLang="en-US" sz="2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dirty="0">
                <a:solidFill>
                  <a:srgbClr val="008000"/>
                </a:solidFill>
                <a:latin typeface="Cambria" panose="02040503050406030204" pitchFamily="18" charset="0"/>
              </a:rPr>
              <a:t>:</a:t>
            </a:r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</a:rPr>
              <a:t>  1:15-2:30 pm</a:t>
            </a:r>
          </a:p>
        </p:txBody>
      </p: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3111500" y="2214563"/>
            <a:ext cx="553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Insight into the  HW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~  what</a:t>
            </a:r>
            <a:r>
              <a:rPr lang="en-US" altLang="en-US" sz="2000" b="0" dirty="0">
                <a:latin typeface="Cambria" panose="02040503050406030204" pitchFamily="18" charset="0"/>
              </a:rPr>
              <a:t>, </a:t>
            </a:r>
            <a:r>
              <a:rPr lang="en-US" altLang="en-US" sz="2000" i="1" dirty="0">
                <a:latin typeface="Cambria" panose="02040503050406030204" pitchFamily="18" charset="0"/>
              </a:rPr>
              <a:t>why</a:t>
            </a:r>
            <a:r>
              <a:rPr lang="en-US" altLang="en-US" sz="2000" b="0" dirty="0">
                <a:latin typeface="Cambria" panose="02040503050406030204" pitchFamily="18" charset="0"/>
              </a:rPr>
              <a:t>,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and how 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35847" name="Text Box 14"/>
          <p:cNvSpPr txBox="1">
            <a:spLocks noChangeArrowheads="1"/>
          </p:cNvSpPr>
          <p:nvPr/>
        </p:nvSpPr>
        <p:spPr bwMode="auto">
          <a:xfrm>
            <a:off x="3111500" y="1841500"/>
            <a:ext cx="553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Key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skills, knowledge, and topics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35848" name="Text Box 15"/>
          <p:cNvSpPr txBox="1">
            <a:spLocks noChangeArrowheads="1"/>
          </p:cNvSpPr>
          <p:nvPr/>
        </p:nvSpPr>
        <p:spPr bwMode="auto">
          <a:xfrm>
            <a:off x="3111500" y="2587625"/>
            <a:ext cx="553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 smtClean="0">
                <a:latin typeface="Cambria" panose="02040503050406030204" pitchFamily="18" charset="0"/>
              </a:rPr>
              <a:t>Required:  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em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ail me if </a:t>
            </a:r>
            <a:r>
              <a:rPr lang="en-US" altLang="en-US" sz="2000" b="0" dirty="0">
                <a:latin typeface="Cambria" panose="02040503050406030204" pitchFamily="18" charset="0"/>
              </a:rPr>
              <a:t>you won’t make it</a:t>
            </a:r>
          </a:p>
        </p:txBody>
      </p:sp>
      <p:sp>
        <p:nvSpPr>
          <p:cNvPr id="35849" name="Text Box 37"/>
          <p:cNvSpPr txBox="1">
            <a:spLocks noChangeArrowheads="1"/>
          </p:cNvSpPr>
          <p:nvPr/>
        </p:nvSpPr>
        <p:spPr bwMode="auto">
          <a:xfrm>
            <a:off x="533400" y="3200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ite</a:t>
            </a:r>
            <a:endParaRPr lang="en-US" altLang="en-US" sz="2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850" name="Text Box 38"/>
          <p:cNvSpPr txBox="1">
            <a:spLocks noChangeArrowheads="1"/>
          </p:cNvSpPr>
          <p:nvPr/>
        </p:nvSpPr>
        <p:spPr bwMode="auto">
          <a:xfrm>
            <a:off x="2813050" y="3321050"/>
            <a:ext cx="6483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 smtClean="0">
                <a:solidFill>
                  <a:srgbClr val="000000"/>
                </a:solidFill>
              </a:rPr>
              <a:t>www.cs.hmc.edu/courses/2014/spring/cs60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5851" name="Text Box 39"/>
          <p:cNvSpPr txBox="1">
            <a:spLocks noChangeArrowheads="1"/>
          </p:cNvSpPr>
          <p:nvPr/>
        </p:nvSpPr>
        <p:spPr bwMode="auto">
          <a:xfrm>
            <a:off x="533400" y="3900488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Tutors</a:t>
            </a:r>
            <a:endParaRPr lang="en-US" altLang="en-US" sz="2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852" name="Text Box 40"/>
          <p:cNvSpPr txBox="1">
            <a:spLocks noChangeArrowheads="1"/>
          </p:cNvSpPr>
          <p:nvPr/>
        </p:nvSpPr>
        <p:spPr bwMode="auto">
          <a:xfrm>
            <a:off x="2813050" y="3984978"/>
            <a:ext cx="5918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LOTS!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 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See website; starts this </a:t>
            </a:r>
            <a:r>
              <a:rPr lang="en-US" altLang="en-US" sz="20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Thursday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altLang="en-US" sz="2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853" name="Text Box 41"/>
          <p:cNvSpPr txBox="1">
            <a:spLocks noChangeArrowheads="1"/>
          </p:cNvSpPr>
          <p:nvPr/>
        </p:nvSpPr>
        <p:spPr bwMode="auto">
          <a:xfrm>
            <a:off x="533400" y="4718579"/>
            <a:ext cx="2273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Help +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Q'ns</a:t>
            </a:r>
            <a:endParaRPr lang="en-US" altLang="en-US" sz="2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855" name="Text Box 43"/>
          <p:cNvSpPr txBox="1">
            <a:spLocks noChangeArrowheads="1"/>
          </p:cNvSpPr>
          <p:nvPr/>
        </p:nvSpPr>
        <p:spPr bwMode="auto">
          <a:xfrm>
            <a:off x="4800600" y="4648200"/>
            <a:ext cx="3935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copies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me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and </a:t>
            </a:r>
            <a:r>
              <a:rPr lang="en-US" altLang="en-US" sz="2000" b="0" dirty="0">
                <a:latin typeface="Cambria" panose="02040503050406030204" pitchFamily="18" charset="0"/>
              </a:rPr>
              <a:t>all of the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tutors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35856" name="Text Box 8"/>
          <p:cNvSpPr txBox="1">
            <a:spLocks noChangeArrowheads="1"/>
          </p:cNvSpPr>
          <p:nvPr/>
        </p:nvSpPr>
        <p:spPr bwMode="auto">
          <a:xfrm>
            <a:off x="533400" y="5613693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Office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Hrs</a:t>
            </a:r>
            <a:endParaRPr lang="en-US" altLang="en-US" sz="2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857" name="Text Box 12"/>
          <p:cNvSpPr txBox="1">
            <a:spLocks noChangeArrowheads="1"/>
          </p:cNvSpPr>
          <p:nvPr/>
        </p:nvSpPr>
        <p:spPr bwMode="auto">
          <a:xfrm>
            <a:off x="3317522" y="6065601"/>
            <a:ext cx="5465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latin typeface="Cambria" panose="02040503050406030204" pitchFamily="18" charset="0"/>
              </a:rPr>
              <a:t>come </a:t>
            </a:r>
            <a:r>
              <a:rPr lang="en-US" altLang="en-US" sz="2000" b="0" dirty="0">
                <a:latin typeface="Cambria" panose="02040503050406030204" pitchFamily="18" charset="0"/>
              </a:rPr>
              <a:t>by the </a:t>
            </a:r>
            <a:r>
              <a:rPr lang="en-US" altLang="en-US" sz="2000" dirty="0">
                <a:latin typeface="Cambria" panose="02040503050406030204" pitchFamily="18" charset="0"/>
              </a:rPr>
              <a:t>LAC computer </a:t>
            </a:r>
            <a:r>
              <a:rPr lang="en-US" altLang="en-US" sz="2000" dirty="0" smtClean="0">
                <a:latin typeface="Cambria" panose="02040503050406030204" pitchFamily="18" charset="0"/>
              </a:rPr>
              <a:t>lab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here at HMC…</a:t>
            </a:r>
            <a:endParaRPr lang="en-US" altLang="en-US" sz="2000" dirty="0">
              <a:latin typeface="Cambria" panose="02040503050406030204" pitchFamily="18" charset="0"/>
            </a:endParaRPr>
          </a:p>
        </p:txBody>
      </p:sp>
      <p:sp>
        <p:nvSpPr>
          <p:cNvPr id="35858" name="Text Box 13"/>
          <p:cNvSpPr txBox="1">
            <a:spLocks noChangeArrowheads="1"/>
          </p:cNvSpPr>
          <p:nvPr/>
        </p:nvSpPr>
        <p:spPr bwMode="auto">
          <a:xfrm>
            <a:off x="2806700" y="5704180"/>
            <a:ext cx="4203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Fridays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,  a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bout 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2-4pm</a:t>
            </a:r>
            <a:endParaRPr lang="en-US" altLang="en-US" sz="2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35860" name="Group 23"/>
          <p:cNvGrpSpPr>
            <a:grpSpLocks/>
          </p:cNvGrpSpPr>
          <p:nvPr/>
        </p:nvGrpSpPr>
        <p:grpSpPr bwMode="auto">
          <a:xfrm>
            <a:off x="8484308" y="1263662"/>
            <a:ext cx="450850" cy="509588"/>
            <a:chOff x="2928" y="1051"/>
            <a:chExt cx="840" cy="957"/>
          </a:xfrm>
        </p:grpSpPr>
        <p:sp>
          <p:nvSpPr>
            <p:cNvPr id="35862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4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5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6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7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8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9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0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1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1" name="Rectangle 36"/>
          <p:cNvSpPr>
            <a:spLocks noChangeArrowheads="1"/>
          </p:cNvSpPr>
          <p:nvPr/>
        </p:nvSpPr>
        <p:spPr bwMode="auto">
          <a:xfrm>
            <a:off x="7548457" y="1017867"/>
            <a:ext cx="1206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 dirty="0" smtClean="0">
                <a:latin typeface="Cambria" panose="02040503050406030204" pitchFamily="18" charset="0"/>
              </a:rPr>
              <a:t>laptops not really needed…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50" y="4796669"/>
            <a:ext cx="1493028" cy="503464"/>
          </a:xfrm>
          <a:prstGeom prst="rect">
            <a:avLst/>
          </a:prstGeom>
        </p:spPr>
      </p:pic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318932" y="6381690"/>
            <a:ext cx="4453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latin typeface="Cambria" panose="02040503050406030204" pitchFamily="18" charset="0"/>
              </a:rPr>
              <a:t>get started</a:t>
            </a:r>
            <a:r>
              <a:rPr lang="en-US" altLang="en-US" sz="2000" dirty="0" smtClean="0">
                <a:latin typeface="Cambria" panose="02040503050406030204" pitchFamily="18" charset="0"/>
              </a:rPr>
              <a:t>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on the week's HW!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800600" y="5032668"/>
            <a:ext cx="3935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latin typeface="Cambria" panose="02040503050406030204" pitchFamily="18" charset="0"/>
              </a:rPr>
              <a:t>can ask </a:t>
            </a:r>
            <a:r>
              <a:rPr lang="en-US" altLang="en-US" sz="2000" b="0" dirty="0" err="1" smtClean="0">
                <a:latin typeface="Cambria" panose="02040503050406030204" pitchFamily="18" charset="0"/>
              </a:rPr>
              <a:t>q'ns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publicly or privately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Rounded Rectangle 22"/>
          <p:cNvSpPr>
            <a:spLocks noChangeArrowheads="1"/>
          </p:cNvSpPr>
          <p:nvPr/>
        </p:nvSpPr>
        <p:spPr bwMode="auto">
          <a:xfrm>
            <a:off x="270932" y="3781778"/>
            <a:ext cx="8602133" cy="302066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76" name="Rectangle 21"/>
          <p:cNvSpPr>
            <a:spLocks noChangeArrowheads="1"/>
          </p:cNvSpPr>
          <p:nvPr/>
        </p:nvSpPr>
        <p:spPr bwMode="auto">
          <a:xfrm>
            <a:off x="1295400" y="3158067"/>
            <a:ext cx="66294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3600" b="0" dirty="0" smtClean="0">
                <a:latin typeface="Cambria" panose="02040503050406030204" pitchFamily="18" charset="0"/>
              </a:rPr>
              <a:t>Important for</a:t>
            </a:r>
            <a:r>
              <a:rPr lang="en-US" altLang="en-US" sz="36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3600" b="0" dirty="0">
                <a:latin typeface="Cambria" panose="02040503050406030204" pitchFamily="18" charset="0"/>
              </a:rPr>
              <a:t>CS 60 </a:t>
            </a:r>
            <a:r>
              <a:rPr lang="en-US" altLang="en-US" sz="3600" b="0" dirty="0" smtClean="0">
                <a:latin typeface="Cambria" panose="02040503050406030204" pitchFamily="18" charset="0"/>
              </a:rPr>
              <a:t>happiness: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pic>
        <p:nvPicPr>
          <p:cNvPr id="36903" name="Picture 39"/>
          <p:cNvPicPr>
            <a:picLocks noChangeAspect="1" noChangeArrowheads="1"/>
          </p:cNvPicPr>
          <p:nvPr/>
        </p:nvPicPr>
        <p:blipFill rotWithShape="1">
          <a:blip r:embed="rId3"/>
          <a:srcRect l="3952" t="40865" r="24833" b="16687"/>
          <a:stretch/>
        </p:blipFill>
        <p:spPr bwMode="auto">
          <a:xfrm>
            <a:off x="1043877" y="302082"/>
            <a:ext cx="6850062" cy="271783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78" name="Rectangle 1"/>
          <p:cNvSpPr>
            <a:spLocks noChangeArrowheads="1"/>
          </p:cNvSpPr>
          <p:nvPr/>
        </p:nvSpPr>
        <p:spPr bwMode="auto">
          <a:xfrm rot="21228021">
            <a:off x="1582523" y="1316077"/>
            <a:ext cx="5561761" cy="138499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>
                <a:solidFill>
                  <a:srgbClr val="090BF3"/>
                </a:solidFill>
                <a:latin typeface="Calibri" panose="020F0502020204030204" pitchFamily="34" charset="0"/>
              </a:rPr>
              <a:t>Tutoring hours @ </a:t>
            </a:r>
            <a:r>
              <a:rPr lang="en-US" altLang="en-US" sz="42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LAC will begin Thursday…</a:t>
            </a:r>
            <a:endParaRPr lang="en-US" altLang="en-US" sz="4200" dirty="0">
              <a:solidFill>
                <a:srgbClr val="090BF3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" y="228600"/>
            <a:ext cx="7391400" cy="685800"/>
          </a:xfrm>
          <a:prstGeom prst="roundRect">
            <a:avLst/>
          </a:prstGeom>
          <a:noFill/>
          <a:ln w="5715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533400" y="3900488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Tutors</a:t>
            </a:r>
            <a:endParaRPr lang="en-US" altLang="en-US" sz="2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2813050" y="3984978"/>
            <a:ext cx="5918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LOTS!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 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See website; starts this </a:t>
            </a:r>
            <a:r>
              <a:rPr lang="en-US" altLang="en-US" sz="20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Thursday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altLang="en-US" sz="2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533400" y="4718579"/>
            <a:ext cx="2273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Help +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Q'ns</a:t>
            </a:r>
            <a:endParaRPr lang="en-US" altLang="en-US" sz="2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4800600" y="4648200"/>
            <a:ext cx="3935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copies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me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and </a:t>
            </a:r>
            <a:r>
              <a:rPr lang="en-US" altLang="en-US" sz="2000" b="0" dirty="0">
                <a:latin typeface="Cambria" panose="02040503050406030204" pitchFamily="18" charset="0"/>
              </a:rPr>
              <a:t>all of the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tutors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533400" y="5613693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Office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Hrs</a:t>
            </a:r>
            <a:endParaRPr lang="en-US" altLang="en-US" sz="2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3317522" y="6065601"/>
            <a:ext cx="5465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latin typeface="Cambria" panose="02040503050406030204" pitchFamily="18" charset="0"/>
              </a:rPr>
              <a:t>come </a:t>
            </a:r>
            <a:r>
              <a:rPr lang="en-US" altLang="en-US" sz="2000" b="0" dirty="0">
                <a:latin typeface="Cambria" panose="02040503050406030204" pitchFamily="18" charset="0"/>
              </a:rPr>
              <a:t>by the </a:t>
            </a:r>
            <a:r>
              <a:rPr lang="en-US" altLang="en-US" sz="2000" dirty="0">
                <a:latin typeface="Cambria" panose="02040503050406030204" pitchFamily="18" charset="0"/>
              </a:rPr>
              <a:t>LAC computer </a:t>
            </a:r>
            <a:r>
              <a:rPr lang="en-US" altLang="en-US" sz="2000" dirty="0" smtClean="0">
                <a:latin typeface="Cambria" panose="02040503050406030204" pitchFamily="18" charset="0"/>
              </a:rPr>
              <a:t>lab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here at HMC…</a:t>
            </a:r>
            <a:endParaRPr lang="en-US" altLang="en-US" sz="2000" dirty="0">
              <a:latin typeface="Cambria" panose="02040503050406030204" pitchFamily="18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2806700" y="5704180"/>
            <a:ext cx="4203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Fridays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,  a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bout 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2-4pm</a:t>
            </a:r>
            <a:endParaRPr lang="en-US" altLang="en-US" sz="2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50" y="4796669"/>
            <a:ext cx="1493028" cy="503464"/>
          </a:xfrm>
          <a:prstGeom prst="rect">
            <a:avLst/>
          </a:prstGeom>
        </p:spPr>
      </p:pic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318932" y="6381690"/>
            <a:ext cx="4453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latin typeface="Cambria" panose="02040503050406030204" pitchFamily="18" charset="0"/>
              </a:rPr>
              <a:t>get started</a:t>
            </a:r>
            <a:r>
              <a:rPr lang="en-US" altLang="en-US" sz="2000" dirty="0" smtClean="0">
                <a:latin typeface="Cambria" panose="02040503050406030204" pitchFamily="18" charset="0"/>
              </a:rPr>
              <a:t>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on the week's HW!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4800600" y="5032668"/>
            <a:ext cx="3935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latin typeface="Cambria" panose="02040503050406030204" pitchFamily="18" charset="0"/>
              </a:rPr>
              <a:t>can ask </a:t>
            </a:r>
            <a:r>
              <a:rPr lang="en-US" altLang="en-US" sz="2000" b="0" dirty="0" err="1" smtClean="0">
                <a:latin typeface="Cambria" panose="02040503050406030204" pitchFamily="18" charset="0"/>
              </a:rPr>
              <a:t>q'ns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publicly or privately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1244976" y="5794747"/>
            <a:ext cx="708788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 smtClean="0">
                <a:latin typeface="Cambria" panose="02040503050406030204" pitchFamily="18" charset="0"/>
              </a:rPr>
              <a:t>Start early  -  </a:t>
            </a:r>
            <a:r>
              <a:rPr lang="en-US" altLang="en-US" b="0" dirty="0" smtClean="0">
                <a:latin typeface="Cambria" panose="02040503050406030204" pitchFamily="18" charset="0"/>
              </a:rPr>
              <a:t>Seek help  -   </a:t>
            </a:r>
            <a:r>
              <a:rPr lang="en-US" altLang="en-US" b="0" i="1" dirty="0" smtClean="0">
                <a:latin typeface="Cambria" panose="02040503050406030204" pitchFamily="18" charset="0"/>
              </a:rPr>
              <a:t>Embrace </a:t>
            </a:r>
            <a:r>
              <a:rPr lang="en-US" altLang="en-US" b="0" i="1" dirty="0">
                <a:latin typeface="Cambria" panose="02040503050406030204" pitchFamily="18" charset="0"/>
              </a:rPr>
              <a:t>craziness! </a:t>
            </a:r>
            <a:endParaRPr lang="en-US" altLang="en-US" b="0" i="1" dirty="0">
              <a:latin typeface="Cambria" panose="02040503050406030204" pitchFamily="18" charset="0"/>
            </a:endParaRPr>
          </a:p>
        </p:txBody>
      </p:sp>
      <p:sp>
        <p:nvSpPr>
          <p:cNvPr id="37901" name="Text Box 39"/>
          <p:cNvSpPr txBox="1">
            <a:spLocks noChangeArrowheads="1"/>
          </p:cNvSpPr>
          <p:nvPr/>
        </p:nvSpPr>
        <p:spPr bwMode="auto">
          <a:xfrm>
            <a:off x="5257800" y="2193086"/>
            <a:ext cx="351725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600" b="0" dirty="0">
                <a:latin typeface="Cambria" panose="02040503050406030204" pitchFamily="18" charset="0"/>
              </a:rPr>
              <a:t>T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his </a:t>
            </a:r>
            <a:r>
              <a:rPr lang="en-US" altLang="en-US" sz="1600" b="0" i="1" dirty="0" smtClean="0">
                <a:latin typeface="Cambria" panose="02040503050406030204" pitchFamily="18" charset="0"/>
              </a:rPr>
              <a:t>is 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a crazy programming </a:t>
            </a:r>
            <a:r>
              <a:rPr lang="en-US" altLang="en-US" sz="1600" i="1" u="sng" dirty="0">
                <a:latin typeface="Cambria" panose="02040503050406030204" pitchFamily="18" charset="0"/>
              </a:rPr>
              <a:t>S</a:t>
            </a:r>
            <a:r>
              <a:rPr lang="en-US" altLang="en-US" sz="1600" i="1" u="sng" dirty="0" smtClean="0">
                <a:latin typeface="Cambria" panose="02040503050406030204" pitchFamily="18" charset="0"/>
              </a:rPr>
              <a:t>cheme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!</a:t>
            </a:r>
            <a:endParaRPr lang="en-US" altLang="en-US" sz="1600" b="0" dirty="0">
              <a:latin typeface="Cambria" panose="02040503050406030204" pitchFamily="18" charset="0"/>
            </a:endParaRP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533400" y="334906"/>
            <a:ext cx="1682750" cy="519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Grades</a:t>
            </a:r>
          </a:p>
        </p:txBody>
      </p:sp>
      <p:sp>
        <p:nvSpPr>
          <p:cNvPr id="37895" name="Rectangle 15"/>
          <p:cNvSpPr>
            <a:spLocks noChangeArrowheads="1"/>
          </p:cNvSpPr>
          <p:nvPr/>
        </p:nvSpPr>
        <p:spPr bwMode="auto">
          <a:xfrm>
            <a:off x="766027" y="990600"/>
            <a:ext cx="17331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b="0">
                <a:solidFill>
                  <a:srgbClr val="000000"/>
                </a:solidFill>
                <a:latin typeface="Cambria" panose="02040503050406030204" pitchFamily="18" charset="0"/>
              </a:rPr>
              <a:t>~ 60% Assignments</a:t>
            </a:r>
          </a:p>
        </p:txBody>
      </p:sp>
      <p:sp>
        <p:nvSpPr>
          <p:cNvPr id="37896" name="Rectangle 16"/>
          <p:cNvSpPr>
            <a:spLocks noChangeArrowheads="1"/>
          </p:cNvSpPr>
          <p:nvPr/>
        </p:nvSpPr>
        <p:spPr bwMode="auto">
          <a:xfrm>
            <a:off x="766027" y="1455738"/>
            <a:ext cx="25439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b="0" dirty="0">
                <a:solidFill>
                  <a:srgbClr val="000000"/>
                </a:solidFill>
                <a:latin typeface="Cambria" panose="02040503050406030204" pitchFamily="18" charset="0"/>
              </a:rPr>
              <a:t>~ 10% Participation/“quizzes”</a:t>
            </a:r>
          </a:p>
        </p:txBody>
      </p:sp>
      <p:sp>
        <p:nvSpPr>
          <p:cNvPr id="37897" name="Rectangle 17"/>
          <p:cNvSpPr>
            <a:spLocks noChangeArrowheads="1"/>
          </p:cNvSpPr>
          <p:nvPr/>
        </p:nvSpPr>
        <p:spPr bwMode="auto">
          <a:xfrm>
            <a:off x="766027" y="1223963"/>
            <a:ext cx="1253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 b="0">
                <a:solidFill>
                  <a:srgbClr val="000000"/>
                </a:solidFill>
                <a:latin typeface="Cambria" panose="02040503050406030204" pitchFamily="18" charset="0"/>
              </a:rPr>
              <a:t>~ 30% Exams</a:t>
            </a:r>
          </a:p>
        </p:txBody>
      </p:sp>
      <p:sp>
        <p:nvSpPr>
          <p:cNvPr id="37899" name="Text Box 24"/>
          <p:cNvSpPr txBox="1">
            <a:spLocks noChangeArrowheads="1"/>
          </p:cNvSpPr>
          <p:nvPr/>
        </p:nvSpPr>
        <p:spPr bwMode="auto">
          <a:xfrm>
            <a:off x="3840058" y="364286"/>
            <a:ext cx="5057880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(define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altLang="en-US" dirty="0" smtClean="0">
                <a:solidFill>
                  <a:srgbClr val="090BF3"/>
                </a:solidFill>
                <a:cs typeface="Courier New" pitchFamily="49" charset="0"/>
              </a:rPr>
              <a:t>grade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Courier New" pitchFamily="49" charset="0"/>
              </a:rPr>
              <a:t>perc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)</a:t>
            </a:r>
            <a:endParaRPr lang="en-US" altLang="en-US" dirty="0">
              <a:solidFill>
                <a:srgbClr val="000000"/>
              </a:solidFill>
              <a:cs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if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(&gt;= </a:t>
            </a:r>
            <a:r>
              <a:rPr lang="en-US" altLang="en-US" dirty="0" err="1" smtClean="0">
                <a:solidFill>
                  <a:srgbClr val="000000"/>
                </a:solidFill>
                <a:cs typeface="Courier New" pitchFamily="49" charset="0"/>
              </a:rPr>
              <a:t>perc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0.95) </a:t>
            </a:r>
            <a:r>
              <a:rPr lang="en-US" altLang="en-US" dirty="0">
                <a:solidFill>
                  <a:srgbClr val="008000"/>
                </a:solidFill>
                <a:cs typeface="Courier New" pitchFamily="49" charset="0"/>
              </a:rPr>
              <a:t>"A"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)</a:t>
            </a:r>
          </a:p>
          <a:p>
            <a:pPr algn="l">
              <a:lnSpc>
                <a:spcPct val="70000"/>
              </a:lnSpc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 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(if (&gt;= </a:t>
            </a:r>
            <a:r>
              <a:rPr lang="en-US" altLang="en-US" dirty="0" err="1" smtClean="0">
                <a:solidFill>
                  <a:srgbClr val="000000"/>
                </a:solidFill>
                <a:cs typeface="Courier New" pitchFamily="49" charset="0"/>
              </a:rPr>
              <a:t>perc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0.90) </a:t>
            </a:r>
            <a:r>
              <a:rPr lang="en-US" altLang="en-US" dirty="0">
                <a:solidFill>
                  <a:srgbClr val="008000"/>
                </a:solidFill>
                <a:cs typeface="Courier New" pitchFamily="49" charset="0"/>
              </a:rPr>
              <a:t>"A-"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)</a:t>
            </a:r>
          </a:p>
          <a:p>
            <a:pPr algn="l">
              <a:lnSpc>
                <a:spcPct val="70000"/>
              </a:lnSpc>
            </a:pPr>
            <a:r>
              <a:rPr lang="en-US" altLang="en-US" dirty="0" smtClean="0">
                <a:solidFill>
                  <a:srgbClr val="F39222"/>
                </a:solidFill>
                <a:cs typeface="Courier New" pitchFamily="49" charset="0"/>
              </a:rPr>
              <a:t>      </a:t>
            </a:r>
            <a:r>
              <a:rPr lang="en-US" altLang="en-US" dirty="0" smtClean="0">
                <a:solidFill>
                  <a:srgbClr val="008000"/>
                </a:solidFill>
                <a:cs typeface="Courier New" pitchFamily="49" charset="0"/>
              </a:rPr>
              <a:t>"and so on…"</a:t>
            </a:r>
            <a:r>
              <a:rPr lang="en-US" altLang="en-US" dirty="0" smtClean="0">
                <a:cs typeface="Courier New" pitchFamily="49" charset="0"/>
              </a:rPr>
              <a:t>)))</a:t>
            </a:r>
            <a:endParaRPr lang="en-US" altLang="en-US" dirty="0">
              <a:cs typeface="Courier New" pitchFamily="49" charset="0"/>
            </a:endParaRPr>
          </a:p>
        </p:txBody>
      </p:sp>
      <p:grpSp>
        <p:nvGrpSpPr>
          <p:cNvPr id="37900" name="Group 25"/>
          <p:cNvGrpSpPr>
            <a:grpSpLocks/>
          </p:cNvGrpSpPr>
          <p:nvPr/>
        </p:nvGrpSpPr>
        <p:grpSpPr bwMode="auto">
          <a:xfrm>
            <a:off x="887759" y="5963518"/>
            <a:ext cx="636241" cy="585787"/>
            <a:chOff x="2928" y="1051"/>
            <a:chExt cx="840" cy="957"/>
          </a:xfrm>
        </p:grpSpPr>
        <p:sp>
          <p:nvSpPr>
            <p:cNvPr id="37908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10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11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12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13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14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15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16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917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6" name="Text Box 42"/>
          <p:cNvSpPr txBox="1">
            <a:spLocks noChangeArrowheads="1"/>
          </p:cNvSpPr>
          <p:nvPr/>
        </p:nvSpPr>
        <p:spPr bwMode="auto">
          <a:xfrm>
            <a:off x="533400" y="3429000"/>
            <a:ext cx="3352800" cy="51911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Assignments</a:t>
            </a:r>
          </a:p>
        </p:txBody>
      </p:sp>
      <p:sp>
        <p:nvSpPr>
          <p:cNvPr id="37903" name="Text Box 43"/>
          <p:cNvSpPr txBox="1">
            <a:spLocks noChangeArrowheads="1"/>
          </p:cNvSpPr>
          <p:nvPr/>
        </p:nvSpPr>
        <p:spPr bwMode="auto">
          <a:xfrm>
            <a:off x="762000" y="4838014"/>
            <a:ext cx="8135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100 </a:t>
            </a:r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</a:rPr>
              <a:t>points per 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week</a:t>
            </a:r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you </a:t>
            </a:r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</a:rPr>
              <a:t>have 3 </a:t>
            </a:r>
            <a:r>
              <a:rPr lang="en-US" altLang="en-US" sz="2000" i="1" dirty="0">
                <a:solidFill>
                  <a:srgbClr val="C00000"/>
                </a:solidFill>
                <a:latin typeface="Cambria" panose="02040503050406030204" pitchFamily="18" charset="0"/>
              </a:rPr>
              <a:t>CS 60 Euros</a:t>
            </a:r>
            <a:r>
              <a:rPr lang="en-US" altLang="en-US" sz="2000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</a:rPr>
              <a:t>to 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use ~ each is </a:t>
            </a:r>
            <a:r>
              <a:rPr lang="en-US" altLang="en-US" sz="2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1 day</a:t>
            </a:r>
            <a:endParaRPr lang="en-US" altLang="en-US" sz="2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7904" name="Rectangle 44"/>
          <p:cNvSpPr>
            <a:spLocks noChangeArrowheads="1"/>
          </p:cNvSpPr>
          <p:nvPr/>
        </p:nvSpPr>
        <p:spPr bwMode="auto">
          <a:xfrm>
            <a:off x="762000" y="4193490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Submit @ the usual place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4186" y="3474156"/>
            <a:ext cx="404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Due Monday nights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</a:rPr>
              <a:t>  by 11:59 pm </a:t>
            </a:r>
            <a:endParaRPr lang="en-US" dirty="0"/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3940371" y="4114800"/>
            <a:ext cx="41411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5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your login:  </a:t>
            </a:r>
            <a:r>
              <a:rPr lang="en-US" altLang="en-US" sz="15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first initial + last name</a:t>
            </a:r>
            <a:endParaRPr lang="en-US" altLang="en-US" sz="1500" dirty="0">
              <a:solidFill>
                <a:srgbClr val="000000"/>
              </a:solidFill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939822" y="4343400"/>
            <a:ext cx="39849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5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passwd</a:t>
            </a:r>
            <a:r>
              <a:rPr lang="en-US" altLang="en-US" sz="15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:  </a:t>
            </a:r>
            <a:r>
              <a:rPr lang="en-US" altLang="en-US" sz="15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be sure to change it!  </a:t>
            </a:r>
            <a:r>
              <a:rPr lang="en-US" altLang="en-US" sz="15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For now it's</a:t>
            </a:r>
            <a:r>
              <a:rPr lang="en-US" altLang="en-US" sz="15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altLang="en-US" sz="1500" i="1" dirty="0">
              <a:solidFill>
                <a:srgbClr val="000000"/>
              </a:solidFill>
              <a:latin typeface="Cambria" panose="02040503050406030204" pitchFamily="18" charset="0"/>
              <a:cs typeface="Courier New" pitchFamily="49" charset="0"/>
            </a:endParaRPr>
          </a:p>
        </p:txBody>
      </p:sp>
      <p:grpSp>
        <p:nvGrpSpPr>
          <p:cNvPr id="38" name="Group 10"/>
          <p:cNvGrpSpPr>
            <a:grpSpLocks/>
          </p:cNvGrpSpPr>
          <p:nvPr/>
        </p:nvGrpSpPr>
        <p:grpSpPr bwMode="auto">
          <a:xfrm>
            <a:off x="8528256" y="2438400"/>
            <a:ext cx="457200" cy="457200"/>
            <a:chOff x="1824" y="4512"/>
            <a:chExt cx="528" cy="241"/>
          </a:xfrm>
        </p:grpSpPr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13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Oval 14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Oval 16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21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AutoShape 22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766027" y="1797382"/>
            <a:ext cx="24228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Midterm:    </a:t>
            </a:r>
            <a:r>
              <a:rPr lang="en-US" altLang="en-US" sz="16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Thu.   </a:t>
            </a:r>
            <a:r>
              <a:rPr lang="en-US" altLang="en-US" sz="16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3/6</a:t>
            </a:r>
            <a:r>
              <a:rPr lang="en-US" altLang="en-US" sz="16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/14</a:t>
            </a:r>
            <a:endParaRPr lang="en-US" altLang="en-US" sz="16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766027" y="2140528"/>
            <a:ext cx="32747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Final:    </a:t>
            </a:r>
            <a:r>
              <a:rPr lang="en-US" altLang="en-US" sz="16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Thu</a:t>
            </a:r>
            <a:r>
              <a:rPr lang="en-US" altLang="en-US" sz="16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r>
              <a:rPr lang="en-US" altLang="en-US" sz="1600" b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6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5/15/14  @ 2pm</a:t>
            </a:r>
            <a:endParaRPr lang="en-US" altLang="en-US" sz="16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1000" y="1193800"/>
            <a:ext cx="8079317" cy="1916288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010400" y="762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Pairing</a:t>
            </a:r>
            <a:endParaRPr lang="en-US" altLang="en-US" sz="4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916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0889" y="712787"/>
            <a:ext cx="80327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200" b="0" dirty="0">
                <a:solidFill>
                  <a:srgbClr val="000000"/>
                </a:solidFill>
                <a:latin typeface="Cambria" panose="02040503050406030204" pitchFamily="18" charset="0"/>
              </a:rPr>
              <a:t> On </a:t>
            </a:r>
            <a:r>
              <a:rPr lang="en-US" altLang="en-US" sz="2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many</a:t>
            </a:r>
            <a:r>
              <a:rPr lang="en-US" altLang="en-US" sz="2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200" b="0" dirty="0">
                <a:solidFill>
                  <a:srgbClr val="000000"/>
                </a:solidFill>
                <a:latin typeface="Cambria" panose="02040503050406030204" pitchFamily="18" charset="0"/>
              </a:rPr>
              <a:t>problems, you may pair program – </a:t>
            </a:r>
            <a:r>
              <a:rPr lang="en-US" altLang="en-US" sz="2200" i="1" dirty="0">
                <a:solidFill>
                  <a:srgbClr val="000000"/>
                </a:solidFill>
                <a:latin typeface="Cambria" panose="02040503050406030204" pitchFamily="18" charset="0"/>
              </a:rPr>
              <a:t>do!</a:t>
            </a:r>
            <a:endParaRPr lang="en-US" altLang="en-US" sz="2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200" i="1" dirty="0">
                <a:solidFill>
                  <a:srgbClr val="CC66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200" i="1" dirty="0" smtClean="0">
                <a:solidFill>
                  <a:srgbClr val="CC6600"/>
                </a:solidFill>
                <a:latin typeface="Cambria" panose="02040503050406030204" pitchFamily="18" charset="0"/>
              </a:rPr>
              <a:t>If you do, you </a:t>
            </a:r>
            <a:r>
              <a:rPr lang="en-US" altLang="en-US" sz="2200" i="1" dirty="0">
                <a:solidFill>
                  <a:srgbClr val="CC6600"/>
                </a:solidFill>
                <a:latin typeface="Cambria" panose="02040503050406030204" pitchFamily="18" charset="0"/>
              </a:rPr>
              <a:t>must practice "pair programming" </a:t>
            </a:r>
          </a:p>
          <a:p>
            <a:pPr lvl="1" algn="l"/>
            <a:r>
              <a:rPr lang="en-US" altLang="en-US" sz="2200" b="0" dirty="0">
                <a:latin typeface="Calibri" panose="020F0502020204030204" pitchFamily="34" charset="0"/>
              </a:rPr>
              <a:t>- both people at the </a:t>
            </a:r>
            <a:r>
              <a:rPr lang="en-US" altLang="en-US" sz="2200" b="0" dirty="0" smtClean="0">
                <a:latin typeface="Calibri" panose="020F0502020204030204" pitchFamily="34" charset="0"/>
              </a:rPr>
              <a:t>1 or 2 computer(s) </a:t>
            </a:r>
            <a:r>
              <a:rPr lang="en-US" altLang="en-US" sz="2200" b="0" dirty="0">
                <a:latin typeface="Calibri" panose="020F0502020204030204" pitchFamily="34" charset="0"/>
              </a:rPr>
              <a:t>at the same time</a:t>
            </a:r>
          </a:p>
          <a:p>
            <a:pPr lvl="1" algn="l">
              <a:buFontTx/>
              <a:buChar char="-"/>
            </a:pPr>
            <a:r>
              <a:rPr lang="en-US" altLang="en-US" sz="2200" b="0" dirty="0">
                <a:latin typeface="Calibri" panose="020F0502020204030204" pitchFamily="34" charset="0"/>
              </a:rPr>
              <a:t> </a:t>
            </a:r>
            <a:r>
              <a:rPr lang="en-US" altLang="en-US" sz="2200" b="0" dirty="0" smtClean="0">
                <a:latin typeface="Calibri" panose="020F0502020204030204" pitchFamily="34" charset="0"/>
              </a:rPr>
              <a:t>if 1, trade </a:t>
            </a:r>
            <a:r>
              <a:rPr lang="en-US" altLang="en-US" sz="2200" b="0" dirty="0">
                <a:latin typeface="Calibri" panose="020F0502020204030204" pitchFamily="34" charset="0"/>
              </a:rPr>
              <a:t>off "driver" and "navigator" every 30 </a:t>
            </a:r>
            <a:r>
              <a:rPr lang="en-US" altLang="en-US" sz="2200" b="0" dirty="0" smtClean="0">
                <a:latin typeface="Calibri" panose="020F0502020204030204" pitchFamily="34" charset="0"/>
              </a:rPr>
              <a:t>minutes</a:t>
            </a:r>
            <a:endParaRPr lang="en-US" altLang="en-US" sz="2200" b="0" dirty="0">
              <a:latin typeface="Calibri" panose="020F0502020204030204" pitchFamily="34" charset="0"/>
            </a:endParaRPr>
          </a:p>
          <a:p>
            <a:pPr lvl="1" algn="l">
              <a:buFontTx/>
              <a:buChar char="-"/>
            </a:pPr>
            <a:r>
              <a:rPr lang="en-US" altLang="en-US" sz="2200" b="0" dirty="0">
                <a:latin typeface="Calibri" panose="020F0502020204030204" pitchFamily="34" charset="0"/>
              </a:rPr>
              <a:t> both people contribute equally and fully to the solution</a:t>
            </a:r>
          </a:p>
          <a:p>
            <a:pPr algn="l">
              <a:buFontTx/>
              <a:buChar char="•"/>
            </a:pPr>
            <a:r>
              <a:rPr lang="en-US" altLang="en-US" sz="2200" b="0" dirty="0">
                <a:solidFill>
                  <a:srgbClr val="000000"/>
                </a:solidFill>
                <a:latin typeface="Cambria" panose="02040503050406030204" pitchFamily="18" charset="0"/>
              </a:rPr>
              <a:t> Individual problems must be completed individually</a:t>
            </a:r>
          </a:p>
          <a:p>
            <a:pPr algn="l">
              <a:buFontTx/>
              <a:buChar char="•"/>
            </a:pPr>
            <a:r>
              <a:rPr lang="en-US" altLang="en-US" sz="2200" b="0" dirty="0">
                <a:solidFill>
                  <a:srgbClr val="000000"/>
                </a:solidFill>
                <a:latin typeface="Cambria" panose="02040503050406030204" pitchFamily="18" charset="0"/>
              </a:rPr>
              <a:t> Read the syllabus </a:t>
            </a:r>
            <a:r>
              <a:rPr lang="en-US" altLang="en-US" sz="2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Collaboration &amp; Honesty </a:t>
            </a:r>
            <a:r>
              <a:rPr lang="en-US" altLang="en-US" sz="2200" b="0" dirty="0">
                <a:solidFill>
                  <a:srgbClr val="000000"/>
                </a:solidFill>
                <a:latin typeface="Cambria" panose="02040503050406030204" pitchFamily="18" charset="0"/>
              </a:rPr>
              <a:t>Policy!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9"/>
          <a:stretch>
            <a:fillRect/>
          </a:stretch>
        </p:blipFill>
        <p:spPr bwMode="auto">
          <a:xfrm>
            <a:off x="381000" y="4591756"/>
            <a:ext cx="6781800" cy="21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280839" y="5943058"/>
            <a:ext cx="514327" cy="515692"/>
            <a:chOff x="2928" y="1051"/>
            <a:chExt cx="840" cy="957"/>
          </a:xfrm>
        </p:grpSpPr>
        <p:sp>
          <p:nvSpPr>
            <p:cNvPr id="9" name="Freeform 2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0" name="Oval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1" name="Oval 2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2" name="Oval 2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3" name="Oval 2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4" name="Oval 2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5" name="Oval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6" name="Oval 3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7" name="AutoShape 3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8" name="Freeform 3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9" name="Freeform 3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20" name="Freeform 3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21" name="Freeform 3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</p:grp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7140307" y="5646906"/>
            <a:ext cx="12960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008000"/>
                </a:solidFill>
                <a:latin typeface="Cambria" pitchFamily="18" charset="0"/>
              </a:rPr>
              <a:t>May your pair-programming be more pleasant!</a:t>
            </a:r>
            <a:endParaRPr lang="en-US" sz="1000" b="0" dirty="0">
              <a:solidFill>
                <a:srgbClr val="008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52400" y="4020383"/>
            <a:ext cx="6982691" cy="443345"/>
          </a:xfrm>
          <a:prstGeom prst="roundRect">
            <a:avLst/>
          </a:prstGeom>
          <a:solidFill>
            <a:srgbClr val="CCFFCC"/>
          </a:solidFill>
          <a:ln w="2857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endParaRPr lang="en-US" b="0" smtClean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49956" y="3540457"/>
            <a:ext cx="7584828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Please </a:t>
            </a:r>
            <a:r>
              <a:rPr lang="en-US" sz="2100" i="1" dirty="0" smtClean="0">
                <a:solidFill>
                  <a:srgbClr val="000000"/>
                </a:solidFill>
                <a:latin typeface="Cambria" pitchFamily="18" charset="0"/>
              </a:rPr>
              <a:t>do </a:t>
            </a:r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use </a:t>
            </a:r>
            <a:r>
              <a:rPr lang="en-US" sz="2100" b="0" dirty="0">
                <a:solidFill>
                  <a:srgbClr val="000000"/>
                </a:solidFill>
                <a:latin typeface="Cambria" pitchFamily="18" charset="0"/>
              </a:rPr>
              <a:t>the internet for </a:t>
            </a:r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language </a:t>
            </a:r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references</a:t>
            </a:r>
            <a:r>
              <a:rPr lang="en-US" sz="2100" b="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  <a:p>
            <a:pPr algn="l"/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Please </a:t>
            </a:r>
            <a:r>
              <a:rPr lang="en-US" sz="2100" i="1" dirty="0" smtClean="0">
                <a:solidFill>
                  <a:srgbClr val="000000"/>
                </a:solidFill>
                <a:latin typeface="Cambria" pitchFamily="18" charset="0"/>
              </a:rPr>
              <a:t>do </a:t>
            </a:r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use </a:t>
            </a:r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other's </a:t>
            </a:r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eyes for finding </a:t>
            </a:r>
            <a:r>
              <a:rPr lang="en-US" sz="2100" b="0" dirty="0" err="1" smtClean="0">
                <a:solidFill>
                  <a:srgbClr val="000000"/>
                </a:solidFill>
                <a:latin typeface="Cambria" pitchFamily="18" charset="0"/>
              </a:rPr>
              <a:t>sintax</a:t>
            </a:r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100" b="0" dirty="0" err="1" smtClean="0">
                <a:solidFill>
                  <a:srgbClr val="000000"/>
                </a:solidFill>
                <a:latin typeface="Cambria" pitchFamily="18" charset="0"/>
              </a:rPr>
              <a:t>erorrs</a:t>
            </a:r>
            <a:r>
              <a:rPr lang="en-US" sz="2100" b="0" dirty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sz="2100" b="0" dirty="0">
              <a:solidFill>
                <a:srgbClr val="000000"/>
              </a:solidFill>
              <a:latin typeface="Cambria" pitchFamily="18" charset="0"/>
            </a:endParaRPr>
          </a:p>
          <a:p>
            <a:pPr algn="l"/>
            <a:r>
              <a:rPr lang="en-US" sz="2100" b="0" dirty="0">
                <a:solidFill>
                  <a:srgbClr val="000000"/>
                </a:solidFill>
                <a:latin typeface="Cambria" pitchFamily="18" charset="0"/>
              </a:rPr>
              <a:t>Do </a:t>
            </a:r>
            <a:r>
              <a:rPr lang="en-US" sz="2100" i="1" dirty="0">
                <a:solidFill>
                  <a:srgbClr val="000000"/>
                </a:solidFill>
                <a:latin typeface="Cambria" pitchFamily="18" charset="0"/>
              </a:rPr>
              <a:t>not</a:t>
            </a:r>
            <a:r>
              <a:rPr lang="en-US" sz="2100" b="0" dirty="0">
                <a:solidFill>
                  <a:srgbClr val="000000"/>
                </a:solidFill>
                <a:latin typeface="Cambria" pitchFamily="18" charset="0"/>
              </a:rPr>
              <a:t> use the internet (or intranet) </a:t>
            </a:r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to (try to) find solutions… </a:t>
            </a:r>
          </a:p>
          <a:p>
            <a:pPr algn="l"/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If you work as a pair/partners, </a:t>
            </a:r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these </a:t>
            </a:r>
            <a:r>
              <a:rPr lang="en-US" sz="2100" b="0" dirty="0" smtClean="0">
                <a:solidFill>
                  <a:srgbClr val="000000"/>
                </a:solidFill>
                <a:latin typeface="Cambria" pitchFamily="18" charset="0"/>
              </a:rPr>
              <a:t>rules apply for the group.</a:t>
            </a:r>
            <a:endParaRPr lang="en-US" sz="21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362200" y="152400"/>
            <a:ext cx="44958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5500" b="0" dirty="0">
                <a:solidFill>
                  <a:srgbClr val="000000"/>
                </a:solidFill>
                <a:latin typeface="Cambria" pitchFamily="18" charset="0"/>
              </a:rPr>
              <a:t>Honor Code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75438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sz="2700" b="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b="0" dirty="0" smtClean="0">
                <a:solidFill>
                  <a:srgbClr val="000000"/>
                </a:solidFill>
                <a:latin typeface="Cambria" pitchFamily="18" charset="0"/>
              </a:rPr>
              <a:t>You're </a:t>
            </a:r>
            <a:r>
              <a:rPr lang="en-US" sz="2700" b="0" i="1" dirty="0">
                <a:solidFill>
                  <a:srgbClr val="000000"/>
                </a:solidFill>
                <a:latin typeface="Cambria" pitchFamily="18" charset="0"/>
              </a:rPr>
              <a:t>encouraged</a:t>
            </a:r>
            <a:r>
              <a:rPr lang="en-US" sz="2700" b="0" dirty="0">
                <a:solidFill>
                  <a:srgbClr val="000000"/>
                </a:solidFill>
                <a:latin typeface="Cambria" pitchFamily="18" charset="0"/>
              </a:rPr>
              <a:t> to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discuss</a:t>
            </a:r>
            <a:r>
              <a:rPr lang="en-US" sz="2700" b="0" dirty="0">
                <a:solidFill>
                  <a:srgbClr val="000000"/>
                </a:solidFill>
                <a:latin typeface="Cambria" pitchFamily="18" charset="0"/>
              </a:rPr>
              <a:t> problems with other students – or tutors –</a:t>
            </a:r>
            <a:r>
              <a:rPr lang="en-US" sz="27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b="0" dirty="0">
                <a:solidFill>
                  <a:srgbClr val="000000"/>
                </a:solidFill>
                <a:latin typeface="Cambria" pitchFamily="18" charset="0"/>
              </a:rPr>
              <a:t>or any instructors</a:t>
            </a:r>
            <a:r>
              <a:rPr lang="en-US" sz="2700" b="0" dirty="0" smtClean="0">
                <a:solidFill>
                  <a:srgbClr val="000000"/>
                </a:solidFill>
                <a:latin typeface="Cambria" pitchFamily="18" charset="0"/>
              </a:rPr>
              <a:t>.</a:t>
            </a:r>
            <a:endParaRPr lang="en-US" sz="2700" b="0" dirty="0">
              <a:solidFill>
                <a:srgbClr val="000000"/>
              </a:solidFill>
              <a:latin typeface="Cambria" pitchFamily="18" charset="0"/>
            </a:endParaRPr>
          </a:p>
          <a:p>
            <a:pPr algn="l">
              <a:buFontTx/>
              <a:buChar char="•"/>
            </a:pPr>
            <a:r>
              <a:rPr lang="en-US" sz="2700" b="0" dirty="0">
                <a:solidFill>
                  <a:srgbClr val="000000"/>
                </a:solidFill>
                <a:latin typeface="Cambria" pitchFamily="18" charset="0"/>
              </a:rPr>
              <a:t> You may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not</a:t>
            </a:r>
            <a:r>
              <a:rPr lang="en-US" sz="2700" b="0" dirty="0">
                <a:solidFill>
                  <a:srgbClr val="000000"/>
                </a:solidFill>
                <a:latin typeface="Cambria" pitchFamily="18" charset="0"/>
              </a:rPr>
              <a:t> share written, electronic or verbal solutions with other </a:t>
            </a:r>
            <a:r>
              <a:rPr lang="en-US" sz="2700" b="0" dirty="0" smtClean="0">
                <a:solidFill>
                  <a:srgbClr val="000000"/>
                </a:solidFill>
                <a:latin typeface="Cambria" pitchFamily="18" charset="0"/>
              </a:rPr>
              <a:t>students, present or past:</a:t>
            </a:r>
            <a:endParaRPr lang="en-US" sz="27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13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87379" y="4903351"/>
            <a:ext cx="514327" cy="515692"/>
            <a:chOff x="2928" y="1051"/>
            <a:chExt cx="840" cy="957"/>
          </a:xfrm>
        </p:grpSpPr>
        <p:sp>
          <p:nvSpPr>
            <p:cNvPr id="1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1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2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2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2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2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2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2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  <p:sp>
          <p:nvSpPr>
            <p:cNvPr id="2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b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endParaRPr>
            </a:p>
          </p:txBody>
        </p:sp>
      </p:grp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7848600" y="3733800"/>
            <a:ext cx="99129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000" b="0" dirty="0" smtClean="0">
                <a:solidFill>
                  <a:srgbClr val="008000"/>
                </a:solidFill>
                <a:latin typeface="Cambria" pitchFamily="18" charset="0"/>
              </a:rPr>
              <a:t>Even with three eyes, I need to borrow others' to find the syntax errors here!</a:t>
            </a:r>
            <a:endParaRPr lang="en-US" sz="1000" b="0" dirty="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9469" y="5852139"/>
            <a:ext cx="6481262" cy="58477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   What matters is what </a:t>
            </a:r>
            <a:r>
              <a:rPr lang="en-US" sz="3200" i="1" dirty="0" smtClean="0">
                <a:solidFill>
                  <a:srgbClr val="090BF3"/>
                </a:solidFill>
                <a:latin typeface="Cambria" pitchFamily="18" charset="0"/>
              </a:rPr>
              <a:t>you</a:t>
            </a:r>
            <a:r>
              <a:rPr lang="en-US" sz="32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mbria" pitchFamily="18" charset="0"/>
              </a:rPr>
              <a:t>create.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41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14400" y="5486400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7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Big Picture</a:t>
            </a:r>
            <a:endParaRPr lang="en-US" altLang="en-US" sz="7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893" y="206375"/>
            <a:ext cx="5103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Principles </a:t>
            </a: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</a:rPr>
              <a:t>of CS?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67833" y="1195388"/>
            <a:ext cx="7590367" cy="1319212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4632" y="1429160"/>
            <a:ext cx="64168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Computer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Science is no more about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computers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than astronomy is about telescopes...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7158830" y="2225302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200" dirty="0" smtClean="0">
                <a:solidFill>
                  <a:srgbClr val="CC6600"/>
                </a:solidFill>
                <a:latin typeface="Calibri" panose="020F0502020204030204" pitchFamily="34" charset="0"/>
              </a:rPr>
              <a:t>E. </a:t>
            </a:r>
            <a:r>
              <a:rPr lang="en-US" altLang="en-US" sz="1200" dirty="0" err="1" smtClean="0">
                <a:solidFill>
                  <a:srgbClr val="CC6600"/>
                </a:solidFill>
                <a:latin typeface="Calibri" panose="020F0502020204030204" pitchFamily="34" charset="0"/>
              </a:rPr>
              <a:t>Dijkstra</a:t>
            </a:r>
            <a:endParaRPr lang="en-US" altLang="en-US" sz="1200" dirty="0">
              <a:solidFill>
                <a:srgbClr val="CC66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12464" y="3138902"/>
            <a:ext cx="6848269" cy="4961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2464" y="4268232"/>
            <a:ext cx="6848269" cy="4961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12464" y="5334000"/>
            <a:ext cx="6848269" cy="496119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993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893" y="206375"/>
            <a:ext cx="5103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Principles </a:t>
            </a: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</a:rPr>
              <a:t>of CS?</a:t>
            </a:r>
          </a:p>
        </p:txBody>
      </p:sp>
      <p:sp>
        <p:nvSpPr>
          <p:cNvPr id="39942" name="Text 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7241312" y="4127191"/>
            <a:ext cx="2532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</a:rPr>
              <a:t>p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roperties </a:t>
            </a:r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applications of each </a:t>
            </a:r>
            <a:endParaRPr lang="en-US" altLang="en-US" sz="2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943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37026" y="5338913"/>
            <a:ext cx="269509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i="1">
                <a:solidFill>
                  <a:srgbClr val="090BF3"/>
                </a:solidFill>
                <a:latin typeface="Cambria" panose="02040503050406030204" pitchFamily="18" charset="0"/>
              </a:rPr>
              <a:t>information</a:t>
            </a:r>
          </a:p>
        </p:txBody>
      </p:sp>
      <p:sp>
        <p:nvSpPr>
          <p:cNvPr id="39944" name="Text Box 2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6150" y="3134702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matter ‘n’ energy</a:t>
            </a:r>
          </a:p>
        </p:txBody>
      </p:sp>
      <p:sp>
        <p:nvSpPr>
          <p:cNvPr id="39945" name="Text Box 2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16150" y="3681613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molecules</a:t>
            </a:r>
          </a:p>
        </p:txBody>
      </p:sp>
      <p:sp>
        <p:nvSpPr>
          <p:cNvPr id="39946" name="Text Box 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16150" y="4260993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cells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+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organisms 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947" name="Text Box 2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16150" y="4787257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rule-based systems </a:t>
            </a:r>
          </a:p>
        </p:txBody>
      </p:sp>
      <p:sp>
        <p:nvSpPr>
          <p:cNvPr id="39948" name="AutoShape 25"/>
          <p:cNvSpPr>
            <a:spLocks/>
          </p:cNvSpPr>
          <p:nvPr>
            <p:custDataLst>
              <p:tags r:id="rId8"/>
            </p:custDataLst>
          </p:nvPr>
        </p:nvSpPr>
        <p:spPr bwMode="auto">
          <a:xfrm flipH="1">
            <a:off x="7730596" y="3138902"/>
            <a:ext cx="304800" cy="2667000"/>
          </a:xfrm>
          <a:prstGeom prst="leftBrace">
            <a:avLst>
              <a:gd name="adj1" fmla="val 7291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9949" name="Text Box 2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3155553"/>
            <a:ext cx="11477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100" dirty="0">
                <a:latin typeface="Cambria" panose="02040503050406030204" pitchFamily="18" charset="0"/>
              </a:rPr>
              <a:t>physics</a:t>
            </a:r>
          </a:p>
        </p:txBody>
      </p:sp>
      <p:sp>
        <p:nvSpPr>
          <p:cNvPr id="39950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2000" y="3702464"/>
            <a:ext cx="11477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100" dirty="0" err="1" smtClean="0">
                <a:latin typeface="Cambria" panose="02040503050406030204" pitchFamily="18" charset="0"/>
              </a:rPr>
              <a:t>chem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39951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2000" y="4281844"/>
            <a:ext cx="11477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100" dirty="0">
                <a:latin typeface="Cambria" panose="02040503050406030204" pitchFamily="18" charset="0"/>
              </a:rPr>
              <a:t>biology</a:t>
            </a:r>
          </a:p>
        </p:txBody>
      </p:sp>
      <p:sp>
        <p:nvSpPr>
          <p:cNvPr id="39952" name="Text Box 2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4661" y="4808108"/>
            <a:ext cx="12161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100" dirty="0" smtClean="0">
                <a:latin typeface="Cambria" panose="02040503050406030204" pitchFamily="18" charset="0"/>
              </a:rPr>
              <a:t>math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39953" name="Text Box 3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74815" y="5359764"/>
            <a:ext cx="8655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100" dirty="0" smtClean="0">
                <a:solidFill>
                  <a:srgbClr val="090BF3"/>
                </a:solidFill>
                <a:latin typeface="Cambria" panose="02040503050406030204" pitchFamily="18" charset="0"/>
              </a:rPr>
              <a:t>CS</a:t>
            </a:r>
            <a:endParaRPr lang="en-US" altLang="en-US" sz="2100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  <p:sp>
        <p:nvSpPr>
          <p:cNvPr id="39954" name="Rectangle 1"/>
          <p:cNvSpPr>
            <a:spLocks noChangeArrowheads="1"/>
          </p:cNvSpPr>
          <p:nvPr/>
        </p:nvSpPr>
        <p:spPr bwMode="auto">
          <a:xfrm>
            <a:off x="2766274" y="6305490"/>
            <a:ext cx="1636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</a:rPr>
              <a:t>raw material </a:t>
            </a:r>
          </a:p>
        </p:txBody>
      </p:sp>
      <p:sp>
        <p:nvSpPr>
          <p:cNvPr id="20" name="Text Box 2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64852" y="3178636"/>
            <a:ext cx="1978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</a:rPr>
              <a:t>the God </a:t>
            </a:r>
            <a:r>
              <a:rPr lang="en-US" altLang="en-US" sz="1800" b="0" i="1" dirty="0" smtClean="0">
                <a:latin typeface="Cambria" panose="02040503050406030204" pitchFamily="18" charset="0"/>
              </a:rPr>
              <a:t>particle</a:t>
            </a:r>
            <a:endParaRPr lang="en-US" altLang="en-US" sz="1800" b="0" i="1" dirty="0">
              <a:latin typeface="Cambria" pitchFamily="18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55432" y="3725547"/>
            <a:ext cx="15968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</a:rPr>
              <a:t>RNA; caffeine</a:t>
            </a:r>
            <a:endParaRPr lang="en-US" altLang="en-US" sz="1800" b="0" dirty="0">
              <a:latin typeface="Cambria" pitchFamily="18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64852" y="4304927"/>
            <a:ext cx="1978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</a:rPr>
              <a:t>revived species!</a:t>
            </a:r>
            <a:endParaRPr lang="en-US" altLang="en-US" sz="1800" b="0" dirty="0">
              <a:latin typeface="Cambria" pitchFamily="18" charset="0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68064" y="4831191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</a:rPr>
              <a:t>a</a:t>
            </a:r>
            <a:r>
              <a:rPr lang="en-US" altLang="en-US" sz="1800" b="0" baseline="42000" dirty="0" smtClean="0">
                <a:latin typeface="Cambria" panose="02040503050406030204" pitchFamily="18" charset="0"/>
              </a:rPr>
              <a:t>3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 +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b</a:t>
            </a:r>
            <a:r>
              <a:rPr lang="en-US" altLang="en-US" sz="1800" b="0" baseline="42000" dirty="0">
                <a:latin typeface="Cambria" panose="02040503050406030204" pitchFamily="18" charset="0"/>
              </a:rPr>
              <a:t>3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!=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c</a:t>
            </a:r>
            <a:r>
              <a:rPr lang="en-US" altLang="en-US" sz="1800" b="0" baseline="42000" dirty="0">
                <a:latin typeface="Cambria" panose="02040503050406030204" pitchFamily="18" charset="0"/>
              </a:rPr>
              <a:t>3</a:t>
            </a:r>
            <a:endParaRPr lang="en-US" altLang="en-US" sz="1800" b="0" dirty="0">
              <a:latin typeface="Cambria" pitchFamily="18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360089" y="5382847"/>
            <a:ext cx="1987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solidFill>
                  <a:srgbClr val="090BF3"/>
                </a:solidFill>
                <a:latin typeface="Cambria" panose="02040503050406030204" pitchFamily="18" charset="0"/>
              </a:rPr>
              <a:t>algorithms</a:t>
            </a:r>
            <a:endParaRPr lang="en-US" altLang="en-US" sz="1800" b="0" dirty="0">
              <a:solidFill>
                <a:srgbClr val="090BF3"/>
              </a:solidFill>
              <a:latin typeface="Cambria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773881" y="6305490"/>
            <a:ext cx="1160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products</a:t>
            </a:r>
            <a:endParaRPr lang="en-US" altLang="en-US" sz="2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954004" y="6306136"/>
            <a:ext cx="668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field</a:t>
            </a:r>
            <a:endParaRPr lang="en-US" altLang="en-US" sz="2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6200000">
            <a:off x="6087164" y="5810135"/>
            <a:ext cx="533400" cy="4572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>
            <a:off x="3238500" y="5810135"/>
            <a:ext cx="533400" cy="4572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6200000">
            <a:off x="1040911" y="5810134"/>
            <a:ext cx="533400" cy="4572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67833" y="1195388"/>
            <a:ext cx="7590367" cy="1319212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484632" y="1429160"/>
            <a:ext cx="64168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Computer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Science is no more about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computers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than astronomy is about telescopes...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7158830" y="2225302"/>
            <a:ext cx="8242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200" dirty="0" smtClean="0">
                <a:solidFill>
                  <a:srgbClr val="CC6600"/>
                </a:solidFill>
                <a:latin typeface="Calibri" panose="020F0502020204030204" pitchFamily="34" charset="0"/>
              </a:rPr>
              <a:t>E. </a:t>
            </a:r>
            <a:r>
              <a:rPr lang="en-US" altLang="en-US" sz="1200" dirty="0" err="1" smtClean="0">
                <a:solidFill>
                  <a:srgbClr val="CC6600"/>
                </a:solidFill>
                <a:latin typeface="Calibri" panose="020F0502020204030204" pitchFamily="34" charset="0"/>
              </a:rPr>
              <a:t>Dijkstra</a:t>
            </a:r>
            <a:endParaRPr lang="en-US" altLang="en-US" sz="1200" dirty="0">
              <a:solidFill>
                <a:srgbClr val="CC66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67328" y="5209822"/>
            <a:ext cx="3016136" cy="310180"/>
          </a:xfrm>
          <a:prstGeom prst="roundRect">
            <a:avLst>
              <a:gd name="adj" fmla="val 21589"/>
            </a:avLst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68952" y="2818518"/>
            <a:ext cx="7750175" cy="1187450"/>
          </a:xfrm>
          <a:prstGeom prst="roundRect">
            <a:avLst>
              <a:gd name="adj" fmla="val 2158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964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529" y="4698912"/>
            <a:ext cx="1127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i="1" dirty="0">
                <a:solidFill>
                  <a:srgbClr val="090BF3"/>
                </a:solidFill>
                <a:latin typeface="Cambria" panose="02040503050406030204" pitchFamily="18" charset="0"/>
              </a:rPr>
              <a:t>Design</a:t>
            </a:r>
          </a:p>
        </p:txBody>
      </p:sp>
      <p:sp>
        <p:nvSpPr>
          <p:cNvPr id="40965" name="Text 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55352" y="4715757"/>
            <a:ext cx="1332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i="1" dirty="0">
                <a:solidFill>
                  <a:srgbClr val="090BF3"/>
                </a:solidFill>
                <a:latin typeface="Cambria" panose="02040503050406030204" pitchFamily="18" charset="0"/>
              </a:rPr>
              <a:t>Analysis</a:t>
            </a:r>
          </a:p>
        </p:txBody>
      </p:sp>
      <p:sp>
        <p:nvSpPr>
          <p:cNvPr id="40966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9905" y="5159287"/>
            <a:ext cx="27538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Which </a:t>
            </a:r>
            <a:r>
              <a:rPr lang="en-US" altLang="en-US" sz="1800" dirty="0">
                <a:latin typeface="Calibri" pitchFamily="34" charset="0"/>
              </a:rPr>
              <a:t>language</a:t>
            </a:r>
            <a:r>
              <a:rPr lang="en-US" altLang="en-US" sz="1800" b="0" dirty="0">
                <a:latin typeface="Calibri" pitchFamily="34" charset="0"/>
              </a:rPr>
              <a:t>?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Which data structures?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What </a:t>
            </a:r>
            <a:r>
              <a:rPr lang="en-US" altLang="en-US" sz="1800" b="0" dirty="0" smtClean="0">
                <a:latin typeface="Calibri" pitchFamily="34" charset="0"/>
              </a:rPr>
              <a:t>algorithm?</a:t>
            </a:r>
            <a:endParaRPr lang="en-US" altLang="en-US" sz="1800" b="0" dirty="0"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How to </a:t>
            </a:r>
            <a:r>
              <a:rPr lang="en-US" altLang="en-US" sz="1800" b="0" dirty="0" smtClean="0">
                <a:latin typeface="Calibri" pitchFamily="34" charset="0"/>
              </a:rPr>
              <a:t>design programs?</a:t>
            </a:r>
            <a:endParaRPr lang="en-US" altLang="en-US" sz="1800" b="0" dirty="0">
              <a:latin typeface="Calibri" pitchFamily="34" charset="0"/>
            </a:endParaRPr>
          </a:p>
        </p:txBody>
      </p:sp>
      <p:sp>
        <p:nvSpPr>
          <p:cNvPr id="4096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93703" y="5176132"/>
            <a:ext cx="34168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</a:t>
            </a:r>
            <a:r>
              <a:rPr lang="en-US" altLang="en-US" sz="1800" b="0" dirty="0" smtClean="0">
                <a:latin typeface="Calibri" pitchFamily="34" charset="0"/>
              </a:rPr>
              <a:t>Is my </a:t>
            </a:r>
            <a:r>
              <a:rPr lang="en-US" altLang="en-US" sz="1800" i="1" dirty="0" smtClean="0">
                <a:latin typeface="Calibri" pitchFamily="34" charset="0"/>
              </a:rPr>
              <a:t>algorithm</a:t>
            </a:r>
            <a:r>
              <a:rPr lang="en-US" altLang="en-US" sz="1800" b="0" dirty="0" smtClean="0">
                <a:latin typeface="Calibri" pitchFamily="34" charset="0"/>
              </a:rPr>
              <a:t> correct?</a:t>
            </a:r>
            <a:endParaRPr lang="en-US" altLang="en-US" sz="1800" b="0" dirty="0"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Is my program </a:t>
            </a:r>
            <a:r>
              <a:rPr lang="en-US" altLang="en-US" sz="1800" b="0" dirty="0" smtClean="0">
                <a:latin typeface="Calibri" pitchFamily="34" charset="0"/>
              </a:rPr>
              <a:t>correct?</a:t>
            </a:r>
            <a:endParaRPr lang="en-US" altLang="en-US" sz="1800" b="0" dirty="0"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How fast does my algorithm run?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Is the problem solvable at all?</a:t>
            </a:r>
          </a:p>
        </p:txBody>
      </p:sp>
      <p:sp>
        <p:nvSpPr>
          <p:cNvPr id="40969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48761" y="3042355"/>
            <a:ext cx="59191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000"/>
                </a:solidFill>
                <a:latin typeface="Cambria" panose="02040503050406030204" pitchFamily="18" charset="0"/>
              </a:rPr>
              <a:t>Algorithms + Programs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802552" y="3780543"/>
            <a:ext cx="1841500" cy="1149201"/>
          </a:xfrm>
          <a:prstGeom prst="straightConnector1">
            <a:avLst/>
          </a:prstGeom>
          <a:ln>
            <a:solidFill>
              <a:srgbClr val="090BF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0965" idx="1"/>
          </p:cNvCxnSpPr>
          <p:nvPr/>
        </p:nvCxnSpPr>
        <p:spPr>
          <a:xfrm>
            <a:off x="4656752" y="3780543"/>
            <a:ext cx="1498600" cy="1166047"/>
          </a:xfrm>
          <a:prstGeom prst="straightConnector1">
            <a:avLst/>
          </a:prstGeom>
          <a:ln>
            <a:solidFill>
              <a:srgbClr val="090BF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loud 57"/>
          <p:cNvSpPr/>
          <p:nvPr/>
        </p:nvSpPr>
        <p:spPr bwMode="auto">
          <a:xfrm>
            <a:off x="1823241" y="1371600"/>
            <a:ext cx="5757333" cy="1156582"/>
          </a:xfrm>
          <a:prstGeom prst="cloud">
            <a:avLst/>
          </a:prstGeom>
          <a:solidFill>
            <a:schemeClr val="bg1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pitchFamily="-112" charset="-128"/>
            </a:endParaRPr>
          </a:p>
        </p:txBody>
      </p:sp>
      <p:sp>
        <p:nvSpPr>
          <p:cNvPr id="40973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37262" y="1687336"/>
            <a:ext cx="43830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i="1" dirty="0">
                <a:latin typeface="Cambria" panose="02040503050406030204" pitchFamily="18" charset="0"/>
              </a:rPr>
              <a:t>Information-based problems…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659927" y="2204155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893" y="206375"/>
            <a:ext cx="5103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u="sng" dirty="0">
                <a:solidFill>
                  <a:srgbClr val="000000"/>
                </a:solidFill>
                <a:latin typeface="Cambria" panose="02040503050406030204" pitchFamily="18" charset="0"/>
              </a:rPr>
              <a:t>Principles</a:t>
            </a:r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</a:rPr>
              <a:t>of CS?</a:t>
            </a:r>
          </a:p>
        </p:txBody>
      </p:sp>
      <p:sp>
        <p:nvSpPr>
          <p:cNvPr id="6" name="TextBox 5"/>
          <p:cNvSpPr txBox="1"/>
          <p:nvPr/>
        </p:nvSpPr>
        <p:spPr>
          <a:xfrm rot="21139828">
            <a:off x="3331494" y="5142852"/>
            <a:ext cx="1868210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You will use at least four languages in CS60…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/>
        </p:nvSpPr>
        <p:spPr>
          <a:xfrm>
            <a:off x="838199" y="5252156"/>
            <a:ext cx="7315200" cy="1072444"/>
          </a:xfrm>
          <a:prstGeom prst="round2Diag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77723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latin typeface="Cambria" panose="02040503050406030204" pitchFamily="18" charset="0"/>
              </a:rPr>
              <a:t>Why </a:t>
            </a:r>
            <a:r>
              <a:rPr lang="en-US" altLang="en-US" sz="4200" b="0" i="1" dirty="0" smtClean="0">
                <a:latin typeface="Cambria" panose="02040503050406030204" pitchFamily="18" charset="0"/>
              </a:rPr>
              <a:t>four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 languages?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14600" y="1295400"/>
            <a:ext cx="586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3200" b="0" dirty="0" smtClean="0">
                <a:latin typeface="Cambria" panose="02040503050406030204" pitchFamily="18" charset="0"/>
              </a:rPr>
              <a:t>… to be able to use </a:t>
            </a:r>
            <a:r>
              <a:rPr lang="en-US" altLang="en-US" sz="3200" i="1" u="sng" dirty="0" smtClean="0">
                <a:latin typeface="Cambria" panose="02040503050406030204" pitchFamily="18" charset="0"/>
              </a:rPr>
              <a:t>any</a:t>
            </a:r>
            <a:r>
              <a:rPr lang="en-US" altLang="en-US" sz="3200" b="0" dirty="0" smtClean="0">
                <a:latin typeface="Cambria" panose="02040503050406030204" pitchFamily="18" charset="0"/>
              </a:rPr>
              <a:t> language efficiently and effectively</a:t>
            </a:r>
            <a:endParaRPr lang="en-US" altLang="en-US" sz="3200" b="0" dirty="0">
              <a:latin typeface="Cambria" panose="020405030504060302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3400" y="1541621"/>
            <a:ext cx="16002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 smtClean="0">
                <a:latin typeface="Cambria" panose="02040503050406030204" pitchFamily="18" charset="0"/>
              </a:rPr>
              <a:t>Goal: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9488" y="4495800"/>
            <a:ext cx="5378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b="0" dirty="0" smtClean="0">
                <a:latin typeface="Cambria" panose="02040503050406030204" pitchFamily="18" charset="0"/>
              </a:rPr>
              <a:t>Imagine putting together your resume…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01888" y="5326713"/>
            <a:ext cx="2187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Bodoni MT Black" panose="02070A03080606020203" pitchFamily="18" charset="0"/>
              </a:rPr>
              <a:t>C. C. Student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5788378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ambria" panose="02040503050406030204" pitchFamily="18" charset="0"/>
              </a:rPr>
              <a:t>Hobbies: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8362" y="5788378"/>
            <a:ext cx="4695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 smtClean="0">
                <a:latin typeface="Cambria" panose="02040503050406030204" pitchFamily="18" charset="0"/>
              </a:rPr>
              <a:t>Di-</a:t>
            </a:r>
            <a:r>
              <a:rPr lang="en-US" b="0" dirty="0" err="1" smtClean="0">
                <a:latin typeface="Cambria" panose="02040503050406030204" pitchFamily="18" charset="0"/>
              </a:rPr>
              <a:t>Unicycling</a:t>
            </a:r>
            <a:r>
              <a:rPr lang="en-US" b="0" dirty="0" smtClean="0">
                <a:latin typeface="Cambria" panose="02040503050406030204" pitchFamily="18" charset="0"/>
              </a:rPr>
              <a:t>,  Coffee Imbibing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576388" y="166688"/>
            <a:ext cx="581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000" b="0" dirty="0">
                <a:solidFill>
                  <a:srgbClr val="000000"/>
                </a:solidFill>
                <a:latin typeface="Cambria" panose="02040503050406030204" pitchFamily="18" charset="0"/>
              </a:rPr>
              <a:t>Introductions...</a:t>
            </a:r>
          </a:p>
        </p:txBody>
      </p:sp>
      <p:pic>
        <p:nvPicPr>
          <p:cNvPr id="30723" name="Picture 31" descr="pl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91350" y="6096000"/>
            <a:ext cx="1835150" cy="23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and not afraid of stuffed animals!</a:t>
            </a: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5669756" y="1752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dodds@cs.hmc.edu</a:t>
            </a:r>
          </a:p>
        </p:txBody>
      </p:sp>
      <p:sp>
        <p:nvSpPr>
          <p:cNvPr id="30726" name="Text Box 24"/>
          <p:cNvSpPr txBox="1">
            <a:spLocks noChangeArrowheads="1"/>
          </p:cNvSpPr>
          <p:nvPr/>
        </p:nvSpPr>
        <p:spPr bwMode="auto">
          <a:xfrm>
            <a:off x="5631656" y="14097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Olin </a:t>
            </a:r>
            <a:r>
              <a:rPr lang="en-US" altLang="en-US" dirty="0" smtClean="0">
                <a:solidFill>
                  <a:srgbClr val="000000"/>
                </a:solidFill>
              </a:rPr>
              <a:t>B163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0727" name="Text Box 24"/>
          <p:cNvSpPr txBox="1">
            <a:spLocks noChangeArrowheads="1"/>
          </p:cNvSpPr>
          <p:nvPr/>
        </p:nvSpPr>
        <p:spPr bwMode="auto">
          <a:xfrm>
            <a:off x="5631656" y="1066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Zach Dodds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5669756" y="3158067"/>
            <a:ext cx="327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consumer of high-quantity coffee! 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729" name="Text Box 29"/>
          <p:cNvSpPr txBox="1">
            <a:spLocks noChangeArrowheads="1"/>
          </p:cNvSpPr>
          <p:nvPr/>
        </p:nvSpPr>
        <p:spPr bwMode="auto">
          <a:xfrm>
            <a:off x="5669756" y="251460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090BF3"/>
                </a:solidFill>
                <a:latin typeface="Cambria" panose="02040503050406030204" pitchFamily="18" charset="0"/>
              </a:rPr>
              <a:t>fan of low-level AI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5715000" y="2876224"/>
            <a:ext cx="3276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solidFill>
                  <a:srgbClr val="8F09BF"/>
                </a:solidFill>
                <a:latin typeface="Cambria" panose="02040503050406030204" pitchFamily="18" charset="0"/>
              </a:rPr>
              <a:t>taker of low-quality pictures</a:t>
            </a:r>
            <a:endParaRPr lang="en-US" altLang="en-US" sz="1600" dirty="0">
              <a:solidFill>
                <a:srgbClr val="8F09BF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5755"/>
            <a:ext cx="4800600" cy="55211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33400" y="5410200"/>
            <a:ext cx="4495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604762">
            <a:off x="5328860" y="2611915"/>
            <a:ext cx="373856" cy="443412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52400" y="2743200"/>
            <a:ext cx="7315200" cy="1072444"/>
          </a:xfrm>
          <a:prstGeom prst="round2DiagRect">
            <a:avLst/>
          </a:prstGeom>
          <a:solidFill>
            <a:srgbClr val="FF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172156" y="4178660"/>
            <a:ext cx="7295444" cy="2278584"/>
          </a:xfrm>
          <a:prstGeom prst="round2DiagRect">
            <a:avLst/>
          </a:prstGeom>
          <a:solidFill>
            <a:srgbClr val="FFC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77723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latin typeface="Cambria" panose="02040503050406030204" pitchFamily="18" charset="0"/>
              </a:rPr>
              <a:t>Why </a:t>
            </a:r>
            <a:r>
              <a:rPr lang="en-US" altLang="en-US" sz="4200" b="0" i="1" dirty="0" smtClean="0">
                <a:latin typeface="Cambria" panose="02040503050406030204" pitchFamily="18" charset="0"/>
              </a:rPr>
              <a:t>four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 languages?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14600" y="1295400"/>
            <a:ext cx="586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3200" b="0" dirty="0" smtClean="0">
                <a:latin typeface="Cambria" panose="02040503050406030204" pitchFamily="18" charset="0"/>
              </a:rPr>
              <a:t>… to be able to use </a:t>
            </a:r>
            <a:r>
              <a:rPr lang="en-US" altLang="en-US" sz="3200" i="1" u="sng" dirty="0" smtClean="0">
                <a:latin typeface="Cambria" panose="02040503050406030204" pitchFamily="18" charset="0"/>
              </a:rPr>
              <a:t>any</a:t>
            </a:r>
            <a:r>
              <a:rPr lang="en-US" altLang="en-US" sz="3200" b="0" dirty="0" smtClean="0">
                <a:latin typeface="Cambria" panose="02040503050406030204" pitchFamily="18" charset="0"/>
              </a:rPr>
              <a:t> language efficiently and effectively</a:t>
            </a:r>
            <a:endParaRPr lang="en-US" altLang="en-US" sz="3200" b="0" dirty="0">
              <a:latin typeface="Cambria" panose="020405030504060302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3400" y="1541621"/>
            <a:ext cx="16002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 smtClean="0">
                <a:latin typeface="Cambria" panose="02040503050406030204" pitchFamily="18" charset="0"/>
              </a:rPr>
              <a:t>Goal: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58422" y="3017546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ambria" panose="02040503050406030204" pitchFamily="18" charset="0"/>
              </a:rPr>
              <a:t>Skills:  </a:t>
            </a:r>
            <a:r>
              <a:rPr lang="en-US" altLang="en-US" b="0" dirty="0" smtClean="0">
                <a:latin typeface="Cambria" panose="02040503050406030204" pitchFamily="18" charset="0"/>
              </a:rPr>
              <a:t>Python, Prolog, Racket/Scheme/LISP, …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58422" y="4288431"/>
            <a:ext cx="6934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latin typeface="Cambria" panose="02040503050406030204" pitchFamily="18" charset="0"/>
              </a:rPr>
              <a:t>Skills:  </a:t>
            </a:r>
            <a:r>
              <a:rPr lang="en-US" altLang="en-US" b="0" dirty="0" smtClean="0">
                <a:latin typeface="Cambria" panose="02040503050406030204" pitchFamily="18" charset="0"/>
              </a:rPr>
              <a:t>Comfortable developing, analyzing, and improving software in </a:t>
            </a:r>
            <a:r>
              <a:rPr lang="en-US" altLang="en-US" b="0" i="1" dirty="0" smtClean="0">
                <a:latin typeface="Cambria" panose="02040503050406030204" pitchFamily="18" charset="0"/>
              </a:rPr>
              <a:t>any</a:t>
            </a:r>
            <a:r>
              <a:rPr lang="en-US" altLang="en-US" b="0" dirty="0" smtClean="0">
                <a:latin typeface="Cambria" panose="02040503050406030204" pitchFamily="18" charset="0"/>
              </a:rPr>
              <a:t> language. </a:t>
            </a:r>
          </a:p>
          <a:p>
            <a:pPr algn="l"/>
            <a:r>
              <a:rPr lang="en-US" altLang="en-US" dirty="0" smtClean="0">
                <a:latin typeface="Cambria" panose="02040503050406030204" pitchFamily="18" charset="0"/>
              </a:rPr>
              <a:t>Experience:  </a:t>
            </a:r>
            <a:r>
              <a:rPr lang="en-US" altLang="en-US" b="0" dirty="0" smtClean="0">
                <a:latin typeface="Cambria" panose="02040503050406030204" pitchFamily="18" charset="0"/>
              </a:rPr>
              <a:t>Python, Prolog, Racket/Scheme/LISP, and several domain-specific languages, e.g., JFLAP, </a:t>
            </a:r>
            <a:r>
              <a:rPr lang="en-US" altLang="en-US" b="0" dirty="0" err="1" smtClean="0">
                <a:latin typeface="Cambria" panose="02040503050406030204" pitchFamily="18" charset="0"/>
              </a:rPr>
              <a:t>Unicalc</a:t>
            </a:r>
            <a:r>
              <a:rPr lang="en-US" altLang="en-US" b="0" dirty="0" smtClean="0">
                <a:latin typeface="Cambria" panose="02040503050406030204" pitchFamily="18" charset="0"/>
              </a:rPr>
              <a:t>, and </a:t>
            </a:r>
            <a:r>
              <a:rPr lang="en-US" altLang="en-US" b="0" dirty="0" err="1" smtClean="0">
                <a:latin typeface="Cambria" panose="02040503050406030204" pitchFamily="18" charset="0"/>
              </a:rPr>
              <a:t>Picobot</a:t>
            </a:r>
            <a:r>
              <a:rPr lang="en-US" altLang="en-US" b="0" dirty="0" smtClean="0">
                <a:latin typeface="Cambria" panose="02040503050406030204" pitchFamily="18" charset="0"/>
              </a:rPr>
              <a:t> … 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0800000">
            <a:off x="8001000" y="4371622"/>
            <a:ext cx="609600" cy="457200"/>
          </a:xfrm>
          <a:prstGeom prst="rightArrow">
            <a:avLst/>
          </a:prstGeom>
          <a:solidFill>
            <a:srgbClr val="FFC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96200" y="4921956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mbria" panose="02040503050406030204" pitchFamily="18" charset="0"/>
              </a:rPr>
              <a:t>this is CS60's real goal…</a:t>
            </a:r>
            <a:endParaRPr lang="en-US" sz="1500" b="0" dirty="0">
              <a:latin typeface="Cambria" panose="020405030504060302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8001000" y="3048000"/>
            <a:ext cx="609600" cy="457200"/>
          </a:xfrm>
          <a:prstGeom prst="rightArrow">
            <a:avLst/>
          </a:prstGeom>
          <a:solidFill>
            <a:srgbClr val="FF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58099" y="2466201"/>
            <a:ext cx="1333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mbria" panose="02040503050406030204" pitchFamily="18" charset="0"/>
              </a:rPr>
              <a:t>it's not really about this list</a:t>
            </a:r>
            <a:endParaRPr lang="en-US" sz="1500" b="0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9049" y="5841158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mbria" panose="02040503050406030204" pitchFamily="18" charset="0"/>
              </a:rPr>
              <a:t>but no harm done here!</a:t>
            </a:r>
            <a:endParaRPr lang="en-US" sz="1500" b="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 bwMode="auto">
          <a:xfrm>
            <a:off x="1642190" y="1676400"/>
            <a:ext cx="6282267" cy="4456974"/>
          </a:xfrm>
          <a:prstGeom prst="cloud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pitchFamily="-112" charset="-128"/>
            </a:endParaRPr>
          </a:p>
        </p:txBody>
      </p:sp>
      <p:sp>
        <p:nvSpPr>
          <p:cNvPr id="44042" name="Text Box 2"/>
          <p:cNvSpPr txBox="1">
            <a:spLocks noChangeArrowheads="1"/>
          </p:cNvSpPr>
          <p:nvPr/>
        </p:nvSpPr>
        <p:spPr bwMode="auto">
          <a:xfrm>
            <a:off x="2308235" y="3352800"/>
            <a:ext cx="175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100" b="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Python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638611" y="3681236"/>
            <a:ext cx="76200" cy="76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44" name="Text Box 2"/>
          <p:cNvSpPr txBox="1">
            <a:spLocks noChangeArrowheads="1"/>
          </p:cNvSpPr>
          <p:nvPr/>
        </p:nvSpPr>
        <p:spPr bwMode="auto">
          <a:xfrm>
            <a:off x="4273784" y="3686330"/>
            <a:ext cx="159327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100" b="0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Matlab</a:t>
            </a:r>
            <a:endParaRPr lang="en-US" altLang="en-US" sz="2100" b="0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4516142" y="4039285"/>
            <a:ext cx="69273" cy="76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46" name="Text Box 2"/>
          <p:cNvSpPr txBox="1">
            <a:spLocks noChangeArrowheads="1"/>
          </p:cNvSpPr>
          <p:nvPr/>
        </p:nvSpPr>
        <p:spPr bwMode="auto">
          <a:xfrm>
            <a:off x="2700524" y="4918760"/>
            <a:ext cx="175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100" b="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C and C++</a:t>
            </a:r>
            <a:endParaRPr lang="en-US" altLang="en-US" sz="2100" b="0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666657" y="4994960"/>
            <a:ext cx="76200" cy="76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48" name="Line 31"/>
          <p:cNvSpPr>
            <a:spLocks noChangeShapeType="1"/>
          </p:cNvSpPr>
          <p:nvPr/>
        </p:nvSpPr>
        <p:spPr bwMode="auto">
          <a:xfrm flipV="1">
            <a:off x="1537945" y="2134285"/>
            <a:ext cx="0" cy="37052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49" name="Rectangle 16"/>
          <p:cNvSpPr>
            <a:spLocks noChangeArrowheads="1"/>
          </p:cNvSpPr>
          <p:nvPr/>
        </p:nvSpPr>
        <p:spPr bwMode="auto">
          <a:xfrm>
            <a:off x="6522695" y="6077635"/>
            <a:ext cx="11731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 i="1">
                <a:solidFill>
                  <a:srgbClr val="C00000"/>
                </a:solidFill>
                <a:latin typeface="Cambria" panose="02040503050406030204" pitchFamily="18" charset="0"/>
              </a:rPr>
              <a:t>task-specific</a:t>
            </a:r>
            <a:endParaRPr lang="en-US" altLang="en-US" sz="15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4050" name="Line 31"/>
          <p:cNvSpPr>
            <a:spLocks noChangeShapeType="1"/>
          </p:cNvSpPr>
          <p:nvPr/>
        </p:nvSpPr>
        <p:spPr bwMode="auto">
          <a:xfrm rot="5400000" flipV="1">
            <a:off x="4533557" y="3239185"/>
            <a:ext cx="0" cy="5562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51" name="Rectangle 18"/>
          <p:cNvSpPr>
            <a:spLocks noChangeArrowheads="1"/>
          </p:cNvSpPr>
          <p:nvPr/>
        </p:nvSpPr>
        <p:spPr bwMode="auto">
          <a:xfrm rot="-5400000">
            <a:off x="442879" y="3900721"/>
            <a:ext cx="1571007" cy="32316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500" i="1" dirty="0">
                <a:solidFill>
                  <a:srgbClr val="000000"/>
                </a:solidFill>
                <a:latin typeface="Cambria" panose="02040503050406030204" pitchFamily="18" charset="0"/>
              </a:rPr>
              <a:t>abstraction axis</a:t>
            </a:r>
            <a:endParaRPr lang="en-US" altLang="en-US" sz="15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2" name="Rectangle 19"/>
          <p:cNvSpPr>
            <a:spLocks noChangeArrowheads="1"/>
          </p:cNvSpPr>
          <p:nvPr/>
        </p:nvSpPr>
        <p:spPr bwMode="auto">
          <a:xfrm>
            <a:off x="1788770" y="6077635"/>
            <a:ext cx="157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 i="1">
                <a:solidFill>
                  <a:srgbClr val="C00000"/>
                </a:solidFill>
                <a:latin typeface="Cambria" panose="02040503050406030204" pitchFamily="18" charset="0"/>
              </a:rPr>
              <a:t>task-independent</a:t>
            </a:r>
            <a:endParaRPr lang="en-US" altLang="en-US" sz="15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4053" name="Rectangle 20"/>
          <p:cNvSpPr>
            <a:spLocks noChangeArrowheads="1"/>
          </p:cNvSpPr>
          <p:nvPr/>
        </p:nvSpPr>
        <p:spPr bwMode="auto">
          <a:xfrm>
            <a:off x="4259929" y="6230035"/>
            <a:ext cx="1439433" cy="32316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500" i="1" dirty="0">
                <a:solidFill>
                  <a:srgbClr val="000000"/>
                </a:solidFill>
                <a:latin typeface="Cambria" panose="02040503050406030204" pitchFamily="18" charset="0"/>
              </a:rPr>
              <a:t>specificity axis</a:t>
            </a:r>
            <a:endParaRPr lang="en-US" altLang="en-US" sz="15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4" name="Rectangle 21"/>
          <p:cNvSpPr>
            <a:spLocks noChangeArrowheads="1"/>
          </p:cNvSpPr>
          <p:nvPr/>
        </p:nvSpPr>
        <p:spPr bwMode="auto">
          <a:xfrm rot="-5400000">
            <a:off x="870591" y="5515210"/>
            <a:ext cx="9521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computer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4055" name="Rectangle 22"/>
          <p:cNvSpPr>
            <a:spLocks noChangeArrowheads="1"/>
          </p:cNvSpPr>
          <p:nvPr/>
        </p:nvSpPr>
        <p:spPr bwMode="auto">
          <a:xfrm rot="-5400000">
            <a:off x="744194" y="2264461"/>
            <a:ext cx="12049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500" b="0" i="1" dirty="0">
                <a:solidFill>
                  <a:srgbClr val="C00000"/>
                </a:solidFill>
                <a:latin typeface="Cambria" panose="02040503050406030204" pitchFamily="18" charset="0"/>
              </a:rPr>
              <a:t>computation</a:t>
            </a:r>
            <a:endParaRPr lang="en-US" altLang="en-US" sz="15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449346" y="5574574"/>
            <a:ext cx="83820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500" b="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Hmmm</a:t>
            </a:r>
            <a:endParaRPr lang="en-US" altLang="en-US" sz="1500" b="0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3318590" y="5704396"/>
            <a:ext cx="76200" cy="76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235229" y="5223560"/>
            <a:ext cx="115582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JFLAP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6281924" y="533468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346835" y="2121253"/>
            <a:ext cx="115582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Prolog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6369413" y="244033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728140" y="2232378"/>
            <a:ext cx="115582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Racket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2819057" y="25569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961102" y="4100688"/>
            <a:ext cx="721206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Java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2700524" y="428042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2400" y="89118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3200" b="0" dirty="0" smtClean="0">
                <a:latin typeface="Cambria" panose="02040503050406030204" pitchFamily="18" charset="0"/>
              </a:rPr>
              <a:t>CS60's languages are widely spread out over </a:t>
            </a:r>
            <a:r>
              <a:rPr lang="en-US" altLang="en-US" sz="3200" b="0" i="1" dirty="0" smtClean="0">
                <a:latin typeface="Cambria" panose="02040503050406030204" pitchFamily="18" charset="0"/>
              </a:rPr>
              <a:t>"</a:t>
            </a:r>
            <a:r>
              <a:rPr lang="en-US" altLang="en-US" sz="3200" b="0" i="1" dirty="0">
                <a:latin typeface="Cambria" panose="02040503050406030204" pitchFamily="18" charset="0"/>
              </a:rPr>
              <a:t>programming-language space</a:t>
            </a:r>
            <a:r>
              <a:rPr lang="en-US" altLang="en-US" sz="3200" b="0" i="1" dirty="0" smtClean="0">
                <a:latin typeface="Cambria" panose="02040503050406030204" pitchFamily="18" charset="0"/>
              </a:rPr>
              <a:t>" </a:t>
            </a:r>
            <a:r>
              <a:rPr lang="en-US" altLang="en-US" sz="3200" b="0" dirty="0" smtClean="0">
                <a:latin typeface="Cambria" panose="02040503050406030204" pitchFamily="18" charset="0"/>
              </a:rPr>
              <a:t>:</a:t>
            </a:r>
            <a:endParaRPr lang="en-US" altLang="en-US" sz="3200" b="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355" y="2418645"/>
            <a:ext cx="4876800" cy="373380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2337" y="189636"/>
            <a:ext cx="3800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00" b="0" dirty="0" smtClean="0">
                <a:latin typeface="Cambria" panose="02040503050406030204" pitchFamily="18" charset="0"/>
              </a:rPr>
              <a:t>Racket: </a:t>
            </a:r>
            <a:r>
              <a:rPr lang="en-US" sz="4200" b="0" i="1" dirty="0" smtClean="0">
                <a:solidFill>
                  <a:srgbClr val="090BF3"/>
                </a:solidFill>
                <a:latin typeface="Cambria" panose="02040503050406030204" pitchFamily="18" charset="0"/>
              </a:rPr>
              <a:t>dive in!</a:t>
            </a:r>
            <a:endParaRPr lang="en-US" sz="4200" b="0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155" y="262967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>
                <a:latin typeface="Cambria" panose="02040503050406030204" pitchFamily="18" charset="0"/>
              </a:rPr>
              <a:t>Here are two racket functions:</a:t>
            </a:r>
            <a:endParaRPr lang="en-US" b="0" dirty="0">
              <a:latin typeface="Cambria" panose="020405030504060302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21088" r="72984" b="68776"/>
          <a:stretch/>
        </p:blipFill>
        <p:spPr bwMode="auto">
          <a:xfrm>
            <a:off x="1076619" y="3256845"/>
            <a:ext cx="3220273" cy="1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31446" r="47047" b="49632"/>
          <a:stretch/>
        </p:blipFill>
        <p:spPr bwMode="auto">
          <a:xfrm>
            <a:off x="476955" y="4500767"/>
            <a:ext cx="4419600" cy="127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06155" y="2326258"/>
            <a:ext cx="288572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mbria" panose="02040503050406030204" pitchFamily="18" charset="0"/>
              </a:rPr>
              <a:t>What are the results of these function calls? </a:t>
            </a:r>
            <a:endParaRPr lang="en-US" sz="1600" b="0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0089" y="1214482"/>
            <a:ext cx="2286000" cy="41549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100" b="0" dirty="0" smtClean="0">
                <a:latin typeface="Cambria" panose="02040503050406030204" pitchFamily="18" charset="0"/>
              </a:rPr>
              <a:t>Find these values:</a:t>
            </a:r>
            <a:endParaRPr lang="en-US" sz="2100" b="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3466" y="304800"/>
            <a:ext cx="298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cs typeface="Courier New" panose="02070309020205020404" pitchFamily="49" charset="0"/>
              </a:rPr>
              <a:t>(- 21 16)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3465" y="938895"/>
            <a:ext cx="303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cs typeface="Courier New" panose="02070309020205020404" pitchFamily="49" charset="0"/>
              </a:rPr>
              <a:t>(+ 8 (* 4 13))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2355" y="310444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cs typeface="Courier New" panose="02070309020205020404" pitchFamily="49" charset="0"/>
              </a:rPr>
              <a:t>(f 5)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82355" y="378578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cs typeface="Courier New" panose="02070309020205020404" pitchFamily="49" charset="0"/>
              </a:rPr>
              <a:t>(g (f 4))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2355" y="447158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cs typeface="Courier New" panose="02070309020205020404" pitchFamily="49" charset="0"/>
              </a:rPr>
              <a:t>(g (g 14))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82355" y="576698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cs typeface="Courier New" panose="02070309020205020404" pitchFamily="49" charset="0"/>
              </a:rPr>
              <a:t>(f (g x))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48977" y="576698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ourier New" panose="02070309020205020404" pitchFamily="49" charset="0"/>
              </a:rPr>
              <a:t>42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6155" y="5300246"/>
            <a:ext cx="288572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mbria" panose="02040503050406030204" pitchFamily="18" charset="0"/>
              </a:rPr>
              <a:t>What value of </a:t>
            </a:r>
            <a:r>
              <a:rPr lang="en-US" sz="1600" dirty="0" smtClean="0">
                <a:cs typeface="Courier New" panose="02070309020205020404" pitchFamily="49" charset="0"/>
              </a:rPr>
              <a:t>x</a:t>
            </a:r>
            <a:r>
              <a:rPr lang="en-US" sz="1600" b="0" dirty="0" smtClean="0">
                <a:latin typeface="Cambria" panose="02040503050406030204" pitchFamily="18" charset="0"/>
              </a:rPr>
              <a:t> makes</a:t>
            </a:r>
            <a:endParaRPr lang="en-US" sz="1600" b="0" dirty="0">
              <a:latin typeface="Cambria" panose="020405030504060302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25355" y="3335277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422444" y="4018845"/>
            <a:ext cx="5192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563555" y="4704645"/>
            <a:ext cx="3471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477477" y="5997812"/>
            <a:ext cx="5192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643704" y="6447346"/>
            <a:ext cx="4424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500" dirty="0" smtClean="0">
                <a:latin typeface="Cambria" panose="02040503050406030204" pitchFamily="18" charset="0"/>
              </a:rPr>
              <a:t>Extra:  </a:t>
            </a:r>
            <a:r>
              <a:rPr lang="en-US" sz="1500" b="0" dirty="0" smtClean="0">
                <a:latin typeface="Cambria" panose="02040503050406030204" pitchFamily="18" charset="0"/>
              </a:rPr>
              <a:t>how would you write </a:t>
            </a:r>
            <a:r>
              <a:rPr lang="en-US" sz="1500" dirty="0" err="1" smtClean="0">
                <a:cs typeface="Courier New" panose="02070309020205020404" pitchFamily="49" charset="0"/>
              </a:rPr>
              <a:t>invf</a:t>
            </a:r>
            <a:r>
              <a:rPr lang="en-US" sz="1500" b="0" dirty="0" smtClean="0">
                <a:latin typeface="Cambria" panose="02040503050406030204" pitchFamily="18" charset="0"/>
              </a:rPr>
              <a:t>, the inverse of </a:t>
            </a:r>
            <a:r>
              <a:rPr lang="en-US" sz="1500" dirty="0" smtClean="0">
                <a:cs typeface="Courier New" panose="02070309020205020404" pitchFamily="49" charset="0"/>
              </a:rPr>
              <a:t>f</a:t>
            </a:r>
            <a:r>
              <a:rPr lang="en-US" sz="1500" b="0" dirty="0" smtClean="0">
                <a:latin typeface="Cambria" panose="02040503050406030204" pitchFamily="18" charset="0"/>
              </a:rPr>
              <a:t>?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4453465" y="1572991"/>
            <a:ext cx="352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cs typeface="Courier New" panose="02070309020205020404" pitchFamily="49" charset="0"/>
              </a:rPr>
              <a:t>(- 10 (* (- 8) (/ 8 2)))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361862" y="541276"/>
            <a:ext cx="772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174088" y="1172549"/>
            <a:ext cx="3471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882466" y="1757657"/>
            <a:ext cx="3471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9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ChangeArrowheads="1"/>
          </p:cNvSpPr>
          <p:nvPr/>
        </p:nvSpPr>
        <p:spPr bwMode="auto">
          <a:xfrm>
            <a:off x="1109133" y="1854875"/>
            <a:ext cx="7086600" cy="20313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Racket is an easy language to learn 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- once </a:t>
            </a: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you get over your fear of 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parentheses…</a:t>
            </a:r>
            <a:endParaRPr lang="en-US" alt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457200" y="688989"/>
            <a:ext cx="2854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Thought for the day:</a:t>
            </a: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4774441" y="4648200"/>
            <a:ext cx="3960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-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so, nothing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to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fear in hw#0!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ChangeArrowheads="1"/>
          </p:cNvSpPr>
          <p:nvPr/>
        </p:nvSpPr>
        <p:spPr bwMode="auto">
          <a:xfrm>
            <a:off x="838200" y="228600"/>
            <a:ext cx="7583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3600" b="0" dirty="0" smtClean="0">
                <a:latin typeface="Cambria" panose="02040503050406030204" pitchFamily="18" charset="0"/>
              </a:rPr>
              <a:t>hw</a:t>
            </a:r>
            <a:r>
              <a:rPr lang="en-US" altLang="en-US" sz="3600" b="0" dirty="0" smtClean="0">
                <a:latin typeface="Cambria" panose="02040503050406030204" pitchFamily="18" charset="0"/>
              </a:rPr>
              <a:t>0, pr1:    </a:t>
            </a:r>
            <a:r>
              <a:rPr lang="en-US" altLang="en-US" sz="3600" dirty="0" smtClean="0">
                <a:latin typeface="Cambria" panose="02040503050406030204" pitchFamily="18" charset="0"/>
              </a:rPr>
              <a:t>Racket  </a:t>
            </a:r>
            <a:r>
              <a:rPr lang="en-US" altLang="en-US" sz="3600" u="sng" dirty="0" smtClean="0">
                <a:solidFill>
                  <a:srgbClr val="008000"/>
                </a:solidFill>
                <a:latin typeface="Cambria" panose="02040503050406030204" pitchFamily="18" charset="0"/>
              </a:rPr>
              <a:t>fun</a:t>
            </a:r>
            <a:r>
              <a:rPr lang="en-US" altLang="en-US" sz="3600" dirty="0" smtClean="0">
                <a:latin typeface="Cambria" panose="02040503050406030204" pitchFamily="18" charset="0"/>
              </a:rPr>
              <a:t>ctions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pic>
        <p:nvPicPr>
          <p:cNvPr id="45059" name="Picture 2" descr="http://www.cs.hmc.edu/courses/2011/spring/cs60/assignments/cboa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 b="42585"/>
          <a:stretch/>
        </p:blipFill>
        <p:spPr bwMode="auto">
          <a:xfrm>
            <a:off x="6324600" y="1397000"/>
            <a:ext cx="2667000" cy="224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http://www.cs.hmc.edu/courses/2011/spring/cs60/assignments/hco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4"/>
          <a:stretch>
            <a:fillRect/>
          </a:stretch>
        </p:blipFill>
        <p:spPr bwMode="auto">
          <a:xfrm>
            <a:off x="3360208" y="1397000"/>
            <a:ext cx="26765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http://www.cs.hmc.edu/courses/2011/spring/cs60/assignments/hco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7"/>
          <a:stretch>
            <a:fillRect/>
          </a:stretch>
        </p:blipFill>
        <p:spPr bwMode="auto">
          <a:xfrm>
            <a:off x="397933" y="1397000"/>
            <a:ext cx="267652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3" name="Group 25"/>
          <p:cNvGrpSpPr>
            <a:grpSpLocks/>
          </p:cNvGrpSpPr>
          <p:nvPr/>
        </p:nvGrpSpPr>
        <p:grpSpPr bwMode="auto">
          <a:xfrm>
            <a:off x="8496997" y="6158633"/>
            <a:ext cx="450850" cy="509588"/>
            <a:chOff x="2928" y="1051"/>
            <a:chExt cx="840" cy="957"/>
          </a:xfrm>
        </p:grpSpPr>
        <p:sp>
          <p:nvSpPr>
            <p:cNvPr id="45065" name="Freeform 2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Oval 2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67" name="Oval 2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68" name="Oval 2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69" name="Oval 3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70" name="Oval 3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71" name="Oval 3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72" name="Oval 3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73" name="AutoShape 3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74" name="Freeform 3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3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3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Freeform 3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4" name="Text Box 39"/>
          <p:cNvSpPr txBox="1">
            <a:spLocks noChangeArrowheads="1"/>
          </p:cNvSpPr>
          <p:nvPr/>
        </p:nvSpPr>
        <p:spPr bwMode="auto">
          <a:xfrm>
            <a:off x="7102348" y="5937864"/>
            <a:ext cx="1673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b="0" dirty="0">
                <a:solidFill>
                  <a:srgbClr val="008000"/>
                </a:solidFill>
                <a:latin typeface="Cambria" panose="02040503050406030204" pitchFamily="18" charset="0"/>
              </a:rPr>
              <a:t>Problem 2 must be </a:t>
            </a:r>
            <a:r>
              <a:rPr lang="en-US" altLang="en-US" sz="1400" b="0" dirty="0" smtClean="0">
                <a:solidFill>
                  <a:srgbClr val="008000"/>
                </a:solidFill>
                <a:latin typeface="Cambria" panose="02040503050406030204" pitchFamily="18" charset="0"/>
              </a:rPr>
              <a:t>even MORE </a:t>
            </a:r>
            <a:r>
              <a:rPr lang="en-US" altLang="en-US" sz="1400" b="0" dirty="0">
                <a:solidFill>
                  <a:srgbClr val="008000"/>
                </a:solidFill>
                <a:latin typeface="Cambria" panose="02040503050406030204" pitchFamily="18" charset="0"/>
              </a:rPr>
              <a:t>fun!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8681" r="24219" b="74975"/>
          <a:stretch/>
        </p:blipFill>
        <p:spPr bwMode="auto">
          <a:xfrm>
            <a:off x="838200" y="4501450"/>
            <a:ext cx="7696200" cy="60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50998" r="47701" b="38461"/>
          <a:stretch/>
        </p:blipFill>
        <p:spPr bwMode="auto">
          <a:xfrm>
            <a:off x="1223190" y="5137855"/>
            <a:ext cx="4738226" cy="103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4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53755" y="5384800"/>
            <a:ext cx="2385307" cy="1083733"/>
          </a:xfrm>
          <a:prstGeom prst="roundRect">
            <a:avLst>
              <a:gd name="adj" fmla="val 21589"/>
            </a:avLst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869950" y="914400"/>
            <a:ext cx="74358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3600" b="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 new programming language </a:t>
            </a:r>
            <a:r>
              <a:rPr lang="en-US" altLang="en-US" sz="3600" b="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does not expand the set </a:t>
            </a:r>
            <a:r>
              <a:rPr lang="en-US" altLang="en-US" sz="3600" b="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of </a:t>
            </a:r>
            <a:r>
              <a:rPr lang="en-US" altLang="en-US" sz="3600" b="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all possible </a:t>
            </a:r>
            <a:r>
              <a:rPr lang="en-US" altLang="en-US" sz="3600" b="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algorithms, </a:t>
            </a:r>
          </a:p>
          <a:p>
            <a:endParaRPr lang="en-US" altLang="en-US" sz="36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en-US" altLang="en-US" sz="3600" b="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but it </a:t>
            </a:r>
            <a:r>
              <a:rPr lang="en-US" altLang="en-US" sz="3600" b="0" i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does</a:t>
            </a:r>
            <a:r>
              <a:rPr lang="en-US" altLang="en-US" sz="3600" b="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en-US" sz="3600" b="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expand </a:t>
            </a:r>
            <a:r>
              <a:rPr lang="en-US" altLang="en-US" sz="3600" b="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the set of </a:t>
            </a:r>
            <a:r>
              <a:rPr lang="en-US" altLang="en-US" sz="3600" b="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algorithms </a:t>
            </a:r>
            <a:r>
              <a:rPr lang="en-US" altLang="en-US" sz="3600" b="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we can</a:t>
            </a:r>
            <a:r>
              <a:rPr lang="en-US" altLang="en-US" sz="3600" b="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en-US" sz="3600" b="0" i="1" dirty="0">
                <a:solidFill>
                  <a:srgbClr val="090BF3"/>
                </a:solidFill>
                <a:latin typeface="Cambria" pitchFamily="18" charset="0"/>
                <a:cs typeface="Times New Roman" pitchFamily="18" charset="0"/>
              </a:rPr>
              <a:t>efficiently think about, write, </a:t>
            </a:r>
            <a:r>
              <a:rPr lang="en-US" altLang="en-US" sz="3600" b="0" i="1" dirty="0" smtClean="0">
                <a:solidFill>
                  <a:srgbClr val="090BF3"/>
                </a:solidFill>
                <a:latin typeface="Cambria" pitchFamily="18" charset="0"/>
                <a:cs typeface="Times New Roman" pitchFamily="18" charset="0"/>
              </a:rPr>
              <a:t>and </a:t>
            </a:r>
            <a:r>
              <a:rPr lang="en-US" altLang="en-US" sz="3600" b="0" i="1" dirty="0">
                <a:solidFill>
                  <a:srgbClr val="090BF3"/>
                </a:solidFill>
                <a:latin typeface="Cambria" pitchFamily="18" charset="0"/>
                <a:cs typeface="Times New Roman" pitchFamily="18" charset="0"/>
              </a:rPr>
              <a:t>analyze</a:t>
            </a:r>
            <a:r>
              <a:rPr lang="en-US" altLang="en-US" sz="3600" b="0" dirty="0">
                <a:solidFill>
                  <a:srgbClr val="090BF3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6323" name="Rectangle 17"/>
          <p:cNvSpPr>
            <a:spLocks noChangeArrowheads="1"/>
          </p:cNvSpPr>
          <p:nvPr/>
        </p:nvSpPr>
        <p:spPr bwMode="auto">
          <a:xfrm>
            <a:off x="5479686" y="5930900"/>
            <a:ext cx="213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 smtClean="0">
                <a:latin typeface="Cambria" panose="02040503050406030204" pitchFamily="18" charset="0"/>
              </a:rPr>
              <a:t>big-O analysis</a:t>
            </a:r>
            <a:endParaRPr lang="en-US" altLang="en-US" i="1" dirty="0">
              <a:latin typeface="Cambria" panose="02040503050406030204" pitchFamily="18" charset="0"/>
            </a:endParaRPr>
          </a:p>
        </p:txBody>
      </p:sp>
      <p:sp>
        <p:nvSpPr>
          <p:cNvPr id="56324" name="Line 14"/>
          <p:cNvSpPr>
            <a:spLocks noChangeShapeType="1"/>
          </p:cNvSpPr>
          <p:nvPr/>
        </p:nvSpPr>
        <p:spPr bwMode="auto">
          <a:xfrm rot="16200000" flipV="1">
            <a:off x="6092825" y="5540376"/>
            <a:ext cx="458787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71533" y="4876800"/>
            <a:ext cx="3510115" cy="360055"/>
          </a:xfrm>
          <a:prstGeom prst="roundRect">
            <a:avLst>
              <a:gd name="adj" fmla="val 21589"/>
            </a:avLst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58151" y="5429956"/>
            <a:ext cx="3510115" cy="360055"/>
          </a:xfrm>
          <a:prstGeom prst="roundRect">
            <a:avLst>
              <a:gd name="adj" fmla="val 21589"/>
            </a:avLst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0" y="2519363"/>
            <a:ext cx="7750175" cy="1187450"/>
          </a:xfrm>
          <a:prstGeom prst="roundRect">
            <a:avLst>
              <a:gd name="adj" fmla="val 2158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964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8977" y="4399757"/>
            <a:ext cx="1127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Design</a:t>
            </a:r>
          </a:p>
        </p:txBody>
      </p:sp>
      <p:sp>
        <p:nvSpPr>
          <p:cNvPr id="40965" name="Text 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19800" y="4416602"/>
            <a:ext cx="1332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i="1" dirty="0">
                <a:solidFill>
                  <a:srgbClr val="090BF3"/>
                </a:solidFill>
                <a:latin typeface="Cambria" panose="02040503050406030204" pitchFamily="18" charset="0"/>
              </a:rPr>
              <a:t>Analysis</a:t>
            </a:r>
          </a:p>
        </p:txBody>
      </p:sp>
      <p:sp>
        <p:nvSpPr>
          <p:cNvPr id="40966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353" y="4860132"/>
            <a:ext cx="30381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Which </a:t>
            </a:r>
            <a:r>
              <a:rPr lang="en-US" altLang="en-US" sz="1800" dirty="0">
                <a:latin typeface="Calibri" pitchFamily="34" charset="0"/>
              </a:rPr>
              <a:t>language</a:t>
            </a:r>
            <a:r>
              <a:rPr lang="en-US" altLang="en-US" sz="1800" b="0" dirty="0">
                <a:latin typeface="Calibri" pitchFamily="34" charset="0"/>
              </a:rPr>
              <a:t>?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Which data structures?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What </a:t>
            </a:r>
            <a:r>
              <a:rPr lang="en-US" altLang="en-US" sz="1800" b="0" dirty="0" smtClean="0">
                <a:latin typeface="Calibri" pitchFamily="34" charset="0"/>
              </a:rPr>
              <a:t>algorithm?</a:t>
            </a:r>
            <a:endParaRPr lang="en-US" altLang="en-US" sz="1800" b="0" dirty="0"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How to </a:t>
            </a:r>
            <a:r>
              <a:rPr lang="en-US" altLang="en-US" sz="1800" b="0" dirty="0" smtClean="0">
                <a:latin typeface="Calibri" pitchFamily="34" charset="0"/>
              </a:rPr>
              <a:t>design my programs?</a:t>
            </a:r>
            <a:endParaRPr lang="en-US" altLang="en-US" sz="1800" b="0" dirty="0">
              <a:latin typeface="Calibri" pitchFamily="34" charset="0"/>
            </a:endParaRPr>
          </a:p>
        </p:txBody>
      </p:sp>
      <p:sp>
        <p:nvSpPr>
          <p:cNvPr id="4096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58151" y="4876977"/>
            <a:ext cx="34168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</a:t>
            </a:r>
            <a:r>
              <a:rPr lang="en-US" altLang="en-US" sz="1800" b="0" dirty="0" smtClean="0">
                <a:latin typeface="Calibri" pitchFamily="34" charset="0"/>
              </a:rPr>
              <a:t>Is my </a:t>
            </a:r>
            <a:r>
              <a:rPr lang="en-US" altLang="en-US" sz="1800" i="1" dirty="0" smtClean="0">
                <a:latin typeface="Calibri" pitchFamily="34" charset="0"/>
              </a:rPr>
              <a:t>algorithm</a:t>
            </a:r>
            <a:r>
              <a:rPr lang="en-US" altLang="en-US" sz="1800" b="0" dirty="0" smtClean="0">
                <a:latin typeface="Calibri" pitchFamily="34" charset="0"/>
              </a:rPr>
              <a:t> correct?</a:t>
            </a:r>
            <a:endParaRPr lang="en-US" altLang="en-US" sz="1800" b="0" dirty="0"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Is my program </a:t>
            </a:r>
            <a:r>
              <a:rPr lang="en-US" altLang="en-US" sz="1800" b="0" dirty="0" smtClean="0">
                <a:latin typeface="Calibri" pitchFamily="34" charset="0"/>
              </a:rPr>
              <a:t>correct?</a:t>
            </a:r>
            <a:endParaRPr lang="en-US" altLang="en-US" sz="1800" b="0" dirty="0"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How fast does my algorithm run?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0" dirty="0">
                <a:latin typeface="Calibri" pitchFamily="34" charset="0"/>
              </a:rPr>
              <a:t> Is the problem solvable at all?</a:t>
            </a:r>
          </a:p>
        </p:txBody>
      </p:sp>
      <p:sp>
        <p:nvSpPr>
          <p:cNvPr id="40969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13209" y="2743200"/>
            <a:ext cx="59191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>
                <a:solidFill>
                  <a:srgbClr val="000000"/>
                </a:solidFill>
                <a:latin typeface="Cambria" panose="02040503050406030204" pitchFamily="18" charset="0"/>
              </a:rPr>
              <a:t>Algorithms + Programs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67000" y="3481388"/>
            <a:ext cx="1841500" cy="114920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0965" idx="1"/>
          </p:cNvCxnSpPr>
          <p:nvPr/>
        </p:nvCxnSpPr>
        <p:spPr>
          <a:xfrm>
            <a:off x="4521200" y="3481388"/>
            <a:ext cx="1498600" cy="1166047"/>
          </a:xfrm>
          <a:prstGeom prst="straightConnector1">
            <a:avLst/>
          </a:prstGeom>
          <a:ln>
            <a:solidFill>
              <a:srgbClr val="090BF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loud 57"/>
          <p:cNvSpPr/>
          <p:nvPr/>
        </p:nvSpPr>
        <p:spPr bwMode="auto">
          <a:xfrm>
            <a:off x="1687689" y="1072445"/>
            <a:ext cx="5757333" cy="1156582"/>
          </a:xfrm>
          <a:prstGeom prst="cloud">
            <a:avLst/>
          </a:prstGeom>
          <a:solidFill>
            <a:schemeClr val="bg1"/>
          </a:solidFill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pitchFamily="-112" charset="-128"/>
            </a:endParaRPr>
          </a:p>
        </p:txBody>
      </p:sp>
      <p:sp>
        <p:nvSpPr>
          <p:cNvPr id="40973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01710" y="1388181"/>
            <a:ext cx="43830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i="1" dirty="0">
                <a:latin typeface="Cambria" panose="02040503050406030204" pitchFamily="18" charset="0"/>
              </a:rPr>
              <a:t>Information-based problems…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524375" y="19050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893" y="206375"/>
            <a:ext cx="5103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Principles </a:t>
            </a: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</a:rPr>
              <a:t>of </a:t>
            </a:r>
            <a:r>
              <a:rPr lang="en-US" altLang="en-US" sz="4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CS!</a:t>
            </a:r>
            <a:endParaRPr lang="en-US" altLang="en-US" sz="4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52400" y="2079978"/>
            <a:ext cx="8763000" cy="1676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6" name="Rectangle 27"/>
          <p:cNvSpPr>
            <a:spLocks noChangeArrowheads="1"/>
          </p:cNvSpPr>
          <p:nvPr/>
        </p:nvSpPr>
        <p:spPr bwMode="auto">
          <a:xfrm>
            <a:off x="2778580" y="304800"/>
            <a:ext cx="2539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Factorial:  Find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N!</a:t>
            </a:r>
          </a:p>
        </p:txBody>
      </p:sp>
      <p:sp>
        <p:nvSpPr>
          <p:cNvPr id="57347" name="Rectangle 28"/>
          <p:cNvSpPr>
            <a:spLocks noChangeArrowheads="1"/>
          </p:cNvSpPr>
          <p:nvPr/>
        </p:nvSpPr>
        <p:spPr bwMode="auto">
          <a:xfrm>
            <a:off x="1084718" y="304800"/>
            <a:ext cx="140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860196"/>
                </a:solidFill>
                <a:latin typeface="Cambria" pitchFamily="18" charset="0"/>
              </a:rPr>
              <a:t>Problem</a:t>
            </a:r>
          </a:p>
        </p:txBody>
      </p:sp>
      <p:sp>
        <p:nvSpPr>
          <p:cNvPr id="57348" name="Rectangle 31"/>
          <p:cNvSpPr>
            <a:spLocks noChangeArrowheads="1"/>
          </p:cNvSpPr>
          <p:nvPr/>
        </p:nvSpPr>
        <p:spPr bwMode="auto">
          <a:xfrm>
            <a:off x="4285632" y="2367565"/>
            <a:ext cx="441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(define (</a:t>
            </a:r>
            <a:r>
              <a:rPr lang="en-US" altLang="en-US" sz="1800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N)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  (if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(= 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N 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0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)</a:t>
            </a:r>
            <a:endParaRPr lang="en-US" altLang="en-US" sz="1800" dirty="0">
              <a:solidFill>
                <a:srgbClr val="000000"/>
              </a:solidFill>
              <a:cs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      1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      (* N (</a:t>
            </a:r>
            <a:r>
              <a:rPr lang="en-US" altLang="en-US" sz="1800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(- N 1))) ))</a:t>
            </a:r>
          </a:p>
        </p:txBody>
      </p:sp>
      <p:sp>
        <p:nvSpPr>
          <p:cNvPr id="57350" name="Rectangle 37"/>
          <p:cNvSpPr>
            <a:spLocks noChangeArrowheads="1"/>
          </p:cNvSpPr>
          <p:nvPr/>
        </p:nvSpPr>
        <p:spPr bwMode="auto">
          <a:xfrm>
            <a:off x="2778580" y="762000"/>
            <a:ext cx="232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rgbClr val="000000"/>
                </a:solidFill>
                <a:latin typeface="Cambria" panose="02040503050406030204" pitchFamily="18" charset="0"/>
              </a:rPr>
              <a:t>value of input, N</a:t>
            </a:r>
          </a:p>
        </p:txBody>
      </p:sp>
      <p:sp>
        <p:nvSpPr>
          <p:cNvPr id="57351" name="Rectangle 38"/>
          <p:cNvSpPr>
            <a:spLocks noChangeArrowheads="1"/>
          </p:cNvSpPr>
          <p:nvPr/>
        </p:nvSpPr>
        <p:spPr bwMode="auto">
          <a:xfrm>
            <a:off x="7532688" y="2289348"/>
            <a:ext cx="107144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 smtClean="0">
                <a:latin typeface="Cambria" pitchFamily="18" charset="0"/>
              </a:rPr>
              <a:t>Racket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57352" name="Rectangle 39"/>
          <p:cNvSpPr>
            <a:spLocks noChangeArrowheads="1"/>
          </p:cNvSpPr>
          <p:nvPr/>
        </p:nvSpPr>
        <p:spPr bwMode="auto">
          <a:xfrm>
            <a:off x="2127250" y="3952875"/>
            <a:ext cx="587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>
                <a:solidFill>
                  <a:srgbClr val="C00000"/>
                </a:solidFill>
                <a:latin typeface="Cambria" pitchFamily="18" charset="0"/>
              </a:rPr>
              <a:t>How many steps are </a:t>
            </a:r>
            <a:r>
              <a:rPr lang="en-US" altLang="en-US" i="1" dirty="0" smtClean="0">
                <a:solidFill>
                  <a:srgbClr val="C00000"/>
                </a:solidFill>
                <a:latin typeface="Cambria" pitchFamily="18" charset="0"/>
              </a:rPr>
              <a:t>run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, i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f 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the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b="0" i="1" dirty="0">
                <a:solidFill>
                  <a:srgbClr val="000000"/>
                </a:solidFill>
                <a:latin typeface="Cambria" pitchFamily="18" charset="0"/>
              </a:rPr>
              <a:t>“step” is…</a:t>
            </a:r>
          </a:p>
        </p:txBody>
      </p:sp>
      <p:sp>
        <p:nvSpPr>
          <p:cNvPr id="57353" name="Rectangle 44"/>
          <p:cNvSpPr>
            <a:spLocks noChangeArrowheads="1"/>
          </p:cNvSpPr>
          <p:nvPr/>
        </p:nvSpPr>
        <p:spPr bwMode="auto">
          <a:xfrm>
            <a:off x="1377862" y="4560711"/>
            <a:ext cx="1566863" cy="23971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0">
                <a:solidFill>
                  <a:srgbClr val="000000"/>
                </a:solidFill>
                <a:latin typeface="Cambria" pitchFamily="18" charset="0"/>
              </a:rPr>
              <a:t>a multiplication</a:t>
            </a:r>
          </a:p>
        </p:txBody>
      </p:sp>
      <p:sp>
        <p:nvSpPr>
          <p:cNvPr id="57354" name="Rectangle 36"/>
          <p:cNvSpPr>
            <a:spLocks noChangeArrowheads="1"/>
          </p:cNvSpPr>
          <p:nvPr/>
        </p:nvSpPr>
        <p:spPr bwMode="auto">
          <a:xfrm>
            <a:off x="862468" y="1276350"/>
            <a:ext cx="162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090BF3"/>
                </a:solidFill>
                <a:latin typeface="Cambria" pitchFamily="18" charset="0"/>
              </a:rPr>
              <a:t>Algorithm</a:t>
            </a:r>
          </a:p>
        </p:txBody>
      </p:sp>
      <p:sp>
        <p:nvSpPr>
          <p:cNvPr id="57355" name="Rectangle 28"/>
          <p:cNvSpPr>
            <a:spLocks noChangeArrowheads="1"/>
          </p:cNvSpPr>
          <p:nvPr/>
        </p:nvSpPr>
        <p:spPr bwMode="auto">
          <a:xfrm>
            <a:off x="6181258" y="307560"/>
            <a:ext cx="25269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solidFill>
                  <a:srgbClr val="000000"/>
                </a:solidFill>
                <a:latin typeface="Cambria" pitchFamily="18" charset="0"/>
              </a:rPr>
              <a:t>Big-O analysis</a:t>
            </a:r>
            <a:endParaRPr lang="en-US" altLang="en-US" sz="4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56" name="Rectangle 27"/>
          <p:cNvSpPr>
            <a:spLocks noChangeArrowheads="1"/>
          </p:cNvSpPr>
          <p:nvPr/>
        </p:nvSpPr>
        <p:spPr bwMode="auto">
          <a:xfrm>
            <a:off x="2788105" y="1276350"/>
            <a:ext cx="2674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90BF3"/>
                </a:solidFill>
                <a:latin typeface="Cambria" panose="02040503050406030204" pitchFamily="18" charset="0"/>
              </a:rPr>
              <a:t>5!  is   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5*4*3*2*1*1</a:t>
            </a:r>
            <a:endParaRPr lang="en-US" altLang="en-US" b="0" dirty="0">
              <a:solidFill>
                <a:srgbClr val="090BF3"/>
              </a:solidFill>
              <a:latin typeface="Cambria" pitchFamily="18" charset="0"/>
            </a:endParaRPr>
          </a:p>
        </p:txBody>
      </p:sp>
      <p:sp>
        <p:nvSpPr>
          <p:cNvPr id="57357" name="Rectangle 44"/>
          <p:cNvSpPr>
            <a:spLocks noChangeArrowheads="1"/>
          </p:cNvSpPr>
          <p:nvPr/>
        </p:nvSpPr>
        <p:spPr bwMode="auto">
          <a:xfrm>
            <a:off x="3400426" y="4560710"/>
            <a:ext cx="1370012" cy="23971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60000"/>
              </a:lnSpc>
            </a:pPr>
            <a:r>
              <a:rPr lang="en-US" altLang="en-US" sz="1600" b="0" dirty="0">
                <a:solidFill>
                  <a:srgbClr val="000000"/>
                </a:solidFill>
                <a:latin typeface="Cambria" pitchFamily="18" charset="0"/>
              </a:rPr>
              <a:t>a comparison</a:t>
            </a:r>
          </a:p>
        </p:txBody>
      </p:sp>
      <p:sp>
        <p:nvSpPr>
          <p:cNvPr id="57358" name="Rectangle 44"/>
          <p:cNvSpPr>
            <a:spLocks noChangeArrowheads="1"/>
          </p:cNvSpPr>
          <p:nvPr/>
        </p:nvSpPr>
        <p:spPr bwMode="auto">
          <a:xfrm>
            <a:off x="7162800" y="4550612"/>
            <a:ext cx="1752600" cy="240066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0" dirty="0" smtClean="0">
                <a:solidFill>
                  <a:srgbClr val="000000"/>
                </a:solidFill>
                <a:latin typeface="Cambria" pitchFamily="18" charset="0"/>
              </a:rPr>
              <a:t>all operators</a:t>
            </a:r>
            <a:endParaRPr lang="en-US" altLang="en-US" sz="16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59" name="Rectangle 44"/>
          <p:cNvSpPr>
            <a:spLocks noChangeArrowheads="1"/>
          </p:cNvSpPr>
          <p:nvPr/>
        </p:nvSpPr>
        <p:spPr bwMode="auto">
          <a:xfrm>
            <a:off x="5278437" y="4560709"/>
            <a:ext cx="1408113" cy="23971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60000"/>
              </a:lnSpc>
            </a:pPr>
            <a:r>
              <a:rPr lang="en-US" altLang="en-US" sz="1600" b="0" dirty="0">
                <a:solidFill>
                  <a:srgbClr val="000000"/>
                </a:solidFill>
                <a:latin typeface="Cambria" pitchFamily="18" charset="0"/>
              </a:rPr>
              <a:t>a function call</a:t>
            </a: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2685974" y="2289348"/>
            <a:ext cx="112402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 smtClean="0">
                <a:latin typeface="Cambria" pitchFamily="18" charset="0"/>
              </a:rPr>
              <a:t>Python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200819" y="2367565"/>
            <a:ext cx="345678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800" dirty="0" err="1" smtClean="0">
                <a:solidFill>
                  <a:srgbClr val="CC6600"/>
                </a:solidFill>
                <a:cs typeface="Courier New" pitchFamily="49" charset="0"/>
              </a:rPr>
              <a:t>def</a:t>
            </a:r>
            <a:r>
              <a:rPr lang="en-US" altLang="en-US" sz="1800" dirty="0" smtClean="0">
                <a:solidFill>
                  <a:srgbClr val="CC6600"/>
                </a:solidFill>
                <a:cs typeface="Courier New" pitchFamily="49" charset="0"/>
              </a:rPr>
              <a:t> </a:t>
            </a:r>
            <a:r>
              <a:rPr lang="en-US" altLang="en-US" sz="1800" dirty="0" err="1" smtClean="0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(N):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altLang="en-US" sz="1800" dirty="0" smtClean="0">
                <a:solidFill>
                  <a:srgbClr val="CC6600"/>
                </a:solidFill>
                <a:cs typeface="Courier New" pitchFamily="49" charset="0"/>
              </a:rPr>
              <a:t>if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N == 0: 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      </a:t>
            </a:r>
            <a:r>
              <a:rPr lang="en-US" altLang="en-US" sz="1800" dirty="0" smtClean="0">
                <a:solidFill>
                  <a:srgbClr val="7030A0"/>
                </a:solidFill>
                <a:cs typeface="Courier New" pitchFamily="49" charset="0"/>
              </a:rPr>
              <a:t>return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1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altLang="en-US" sz="1800" dirty="0" smtClean="0">
                <a:solidFill>
                  <a:srgbClr val="7030A0"/>
                </a:solidFill>
                <a:cs typeface="Courier New" pitchFamily="49" charset="0"/>
              </a:rPr>
              <a:t>return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N*</a:t>
            </a:r>
            <a:r>
              <a:rPr lang="en-US" altLang="en-US" sz="1800" dirty="0" err="1" smtClean="0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(N-1)</a:t>
            </a:r>
            <a:endParaRPr lang="en-US" altLang="en-US" sz="1800" dirty="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305" y="5029200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altLang="en-US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5)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-10305" y="5879068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altLang="en-US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 N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)</a:t>
            </a:r>
            <a:endParaRPr lang="en-US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87883" y="762000"/>
            <a:ext cx="1898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mbria" pitchFamily="18" charset="0"/>
              </a:rPr>
              <a:t>Problem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52400" y="2079978"/>
            <a:ext cx="8763000" cy="1676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6" name="Rectangle 27"/>
          <p:cNvSpPr>
            <a:spLocks noChangeArrowheads="1"/>
          </p:cNvSpPr>
          <p:nvPr/>
        </p:nvSpPr>
        <p:spPr bwMode="auto">
          <a:xfrm>
            <a:off x="2778580" y="304800"/>
            <a:ext cx="2539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Factorial:  Find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N!</a:t>
            </a:r>
          </a:p>
        </p:txBody>
      </p:sp>
      <p:sp>
        <p:nvSpPr>
          <p:cNvPr id="57347" name="Rectangle 28"/>
          <p:cNvSpPr>
            <a:spLocks noChangeArrowheads="1"/>
          </p:cNvSpPr>
          <p:nvPr/>
        </p:nvSpPr>
        <p:spPr bwMode="auto">
          <a:xfrm>
            <a:off x="1084718" y="304800"/>
            <a:ext cx="140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860196"/>
                </a:solidFill>
                <a:latin typeface="Cambria" pitchFamily="18" charset="0"/>
              </a:rPr>
              <a:t>Problem</a:t>
            </a:r>
          </a:p>
        </p:txBody>
      </p:sp>
      <p:sp>
        <p:nvSpPr>
          <p:cNvPr id="57348" name="Rectangle 31"/>
          <p:cNvSpPr>
            <a:spLocks noChangeArrowheads="1"/>
          </p:cNvSpPr>
          <p:nvPr/>
        </p:nvSpPr>
        <p:spPr bwMode="auto">
          <a:xfrm>
            <a:off x="4285632" y="2367565"/>
            <a:ext cx="441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(define (</a:t>
            </a:r>
            <a:r>
              <a:rPr lang="en-US" altLang="en-US" sz="1800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N)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  (if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(= 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N 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0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)</a:t>
            </a:r>
            <a:endParaRPr lang="en-US" altLang="en-US" sz="1800" dirty="0">
              <a:solidFill>
                <a:srgbClr val="000000"/>
              </a:solidFill>
              <a:cs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      1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      (* N (</a:t>
            </a:r>
            <a:r>
              <a:rPr lang="en-US" altLang="en-US" sz="1800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(- N 1))) ))</a:t>
            </a:r>
          </a:p>
        </p:txBody>
      </p:sp>
      <p:sp>
        <p:nvSpPr>
          <p:cNvPr id="57350" name="Rectangle 37"/>
          <p:cNvSpPr>
            <a:spLocks noChangeArrowheads="1"/>
          </p:cNvSpPr>
          <p:nvPr/>
        </p:nvSpPr>
        <p:spPr bwMode="auto">
          <a:xfrm>
            <a:off x="2778580" y="762000"/>
            <a:ext cx="232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rgbClr val="000000"/>
                </a:solidFill>
                <a:latin typeface="Cambria" panose="02040503050406030204" pitchFamily="18" charset="0"/>
              </a:rPr>
              <a:t>value of input, N</a:t>
            </a:r>
          </a:p>
        </p:txBody>
      </p:sp>
      <p:sp>
        <p:nvSpPr>
          <p:cNvPr id="57351" name="Rectangle 38"/>
          <p:cNvSpPr>
            <a:spLocks noChangeArrowheads="1"/>
          </p:cNvSpPr>
          <p:nvPr/>
        </p:nvSpPr>
        <p:spPr bwMode="auto">
          <a:xfrm>
            <a:off x="7532688" y="2289348"/>
            <a:ext cx="107144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 smtClean="0">
                <a:latin typeface="Cambria" pitchFamily="18" charset="0"/>
              </a:rPr>
              <a:t>Racket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57352" name="Rectangle 39"/>
          <p:cNvSpPr>
            <a:spLocks noChangeArrowheads="1"/>
          </p:cNvSpPr>
          <p:nvPr/>
        </p:nvSpPr>
        <p:spPr bwMode="auto">
          <a:xfrm>
            <a:off x="2127250" y="3952875"/>
            <a:ext cx="587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>
                <a:solidFill>
                  <a:srgbClr val="C00000"/>
                </a:solidFill>
                <a:latin typeface="Cambria" pitchFamily="18" charset="0"/>
              </a:rPr>
              <a:t>How many steps are </a:t>
            </a:r>
            <a:r>
              <a:rPr lang="en-US" altLang="en-US" i="1" dirty="0" smtClean="0">
                <a:solidFill>
                  <a:srgbClr val="C00000"/>
                </a:solidFill>
                <a:latin typeface="Cambria" pitchFamily="18" charset="0"/>
              </a:rPr>
              <a:t>run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, i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f 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the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b="0" i="1" dirty="0">
                <a:solidFill>
                  <a:srgbClr val="000000"/>
                </a:solidFill>
                <a:latin typeface="Cambria" pitchFamily="18" charset="0"/>
              </a:rPr>
              <a:t>“step” is…</a:t>
            </a:r>
          </a:p>
        </p:txBody>
      </p:sp>
      <p:sp>
        <p:nvSpPr>
          <p:cNvPr id="57353" name="Rectangle 44"/>
          <p:cNvSpPr>
            <a:spLocks noChangeArrowheads="1"/>
          </p:cNvSpPr>
          <p:nvPr/>
        </p:nvSpPr>
        <p:spPr bwMode="auto">
          <a:xfrm>
            <a:off x="1377862" y="4560711"/>
            <a:ext cx="1566863" cy="23971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0">
                <a:solidFill>
                  <a:srgbClr val="000000"/>
                </a:solidFill>
                <a:latin typeface="Cambria" pitchFamily="18" charset="0"/>
              </a:rPr>
              <a:t>a multiplication</a:t>
            </a:r>
          </a:p>
        </p:txBody>
      </p:sp>
      <p:sp>
        <p:nvSpPr>
          <p:cNvPr id="57354" name="Rectangle 36"/>
          <p:cNvSpPr>
            <a:spLocks noChangeArrowheads="1"/>
          </p:cNvSpPr>
          <p:nvPr/>
        </p:nvSpPr>
        <p:spPr bwMode="auto">
          <a:xfrm>
            <a:off x="862468" y="1276350"/>
            <a:ext cx="162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090BF3"/>
                </a:solidFill>
                <a:latin typeface="Cambria" pitchFamily="18" charset="0"/>
              </a:rPr>
              <a:t>Algorithm</a:t>
            </a:r>
          </a:p>
        </p:txBody>
      </p:sp>
      <p:sp>
        <p:nvSpPr>
          <p:cNvPr id="57355" name="Rectangle 28"/>
          <p:cNvSpPr>
            <a:spLocks noChangeArrowheads="1"/>
          </p:cNvSpPr>
          <p:nvPr/>
        </p:nvSpPr>
        <p:spPr bwMode="auto">
          <a:xfrm>
            <a:off x="6181258" y="307560"/>
            <a:ext cx="25269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solidFill>
                  <a:srgbClr val="000000"/>
                </a:solidFill>
                <a:latin typeface="Cambria" pitchFamily="18" charset="0"/>
              </a:rPr>
              <a:t>Big-O analysis</a:t>
            </a:r>
            <a:endParaRPr lang="en-US" altLang="en-US" sz="4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56" name="Rectangle 27"/>
          <p:cNvSpPr>
            <a:spLocks noChangeArrowheads="1"/>
          </p:cNvSpPr>
          <p:nvPr/>
        </p:nvSpPr>
        <p:spPr bwMode="auto">
          <a:xfrm>
            <a:off x="2788105" y="1276350"/>
            <a:ext cx="2674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90BF3"/>
                </a:solidFill>
                <a:latin typeface="Cambria" panose="02040503050406030204" pitchFamily="18" charset="0"/>
              </a:rPr>
              <a:t>5!  is   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5*4*3*2*1*1</a:t>
            </a:r>
            <a:endParaRPr lang="en-US" altLang="en-US" b="0" dirty="0">
              <a:solidFill>
                <a:srgbClr val="090BF3"/>
              </a:solidFill>
              <a:latin typeface="Cambria" pitchFamily="18" charset="0"/>
            </a:endParaRPr>
          </a:p>
        </p:txBody>
      </p:sp>
      <p:sp>
        <p:nvSpPr>
          <p:cNvPr id="57357" name="Rectangle 44"/>
          <p:cNvSpPr>
            <a:spLocks noChangeArrowheads="1"/>
          </p:cNvSpPr>
          <p:nvPr/>
        </p:nvSpPr>
        <p:spPr bwMode="auto">
          <a:xfrm>
            <a:off x="3400426" y="4560710"/>
            <a:ext cx="1370012" cy="23971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60000"/>
              </a:lnSpc>
            </a:pPr>
            <a:r>
              <a:rPr lang="en-US" altLang="en-US" sz="1600" b="0" dirty="0">
                <a:solidFill>
                  <a:srgbClr val="000000"/>
                </a:solidFill>
                <a:latin typeface="Cambria" pitchFamily="18" charset="0"/>
              </a:rPr>
              <a:t>a comparison</a:t>
            </a:r>
          </a:p>
        </p:txBody>
      </p:sp>
      <p:sp>
        <p:nvSpPr>
          <p:cNvPr id="57358" name="Rectangle 44"/>
          <p:cNvSpPr>
            <a:spLocks noChangeArrowheads="1"/>
          </p:cNvSpPr>
          <p:nvPr/>
        </p:nvSpPr>
        <p:spPr bwMode="auto">
          <a:xfrm>
            <a:off x="7162800" y="4550612"/>
            <a:ext cx="1752600" cy="240066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0" dirty="0" smtClean="0">
                <a:solidFill>
                  <a:srgbClr val="000000"/>
                </a:solidFill>
                <a:latin typeface="Cambria" pitchFamily="18" charset="0"/>
              </a:rPr>
              <a:t>all operators</a:t>
            </a:r>
            <a:endParaRPr lang="en-US" altLang="en-US" sz="16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59" name="Rectangle 44"/>
          <p:cNvSpPr>
            <a:spLocks noChangeArrowheads="1"/>
          </p:cNvSpPr>
          <p:nvPr/>
        </p:nvSpPr>
        <p:spPr bwMode="auto">
          <a:xfrm>
            <a:off x="5278437" y="4560709"/>
            <a:ext cx="1408113" cy="23971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60000"/>
              </a:lnSpc>
            </a:pPr>
            <a:r>
              <a:rPr lang="en-US" altLang="en-US" sz="1600" b="0" dirty="0">
                <a:solidFill>
                  <a:srgbClr val="000000"/>
                </a:solidFill>
                <a:latin typeface="Cambria" pitchFamily="18" charset="0"/>
              </a:rPr>
              <a:t>a function call</a:t>
            </a: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2685974" y="2289348"/>
            <a:ext cx="112402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 smtClean="0">
                <a:latin typeface="Cambria" pitchFamily="18" charset="0"/>
              </a:rPr>
              <a:t>Python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200819" y="2367565"/>
            <a:ext cx="345678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800" dirty="0" err="1" smtClean="0">
                <a:solidFill>
                  <a:srgbClr val="CC6600"/>
                </a:solidFill>
                <a:cs typeface="Courier New" pitchFamily="49" charset="0"/>
              </a:rPr>
              <a:t>def</a:t>
            </a:r>
            <a:r>
              <a:rPr lang="en-US" altLang="en-US" sz="1800" dirty="0" smtClean="0">
                <a:solidFill>
                  <a:srgbClr val="CC6600"/>
                </a:solidFill>
                <a:cs typeface="Courier New" pitchFamily="49" charset="0"/>
              </a:rPr>
              <a:t> </a:t>
            </a:r>
            <a:r>
              <a:rPr lang="en-US" altLang="en-US" sz="1800" dirty="0" err="1" smtClean="0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(N):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altLang="en-US" sz="1800" dirty="0" smtClean="0">
                <a:solidFill>
                  <a:srgbClr val="CC6600"/>
                </a:solidFill>
                <a:cs typeface="Courier New" pitchFamily="49" charset="0"/>
              </a:rPr>
              <a:t>if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N == 0: 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      </a:t>
            </a:r>
            <a:r>
              <a:rPr lang="en-US" altLang="en-US" sz="1800" dirty="0" smtClean="0">
                <a:solidFill>
                  <a:srgbClr val="7030A0"/>
                </a:solidFill>
                <a:cs typeface="Courier New" pitchFamily="49" charset="0"/>
              </a:rPr>
              <a:t>return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1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altLang="en-US" sz="1800" dirty="0" smtClean="0">
                <a:solidFill>
                  <a:srgbClr val="7030A0"/>
                </a:solidFill>
                <a:cs typeface="Courier New" pitchFamily="49" charset="0"/>
              </a:rPr>
              <a:t>return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N*</a:t>
            </a:r>
            <a:r>
              <a:rPr lang="en-US" altLang="en-US" sz="1800" dirty="0" err="1" smtClean="0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(N-1)</a:t>
            </a:r>
            <a:endParaRPr lang="en-US" altLang="en-US" sz="1800" dirty="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305" y="5029200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altLang="en-US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5)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-10305" y="5879068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altLang="en-US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 N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)</a:t>
            </a:r>
            <a:endParaRPr lang="en-US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87883" y="762000"/>
            <a:ext cx="1898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mbria" pitchFamily="18" charset="0"/>
              </a:rPr>
              <a:t>Problem Size</a:t>
            </a:r>
          </a:p>
        </p:txBody>
      </p:sp>
    </p:spTree>
    <p:extLst>
      <p:ext uri="{BB962C8B-B14F-4D97-AF65-F5344CB8AC3E}">
        <p14:creationId xmlns:p14="http://schemas.microsoft.com/office/powerpoint/2010/main" val="22146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52400" y="2079978"/>
            <a:ext cx="8763000" cy="1676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6" name="Rectangle 27"/>
          <p:cNvSpPr>
            <a:spLocks noChangeArrowheads="1"/>
          </p:cNvSpPr>
          <p:nvPr/>
        </p:nvSpPr>
        <p:spPr bwMode="auto">
          <a:xfrm>
            <a:off x="2778580" y="304800"/>
            <a:ext cx="2539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Factorial:  Find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N!</a:t>
            </a:r>
          </a:p>
        </p:txBody>
      </p:sp>
      <p:sp>
        <p:nvSpPr>
          <p:cNvPr id="57347" name="Rectangle 28"/>
          <p:cNvSpPr>
            <a:spLocks noChangeArrowheads="1"/>
          </p:cNvSpPr>
          <p:nvPr/>
        </p:nvSpPr>
        <p:spPr bwMode="auto">
          <a:xfrm>
            <a:off x="1084718" y="304800"/>
            <a:ext cx="140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860196"/>
                </a:solidFill>
                <a:latin typeface="Cambria" pitchFamily="18" charset="0"/>
              </a:rPr>
              <a:t>Problem</a:t>
            </a:r>
          </a:p>
        </p:txBody>
      </p:sp>
      <p:sp>
        <p:nvSpPr>
          <p:cNvPr id="57348" name="Rectangle 31"/>
          <p:cNvSpPr>
            <a:spLocks noChangeArrowheads="1"/>
          </p:cNvSpPr>
          <p:nvPr/>
        </p:nvSpPr>
        <p:spPr bwMode="auto">
          <a:xfrm>
            <a:off x="4285632" y="2367565"/>
            <a:ext cx="441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(define (</a:t>
            </a:r>
            <a:r>
              <a:rPr lang="en-US" altLang="en-US" sz="1800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N)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  (if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(= 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N 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0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)</a:t>
            </a:r>
            <a:endParaRPr lang="en-US" altLang="en-US" sz="1800" dirty="0">
              <a:solidFill>
                <a:srgbClr val="000000"/>
              </a:solidFill>
              <a:cs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      1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      (* N (</a:t>
            </a:r>
            <a:r>
              <a:rPr lang="en-US" altLang="en-US" sz="1800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(- N 1))) ))</a:t>
            </a:r>
          </a:p>
        </p:txBody>
      </p:sp>
      <p:sp>
        <p:nvSpPr>
          <p:cNvPr id="57350" name="Rectangle 37"/>
          <p:cNvSpPr>
            <a:spLocks noChangeArrowheads="1"/>
          </p:cNvSpPr>
          <p:nvPr/>
        </p:nvSpPr>
        <p:spPr bwMode="auto">
          <a:xfrm>
            <a:off x="2778580" y="762000"/>
            <a:ext cx="232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rgbClr val="000000"/>
                </a:solidFill>
                <a:latin typeface="Cambria" panose="02040503050406030204" pitchFamily="18" charset="0"/>
              </a:rPr>
              <a:t>value of input, N</a:t>
            </a:r>
          </a:p>
        </p:txBody>
      </p:sp>
      <p:sp>
        <p:nvSpPr>
          <p:cNvPr id="57351" name="Rectangle 38"/>
          <p:cNvSpPr>
            <a:spLocks noChangeArrowheads="1"/>
          </p:cNvSpPr>
          <p:nvPr/>
        </p:nvSpPr>
        <p:spPr bwMode="auto">
          <a:xfrm>
            <a:off x="7532688" y="2289348"/>
            <a:ext cx="107144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 smtClean="0">
                <a:latin typeface="Cambria" pitchFamily="18" charset="0"/>
              </a:rPr>
              <a:t>Racket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57352" name="Rectangle 39"/>
          <p:cNvSpPr>
            <a:spLocks noChangeArrowheads="1"/>
          </p:cNvSpPr>
          <p:nvPr/>
        </p:nvSpPr>
        <p:spPr bwMode="auto">
          <a:xfrm>
            <a:off x="2127250" y="3952875"/>
            <a:ext cx="587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>
                <a:solidFill>
                  <a:srgbClr val="C00000"/>
                </a:solidFill>
                <a:latin typeface="Cambria" pitchFamily="18" charset="0"/>
              </a:rPr>
              <a:t>How many steps are </a:t>
            </a:r>
            <a:r>
              <a:rPr lang="en-US" altLang="en-US" i="1" dirty="0" smtClean="0">
                <a:solidFill>
                  <a:srgbClr val="C00000"/>
                </a:solidFill>
                <a:latin typeface="Cambria" pitchFamily="18" charset="0"/>
              </a:rPr>
              <a:t>run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, i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f 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the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b="0" i="1" dirty="0">
                <a:solidFill>
                  <a:srgbClr val="000000"/>
                </a:solidFill>
                <a:latin typeface="Cambria" pitchFamily="18" charset="0"/>
              </a:rPr>
              <a:t>“step” is…</a:t>
            </a:r>
          </a:p>
        </p:txBody>
      </p:sp>
      <p:sp>
        <p:nvSpPr>
          <p:cNvPr id="57353" name="Rectangle 44"/>
          <p:cNvSpPr>
            <a:spLocks noChangeArrowheads="1"/>
          </p:cNvSpPr>
          <p:nvPr/>
        </p:nvSpPr>
        <p:spPr bwMode="auto">
          <a:xfrm>
            <a:off x="1377862" y="4560711"/>
            <a:ext cx="1566863" cy="23971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0">
                <a:solidFill>
                  <a:srgbClr val="000000"/>
                </a:solidFill>
                <a:latin typeface="Cambria" pitchFamily="18" charset="0"/>
              </a:rPr>
              <a:t>a multiplication</a:t>
            </a:r>
          </a:p>
        </p:txBody>
      </p:sp>
      <p:sp>
        <p:nvSpPr>
          <p:cNvPr id="57354" name="Rectangle 36"/>
          <p:cNvSpPr>
            <a:spLocks noChangeArrowheads="1"/>
          </p:cNvSpPr>
          <p:nvPr/>
        </p:nvSpPr>
        <p:spPr bwMode="auto">
          <a:xfrm>
            <a:off x="862468" y="1276350"/>
            <a:ext cx="162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090BF3"/>
                </a:solidFill>
                <a:latin typeface="Cambria" pitchFamily="18" charset="0"/>
              </a:rPr>
              <a:t>Algorithm</a:t>
            </a:r>
          </a:p>
        </p:txBody>
      </p:sp>
      <p:sp>
        <p:nvSpPr>
          <p:cNvPr id="57355" name="Rectangle 28"/>
          <p:cNvSpPr>
            <a:spLocks noChangeArrowheads="1"/>
          </p:cNvSpPr>
          <p:nvPr/>
        </p:nvSpPr>
        <p:spPr bwMode="auto">
          <a:xfrm>
            <a:off x="6181258" y="307560"/>
            <a:ext cx="25269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solidFill>
                  <a:srgbClr val="000000"/>
                </a:solidFill>
                <a:latin typeface="Cambria" pitchFamily="18" charset="0"/>
              </a:rPr>
              <a:t>Big-O analysis</a:t>
            </a:r>
            <a:endParaRPr lang="en-US" altLang="en-US" sz="4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56" name="Rectangle 27"/>
          <p:cNvSpPr>
            <a:spLocks noChangeArrowheads="1"/>
          </p:cNvSpPr>
          <p:nvPr/>
        </p:nvSpPr>
        <p:spPr bwMode="auto">
          <a:xfrm>
            <a:off x="2788105" y="1276350"/>
            <a:ext cx="2674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90BF3"/>
                </a:solidFill>
                <a:latin typeface="Cambria" panose="02040503050406030204" pitchFamily="18" charset="0"/>
              </a:rPr>
              <a:t>5!  is   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5*4*3*2*1*1</a:t>
            </a:r>
            <a:endParaRPr lang="en-US" altLang="en-US" b="0" dirty="0">
              <a:solidFill>
                <a:srgbClr val="090BF3"/>
              </a:solidFill>
              <a:latin typeface="Cambria" pitchFamily="18" charset="0"/>
            </a:endParaRPr>
          </a:p>
        </p:txBody>
      </p:sp>
      <p:sp>
        <p:nvSpPr>
          <p:cNvPr id="57357" name="Rectangle 44"/>
          <p:cNvSpPr>
            <a:spLocks noChangeArrowheads="1"/>
          </p:cNvSpPr>
          <p:nvPr/>
        </p:nvSpPr>
        <p:spPr bwMode="auto">
          <a:xfrm>
            <a:off x="3400426" y="4560710"/>
            <a:ext cx="1370012" cy="23971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60000"/>
              </a:lnSpc>
            </a:pPr>
            <a:r>
              <a:rPr lang="en-US" altLang="en-US" sz="1600" b="0" dirty="0">
                <a:solidFill>
                  <a:srgbClr val="000000"/>
                </a:solidFill>
                <a:latin typeface="Cambria" pitchFamily="18" charset="0"/>
              </a:rPr>
              <a:t>a comparison</a:t>
            </a:r>
          </a:p>
        </p:txBody>
      </p:sp>
      <p:sp>
        <p:nvSpPr>
          <p:cNvPr id="57358" name="Rectangle 44"/>
          <p:cNvSpPr>
            <a:spLocks noChangeArrowheads="1"/>
          </p:cNvSpPr>
          <p:nvPr/>
        </p:nvSpPr>
        <p:spPr bwMode="auto">
          <a:xfrm>
            <a:off x="7162800" y="4550612"/>
            <a:ext cx="1752600" cy="240066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0" dirty="0" smtClean="0">
                <a:solidFill>
                  <a:srgbClr val="000000"/>
                </a:solidFill>
                <a:latin typeface="Cambria" pitchFamily="18" charset="0"/>
              </a:rPr>
              <a:t>all operators</a:t>
            </a:r>
            <a:endParaRPr lang="en-US" altLang="en-US" sz="16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59" name="Rectangle 44"/>
          <p:cNvSpPr>
            <a:spLocks noChangeArrowheads="1"/>
          </p:cNvSpPr>
          <p:nvPr/>
        </p:nvSpPr>
        <p:spPr bwMode="auto">
          <a:xfrm>
            <a:off x="5278437" y="4560709"/>
            <a:ext cx="1408113" cy="23971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60000"/>
              </a:lnSpc>
            </a:pPr>
            <a:r>
              <a:rPr lang="en-US" altLang="en-US" sz="1600" b="0" dirty="0">
                <a:solidFill>
                  <a:srgbClr val="000000"/>
                </a:solidFill>
                <a:latin typeface="Cambria" pitchFamily="18" charset="0"/>
              </a:rPr>
              <a:t>a function call</a:t>
            </a: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2685974" y="2289348"/>
            <a:ext cx="112402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 smtClean="0">
                <a:latin typeface="Cambria" pitchFamily="18" charset="0"/>
              </a:rPr>
              <a:t>Python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200819" y="2367565"/>
            <a:ext cx="345678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800" dirty="0" err="1" smtClean="0">
                <a:solidFill>
                  <a:srgbClr val="CC6600"/>
                </a:solidFill>
                <a:cs typeface="Courier New" pitchFamily="49" charset="0"/>
              </a:rPr>
              <a:t>def</a:t>
            </a:r>
            <a:r>
              <a:rPr lang="en-US" altLang="en-US" sz="1800" dirty="0" smtClean="0">
                <a:solidFill>
                  <a:srgbClr val="CC6600"/>
                </a:solidFill>
                <a:cs typeface="Courier New" pitchFamily="49" charset="0"/>
              </a:rPr>
              <a:t> </a:t>
            </a:r>
            <a:r>
              <a:rPr lang="en-US" altLang="en-US" sz="1800" dirty="0" err="1" smtClean="0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(N):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altLang="en-US" sz="1800" dirty="0" smtClean="0">
                <a:solidFill>
                  <a:srgbClr val="CC6600"/>
                </a:solidFill>
                <a:cs typeface="Courier New" pitchFamily="49" charset="0"/>
              </a:rPr>
              <a:t>if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N == 0: 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      </a:t>
            </a:r>
            <a:r>
              <a:rPr lang="en-US" altLang="en-US" sz="1800" dirty="0" smtClean="0">
                <a:solidFill>
                  <a:srgbClr val="7030A0"/>
                </a:solidFill>
                <a:cs typeface="Courier New" pitchFamily="49" charset="0"/>
              </a:rPr>
              <a:t>return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1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altLang="en-US" sz="1800" dirty="0" smtClean="0">
                <a:solidFill>
                  <a:srgbClr val="7030A0"/>
                </a:solidFill>
                <a:cs typeface="Courier New" pitchFamily="49" charset="0"/>
              </a:rPr>
              <a:t>return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N*</a:t>
            </a:r>
            <a:r>
              <a:rPr lang="en-US" altLang="en-US" sz="1800" dirty="0" err="1" smtClean="0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(N-1)</a:t>
            </a:r>
            <a:endParaRPr lang="en-US" altLang="en-US" sz="1800" dirty="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3013" y="4920734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>
                <a:solidFill>
                  <a:srgbClr val="C00000"/>
                </a:solidFill>
                <a:cs typeface="Courier New" pitchFamily="49" charset="0"/>
              </a:rPr>
              <a:t>5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73013" y="5770602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solidFill>
                  <a:srgbClr val="C00000"/>
                </a:solidFill>
                <a:cs typeface="Courier New" pitchFamily="49" charset="0"/>
              </a:rPr>
              <a:t>N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34927" y="4919133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solidFill>
                  <a:srgbClr val="C00000"/>
                </a:solidFill>
                <a:cs typeface="Courier New" pitchFamily="49" charset="0"/>
              </a:rPr>
              <a:t>6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11121" y="5769001"/>
            <a:ext cx="11560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solidFill>
                  <a:srgbClr val="C00000"/>
                </a:solidFill>
                <a:cs typeface="Courier New" pitchFamily="49" charset="0"/>
              </a:rPr>
              <a:t>N+1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39927" y="4919133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>
                <a:solidFill>
                  <a:srgbClr val="C00000"/>
                </a:solidFill>
                <a:cs typeface="Courier New" pitchFamily="49" charset="0"/>
              </a:rPr>
              <a:t>5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39927" y="5769001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solidFill>
                  <a:srgbClr val="C00000"/>
                </a:solidFill>
                <a:cs typeface="Courier New" pitchFamily="49" charset="0"/>
              </a:rPr>
              <a:t>N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59224" y="4919133"/>
            <a:ext cx="8322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solidFill>
                  <a:srgbClr val="C00000"/>
                </a:solidFill>
                <a:cs typeface="Courier New" pitchFamily="49" charset="0"/>
              </a:rPr>
              <a:t>16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5418" y="5769001"/>
            <a:ext cx="14798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solidFill>
                  <a:srgbClr val="C00000"/>
                </a:solidFill>
                <a:cs typeface="Courier New" pitchFamily="49" charset="0"/>
              </a:rPr>
              <a:t>3N+1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305" y="5029200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altLang="en-US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5)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-10305" y="5879068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altLang="en-US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 N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)</a:t>
            </a:r>
            <a:endParaRPr lang="en-US" dirty="0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87883" y="762000"/>
            <a:ext cx="1898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mbria" pitchFamily="18" charset="0"/>
              </a:rPr>
              <a:t>Problem Size</a:t>
            </a:r>
          </a:p>
        </p:txBody>
      </p:sp>
    </p:spTree>
    <p:extLst>
      <p:ext uri="{BB962C8B-B14F-4D97-AF65-F5344CB8AC3E}">
        <p14:creationId xmlns:p14="http://schemas.microsoft.com/office/powerpoint/2010/main" val="26315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576388" y="166688"/>
            <a:ext cx="581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000" b="0" dirty="0">
                <a:solidFill>
                  <a:srgbClr val="000000"/>
                </a:solidFill>
                <a:latin typeface="Cambria" panose="02040503050406030204" pitchFamily="18" charset="0"/>
              </a:rPr>
              <a:t>Introductions...</a:t>
            </a:r>
          </a:p>
        </p:txBody>
      </p:sp>
      <p:pic>
        <p:nvPicPr>
          <p:cNvPr id="30723" name="Picture 31" descr="pl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91350" y="6096000"/>
            <a:ext cx="1835150" cy="23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and not afraid of stuffed animals!</a:t>
            </a: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5669756" y="1752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dodds@cs.hmc.edu</a:t>
            </a:r>
          </a:p>
        </p:txBody>
      </p:sp>
      <p:sp>
        <p:nvSpPr>
          <p:cNvPr id="30726" name="Text Box 24"/>
          <p:cNvSpPr txBox="1">
            <a:spLocks noChangeArrowheads="1"/>
          </p:cNvSpPr>
          <p:nvPr/>
        </p:nvSpPr>
        <p:spPr bwMode="auto">
          <a:xfrm>
            <a:off x="5631656" y="14097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Olin </a:t>
            </a:r>
            <a:r>
              <a:rPr lang="en-US" altLang="en-US" dirty="0" smtClean="0">
                <a:solidFill>
                  <a:srgbClr val="000000"/>
                </a:solidFill>
              </a:rPr>
              <a:t>B163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0727" name="Text Box 24"/>
          <p:cNvSpPr txBox="1">
            <a:spLocks noChangeArrowheads="1"/>
          </p:cNvSpPr>
          <p:nvPr/>
        </p:nvSpPr>
        <p:spPr bwMode="auto">
          <a:xfrm>
            <a:off x="5631656" y="1066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Zach Dodds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5669756" y="3158067"/>
            <a:ext cx="327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consumer of high-quantity coffee! 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0729" name="Text Box 29"/>
          <p:cNvSpPr txBox="1">
            <a:spLocks noChangeArrowheads="1"/>
          </p:cNvSpPr>
          <p:nvPr/>
        </p:nvSpPr>
        <p:spPr bwMode="auto">
          <a:xfrm>
            <a:off x="5669756" y="251460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090BF3"/>
                </a:solidFill>
                <a:latin typeface="Cambria" panose="02040503050406030204" pitchFamily="18" charset="0"/>
              </a:rPr>
              <a:t>fan of low-level AI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5715000" y="2876224"/>
            <a:ext cx="3276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solidFill>
                  <a:srgbClr val="8F09BF"/>
                </a:solidFill>
                <a:latin typeface="Cambria" panose="02040503050406030204" pitchFamily="18" charset="0"/>
              </a:rPr>
              <a:t>taker of low-quality pictures</a:t>
            </a:r>
            <a:endParaRPr lang="en-US" altLang="en-US" sz="1600" dirty="0">
              <a:solidFill>
                <a:srgbClr val="8F09BF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5755"/>
            <a:ext cx="4800600" cy="552119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 rot="10604762">
            <a:off x="5328860" y="2611915"/>
            <a:ext cx="373856" cy="443412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52400" y="2079978"/>
            <a:ext cx="8763000" cy="1676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346" name="Rectangle 27"/>
          <p:cNvSpPr>
            <a:spLocks noChangeArrowheads="1"/>
          </p:cNvSpPr>
          <p:nvPr/>
        </p:nvSpPr>
        <p:spPr bwMode="auto">
          <a:xfrm>
            <a:off x="2778580" y="304800"/>
            <a:ext cx="2539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Factorial:  Find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N!</a:t>
            </a:r>
          </a:p>
        </p:txBody>
      </p:sp>
      <p:sp>
        <p:nvSpPr>
          <p:cNvPr id="57347" name="Rectangle 28"/>
          <p:cNvSpPr>
            <a:spLocks noChangeArrowheads="1"/>
          </p:cNvSpPr>
          <p:nvPr/>
        </p:nvSpPr>
        <p:spPr bwMode="auto">
          <a:xfrm>
            <a:off x="1084718" y="304800"/>
            <a:ext cx="140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dirty="0">
                <a:solidFill>
                  <a:srgbClr val="860196"/>
                </a:solidFill>
                <a:latin typeface="Cambria" pitchFamily="18" charset="0"/>
              </a:rPr>
              <a:t>Problem</a:t>
            </a:r>
          </a:p>
        </p:txBody>
      </p:sp>
      <p:sp>
        <p:nvSpPr>
          <p:cNvPr id="57348" name="Rectangle 31"/>
          <p:cNvSpPr>
            <a:spLocks noChangeArrowheads="1"/>
          </p:cNvSpPr>
          <p:nvPr/>
        </p:nvSpPr>
        <p:spPr bwMode="auto">
          <a:xfrm>
            <a:off x="4285632" y="2367565"/>
            <a:ext cx="441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(define (</a:t>
            </a:r>
            <a:r>
              <a:rPr lang="en-US" altLang="en-US" sz="1800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N)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  (if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(= 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N 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0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)</a:t>
            </a:r>
            <a:endParaRPr lang="en-US" altLang="en-US" sz="1800" dirty="0">
              <a:solidFill>
                <a:srgbClr val="000000"/>
              </a:solidFill>
              <a:cs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      1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      (* N (</a:t>
            </a:r>
            <a:r>
              <a:rPr lang="en-US" altLang="en-US" sz="1800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(- N 1))) ))</a:t>
            </a:r>
          </a:p>
        </p:txBody>
      </p:sp>
      <p:sp>
        <p:nvSpPr>
          <p:cNvPr id="57349" name="Rectangle 36"/>
          <p:cNvSpPr>
            <a:spLocks noChangeArrowheads="1"/>
          </p:cNvSpPr>
          <p:nvPr/>
        </p:nvSpPr>
        <p:spPr bwMode="auto">
          <a:xfrm>
            <a:off x="587883" y="762000"/>
            <a:ext cx="1898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mbria" pitchFamily="18" charset="0"/>
              </a:rPr>
              <a:t>Problem Size</a:t>
            </a:r>
          </a:p>
        </p:txBody>
      </p:sp>
      <p:sp>
        <p:nvSpPr>
          <p:cNvPr id="57350" name="Rectangle 37"/>
          <p:cNvSpPr>
            <a:spLocks noChangeArrowheads="1"/>
          </p:cNvSpPr>
          <p:nvPr/>
        </p:nvSpPr>
        <p:spPr bwMode="auto">
          <a:xfrm>
            <a:off x="2778580" y="762000"/>
            <a:ext cx="232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rgbClr val="000000"/>
                </a:solidFill>
                <a:latin typeface="Cambria" panose="02040503050406030204" pitchFamily="18" charset="0"/>
              </a:rPr>
              <a:t>value of input, N</a:t>
            </a:r>
          </a:p>
        </p:txBody>
      </p:sp>
      <p:sp>
        <p:nvSpPr>
          <p:cNvPr id="57351" name="Rectangle 38"/>
          <p:cNvSpPr>
            <a:spLocks noChangeArrowheads="1"/>
          </p:cNvSpPr>
          <p:nvPr/>
        </p:nvSpPr>
        <p:spPr bwMode="auto">
          <a:xfrm>
            <a:off x="7532688" y="2289348"/>
            <a:ext cx="107144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 smtClean="0">
                <a:latin typeface="Cambria" pitchFamily="18" charset="0"/>
              </a:rPr>
              <a:t>Racket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57352" name="Rectangle 39"/>
          <p:cNvSpPr>
            <a:spLocks noChangeArrowheads="1"/>
          </p:cNvSpPr>
          <p:nvPr/>
        </p:nvSpPr>
        <p:spPr bwMode="auto">
          <a:xfrm>
            <a:off x="2127250" y="3952875"/>
            <a:ext cx="587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i="1" dirty="0">
                <a:solidFill>
                  <a:srgbClr val="C00000"/>
                </a:solidFill>
                <a:latin typeface="Cambria" pitchFamily="18" charset="0"/>
              </a:rPr>
              <a:t>How many steps are </a:t>
            </a:r>
            <a:r>
              <a:rPr lang="en-US" altLang="en-US" i="1" dirty="0" smtClean="0">
                <a:solidFill>
                  <a:srgbClr val="C00000"/>
                </a:solidFill>
                <a:latin typeface="Cambria" pitchFamily="18" charset="0"/>
              </a:rPr>
              <a:t>run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, i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f 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the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b="0" i="1" dirty="0">
                <a:solidFill>
                  <a:srgbClr val="000000"/>
                </a:solidFill>
                <a:latin typeface="Cambria" pitchFamily="18" charset="0"/>
              </a:rPr>
              <a:t>“step” is…</a:t>
            </a:r>
          </a:p>
        </p:txBody>
      </p:sp>
      <p:sp>
        <p:nvSpPr>
          <p:cNvPr id="57353" name="Rectangle 44"/>
          <p:cNvSpPr>
            <a:spLocks noChangeArrowheads="1"/>
          </p:cNvSpPr>
          <p:nvPr/>
        </p:nvSpPr>
        <p:spPr bwMode="auto">
          <a:xfrm>
            <a:off x="1377862" y="4560711"/>
            <a:ext cx="1566863" cy="23971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0">
                <a:solidFill>
                  <a:srgbClr val="000000"/>
                </a:solidFill>
                <a:latin typeface="Cambria" pitchFamily="18" charset="0"/>
              </a:rPr>
              <a:t>a multiplication</a:t>
            </a:r>
          </a:p>
        </p:txBody>
      </p:sp>
      <p:sp>
        <p:nvSpPr>
          <p:cNvPr id="57354" name="Rectangle 36"/>
          <p:cNvSpPr>
            <a:spLocks noChangeArrowheads="1"/>
          </p:cNvSpPr>
          <p:nvPr/>
        </p:nvSpPr>
        <p:spPr bwMode="auto">
          <a:xfrm>
            <a:off x="862468" y="1276350"/>
            <a:ext cx="162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090BF3"/>
                </a:solidFill>
                <a:latin typeface="Cambria" pitchFamily="18" charset="0"/>
              </a:rPr>
              <a:t>Algorithm</a:t>
            </a:r>
          </a:p>
        </p:txBody>
      </p:sp>
      <p:sp>
        <p:nvSpPr>
          <p:cNvPr id="57355" name="Rectangle 28"/>
          <p:cNvSpPr>
            <a:spLocks noChangeArrowheads="1"/>
          </p:cNvSpPr>
          <p:nvPr/>
        </p:nvSpPr>
        <p:spPr bwMode="auto">
          <a:xfrm>
            <a:off x="6181258" y="307560"/>
            <a:ext cx="25269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solidFill>
                  <a:srgbClr val="000000"/>
                </a:solidFill>
                <a:latin typeface="Cambria" pitchFamily="18" charset="0"/>
              </a:rPr>
              <a:t>Big-O analysis</a:t>
            </a:r>
            <a:endParaRPr lang="en-US" altLang="en-US" sz="4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56" name="Rectangle 27"/>
          <p:cNvSpPr>
            <a:spLocks noChangeArrowheads="1"/>
          </p:cNvSpPr>
          <p:nvPr/>
        </p:nvSpPr>
        <p:spPr bwMode="auto">
          <a:xfrm>
            <a:off x="2788105" y="1276350"/>
            <a:ext cx="2674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90BF3"/>
                </a:solidFill>
                <a:latin typeface="Cambria" panose="02040503050406030204" pitchFamily="18" charset="0"/>
              </a:rPr>
              <a:t>5!  is   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5*4*3*2*1*1</a:t>
            </a:r>
            <a:endParaRPr lang="en-US" altLang="en-US" b="0" dirty="0">
              <a:solidFill>
                <a:srgbClr val="090BF3"/>
              </a:solidFill>
              <a:latin typeface="Cambria" pitchFamily="18" charset="0"/>
            </a:endParaRPr>
          </a:p>
        </p:txBody>
      </p:sp>
      <p:sp>
        <p:nvSpPr>
          <p:cNvPr id="57357" name="Rectangle 44"/>
          <p:cNvSpPr>
            <a:spLocks noChangeArrowheads="1"/>
          </p:cNvSpPr>
          <p:nvPr/>
        </p:nvSpPr>
        <p:spPr bwMode="auto">
          <a:xfrm>
            <a:off x="3400426" y="4560710"/>
            <a:ext cx="1370012" cy="23971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60000"/>
              </a:lnSpc>
            </a:pPr>
            <a:r>
              <a:rPr lang="en-US" altLang="en-US" sz="1600" b="0" dirty="0">
                <a:solidFill>
                  <a:srgbClr val="000000"/>
                </a:solidFill>
                <a:latin typeface="Cambria" pitchFamily="18" charset="0"/>
              </a:rPr>
              <a:t>a comparison</a:t>
            </a:r>
          </a:p>
        </p:txBody>
      </p:sp>
      <p:sp>
        <p:nvSpPr>
          <p:cNvPr id="57358" name="Rectangle 44"/>
          <p:cNvSpPr>
            <a:spLocks noChangeArrowheads="1"/>
          </p:cNvSpPr>
          <p:nvPr/>
        </p:nvSpPr>
        <p:spPr bwMode="auto">
          <a:xfrm>
            <a:off x="7162800" y="4550612"/>
            <a:ext cx="1752600" cy="240066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0" dirty="0" smtClean="0">
                <a:solidFill>
                  <a:srgbClr val="000000"/>
                </a:solidFill>
                <a:latin typeface="Cambria" pitchFamily="18" charset="0"/>
              </a:rPr>
              <a:t>all operators</a:t>
            </a:r>
            <a:endParaRPr lang="en-US" altLang="en-US" sz="16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359" name="Rectangle 44"/>
          <p:cNvSpPr>
            <a:spLocks noChangeArrowheads="1"/>
          </p:cNvSpPr>
          <p:nvPr/>
        </p:nvSpPr>
        <p:spPr bwMode="auto">
          <a:xfrm>
            <a:off x="5278437" y="4560709"/>
            <a:ext cx="1408113" cy="239713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60000"/>
              </a:lnSpc>
            </a:pPr>
            <a:r>
              <a:rPr lang="en-US" altLang="en-US" sz="1600" b="0" dirty="0">
                <a:solidFill>
                  <a:srgbClr val="000000"/>
                </a:solidFill>
                <a:latin typeface="Cambria" pitchFamily="18" charset="0"/>
              </a:rPr>
              <a:t>a function call</a:t>
            </a: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2685974" y="2289348"/>
            <a:ext cx="112402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 smtClean="0">
                <a:latin typeface="Cambria" pitchFamily="18" charset="0"/>
              </a:rPr>
              <a:t>Python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200819" y="2367565"/>
            <a:ext cx="345678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800" dirty="0" err="1" smtClean="0">
                <a:solidFill>
                  <a:srgbClr val="CC6600"/>
                </a:solidFill>
                <a:cs typeface="Courier New" pitchFamily="49" charset="0"/>
              </a:rPr>
              <a:t>def</a:t>
            </a:r>
            <a:r>
              <a:rPr lang="en-US" altLang="en-US" sz="1800" dirty="0" smtClean="0">
                <a:solidFill>
                  <a:srgbClr val="CC6600"/>
                </a:solidFill>
                <a:cs typeface="Courier New" pitchFamily="49" charset="0"/>
              </a:rPr>
              <a:t> </a:t>
            </a:r>
            <a:r>
              <a:rPr lang="en-US" altLang="en-US" sz="1800" dirty="0" err="1" smtClean="0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(N):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altLang="en-US" sz="1800" dirty="0" smtClean="0">
                <a:solidFill>
                  <a:srgbClr val="CC6600"/>
                </a:solidFill>
                <a:cs typeface="Courier New" pitchFamily="49" charset="0"/>
              </a:rPr>
              <a:t>if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N == 0: 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      </a:t>
            </a:r>
            <a:r>
              <a:rPr lang="en-US" altLang="en-US" sz="1800" dirty="0" smtClean="0">
                <a:solidFill>
                  <a:srgbClr val="7030A0"/>
                </a:solidFill>
                <a:cs typeface="Courier New" pitchFamily="49" charset="0"/>
              </a:rPr>
              <a:t>return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1</a:t>
            </a:r>
          </a:p>
          <a:p>
            <a:pPr algn="l">
              <a:lnSpc>
                <a:spcPct val="6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altLang="en-US" sz="1800" dirty="0" smtClean="0">
                <a:solidFill>
                  <a:srgbClr val="7030A0"/>
                </a:solidFill>
                <a:cs typeface="Courier New" pitchFamily="49" charset="0"/>
              </a:rPr>
              <a:t>return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 N*</a:t>
            </a:r>
            <a:r>
              <a:rPr lang="en-US" altLang="en-US" sz="1800" dirty="0" err="1" smtClean="0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sz="1800" dirty="0" smtClean="0">
                <a:solidFill>
                  <a:srgbClr val="000000"/>
                </a:solidFill>
                <a:cs typeface="Courier New" pitchFamily="49" charset="0"/>
              </a:rPr>
              <a:t>(N-1)</a:t>
            </a:r>
            <a:endParaRPr lang="en-US" altLang="en-US" sz="1800" dirty="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305" y="5029200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altLang="en-US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5)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10305" y="5879068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altLang="en-US" dirty="0" err="1">
                <a:solidFill>
                  <a:srgbClr val="090BF3"/>
                </a:solidFill>
                <a:cs typeface="Courier New" pitchFamily="49" charset="0"/>
              </a:rPr>
              <a:t>fac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 N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73013" y="4920734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>
                <a:solidFill>
                  <a:srgbClr val="C00000"/>
                </a:solidFill>
                <a:cs typeface="Courier New" pitchFamily="49" charset="0"/>
              </a:rPr>
              <a:t>5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73013" y="5770602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solidFill>
                  <a:srgbClr val="C00000"/>
                </a:solidFill>
                <a:cs typeface="Courier New" pitchFamily="49" charset="0"/>
              </a:rPr>
              <a:t>N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34927" y="4919133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solidFill>
                  <a:srgbClr val="C00000"/>
                </a:solidFill>
                <a:cs typeface="Courier New" pitchFamily="49" charset="0"/>
              </a:rPr>
              <a:t>6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11121" y="5769001"/>
            <a:ext cx="11560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solidFill>
                  <a:srgbClr val="C00000"/>
                </a:solidFill>
                <a:cs typeface="Courier New" pitchFamily="49" charset="0"/>
              </a:rPr>
              <a:t>N+1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39927" y="4919133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>
                <a:solidFill>
                  <a:srgbClr val="C00000"/>
                </a:solidFill>
                <a:cs typeface="Courier New" pitchFamily="49" charset="0"/>
              </a:rPr>
              <a:t>5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39927" y="5769001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solidFill>
                  <a:srgbClr val="C00000"/>
                </a:solidFill>
                <a:cs typeface="Courier New" pitchFamily="49" charset="0"/>
              </a:rPr>
              <a:t>N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59224" y="4919133"/>
            <a:ext cx="8322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solidFill>
                  <a:srgbClr val="C00000"/>
                </a:solidFill>
                <a:cs typeface="Courier New" pitchFamily="49" charset="0"/>
              </a:rPr>
              <a:t>16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5418" y="5769001"/>
            <a:ext cx="14798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200" dirty="0" smtClean="0">
                <a:solidFill>
                  <a:srgbClr val="C00000"/>
                </a:solidFill>
                <a:cs typeface="Courier New" pitchFamily="49" charset="0"/>
              </a:rPr>
              <a:t>3N+1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 rot="3919905">
            <a:off x="2489864" y="5438062"/>
            <a:ext cx="724744" cy="873628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 rot="21139754">
            <a:off x="2973733" y="2899495"/>
            <a:ext cx="5785621" cy="34163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7200" b="0" dirty="0" smtClean="0">
                <a:solidFill>
                  <a:srgbClr val="000000"/>
                </a:solidFill>
                <a:latin typeface="Cambria" pitchFamily="18" charset="0"/>
              </a:rPr>
              <a:t>factorial is </a:t>
            </a:r>
            <a:r>
              <a:rPr lang="en-US" altLang="en-US" sz="7200" b="0" dirty="0" smtClean="0">
                <a:solidFill>
                  <a:srgbClr val="C00000"/>
                </a:solidFill>
                <a:latin typeface="Cambria" pitchFamily="18" charset="0"/>
              </a:rPr>
              <a:t>O(N) </a:t>
            </a:r>
            <a:r>
              <a:rPr lang="en-US" altLang="en-US" sz="7200" b="0" dirty="0" smtClean="0">
                <a:solidFill>
                  <a:srgbClr val="000000"/>
                </a:solidFill>
                <a:latin typeface="Cambria" pitchFamily="18" charset="0"/>
              </a:rPr>
              <a:t>or "order N"</a:t>
            </a:r>
            <a:endParaRPr lang="en-US" altLang="en-US" sz="7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6154299">
            <a:off x="2961212" y="4341030"/>
            <a:ext cx="724744" cy="873628"/>
          </a:xfrm>
          <a:prstGeom prst="downArrow">
            <a:avLst/>
          </a:prstGeom>
          <a:solidFill>
            <a:srgbClr val="FFCCCC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06575" y="2685084"/>
            <a:ext cx="193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600" b="0" dirty="0">
                <a:solidFill>
                  <a:srgbClr val="333399"/>
                </a:solidFill>
                <a:latin typeface="Cambria" panose="02040503050406030204" pitchFamily="18" charset="0"/>
              </a:rPr>
              <a:t>N - 1</a:t>
            </a:r>
          </a:p>
        </p:txBody>
      </p:sp>
      <p:sp>
        <p:nvSpPr>
          <p:cNvPr id="5837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367" y="57912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big-O is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asymptotic </a:t>
            </a:r>
            <a:r>
              <a:rPr lang="en-US" altLang="en-US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O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rder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of the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computational work, abstracting away "insignificant" details, 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e.g., code + computer!</a:t>
            </a:r>
            <a:endParaRPr lang="en-US" altLang="en-US" b="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06800" y="76200"/>
            <a:ext cx="1917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800" b="0" dirty="0">
                <a:solidFill>
                  <a:srgbClr val="000000"/>
                </a:solidFill>
                <a:latin typeface="Cambria" panose="02040503050406030204" pitchFamily="18" charset="0"/>
              </a:rPr>
              <a:t>Big - O</a:t>
            </a:r>
          </a:p>
        </p:txBody>
      </p:sp>
      <p:sp>
        <p:nvSpPr>
          <p:cNvPr id="583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33887" y="2764460"/>
            <a:ext cx="4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0">
                <a:solidFill>
                  <a:srgbClr val="000000"/>
                </a:solidFill>
                <a:latin typeface="Cambria" panose="02040503050406030204" pitchFamily="18" charset="0"/>
              </a:rPr>
              <a:t> is</a:t>
            </a:r>
          </a:p>
        </p:txBody>
      </p:sp>
      <p:sp>
        <p:nvSpPr>
          <p:cNvPr id="5837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89600" y="2600947"/>
            <a:ext cx="193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600" b="0">
                <a:solidFill>
                  <a:srgbClr val="333399"/>
                </a:solidFill>
                <a:latin typeface="Cambria" panose="02040503050406030204" pitchFamily="18" charset="0"/>
              </a:rPr>
              <a:t>O(N)</a:t>
            </a:r>
          </a:p>
        </p:txBody>
      </p:sp>
      <p:sp>
        <p:nvSpPr>
          <p:cNvPr id="5837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06575" y="3587002"/>
            <a:ext cx="3135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600" b="0">
                <a:solidFill>
                  <a:srgbClr val="333399"/>
                </a:solidFill>
                <a:latin typeface="Cambria" panose="02040503050406030204" pitchFamily="18" charset="0"/>
              </a:rPr>
              <a:t>2N</a:t>
            </a:r>
            <a:r>
              <a:rPr lang="en-US" altLang="en-US" sz="3600" b="0" baseline="42000">
                <a:solidFill>
                  <a:srgbClr val="333399"/>
                </a:solidFill>
                <a:latin typeface="Cambria" panose="02040503050406030204" pitchFamily="18" charset="0"/>
              </a:rPr>
              <a:t>2</a:t>
            </a:r>
            <a:r>
              <a:rPr lang="en-US" altLang="en-US" sz="3600" b="0">
                <a:solidFill>
                  <a:srgbClr val="333399"/>
                </a:solidFill>
                <a:latin typeface="Cambria" panose="02040503050406030204" pitchFamily="18" charset="0"/>
              </a:rPr>
              <a:t> + 5N</a:t>
            </a:r>
          </a:p>
        </p:txBody>
      </p:sp>
      <p:sp>
        <p:nvSpPr>
          <p:cNvPr id="58376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33887" y="3666378"/>
            <a:ext cx="4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0">
                <a:solidFill>
                  <a:srgbClr val="000000"/>
                </a:solidFill>
                <a:latin typeface="Cambria" panose="02040503050406030204" pitchFamily="18" charset="0"/>
              </a:rPr>
              <a:t> is</a:t>
            </a:r>
          </a:p>
        </p:txBody>
      </p:sp>
      <p:sp>
        <p:nvSpPr>
          <p:cNvPr id="58377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89600" y="3502865"/>
            <a:ext cx="193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600" b="0">
                <a:solidFill>
                  <a:srgbClr val="333399"/>
                </a:solidFill>
                <a:latin typeface="Cambria" panose="02040503050406030204" pitchFamily="18" charset="0"/>
              </a:rPr>
              <a:t>O(N</a:t>
            </a:r>
            <a:r>
              <a:rPr lang="en-US" altLang="en-US" sz="3600" b="0" baseline="42000">
                <a:solidFill>
                  <a:srgbClr val="333399"/>
                </a:solidFill>
                <a:latin typeface="Cambria" panose="02040503050406030204" pitchFamily="18" charset="0"/>
              </a:rPr>
              <a:t>2</a:t>
            </a:r>
            <a:r>
              <a:rPr lang="en-US" altLang="en-US" sz="3600" b="0">
                <a:solidFill>
                  <a:srgbClr val="333399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92287" y="4535269"/>
            <a:ext cx="3135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600" b="0">
                <a:solidFill>
                  <a:srgbClr val="333399"/>
                </a:solidFill>
                <a:latin typeface="Cambria" panose="02040503050406030204" pitchFamily="18" charset="0"/>
              </a:rPr>
              <a:t>2N</a:t>
            </a:r>
            <a:r>
              <a:rPr lang="en-US" altLang="en-US" sz="3600" b="0" baseline="42000">
                <a:solidFill>
                  <a:srgbClr val="333399"/>
                </a:solidFill>
                <a:latin typeface="Cambria" panose="02040503050406030204" pitchFamily="18" charset="0"/>
              </a:rPr>
              <a:t>2</a:t>
            </a:r>
            <a:r>
              <a:rPr lang="en-US" altLang="en-US" sz="3600" b="0">
                <a:solidFill>
                  <a:srgbClr val="333399"/>
                </a:solidFill>
                <a:latin typeface="Cambria" panose="02040503050406030204" pitchFamily="18" charset="0"/>
              </a:rPr>
              <a:t> + 4N</a:t>
            </a:r>
            <a:r>
              <a:rPr lang="en-US" altLang="en-US" sz="3600" b="0" baseline="42000">
                <a:solidFill>
                  <a:srgbClr val="333399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8379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9600" y="4614645"/>
            <a:ext cx="4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0">
                <a:solidFill>
                  <a:srgbClr val="000000"/>
                </a:solidFill>
                <a:latin typeface="Cambria" panose="02040503050406030204" pitchFamily="18" charset="0"/>
              </a:rPr>
              <a:t> is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73725" y="4451132"/>
            <a:ext cx="193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600" b="0" dirty="0">
                <a:solidFill>
                  <a:srgbClr val="333399"/>
                </a:solidFill>
                <a:latin typeface="Cambria" panose="02040503050406030204" pitchFamily="18" charset="0"/>
              </a:rPr>
              <a:t>O(    </a:t>
            </a:r>
            <a:r>
              <a:rPr lang="en-US" altLang="en-US" sz="3600" b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   )</a:t>
            </a:r>
            <a:endParaRPr lang="en-US" altLang="en-US" sz="3600" b="0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5838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667000" y="2538858"/>
            <a:ext cx="0" cy="2555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03311" y="2244283"/>
            <a:ext cx="416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b="0" dirty="0">
                <a:latin typeface="Cambria" panose="02040503050406030204" pitchFamily="18" charset="0"/>
              </a:rPr>
              <a:t>ignore all but the biggest term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54175" y="1916634"/>
            <a:ext cx="416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b="0" dirty="0">
                <a:latin typeface="Cambria" panose="02040503050406030204" pitchFamily="18" charset="0"/>
              </a:rPr>
              <a:t>ignore </a:t>
            </a:r>
            <a:r>
              <a:rPr lang="en-US" altLang="en-US" sz="1400" b="0" dirty="0" smtClean="0">
                <a:latin typeface="Cambria" panose="02040503050406030204" pitchFamily="18" charset="0"/>
              </a:rPr>
              <a:t>constants/coefficients</a:t>
            </a:r>
            <a:endParaRPr lang="en-US" altLang="en-US" sz="1400" b="0" dirty="0">
              <a:latin typeface="Cambria" panose="02040503050406030204" pitchFamily="18" charset="0"/>
            </a:endParaRPr>
          </a:p>
        </p:txBody>
      </p:sp>
      <p:sp>
        <p:nvSpPr>
          <p:cNvPr id="5838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792287" y="2224412"/>
            <a:ext cx="0" cy="57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3400" y="1062335"/>
            <a:ext cx="8218967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Big-O </a:t>
            </a:r>
            <a:r>
              <a:rPr lang="en-US" altLang="en-US" b="0" dirty="0">
                <a:latin typeface="Cambria" panose="02040503050406030204" pitchFamily="18" charset="0"/>
              </a:rPr>
              <a:t>is </a:t>
            </a:r>
            <a:r>
              <a:rPr lang="en-US" altLang="en-US" b="0" dirty="0" smtClean="0">
                <a:latin typeface="Cambria" panose="02040503050406030204" pitchFamily="18" charset="0"/>
              </a:rPr>
              <a:t>CS's way to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90BF3"/>
                </a:solidFill>
                <a:latin typeface="Cambria" panose="02040503050406030204" pitchFamily="18" charset="0"/>
              </a:rPr>
              <a:t>compare </a:t>
            </a:r>
            <a:r>
              <a:rPr lang="en-US" altLang="en-US" b="0" dirty="0">
                <a:latin typeface="Cambria" panose="02040503050406030204" pitchFamily="18" charset="0"/>
              </a:rPr>
              <a:t>algorithms and </a:t>
            </a:r>
            <a:r>
              <a:rPr lang="en-US" altLang="en-US" b="0" dirty="0" smtClean="0">
                <a:latin typeface="Cambria" panose="02040503050406030204" pitchFamily="18" charset="0"/>
              </a:rPr>
              <a:t>problems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990850" y="1062038"/>
            <a:ext cx="485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itchFamily="18" charset="0"/>
              </a:rPr>
              <a:t>Compute factorial: 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altLang="en-US" dirty="0" err="1" smtClean="0">
                <a:solidFill>
                  <a:srgbClr val="000000"/>
                </a:solidFill>
                <a:cs typeface="Courier New" pitchFamily="49" charset="0"/>
              </a:rPr>
              <a:t>fac</a:t>
            </a:r>
            <a:r>
              <a:rPr lang="en-US" altLang="en-US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N)</a:t>
            </a: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1296988" y="1062038"/>
            <a:ext cx="140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860196"/>
                </a:solidFill>
                <a:latin typeface="Cambria" pitchFamily="18" charset="0"/>
              </a:rPr>
              <a:t>Problem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800100" y="1519238"/>
            <a:ext cx="189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mbria" pitchFamily="18" charset="0"/>
              </a:rPr>
              <a:t>Problem Size</a:t>
            </a: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2990850" y="1519238"/>
            <a:ext cx="232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rgbClr val="000000"/>
                </a:solidFill>
                <a:latin typeface="Cambria" pitchFamily="18" charset="0"/>
              </a:rPr>
              <a:t>value of input, N</a:t>
            </a: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152400" y="5938837"/>
            <a:ext cx="648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How many steps are needed </a:t>
            </a:r>
            <a:r>
              <a:rPr lang="en-US" altLang="en-US" b="0" i="1" dirty="0">
                <a:solidFill>
                  <a:srgbClr val="000000"/>
                </a:solidFill>
                <a:latin typeface="Cambria" pitchFamily="18" charset="0"/>
              </a:rPr>
              <a:t>in big-O terms ?</a:t>
            </a: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1074738" y="2033588"/>
            <a:ext cx="162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090BF3"/>
                </a:solidFill>
                <a:latin typeface="Cambria" pitchFamily="18" charset="0"/>
              </a:rPr>
              <a:t>Algorithm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176213" y="152400"/>
            <a:ext cx="34004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>
                <a:solidFill>
                  <a:srgbClr val="000000"/>
                </a:solidFill>
                <a:latin typeface="Cambria" pitchFamily="18" charset="0"/>
              </a:rPr>
              <a:t>Big-O analysis</a:t>
            </a: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3000375" y="2033588"/>
            <a:ext cx="4816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itchFamily="18" charset="0"/>
              </a:rPr>
              <a:t>If 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N = 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5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, </a:t>
            </a:r>
            <a:r>
              <a:rPr lang="en-US" altLang="en-US" b="0" dirty="0">
                <a:latin typeface="Cambria" pitchFamily="18" charset="0"/>
              </a:rPr>
              <a:t>then </a:t>
            </a:r>
            <a:r>
              <a:rPr lang="en-US" altLang="en-US" b="0" dirty="0" smtClean="0">
                <a:latin typeface="Cambria" pitchFamily="18" charset="0"/>
              </a:rPr>
              <a:t>compute 5*4*3*2*1*1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142875" y="6477000"/>
            <a:ext cx="6562725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600" b="0" dirty="0" smtClean="0">
                <a:solidFill>
                  <a:srgbClr val="7F7F7F"/>
                </a:solidFill>
                <a:latin typeface="Cambria" pitchFamily="18" charset="0"/>
              </a:rPr>
              <a:t>let's say that a "step" is a multiplication here… - does it really matter?</a:t>
            </a:r>
            <a:endParaRPr lang="en-US" altLang="en-US" sz="1600" b="0" dirty="0">
              <a:solidFill>
                <a:srgbClr val="7F7F7F"/>
              </a:solidFill>
              <a:latin typeface="Cambria" pitchFamily="18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3005667" y="2586335"/>
            <a:ext cx="5846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itchFamily="18" charset="0"/>
              </a:rPr>
              <a:t>If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 N = 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8, </a:t>
            </a:r>
            <a:r>
              <a:rPr lang="en-US" altLang="en-US" b="0" dirty="0">
                <a:latin typeface="Cambria" pitchFamily="18" charset="0"/>
              </a:rPr>
              <a:t>then </a:t>
            </a:r>
            <a:r>
              <a:rPr lang="en-US" altLang="en-US" b="0" dirty="0" smtClean="0">
                <a:latin typeface="Cambria" pitchFamily="18" charset="0"/>
              </a:rPr>
              <a:t>compute 8*7*6*5*4*3*2*1*1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005667" y="3195935"/>
            <a:ext cx="5332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itchFamily="18" charset="0"/>
              </a:rPr>
              <a:t>If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 N = 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N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, </a:t>
            </a:r>
            <a:r>
              <a:rPr lang="en-US" altLang="en-US" b="0" dirty="0">
                <a:latin typeface="Cambria" pitchFamily="18" charset="0"/>
              </a:rPr>
              <a:t>then </a:t>
            </a:r>
            <a:r>
              <a:rPr lang="en-US" altLang="en-US" b="0" dirty="0" smtClean="0">
                <a:latin typeface="Cambria" pitchFamily="18" charset="0"/>
              </a:rPr>
              <a:t>compute N*(N-1)* … *2*1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7196774" y="73223"/>
            <a:ext cx="187102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latin typeface="Cambria" pitchFamily="18" charset="0"/>
              </a:rPr>
              <a:t>Don't need the code!</a:t>
            </a:r>
            <a:endParaRPr lang="en-US" alt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7"/>
          <p:cNvSpPr>
            <a:spLocks noChangeArrowheads="1"/>
          </p:cNvSpPr>
          <p:nvPr/>
        </p:nvSpPr>
        <p:spPr bwMode="auto">
          <a:xfrm>
            <a:off x="2724150" y="1309688"/>
            <a:ext cx="523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00000"/>
                </a:solidFill>
                <a:latin typeface="Cambria" pitchFamily="18" charset="0"/>
              </a:rPr>
              <a:t>Compute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(halve-count N)</a:t>
            </a:r>
          </a:p>
        </p:txBody>
      </p:sp>
      <p:sp>
        <p:nvSpPr>
          <p:cNvPr id="59395" name="Rectangle 28"/>
          <p:cNvSpPr>
            <a:spLocks noChangeArrowheads="1"/>
          </p:cNvSpPr>
          <p:nvPr/>
        </p:nvSpPr>
        <p:spPr bwMode="auto">
          <a:xfrm>
            <a:off x="1030288" y="1309688"/>
            <a:ext cx="140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860196"/>
                </a:solidFill>
                <a:latin typeface="Cambria" pitchFamily="18" charset="0"/>
              </a:rPr>
              <a:t>Problem</a:t>
            </a:r>
          </a:p>
        </p:txBody>
      </p:sp>
      <p:sp>
        <p:nvSpPr>
          <p:cNvPr id="59396" name="Rectangle 36"/>
          <p:cNvSpPr>
            <a:spLocks noChangeArrowheads="1"/>
          </p:cNvSpPr>
          <p:nvPr/>
        </p:nvSpPr>
        <p:spPr bwMode="auto">
          <a:xfrm>
            <a:off x="533400" y="1766888"/>
            <a:ext cx="189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mbria" pitchFamily="18" charset="0"/>
              </a:rPr>
              <a:t>Problem Size</a:t>
            </a:r>
          </a:p>
        </p:txBody>
      </p:sp>
      <p:sp>
        <p:nvSpPr>
          <p:cNvPr id="59397" name="Rectangle 37"/>
          <p:cNvSpPr>
            <a:spLocks noChangeArrowheads="1"/>
          </p:cNvSpPr>
          <p:nvPr/>
        </p:nvSpPr>
        <p:spPr bwMode="auto">
          <a:xfrm>
            <a:off x="2724150" y="1766888"/>
            <a:ext cx="232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00000"/>
                </a:solidFill>
                <a:latin typeface="Cambria" pitchFamily="18" charset="0"/>
              </a:rPr>
              <a:t>value of input, N</a:t>
            </a:r>
          </a:p>
        </p:txBody>
      </p:sp>
      <p:sp>
        <p:nvSpPr>
          <p:cNvPr id="59398" name="Rectangle 38"/>
          <p:cNvSpPr>
            <a:spLocks noChangeArrowheads="1"/>
          </p:cNvSpPr>
          <p:nvPr/>
        </p:nvSpPr>
        <p:spPr bwMode="auto">
          <a:xfrm>
            <a:off x="7848600" y="73223"/>
            <a:ext cx="1193467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latin typeface="Cambria" pitchFamily="18" charset="0"/>
              </a:rPr>
              <a:t>Racket Code</a:t>
            </a:r>
          </a:p>
        </p:txBody>
      </p:sp>
      <p:sp>
        <p:nvSpPr>
          <p:cNvPr id="59399" name="Rectangle 39"/>
          <p:cNvSpPr>
            <a:spLocks noChangeArrowheads="1"/>
          </p:cNvSpPr>
          <p:nvPr/>
        </p:nvSpPr>
        <p:spPr bwMode="auto">
          <a:xfrm>
            <a:off x="152400" y="5938837"/>
            <a:ext cx="648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How many steps are needed </a:t>
            </a:r>
            <a:r>
              <a:rPr lang="en-US" altLang="en-US" b="0" i="1" dirty="0">
                <a:solidFill>
                  <a:srgbClr val="000000"/>
                </a:solidFill>
                <a:latin typeface="Cambria" pitchFamily="18" charset="0"/>
              </a:rPr>
              <a:t>in big-O terms ?</a:t>
            </a:r>
          </a:p>
        </p:txBody>
      </p:sp>
      <p:sp>
        <p:nvSpPr>
          <p:cNvPr id="59400" name="Rectangle 36"/>
          <p:cNvSpPr>
            <a:spLocks noChangeArrowheads="1"/>
          </p:cNvSpPr>
          <p:nvPr/>
        </p:nvSpPr>
        <p:spPr bwMode="auto">
          <a:xfrm>
            <a:off x="808038" y="2281238"/>
            <a:ext cx="162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090BF3"/>
                </a:solidFill>
                <a:latin typeface="Cambria" pitchFamily="18" charset="0"/>
              </a:rPr>
              <a:t>Algorithm</a:t>
            </a:r>
          </a:p>
        </p:txBody>
      </p:sp>
      <p:sp>
        <p:nvSpPr>
          <p:cNvPr id="59401" name="Rectangle 28"/>
          <p:cNvSpPr>
            <a:spLocks noChangeArrowheads="1"/>
          </p:cNvSpPr>
          <p:nvPr/>
        </p:nvSpPr>
        <p:spPr bwMode="auto">
          <a:xfrm>
            <a:off x="176213" y="152400"/>
            <a:ext cx="34004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>
                <a:solidFill>
                  <a:srgbClr val="000000"/>
                </a:solidFill>
                <a:latin typeface="Cambria" pitchFamily="18" charset="0"/>
              </a:rPr>
              <a:t>Big-O analysis</a:t>
            </a:r>
          </a:p>
        </p:txBody>
      </p:sp>
      <p:sp>
        <p:nvSpPr>
          <p:cNvPr id="59403" name="Rectangle 31"/>
          <p:cNvSpPr>
            <a:spLocks noChangeArrowheads="1"/>
          </p:cNvSpPr>
          <p:nvPr/>
        </p:nvSpPr>
        <p:spPr bwMode="auto">
          <a:xfrm>
            <a:off x="5562600" y="98778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 Bold" pitchFamily="-112" charset="0"/>
                <a:cs typeface="Courier New Bold" pitchFamily="-112" charset="0"/>
              </a:rPr>
              <a:t>(define (h-c N)</a:t>
            </a:r>
          </a:p>
          <a:p>
            <a:pPr algn="l">
              <a:lnSpc>
                <a:spcPct val="600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 Bold" pitchFamily="-112" charset="0"/>
                <a:cs typeface="Courier New Bold" pitchFamily="-112" charset="0"/>
              </a:rPr>
              <a:t>   (if (equals? 1 N)</a:t>
            </a:r>
          </a:p>
          <a:p>
            <a:pPr algn="l">
              <a:lnSpc>
                <a:spcPct val="600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 Bold" pitchFamily="-112" charset="0"/>
                <a:cs typeface="Courier New Bold" pitchFamily="-112" charset="0"/>
              </a:rPr>
              <a:t>       0</a:t>
            </a:r>
          </a:p>
          <a:p>
            <a:pPr algn="l">
              <a:lnSpc>
                <a:spcPct val="600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Courier New Bold" pitchFamily="-112" charset="0"/>
                <a:cs typeface="Courier New Bold" pitchFamily="-112" charset="0"/>
              </a:rPr>
              <a:t>       (+ 1 (h-c (quotient N 2)))</a:t>
            </a:r>
          </a:p>
        </p:txBody>
      </p:sp>
      <p:sp>
        <p:nvSpPr>
          <p:cNvPr id="59404" name="Rectangle 44"/>
          <p:cNvSpPr>
            <a:spLocks noChangeArrowheads="1"/>
          </p:cNvSpPr>
          <p:nvPr/>
        </p:nvSpPr>
        <p:spPr bwMode="auto">
          <a:xfrm>
            <a:off x="142875" y="6477000"/>
            <a:ext cx="34337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600" b="0" dirty="0">
                <a:solidFill>
                  <a:srgbClr val="7F7F7F"/>
                </a:solidFill>
                <a:latin typeface="Cambria" pitchFamily="18" charset="0"/>
              </a:rPr>
              <a:t>does it matter what a “step” is here?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2733675" y="2286000"/>
            <a:ext cx="3874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itchFamily="18" charset="0"/>
              </a:rPr>
              <a:t>If 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N = 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11, </a:t>
            </a:r>
            <a:r>
              <a:rPr lang="en-US" altLang="en-US" b="0" dirty="0">
                <a:latin typeface="Cambria" pitchFamily="18" charset="0"/>
              </a:rPr>
              <a:t>then </a:t>
            </a:r>
            <a:r>
              <a:rPr lang="en-US" altLang="en-US" b="0" dirty="0" smtClean="0">
                <a:latin typeface="Cambria" pitchFamily="18" charset="0"/>
              </a:rPr>
              <a:t>11 – 5 – 2 – 1 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2738967" y="2819400"/>
            <a:ext cx="3143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itchFamily="18" charset="0"/>
              </a:rPr>
              <a:t>If 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N = 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4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, </a:t>
            </a:r>
            <a:r>
              <a:rPr lang="en-US" altLang="en-US" b="0" dirty="0">
                <a:latin typeface="Cambria" pitchFamily="18" charset="0"/>
              </a:rPr>
              <a:t>then </a:t>
            </a:r>
            <a:r>
              <a:rPr lang="en-US" altLang="en-US" b="0" dirty="0" smtClean="0">
                <a:latin typeface="Cambria" pitchFamily="18" charset="0"/>
              </a:rPr>
              <a:t>4</a:t>
            </a:r>
            <a:r>
              <a:rPr lang="en-US" altLang="en-US" b="0" dirty="0" smtClean="0">
                <a:latin typeface="Cambria" pitchFamily="18" charset="0"/>
              </a:rPr>
              <a:t> – 2 – 1 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2738967" y="3375378"/>
            <a:ext cx="5131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itchFamily="18" charset="0"/>
              </a:rPr>
              <a:t>If 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N = 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42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, </a:t>
            </a:r>
            <a:r>
              <a:rPr lang="en-US" altLang="en-US" b="0" dirty="0">
                <a:latin typeface="Cambria" pitchFamily="18" charset="0"/>
              </a:rPr>
              <a:t>then </a:t>
            </a:r>
            <a:r>
              <a:rPr lang="en-US" altLang="en-US" b="0" dirty="0" smtClean="0">
                <a:latin typeface="Cambria" pitchFamily="18" charset="0"/>
              </a:rPr>
              <a:t>42 – 21 – 10 – 5 – 2 – 1 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0334" y="2332166"/>
            <a:ext cx="1107804" cy="369332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1800" b="0" dirty="0" smtClean="0">
                <a:latin typeface="Cambria" pitchFamily="18" charset="0"/>
              </a:rPr>
              <a:t>returns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3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97141" y="2873401"/>
            <a:ext cx="1107804" cy="369332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1800" b="0" dirty="0" smtClean="0">
                <a:latin typeface="Cambria" pitchFamily="18" charset="0"/>
              </a:rPr>
              <a:t>returns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2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83796" y="3421544"/>
            <a:ext cx="1107804" cy="369332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1800" b="0" dirty="0" smtClean="0">
                <a:latin typeface="Cambria" pitchFamily="18" charset="0"/>
              </a:rPr>
              <a:t>returns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6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7"/>
          <p:cNvSpPr>
            <a:spLocks noChangeArrowheads="1"/>
          </p:cNvSpPr>
          <p:nvPr/>
        </p:nvSpPr>
        <p:spPr bwMode="auto">
          <a:xfrm>
            <a:off x="2724150" y="1309688"/>
            <a:ext cx="523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00000"/>
                </a:solidFill>
                <a:latin typeface="Cambria" pitchFamily="18" charset="0"/>
              </a:rPr>
              <a:t>Compute 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</a:rPr>
              <a:t>(halve-count N)</a:t>
            </a:r>
          </a:p>
        </p:txBody>
      </p:sp>
      <p:sp>
        <p:nvSpPr>
          <p:cNvPr id="59395" name="Rectangle 28"/>
          <p:cNvSpPr>
            <a:spLocks noChangeArrowheads="1"/>
          </p:cNvSpPr>
          <p:nvPr/>
        </p:nvSpPr>
        <p:spPr bwMode="auto">
          <a:xfrm>
            <a:off x="1030288" y="1309688"/>
            <a:ext cx="140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860196"/>
                </a:solidFill>
                <a:latin typeface="Cambria" pitchFamily="18" charset="0"/>
              </a:rPr>
              <a:t>Problem</a:t>
            </a:r>
          </a:p>
        </p:txBody>
      </p:sp>
      <p:sp>
        <p:nvSpPr>
          <p:cNvPr id="59396" name="Rectangle 36"/>
          <p:cNvSpPr>
            <a:spLocks noChangeArrowheads="1"/>
          </p:cNvSpPr>
          <p:nvPr/>
        </p:nvSpPr>
        <p:spPr bwMode="auto">
          <a:xfrm>
            <a:off x="533400" y="1766888"/>
            <a:ext cx="189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mbria" pitchFamily="18" charset="0"/>
              </a:rPr>
              <a:t>Problem Size</a:t>
            </a:r>
          </a:p>
        </p:txBody>
      </p:sp>
      <p:sp>
        <p:nvSpPr>
          <p:cNvPr id="59397" name="Rectangle 37"/>
          <p:cNvSpPr>
            <a:spLocks noChangeArrowheads="1"/>
          </p:cNvSpPr>
          <p:nvPr/>
        </p:nvSpPr>
        <p:spPr bwMode="auto">
          <a:xfrm>
            <a:off x="2724150" y="1766888"/>
            <a:ext cx="232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00000"/>
                </a:solidFill>
                <a:latin typeface="Cambria" pitchFamily="18" charset="0"/>
              </a:rPr>
              <a:t>value of input, N</a:t>
            </a:r>
          </a:p>
        </p:txBody>
      </p:sp>
      <p:sp>
        <p:nvSpPr>
          <p:cNvPr id="59399" name="Rectangle 39"/>
          <p:cNvSpPr>
            <a:spLocks noChangeArrowheads="1"/>
          </p:cNvSpPr>
          <p:nvPr/>
        </p:nvSpPr>
        <p:spPr bwMode="auto">
          <a:xfrm rot="21372933">
            <a:off x="912992" y="4495663"/>
            <a:ext cx="697468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800" i="1" dirty="0" smtClean="0">
                <a:solidFill>
                  <a:srgbClr val="000000"/>
                </a:solidFill>
                <a:latin typeface="Cambria" pitchFamily="18" charset="0"/>
              </a:rPr>
              <a:t>log(N) is the # of times you can divide N by 2 </a:t>
            </a:r>
            <a:endParaRPr lang="en-US" altLang="en-US" sz="4800" b="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9400" name="Rectangle 36"/>
          <p:cNvSpPr>
            <a:spLocks noChangeArrowheads="1"/>
          </p:cNvSpPr>
          <p:nvPr/>
        </p:nvSpPr>
        <p:spPr bwMode="auto">
          <a:xfrm>
            <a:off x="808038" y="2281238"/>
            <a:ext cx="162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090BF3"/>
                </a:solidFill>
                <a:latin typeface="Cambria" pitchFamily="18" charset="0"/>
              </a:rPr>
              <a:t>Algorithm</a:t>
            </a:r>
          </a:p>
        </p:txBody>
      </p:sp>
      <p:sp>
        <p:nvSpPr>
          <p:cNvPr id="59401" name="Rectangle 28"/>
          <p:cNvSpPr>
            <a:spLocks noChangeArrowheads="1"/>
          </p:cNvSpPr>
          <p:nvPr/>
        </p:nvSpPr>
        <p:spPr bwMode="auto">
          <a:xfrm>
            <a:off x="176213" y="152400"/>
            <a:ext cx="12522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dirty="0" smtClean="0">
                <a:solidFill>
                  <a:srgbClr val="000000"/>
                </a:solidFill>
                <a:latin typeface="Cambria" pitchFamily="18" charset="0"/>
              </a:rPr>
              <a:t>Log?</a:t>
            </a:r>
            <a:endParaRPr lang="en-US" altLang="en-US" sz="42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2733675" y="2286000"/>
            <a:ext cx="3874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itchFamily="18" charset="0"/>
              </a:rPr>
              <a:t>If 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N = 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11, </a:t>
            </a:r>
            <a:r>
              <a:rPr lang="en-US" altLang="en-US" b="0" dirty="0">
                <a:latin typeface="Cambria" pitchFamily="18" charset="0"/>
              </a:rPr>
              <a:t>then </a:t>
            </a:r>
            <a:r>
              <a:rPr lang="en-US" altLang="en-US" b="0" dirty="0" smtClean="0">
                <a:latin typeface="Cambria" pitchFamily="18" charset="0"/>
              </a:rPr>
              <a:t>11 – 5 – 2 – 1 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2738967" y="2819400"/>
            <a:ext cx="3143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itchFamily="18" charset="0"/>
              </a:rPr>
              <a:t>If 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N = 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4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, </a:t>
            </a:r>
            <a:r>
              <a:rPr lang="en-US" altLang="en-US" b="0" dirty="0">
                <a:latin typeface="Cambria" pitchFamily="18" charset="0"/>
              </a:rPr>
              <a:t>then </a:t>
            </a:r>
            <a:r>
              <a:rPr lang="en-US" altLang="en-US" b="0" dirty="0" smtClean="0">
                <a:latin typeface="Cambria" pitchFamily="18" charset="0"/>
              </a:rPr>
              <a:t>4</a:t>
            </a:r>
            <a:r>
              <a:rPr lang="en-US" altLang="en-US" b="0" dirty="0" smtClean="0">
                <a:latin typeface="Cambria" pitchFamily="18" charset="0"/>
              </a:rPr>
              <a:t> – 2 – 1 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2738967" y="3375378"/>
            <a:ext cx="5131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latin typeface="Cambria" pitchFamily="18" charset="0"/>
              </a:rPr>
              <a:t>If 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N = 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42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, </a:t>
            </a:r>
            <a:r>
              <a:rPr lang="en-US" altLang="en-US" b="0" dirty="0">
                <a:latin typeface="Cambria" pitchFamily="18" charset="0"/>
              </a:rPr>
              <a:t>then </a:t>
            </a:r>
            <a:r>
              <a:rPr lang="en-US" altLang="en-US" b="0" dirty="0" smtClean="0">
                <a:latin typeface="Cambria" pitchFamily="18" charset="0"/>
              </a:rPr>
              <a:t>42 – 21 – 10 – 5 – 2 – 1 </a:t>
            </a:r>
            <a:endParaRPr lang="en-US" altLang="en-US" b="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0334" y="2332166"/>
            <a:ext cx="1107804" cy="369332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1800" b="0" dirty="0" smtClean="0">
                <a:latin typeface="Cambria" pitchFamily="18" charset="0"/>
              </a:rPr>
              <a:t>returns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3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97141" y="2873401"/>
            <a:ext cx="1107804" cy="369332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1800" b="0" dirty="0" smtClean="0">
                <a:latin typeface="Cambria" pitchFamily="18" charset="0"/>
              </a:rPr>
              <a:t>returns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2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83796" y="3421544"/>
            <a:ext cx="1107804" cy="369332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1800" b="0" dirty="0" smtClean="0">
                <a:latin typeface="Cambria" pitchFamily="18" charset="0"/>
              </a:rPr>
              <a:t>returns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6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1386544">
            <a:off x="6204028" y="5940291"/>
            <a:ext cx="16316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 smtClean="0">
                <a:solidFill>
                  <a:srgbClr val="000000"/>
                </a:solidFill>
                <a:latin typeface="Cambria" pitchFamily="18" charset="0"/>
              </a:rPr>
              <a:t>until you reach 1</a:t>
            </a:r>
            <a:endParaRPr lang="en-US" sz="1500" dirty="0"/>
          </a:p>
        </p:txBody>
      </p:sp>
      <p:sp>
        <p:nvSpPr>
          <p:cNvPr id="21" name="Rectangle 20"/>
          <p:cNvSpPr/>
          <p:nvPr/>
        </p:nvSpPr>
        <p:spPr>
          <a:xfrm rot="21386544">
            <a:off x="5602877" y="6215273"/>
            <a:ext cx="2968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1" dirty="0" smtClean="0">
                <a:solidFill>
                  <a:srgbClr val="000000"/>
                </a:solidFill>
                <a:latin typeface="Cambria" pitchFamily="18" charset="0"/>
              </a:rPr>
              <a:t>we assume base 2 (it really doesn't matter!)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0756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7"/>
          <p:cNvSpPr>
            <a:spLocks noChangeArrowheads="1"/>
          </p:cNvSpPr>
          <p:nvPr/>
        </p:nvSpPr>
        <p:spPr bwMode="auto">
          <a:xfrm>
            <a:off x="2990850" y="1062038"/>
            <a:ext cx="501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rgbClr val="000000"/>
                </a:solidFill>
                <a:latin typeface="Cambria" pitchFamily="18" charset="0"/>
              </a:rPr>
              <a:t>Find the </a:t>
            </a: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min</a:t>
            </a:r>
            <a:r>
              <a:rPr lang="en-US" altLang="en-US" b="0">
                <a:solidFill>
                  <a:srgbClr val="000000"/>
                </a:solidFill>
                <a:latin typeface="Cambria" pitchFamily="18" charset="0"/>
              </a:rPr>
              <a:t> of an N-element list</a:t>
            </a:r>
            <a:endParaRPr lang="en-US" altLang="en-US" sz="18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60419" name="Rectangle 28"/>
          <p:cNvSpPr>
            <a:spLocks noChangeArrowheads="1"/>
          </p:cNvSpPr>
          <p:nvPr/>
        </p:nvSpPr>
        <p:spPr bwMode="auto">
          <a:xfrm>
            <a:off x="1296988" y="1062038"/>
            <a:ext cx="140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860196"/>
                </a:solidFill>
                <a:latin typeface="Cambria" pitchFamily="18" charset="0"/>
              </a:rPr>
              <a:t>Problem</a:t>
            </a:r>
          </a:p>
        </p:txBody>
      </p:sp>
      <p:sp>
        <p:nvSpPr>
          <p:cNvPr id="60420" name="Rectangle 36"/>
          <p:cNvSpPr>
            <a:spLocks noChangeArrowheads="1"/>
          </p:cNvSpPr>
          <p:nvPr/>
        </p:nvSpPr>
        <p:spPr bwMode="auto">
          <a:xfrm>
            <a:off x="800100" y="1519238"/>
            <a:ext cx="189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mbria" pitchFamily="18" charset="0"/>
              </a:rPr>
              <a:t>Problem Size</a:t>
            </a:r>
          </a:p>
        </p:txBody>
      </p:sp>
      <p:sp>
        <p:nvSpPr>
          <p:cNvPr id="60421" name="Rectangle 37"/>
          <p:cNvSpPr>
            <a:spLocks noChangeArrowheads="1"/>
          </p:cNvSpPr>
          <p:nvPr/>
        </p:nvSpPr>
        <p:spPr bwMode="auto">
          <a:xfrm>
            <a:off x="2990850" y="1519238"/>
            <a:ext cx="215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rgbClr val="000000"/>
                </a:solidFill>
                <a:latin typeface="Cambria" pitchFamily="18" charset="0"/>
              </a:rPr>
              <a:t>length of list, N</a:t>
            </a:r>
          </a:p>
        </p:txBody>
      </p:sp>
      <p:sp>
        <p:nvSpPr>
          <p:cNvPr id="60423" name="Rectangle 36"/>
          <p:cNvSpPr>
            <a:spLocks noChangeArrowheads="1"/>
          </p:cNvSpPr>
          <p:nvPr/>
        </p:nvSpPr>
        <p:spPr bwMode="auto">
          <a:xfrm>
            <a:off x="1074738" y="2033588"/>
            <a:ext cx="162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090BF3"/>
                </a:solidFill>
                <a:latin typeface="Cambria" pitchFamily="18" charset="0"/>
              </a:rPr>
              <a:t>Algorithm</a:t>
            </a:r>
          </a:p>
        </p:txBody>
      </p:sp>
      <p:sp>
        <p:nvSpPr>
          <p:cNvPr id="60424" name="Rectangle 28"/>
          <p:cNvSpPr>
            <a:spLocks noChangeArrowheads="1"/>
          </p:cNvSpPr>
          <p:nvPr/>
        </p:nvSpPr>
        <p:spPr bwMode="auto">
          <a:xfrm>
            <a:off x="176213" y="152400"/>
            <a:ext cx="34004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>
                <a:solidFill>
                  <a:srgbClr val="000000"/>
                </a:solidFill>
                <a:latin typeface="Cambria" pitchFamily="18" charset="0"/>
              </a:rPr>
              <a:t>Big-O analysis</a:t>
            </a:r>
          </a:p>
        </p:txBody>
      </p:sp>
      <p:sp>
        <p:nvSpPr>
          <p:cNvPr id="60425" name="Rectangle 27"/>
          <p:cNvSpPr>
            <a:spLocks noChangeArrowheads="1"/>
          </p:cNvSpPr>
          <p:nvPr/>
        </p:nvSpPr>
        <p:spPr bwMode="auto">
          <a:xfrm>
            <a:off x="3000375" y="2033588"/>
            <a:ext cx="4191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Walk the 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list</a:t>
            </a:r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 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and </a:t>
            </a:r>
            <a:r>
              <a:rPr lang="en-US" altLang="en-US" b="0" dirty="0" smtClean="0">
                <a:solidFill>
                  <a:srgbClr val="090BF3"/>
                </a:solidFill>
                <a:latin typeface="Cambria" pitchFamily="18" charset="0"/>
              </a:rPr>
              <a:t>track the min</a:t>
            </a:r>
            <a:endParaRPr lang="en-US" altLang="en-US" b="0" dirty="0">
              <a:solidFill>
                <a:srgbClr val="090BF3"/>
              </a:solidFill>
              <a:latin typeface="Cambria" pitchFamily="18" charset="0"/>
            </a:endParaRPr>
          </a:p>
        </p:txBody>
      </p:sp>
      <p:sp>
        <p:nvSpPr>
          <p:cNvPr id="60426" name="Rectangle 3"/>
          <p:cNvSpPr>
            <a:spLocks noChangeArrowheads="1"/>
          </p:cNvSpPr>
          <p:nvPr/>
        </p:nvSpPr>
        <p:spPr bwMode="auto">
          <a:xfrm>
            <a:off x="2413000" y="31908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27" name="Rectangle 4"/>
          <p:cNvSpPr>
            <a:spLocks noChangeArrowheads="1"/>
          </p:cNvSpPr>
          <p:nvPr/>
        </p:nvSpPr>
        <p:spPr bwMode="auto">
          <a:xfrm>
            <a:off x="3327400" y="31908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28" name="Rectangle 5"/>
          <p:cNvSpPr>
            <a:spLocks noChangeArrowheads="1"/>
          </p:cNvSpPr>
          <p:nvPr/>
        </p:nvSpPr>
        <p:spPr bwMode="auto">
          <a:xfrm>
            <a:off x="4241800" y="31908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29" name="Rectangle 6"/>
          <p:cNvSpPr>
            <a:spLocks noChangeArrowheads="1"/>
          </p:cNvSpPr>
          <p:nvPr/>
        </p:nvSpPr>
        <p:spPr bwMode="auto">
          <a:xfrm>
            <a:off x="5156200" y="31908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30" name="Rectangle 7"/>
          <p:cNvSpPr>
            <a:spLocks noChangeArrowheads="1"/>
          </p:cNvSpPr>
          <p:nvPr/>
        </p:nvSpPr>
        <p:spPr bwMode="auto">
          <a:xfrm>
            <a:off x="6070600" y="31908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31" name="Rectangle 8"/>
          <p:cNvSpPr>
            <a:spLocks noChangeArrowheads="1"/>
          </p:cNvSpPr>
          <p:nvPr/>
        </p:nvSpPr>
        <p:spPr bwMode="auto">
          <a:xfrm>
            <a:off x="6985000" y="31908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32" name="Text Box 9"/>
          <p:cNvSpPr txBox="1">
            <a:spLocks noChangeArrowheads="1"/>
          </p:cNvSpPr>
          <p:nvPr/>
        </p:nvSpPr>
        <p:spPr bwMode="auto">
          <a:xfrm>
            <a:off x="2616200" y="28448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60433" name="Text Box 10"/>
          <p:cNvSpPr txBox="1">
            <a:spLocks noChangeArrowheads="1"/>
          </p:cNvSpPr>
          <p:nvPr/>
        </p:nvSpPr>
        <p:spPr bwMode="auto">
          <a:xfrm>
            <a:off x="3530600" y="28448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0434" name="Text Box 11"/>
          <p:cNvSpPr txBox="1">
            <a:spLocks noChangeArrowheads="1"/>
          </p:cNvSpPr>
          <p:nvPr/>
        </p:nvSpPr>
        <p:spPr bwMode="auto">
          <a:xfrm>
            <a:off x="4445000" y="28448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0435" name="Text Box 12"/>
          <p:cNvSpPr txBox="1">
            <a:spLocks noChangeArrowheads="1"/>
          </p:cNvSpPr>
          <p:nvPr/>
        </p:nvSpPr>
        <p:spPr bwMode="auto">
          <a:xfrm>
            <a:off x="5359400" y="28448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60436" name="Text Box 13"/>
          <p:cNvSpPr txBox="1">
            <a:spLocks noChangeArrowheads="1"/>
          </p:cNvSpPr>
          <p:nvPr/>
        </p:nvSpPr>
        <p:spPr bwMode="auto">
          <a:xfrm>
            <a:off x="6883400" y="284480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Cambria" panose="02040503050406030204" pitchFamily="18" charset="0"/>
              </a:rPr>
              <a:t>N-1</a:t>
            </a:r>
          </a:p>
        </p:txBody>
      </p:sp>
      <p:sp>
        <p:nvSpPr>
          <p:cNvPr id="60437" name="Text Box 14"/>
          <p:cNvSpPr txBox="1">
            <a:spLocks noChangeArrowheads="1"/>
          </p:cNvSpPr>
          <p:nvPr/>
        </p:nvSpPr>
        <p:spPr bwMode="auto">
          <a:xfrm>
            <a:off x="2417763" y="32305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60</a:t>
            </a:r>
          </a:p>
        </p:txBody>
      </p:sp>
      <p:sp>
        <p:nvSpPr>
          <p:cNvPr id="60438" name="Text Box 15"/>
          <p:cNvSpPr txBox="1">
            <a:spLocks noChangeArrowheads="1"/>
          </p:cNvSpPr>
          <p:nvPr/>
        </p:nvSpPr>
        <p:spPr bwMode="auto">
          <a:xfrm>
            <a:off x="3530600" y="3230563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60439" name="Text Box 16"/>
          <p:cNvSpPr txBox="1">
            <a:spLocks noChangeArrowheads="1"/>
          </p:cNvSpPr>
          <p:nvPr/>
        </p:nvSpPr>
        <p:spPr bwMode="auto">
          <a:xfrm>
            <a:off x="7075488" y="3230563"/>
            <a:ext cx="715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42</a:t>
            </a:r>
          </a:p>
        </p:txBody>
      </p:sp>
      <p:sp>
        <p:nvSpPr>
          <p:cNvPr id="60440" name="Text Box 17"/>
          <p:cNvSpPr txBox="1">
            <a:spLocks noChangeArrowheads="1"/>
          </p:cNvSpPr>
          <p:nvPr/>
        </p:nvSpPr>
        <p:spPr bwMode="auto">
          <a:xfrm>
            <a:off x="4338638" y="3230563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0441" name="Text Box 18"/>
          <p:cNvSpPr txBox="1">
            <a:spLocks noChangeArrowheads="1"/>
          </p:cNvSpPr>
          <p:nvPr/>
        </p:nvSpPr>
        <p:spPr bwMode="auto">
          <a:xfrm>
            <a:off x="5359400" y="3230563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60442" name="Text Box 19"/>
          <p:cNvSpPr txBox="1">
            <a:spLocks noChangeArrowheads="1"/>
          </p:cNvSpPr>
          <p:nvPr/>
        </p:nvSpPr>
        <p:spPr bwMode="auto">
          <a:xfrm>
            <a:off x="6172200" y="32766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60443" name="Text Box 9"/>
          <p:cNvSpPr txBox="1">
            <a:spLocks noChangeArrowheads="1"/>
          </p:cNvSpPr>
          <p:nvPr/>
        </p:nvSpPr>
        <p:spPr bwMode="auto">
          <a:xfrm>
            <a:off x="882650" y="3300413"/>
            <a:ext cx="140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 smtClean="0">
                <a:solidFill>
                  <a:srgbClr val="090BF3"/>
                </a:solidFill>
                <a:latin typeface="Cambria" panose="02040503050406030204" pitchFamily="18" charset="0"/>
              </a:rPr>
              <a:t>element</a:t>
            </a:r>
            <a:endParaRPr lang="en-US" altLang="en-US" sz="1400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  <p:sp>
        <p:nvSpPr>
          <p:cNvPr id="60444" name="Text Box 9"/>
          <p:cNvSpPr txBox="1">
            <a:spLocks noChangeArrowheads="1"/>
          </p:cNvSpPr>
          <p:nvPr/>
        </p:nvSpPr>
        <p:spPr bwMode="auto">
          <a:xfrm>
            <a:off x="889000" y="2895600"/>
            <a:ext cx="140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index</a:t>
            </a:r>
            <a:endParaRPr lang="en-US" altLang="en-US" sz="1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45" name="Rectangle 44"/>
          <p:cNvSpPr>
            <a:spLocks noChangeArrowheads="1"/>
          </p:cNvSpPr>
          <p:nvPr/>
        </p:nvSpPr>
        <p:spPr bwMode="auto">
          <a:xfrm>
            <a:off x="142875" y="6477000"/>
            <a:ext cx="34337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600" b="0">
                <a:solidFill>
                  <a:srgbClr val="7F7F7F"/>
                </a:solidFill>
                <a:latin typeface="Cambria" pitchFamily="18" charset="0"/>
              </a:rPr>
              <a:t>a “step” is often one comparison</a:t>
            </a: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152400" y="5938837"/>
            <a:ext cx="648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How many steps are needed </a:t>
            </a:r>
            <a:r>
              <a:rPr lang="en-US" altLang="en-US" b="0" i="1" dirty="0">
                <a:solidFill>
                  <a:srgbClr val="000000"/>
                </a:solidFill>
                <a:latin typeface="Cambria" pitchFamily="18" charset="0"/>
              </a:rPr>
              <a:t>in big-O terms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7"/>
          <p:cNvSpPr>
            <a:spLocks noChangeArrowheads="1"/>
          </p:cNvSpPr>
          <p:nvPr/>
        </p:nvSpPr>
        <p:spPr bwMode="auto">
          <a:xfrm>
            <a:off x="2990850" y="1062038"/>
            <a:ext cx="501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Sort</a:t>
            </a:r>
            <a:r>
              <a:rPr lang="en-US" altLang="en-US" b="0">
                <a:solidFill>
                  <a:srgbClr val="000000"/>
                </a:solidFill>
                <a:latin typeface="Cambria" pitchFamily="18" charset="0"/>
              </a:rPr>
              <a:t> an N-element list</a:t>
            </a:r>
            <a:endParaRPr lang="en-US" altLang="en-US" sz="18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61443" name="Rectangle 28"/>
          <p:cNvSpPr>
            <a:spLocks noChangeArrowheads="1"/>
          </p:cNvSpPr>
          <p:nvPr/>
        </p:nvSpPr>
        <p:spPr bwMode="auto">
          <a:xfrm>
            <a:off x="1296988" y="1062038"/>
            <a:ext cx="140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860196"/>
                </a:solidFill>
                <a:latin typeface="Cambria" pitchFamily="18" charset="0"/>
              </a:rPr>
              <a:t>Problem</a:t>
            </a:r>
          </a:p>
        </p:txBody>
      </p:sp>
      <p:sp>
        <p:nvSpPr>
          <p:cNvPr id="61444" name="Rectangle 36"/>
          <p:cNvSpPr>
            <a:spLocks noChangeArrowheads="1"/>
          </p:cNvSpPr>
          <p:nvPr/>
        </p:nvSpPr>
        <p:spPr bwMode="auto">
          <a:xfrm>
            <a:off x="800100" y="1519238"/>
            <a:ext cx="189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>
                <a:latin typeface="Cambria" pitchFamily="18" charset="0"/>
              </a:rPr>
              <a:t>Problem Size</a:t>
            </a:r>
          </a:p>
        </p:txBody>
      </p:sp>
      <p:sp>
        <p:nvSpPr>
          <p:cNvPr id="61445" name="Rectangle 37"/>
          <p:cNvSpPr>
            <a:spLocks noChangeArrowheads="1"/>
          </p:cNvSpPr>
          <p:nvPr/>
        </p:nvSpPr>
        <p:spPr bwMode="auto">
          <a:xfrm>
            <a:off x="2990850" y="1519238"/>
            <a:ext cx="215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rgbClr val="000000"/>
                </a:solidFill>
                <a:latin typeface="Cambria" pitchFamily="18" charset="0"/>
              </a:rPr>
              <a:t>length of list, N</a:t>
            </a:r>
          </a:p>
        </p:txBody>
      </p:sp>
      <p:sp>
        <p:nvSpPr>
          <p:cNvPr id="61447" name="Rectangle 36"/>
          <p:cNvSpPr>
            <a:spLocks noChangeArrowheads="1"/>
          </p:cNvSpPr>
          <p:nvPr/>
        </p:nvSpPr>
        <p:spPr bwMode="auto">
          <a:xfrm>
            <a:off x="1074738" y="2033588"/>
            <a:ext cx="162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090BF3"/>
                </a:solidFill>
                <a:latin typeface="Cambria" pitchFamily="18" charset="0"/>
              </a:rPr>
              <a:t>Algorithm</a:t>
            </a:r>
          </a:p>
        </p:txBody>
      </p:sp>
      <p:sp>
        <p:nvSpPr>
          <p:cNvPr id="61448" name="Rectangle 28"/>
          <p:cNvSpPr>
            <a:spLocks noChangeArrowheads="1"/>
          </p:cNvSpPr>
          <p:nvPr/>
        </p:nvSpPr>
        <p:spPr bwMode="auto">
          <a:xfrm>
            <a:off x="176213" y="152400"/>
            <a:ext cx="34004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>
                <a:solidFill>
                  <a:srgbClr val="000000"/>
                </a:solidFill>
                <a:latin typeface="Cambria" pitchFamily="18" charset="0"/>
              </a:rPr>
              <a:t>Big-O analysis</a:t>
            </a:r>
          </a:p>
        </p:txBody>
      </p:sp>
      <p:sp>
        <p:nvSpPr>
          <p:cNvPr id="61449" name="Rectangle 27"/>
          <p:cNvSpPr>
            <a:spLocks noChangeArrowheads="1"/>
          </p:cNvSpPr>
          <p:nvPr/>
        </p:nvSpPr>
        <p:spPr bwMode="auto">
          <a:xfrm>
            <a:off x="3000375" y="2033588"/>
            <a:ext cx="3667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rgbClr val="090BF3"/>
                </a:solidFill>
                <a:latin typeface="Cambria" pitchFamily="18" charset="0"/>
              </a:rPr>
              <a:t>Keep finding the next </a:t>
            </a:r>
            <a:r>
              <a:rPr lang="en-US" altLang="en-US" i="1">
                <a:solidFill>
                  <a:srgbClr val="090BF3"/>
                </a:solidFill>
                <a:latin typeface="Cambria" pitchFamily="18" charset="0"/>
              </a:rPr>
              <a:t>min</a:t>
            </a:r>
            <a:r>
              <a:rPr lang="en-US" altLang="en-US" b="0">
                <a:solidFill>
                  <a:srgbClr val="090BF3"/>
                </a:solidFill>
                <a:latin typeface="Cambria" pitchFamily="18" charset="0"/>
              </a:rPr>
              <a:t>!</a:t>
            </a:r>
          </a:p>
        </p:txBody>
      </p:sp>
      <p:sp>
        <p:nvSpPr>
          <p:cNvPr id="61450" name="Rectangle 44"/>
          <p:cNvSpPr>
            <a:spLocks noChangeArrowheads="1"/>
          </p:cNvSpPr>
          <p:nvPr/>
        </p:nvSpPr>
        <p:spPr bwMode="auto">
          <a:xfrm>
            <a:off x="142875" y="6477000"/>
            <a:ext cx="34337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600" b="0">
                <a:solidFill>
                  <a:srgbClr val="7F7F7F"/>
                </a:solidFill>
                <a:latin typeface="Cambria" pitchFamily="18" charset="0"/>
              </a:rPr>
              <a:t>a “step” is often one comparison</a:t>
            </a:r>
          </a:p>
        </p:txBody>
      </p:sp>
      <p:sp>
        <p:nvSpPr>
          <p:cNvPr id="61451" name="Rectangle 3"/>
          <p:cNvSpPr>
            <a:spLocks noChangeArrowheads="1"/>
          </p:cNvSpPr>
          <p:nvPr/>
        </p:nvSpPr>
        <p:spPr bwMode="auto">
          <a:xfrm>
            <a:off x="2413000" y="2819400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52" name="Rectangle 4"/>
          <p:cNvSpPr>
            <a:spLocks noChangeArrowheads="1"/>
          </p:cNvSpPr>
          <p:nvPr/>
        </p:nvSpPr>
        <p:spPr bwMode="auto">
          <a:xfrm>
            <a:off x="3327400" y="2819400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53" name="Rectangle 5"/>
          <p:cNvSpPr>
            <a:spLocks noChangeArrowheads="1"/>
          </p:cNvSpPr>
          <p:nvPr/>
        </p:nvSpPr>
        <p:spPr bwMode="auto">
          <a:xfrm>
            <a:off x="4241800" y="2819400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54" name="Rectangle 6"/>
          <p:cNvSpPr>
            <a:spLocks noChangeArrowheads="1"/>
          </p:cNvSpPr>
          <p:nvPr/>
        </p:nvSpPr>
        <p:spPr bwMode="auto">
          <a:xfrm>
            <a:off x="5156200" y="2819400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55" name="Rectangle 7"/>
          <p:cNvSpPr>
            <a:spLocks noChangeArrowheads="1"/>
          </p:cNvSpPr>
          <p:nvPr/>
        </p:nvSpPr>
        <p:spPr bwMode="auto">
          <a:xfrm>
            <a:off x="6070600" y="2819400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56" name="Rectangle 8"/>
          <p:cNvSpPr>
            <a:spLocks noChangeArrowheads="1"/>
          </p:cNvSpPr>
          <p:nvPr/>
        </p:nvSpPr>
        <p:spPr bwMode="auto">
          <a:xfrm>
            <a:off x="6985000" y="2819400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57" name="Text Box 14"/>
          <p:cNvSpPr txBox="1">
            <a:spLocks noChangeArrowheads="1"/>
          </p:cNvSpPr>
          <p:nvPr/>
        </p:nvSpPr>
        <p:spPr bwMode="auto">
          <a:xfrm>
            <a:off x="2417763" y="28590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60</a:t>
            </a:r>
          </a:p>
        </p:txBody>
      </p:sp>
      <p:sp>
        <p:nvSpPr>
          <p:cNvPr id="61458" name="Text Box 15"/>
          <p:cNvSpPr txBox="1">
            <a:spLocks noChangeArrowheads="1"/>
          </p:cNvSpPr>
          <p:nvPr/>
        </p:nvSpPr>
        <p:spPr bwMode="auto">
          <a:xfrm>
            <a:off x="3530600" y="2859088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61459" name="Text Box 16"/>
          <p:cNvSpPr txBox="1">
            <a:spLocks noChangeArrowheads="1"/>
          </p:cNvSpPr>
          <p:nvPr/>
        </p:nvSpPr>
        <p:spPr bwMode="auto">
          <a:xfrm>
            <a:off x="7075488" y="2859088"/>
            <a:ext cx="715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42</a:t>
            </a:r>
          </a:p>
        </p:txBody>
      </p:sp>
      <p:sp>
        <p:nvSpPr>
          <p:cNvPr id="61460" name="Text Box 17"/>
          <p:cNvSpPr txBox="1">
            <a:spLocks noChangeArrowheads="1"/>
          </p:cNvSpPr>
          <p:nvPr/>
        </p:nvSpPr>
        <p:spPr bwMode="auto">
          <a:xfrm>
            <a:off x="4338638" y="2859088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1461" name="Text Box 18"/>
          <p:cNvSpPr txBox="1">
            <a:spLocks noChangeArrowheads="1"/>
          </p:cNvSpPr>
          <p:nvPr/>
        </p:nvSpPr>
        <p:spPr bwMode="auto">
          <a:xfrm>
            <a:off x="5359400" y="2859088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61462" name="Text Box 19"/>
          <p:cNvSpPr txBox="1">
            <a:spLocks noChangeArrowheads="1"/>
          </p:cNvSpPr>
          <p:nvPr/>
        </p:nvSpPr>
        <p:spPr bwMode="auto">
          <a:xfrm>
            <a:off x="6172200" y="2905125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61463" name="Rectangle 3"/>
          <p:cNvSpPr>
            <a:spLocks noChangeArrowheads="1"/>
          </p:cNvSpPr>
          <p:nvPr/>
        </p:nvSpPr>
        <p:spPr bwMode="auto">
          <a:xfrm>
            <a:off x="2435225" y="3473450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64" name="Rectangle 4"/>
          <p:cNvSpPr>
            <a:spLocks noChangeArrowheads="1"/>
          </p:cNvSpPr>
          <p:nvPr/>
        </p:nvSpPr>
        <p:spPr bwMode="auto">
          <a:xfrm>
            <a:off x="3349625" y="3473450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65" name="Rectangle 5"/>
          <p:cNvSpPr>
            <a:spLocks noChangeArrowheads="1"/>
          </p:cNvSpPr>
          <p:nvPr/>
        </p:nvSpPr>
        <p:spPr bwMode="auto">
          <a:xfrm>
            <a:off x="4264025" y="3473450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66" name="Rectangle 6"/>
          <p:cNvSpPr>
            <a:spLocks noChangeArrowheads="1"/>
          </p:cNvSpPr>
          <p:nvPr/>
        </p:nvSpPr>
        <p:spPr bwMode="auto">
          <a:xfrm>
            <a:off x="5178425" y="3473450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67" name="Rectangle 7"/>
          <p:cNvSpPr>
            <a:spLocks noChangeArrowheads="1"/>
          </p:cNvSpPr>
          <p:nvPr/>
        </p:nvSpPr>
        <p:spPr bwMode="auto">
          <a:xfrm>
            <a:off x="6092825" y="3473450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68" name="Rectangle 8"/>
          <p:cNvSpPr>
            <a:spLocks noChangeArrowheads="1"/>
          </p:cNvSpPr>
          <p:nvPr/>
        </p:nvSpPr>
        <p:spPr bwMode="auto">
          <a:xfrm>
            <a:off x="7007225" y="3473450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69" name="Text Box 19"/>
          <p:cNvSpPr txBox="1">
            <a:spLocks noChangeArrowheads="1"/>
          </p:cNvSpPr>
          <p:nvPr/>
        </p:nvSpPr>
        <p:spPr bwMode="auto">
          <a:xfrm>
            <a:off x="6194425" y="3559175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61470" name="Text Box 9"/>
          <p:cNvSpPr txBox="1">
            <a:spLocks noChangeArrowheads="1"/>
          </p:cNvSpPr>
          <p:nvPr/>
        </p:nvSpPr>
        <p:spPr bwMode="auto">
          <a:xfrm>
            <a:off x="882650" y="2887663"/>
            <a:ext cx="140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solidFill>
                  <a:srgbClr val="090BF3"/>
                </a:solidFill>
                <a:latin typeface="Cambria" panose="02040503050406030204" pitchFamily="18" charset="0"/>
              </a:rPr>
              <a:t>original list</a:t>
            </a:r>
          </a:p>
        </p:txBody>
      </p:sp>
      <p:sp>
        <p:nvSpPr>
          <p:cNvPr id="61471" name="Text Box 9"/>
          <p:cNvSpPr txBox="1">
            <a:spLocks noChangeArrowheads="1"/>
          </p:cNvSpPr>
          <p:nvPr/>
        </p:nvSpPr>
        <p:spPr bwMode="auto">
          <a:xfrm>
            <a:off x="884238" y="3546475"/>
            <a:ext cx="1401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>
                <a:solidFill>
                  <a:srgbClr val="C00000"/>
                </a:solidFill>
                <a:latin typeface="Cambria" panose="02040503050406030204" pitchFamily="18" charset="0"/>
              </a:rPr>
              <a:t>sorted list</a:t>
            </a: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152400" y="5938837"/>
            <a:ext cx="648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How many steps are needed </a:t>
            </a:r>
            <a:r>
              <a:rPr lang="en-US" altLang="en-US" b="0" i="1" dirty="0">
                <a:solidFill>
                  <a:srgbClr val="000000"/>
                </a:solidFill>
                <a:latin typeface="Cambria" pitchFamily="18" charset="0"/>
              </a:rPr>
              <a:t>in big-O terms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6"/>
          <p:cNvSpPr>
            <a:spLocks noChangeArrowheads="1"/>
          </p:cNvSpPr>
          <p:nvPr/>
        </p:nvSpPr>
        <p:spPr bwMode="auto">
          <a:xfrm>
            <a:off x="118709" y="159543"/>
            <a:ext cx="1654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"Quiz"</a:t>
            </a:r>
            <a:endParaRPr lang="en-US" altLang="en-US" sz="4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7348" name="Rectangle 27"/>
          <p:cNvSpPr>
            <a:spLocks noChangeArrowheads="1"/>
          </p:cNvSpPr>
          <p:nvPr/>
        </p:nvSpPr>
        <p:spPr bwMode="auto">
          <a:xfrm>
            <a:off x="945797" y="1066800"/>
            <a:ext cx="2787650" cy="55403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Estimate the worst-case big-O complexity for these problems:</a:t>
            </a:r>
          </a:p>
        </p:txBody>
      </p:sp>
      <p:sp>
        <p:nvSpPr>
          <p:cNvPr id="62471" name="Rectangle 77"/>
          <p:cNvSpPr>
            <a:spLocks noChangeArrowheads="1"/>
          </p:cNvSpPr>
          <p:nvPr/>
        </p:nvSpPr>
        <p:spPr bwMode="auto">
          <a:xfrm>
            <a:off x="2984500" y="228600"/>
            <a:ext cx="19304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500" b="0" dirty="0" smtClean="0">
                <a:solidFill>
                  <a:srgbClr val="000000"/>
                </a:solidFill>
                <a:latin typeface="Calibri" pitchFamily="34" charset="0"/>
              </a:rPr>
              <a:t>Names:</a:t>
            </a:r>
            <a:endParaRPr lang="en-US" altLang="en-US" sz="15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72" name="Rectangle 78"/>
          <p:cNvSpPr>
            <a:spLocks noChangeArrowheads="1"/>
          </p:cNvSpPr>
          <p:nvPr/>
        </p:nvSpPr>
        <p:spPr bwMode="auto">
          <a:xfrm>
            <a:off x="2057400" y="581995"/>
            <a:ext cx="28575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500" b="0" dirty="0" smtClean="0">
                <a:solidFill>
                  <a:srgbClr val="000000"/>
                </a:solidFill>
                <a:latin typeface="Calibri" pitchFamily="34" charset="0"/>
              </a:rPr>
              <a:t>Something you have in </a:t>
            </a:r>
            <a:r>
              <a:rPr lang="en-US" altLang="en-US" sz="1500" b="0" dirty="0" smtClean="0">
                <a:solidFill>
                  <a:srgbClr val="000000"/>
                </a:solidFill>
                <a:latin typeface="Calibri" pitchFamily="34" charset="0"/>
              </a:rPr>
              <a:t>common:</a:t>
            </a:r>
            <a:endParaRPr lang="en-US" altLang="en-US" sz="15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020205" y="457641"/>
            <a:ext cx="385286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029200" y="869244"/>
            <a:ext cx="385286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Picture 1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0"/>
          <a:stretch>
            <a:fillRect/>
          </a:stretch>
        </p:blipFill>
        <p:spPr bwMode="auto">
          <a:xfrm>
            <a:off x="6718652" y="3049678"/>
            <a:ext cx="1566535" cy="82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92" y="2956984"/>
            <a:ext cx="1298575" cy="67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72"/>
          <p:cNvSpPr>
            <a:spLocks noChangeArrowheads="1"/>
          </p:cNvSpPr>
          <p:nvPr/>
        </p:nvSpPr>
        <p:spPr bwMode="auto">
          <a:xfrm>
            <a:off x="3201988" y="1884010"/>
            <a:ext cx="100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Times New Roman" pitchFamily="18" charset="0"/>
              </a:rPr>
              <a:t>O( N )</a:t>
            </a:r>
          </a:p>
        </p:txBody>
      </p:sp>
      <p:sp>
        <p:nvSpPr>
          <p:cNvPr id="43" name="Rectangle 71"/>
          <p:cNvSpPr>
            <a:spLocks noChangeArrowheads="1"/>
          </p:cNvSpPr>
          <p:nvPr/>
        </p:nvSpPr>
        <p:spPr bwMode="auto">
          <a:xfrm>
            <a:off x="381000" y="1882422"/>
            <a:ext cx="3086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Find the minimum of a list 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# elements in the list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the number of comparisons...</a:t>
            </a:r>
          </a:p>
        </p:txBody>
      </p:sp>
      <p:sp>
        <p:nvSpPr>
          <p:cNvPr id="44" name="Rectangle 71"/>
          <p:cNvSpPr>
            <a:spLocks noChangeArrowheads="1"/>
          </p:cNvSpPr>
          <p:nvPr/>
        </p:nvSpPr>
        <p:spPr bwMode="auto">
          <a:xfrm>
            <a:off x="381000" y="2709333"/>
            <a:ext cx="3265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Sort a list via repeated min-finding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# elements in the list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the number of comparisons...</a:t>
            </a:r>
          </a:p>
        </p:txBody>
      </p:sp>
      <p:sp>
        <p:nvSpPr>
          <p:cNvPr id="45" name="Rectangle 72"/>
          <p:cNvSpPr>
            <a:spLocks noChangeArrowheads="1"/>
          </p:cNvSpPr>
          <p:nvPr/>
        </p:nvSpPr>
        <p:spPr bwMode="auto">
          <a:xfrm>
            <a:off x="3439815" y="2826808"/>
            <a:ext cx="1013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C00000"/>
                </a:solidFill>
                <a:latin typeface="Times New Roman" pitchFamily="18" charset="0"/>
              </a:rPr>
              <a:t>O( </a:t>
            </a:r>
            <a:r>
              <a:rPr lang="en-US" altLang="en-US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en-US" altLang="en-US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81000" y="5230460"/>
            <a:ext cx="33226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Compute some base to a power:   b</a:t>
            </a:r>
            <a:r>
              <a:rPr lang="en-US" altLang="en-US" sz="1400" b="0" baseline="42000">
                <a:solidFill>
                  <a:srgbClr val="000000"/>
                </a:solidFill>
                <a:latin typeface="Calibri" pitchFamily="34" charset="0"/>
              </a:rPr>
              <a:t>N</a:t>
            </a:r>
            <a:endParaRPr lang="en-US" altLang="en-US" sz="1400" b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the integer exponent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 multiplications...</a:t>
            </a: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5166253" y="4155723"/>
            <a:ext cx="37084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Multiply two square matrices:  (  ) (  ) = (  ) 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one dimension = one matrix side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multiplications and additions...</a:t>
            </a: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5166253" y="5900737"/>
            <a:ext cx="38893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Determine if a program has an  infinite loop. 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# of characters in the program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all operations.</a:t>
            </a: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5166253" y="5128506"/>
            <a:ext cx="27384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Find the </a:t>
            </a:r>
            <a:r>
              <a:rPr lang="en-US" altLang="en-US" sz="1400" b="0" u="sng">
                <a:solidFill>
                  <a:srgbClr val="000000"/>
                </a:solidFill>
                <a:latin typeface="Calibri" pitchFamily="34" charset="0"/>
              </a:rPr>
              <a:t>median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of a list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length of the list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the number of comparisons</a:t>
            </a:r>
          </a:p>
        </p:txBody>
      </p:sp>
      <p:cxnSp>
        <p:nvCxnSpPr>
          <p:cNvPr id="50" name="Straight Connector 44"/>
          <p:cNvCxnSpPr>
            <a:cxnSpLocks noChangeShapeType="1"/>
          </p:cNvCxnSpPr>
          <p:nvPr/>
        </p:nvCxnSpPr>
        <p:spPr bwMode="auto">
          <a:xfrm rot="5400000">
            <a:off x="2171700" y="4144434"/>
            <a:ext cx="480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45"/>
          <p:cNvSpPr txBox="1">
            <a:spLocks noChangeArrowheads="1"/>
          </p:cNvSpPr>
          <p:nvPr/>
        </p:nvSpPr>
        <p:spPr bwMode="auto">
          <a:xfrm>
            <a:off x="0" y="1888772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2" name="TextBox 46"/>
          <p:cNvSpPr txBox="1">
            <a:spLocks noChangeArrowheads="1"/>
          </p:cNvSpPr>
          <p:nvPr/>
        </p:nvSpPr>
        <p:spPr bwMode="auto">
          <a:xfrm>
            <a:off x="0" y="2750608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3" name="TextBox 47"/>
          <p:cNvSpPr txBox="1">
            <a:spLocks noChangeArrowheads="1"/>
          </p:cNvSpPr>
          <p:nvPr/>
        </p:nvSpPr>
        <p:spPr bwMode="auto">
          <a:xfrm>
            <a:off x="0" y="5306660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4" name="TextBox 48"/>
          <p:cNvSpPr txBox="1">
            <a:spLocks noChangeArrowheads="1"/>
          </p:cNvSpPr>
          <p:nvPr/>
        </p:nvSpPr>
        <p:spPr bwMode="auto">
          <a:xfrm>
            <a:off x="0" y="6083300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5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5" name="TextBox 49"/>
          <p:cNvSpPr txBox="1">
            <a:spLocks noChangeArrowheads="1"/>
          </p:cNvSpPr>
          <p:nvPr/>
        </p:nvSpPr>
        <p:spPr bwMode="auto">
          <a:xfrm>
            <a:off x="4670778" y="150936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6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" name="TextBox 50"/>
          <p:cNvSpPr txBox="1">
            <a:spLocks noChangeArrowheads="1"/>
          </p:cNvSpPr>
          <p:nvPr/>
        </p:nvSpPr>
        <p:spPr bwMode="auto">
          <a:xfrm>
            <a:off x="4675892" y="2353911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7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7" name="TextBox 51"/>
          <p:cNvSpPr txBox="1">
            <a:spLocks noChangeArrowheads="1"/>
          </p:cNvSpPr>
          <p:nvPr/>
        </p:nvSpPr>
        <p:spPr bwMode="auto">
          <a:xfrm>
            <a:off x="4748741" y="428431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8" name="TextBox 52"/>
          <p:cNvSpPr txBox="1">
            <a:spLocks noChangeArrowheads="1"/>
          </p:cNvSpPr>
          <p:nvPr/>
        </p:nvSpPr>
        <p:spPr bwMode="auto">
          <a:xfrm>
            <a:off x="4748741" y="5155494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4656666" y="6034087"/>
            <a:ext cx="54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10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381000" y="6034087"/>
            <a:ext cx="4191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 dirty="0" err="1">
                <a:solidFill>
                  <a:srgbClr val="000000"/>
                </a:solidFill>
                <a:latin typeface="Calibri" pitchFamily="34" charset="0"/>
              </a:rPr>
              <a:t>Prob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Guess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and find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a hidden integer X, </a:t>
            </a:r>
            <a:r>
              <a:rPr lang="en-US" altLang="en-US" sz="1400" b="0" dirty="0" err="1" smtClean="0">
                <a:solidFill>
                  <a:srgbClr val="000000"/>
                </a:solidFill>
                <a:latin typeface="Calibri" pitchFamily="34" charset="0"/>
              </a:rPr>
              <a:t>betw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1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&amp; N</a:t>
            </a:r>
            <a:endParaRPr lang="en-US" altLang="en-US" sz="14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  - For each guess G, you’re told  G&gt;X or G&lt;X or G=X.</a:t>
            </a:r>
          </a:p>
          <a:p>
            <a:pPr algn="l">
              <a:lnSpc>
                <a:spcPct val="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 the number of guesses required…</a:t>
            </a:r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8081987" y="3459825"/>
            <a:ext cx="65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 dirty="0">
                <a:latin typeface="Cambria" panose="02040503050406030204" pitchFamily="18" charset="0"/>
              </a:rPr>
              <a:t>N = 4</a:t>
            </a:r>
          </a:p>
        </p:txBody>
      </p:sp>
      <p:sp>
        <p:nvSpPr>
          <p:cNvPr id="62" name="Rectangle 66"/>
          <p:cNvSpPr>
            <a:spLocks noChangeArrowheads="1"/>
          </p:cNvSpPr>
          <p:nvPr/>
        </p:nvSpPr>
        <p:spPr bwMode="auto">
          <a:xfrm>
            <a:off x="5891704" y="3526833"/>
            <a:ext cx="65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 dirty="0">
                <a:latin typeface="Cambria" panose="02040503050406030204" pitchFamily="18" charset="0"/>
              </a:rPr>
              <a:t>N = 3</a:t>
            </a:r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5098167" y="2349148"/>
            <a:ext cx="37528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Open a combination lock like these below: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# of digits in the combination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the number of guesses required…</a:t>
            </a:r>
          </a:p>
        </p:txBody>
      </p:sp>
      <p:sp>
        <p:nvSpPr>
          <p:cNvPr id="64" name="Rectangle 71"/>
          <p:cNvSpPr>
            <a:spLocks noChangeArrowheads="1"/>
          </p:cNvSpPr>
          <p:nvPr/>
        </p:nvSpPr>
        <p:spPr bwMode="auto">
          <a:xfrm>
            <a:off x="381000" y="4397022"/>
            <a:ext cx="3265488" cy="63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 dirty="0" err="1">
                <a:solidFill>
                  <a:srgbClr val="000000"/>
                </a:solidFill>
                <a:latin typeface="Calibri" pitchFamily="34" charset="0"/>
              </a:rPr>
              <a:t>Prob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Find the minimum in a </a:t>
            </a: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sorted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 list</a:t>
            </a:r>
            <a:endParaRPr lang="en-US" altLang="en-US" sz="14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lnSpc>
                <a:spcPts val="8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N = # elements in the list</a:t>
            </a:r>
          </a:p>
          <a:p>
            <a:pPr algn="l">
              <a:lnSpc>
                <a:spcPts val="8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 the number of comparisons...</a:t>
            </a:r>
          </a:p>
        </p:txBody>
      </p:sp>
      <p:sp>
        <p:nvSpPr>
          <p:cNvPr id="65" name="TextBox 46"/>
          <p:cNvSpPr txBox="1">
            <a:spLocks noChangeArrowheads="1"/>
          </p:cNvSpPr>
          <p:nvPr/>
        </p:nvSpPr>
        <p:spPr bwMode="auto">
          <a:xfrm>
            <a:off x="0" y="4438297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3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6" name="Rectangle 71"/>
          <p:cNvSpPr>
            <a:spLocks noChangeArrowheads="1"/>
          </p:cNvSpPr>
          <p:nvPr/>
        </p:nvSpPr>
        <p:spPr bwMode="auto">
          <a:xfrm>
            <a:off x="380999" y="3558822"/>
            <a:ext cx="38274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 dirty="0" err="1">
                <a:solidFill>
                  <a:srgbClr val="000000"/>
                </a:solidFill>
                <a:latin typeface="Calibri" pitchFamily="34" charset="0"/>
              </a:rPr>
              <a:t>Prob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Find the length of a list (by "walking" it)</a:t>
            </a:r>
            <a:endParaRPr lang="en-US" altLang="en-US" sz="14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lnSpc>
                <a:spcPts val="8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N = # elements in the list</a:t>
            </a:r>
          </a:p>
          <a:p>
            <a:pPr algn="l">
              <a:lnSpc>
                <a:spcPts val="8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 the number of comparisons...</a:t>
            </a:r>
          </a:p>
        </p:txBody>
      </p:sp>
      <p:sp>
        <p:nvSpPr>
          <p:cNvPr id="67" name="TextBox 46"/>
          <p:cNvSpPr txBox="1">
            <a:spLocks noChangeArrowheads="1"/>
          </p:cNvSpPr>
          <p:nvPr/>
        </p:nvSpPr>
        <p:spPr bwMode="auto">
          <a:xfrm>
            <a:off x="0" y="3600097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2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8" name="Rectangle 49"/>
          <p:cNvSpPr>
            <a:spLocks noChangeArrowheads="1"/>
          </p:cNvSpPr>
          <p:nvPr/>
        </p:nvSpPr>
        <p:spPr bwMode="auto">
          <a:xfrm>
            <a:off x="5099050" y="1447800"/>
            <a:ext cx="3206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Find the dot product of two vectors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The vectors are both of length N.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multiplications and additions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37885" y="159543"/>
            <a:ext cx="38769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algorithms</a:t>
            </a:r>
            <a:endParaRPr lang="en-US" altLang="en-US" sz="4200" b="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838200" y="3696189"/>
            <a:ext cx="67818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Guess a # from 1 to N, with "higher/lower" clues…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838199" y="1143000"/>
            <a:ext cx="4429919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Length of a list by "walking" it: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13719" y="20986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28119" y="20986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42519" y="20986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56919" y="20986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471319" y="20986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85719" y="20986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818482" y="21383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90BF3"/>
                </a:solidFill>
                <a:latin typeface="Cambria" panose="02040503050406030204" pitchFamily="18" charset="0"/>
              </a:rPr>
              <a:t>60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931319" y="2138363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476207" y="2138363"/>
            <a:ext cx="715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42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739357" y="2138363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90BF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760119" y="2138363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572919" y="2138363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90BF3"/>
                </a:solidFill>
                <a:latin typeface="Cambria" panose="02040503050406030204" pitchFamily="18" charset="0"/>
              </a:rPr>
              <a:t>15</a:t>
            </a:r>
            <a:endParaRPr lang="en-US" altLang="en-US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295400" y="2641599"/>
            <a:ext cx="975519" cy="612423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407841" y="2713565"/>
            <a:ext cx="777478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253780" y="2738965"/>
            <a:ext cx="777478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116652" y="2740376"/>
            <a:ext cx="777478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997581" y="2713565"/>
            <a:ext cx="930937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038012" y="2705098"/>
            <a:ext cx="777478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3544" y="2798231"/>
            <a:ext cx="223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"walking" – touching each element</a:t>
            </a:r>
            <a:endParaRPr lang="en-US" sz="1800" dirty="0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980193" y="4406208"/>
            <a:ext cx="3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 smtClean="0">
                <a:solidFill>
                  <a:srgbClr val="090BF3"/>
                </a:solidFill>
                <a:latin typeface="Cambria" panose="02040503050406030204" pitchFamily="18" charset="0"/>
              </a:rPr>
              <a:t>between 1 and 100</a:t>
            </a:r>
            <a:endParaRPr lang="en-US" altLang="en-US" b="0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657031" y="4770565"/>
            <a:ext cx="1501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is it 42? </a:t>
            </a:r>
            <a:endParaRPr lang="en-US" alt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2960531" y="4770565"/>
            <a:ext cx="1930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</a:rPr>
              <a:t>-- no, too low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990600" y="5105400"/>
            <a:ext cx="3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 smtClean="0">
                <a:solidFill>
                  <a:srgbClr val="090BF3"/>
                </a:solidFill>
                <a:latin typeface="Cambria" panose="02040503050406030204" pitchFamily="18" charset="0"/>
              </a:rPr>
              <a:t>between 43 and 100</a:t>
            </a:r>
            <a:endParaRPr lang="en-US" altLang="en-US" b="0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 rot="5590881">
            <a:off x="704918" y="4720986"/>
            <a:ext cx="777478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 rot="5590881">
            <a:off x="704918" y="5685980"/>
            <a:ext cx="777478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5385873" y="5761338"/>
            <a:ext cx="3055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</a:rPr>
              <a:t>continue until you find it…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1656447" y="5726668"/>
            <a:ext cx="1501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is it 60? </a:t>
            </a:r>
            <a:endParaRPr lang="en-US" alt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ounded Rectangle 132"/>
          <p:cNvSpPr/>
          <p:nvPr/>
        </p:nvSpPr>
        <p:spPr bwMode="auto">
          <a:xfrm rot="16200000">
            <a:off x="5853762" y="5327775"/>
            <a:ext cx="239396" cy="255877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Rounded Rectangle 131"/>
          <p:cNvSpPr/>
          <p:nvPr/>
        </p:nvSpPr>
        <p:spPr bwMode="auto">
          <a:xfrm rot="16200000">
            <a:off x="1810959" y="4752044"/>
            <a:ext cx="262984" cy="1371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536" name="Rounded Rectangle 65535"/>
          <p:cNvSpPr/>
          <p:nvPr/>
        </p:nvSpPr>
        <p:spPr bwMode="auto">
          <a:xfrm>
            <a:off x="3414371" y="4724400"/>
            <a:ext cx="262984" cy="1371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37885" y="159543"/>
            <a:ext cx="38769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algorithms</a:t>
            </a:r>
            <a:endParaRPr lang="en-US" altLang="en-US" sz="4200" b="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838201" y="1378803"/>
            <a:ext cx="2057400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Dot product of two vectors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838200" y="3805535"/>
            <a:ext cx="2192867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Matrix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product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914400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0" dirty="0" smtClean="0">
                <a:latin typeface="Cambria" panose="02040503050406030204" pitchFamily="18" charset="0"/>
              </a:rPr>
              <a:t>( 3,  4,  5,  …,  1,  2,  0 )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1852136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0" dirty="0" smtClean="0">
                <a:latin typeface="Cambria" panose="02040503050406030204" pitchFamily="18" charset="0"/>
              </a:rPr>
              <a:t>( 2,  1,  0,  …,  3,  2,  1 )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158604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8311" y="158891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159173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54422" y="158891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5311" y="159173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0067" y="158891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Courier New" panose="02070309020205020404" pitchFamily="49" charset="0"/>
              </a:rPr>
              <a:t>*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962400" y="25908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3778695" y="2967335"/>
            <a:ext cx="36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639474" y="25908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4455769" y="2967335"/>
            <a:ext cx="36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280118" y="25908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096413" y="2967335"/>
            <a:ext cx="36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674296" y="25908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6490591" y="2967335"/>
            <a:ext cx="36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7292883" y="25908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7109178" y="2967335"/>
            <a:ext cx="36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980985" y="25908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7797280" y="2967335"/>
            <a:ext cx="36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7311" y="29955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01822" y="2998379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>
                <a:solidFill>
                  <a:srgbClr val="C00000"/>
                </a:solidFill>
                <a:cs typeface="Courier New" panose="02070309020205020404" pitchFamily="49" charset="0"/>
              </a:rPr>
              <a:t>+</a:t>
            </a:r>
          </a:p>
          <a:p>
            <a:endParaRPr lang="en-US" dirty="0" smtClean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2711" y="300120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cs typeface="Courier New" panose="02070309020205020404" pitchFamily="49" charset="0"/>
              </a:rPr>
              <a:t>+</a:t>
            </a:r>
            <a:endParaRPr lang="en-US" dirty="0" smtClean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7933" y="29983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cs typeface="Courier New" panose="02070309020205020404" pitchFamily="49" charset="0"/>
              </a:rPr>
              <a:t>+</a:t>
            </a:r>
            <a:endParaRPr lang="en-US" dirty="0" smtClean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68822" y="300120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cs typeface="Courier New" panose="02070309020205020404" pitchFamily="49" charset="0"/>
              </a:rPr>
              <a:t>+</a:t>
            </a:r>
            <a:endParaRPr lang="en-US" dirty="0" smtClean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29983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cs typeface="Courier New" panose="02070309020205020404" pitchFamily="49" charset="0"/>
              </a:rPr>
              <a:t>+</a:t>
            </a:r>
            <a:endParaRPr lang="en-US" dirty="0" smtClean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2056" y="2933468"/>
            <a:ext cx="794455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= 17</a:t>
            </a:r>
          </a:p>
        </p:txBody>
      </p:sp>
      <p:sp>
        <p:nvSpPr>
          <p:cNvPr id="33" name="Right Bracket 32"/>
          <p:cNvSpPr/>
          <p:nvPr/>
        </p:nvSpPr>
        <p:spPr bwMode="auto">
          <a:xfrm>
            <a:off x="2525889" y="4724400"/>
            <a:ext cx="228600" cy="1371600"/>
          </a:xfrm>
          <a:prstGeom prst="rightBracket">
            <a:avLst>
              <a:gd name="adj" fmla="val 1012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ight Bracket 34"/>
          <p:cNvSpPr/>
          <p:nvPr/>
        </p:nvSpPr>
        <p:spPr bwMode="auto">
          <a:xfrm rot="10800000">
            <a:off x="1078089" y="4724400"/>
            <a:ext cx="228600" cy="1371600"/>
          </a:xfrm>
          <a:prstGeom prst="rightBracket">
            <a:avLst>
              <a:gd name="adj" fmla="val 1012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557867" y="6418817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6233" y="6324426"/>
            <a:ext cx="40992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mbria" panose="02040503050406030204" pitchFamily="18" charset="0"/>
              </a:rPr>
              <a:t>Each      is a (potentially) different number.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1289237" y="48462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292319" y="5095740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292319" y="53796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295401" y="5629140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577105" y="4851399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580187" y="5100841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580187" y="5384799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583269" y="5634241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875999" y="48542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879081" y="51036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879081" y="53876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882163" y="56370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167467" y="48542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170549" y="51036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170549" y="53876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173631" y="56370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463021" y="48542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2466103" y="51036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466103" y="53876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2469185" y="56370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1295400" y="584927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583268" y="5854375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1882162" y="58571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2173630" y="58571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469184" y="58571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Right Bracket 71"/>
          <p:cNvSpPr/>
          <p:nvPr/>
        </p:nvSpPr>
        <p:spPr bwMode="auto">
          <a:xfrm>
            <a:off x="4419600" y="4724400"/>
            <a:ext cx="228600" cy="1371600"/>
          </a:xfrm>
          <a:prstGeom prst="rightBracket">
            <a:avLst>
              <a:gd name="adj" fmla="val 1012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ight Bracket 72"/>
          <p:cNvSpPr/>
          <p:nvPr/>
        </p:nvSpPr>
        <p:spPr bwMode="auto">
          <a:xfrm rot="10800000">
            <a:off x="2971800" y="4724400"/>
            <a:ext cx="228600" cy="1371600"/>
          </a:xfrm>
          <a:prstGeom prst="rightBracket">
            <a:avLst>
              <a:gd name="adj" fmla="val 1012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3182948" y="48462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3186030" y="5095740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186030" y="53796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3189112" y="5629140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3470816" y="4851399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3473898" y="5100841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3473898" y="5384799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476980" y="5634241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769710" y="48542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3772792" y="51036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772792" y="53876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3775874" y="56370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4061178" y="48542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4064260" y="51036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4064260" y="53876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4067342" y="56370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4356732" y="48542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4359814" y="51036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359814" y="53876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362896" y="56370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3189111" y="584927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3476979" y="5854375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3775873" y="58571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4067341" y="58571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4362895" y="58571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641600" y="525839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683608" y="522115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=</a:t>
            </a:r>
            <a:endParaRPr lang="en-US" dirty="0" smtClean="0">
              <a:cs typeface="Courier New" panose="02070309020205020404" pitchFamily="49" charset="0"/>
            </a:endParaRPr>
          </a:p>
        </p:txBody>
      </p:sp>
      <p:sp>
        <p:nvSpPr>
          <p:cNvPr id="101" name="Right Bracket 100"/>
          <p:cNvSpPr/>
          <p:nvPr/>
        </p:nvSpPr>
        <p:spPr bwMode="auto">
          <a:xfrm>
            <a:off x="6553201" y="4724400"/>
            <a:ext cx="228600" cy="1371600"/>
          </a:xfrm>
          <a:prstGeom prst="rightBracket">
            <a:avLst>
              <a:gd name="adj" fmla="val 1012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" name="Right Bracket 101"/>
          <p:cNvSpPr/>
          <p:nvPr/>
        </p:nvSpPr>
        <p:spPr bwMode="auto">
          <a:xfrm rot="10800000">
            <a:off x="5105401" y="4724400"/>
            <a:ext cx="228600" cy="1371600"/>
          </a:xfrm>
          <a:prstGeom prst="rightBracket">
            <a:avLst>
              <a:gd name="adj" fmla="val 1012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5316549" y="4846298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319631" y="5095740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5319631" y="5379698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322713" y="5629140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604417" y="4851399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5607499" y="5100841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5607499" y="5384799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5610581" y="5634241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5903311" y="4854222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5906393" y="510366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906393" y="5387622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5909475" y="563706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6194779" y="4854222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6197861" y="510366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6197861" y="5387622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6200943" y="563706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6490333" y="4854222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493415" y="510366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493415" y="5387622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496497" y="563706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322712" y="584927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5610580" y="5854375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5909474" y="5857198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6200942" y="5857198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6496496" y="5857198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993727" y="5075142"/>
            <a:ext cx="1900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mbria" panose="02040503050406030204" pitchFamily="18" charset="0"/>
              </a:rPr>
              <a:t>These    's make up the result.</a:t>
            </a:r>
          </a:p>
        </p:txBody>
      </p:sp>
      <p:sp>
        <p:nvSpPr>
          <p:cNvPr id="129" name="Oval 128"/>
          <p:cNvSpPr/>
          <p:nvPr/>
        </p:nvSpPr>
        <p:spPr bwMode="auto">
          <a:xfrm>
            <a:off x="7704407" y="517409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909386" y="6324426"/>
            <a:ext cx="40992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mbria" panose="02040503050406030204" pitchFamily="18" charset="0"/>
              </a:rPr>
              <a:t>Each      is the result of one dot product!</a:t>
            </a:r>
          </a:p>
        </p:txBody>
      </p:sp>
      <p:sp>
        <p:nvSpPr>
          <p:cNvPr id="135" name="Oval 134"/>
          <p:cNvSpPr/>
          <p:nvPr/>
        </p:nvSpPr>
        <p:spPr bwMode="auto">
          <a:xfrm>
            <a:off x="5813778" y="6418819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3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3511" y="990600"/>
            <a:ext cx="5029200" cy="3022669"/>
          </a:xfrm>
          <a:prstGeom prst="rect">
            <a:avLst/>
          </a:prstGeom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576388" y="166688"/>
            <a:ext cx="581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Winter break…</a:t>
            </a:r>
            <a:endParaRPr lang="en-US" altLang="en-US" sz="4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69756" y="1752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dodds@cs.hmc.edu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631656" y="14097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Olin </a:t>
            </a:r>
            <a:r>
              <a:rPr lang="en-US" altLang="en-US" dirty="0" smtClean="0">
                <a:solidFill>
                  <a:srgbClr val="000000"/>
                </a:solidFill>
              </a:rPr>
              <a:t>B163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631656" y="1066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Zach Dodds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5669756" y="3158067"/>
            <a:ext cx="327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consumer of high-quantity coffee! 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5669756" y="251460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090BF3"/>
                </a:solidFill>
                <a:latin typeface="Cambria" panose="02040503050406030204" pitchFamily="18" charset="0"/>
              </a:rPr>
              <a:t>fan of low-level AI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5715000" y="2876224"/>
            <a:ext cx="3276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solidFill>
                  <a:srgbClr val="8F09BF"/>
                </a:solidFill>
                <a:latin typeface="Cambria" panose="02040503050406030204" pitchFamily="18" charset="0"/>
              </a:rPr>
              <a:t>taker of low-quality pictures</a:t>
            </a:r>
            <a:endParaRPr lang="en-US" altLang="en-US" sz="1600" dirty="0">
              <a:solidFill>
                <a:srgbClr val="8F09BF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5661378" y="3366912"/>
            <a:ext cx="327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and Ethio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pian cuisine…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0604762">
            <a:off x="5405060" y="2822935"/>
            <a:ext cx="373856" cy="443412"/>
          </a:xfrm>
          <a:prstGeom prst="right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6708455">
            <a:off x="8426227" y="3461647"/>
            <a:ext cx="373856" cy="443412"/>
          </a:xfrm>
          <a:prstGeom prst="right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97" y="357700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tattoo</a:t>
            </a:r>
            <a:r>
              <a:rPr lang="en-US" b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-matching</a:t>
            </a:r>
            <a:endParaRPr lang="en-US" b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37885" y="159543"/>
            <a:ext cx="84489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algorithms – open for ideas… ?</a:t>
            </a:r>
            <a:endParaRPr lang="en-US" altLang="en-US" sz="4200" b="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838201" y="1378803"/>
            <a:ext cx="20574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Median value?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838200" y="3805535"/>
            <a:ext cx="2483816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Halting problem?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6"/>
          <p:cNvSpPr>
            <a:spLocks noChangeArrowheads="1"/>
          </p:cNvSpPr>
          <p:nvPr/>
        </p:nvSpPr>
        <p:spPr bwMode="auto">
          <a:xfrm>
            <a:off x="118709" y="159543"/>
            <a:ext cx="1654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"Quiz"</a:t>
            </a:r>
            <a:endParaRPr lang="en-US" altLang="en-US" sz="4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7348" name="Rectangle 27"/>
          <p:cNvSpPr>
            <a:spLocks noChangeArrowheads="1"/>
          </p:cNvSpPr>
          <p:nvPr/>
        </p:nvSpPr>
        <p:spPr bwMode="auto">
          <a:xfrm>
            <a:off x="945797" y="1066800"/>
            <a:ext cx="2787650" cy="55403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Estimate the worst-case big-O complexity for these problems:</a:t>
            </a:r>
          </a:p>
        </p:txBody>
      </p:sp>
      <p:sp>
        <p:nvSpPr>
          <p:cNvPr id="62471" name="Rectangle 77"/>
          <p:cNvSpPr>
            <a:spLocks noChangeArrowheads="1"/>
          </p:cNvSpPr>
          <p:nvPr/>
        </p:nvSpPr>
        <p:spPr bwMode="auto">
          <a:xfrm>
            <a:off x="2984500" y="228600"/>
            <a:ext cx="19304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500" b="0" dirty="0" smtClean="0">
                <a:solidFill>
                  <a:srgbClr val="000000"/>
                </a:solidFill>
                <a:latin typeface="Calibri" pitchFamily="34" charset="0"/>
              </a:rPr>
              <a:t>Names:</a:t>
            </a:r>
            <a:endParaRPr lang="en-US" altLang="en-US" sz="15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72" name="Rectangle 78"/>
          <p:cNvSpPr>
            <a:spLocks noChangeArrowheads="1"/>
          </p:cNvSpPr>
          <p:nvPr/>
        </p:nvSpPr>
        <p:spPr bwMode="auto">
          <a:xfrm>
            <a:off x="2057400" y="581995"/>
            <a:ext cx="28575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500" b="0" dirty="0" smtClean="0">
                <a:solidFill>
                  <a:srgbClr val="000000"/>
                </a:solidFill>
                <a:latin typeface="Calibri" pitchFamily="34" charset="0"/>
              </a:rPr>
              <a:t>Something you have in </a:t>
            </a:r>
            <a:r>
              <a:rPr lang="en-US" altLang="en-US" sz="1500" b="0" dirty="0" smtClean="0">
                <a:solidFill>
                  <a:srgbClr val="000000"/>
                </a:solidFill>
                <a:latin typeface="Calibri" pitchFamily="34" charset="0"/>
              </a:rPr>
              <a:t>common:</a:t>
            </a:r>
            <a:endParaRPr lang="en-US" altLang="en-US" sz="15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020205" y="457641"/>
            <a:ext cx="385286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029200" y="869244"/>
            <a:ext cx="385286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Picture 1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0"/>
          <a:stretch>
            <a:fillRect/>
          </a:stretch>
        </p:blipFill>
        <p:spPr bwMode="auto">
          <a:xfrm>
            <a:off x="6718652" y="3049678"/>
            <a:ext cx="1566535" cy="82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92" y="2956984"/>
            <a:ext cx="1298575" cy="67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72"/>
          <p:cNvSpPr>
            <a:spLocks noChangeArrowheads="1"/>
          </p:cNvSpPr>
          <p:nvPr/>
        </p:nvSpPr>
        <p:spPr bwMode="auto">
          <a:xfrm>
            <a:off x="3201988" y="1884010"/>
            <a:ext cx="100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Times New Roman" pitchFamily="18" charset="0"/>
              </a:rPr>
              <a:t>O( N )</a:t>
            </a:r>
          </a:p>
        </p:txBody>
      </p:sp>
      <p:sp>
        <p:nvSpPr>
          <p:cNvPr id="43" name="Rectangle 71"/>
          <p:cNvSpPr>
            <a:spLocks noChangeArrowheads="1"/>
          </p:cNvSpPr>
          <p:nvPr/>
        </p:nvSpPr>
        <p:spPr bwMode="auto">
          <a:xfrm>
            <a:off x="381000" y="1882422"/>
            <a:ext cx="3086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Find the minimum of a list 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# elements in the list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the number of comparisons...</a:t>
            </a:r>
          </a:p>
        </p:txBody>
      </p:sp>
      <p:sp>
        <p:nvSpPr>
          <p:cNvPr id="44" name="Rectangle 71"/>
          <p:cNvSpPr>
            <a:spLocks noChangeArrowheads="1"/>
          </p:cNvSpPr>
          <p:nvPr/>
        </p:nvSpPr>
        <p:spPr bwMode="auto">
          <a:xfrm>
            <a:off x="381000" y="2709333"/>
            <a:ext cx="3265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Sort a list via repeated min-finding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# elements in the list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the number of comparisons...</a:t>
            </a:r>
          </a:p>
        </p:txBody>
      </p:sp>
      <p:sp>
        <p:nvSpPr>
          <p:cNvPr id="45" name="Rectangle 72"/>
          <p:cNvSpPr>
            <a:spLocks noChangeArrowheads="1"/>
          </p:cNvSpPr>
          <p:nvPr/>
        </p:nvSpPr>
        <p:spPr bwMode="auto">
          <a:xfrm>
            <a:off x="3439815" y="2826808"/>
            <a:ext cx="1013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C00000"/>
                </a:solidFill>
                <a:latin typeface="Times New Roman" pitchFamily="18" charset="0"/>
              </a:rPr>
              <a:t>O( </a:t>
            </a:r>
            <a:r>
              <a:rPr lang="en-US" altLang="en-US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en-US" altLang="en-US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81000" y="5230460"/>
            <a:ext cx="33226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Compute some base to a power:   b</a:t>
            </a:r>
            <a:r>
              <a:rPr lang="en-US" altLang="en-US" sz="1400" b="0" baseline="42000">
                <a:solidFill>
                  <a:srgbClr val="000000"/>
                </a:solidFill>
                <a:latin typeface="Calibri" pitchFamily="34" charset="0"/>
              </a:rPr>
              <a:t>N</a:t>
            </a:r>
            <a:endParaRPr lang="en-US" altLang="en-US" sz="1400" b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the integer exponent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 multiplications...</a:t>
            </a: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5166253" y="4155723"/>
            <a:ext cx="37084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Multiply two square matrices:  (  ) (  ) = (  ) 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one dimension = one matrix side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multiplications and additions...</a:t>
            </a: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5166253" y="5900737"/>
            <a:ext cx="38893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Determine if a program has an  infinite loop. 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# of characters in the program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all operations.</a:t>
            </a: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5166253" y="5128506"/>
            <a:ext cx="27384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Find the </a:t>
            </a:r>
            <a:r>
              <a:rPr lang="en-US" altLang="en-US" sz="1400" b="0" u="sng">
                <a:solidFill>
                  <a:srgbClr val="000000"/>
                </a:solidFill>
                <a:latin typeface="Calibri" pitchFamily="34" charset="0"/>
              </a:rPr>
              <a:t>median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of a list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length of the list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the number of comparisons</a:t>
            </a:r>
          </a:p>
        </p:txBody>
      </p:sp>
      <p:cxnSp>
        <p:nvCxnSpPr>
          <p:cNvPr id="50" name="Straight Connector 44"/>
          <p:cNvCxnSpPr>
            <a:cxnSpLocks noChangeShapeType="1"/>
          </p:cNvCxnSpPr>
          <p:nvPr/>
        </p:nvCxnSpPr>
        <p:spPr bwMode="auto">
          <a:xfrm rot="5400000">
            <a:off x="2171700" y="4144434"/>
            <a:ext cx="480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45"/>
          <p:cNvSpPr txBox="1">
            <a:spLocks noChangeArrowheads="1"/>
          </p:cNvSpPr>
          <p:nvPr/>
        </p:nvSpPr>
        <p:spPr bwMode="auto">
          <a:xfrm>
            <a:off x="0" y="1888772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2" name="TextBox 46"/>
          <p:cNvSpPr txBox="1">
            <a:spLocks noChangeArrowheads="1"/>
          </p:cNvSpPr>
          <p:nvPr/>
        </p:nvSpPr>
        <p:spPr bwMode="auto">
          <a:xfrm>
            <a:off x="0" y="2750608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3" name="TextBox 47"/>
          <p:cNvSpPr txBox="1">
            <a:spLocks noChangeArrowheads="1"/>
          </p:cNvSpPr>
          <p:nvPr/>
        </p:nvSpPr>
        <p:spPr bwMode="auto">
          <a:xfrm>
            <a:off x="0" y="5306660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4" name="TextBox 48"/>
          <p:cNvSpPr txBox="1">
            <a:spLocks noChangeArrowheads="1"/>
          </p:cNvSpPr>
          <p:nvPr/>
        </p:nvSpPr>
        <p:spPr bwMode="auto">
          <a:xfrm>
            <a:off x="0" y="6083300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5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5" name="TextBox 49"/>
          <p:cNvSpPr txBox="1">
            <a:spLocks noChangeArrowheads="1"/>
          </p:cNvSpPr>
          <p:nvPr/>
        </p:nvSpPr>
        <p:spPr bwMode="auto">
          <a:xfrm>
            <a:off x="4670778" y="150936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6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" name="TextBox 50"/>
          <p:cNvSpPr txBox="1">
            <a:spLocks noChangeArrowheads="1"/>
          </p:cNvSpPr>
          <p:nvPr/>
        </p:nvSpPr>
        <p:spPr bwMode="auto">
          <a:xfrm>
            <a:off x="4675892" y="2353911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7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7" name="TextBox 51"/>
          <p:cNvSpPr txBox="1">
            <a:spLocks noChangeArrowheads="1"/>
          </p:cNvSpPr>
          <p:nvPr/>
        </p:nvSpPr>
        <p:spPr bwMode="auto">
          <a:xfrm>
            <a:off x="4748741" y="428431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8" name="TextBox 52"/>
          <p:cNvSpPr txBox="1">
            <a:spLocks noChangeArrowheads="1"/>
          </p:cNvSpPr>
          <p:nvPr/>
        </p:nvSpPr>
        <p:spPr bwMode="auto">
          <a:xfrm>
            <a:off x="4748741" y="5155494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4656666" y="6034087"/>
            <a:ext cx="54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10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381000" y="6034087"/>
            <a:ext cx="4191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 dirty="0" err="1">
                <a:solidFill>
                  <a:srgbClr val="000000"/>
                </a:solidFill>
                <a:latin typeface="Calibri" pitchFamily="34" charset="0"/>
              </a:rPr>
              <a:t>Prob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Guess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and find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a hidden integer X, </a:t>
            </a:r>
            <a:r>
              <a:rPr lang="en-US" altLang="en-US" sz="1400" b="0" dirty="0" err="1" smtClean="0">
                <a:solidFill>
                  <a:srgbClr val="000000"/>
                </a:solidFill>
                <a:latin typeface="Calibri" pitchFamily="34" charset="0"/>
              </a:rPr>
              <a:t>betw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1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&amp; N</a:t>
            </a:r>
            <a:endParaRPr lang="en-US" altLang="en-US" sz="14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  - For each guess G, you’re told  G&gt;X or G&lt;X or G=X.</a:t>
            </a:r>
          </a:p>
          <a:p>
            <a:pPr algn="l">
              <a:lnSpc>
                <a:spcPct val="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 the number of guesses required…</a:t>
            </a:r>
          </a:p>
        </p:txBody>
      </p:sp>
      <p:sp>
        <p:nvSpPr>
          <p:cNvPr id="61" name="Rectangle 65"/>
          <p:cNvSpPr>
            <a:spLocks noChangeArrowheads="1"/>
          </p:cNvSpPr>
          <p:nvPr/>
        </p:nvSpPr>
        <p:spPr bwMode="auto">
          <a:xfrm>
            <a:off x="8081987" y="3459825"/>
            <a:ext cx="65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 dirty="0">
                <a:latin typeface="Cambria" panose="02040503050406030204" pitchFamily="18" charset="0"/>
              </a:rPr>
              <a:t>N = 4</a:t>
            </a:r>
          </a:p>
        </p:txBody>
      </p:sp>
      <p:sp>
        <p:nvSpPr>
          <p:cNvPr id="62" name="Rectangle 66"/>
          <p:cNvSpPr>
            <a:spLocks noChangeArrowheads="1"/>
          </p:cNvSpPr>
          <p:nvPr/>
        </p:nvSpPr>
        <p:spPr bwMode="auto">
          <a:xfrm>
            <a:off x="5891704" y="3526833"/>
            <a:ext cx="65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 dirty="0">
                <a:latin typeface="Cambria" panose="02040503050406030204" pitchFamily="18" charset="0"/>
              </a:rPr>
              <a:t>N = 3</a:t>
            </a:r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5098167" y="2349148"/>
            <a:ext cx="37528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Open a combination lock like these below: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# of digits in the combination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the number of guesses required…</a:t>
            </a:r>
          </a:p>
        </p:txBody>
      </p:sp>
      <p:sp>
        <p:nvSpPr>
          <p:cNvPr id="64" name="Rectangle 71"/>
          <p:cNvSpPr>
            <a:spLocks noChangeArrowheads="1"/>
          </p:cNvSpPr>
          <p:nvPr/>
        </p:nvSpPr>
        <p:spPr bwMode="auto">
          <a:xfrm>
            <a:off x="381000" y="4397022"/>
            <a:ext cx="3265488" cy="63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 dirty="0" err="1">
                <a:solidFill>
                  <a:srgbClr val="000000"/>
                </a:solidFill>
                <a:latin typeface="Calibri" pitchFamily="34" charset="0"/>
              </a:rPr>
              <a:t>Prob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Find the minimum in a </a:t>
            </a: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sorted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 list</a:t>
            </a:r>
            <a:endParaRPr lang="en-US" altLang="en-US" sz="14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lnSpc>
                <a:spcPts val="8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N = # elements in the list</a:t>
            </a:r>
          </a:p>
          <a:p>
            <a:pPr algn="l">
              <a:lnSpc>
                <a:spcPts val="8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 the number of comparisons...</a:t>
            </a:r>
          </a:p>
        </p:txBody>
      </p:sp>
      <p:sp>
        <p:nvSpPr>
          <p:cNvPr id="65" name="TextBox 46"/>
          <p:cNvSpPr txBox="1">
            <a:spLocks noChangeArrowheads="1"/>
          </p:cNvSpPr>
          <p:nvPr/>
        </p:nvSpPr>
        <p:spPr bwMode="auto">
          <a:xfrm>
            <a:off x="0" y="4438297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3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6" name="Rectangle 71"/>
          <p:cNvSpPr>
            <a:spLocks noChangeArrowheads="1"/>
          </p:cNvSpPr>
          <p:nvPr/>
        </p:nvSpPr>
        <p:spPr bwMode="auto">
          <a:xfrm>
            <a:off x="380999" y="3558822"/>
            <a:ext cx="38274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 dirty="0" err="1">
                <a:solidFill>
                  <a:srgbClr val="000000"/>
                </a:solidFill>
                <a:latin typeface="Calibri" pitchFamily="34" charset="0"/>
              </a:rPr>
              <a:t>Prob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Find the length of a list (by "marching")</a:t>
            </a:r>
            <a:endParaRPr lang="en-US" altLang="en-US" sz="14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lnSpc>
                <a:spcPts val="8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N = # elements in the list</a:t>
            </a:r>
          </a:p>
          <a:p>
            <a:pPr algn="l">
              <a:lnSpc>
                <a:spcPts val="8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 the number of comparisons...</a:t>
            </a:r>
          </a:p>
        </p:txBody>
      </p:sp>
      <p:sp>
        <p:nvSpPr>
          <p:cNvPr id="67" name="TextBox 46"/>
          <p:cNvSpPr txBox="1">
            <a:spLocks noChangeArrowheads="1"/>
          </p:cNvSpPr>
          <p:nvPr/>
        </p:nvSpPr>
        <p:spPr bwMode="auto">
          <a:xfrm>
            <a:off x="0" y="3600097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2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8" name="Rectangle 49"/>
          <p:cNvSpPr>
            <a:spLocks noChangeArrowheads="1"/>
          </p:cNvSpPr>
          <p:nvPr/>
        </p:nvSpPr>
        <p:spPr bwMode="auto">
          <a:xfrm>
            <a:off x="5099050" y="1447800"/>
            <a:ext cx="3206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Find the dot product of two vectors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The vectors are both of length N.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multiplications and additions …</a:t>
            </a:r>
          </a:p>
        </p:txBody>
      </p:sp>
      <p:sp>
        <p:nvSpPr>
          <p:cNvPr id="37" name="TextBox 36"/>
          <p:cNvSpPr txBox="1"/>
          <p:nvPr/>
        </p:nvSpPr>
        <p:spPr>
          <a:xfrm rot="20813591">
            <a:off x="1909086" y="609691"/>
            <a:ext cx="6024277" cy="56323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7200" b="0" dirty="0" smtClean="0">
                <a:solidFill>
                  <a:srgbClr val="000000"/>
                </a:solidFill>
                <a:latin typeface="Cambria"/>
                <a:ea typeface="MS PGothic" pitchFamily="34" charset="-128"/>
                <a:cs typeface="Cambria"/>
              </a:rPr>
              <a:t>Please pass these to the </a:t>
            </a:r>
            <a:r>
              <a:rPr lang="en-US" sz="7200" b="0" dirty="0" smtClean="0">
                <a:solidFill>
                  <a:srgbClr val="000000"/>
                </a:solidFill>
                <a:latin typeface="Cambria"/>
                <a:ea typeface="MS PGothic" pitchFamily="34" charset="-128"/>
                <a:cs typeface="Cambria"/>
              </a:rPr>
              <a:t>aisles + back…  </a:t>
            </a:r>
            <a:endParaRPr lang="en-US" sz="7200" b="0" dirty="0" smtClean="0">
              <a:solidFill>
                <a:srgbClr val="000000"/>
              </a:solidFill>
              <a:latin typeface="Cambria"/>
              <a:ea typeface="MS PGothic" pitchFamily="34" charset="-128"/>
              <a:cs typeface="Cambria"/>
            </a:endParaRPr>
          </a:p>
          <a:p>
            <a:pPr>
              <a:spcBef>
                <a:spcPct val="0"/>
              </a:spcBef>
            </a:pPr>
            <a:r>
              <a:rPr lang="en-US" sz="7200" b="0" i="1" dirty="0" smtClean="0">
                <a:solidFill>
                  <a:srgbClr val="000000"/>
                </a:solidFill>
                <a:latin typeface="Cambria"/>
                <a:ea typeface="MS PGothic" pitchFamily="34" charset="-128"/>
                <a:cs typeface="Cambria"/>
              </a:rPr>
              <a:t>then turn to </a:t>
            </a:r>
            <a:r>
              <a:rPr lang="en-US" sz="7200" b="0" i="1" dirty="0" smtClean="0">
                <a:solidFill>
                  <a:srgbClr val="000000"/>
                </a:solidFill>
                <a:latin typeface="Cambria"/>
                <a:ea typeface="MS PGothic" pitchFamily="34" charset="-128"/>
                <a:cs typeface="Cambria"/>
              </a:rPr>
              <a:t>the notes.</a:t>
            </a:r>
            <a:endParaRPr lang="en-US" sz="7200" b="0" i="1" dirty="0">
              <a:solidFill>
                <a:srgbClr val="000000"/>
              </a:solidFill>
              <a:latin typeface="Cambria"/>
              <a:ea typeface="MS PGothic" pitchFamily="34" charset="-128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616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92" name="Picture 1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0"/>
          <a:stretch>
            <a:fillRect/>
          </a:stretch>
        </p:blipFill>
        <p:spPr bwMode="auto">
          <a:xfrm>
            <a:off x="6718652" y="3049678"/>
            <a:ext cx="1566535" cy="82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5" name="Picture 1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92" y="2956984"/>
            <a:ext cx="1298575" cy="67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6"/>
          <p:cNvSpPr>
            <a:spLocks noChangeArrowheads="1"/>
          </p:cNvSpPr>
          <p:nvPr/>
        </p:nvSpPr>
        <p:spPr bwMode="auto">
          <a:xfrm>
            <a:off x="1439239" y="101025"/>
            <a:ext cx="62655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32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Try these on the back page first…</a:t>
            </a:r>
            <a:endParaRPr lang="en-US" altLang="en-US" sz="3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7348" name="Rectangle 27"/>
          <p:cNvSpPr>
            <a:spLocks noChangeArrowheads="1"/>
          </p:cNvSpPr>
          <p:nvPr/>
        </p:nvSpPr>
        <p:spPr bwMode="auto">
          <a:xfrm>
            <a:off x="945797" y="914400"/>
            <a:ext cx="2787650" cy="55403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Estimate the worst-case big-O complexity for these problems:</a:t>
            </a:r>
          </a:p>
        </p:txBody>
      </p:sp>
      <p:sp>
        <p:nvSpPr>
          <p:cNvPr id="62470" name="Rectangle 72"/>
          <p:cNvSpPr>
            <a:spLocks noChangeArrowheads="1"/>
          </p:cNvSpPr>
          <p:nvPr/>
        </p:nvSpPr>
        <p:spPr bwMode="auto">
          <a:xfrm>
            <a:off x="3201988" y="1884010"/>
            <a:ext cx="100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Times New Roman" pitchFamily="18" charset="0"/>
              </a:rPr>
              <a:t>O( N )</a:t>
            </a:r>
          </a:p>
        </p:txBody>
      </p:sp>
      <p:sp>
        <p:nvSpPr>
          <p:cNvPr id="62474" name="Rectangle 71"/>
          <p:cNvSpPr>
            <a:spLocks noChangeArrowheads="1"/>
          </p:cNvSpPr>
          <p:nvPr/>
        </p:nvSpPr>
        <p:spPr bwMode="auto">
          <a:xfrm>
            <a:off x="381000" y="1882422"/>
            <a:ext cx="3086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Find the minimum of a list 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# elements in the list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the number of comparisons...</a:t>
            </a:r>
          </a:p>
        </p:txBody>
      </p:sp>
      <p:sp>
        <p:nvSpPr>
          <p:cNvPr id="62475" name="Rectangle 71"/>
          <p:cNvSpPr>
            <a:spLocks noChangeArrowheads="1"/>
          </p:cNvSpPr>
          <p:nvPr/>
        </p:nvSpPr>
        <p:spPr bwMode="auto">
          <a:xfrm>
            <a:off x="381000" y="2709333"/>
            <a:ext cx="3265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Sort a list via repeated min-finding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# elements in the list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the number of comparisons...</a:t>
            </a:r>
          </a:p>
        </p:txBody>
      </p:sp>
      <p:sp>
        <p:nvSpPr>
          <p:cNvPr id="62476" name="Rectangle 72"/>
          <p:cNvSpPr>
            <a:spLocks noChangeArrowheads="1"/>
          </p:cNvSpPr>
          <p:nvPr/>
        </p:nvSpPr>
        <p:spPr bwMode="auto">
          <a:xfrm>
            <a:off x="3439815" y="2826808"/>
            <a:ext cx="1013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C00000"/>
                </a:solidFill>
                <a:latin typeface="Times New Roman" pitchFamily="18" charset="0"/>
              </a:rPr>
              <a:t>O( </a:t>
            </a:r>
            <a:r>
              <a:rPr lang="en-US" altLang="en-US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en-US" altLang="en-US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2477" name="Rectangle 45"/>
          <p:cNvSpPr>
            <a:spLocks noChangeArrowheads="1"/>
          </p:cNvSpPr>
          <p:nvPr/>
        </p:nvSpPr>
        <p:spPr bwMode="auto">
          <a:xfrm>
            <a:off x="381000" y="5230460"/>
            <a:ext cx="33226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Compute some base to a power:   b</a:t>
            </a:r>
            <a:r>
              <a:rPr lang="en-US" altLang="en-US" sz="1400" b="0" baseline="42000">
                <a:solidFill>
                  <a:srgbClr val="000000"/>
                </a:solidFill>
                <a:latin typeface="Calibri" pitchFamily="34" charset="0"/>
              </a:rPr>
              <a:t>N</a:t>
            </a:r>
            <a:endParaRPr lang="en-US" altLang="en-US" sz="1400" b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the integer exponent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 multiplications...</a:t>
            </a:r>
          </a:p>
        </p:txBody>
      </p:sp>
      <p:sp>
        <p:nvSpPr>
          <p:cNvPr id="62478" name="Rectangle 45"/>
          <p:cNvSpPr>
            <a:spLocks noChangeArrowheads="1"/>
          </p:cNvSpPr>
          <p:nvPr/>
        </p:nvSpPr>
        <p:spPr bwMode="auto">
          <a:xfrm>
            <a:off x="5166253" y="4155723"/>
            <a:ext cx="37084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Multiply two square matrices:  (  ) (  ) = (  ) 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one dimension = one matrix side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multiplications and additions...</a:t>
            </a:r>
          </a:p>
        </p:txBody>
      </p:sp>
      <p:sp>
        <p:nvSpPr>
          <p:cNvPr id="62479" name="Rectangle 45"/>
          <p:cNvSpPr>
            <a:spLocks noChangeArrowheads="1"/>
          </p:cNvSpPr>
          <p:nvPr/>
        </p:nvSpPr>
        <p:spPr bwMode="auto">
          <a:xfrm>
            <a:off x="5166253" y="5900737"/>
            <a:ext cx="38893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Determine if a program has an  infinite loop. 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# of characters in the program</a:t>
            </a:r>
          </a:p>
          <a:p>
            <a:pPr algn="l">
              <a:lnSpc>
                <a:spcPts val="8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all operations.</a:t>
            </a:r>
          </a:p>
        </p:txBody>
      </p:sp>
      <p:sp>
        <p:nvSpPr>
          <p:cNvPr id="62480" name="Rectangle 49"/>
          <p:cNvSpPr>
            <a:spLocks noChangeArrowheads="1"/>
          </p:cNvSpPr>
          <p:nvPr/>
        </p:nvSpPr>
        <p:spPr bwMode="auto">
          <a:xfrm>
            <a:off x="5166253" y="5128506"/>
            <a:ext cx="27384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Find the </a:t>
            </a:r>
            <a:r>
              <a:rPr lang="en-US" altLang="en-US" sz="1400" b="0" u="sng">
                <a:solidFill>
                  <a:srgbClr val="000000"/>
                </a:solidFill>
                <a:latin typeface="Calibri" pitchFamily="34" charset="0"/>
              </a:rPr>
              <a:t>median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of a list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length of the list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the number of comparisons</a:t>
            </a:r>
          </a:p>
        </p:txBody>
      </p:sp>
      <p:cxnSp>
        <p:nvCxnSpPr>
          <p:cNvPr id="62481" name="Straight Connector 44"/>
          <p:cNvCxnSpPr>
            <a:cxnSpLocks noChangeShapeType="1"/>
          </p:cNvCxnSpPr>
          <p:nvPr/>
        </p:nvCxnSpPr>
        <p:spPr bwMode="auto">
          <a:xfrm rot="5400000">
            <a:off x="2171700" y="4144434"/>
            <a:ext cx="480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2" name="TextBox 45"/>
          <p:cNvSpPr txBox="1">
            <a:spLocks noChangeArrowheads="1"/>
          </p:cNvSpPr>
          <p:nvPr/>
        </p:nvSpPr>
        <p:spPr bwMode="auto">
          <a:xfrm>
            <a:off x="0" y="1888772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2483" name="TextBox 46"/>
          <p:cNvSpPr txBox="1">
            <a:spLocks noChangeArrowheads="1"/>
          </p:cNvSpPr>
          <p:nvPr/>
        </p:nvSpPr>
        <p:spPr bwMode="auto">
          <a:xfrm>
            <a:off x="0" y="2750608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2484" name="TextBox 47"/>
          <p:cNvSpPr txBox="1">
            <a:spLocks noChangeArrowheads="1"/>
          </p:cNvSpPr>
          <p:nvPr/>
        </p:nvSpPr>
        <p:spPr bwMode="auto">
          <a:xfrm>
            <a:off x="0" y="5306660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2485" name="TextBox 48"/>
          <p:cNvSpPr txBox="1">
            <a:spLocks noChangeArrowheads="1"/>
          </p:cNvSpPr>
          <p:nvPr/>
        </p:nvSpPr>
        <p:spPr bwMode="auto">
          <a:xfrm>
            <a:off x="0" y="6083300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5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2486" name="TextBox 49"/>
          <p:cNvSpPr txBox="1">
            <a:spLocks noChangeArrowheads="1"/>
          </p:cNvSpPr>
          <p:nvPr/>
        </p:nvSpPr>
        <p:spPr bwMode="auto">
          <a:xfrm>
            <a:off x="4670778" y="150936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6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2487" name="TextBox 50"/>
          <p:cNvSpPr txBox="1">
            <a:spLocks noChangeArrowheads="1"/>
          </p:cNvSpPr>
          <p:nvPr/>
        </p:nvSpPr>
        <p:spPr bwMode="auto">
          <a:xfrm>
            <a:off x="4675892" y="2353911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7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2488" name="TextBox 51"/>
          <p:cNvSpPr txBox="1">
            <a:spLocks noChangeArrowheads="1"/>
          </p:cNvSpPr>
          <p:nvPr/>
        </p:nvSpPr>
        <p:spPr bwMode="auto">
          <a:xfrm>
            <a:off x="4748741" y="428431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2489" name="TextBox 52"/>
          <p:cNvSpPr txBox="1">
            <a:spLocks noChangeArrowheads="1"/>
          </p:cNvSpPr>
          <p:nvPr/>
        </p:nvSpPr>
        <p:spPr bwMode="auto">
          <a:xfrm>
            <a:off x="4748741" y="5155494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9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2490" name="TextBox 53"/>
          <p:cNvSpPr txBox="1">
            <a:spLocks noChangeArrowheads="1"/>
          </p:cNvSpPr>
          <p:nvPr/>
        </p:nvSpPr>
        <p:spPr bwMode="auto">
          <a:xfrm>
            <a:off x="4656666" y="6034087"/>
            <a:ext cx="549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10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2491" name="Rectangle 45"/>
          <p:cNvSpPr>
            <a:spLocks noChangeArrowheads="1"/>
          </p:cNvSpPr>
          <p:nvPr/>
        </p:nvSpPr>
        <p:spPr bwMode="auto">
          <a:xfrm>
            <a:off x="381000" y="6034087"/>
            <a:ext cx="4191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 dirty="0" err="1">
                <a:solidFill>
                  <a:srgbClr val="000000"/>
                </a:solidFill>
                <a:latin typeface="Calibri" pitchFamily="34" charset="0"/>
              </a:rPr>
              <a:t>Prob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Guess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and find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a hidden integer X, </a:t>
            </a:r>
            <a:r>
              <a:rPr lang="en-US" altLang="en-US" sz="1400" b="0" dirty="0" err="1" smtClean="0">
                <a:solidFill>
                  <a:srgbClr val="000000"/>
                </a:solidFill>
                <a:latin typeface="Calibri" pitchFamily="34" charset="0"/>
              </a:rPr>
              <a:t>betw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1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&amp; N</a:t>
            </a:r>
            <a:endParaRPr lang="en-US" altLang="en-US" sz="14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  - For each guess G, you’re told  G&gt;X or G&lt;X or G=X.</a:t>
            </a:r>
          </a:p>
          <a:p>
            <a:pPr algn="l">
              <a:lnSpc>
                <a:spcPct val="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 the number of guesses required…</a:t>
            </a:r>
          </a:p>
        </p:txBody>
      </p:sp>
      <p:sp>
        <p:nvSpPr>
          <p:cNvPr id="62493" name="Rectangle 65"/>
          <p:cNvSpPr>
            <a:spLocks noChangeArrowheads="1"/>
          </p:cNvSpPr>
          <p:nvPr/>
        </p:nvSpPr>
        <p:spPr bwMode="auto">
          <a:xfrm>
            <a:off x="8081987" y="3459825"/>
            <a:ext cx="65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 dirty="0">
                <a:latin typeface="Cambria" panose="02040503050406030204" pitchFamily="18" charset="0"/>
              </a:rPr>
              <a:t>N = 4</a:t>
            </a:r>
          </a:p>
        </p:txBody>
      </p:sp>
      <p:sp>
        <p:nvSpPr>
          <p:cNvPr id="62494" name="Rectangle 66"/>
          <p:cNvSpPr>
            <a:spLocks noChangeArrowheads="1"/>
          </p:cNvSpPr>
          <p:nvPr/>
        </p:nvSpPr>
        <p:spPr bwMode="auto">
          <a:xfrm>
            <a:off x="5891704" y="3526833"/>
            <a:ext cx="65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 dirty="0">
                <a:latin typeface="Cambria" panose="02040503050406030204" pitchFamily="18" charset="0"/>
              </a:rPr>
              <a:t>N = 3</a:t>
            </a:r>
          </a:p>
        </p:txBody>
      </p:sp>
      <p:sp>
        <p:nvSpPr>
          <p:cNvPr id="62496" name="Rectangle 45"/>
          <p:cNvSpPr>
            <a:spLocks noChangeArrowheads="1"/>
          </p:cNvSpPr>
          <p:nvPr/>
        </p:nvSpPr>
        <p:spPr bwMode="auto">
          <a:xfrm>
            <a:off x="5098167" y="2349148"/>
            <a:ext cx="37528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Open a combination lock like these below: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N = # of digits in the combination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the number of guesses required…</a:t>
            </a:r>
          </a:p>
        </p:txBody>
      </p:sp>
      <p:sp>
        <p:nvSpPr>
          <p:cNvPr id="35" name="Rectangle 71"/>
          <p:cNvSpPr>
            <a:spLocks noChangeArrowheads="1"/>
          </p:cNvSpPr>
          <p:nvPr/>
        </p:nvSpPr>
        <p:spPr bwMode="auto">
          <a:xfrm>
            <a:off x="381000" y="4397022"/>
            <a:ext cx="3265488" cy="63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 dirty="0" err="1">
                <a:solidFill>
                  <a:srgbClr val="000000"/>
                </a:solidFill>
                <a:latin typeface="Calibri" pitchFamily="34" charset="0"/>
              </a:rPr>
              <a:t>Prob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Find the minimum in a </a:t>
            </a: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sorted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 list</a:t>
            </a:r>
            <a:endParaRPr lang="en-US" altLang="en-US" sz="14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lnSpc>
                <a:spcPts val="8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N = # elements in the list</a:t>
            </a:r>
          </a:p>
          <a:p>
            <a:pPr algn="l">
              <a:lnSpc>
                <a:spcPts val="8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 the number of comparisons...</a:t>
            </a:r>
          </a:p>
        </p:txBody>
      </p:sp>
      <p:sp>
        <p:nvSpPr>
          <p:cNvPr id="36" name="TextBox 46"/>
          <p:cNvSpPr txBox="1">
            <a:spLocks noChangeArrowheads="1"/>
          </p:cNvSpPr>
          <p:nvPr/>
        </p:nvSpPr>
        <p:spPr bwMode="auto">
          <a:xfrm>
            <a:off x="0" y="4438297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3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7" name="Rectangle 71"/>
          <p:cNvSpPr>
            <a:spLocks noChangeArrowheads="1"/>
          </p:cNvSpPr>
          <p:nvPr/>
        </p:nvSpPr>
        <p:spPr bwMode="auto">
          <a:xfrm>
            <a:off x="380999" y="3558822"/>
            <a:ext cx="38274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800"/>
              </a:lnSpc>
            </a:pPr>
            <a:r>
              <a:rPr lang="en-US" altLang="en-US" sz="1400" dirty="0" err="1">
                <a:solidFill>
                  <a:srgbClr val="000000"/>
                </a:solidFill>
                <a:latin typeface="Calibri" pitchFamily="34" charset="0"/>
              </a:rPr>
              <a:t>Prob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itchFamily="34" charset="0"/>
              </a:rPr>
              <a:t>Find the length of a list (by "marching")</a:t>
            </a:r>
            <a:endParaRPr lang="en-US" altLang="en-US" sz="14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lnSpc>
                <a:spcPts val="8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N = # elements in the list</a:t>
            </a:r>
          </a:p>
          <a:p>
            <a:pPr algn="l">
              <a:lnSpc>
                <a:spcPts val="8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 dirty="0">
                <a:solidFill>
                  <a:srgbClr val="000000"/>
                </a:solidFill>
                <a:latin typeface="Calibri" pitchFamily="34" charset="0"/>
              </a:rPr>
              <a:t> the number of comparisons...</a:t>
            </a:r>
          </a:p>
        </p:txBody>
      </p:sp>
      <p:sp>
        <p:nvSpPr>
          <p:cNvPr id="38" name="TextBox 46"/>
          <p:cNvSpPr txBox="1">
            <a:spLocks noChangeArrowheads="1"/>
          </p:cNvSpPr>
          <p:nvPr/>
        </p:nvSpPr>
        <p:spPr bwMode="auto">
          <a:xfrm>
            <a:off x="0" y="3600097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2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9" name="Rectangle 49"/>
          <p:cNvSpPr>
            <a:spLocks noChangeArrowheads="1"/>
          </p:cNvSpPr>
          <p:nvPr/>
        </p:nvSpPr>
        <p:spPr bwMode="auto">
          <a:xfrm>
            <a:off x="5099050" y="1447800"/>
            <a:ext cx="3206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Prob: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Find the dot product of two vectors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Size:  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The vectors are both of length N.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Count: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multiplications and additions …</a:t>
            </a:r>
          </a:p>
        </p:txBody>
      </p:sp>
    </p:spTree>
    <p:extLst>
      <p:ext uri="{BB962C8B-B14F-4D97-AF65-F5344CB8AC3E}">
        <p14:creationId xmlns:p14="http://schemas.microsoft.com/office/powerpoint/2010/main" val="28079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ChangeArrowheads="1"/>
          </p:cNvSpPr>
          <p:nvPr/>
        </p:nvSpPr>
        <p:spPr bwMode="auto">
          <a:xfrm rot="21031855">
            <a:off x="1804315" y="2568634"/>
            <a:ext cx="5403389" cy="138499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200" dirty="0" smtClean="0">
                <a:latin typeface="Cambria" panose="02040503050406030204" pitchFamily="18" charset="0"/>
              </a:rPr>
              <a:t>Next time:             Giving Racket a try!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15965" y="939158"/>
            <a:ext cx="685800" cy="762000"/>
            <a:chOff x="2928" y="1051"/>
            <a:chExt cx="840" cy="957"/>
          </a:xfrm>
        </p:grpSpPr>
        <p:sp>
          <p:nvSpPr>
            <p:cNvPr id="6" name="Freeform 7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5 h 250"/>
                <a:gd name="T10" fmla="*/ 2 w 1048"/>
                <a:gd name="T11" fmla="*/ 224 h 250"/>
                <a:gd name="T12" fmla="*/ 2 w 1048"/>
                <a:gd name="T13" fmla="*/ 204 h 250"/>
                <a:gd name="T14" fmla="*/ 0 w 1048"/>
                <a:gd name="T15" fmla="*/ 183 h 250"/>
                <a:gd name="T16" fmla="*/ 2 w 1048"/>
                <a:gd name="T17" fmla="*/ 149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7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7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8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Oval 8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8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AutoShape 8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8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90"/>
          <p:cNvSpPr txBox="1">
            <a:spLocks noChangeArrowheads="1"/>
          </p:cNvSpPr>
          <p:nvPr/>
        </p:nvSpPr>
        <p:spPr bwMode="auto">
          <a:xfrm>
            <a:off x="1348688" y="482025"/>
            <a:ext cx="57086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 smtClean="0">
                <a:solidFill>
                  <a:srgbClr val="CC6600"/>
                </a:solidFill>
                <a:latin typeface="Cambria" panose="02040503050406030204" pitchFamily="18" charset="0"/>
              </a:rPr>
              <a:t>See you on Thursday!</a:t>
            </a:r>
            <a:endParaRPr lang="en-US" altLang="en-US" sz="3200" dirty="0">
              <a:solidFill>
                <a:srgbClr val="CC6600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Picture 2" descr="http://i2.wp.com/federerfan07.com/wp-content/uploads/2013/07/federer_2013_hamburg_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11" y="4572000"/>
            <a:ext cx="19811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429000" y="6091535"/>
            <a:ext cx="3409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You're in good company!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37885" y="159543"/>
            <a:ext cx="38769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algorithms</a:t>
            </a:r>
            <a:endParaRPr lang="en-US" altLang="en-US" sz="4200" b="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838200" y="3696189"/>
            <a:ext cx="67818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Guess a # from 1 to N, with "higher/lower" clues…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838199" y="1143000"/>
            <a:ext cx="4429919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Length of a list by "walking" it: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13719" y="20986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28119" y="20986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42519" y="20986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56919" y="20986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471319" y="20986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85719" y="2098675"/>
            <a:ext cx="9144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818482" y="21383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90BF3"/>
                </a:solidFill>
                <a:latin typeface="Cambria" panose="02040503050406030204" pitchFamily="18" charset="0"/>
              </a:rPr>
              <a:t>60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931319" y="2138363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476207" y="2138363"/>
            <a:ext cx="715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42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739357" y="2138363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90BF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760119" y="2138363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572919" y="2138363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90BF3"/>
                </a:solidFill>
                <a:latin typeface="Cambria" panose="02040503050406030204" pitchFamily="18" charset="0"/>
              </a:rPr>
              <a:t>15</a:t>
            </a:r>
            <a:endParaRPr lang="en-US" altLang="en-US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295400" y="2641599"/>
            <a:ext cx="975519" cy="612423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407841" y="2713565"/>
            <a:ext cx="777478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253780" y="2738965"/>
            <a:ext cx="777478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116652" y="2740376"/>
            <a:ext cx="777478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997581" y="2713565"/>
            <a:ext cx="930937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038012" y="2705098"/>
            <a:ext cx="777478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3544" y="2798231"/>
            <a:ext cx="223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"walking" – touching each element</a:t>
            </a:r>
            <a:endParaRPr lang="en-US" sz="1800" dirty="0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980193" y="4406208"/>
            <a:ext cx="3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 smtClean="0">
                <a:solidFill>
                  <a:srgbClr val="090BF3"/>
                </a:solidFill>
                <a:latin typeface="Cambria" panose="02040503050406030204" pitchFamily="18" charset="0"/>
              </a:rPr>
              <a:t>between 1 and 100</a:t>
            </a:r>
            <a:endParaRPr lang="en-US" altLang="en-US" b="0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657031" y="4770565"/>
            <a:ext cx="1501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is it 42? </a:t>
            </a:r>
            <a:endParaRPr lang="en-US" alt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2960531" y="4770565"/>
            <a:ext cx="1930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</a:rPr>
              <a:t>-- no, too low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990600" y="5105400"/>
            <a:ext cx="363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b="0" dirty="0" smtClean="0">
                <a:solidFill>
                  <a:srgbClr val="090BF3"/>
                </a:solidFill>
                <a:latin typeface="Cambria" panose="02040503050406030204" pitchFamily="18" charset="0"/>
              </a:rPr>
              <a:t>between 43 and 100</a:t>
            </a:r>
            <a:endParaRPr lang="en-US" altLang="en-US" b="0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 rot="5590881">
            <a:off x="704918" y="4720986"/>
            <a:ext cx="777478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 rot="5590881">
            <a:off x="704918" y="5685980"/>
            <a:ext cx="777478" cy="468490"/>
          </a:xfrm>
          <a:custGeom>
            <a:avLst/>
            <a:gdLst>
              <a:gd name="connsiteX0" fmla="*/ 0 w 1083733"/>
              <a:gd name="connsiteY0" fmla="*/ 191911 h 688623"/>
              <a:gd name="connsiteX1" fmla="*/ 33867 w 1083733"/>
              <a:gd name="connsiteY1" fmla="*/ 293511 h 688623"/>
              <a:gd name="connsiteX2" fmla="*/ 56444 w 1083733"/>
              <a:gd name="connsiteY2" fmla="*/ 372534 h 688623"/>
              <a:gd name="connsiteX3" fmla="*/ 79022 w 1083733"/>
              <a:gd name="connsiteY3" fmla="*/ 406400 h 688623"/>
              <a:gd name="connsiteX4" fmla="*/ 112889 w 1083733"/>
              <a:gd name="connsiteY4" fmla="*/ 485423 h 688623"/>
              <a:gd name="connsiteX5" fmla="*/ 124178 w 1083733"/>
              <a:gd name="connsiteY5" fmla="*/ 519289 h 688623"/>
              <a:gd name="connsiteX6" fmla="*/ 169333 w 1083733"/>
              <a:gd name="connsiteY6" fmla="*/ 553156 h 688623"/>
              <a:gd name="connsiteX7" fmla="*/ 191911 w 1083733"/>
              <a:gd name="connsiteY7" fmla="*/ 587023 h 688623"/>
              <a:gd name="connsiteX8" fmla="*/ 293511 w 1083733"/>
              <a:gd name="connsiteY8" fmla="*/ 643467 h 688623"/>
              <a:gd name="connsiteX9" fmla="*/ 327378 w 1083733"/>
              <a:gd name="connsiteY9" fmla="*/ 666045 h 688623"/>
              <a:gd name="connsiteX10" fmla="*/ 406400 w 1083733"/>
              <a:gd name="connsiteY10" fmla="*/ 688623 h 688623"/>
              <a:gd name="connsiteX11" fmla="*/ 699911 w 1083733"/>
              <a:gd name="connsiteY11" fmla="*/ 677334 h 688623"/>
              <a:gd name="connsiteX12" fmla="*/ 745067 w 1083733"/>
              <a:gd name="connsiteY12" fmla="*/ 666045 h 688623"/>
              <a:gd name="connsiteX13" fmla="*/ 812800 w 1083733"/>
              <a:gd name="connsiteY13" fmla="*/ 643467 h 688623"/>
              <a:gd name="connsiteX14" fmla="*/ 880533 w 1083733"/>
              <a:gd name="connsiteY14" fmla="*/ 598311 h 688623"/>
              <a:gd name="connsiteX15" fmla="*/ 948267 w 1083733"/>
              <a:gd name="connsiteY15" fmla="*/ 530578 h 688623"/>
              <a:gd name="connsiteX16" fmla="*/ 993422 w 1083733"/>
              <a:gd name="connsiteY16" fmla="*/ 462845 h 688623"/>
              <a:gd name="connsiteX17" fmla="*/ 1038578 w 1083733"/>
              <a:gd name="connsiteY17" fmla="*/ 349956 h 688623"/>
              <a:gd name="connsiteX18" fmla="*/ 1049867 w 1083733"/>
              <a:gd name="connsiteY18" fmla="*/ 316089 h 688623"/>
              <a:gd name="connsiteX19" fmla="*/ 1061155 w 1083733"/>
              <a:gd name="connsiteY19" fmla="*/ 270934 h 688623"/>
              <a:gd name="connsiteX20" fmla="*/ 1083733 w 1083733"/>
              <a:gd name="connsiteY20" fmla="*/ 158045 h 688623"/>
              <a:gd name="connsiteX21" fmla="*/ 1072444 w 1083733"/>
              <a:gd name="connsiteY21" fmla="*/ 0 h 68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3733" h="688623">
                <a:moveTo>
                  <a:pt x="0" y="191911"/>
                </a:moveTo>
                <a:cubicBezTo>
                  <a:pt x="11289" y="225778"/>
                  <a:pt x="25210" y="258878"/>
                  <a:pt x="33867" y="293511"/>
                </a:cubicBezTo>
                <a:cubicBezTo>
                  <a:pt x="37485" y="307983"/>
                  <a:pt x="48345" y="356336"/>
                  <a:pt x="56444" y="372534"/>
                </a:cubicBezTo>
                <a:cubicBezTo>
                  <a:pt x="62512" y="384669"/>
                  <a:pt x="71496" y="395111"/>
                  <a:pt x="79022" y="406400"/>
                </a:cubicBezTo>
                <a:cubicBezTo>
                  <a:pt x="102516" y="500377"/>
                  <a:pt x="73909" y="407465"/>
                  <a:pt x="112889" y="485423"/>
                </a:cubicBezTo>
                <a:cubicBezTo>
                  <a:pt x="118211" y="496066"/>
                  <a:pt x="116560" y="510148"/>
                  <a:pt x="124178" y="519289"/>
                </a:cubicBezTo>
                <a:cubicBezTo>
                  <a:pt x="136223" y="533743"/>
                  <a:pt x="156029" y="539852"/>
                  <a:pt x="169333" y="553156"/>
                </a:cubicBezTo>
                <a:cubicBezTo>
                  <a:pt x="178927" y="562750"/>
                  <a:pt x="181700" y="578089"/>
                  <a:pt x="191911" y="587023"/>
                </a:cubicBezTo>
                <a:cubicBezTo>
                  <a:pt x="286827" y="670074"/>
                  <a:pt x="226323" y="609873"/>
                  <a:pt x="293511" y="643467"/>
                </a:cubicBezTo>
                <a:cubicBezTo>
                  <a:pt x="305646" y="649535"/>
                  <a:pt x="315243" y="659977"/>
                  <a:pt x="327378" y="666045"/>
                </a:cubicBezTo>
                <a:cubicBezTo>
                  <a:pt x="343574" y="674143"/>
                  <a:pt x="391931" y="685006"/>
                  <a:pt x="406400" y="688623"/>
                </a:cubicBezTo>
                <a:cubicBezTo>
                  <a:pt x="504237" y="684860"/>
                  <a:pt x="602219" y="683847"/>
                  <a:pt x="699911" y="677334"/>
                </a:cubicBezTo>
                <a:cubicBezTo>
                  <a:pt x="715392" y="676302"/>
                  <a:pt x="730206" y="670503"/>
                  <a:pt x="745067" y="666045"/>
                </a:cubicBezTo>
                <a:cubicBezTo>
                  <a:pt x="767862" y="659206"/>
                  <a:pt x="792998" y="656668"/>
                  <a:pt x="812800" y="643467"/>
                </a:cubicBezTo>
                <a:cubicBezTo>
                  <a:pt x="835378" y="628415"/>
                  <a:pt x="861345" y="617498"/>
                  <a:pt x="880533" y="598311"/>
                </a:cubicBezTo>
                <a:cubicBezTo>
                  <a:pt x="903111" y="575733"/>
                  <a:pt x="930556" y="557145"/>
                  <a:pt x="948267" y="530578"/>
                </a:cubicBezTo>
                <a:cubicBezTo>
                  <a:pt x="963319" y="508000"/>
                  <a:pt x="981287" y="487115"/>
                  <a:pt x="993422" y="462845"/>
                </a:cubicBezTo>
                <a:cubicBezTo>
                  <a:pt x="1026643" y="396403"/>
                  <a:pt x="1010679" y="433653"/>
                  <a:pt x="1038578" y="349956"/>
                </a:cubicBezTo>
                <a:cubicBezTo>
                  <a:pt x="1042341" y="338667"/>
                  <a:pt x="1046981" y="327633"/>
                  <a:pt x="1049867" y="316089"/>
                </a:cubicBezTo>
                <a:cubicBezTo>
                  <a:pt x="1053630" y="301037"/>
                  <a:pt x="1058380" y="286199"/>
                  <a:pt x="1061155" y="270934"/>
                </a:cubicBezTo>
                <a:cubicBezTo>
                  <a:pt x="1081908" y="156788"/>
                  <a:pt x="1060550" y="227593"/>
                  <a:pt x="1083733" y="158045"/>
                </a:cubicBezTo>
                <a:cubicBezTo>
                  <a:pt x="1072155" y="7537"/>
                  <a:pt x="1072444" y="60352"/>
                  <a:pt x="1072444" y="0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5385873" y="5761338"/>
            <a:ext cx="3055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</a:rPr>
              <a:t>continue until you find it…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1656447" y="5726668"/>
            <a:ext cx="1501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is it 60? </a:t>
            </a:r>
            <a:endParaRPr lang="en-US" alt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ounded Rectangle 132"/>
          <p:cNvSpPr/>
          <p:nvPr/>
        </p:nvSpPr>
        <p:spPr bwMode="auto">
          <a:xfrm rot="16200000">
            <a:off x="5853762" y="5327775"/>
            <a:ext cx="239396" cy="255877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Rounded Rectangle 131"/>
          <p:cNvSpPr/>
          <p:nvPr/>
        </p:nvSpPr>
        <p:spPr bwMode="auto">
          <a:xfrm rot="16200000">
            <a:off x="1810959" y="4752044"/>
            <a:ext cx="262984" cy="1371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536" name="Rounded Rectangle 65535"/>
          <p:cNvSpPr/>
          <p:nvPr/>
        </p:nvSpPr>
        <p:spPr bwMode="auto">
          <a:xfrm>
            <a:off x="3414371" y="4724400"/>
            <a:ext cx="262984" cy="1371600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37885" y="159543"/>
            <a:ext cx="38769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algorithms</a:t>
            </a:r>
            <a:endParaRPr lang="en-US" altLang="en-US" sz="4200" b="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838201" y="1378803"/>
            <a:ext cx="2057400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Dot product of two vectors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838200" y="3805535"/>
            <a:ext cx="2192867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Matrix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product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914400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0" dirty="0" smtClean="0">
                <a:latin typeface="Cambria" panose="02040503050406030204" pitchFamily="18" charset="0"/>
              </a:rPr>
              <a:t>( 3,  4,  5,  …,  1,  2,  0 )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1852136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0" dirty="0" smtClean="0">
                <a:latin typeface="Cambria" panose="02040503050406030204" pitchFamily="18" charset="0"/>
              </a:rPr>
              <a:t>( 2,  1,  0,  …,  3,  2,  1 )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158604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8311" y="158891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159173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54422" y="158891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5311" y="159173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0067" y="158891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Courier New" panose="02070309020205020404" pitchFamily="49" charset="0"/>
              </a:rPr>
              <a:t>*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962400" y="25908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3778695" y="2967335"/>
            <a:ext cx="36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639474" y="25908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4455769" y="2967335"/>
            <a:ext cx="36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280118" y="25908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096413" y="2967335"/>
            <a:ext cx="36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674296" y="25908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6490591" y="2967335"/>
            <a:ext cx="36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7292883" y="25908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7109178" y="2967335"/>
            <a:ext cx="36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980985" y="25908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7797280" y="2967335"/>
            <a:ext cx="36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7311" y="29955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01822" y="2998379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>
                <a:solidFill>
                  <a:srgbClr val="C00000"/>
                </a:solidFill>
                <a:cs typeface="Courier New" panose="02070309020205020404" pitchFamily="49" charset="0"/>
              </a:rPr>
              <a:t>+</a:t>
            </a:r>
          </a:p>
          <a:p>
            <a:endParaRPr lang="en-US" dirty="0" smtClean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2711" y="300120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cs typeface="Courier New" panose="02070309020205020404" pitchFamily="49" charset="0"/>
              </a:rPr>
              <a:t>+</a:t>
            </a:r>
            <a:endParaRPr lang="en-US" dirty="0" smtClean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7933" y="29983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cs typeface="Courier New" panose="02070309020205020404" pitchFamily="49" charset="0"/>
              </a:rPr>
              <a:t>+</a:t>
            </a:r>
            <a:endParaRPr lang="en-US" dirty="0" smtClean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68822" y="300120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cs typeface="Courier New" panose="02070309020205020404" pitchFamily="49" charset="0"/>
              </a:rPr>
              <a:t>+</a:t>
            </a:r>
            <a:endParaRPr lang="en-US" dirty="0" smtClean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29983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cs typeface="Courier New" panose="02070309020205020404" pitchFamily="49" charset="0"/>
              </a:rPr>
              <a:t>+</a:t>
            </a:r>
            <a:endParaRPr lang="en-US" dirty="0" smtClean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2056" y="2933468"/>
            <a:ext cx="794455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= 17</a:t>
            </a:r>
          </a:p>
        </p:txBody>
      </p:sp>
      <p:sp>
        <p:nvSpPr>
          <p:cNvPr id="33" name="Right Bracket 32"/>
          <p:cNvSpPr/>
          <p:nvPr/>
        </p:nvSpPr>
        <p:spPr bwMode="auto">
          <a:xfrm>
            <a:off x="2525889" y="4724400"/>
            <a:ext cx="228600" cy="1371600"/>
          </a:xfrm>
          <a:prstGeom prst="rightBracket">
            <a:avLst>
              <a:gd name="adj" fmla="val 1012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ight Bracket 34"/>
          <p:cNvSpPr/>
          <p:nvPr/>
        </p:nvSpPr>
        <p:spPr bwMode="auto">
          <a:xfrm rot="10800000">
            <a:off x="1078089" y="4724400"/>
            <a:ext cx="228600" cy="1371600"/>
          </a:xfrm>
          <a:prstGeom prst="rightBracket">
            <a:avLst>
              <a:gd name="adj" fmla="val 1012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557867" y="6418817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6233" y="6324426"/>
            <a:ext cx="40992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mbria" panose="02040503050406030204" pitchFamily="18" charset="0"/>
              </a:rPr>
              <a:t>Each      is a (potentially) different number.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1289237" y="48462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292319" y="5095740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292319" y="53796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295401" y="5629140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577105" y="4851399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580187" y="5100841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580187" y="5384799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1583269" y="5634241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875999" y="48542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879081" y="51036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879081" y="53876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882163" y="56370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167467" y="48542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170549" y="51036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170549" y="53876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173631" y="56370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463021" y="48542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2466103" y="51036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466103" y="53876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2469185" y="56370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1295400" y="584927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583268" y="5854375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1882162" y="58571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2173630" y="58571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469184" y="58571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Right Bracket 71"/>
          <p:cNvSpPr/>
          <p:nvPr/>
        </p:nvSpPr>
        <p:spPr bwMode="auto">
          <a:xfrm>
            <a:off x="4419600" y="4724400"/>
            <a:ext cx="228600" cy="1371600"/>
          </a:xfrm>
          <a:prstGeom prst="rightBracket">
            <a:avLst>
              <a:gd name="adj" fmla="val 1012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ight Bracket 72"/>
          <p:cNvSpPr/>
          <p:nvPr/>
        </p:nvSpPr>
        <p:spPr bwMode="auto">
          <a:xfrm rot="10800000">
            <a:off x="2971800" y="4724400"/>
            <a:ext cx="228600" cy="1371600"/>
          </a:xfrm>
          <a:prstGeom prst="rightBracket">
            <a:avLst>
              <a:gd name="adj" fmla="val 1012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3182948" y="48462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3186030" y="5095740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186030" y="53796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3189112" y="5629140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3470816" y="4851399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3473898" y="5100841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3473898" y="5384799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476980" y="5634241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769710" y="48542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3772792" y="51036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772792" y="53876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3775874" y="56370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4061178" y="48542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4064260" y="51036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4064260" y="53876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4067342" y="56370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4356732" y="48542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4359814" y="51036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359814" y="5387622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362896" y="563706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3189111" y="5849274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3476979" y="5854375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3775873" y="58571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4067341" y="58571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4362895" y="5857198"/>
            <a:ext cx="132904" cy="134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641600" y="525839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683608" y="522115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=</a:t>
            </a:r>
            <a:endParaRPr lang="en-US" dirty="0" smtClean="0">
              <a:cs typeface="Courier New" panose="02070309020205020404" pitchFamily="49" charset="0"/>
            </a:endParaRPr>
          </a:p>
        </p:txBody>
      </p:sp>
      <p:sp>
        <p:nvSpPr>
          <p:cNvPr id="101" name="Right Bracket 100"/>
          <p:cNvSpPr/>
          <p:nvPr/>
        </p:nvSpPr>
        <p:spPr bwMode="auto">
          <a:xfrm>
            <a:off x="6553201" y="4724400"/>
            <a:ext cx="228600" cy="1371600"/>
          </a:xfrm>
          <a:prstGeom prst="rightBracket">
            <a:avLst>
              <a:gd name="adj" fmla="val 1012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" name="Right Bracket 101"/>
          <p:cNvSpPr/>
          <p:nvPr/>
        </p:nvSpPr>
        <p:spPr bwMode="auto">
          <a:xfrm rot="10800000">
            <a:off x="5105401" y="4724400"/>
            <a:ext cx="228600" cy="1371600"/>
          </a:xfrm>
          <a:prstGeom prst="rightBracket">
            <a:avLst>
              <a:gd name="adj" fmla="val 1012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5316549" y="4846298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319631" y="5095740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5319631" y="5379698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322713" y="5629140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604417" y="4851399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5607499" y="5100841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5607499" y="5384799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5610581" y="5634241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5903311" y="4854222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5906393" y="510366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906393" y="5387622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5909475" y="563706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6194779" y="4854222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6197861" y="510366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6197861" y="5387622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6200943" y="563706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6490333" y="4854222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493415" y="510366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493415" y="5387622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496497" y="563706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322712" y="584927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5610580" y="5854375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5909474" y="5857198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6200942" y="5857198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6496496" y="5857198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993727" y="5075142"/>
            <a:ext cx="1900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mbria" panose="02040503050406030204" pitchFamily="18" charset="0"/>
              </a:rPr>
              <a:t>These    's make up the result.</a:t>
            </a:r>
          </a:p>
        </p:txBody>
      </p:sp>
      <p:sp>
        <p:nvSpPr>
          <p:cNvPr id="129" name="Oval 128"/>
          <p:cNvSpPr/>
          <p:nvPr/>
        </p:nvSpPr>
        <p:spPr bwMode="auto">
          <a:xfrm>
            <a:off x="7704407" y="5174094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909386" y="6324426"/>
            <a:ext cx="40992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mbria" panose="02040503050406030204" pitchFamily="18" charset="0"/>
              </a:rPr>
              <a:t>Each      is the result of one dot product!</a:t>
            </a:r>
          </a:p>
        </p:txBody>
      </p:sp>
      <p:sp>
        <p:nvSpPr>
          <p:cNvPr id="135" name="Oval 134"/>
          <p:cNvSpPr/>
          <p:nvPr/>
        </p:nvSpPr>
        <p:spPr bwMode="auto">
          <a:xfrm>
            <a:off x="5813778" y="6418819"/>
            <a:ext cx="132904" cy="134381"/>
          </a:xfrm>
          <a:prstGeom prst="ellipse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37885" y="159543"/>
            <a:ext cx="84489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algorithms – open for ideas… ?</a:t>
            </a:r>
            <a:endParaRPr lang="en-US" altLang="en-US" sz="4200" b="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838201" y="1378803"/>
            <a:ext cx="20574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Median value?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838200" y="3805535"/>
            <a:ext cx="2483816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Halting problem?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5438" y="893763"/>
            <a:ext cx="82089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  	 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  	 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 		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 		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 		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 		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	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   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	 	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 		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 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	  	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	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 		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  	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	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   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	 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 		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		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  		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	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   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 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	  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  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	  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 	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    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 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   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	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  	 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	 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		  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		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	    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	 			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   </a:t>
            </a: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		     </a:t>
            </a:r>
          </a:p>
          <a:p>
            <a:pPr algn="l"/>
            <a:endParaRPr lang="en-US" altLang="en-US" sz="400" dirty="0">
              <a:solidFill>
                <a:srgbClr val="000000"/>
              </a:solidFill>
            </a:endParaRPr>
          </a:p>
          <a:p>
            <a:pPr algn="l"/>
            <a:r>
              <a:rPr lang="en-US" altLang="en-US" sz="400" dirty="0">
                <a:solidFill>
                  <a:srgbClr val="000000"/>
                </a:solidFill>
              </a:rPr>
              <a:t> 	 			 			 			  	  		 	  	 			 	   		  	 	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All corners </a:t>
            </a:r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of computational space?</a:t>
            </a:r>
          </a:p>
        </p:txBody>
      </p:sp>
      <p:sp>
        <p:nvSpPr>
          <p:cNvPr id="40965" name="Rectangle 10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6800" y="785813"/>
            <a:ext cx="3962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MOO OOM MMM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MMM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MMM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MMM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MOO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moo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mOo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moo</a:t>
            </a:r>
          </a:p>
        </p:txBody>
      </p:sp>
      <p:sp>
        <p:nvSpPr>
          <p:cNvPr id="40966" name="Text Box 10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200650"/>
            <a:ext cx="566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(=&lt;`$9]7&lt;5YXz7wT.3,+O/o'K%$H"'~D|#z@b=`{^Lx8%$Xmrkpohm_Ni;gsedcba`_^]\[ZYXWVUTSRQPONMLKJIHGFEDCBA@?&gt;=&lt;;:9876543s+O&lt;oLm</a:t>
            </a:r>
          </a:p>
        </p:txBody>
      </p:sp>
      <p:sp>
        <p:nvSpPr>
          <p:cNvPr id="40967" name="Rectangle 10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00338" y="1981200"/>
            <a:ext cx="210026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lI'moH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cher</a:t>
            </a: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lI'moH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B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cher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l"/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cha' B cha'</a:t>
            </a:r>
          </a:p>
          <a:p>
            <a:pPr algn="l"/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18 {         </a:t>
            </a:r>
          </a:p>
          <a:p>
            <a:pPr algn="l"/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A B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boq</a:t>
            </a: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latlh</a:t>
            </a: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cha'</a:t>
            </a:r>
          </a:p>
          <a:p>
            <a:pPr algn="l"/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B "A"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cher</a:t>
            </a: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"B"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cher</a:t>
            </a:r>
            <a:endParaRPr lang="en-US" altLang="en-US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vangqa</a:t>
            </a:r>
            <a:r>
              <a:rPr lang="en-US" alt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' </a:t>
            </a:r>
          </a:p>
        </p:txBody>
      </p:sp>
      <p:pic>
        <p:nvPicPr>
          <p:cNvPr id="40968" name="Picture 1030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12988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10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0613" y="5378450"/>
            <a:ext cx="12779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>
                    <a:lumMod val="65000"/>
                  </a:srgbClr>
                </a:solidFill>
                <a:latin typeface="Cambria" panose="02040503050406030204" pitchFamily="18" charset="0"/>
                <a:ea typeface="+mn-ea"/>
              </a:rPr>
              <a:t>Hello world</a:t>
            </a:r>
          </a:p>
        </p:txBody>
      </p:sp>
      <p:sp>
        <p:nvSpPr>
          <p:cNvPr id="40970" name="Rectangle 104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05239" y="5162550"/>
            <a:ext cx="10486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90BF3"/>
                </a:solidFill>
                <a:latin typeface="Cambria" panose="02040503050406030204" pitchFamily="18" charset="0"/>
              </a:rPr>
              <a:t>Malbolge</a:t>
            </a:r>
          </a:p>
        </p:txBody>
      </p:sp>
      <p:sp>
        <p:nvSpPr>
          <p:cNvPr id="42" name="Rectangle 103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53321" y="3367088"/>
            <a:ext cx="10906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FFFF">
                    <a:lumMod val="65000"/>
                  </a:srgbClr>
                </a:solidFill>
                <a:latin typeface="Cambria" panose="02040503050406030204" pitchFamily="18" charset="0"/>
                <a:ea typeface="+mn-ea"/>
              </a:rPr>
              <a:t>Fibonacci</a:t>
            </a:r>
          </a:p>
        </p:txBody>
      </p:sp>
      <p:sp>
        <p:nvSpPr>
          <p:cNvPr id="40972" name="Rectangle 104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03651" y="3151188"/>
            <a:ext cx="790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err="1" smtClean="0">
                <a:solidFill>
                  <a:srgbClr val="090BF3"/>
                </a:solidFill>
                <a:latin typeface="Cambria" panose="02040503050406030204" pitchFamily="18" charset="0"/>
              </a:rPr>
              <a:t>Var'</a:t>
            </a:r>
            <a:r>
              <a:rPr lang="en-US" altLang="ja-JP" sz="1600" dirty="0" err="1" smtClean="0">
                <a:solidFill>
                  <a:srgbClr val="090BF3"/>
                </a:solidFill>
                <a:latin typeface="Cambria" panose="02040503050406030204" pitchFamily="18" charset="0"/>
              </a:rPr>
              <a:t>aq</a:t>
            </a:r>
            <a:endParaRPr lang="en-US" altLang="en-US" sz="1600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Rectangle 103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10721" y="1069975"/>
            <a:ext cx="10906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FFFF">
                    <a:lumMod val="65000"/>
                  </a:srgbClr>
                </a:solidFill>
                <a:latin typeface="Cambria" panose="02040503050406030204" pitchFamily="18" charset="0"/>
                <a:ea typeface="+mn-ea"/>
              </a:rPr>
              <a:t>Fibonacci</a:t>
            </a:r>
          </a:p>
        </p:txBody>
      </p:sp>
      <p:sp>
        <p:nvSpPr>
          <p:cNvPr id="40974" name="Rectangle 104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67811" y="855663"/>
            <a:ext cx="5765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90BF3"/>
                </a:solidFill>
                <a:latin typeface="Cambria" panose="02040503050406030204" pitchFamily="18" charset="0"/>
              </a:rPr>
              <a:t>Cow</a:t>
            </a:r>
          </a:p>
        </p:txBody>
      </p:sp>
      <p:sp>
        <p:nvSpPr>
          <p:cNvPr id="46" name="Rectangle 10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7521" y="3341688"/>
            <a:ext cx="10906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FFFF">
                    <a:lumMod val="65000"/>
                  </a:srgbClr>
                </a:solidFill>
                <a:latin typeface="Cambria" panose="02040503050406030204" pitchFamily="18" charset="0"/>
                <a:ea typeface="+mn-ea"/>
              </a:rPr>
              <a:t>Fibonacci</a:t>
            </a:r>
          </a:p>
        </p:txBody>
      </p:sp>
      <p:sp>
        <p:nvSpPr>
          <p:cNvPr id="40976" name="Rectangle 104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43463" y="3125788"/>
            <a:ext cx="55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90BF3"/>
                </a:solidFill>
                <a:latin typeface="Cambria" panose="02040503050406030204" pitchFamily="18" charset="0"/>
              </a:rPr>
              <a:t>Piet</a:t>
            </a:r>
          </a:p>
        </p:txBody>
      </p:sp>
      <p:sp>
        <p:nvSpPr>
          <p:cNvPr id="48" name="Rectangle 103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8500" y="1511300"/>
            <a:ext cx="12779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FFFF">
                    <a:lumMod val="65000"/>
                  </a:srgbClr>
                </a:solidFill>
                <a:latin typeface="Cambria" panose="02040503050406030204" pitchFamily="18" charset="0"/>
                <a:ea typeface="+mn-ea"/>
              </a:rPr>
              <a:t>Hello world</a:t>
            </a:r>
          </a:p>
        </p:txBody>
      </p:sp>
      <p:sp>
        <p:nvSpPr>
          <p:cNvPr id="40978" name="Rectangle 104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9450" y="1295400"/>
            <a:ext cx="1317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90BF3"/>
                </a:solidFill>
                <a:latin typeface="Cambria" panose="02040503050406030204" pitchFamily="18" charset="0"/>
              </a:rPr>
              <a:t>Whitespace</a:t>
            </a:r>
          </a:p>
        </p:txBody>
      </p:sp>
      <p:sp>
        <p:nvSpPr>
          <p:cNvPr id="40979" name="TextBox 6"/>
          <p:cNvSpPr txBox="1">
            <a:spLocks noChangeArrowheads="1"/>
          </p:cNvSpPr>
          <p:nvPr/>
        </p:nvSpPr>
        <p:spPr bwMode="auto">
          <a:xfrm>
            <a:off x="306211" y="6030666"/>
            <a:ext cx="4775729" cy="58477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Fortunately, CS 60 does NOT </a:t>
            </a:r>
            <a:r>
              <a:rPr lang="en-US" altLang="en-US" sz="16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go all the way to </a:t>
            </a:r>
            <a:r>
              <a:rPr lang="en-US" altLang="en-US" sz="16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</a:t>
            </a:r>
            <a:r>
              <a:rPr lang="en-US" altLang="en-US" sz="1600" b="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fringe </a:t>
            </a:r>
            <a:r>
              <a:rPr lang="en-US" altLang="en-US" sz="16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of the programming-language universe !</a:t>
            </a:r>
          </a:p>
        </p:txBody>
      </p:sp>
      <p:grpSp>
        <p:nvGrpSpPr>
          <p:cNvPr id="40980" name="Group 24"/>
          <p:cNvGrpSpPr>
            <a:grpSpLocks/>
          </p:cNvGrpSpPr>
          <p:nvPr/>
        </p:nvGrpSpPr>
        <p:grpSpPr bwMode="auto">
          <a:xfrm>
            <a:off x="8523288" y="6338888"/>
            <a:ext cx="457200" cy="420687"/>
            <a:chOff x="2928" y="1051"/>
            <a:chExt cx="840" cy="957"/>
          </a:xfrm>
        </p:grpSpPr>
        <p:sp>
          <p:nvSpPr>
            <p:cNvPr id="40982" name="Freeform 2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48 h 250"/>
                <a:gd name="T10" fmla="*/ 2 w 1048"/>
                <a:gd name="T11" fmla="*/ 217 h 250"/>
                <a:gd name="T12" fmla="*/ 2 w 1048"/>
                <a:gd name="T13" fmla="*/ 197 h 250"/>
                <a:gd name="T14" fmla="*/ 0 w 1048"/>
                <a:gd name="T15" fmla="*/ 176 h 250"/>
                <a:gd name="T16" fmla="*/ 2 w 1048"/>
                <a:gd name="T17" fmla="*/ 14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83" name="Oval 2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0984" name="Oval 2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0985" name="Oval 2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0986" name="Oval 2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0987" name="Oval 3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0988" name="Oval 3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0989" name="Oval 3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0990" name="AutoShape 3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0991" name="Freeform 3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92" name="Freeform 3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93" name="Freeform 3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94" name="Freeform 3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0981" name="Text Box 38"/>
          <p:cNvSpPr txBox="1">
            <a:spLocks noChangeArrowheads="1"/>
          </p:cNvSpPr>
          <p:nvPr/>
        </p:nvSpPr>
        <p:spPr bwMode="auto">
          <a:xfrm>
            <a:off x="7415213" y="6132513"/>
            <a:ext cx="1203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>
                <a:solidFill>
                  <a:srgbClr val="048501"/>
                </a:solidFill>
                <a:latin typeface="Cambria" panose="02040503050406030204" pitchFamily="18" charset="0"/>
              </a:rPr>
              <a:t>Who are you calling </a:t>
            </a:r>
            <a:r>
              <a:rPr lang="en-US" altLang="en-US" sz="1200" b="0" dirty="0" smtClean="0">
                <a:solidFill>
                  <a:srgbClr val="048501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200" b="0" i="1" dirty="0" smtClean="0">
                <a:solidFill>
                  <a:srgbClr val="048501"/>
                </a:solidFill>
                <a:latin typeface="Cambria" panose="02040503050406030204" pitchFamily="18" charset="0"/>
              </a:rPr>
              <a:t>fringe</a:t>
            </a:r>
            <a:r>
              <a:rPr lang="en-US" altLang="en-US" sz="1200" b="0" dirty="0">
                <a:solidFill>
                  <a:srgbClr val="048501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57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52400" y="76200"/>
            <a:ext cx="83312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 dirty="0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A+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Dialect of APL used at Morgan-Stanley.</a:t>
            </a:r>
          </a:p>
          <a:p>
            <a:pPr algn="l"/>
            <a:r>
              <a:rPr lang="en-US" altLang="en-US" sz="1600" dirty="0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A0 or A-0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Grace Hopper's team at Remington Rand, 1952, for the UNIVAC I</a:t>
            </a:r>
          </a:p>
          <a:p>
            <a:pPr algn="l"/>
            <a:r>
              <a:rPr lang="en-US" altLang="en-US" sz="1600" dirty="0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AACC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Language for building finite state automata. </a:t>
            </a:r>
          </a:p>
          <a:p>
            <a:pPr algn="l"/>
            <a:r>
              <a:rPr lang="en-US" altLang="en-US" sz="1600" dirty="0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AADL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Axiomatic Architecture Description Language.  </a:t>
            </a:r>
          </a:p>
          <a:p>
            <a:pPr algn="l"/>
            <a:r>
              <a:rPr lang="en-US" altLang="en-US" sz="1600" dirty="0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ABC ALGOL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An extension of ALGOL 60 with arbitrary data structures</a:t>
            </a:r>
          </a:p>
          <a:p>
            <a:pPr algn="l"/>
            <a:r>
              <a:rPr lang="en-US" altLang="en-US" sz="1600" dirty="0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ACOS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– Bulletin-board language for PRODOS 8 on Apple ][.  </a:t>
            </a:r>
          </a:p>
          <a:p>
            <a:pPr algn="l"/>
            <a:r>
              <a:rPr lang="en-US" altLang="en-US" sz="1600" dirty="0" smtClean="0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Ada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- named for Ada Lovelace (1811-52), arguably the world's first programmer</a:t>
            </a:r>
          </a:p>
          <a:p>
            <a:pPr algn="l"/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en-US" alt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... 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skipping 2,279 languages ...</a:t>
            </a:r>
          </a:p>
          <a:p>
            <a:pPr algn="l"/>
            <a:r>
              <a:rPr lang="en-US" altLang="en-US" sz="1600" dirty="0" err="1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yacc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Yet Another Compiler </a:t>
            </a: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Compiler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.  Language used to build parsers.</a:t>
            </a:r>
          </a:p>
          <a:p>
            <a:pPr algn="l"/>
            <a:r>
              <a:rPr lang="en-US" altLang="en-US" sz="1600" dirty="0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YALLL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Yet Another Low Level Language.  Patterson et al, UC Berkeley,</a:t>
            </a:r>
          </a:p>
          <a:p>
            <a:pPr algn="l"/>
            <a:r>
              <a:rPr lang="en-US" altLang="en-US" sz="1600" dirty="0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Yay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- Yet Another </a:t>
            </a: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Yacc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An extension of </a:t>
            </a: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Yacc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with LALR(2) parsing. </a:t>
            </a:r>
          </a:p>
          <a:p>
            <a:pPr algn="l"/>
            <a:r>
              <a:rPr lang="en-US" altLang="en-US" sz="1600" dirty="0" err="1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Yerk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 named for Yerkes Observatory, where it was used/developed</a:t>
            </a:r>
          </a:p>
          <a:p>
            <a:pPr algn="l"/>
            <a:r>
              <a:rPr lang="en-US" altLang="en-US" sz="1600" dirty="0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ZAP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Language for expressing transformational developments.  </a:t>
            </a:r>
          </a:p>
          <a:p>
            <a:pPr algn="l"/>
            <a:r>
              <a:rPr lang="en-US" altLang="en-US" sz="1600" dirty="0" smtClean="0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ZENO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- U Rochester 1978.  Euclid with asynchronous message-passing. </a:t>
            </a:r>
          </a:p>
          <a:p>
            <a:pPr algn="l"/>
            <a:r>
              <a:rPr lang="en-US" altLang="en-US" sz="1600" dirty="0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ZIL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</a:t>
            </a: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Zork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Implementation Language.  Language used by </a:t>
            </a: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Infocom's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Interactive</a:t>
            </a:r>
            <a:endParaRPr lang="en-US" altLang="en-US" sz="1600" dirty="0">
              <a:solidFill>
                <a:srgbClr val="090BF3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l"/>
            <a:r>
              <a:rPr lang="en-US" altLang="en-US" sz="1600" dirty="0" err="1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zsh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</a:t>
            </a: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Sh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with list processing and database enhancements.</a:t>
            </a:r>
          </a:p>
          <a:p>
            <a:pPr algn="l"/>
            <a:r>
              <a:rPr lang="en-US" altLang="en-US" sz="1600" dirty="0" err="1">
                <a:solidFill>
                  <a:srgbClr val="090BF3"/>
                </a:solidFill>
                <a:latin typeface="Calibri" panose="020F0502020204030204" pitchFamily="34" charset="0"/>
                <a:cs typeface="Arial" pitchFamily="34" charset="0"/>
              </a:rPr>
              <a:t>Zuse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- named for </a:t>
            </a: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Konrad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Zuse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, the designer of 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an early binary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digital computer</a:t>
            </a:r>
          </a:p>
        </p:txBody>
      </p:sp>
      <p:sp>
        <p:nvSpPr>
          <p:cNvPr id="41988" name="TextBox 8"/>
          <p:cNvSpPr txBox="1">
            <a:spLocks noChangeArrowheads="1"/>
          </p:cNvSpPr>
          <p:nvPr/>
        </p:nvSpPr>
        <p:spPr bwMode="auto">
          <a:xfrm>
            <a:off x="378178" y="6356023"/>
            <a:ext cx="8331200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CS </a:t>
            </a:r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60'</a:t>
            </a:r>
            <a:r>
              <a:rPr lang="en-US" altLang="ja-JP" sz="18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s </a:t>
            </a:r>
            <a:r>
              <a:rPr lang="en-US" altLang="ja-JP" sz="18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goal: to </a:t>
            </a:r>
            <a:r>
              <a:rPr lang="en-US" altLang="ja-JP" sz="1800" b="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think </a:t>
            </a:r>
            <a:r>
              <a:rPr lang="en-US" altLang="ja-JP" sz="18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computationally ~ i.e., pick up </a:t>
            </a:r>
            <a:r>
              <a:rPr lang="en-US" altLang="ja-JP" sz="1800" b="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any</a:t>
            </a:r>
            <a:r>
              <a:rPr lang="en-US" altLang="ja-JP" sz="18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ja-JP" sz="18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language </a:t>
            </a:r>
            <a:r>
              <a:rPr lang="en-US" altLang="ja-JP" sz="18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easily…</a:t>
            </a:r>
            <a:endParaRPr lang="en-US" altLang="en-US" sz="1800" b="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791200" y="781050"/>
            <a:ext cx="3276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8618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348437" y="304800"/>
            <a:ext cx="3156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End of slides for 2014…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3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3511" y="990600"/>
            <a:ext cx="5029200" cy="3022669"/>
          </a:xfrm>
          <a:prstGeom prst="rect">
            <a:avLst/>
          </a:prstGeom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576388" y="166688"/>
            <a:ext cx="581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Winter break…</a:t>
            </a:r>
            <a:endParaRPr lang="en-US" altLang="en-US" sz="4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69756" y="1752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dodds@cs.hmc.edu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631656" y="14097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Olin </a:t>
            </a:r>
            <a:r>
              <a:rPr lang="en-US" altLang="en-US" dirty="0" smtClean="0">
                <a:solidFill>
                  <a:srgbClr val="000000"/>
                </a:solidFill>
              </a:rPr>
              <a:t>B163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631656" y="1066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Zach Dodds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5669756" y="3158067"/>
            <a:ext cx="327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consumer of high-quantity coffee! 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5669756" y="2514600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090BF3"/>
                </a:solidFill>
                <a:latin typeface="Cambria" panose="02040503050406030204" pitchFamily="18" charset="0"/>
              </a:rPr>
              <a:t>fan of low-level AI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5715000" y="2876224"/>
            <a:ext cx="3276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solidFill>
                  <a:srgbClr val="8F09BF"/>
                </a:solidFill>
                <a:latin typeface="Cambria" panose="02040503050406030204" pitchFamily="18" charset="0"/>
              </a:rPr>
              <a:t>taker of low-quality pictures</a:t>
            </a:r>
            <a:endParaRPr lang="en-US" altLang="en-US" sz="1600" dirty="0">
              <a:solidFill>
                <a:srgbClr val="8F09BF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5661378" y="3366912"/>
            <a:ext cx="327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and Ethio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pian cuisine…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0604762">
            <a:off x="5405060" y="2822935"/>
            <a:ext cx="373856" cy="443412"/>
          </a:xfrm>
          <a:prstGeom prst="right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6708455">
            <a:off x="8426227" y="3461647"/>
            <a:ext cx="373856" cy="443412"/>
          </a:xfrm>
          <a:prstGeom prst="right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97" y="357700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tattoo</a:t>
            </a:r>
            <a:r>
              <a:rPr lang="en-US" b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-matching</a:t>
            </a:r>
            <a:endParaRPr lang="en-US" b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3"/>
          <a:stretch/>
        </p:blipFill>
        <p:spPr>
          <a:xfrm>
            <a:off x="6335865" y="4137446"/>
            <a:ext cx="2610491" cy="2519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r="7999"/>
          <a:stretch/>
        </p:blipFill>
        <p:spPr>
          <a:xfrm>
            <a:off x="3663245" y="4151558"/>
            <a:ext cx="2314222" cy="2501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4" y="4203770"/>
            <a:ext cx="3232523" cy="242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791200" y="2362200"/>
            <a:ext cx="1143000" cy="4302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008000"/>
                </a:solidFill>
                <a:latin typeface="Comic Sans MS" pitchFamily="-106" charset="0"/>
                <a:ea typeface="ＭＳ Ｐゴシック" pitchFamily="-106" charset="-128"/>
              </a:rPr>
              <a:t>the perfect balance...</a:t>
            </a: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685800" y="1295400"/>
            <a:ext cx="784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30000"/>
              </a:lnSpc>
              <a:buFontTx/>
              <a:buChar char="•"/>
            </a:pPr>
            <a:r>
              <a:rPr lang="en-US" altLang="en-US" sz="2800" b="0">
                <a:solidFill>
                  <a:srgbClr val="000000"/>
                </a:solidFill>
                <a:latin typeface="Times" pitchFamily="-106" charset="0"/>
              </a:rPr>
              <a:t>  Name</a:t>
            </a:r>
          </a:p>
          <a:p>
            <a:pPr algn="l">
              <a:lnSpc>
                <a:spcPct val="130000"/>
              </a:lnSpc>
              <a:buFontTx/>
              <a:buChar char="•"/>
            </a:pPr>
            <a:r>
              <a:rPr lang="en-US" altLang="en-US" sz="2800" b="0">
                <a:solidFill>
                  <a:srgbClr val="000000"/>
                </a:solidFill>
                <a:latin typeface="Times" pitchFamily="-106" charset="0"/>
              </a:rPr>
              <a:t>  Birthday </a:t>
            </a:r>
          </a:p>
          <a:p>
            <a:pPr algn="l">
              <a:lnSpc>
                <a:spcPct val="130000"/>
              </a:lnSpc>
              <a:buFontTx/>
              <a:buChar char="•"/>
            </a:pPr>
            <a:r>
              <a:rPr lang="en-US" altLang="en-US" sz="2800" b="0">
                <a:solidFill>
                  <a:srgbClr val="000000"/>
                </a:solidFill>
                <a:latin typeface="Times" pitchFamily="-106" charset="0"/>
              </a:rPr>
              <a:t>  A place you considered home</a:t>
            </a:r>
          </a:p>
          <a:p>
            <a:pPr algn="l">
              <a:lnSpc>
                <a:spcPct val="130000"/>
              </a:lnSpc>
              <a:buFontTx/>
              <a:buChar char="•"/>
            </a:pPr>
            <a:r>
              <a:rPr lang="en-US" altLang="en-US" sz="2800" b="0">
                <a:solidFill>
                  <a:srgbClr val="000000"/>
                </a:solidFill>
                <a:latin typeface="Times" pitchFamily="-106" charset="0"/>
              </a:rPr>
              <a:t>  Your favorite _____ is _____.</a:t>
            </a:r>
          </a:p>
          <a:p>
            <a:pPr algn="l">
              <a:lnSpc>
                <a:spcPct val="130000"/>
              </a:lnSpc>
              <a:buFontTx/>
              <a:buChar char="•"/>
            </a:pPr>
            <a:r>
              <a:rPr lang="en-US" altLang="en-US" sz="2800" b="0">
                <a:solidFill>
                  <a:srgbClr val="000000"/>
                </a:solidFill>
                <a:latin typeface="Times" pitchFamily="-106" charset="0"/>
              </a:rPr>
              <a:t>  Your least favorite _____ is _____.</a:t>
            </a: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2590800" y="1474788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>
                <a:solidFill>
                  <a:srgbClr val="008000"/>
                </a:solidFill>
                <a:latin typeface="Comic Sans MS" pitchFamily="66" charset="0"/>
              </a:rPr>
              <a:t>Zachary Dodds</a:t>
            </a:r>
          </a:p>
        </p:txBody>
      </p:sp>
      <p:sp>
        <p:nvSpPr>
          <p:cNvPr id="63493" name="Text Box 9"/>
          <p:cNvSpPr txBox="1">
            <a:spLocks noChangeArrowheads="1"/>
          </p:cNvSpPr>
          <p:nvPr/>
        </p:nvSpPr>
        <p:spPr bwMode="auto">
          <a:xfrm>
            <a:off x="5562600" y="29845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>
                <a:solidFill>
                  <a:srgbClr val="008000"/>
                </a:solidFill>
                <a:latin typeface="Comic Sans MS" pitchFamily="66" charset="0"/>
              </a:rPr>
              <a:t>Pittsburgh, PA</a:t>
            </a:r>
          </a:p>
        </p:txBody>
      </p:sp>
      <p:sp>
        <p:nvSpPr>
          <p:cNvPr id="63494" name="Text Box 10"/>
          <p:cNvSpPr txBox="1">
            <a:spLocks noChangeArrowheads="1"/>
          </p:cNvSpPr>
          <p:nvPr/>
        </p:nvSpPr>
        <p:spPr bwMode="auto">
          <a:xfrm>
            <a:off x="2703513" y="3486150"/>
            <a:ext cx="1487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000" b="0">
                <a:solidFill>
                  <a:srgbClr val="008000"/>
                </a:solidFill>
                <a:latin typeface="Comic Sans MS" pitchFamily="66" charset="0"/>
              </a:rPr>
              <a:t>tv drama</a:t>
            </a:r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4267200" y="35814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000" b="0">
                <a:solidFill>
                  <a:srgbClr val="008000"/>
                </a:solidFill>
                <a:latin typeface="Comic Sans MS" pitchFamily="66" charset="0"/>
              </a:rPr>
              <a:t>White Collar</a:t>
            </a:r>
          </a:p>
        </p:txBody>
      </p:sp>
      <p:sp>
        <p:nvSpPr>
          <p:cNvPr id="63496" name="Text Box 12"/>
          <p:cNvSpPr txBox="1">
            <a:spLocks noChangeArrowheads="1"/>
          </p:cNvSpPr>
          <p:nvPr/>
        </p:nvSpPr>
        <p:spPr bwMode="auto">
          <a:xfrm>
            <a:off x="3729038" y="444817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>
                <a:solidFill>
                  <a:srgbClr val="008000"/>
                </a:solidFill>
                <a:latin typeface="Comic Sans MS" pitchFamily="66" charset="0"/>
              </a:rPr>
              <a:t>coffee</a:t>
            </a:r>
          </a:p>
        </p:txBody>
      </p:sp>
      <p:sp>
        <p:nvSpPr>
          <p:cNvPr id="63497" name="Text Box 13"/>
          <p:cNvSpPr txBox="1">
            <a:spLocks noChangeArrowheads="1"/>
          </p:cNvSpPr>
          <p:nvPr/>
        </p:nvSpPr>
        <p:spPr bwMode="auto">
          <a:xfrm>
            <a:off x="5051425" y="4464050"/>
            <a:ext cx="3341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>
                <a:solidFill>
                  <a:srgbClr val="008000"/>
                </a:solidFill>
                <a:latin typeface="Comic Sans MS" pitchFamily="66" charset="0"/>
              </a:rPr>
              <a:t>decaffeinated</a:t>
            </a:r>
          </a:p>
        </p:txBody>
      </p:sp>
      <p:sp>
        <p:nvSpPr>
          <p:cNvPr id="63498" name="Text Box 7"/>
          <p:cNvSpPr txBox="1">
            <a:spLocks noChangeArrowheads="1"/>
          </p:cNvSpPr>
          <p:nvPr/>
        </p:nvSpPr>
        <p:spPr bwMode="auto">
          <a:xfrm>
            <a:off x="2927350" y="22479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>
                <a:solidFill>
                  <a:srgbClr val="008000"/>
                </a:solidFill>
                <a:latin typeface="Comic Sans MS" pitchFamily="66" charset="0"/>
              </a:rPr>
              <a:t>1/21/1969</a:t>
            </a:r>
          </a:p>
        </p:txBody>
      </p:sp>
      <p:sp>
        <p:nvSpPr>
          <p:cNvPr id="63499" name="Rectangle 19"/>
          <p:cNvSpPr>
            <a:spLocks noChangeArrowheads="1"/>
          </p:cNvSpPr>
          <p:nvPr/>
        </p:nvSpPr>
        <p:spPr bwMode="auto">
          <a:xfrm>
            <a:off x="990600" y="5489575"/>
            <a:ext cx="2460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0" dirty="0">
                <a:solidFill>
                  <a:srgbClr val="120DF3"/>
                </a:solidFill>
                <a:latin typeface="Calibri" pitchFamily="34" charset="0"/>
              </a:rPr>
              <a:t>What is </a:t>
            </a:r>
            <a:r>
              <a:rPr lang="en-US" altLang="en-US" sz="1800" b="0" dirty="0" smtClean="0">
                <a:solidFill>
                  <a:srgbClr val="120DF3"/>
                </a:solidFill>
                <a:latin typeface="Calibri" pitchFamily="34" charset="0"/>
              </a:rPr>
              <a:t>a something </a:t>
            </a:r>
            <a:r>
              <a:rPr lang="en-US" altLang="en-US" sz="1800" b="0" dirty="0">
                <a:solidFill>
                  <a:srgbClr val="120DF3"/>
                </a:solidFill>
                <a:latin typeface="Calibri" pitchFamily="34" charset="0"/>
              </a:rPr>
              <a:t>you have in common that you didn’t know before</a:t>
            </a:r>
            <a:r>
              <a:rPr lang="en-US" altLang="en-US" sz="1800" b="0" dirty="0" smtClean="0">
                <a:solidFill>
                  <a:srgbClr val="120DF3"/>
                </a:solidFill>
                <a:latin typeface="Calibri" pitchFamily="34" charset="0"/>
              </a:rPr>
              <a:t>?</a:t>
            </a:r>
            <a:endParaRPr lang="en-US" altLang="en-US" sz="1800" b="0" dirty="0">
              <a:solidFill>
                <a:srgbClr val="120DF3"/>
              </a:solidFill>
              <a:latin typeface="Calibri" pitchFamily="34" charset="0"/>
            </a:endParaRPr>
          </a:p>
        </p:txBody>
      </p:sp>
      <p:grpSp>
        <p:nvGrpSpPr>
          <p:cNvPr id="63500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934200" y="5486400"/>
            <a:ext cx="749300" cy="865188"/>
            <a:chOff x="2928" y="1051"/>
            <a:chExt cx="840" cy="957"/>
          </a:xfrm>
        </p:grpSpPr>
        <p:sp>
          <p:nvSpPr>
            <p:cNvPr id="63507" name="Freeform 2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Oval 2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b="0">
                <a:solidFill>
                  <a:srgbClr val="000000"/>
                </a:solidFill>
                <a:latin typeface="Times" pitchFamily="-106" charset="0"/>
              </a:endParaRPr>
            </a:p>
          </p:txBody>
        </p:sp>
        <p:sp>
          <p:nvSpPr>
            <p:cNvPr id="63509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b="0">
                <a:solidFill>
                  <a:srgbClr val="000000"/>
                </a:solidFill>
                <a:latin typeface="Times" pitchFamily="-106" charset="0"/>
              </a:endParaRPr>
            </a:p>
          </p:txBody>
        </p:sp>
        <p:sp>
          <p:nvSpPr>
            <p:cNvPr id="63510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b="0">
                <a:solidFill>
                  <a:srgbClr val="000000"/>
                </a:solidFill>
                <a:latin typeface="Times" pitchFamily="-106" charset="0"/>
              </a:endParaRPr>
            </a:p>
          </p:txBody>
        </p:sp>
        <p:sp>
          <p:nvSpPr>
            <p:cNvPr id="63511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b="0">
                <a:solidFill>
                  <a:srgbClr val="000000"/>
                </a:solidFill>
                <a:latin typeface="Times" pitchFamily="-106" charset="0"/>
              </a:endParaRPr>
            </a:p>
          </p:txBody>
        </p:sp>
        <p:sp>
          <p:nvSpPr>
            <p:cNvPr id="63512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b="0">
                <a:solidFill>
                  <a:srgbClr val="000000"/>
                </a:solidFill>
                <a:latin typeface="Times" pitchFamily="-106" charset="0"/>
              </a:endParaRPr>
            </a:p>
          </p:txBody>
        </p:sp>
        <p:sp>
          <p:nvSpPr>
            <p:cNvPr id="63513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b="0">
                <a:solidFill>
                  <a:srgbClr val="000000"/>
                </a:solidFill>
                <a:latin typeface="Times" pitchFamily="-106" charset="0"/>
              </a:endParaRPr>
            </a:p>
          </p:txBody>
        </p:sp>
        <p:sp>
          <p:nvSpPr>
            <p:cNvPr id="63514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b="0">
                <a:solidFill>
                  <a:srgbClr val="000000"/>
                </a:solidFill>
                <a:latin typeface="Times" pitchFamily="-106" charset="0"/>
              </a:endParaRPr>
            </a:p>
          </p:txBody>
        </p:sp>
        <p:sp>
          <p:nvSpPr>
            <p:cNvPr id="63515" name="AutoShap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b="0">
                <a:solidFill>
                  <a:srgbClr val="000000"/>
                </a:solidFill>
                <a:latin typeface="Times" pitchFamily="-106" charset="0"/>
              </a:endParaRPr>
            </a:p>
          </p:txBody>
        </p:sp>
        <p:sp>
          <p:nvSpPr>
            <p:cNvPr id="63516" name="Freeform 2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003675" y="5764213"/>
            <a:ext cx="3341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>
                <a:solidFill>
                  <a:srgbClr val="008000"/>
                </a:solidFill>
                <a:latin typeface="Comic Sans MS" pitchFamily="66" charset="0"/>
              </a:rPr>
              <a:t>Our taste in hats!</a:t>
            </a:r>
          </a:p>
        </p:txBody>
      </p:sp>
      <p:pic>
        <p:nvPicPr>
          <p:cNvPr id="63502" name="Picture 32" descr="http://www.cs.hmc.edu/~dodds/Images/2010/skiTime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000" r="22501" b="35001"/>
          <a:stretch>
            <a:fillRect/>
          </a:stretch>
        </p:blipFill>
        <p:spPr bwMode="auto">
          <a:xfrm>
            <a:off x="6096000" y="228600"/>
            <a:ext cx="28956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503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6667500" y="2400300"/>
            <a:ext cx="533400" cy="457200"/>
          </a:xfrm>
          <a:prstGeom prst="straightConnector1">
            <a:avLst/>
          </a:prstGeom>
          <a:noFill/>
          <a:ln w="28575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867400" y="152400"/>
            <a:ext cx="1143000" cy="4302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008000"/>
                </a:solidFill>
                <a:latin typeface="Comic Sans MS" pitchFamily="-106" charset="0"/>
                <a:ea typeface="ＭＳ Ｐゴシック" pitchFamily="-106" charset="-128"/>
              </a:rPr>
              <a:t>Pittsburgh Hat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8064500" y="2133600"/>
            <a:ext cx="984250" cy="6000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008000"/>
                </a:solidFill>
                <a:latin typeface="Comic Sans MS" pitchFamily="-106" charset="0"/>
                <a:ea typeface="ＭＳ Ｐゴシック" pitchFamily="-106" charset="-128"/>
              </a:rPr>
              <a:t>NOT Pittsburgh locale</a:t>
            </a:r>
          </a:p>
        </p:txBody>
      </p:sp>
      <p:sp>
        <p:nvSpPr>
          <p:cNvPr id="63506" name="Rectangle 26"/>
          <p:cNvSpPr>
            <a:spLocks noChangeArrowheads="1"/>
          </p:cNvSpPr>
          <p:nvPr/>
        </p:nvSpPr>
        <p:spPr bwMode="auto">
          <a:xfrm>
            <a:off x="304800" y="241300"/>
            <a:ext cx="26114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4200" b="0" i="1">
                <a:solidFill>
                  <a:srgbClr val="000000"/>
                </a:solidFill>
                <a:latin typeface="Times New Roman" pitchFamily="18" charset="0"/>
              </a:rPr>
              <a:t>My  "Quiz"</a:t>
            </a:r>
            <a:endParaRPr lang="en-US" altLang="en-US" sz="4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8"/>
          <p:cNvSpPr txBox="1">
            <a:spLocks noChangeArrowheads="1"/>
          </p:cNvSpPr>
          <p:nvPr/>
        </p:nvSpPr>
        <p:spPr bwMode="auto">
          <a:xfrm>
            <a:off x="165100" y="165100"/>
            <a:ext cx="710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i="1"/>
              <a:t>big-O in O(N)e slide!</a:t>
            </a:r>
          </a:p>
        </p:txBody>
      </p:sp>
      <p:sp>
        <p:nvSpPr>
          <p:cNvPr id="12293" name="Text Box 45"/>
          <p:cNvSpPr txBox="1">
            <a:spLocks noChangeArrowheads="1"/>
          </p:cNvSpPr>
          <p:nvPr/>
        </p:nvSpPr>
        <p:spPr bwMode="auto">
          <a:xfrm>
            <a:off x="1550988" y="1260475"/>
            <a:ext cx="2801937" cy="415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100" dirty="0" smtClean="0">
                <a:latin typeface="Cambria" pitchFamily="18" charset="0"/>
              </a:rPr>
              <a:t>Algorithm/Problem</a:t>
            </a: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4540250" y="165100"/>
            <a:ext cx="4035425" cy="554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500" b="0" dirty="0" smtClean="0">
                <a:solidFill>
                  <a:srgbClr val="090BF3"/>
                </a:solidFill>
                <a:latin typeface="Cambria" pitchFamily="18" charset="0"/>
              </a:rPr>
              <a:t>big-O captures the long-term (asymptotic) speed of an algorithm </a:t>
            </a:r>
            <a:r>
              <a:rPr lang="en-US" sz="1500" b="0" i="1" dirty="0" smtClean="0">
                <a:solidFill>
                  <a:srgbClr val="C00000"/>
                </a:solidFill>
                <a:latin typeface="Cambria" pitchFamily="18" charset="0"/>
              </a:rPr>
              <a:t>in the worst case</a:t>
            </a:r>
            <a:r>
              <a:rPr lang="en-US" sz="1500" b="0" dirty="0" smtClean="0">
                <a:solidFill>
                  <a:srgbClr val="090BF3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6149" name="Text Box 45"/>
          <p:cNvSpPr txBox="1">
            <a:spLocks noChangeArrowheads="1"/>
          </p:cNvSpPr>
          <p:nvPr/>
        </p:nvSpPr>
        <p:spPr bwMode="auto">
          <a:xfrm>
            <a:off x="6208713" y="1236663"/>
            <a:ext cx="1981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>
                <a:solidFill>
                  <a:srgbClr val="090BF3"/>
                </a:solidFill>
                <a:latin typeface="Cambria" pitchFamily="18" charset="0"/>
              </a:rPr>
              <a:t>big-O runtime</a:t>
            </a: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503238" y="1931988"/>
            <a:ext cx="48974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0">
                <a:latin typeface="Cambria" pitchFamily="18" charset="0"/>
              </a:rPr>
              <a:t>Find the minimum of a list of </a:t>
            </a:r>
            <a:r>
              <a:rPr lang="en-US" altLang="en-US" sz="2100">
                <a:latin typeface="Cambria" pitchFamily="18" charset="0"/>
              </a:rPr>
              <a:t>N</a:t>
            </a:r>
            <a:r>
              <a:rPr lang="en-US" altLang="en-US" sz="2100" b="0">
                <a:latin typeface="Cambria" pitchFamily="18" charset="0"/>
              </a:rPr>
              <a:t> elements.</a:t>
            </a:r>
            <a:endParaRPr lang="en-US" altLang="en-US" sz="2100" b="0"/>
          </a:p>
        </p:txBody>
      </p:sp>
      <p:sp>
        <p:nvSpPr>
          <p:cNvPr id="6151" name="Rectangle 39"/>
          <p:cNvSpPr>
            <a:spLocks noChangeArrowheads="1"/>
          </p:cNvSpPr>
          <p:nvPr/>
        </p:nvSpPr>
        <p:spPr bwMode="auto">
          <a:xfrm>
            <a:off x="468313" y="2466975"/>
            <a:ext cx="4968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0">
                <a:latin typeface="Cambria" pitchFamily="18" charset="0"/>
              </a:rPr>
              <a:t>Sort an </a:t>
            </a:r>
            <a:r>
              <a:rPr lang="en-US" altLang="en-US" sz="2100">
                <a:latin typeface="Cambria" pitchFamily="18" charset="0"/>
              </a:rPr>
              <a:t>N</a:t>
            </a:r>
            <a:r>
              <a:rPr lang="en-US" altLang="en-US" sz="2100" b="0">
                <a:latin typeface="Cambria" pitchFamily="18" charset="0"/>
              </a:rPr>
              <a:t>-el. List by repeated min-finding.</a:t>
            </a:r>
            <a:endParaRPr lang="en-US" altLang="en-US" sz="2100" b="0"/>
          </a:p>
        </p:txBody>
      </p:sp>
      <p:sp>
        <p:nvSpPr>
          <p:cNvPr id="6152" name="Rectangle 40"/>
          <p:cNvSpPr>
            <a:spLocks noChangeArrowheads="1"/>
          </p:cNvSpPr>
          <p:nvPr/>
        </p:nvSpPr>
        <p:spPr bwMode="auto">
          <a:xfrm>
            <a:off x="549275" y="3001963"/>
            <a:ext cx="48069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0">
                <a:latin typeface="Cambria" pitchFamily="18" charset="0"/>
              </a:rPr>
              <a:t>Find the minimum of an </a:t>
            </a:r>
            <a:r>
              <a:rPr lang="en-US" altLang="en-US" sz="2100">
                <a:latin typeface="Cambria" pitchFamily="18" charset="0"/>
              </a:rPr>
              <a:t>N</a:t>
            </a:r>
            <a:r>
              <a:rPr lang="en-US" altLang="en-US" sz="2100" b="0">
                <a:latin typeface="Cambria" pitchFamily="18" charset="0"/>
              </a:rPr>
              <a:t>-el. sorted list.</a:t>
            </a:r>
            <a:endParaRPr lang="en-US" altLang="en-US" sz="2100" b="0"/>
          </a:p>
        </p:txBody>
      </p:sp>
      <p:sp>
        <p:nvSpPr>
          <p:cNvPr id="6153" name="Rectangle 41"/>
          <p:cNvSpPr>
            <a:spLocks noChangeArrowheads="1"/>
          </p:cNvSpPr>
          <p:nvPr/>
        </p:nvSpPr>
        <p:spPr bwMode="auto">
          <a:xfrm>
            <a:off x="266700" y="5678488"/>
            <a:ext cx="5372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0">
                <a:latin typeface="Cambria" pitchFamily="18" charset="0"/>
              </a:rPr>
              <a:t>Find the element closest to 42 in a sorted list.</a:t>
            </a:r>
            <a:endParaRPr lang="en-US" altLang="en-US" sz="2100" b="0"/>
          </a:p>
        </p:txBody>
      </p:sp>
      <p:sp>
        <p:nvSpPr>
          <p:cNvPr id="6154" name="Rectangle 42"/>
          <p:cNvSpPr>
            <a:spLocks noChangeArrowheads="1"/>
          </p:cNvSpPr>
          <p:nvPr/>
        </p:nvSpPr>
        <p:spPr bwMode="auto">
          <a:xfrm>
            <a:off x="715963" y="3538538"/>
            <a:ext cx="44735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0">
                <a:latin typeface="Cambria" pitchFamily="18" charset="0"/>
              </a:rPr>
              <a:t>Find the diameter of a set of </a:t>
            </a:r>
            <a:r>
              <a:rPr lang="en-US" altLang="en-US" sz="2100">
                <a:latin typeface="Cambria" pitchFamily="18" charset="0"/>
              </a:rPr>
              <a:t>N</a:t>
            </a:r>
            <a:r>
              <a:rPr lang="en-US" altLang="en-US" sz="2100" b="0">
                <a:latin typeface="Cambria" pitchFamily="18" charset="0"/>
              </a:rPr>
              <a:t> points.</a:t>
            </a:r>
            <a:endParaRPr lang="en-US" altLang="en-US" sz="2100" b="0"/>
          </a:p>
        </p:txBody>
      </p:sp>
      <p:sp>
        <p:nvSpPr>
          <p:cNvPr id="6155" name="Rectangle 43"/>
          <p:cNvSpPr>
            <a:spLocks noChangeArrowheads="1"/>
          </p:cNvSpPr>
          <p:nvPr/>
        </p:nvSpPr>
        <p:spPr bwMode="auto">
          <a:xfrm>
            <a:off x="517525" y="4073525"/>
            <a:ext cx="48704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0">
                <a:latin typeface="Cambria" pitchFamily="18" charset="0"/>
              </a:rPr>
              <a:t>Find the dot product of two </a:t>
            </a:r>
            <a:r>
              <a:rPr lang="en-US" altLang="en-US" sz="2100">
                <a:latin typeface="Cambria" pitchFamily="18" charset="0"/>
              </a:rPr>
              <a:t>N</a:t>
            </a:r>
            <a:r>
              <a:rPr lang="en-US" altLang="en-US" sz="2100" b="0">
                <a:latin typeface="Cambria" pitchFamily="18" charset="0"/>
              </a:rPr>
              <a:t>-el. vectors.</a:t>
            </a:r>
            <a:endParaRPr lang="en-US" altLang="en-US" sz="2100" b="0"/>
          </a:p>
        </p:txBody>
      </p:sp>
      <p:sp>
        <p:nvSpPr>
          <p:cNvPr id="6156" name="Rectangle 44"/>
          <p:cNvSpPr>
            <a:spLocks noChangeArrowheads="1"/>
          </p:cNvSpPr>
          <p:nvPr/>
        </p:nvSpPr>
        <p:spPr bwMode="auto">
          <a:xfrm>
            <a:off x="677863" y="4608513"/>
            <a:ext cx="45497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0">
                <a:latin typeface="Cambria" pitchFamily="18" charset="0"/>
              </a:rPr>
              <a:t>Find the product of two </a:t>
            </a:r>
            <a:r>
              <a:rPr lang="en-US" altLang="en-US" sz="2100">
                <a:latin typeface="Cambria" pitchFamily="18" charset="0"/>
              </a:rPr>
              <a:t>N</a:t>
            </a:r>
            <a:r>
              <a:rPr lang="en-US" altLang="en-US" sz="2100" b="0">
                <a:latin typeface="Cambria" pitchFamily="18" charset="0"/>
              </a:rPr>
              <a:t>x</a:t>
            </a:r>
            <a:r>
              <a:rPr lang="en-US" altLang="en-US" sz="2100">
                <a:latin typeface="Cambria" pitchFamily="18" charset="0"/>
              </a:rPr>
              <a:t>N</a:t>
            </a:r>
            <a:r>
              <a:rPr lang="en-US" altLang="en-US" sz="2100" b="0">
                <a:latin typeface="Cambria" pitchFamily="18" charset="0"/>
              </a:rPr>
              <a:t> matrices.</a:t>
            </a:r>
            <a:endParaRPr lang="en-US" altLang="en-US" sz="2100" b="0"/>
          </a:p>
        </p:txBody>
      </p:sp>
      <p:sp>
        <p:nvSpPr>
          <p:cNvPr id="6157" name="Rectangle 45"/>
          <p:cNvSpPr>
            <a:spLocks noChangeArrowheads="1"/>
          </p:cNvSpPr>
          <p:nvPr/>
        </p:nvSpPr>
        <p:spPr bwMode="auto">
          <a:xfrm>
            <a:off x="1466850" y="5143500"/>
            <a:ext cx="2971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0">
                <a:latin typeface="Cambria" pitchFamily="18" charset="0"/>
              </a:rPr>
              <a:t>Run </a:t>
            </a:r>
            <a:r>
              <a:rPr lang="en-US" altLang="en-US" sz="2100">
                <a:latin typeface="Courier New" pitchFamily="49" charset="0"/>
                <a:cs typeface="Courier New" pitchFamily="49" charset="0"/>
              </a:rPr>
              <a:t>halve-count(N)</a:t>
            </a:r>
          </a:p>
        </p:txBody>
      </p:sp>
      <p:sp>
        <p:nvSpPr>
          <p:cNvPr id="6158" name="Rectangle 46"/>
          <p:cNvSpPr>
            <a:spLocks noChangeArrowheads="1"/>
          </p:cNvSpPr>
          <p:nvPr/>
        </p:nvSpPr>
        <p:spPr bwMode="auto">
          <a:xfrm>
            <a:off x="1079500" y="6213475"/>
            <a:ext cx="3746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0">
                <a:latin typeface="Cambria" pitchFamily="18" charset="0"/>
              </a:rPr>
              <a:t>Find the median of an </a:t>
            </a:r>
            <a:r>
              <a:rPr lang="en-US" altLang="en-US" sz="2100">
                <a:latin typeface="Cambria" pitchFamily="18" charset="0"/>
              </a:rPr>
              <a:t>N</a:t>
            </a:r>
            <a:r>
              <a:rPr lang="en-US" altLang="en-US" sz="2100" b="0">
                <a:latin typeface="Cambria" pitchFamily="18" charset="0"/>
              </a:rPr>
              <a:t>-el. list.</a:t>
            </a:r>
            <a:endParaRPr lang="en-US" altLang="en-US" sz="2100" b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3200" y="1267920"/>
              <a:ext cx="8733600" cy="534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840" y="1258560"/>
                <a:ext cx="8752320" cy="53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28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4"/>
          <p:cNvSpPr txBox="1">
            <a:spLocks noChangeArrowheads="1"/>
          </p:cNvSpPr>
          <p:nvPr/>
        </p:nvSpPr>
        <p:spPr bwMode="auto">
          <a:xfrm>
            <a:off x="381000" y="2286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2800" dirty="0">
                <a:solidFill>
                  <a:srgbClr val="3333CC"/>
                </a:solidFill>
                <a:latin typeface="Times New Roman" pitchFamily="18" charset="0"/>
              </a:rPr>
              <a:t>Assignment #0     Due </a:t>
            </a:r>
            <a:r>
              <a:rPr lang="en-US" altLang="en-US" sz="2800" dirty="0" smtClean="0">
                <a:solidFill>
                  <a:srgbClr val="3333CC"/>
                </a:solidFill>
                <a:latin typeface="Times New Roman" pitchFamily="18" charset="0"/>
              </a:rPr>
              <a:t>9/??    </a:t>
            </a:r>
            <a:r>
              <a:rPr lang="en-US" altLang="en-US" sz="2800" dirty="0">
                <a:solidFill>
                  <a:srgbClr val="3333CC"/>
                </a:solidFill>
                <a:latin typeface="Times New Roman" pitchFamily="18" charset="0"/>
              </a:rPr>
              <a:t>11:59pm</a:t>
            </a:r>
          </a:p>
        </p:txBody>
      </p:sp>
      <p:sp>
        <p:nvSpPr>
          <p:cNvPr id="64515" name="Text Box 25"/>
          <p:cNvSpPr txBox="1">
            <a:spLocks noChangeArrowheads="1"/>
          </p:cNvSpPr>
          <p:nvPr/>
        </p:nvSpPr>
        <p:spPr bwMode="auto">
          <a:xfrm>
            <a:off x="533400" y="11430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b="0">
                <a:solidFill>
                  <a:srgbClr val="000000"/>
                </a:solidFill>
                <a:latin typeface="Calibri" pitchFamily="34" charset="0"/>
              </a:rPr>
              <a:t> Implementing, testing, and analyzing several </a:t>
            </a:r>
            <a:r>
              <a:rPr lang="en-US" altLang="en-US" b="0" i="1">
                <a:solidFill>
                  <a:srgbClr val="000000"/>
                </a:solidFill>
                <a:latin typeface="Calibri" pitchFamily="34" charset="0"/>
              </a:rPr>
              <a:t>Racket </a:t>
            </a:r>
            <a:r>
              <a:rPr lang="en-US" altLang="en-US" b="0">
                <a:solidFill>
                  <a:srgbClr val="000000"/>
                </a:solidFill>
                <a:latin typeface="Calibri" pitchFamily="34" charset="0"/>
              </a:rPr>
              <a:t>functions</a:t>
            </a:r>
          </a:p>
        </p:txBody>
      </p:sp>
      <p:sp>
        <p:nvSpPr>
          <p:cNvPr id="64516" name="Text Box 28"/>
          <p:cNvSpPr txBox="1">
            <a:spLocks noChangeArrowheads="1"/>
          </p:cNvSpPr>
          <p:nvPr/>
        </p:nvSpPr>
        <p:spPr bwMode="auto">
          <a:xfrm>
            <a:off x="509588" y="6116638"/>
            <a:ext cx="325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600">
                <a:solidFill>
                  <a:srgbClr val="090BF3"/>
                </a:solidFill>
                <a:latin typeface="Times New Roman" pitchFamily="18" charset="0"/>
              </a:rPr>
              <a:t>CS labs’ code:</a:t>
            </a:r>
          </a:p>
        </p:txBody>
      </p:sp>
      <p:sp>
        <p:nvSpPr>
          <p:cNvPr id="64517" name="Text Box 31"/>
          <p:cNvSpPr txBox="1">
            <a:spLocks noChangeArrowheads="1"/>
          </p:cNvSpPr>
          <p:nvPr/>
        </p:nvSpPr>
        <p:spPr bwMode="auto">
          <a:xfrm>
            <a:off x="533400" y="1671638"/>
            <a:ext cx="795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b="0">
                <a:solidFill>
                  <a:srgbClr val="000000"/>
                </a:solidFill>
                <a:latin typeface="Calibri" pitchFamily="34" charset="0"/>
              </a:rPr>
              <a:t> Using your machine OR the CS labs: </a:t>
            </a:r>
            <a:r>
              <a:rPr lang="en-US" altLang="en-US" b="0">
                <a:solidFill>
                  <a:srgbClr val="008000"/>
                </a:solidFill>
                <a:latin typeface="Calibri" pitchFamily="34" charset="0"/>
              </a:rPr>
              <a:t>B102</a:t>
            </a:r>
            <a:r>
              <a:rPr lang="en-US" altLang="en-US" b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altLang="en-US" b="0">
                <a:solidFill>
                  <a:srgbClr val="008000"/>
                </a:solidFill>
                <a:latin typeface="Calibri" pitchFamily="34" charset="0"/>
              </a:rPr>
              <a:t>B105</a:t>
            </a:r>
            <a:r>
              <a:rPr lang="en-US" altLang="en-US" b="0">
                <a:solidFill>
                  <a:srgbClr val="000000"/>
                </a:solidFill>
                <a:latin typeface="Calibri" pitchFamily="34" charset="0"/>
              </a:rPr>
              <a:t> or CIS labs</a:t>
            </a:r>
          </a:p>
        </p:txBody>
      </p:sp>
      <p:sp>
        <p:nvSpPr>
          <p:cNvPr id="64518" name="Freeform 41"/>
          <p:cNvSpPr>
            <a:spLocks/>
          </p:cNvSpPr>
          <p:nvPr/>
        </p:nvSpPr>
        <p:spPr bwMode="auto">
          <a:xfrm>
            <a:off x="2201863" y="2916238"/>
            <a:ext cx="4953000" cy="327025"/>
          </a:xfrm>
          <a:custGeom>
            <a:avLst/>
            <a:gdLst>
              <a:gd name="T0" fmla="*/ 0 w 1872"/>
              <a:gd name="T1" fmla="*/ 0 h 384"/>
              <a:gd name="T2" fmla="*/ 0 w 1872"/>
              <a:gd name="T3" fmla="*/ 2147483647 h 384"/>
              <a:gd name="T4" fmla="*/ 2147483647 w 1872"/>
              <a:gd name="T5" fmla="*/ 2147483647 h 384"/>
              <a:gd name="T6" fmla="*/ 2147483647 w 1872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872"/>
              <a:gd name="T13" fmla="*/ 0 h 384"/>
              <a:gd name="T14" fmla="*/ 1872 w 187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2" h="384">
                <a:moveTo>
                  <a:pt x="0" y="0"/>
                </a:moveTo>
                <a:lnTo>
                  <a:pt x="0" y="384"/>
                </a:lnTo>
                <a:lnTo>
                  <a:pt x="1872" y="384"/>
                </a:lnTo>
                <a:lnTo>
                  <a:pt x="187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Freeform 42"/>
          <p:cNvSpPr>
            <a:spLocks/>
          </p:cNvSpPr>
          <p:nvPr/>
        </p:nvSpPr>
        <p:spPr bwMode="auto">
          <a:xfrm>
            <a:off x="2201863" y="3284538"/>
            <a:ext cx="1336675" cy="547687"/>
          </a:xfrm>
          <a:custGeom>
            <a:avLst/>
            <a:gdLst>
              <a:gd name="T0" fmla="*/ 0 w 518"/>
              <a:gd name="T1" fmla="*/ 0 h 643"/>
              <a:gd name="T2" fmla="*/ 2147483647 w 518"/>
              <a:gd name="T3" fmla="*/ 2147483647 h 643"/>
              <a:gd name="T4" fmla="*/ 2147483647 w 518"/>
              <a:gd name="T5" fmla="*/ 2147483647 h 643"/>
              <a:gd name="T6" fmla="*/ 2147483647 w 518"/>
              <a:gd name="T7" fmla="*/ 2147483647 h 643"/>
              <a:gd name="T8" fmla="*/ 0 60000 65536"/>
              <a:gd name="T9" fmla="*/ 0 60000 65536"/>
              <a:gd name="T10" fmla="*/ 0 60000 65536"/>
              <a:gd name="T11" fmla="*/ 0 60000 65536"/>
              <a:gd name="T12" fmla="*/ 0 w 518"/>
              <a:gd name="T13" fmla="*/ 0 h 643"/>
              <a:gd name="T14" fmla="*/ 518 w 518"/>
              <a:gd name="T15" fmla="*/ 643 h 6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" h="643">
                <a:moveTo>
                  <a:pt x="0" y="0"/>
                </a:moveTo>
                <a:lnTo>
                  <a:pt x="258" y="643"/>
                </a:lnTo>
                <a:lnTo>
                  <a:pt x="518" y="643"/>
                </a:lnTo>
                <a:lnTo>
                  <a:pt x="483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Freeform 43"/>
          <p:cNvSpPr>
            <a:spLocks/>
          </p:cNvSpPr>
          <p:nvPr/>
        </p:nvSpPr>
        <p:spPr bwMode="auto">
          <a:xfrm flipH="1">
            <a:off x="5824538" y="3284538"/>
            <a:ext cx="1338262" cy="547687"/>
          </a:xfrm>
          <a:custGeom>
            <a:avLst/>
            <a:gdLst>
              <a:gd name="T0" fmla="*/ 0 w 518"/>
              <a:gd name="T1" fmla="*/ 0 h 643"/>
              <a:gd name="T2" fmla="*/ 2147483647 w 518"/>
              <a:gd name="T3" fmla="*/ 2147483647 h 643"/>
              <a:gd name="T4" fmla="*/ 2147483647 w 518"/>
              <a:gd name="T5" fmla="*/ 2147483647 h 643"/>
              <a:gd name="T6" fmla="*/ 2147483647 w 518"/>
              <a:gd name="T7" fmla="*/ 2147483647 h 643"/>
              <a:gd name="T8" fmla="*/ 0 60000 65536"/>
              <a:gd name="T9" fmla="*/ 0 60000 65536"/>
              <a:gd name="T10" fmla="*/ 0 60000 65536"/>
              <a:gd name="T11" fmla="*/ 0 60000 65536"/>
              <a:gd name="T12" fmla="*/ 0 w 518"/>
              <a:gd name="T13" fmla="*/ 0 h 643"/>
              <a:gd name="T14" fmla="*/ 518 w 518"/>
              <a:gd name="T15" fmla="*/ 643 h 6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" h="643">
                <a:moveTo>
                  <a:pt x="0" y="0"/>
                </a:moveTo>
                <a:lnTo>
                  <a:pt x="258" y="643"/>
                </a:lnTo>
                <a:lnTo>
                  <a:pt x="518" y="643"/>
                </a:lnTo>
                <a:lnTo>
                  <a:pt x="483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Rectangle 44"/>
          <p:cNvSpPr>
            <a:spLocks noChangeArrowheads="1"/>
          </p:cNvSpPr>
          <p:nvPr/>
        </p:nvSpPr>
        <p:spPr bwMode="auto">
          <a:xfrm>
            <a:off x="3668713" y="3290888"/>
            <a:ext cx="2003425" cy="541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2" name="Line 45"/>
          <p:cNvSpPr>
            <a:spLocks noChangeShapeType="1"/>
          </p:cNvSpPr>
          <p:nvPr/>
        </p:nvSpPr>
        <p:spPr bwMode="auto">
          <a:xfrm>
            <a:off x="7688263" y="2916238"/>
            <a:ext cx="0" cy="259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Line 47"/>
          <p:cNvSpPr>
            <a:spLocks noChangeShapeType="1"/>
          </p:cNvSpPr>
          <p:nvPr/>
        </p:nvSpPr>
        <p:spPr bwMode="auto">
          <a:xfrm>
            <a:off x="7158038" y="3240088"/>
            <a:ext cx="0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Line 48"/>
          <p:cNvSpPr>
            <a:spLocks noChangeShapeType="1"/>
          </p:cNvSpPr>
          <p:nvPr/>
        </p:nvSpPr>
        <p:spPr bwMode="auto">
          <a:xfrm rot="-5400000">
            <a:off x="5980907" y="2837656"/>
            <a:ext cx="0" cy="2363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Line 49"/>
          <p:cNvSpPr>
            <a:spLocks noChangeShapeType="1"/>
          </p:cNvSpPr>
          <p:nvPr/>
        </p:nvSpPr>
        <p:spPr bwMode="auto">
          <a:xfrm rot="-5400000">
            <a:off x="5962651" y="2954337"/>
            <a:ext cx="0" cy="236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Line 50"/>
          <p:cNvSpPr>
            <a:spLocks noChangeShapeType="1"/>
          </p:cNvSpPr>
          <p:nvPr/>
        </p:nvSpPr>
        <p:spPr bwMode="auto">
          <a:xfrm>
            <a:off x="7161213" y="4135438"/>
            <a:ext cx="0" cy="546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Line 51"/>
          <p:cNvSpPr>
            <a:spLocks noChangeShapeType="1"/>
          </p:cNvSpPr>
          <p:nvPr/>
        </p:nvSpPr>
        <p:spPr bwMode="auto">
          <a:xfrm rot="-5400000">
            <a:off x="5060951" y="4171950"/>
            <a:ext cx="0" cy="1019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Line 52"/>
          <p:cNvSpPr>
            <a:spLocks noChangeShapeType="1"/>
          </p:cNvSpPr>
          <p:nvPr/>
        </p:nvSpPr>
        <p:spPr bwMode="auto">
          <a:xfrm>
            <a:off x="7175500" y="4838700"/>
            <a:ext cx="0" cy="544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Line 53"/>
          <p:cNvSpPr>
            <a:spLocks noChangeShapeType="1"/>
          </p:cNvSpPr>
          <p:nvPr/>
        </p:nvSpPr>
        <p:spPr bwMode="auto">
          <a:xfrm rot="-5400000">
            <a:off x="6097588" y="3765550"/>
            <a:ext cx="0" cy="2146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Line 54"/>
          <p:cNvSpPr>
            <a:spLocks noChangeShapeType="1"/>
          </p:cNvSpPr>
          <p:nvPr/>
        </p:nvSpPr>
        <p:spPr bwMode="auto">
          <a:xfrm rot="5400000" flipV="1">
            <a:off x="4783932" y="2994819"/>
            <a:ext cx="7937" cy="4765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Line 55"/>
          <p:cNvSpPr>
            <a:spLocks noChangeShapeType="1"/>
          </p:cNvSpPr>
          <p:nvPr/>
        </p:nvSpPr>
        <p:spPr bwMode="auto">
          <a:xfrm rot="-5400000">
            <a:off x="6871494" y="4706144"/>
            <a:ext cx="0" cy="1627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Line 56"/>
          <p:cNvSpPr>
            <a:spLocks noChangeShapeType="1"/>
          </p:cNvSpPr>
          <p:nvPr/>
        </p:nvSpPr>
        <p:spPr bwMode="auto">
          <a:xfrm rot="-5400000">
            <a:off x="4330701" y="3986212"/>
            <a:ext cx="0" cy="312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Line 57"/>
          <p:cNvSpPr>
            <a:spLocks noChangeShapeType="1"/>
          </p:cNvSpPr>
          <p:nvPr/>
        </p:nvSpPr>
        <p:spPr bwMode="auto">
          <a:xfrm rot="-5400000">
            <a:off x="4333082" y="4255294"/>
            <a:ext cx="0" cy="2700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Line 58"/>
          <p:cNvSpPr>
            <a:spLocks noChangeShapeType="1"/>
          </p:cNvSpPr>
          <p:nvPr/>
        </p:nvSpPr>
        <p:spPr bwMode="auto">
          <a:xfrm rot="-5400000">
            <a:off x="4322763" y="45085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Line 59"/>
          <p:cNvSpPr>
            <a:spLocks noChangeShapeType="1"/>
          </p:cNvSpPr>
          <p:nvPr/>
        </p:nvSpPr>
        <p:spPr bwMode="auto">
          <a:xfrm rot="-5400000">
            <a:off x="4302919" y="4734719"/>
            <a:ext cx="0" cy="1925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Line 60"/>
          <p:cNvSpPr>
            <a:spLocks noChangeShapeType="1"/>
          </p:cNvSpPr>
          <p:nvPr/>
        </p:nvSpPr>
        <p:spPr bwMode="auto">
          <a:xfrm rot="-5400000">
            <a:off x="6575425" y="4095750"/>
            <a:ext cx="0" cy="1174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Freeform 61"/>
          <p:cNvSpPr>
            <a:spLocks/>
          </p:cNvSpPr>
          <p:nvPr/>
        </p:nvSpPr>
        <p:spPr bwMode="auto">
          <a:xfrm>
            <a:off x="5348288" y="4406900"/>
            <a:ext cx="854075" cy="277813"/>
          </a:xfrm>
          <a:custGeom>
            <a:avLst/>
            <a:gdLst>
              <a:gd name="T0" fmla="*/ 2147483647 w 330"/>
              <a:gd name="T1" fmla="*/ 2147483647 h 210"/>
              <a:gd name="T2" fmla="*/ 2147483647 w 330"/>
              <a:gd name="T3" fmla="*/ 0 h 210"/>
              <a:gd name="T4" fmla="*/ 0 w 330"/>
              <a:gd name="T5" fmla="*/ 0 h 210"/>
              <a:gd name="T6" fmla="*/ 0 w 330"/>
              <a:gd name="T7" fmla="*/ 2147483647 h 210"/>
              <a:gd name="T8" fmla="*/ 0 60000 65536"/>
              <a:gd name="T9" fmla="*/ 0 60000 65536"/>
              <a:gd name="T10" fmla="*/ 0 60000 65536"/>
              <a:gd name="T11" fmla="*/ 0 60000 65536"/>
              <a:gd name="T12" fmla="*/ 0 w 330"/>
              <a:gd name="T13" fmla="*/ 0 h 210"/>
              <a:gd name="T14" fmla="*/ 330 w 330"/>
              <a:gd name="T15" fmla="*/ 210 h 2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" h="210">
                <a:moveTo>
                  <a:pt x="330" y="205"/>
                </a:moveTo>
                <a:lnTo>
                  <a:pt x="329" y="0"/>
                </a:lnTo>
                <a:lnTo>
                  <a:pt x="0" y="0"/>
                </a:lnTo>
                <a:lnTo>
                  <a:pt x="0" y="21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8" name="Text Box 62"/>
          <p:cNvSpPr txBox="1">
            <a:spLocks noChangeArrowheads="1"/>
          </p:cNvSpPr>
          <p:nvPr/>
        </p:nvSpPr>
        <p:spPr bwMode="auto">
          <a:xfrm>
            <a:off x="5770563" y="3367088"/>
            <a:ext cx="111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Pryne</a:t>
            </a:r>
          </a:p>
        </p:txBody>
      </p:sp>
      <p:sp>
        <p:nvSpPr>
          <p:cNvPr id="64539" name="Text Box 63"/>
          <p:cNvSpPr txBox="1">
            <a:spLocks noChangeArrowheads="1"/>
          </p:cNvSpPr>
          <p:nvPr/>
        </p:nvSpPr>
        <p:spPr bwMode="auto">
          <a:xfrm>
            <a:off x="3771900" y="5530850"/>
            <a:ext cx="1066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up to Olin</a:t>
            </a:r>
          </a:p>
        </p:txBody>
      </p:sp>
      <p:sp>
        <p:nvSpPr>
          <p:cNvPr id="64540" name="Text Box 64"/>
          <p:cNvSpPr txBox="1">
            <a:spLocks noChangeArrowheads="1"/>
          </p:cNvSpPr>
          <p:nvPr/>
        </p:nvSpPr>
        <p:spPr bwMode="auto">
          <a:xfrm>
            <a:off x="5200650" y="4424363"/>
            <a:ext cx="111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8000"/>
                </a:solidFill>
                <a:latin typeface="Times New Roman" pitchFamily="18" charset="0"/>
              </a:rPr>
              <a:t>B102</a:t>
            </a:r>
          </a:p>
        </p:txBody>
      </p:sp>
      <p:sp>
        <p:nvSpPr>
          <p:cNvPr id="64541" name="Text Box 65"/>
          <p:cNvSpPr txBox="1">
            <a:spLocks noChangeArrowheads="1"/>
          </p:cNvSpPr>
          <p:nvPr/>
        </p:nvSpPr>
        <p:spPr bwMode="auto">
          <a:xfrm>
            <a:off x="4281488" y="4851400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8000"/>
                </a:solidFill>
                <a:latin typeface="Times New Roman" pitchFamily="18" charset="0"/>
              </a:rPr>
              <a:t>B105</a:t>
            </a:r>
          </a:p>
        </p:txBody>
      </p:sp>
      <p:sp>
        <p:nvSpPr>
          <p:cNvPr id="64542" name="Freeform 66"/>
          <p:cNvSpPr>
            <a:spLocks/>
          </p:cNvSpPr>
          <p:nvPr/>
        </p:nvSpPr>
        <p:spPr bwMode="auto">
          <a:xfrm flipV="1">
            <a:off x="4438650" y="4851400"/>
            <a:ext cx="852488" cy="250825"/>
          </a:xfrm>
          <a:custGeom>
            <a:avLst/>
            <a:gdLst>
              <a:gd name="T0" fmla="*/ 2147483647 w 330"/>
              <a:gd name="T1" fmla="*/ 2147483647 h 210"/>
              <a:gd name="T2" fmla="*/ 2147483647 w 330"/>
              <a:gd name="T3" fmla="*/ 0 h 210"/>
              <a:gd name="T4" fmla="*/ 0 w 330"/>
              <a:gd name="T5" fmla="*/ 0 h 210"/>
              <a:gd name="T6" fmla="*/ 0 w 330"/>
              <a:gd name="T7" fmla="*/ 2147483647 h 210"/>
              <a:gd name="T8" fmla="*/ 0 60000 65536"/>
              <a:gd name="T9" fmla="*/ 0 60000 65536"/>
              <a:gd name="T10" fmla="*/ 0 60000 65536"/>
              <a:gd name="T11" fmla="*/ 0 60000 65536"/>
              <a:gd name="T12" fmla="*/ 0 w 330"/>
              <a:gd name="T13" fmla="*/ 0 h 210"/>
              <a:gd name="T14" fmla="*/ 330 w 330"/>
              <a:gd name="T15" fmla="*/ 210 h 2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" h="210">
                <a:moveTo>
                  <a:pt x="330" y="205"/>
                </a:moveTo>
                <a:lnTo>
                  <a:pt x="329" y="0"/>
                </a:lnTo>
                <a:lnTo>
                  <a:pt x="0" y="0"/>
                </a:lnTo>
                <a:lnTo>
                  <a:pt x="0" y="21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64543" name="Line 67"/>
          <p:cNvSpPr>
            <a:spLocks noChangeShapeType="1"/>
          </p:cNvSpPr>
          <p:nvPr/>
        </p:nvSpPr>
        <p:spPr bwMode="auto">
          <a:xfrm rot="-5400000">
            <a:off x="4411663" y="4624388"/>
            <a:ext cx="0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Text Box 68"/>
          <p:cNvSpPr txBox="1">
            <a:spLocks noChangeArrowheads="1"/>
          </p:cNvSpPr>
          <p:nvPr/>
        </p:nvSpPr>
        <p:spPr bwMode="auto">
          <a:xfrm>
            <a:off x="2882900" y="5145088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Beckman B126</a:t>
            </a:r>
          </a:p>
        </p:txBody>
      </p:sp>
      <p:sp>
        <p:nvSpPr>
          <p:cNvPr id="64545" name="Freeform 69"/>
          <p:cNvSpPr>
            <a:spLocks/>
          </p:cNvSpPr>
          <p:nvPr/>
        </p:nvSpPr>
        <p:spPr bwMode="auto">
          <a:xfrm>
            <a:off x="2709863" y="5167313"/>
            <a:ext cx="2235200" cy="219075"/>
          </a:xfrm>
          <a:custGeom>
            <a:avLst/>
            <a:gdLst>
              <a:gd name="T0" fmla="*/ 0 w 950"/>
              <a:gd name="T1" fmla="*/ 2147483647 h 380"/>
              <a:gd name="T2" fmla="*/ 2147483647 w 950"/>
              <a:gd name="T3" fmla="*/ 0 h 380"/>
              <a:gd name="T4" fmla="*/ 2147483647 w 950"/>
              <a:gd name="T5" fmla="*/ 0 h 380"/>
              <a:gd name="T6" fmla="*/ 2147483647 w 950"/>
              <a:gd name="T7" fmla="*/ 2147483647 h 380"/>
              <a:gd name="T8" fmla="*/ 0 60000 65536"/>
              <a:gd name="T9" fmla="*/ 0 60000 65536"/>
              <a:gd name="T10" fmla="*/ 0 60000 65536"/>
              <a:gd name="T11" fmla="*/ 0 60000 65536"/>
              <a:gd name="T12" fmla="*/ 0 w 950"/>
              <a:gd name="T13" fmla="*/ 0 h 380"/>
              <a:gd name="T14" fmla="*/ 950 w 950"/>
              <a:gd name="T15" fmla="*/ 380 h 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0" h="380">
                <a:moveTo>
                  <a:pt x="0" y="375"/>
                </a:moveTo>
                <a:lnTo>
                  <a:pt x="160" y="0"/>
                </a:lnTo>
                <a:lnTo>
                  <a:pt x="790" y="0"/>
                </a:lnTo>
                <a:lnTo>
                  <a:pt x="950" y="38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Text Box 72"/>
          <p:cNvSpPr txBox="1">
            <a:spLocks noChangeArrowheads="1"/>
          </p:cNvSpPr>
          <p:nvPr/>
        </p:nvSpPr>
        <p:spPr bwMode="auto">
          <a:xfrm>
            <a:off x="3937000" y="3405188"/>
            <a:ext cx="1379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Macalister</a:t>
            </a:r>
          </a:p>
        </p:txBody>
      </p:sp>
      <p:grpSp>
        <p:nvGrpSpPr>
          <p:cNvPr id="64547" name="Group 74"/>
          <p:cNvGrpSpPr>
            <a:grpSpLocks/>
          </p:cNvGrpSpPr>
          <p:nvPr/>
        </p:nvGrpSpPr>
        <p:grpSpPr bwMode="auto">
          <a:xfrm>
            <a:off x="1447800" y="3810000"/>
            <a:ext cx="409575" cy="382588"/>
            <a:chOff x="2928" y="1051"/>
            <a:chExt cx="840" cy="957"/>
          </a:xfrm>
        </p:grpSpPr>
        <p:sp>
          <p:nvSpPr>
            <p:cNvPr id="64551" name="Freeform 7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5 h 250"/>
                <a:gd name="T10" fmla="*/ 2 w 1048"/>
                <a:gd name="T11" fmla="*/ 224 h 250"/>
                <a:gd name="T12" fmla="*/ 2 w 1048"/>
                <a:gd name="T13" fmla="*/ 204 h 250"/>
                <a:gd name="T14" fmla="*/ 0 w 1048"/>
                <a:gd name="T15" fmla="*/ 183 h 250"/>
                <a:gd name="T16" fmla="*/ 2 w 1048"/>
                <a:gd name="T17" fmla="*/ 149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2" name="Oval 7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553" name="Oval 7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554" name="Oval 7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555" name="Oval 7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556" name="Oval 8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557" name="Oval 8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558" name="Oval 8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559" name="AutoShape 8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560" name="Freeform 8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Freeform 8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Freeform 8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3" name="Freeform 8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48" name="Text Box 90"/>
          <p:cNvSpPr txBox="1">
            <a:spLocks noChangeArrowheads="1"/>
          </p:cNvSpPr>
          <p:nvPr/>
        </p:nvSpPr>
        <p:spPr bwMode="auto">
          <a:xfrm>
            <a:off x="738188" y="4289425"/>
            <a:ext cx="1776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48501"/>
                </a:solidFill>
                <a:latin typeface="Comic Sans MS" pitchFamily="66" charset="0"/>
              </a:rPr>
              <a:t>Here there be dragons (or engineers!)</a:t>
            </a:r>
          </a:p>
        </p:txBody>
      </p:sp>
      <p:sp>
        <p:nvSpPr>
          <p:cNvPr id="58" name="AutoShape 46"/>
          <p:cNvSpPr>
            <a:spLocks noChangeArrowheads="1"/>
          </p:cNvSpPr>
          <p:nvPr/>
        </p:nvSpPr>
        <p:spPr bwMode="auto">
          <a:xfrm>
            <a:off x="6172200" y="3581400"/>
            <a:ext cx="195263" cy="241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0" name="Text Box 31"/>
          <p:cNvSpPr txBox="1">
            <a:spLocks noChangeArrowheads="1"/>
          </p:cNvSpPr>
          <p:nvPr/>
        </p:nvSpPr>
        <p:spPr bwMode="auto">
          <a:xfrm>
            <a:off x="533400" y="2209800"/>
            <a:ext cx="7951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b="0">
                <a:solidFill>
                  <a:srgbClr val="000000"/>
                </a:solidFill>
                <a:latin typeface="Calibri" pitchFamily="34" charset="0"/>
              </a:rPr>
              <a:t> Friday 2-4      and lots of grutor hours in the LAC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219200"/>
            <a:ext cx="8153400" cy="885825"/>
          </a:xfrm>
          <a:prstGeom prst="roundRect">
            <a:avLst>
              <a:gd name="adj" fmla="val 4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36525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000" b="0">
                <a:solidFill>
                  <a:srgbClr val="000000"/>
                </a:solidFill>
                <a:latin typeface="Times" pitchFamily="-106" charset="0"/>
              </a:rPr>
              <a:t>Computer Science </a:t>
            </a:r>
            <a:r>
              <a:rPr lang="en-US" altLang="en-US" sz="4000" b="0" i="1">
                <a:solidFill>
                  <a:srgbClr val="000000"/>
                </a:solidFill>
                <a:latin typeface="Times" pitchFamily="-106" charset="0"/>
              </a:rPr>
              <a:t>Principles</a:t>
            </a:r>
          </a:p>
        </p:txBody>
      </p:sp>
      <p:sp>
        <p:nvSpPr>
          <p:cNvPr id="4198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7700" y="1335088"/>
            <a:ext cx="1425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i="1">
                <a:solidFill>
                  <a:srgbClr val="000000"/>
                </a:solidFill>
                <a:latin typeface="Calibri" pitchFamily="34" charset="0"/>
              </a:rPr>
              <a:t>Subsequence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i="1">
                <a:solidFill>
                  <a:srgbClr val="000000"/>
                </a:solidFill>
                <a:latin typeface="Calibri" pitchFamily="34" charset="0"/>
              </a:rPr>
              <a:t>alignment</a:t>
            </a:r>
            <a:r>
              <a:rPr lang="en-US" altLang="en-US" sz="1800" b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4198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039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sz="18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990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58900" y="4652963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i="1">
                <a:solidFill>
                  <a:srgbClr val="3333FF"/>
                </a:solidFill>
                <a:latin typeface="Calibri" pitchFamily="34" charset="0"/>
              </a:rPr>
              <a:t>Design</a:t>
            </a:r>
          </a:p>
        </p:txBody>
      </p:sp>
      <p:sp>
        <p:nvSpPr>
          <p:cNvPr id="41991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7400" y="4648200"/>
            <a:ext cx="1233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i="1">
                <a:solidFill>
                  <a:srgbClr val="FF0000"/>
                </a:solidFill>
                <a:latin typeface="Calibri" pitchFamily="34" charset="0"/>
              </a:rPr>
              <a:t>Analysis</a:t>
            </a:r>
          </a:p>
        </p:txBody>
      </p:sp>
      <p:sp>
        <p:nvSpPr>
          <p:cNvPr id="41992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3775" y="5110163"/>
            <a:ext cx="2924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0">
                <a:solidFill>
                  <a:srgbClr val="000000"/>
                </a:solidFill>
                <a:latin typeface="Calibri" pitchFamily="34" charset="0"/>
              </a:rPr>
              <a:t> Which language?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0">
                <a:solidFill>
                  <a:srgbClr val="000000"/>
                </a:solidFill>
                <a:latin typeface="Calibri" pitchFamily="34" charset="0"/>
              </a:rPr>
              <a:t> Which data structures?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0">
                <a:solidFill>
                  <a:srgbClr val="090BF3"/>
                </a:solidFill>
                <a:latin typeface="Calibri" pitchFamily="34" charset="0"/>
              </a:rPr>
              <a:t> What algorithm?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0">
                <a:solidFill>
                  <a:srgbClr val="000000"/>
                </a:solidFill>
                <a:latin typeface="Calibri" pitchFamily="34" charset="0"/>
              </a:rPr>
              <a:t> How to structure my functions?</a:t>
            </a:r>
          </a:p>
        </p:txBody>
      </p:sp>
      <p:sp>
        <p:nvSpPr>
          <p:cNvPr id="41993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5250" y="5110163"/>
            <a:ext cx="3511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0">
                <a:solidFill>
                  <a:srgbClr val="FF0000"/>
                </a:solidFill>
                <a:latin typeface="Calibri" pitchFamily="34" charset="0"/>
              </a:rPr>
              <a:t> Does my algorithm solve the problem?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0">
                <a:solidFill>
                  <a:srgbClr val="000000"/>
                </a:solidFill>
                <a:latin typeface="Calibri" pitchFamily="34" charset="0"/>
              </a:rPr>
              <a:t> Is my program bug free?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0">
                <a:solidFill>
                  <a:srgbClr val="000000"/>
                </a:solidFill>
                <a:latin typeface="Calibri" pitchFamily="34" charset="0"/>
              </a:rPr>
              <a:t> How fast does my algorithm run?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0">
                <a:solidFill>
                  <a:srgbClr val="000000"/>
                </a:solidFill>
                <a:latin typeface="Calibri" pitchFamily="34" charset="0"/>
              </a:rPr>
              <a:t> Is the problem solvable at all?</a:t>
            </a:r>
          </a:p>
        </p:txBody>
      </p:sp>
      <p:sp>
        <p:nvSpPr>
          <p:cNvPr id="41994" name="Rectangle 13"/>
          <p:cNvSpPr>
            <a:spLocks noChangeArrowheads="1"/>
          </p:cNvSpPr>
          <p:nvPr/>
        </p:nvSpPr>
        <p:spPr bwMode="auto">
          <a:xfrm>
            <a:off x="3165475" y="1397000"/>
            <a:ext cx="22685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700">
                <a:solidFill>
                  <a:srgbClr val="008000"/>
                </a:solidFill>
                <a:cs typeface="Courier New" pitchFamily="49" charset="0"/>
              </a:rPr>
              <a:t>AACAGTTACC</a:t>
            </a:r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5792788" y="6538913"/>
            <a:ext cx="33512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 b="0" i="1">
                <a:solidFill>
                  <a:srgbClr val="000000"/>
                </a:solidFill>
                <a:latin typeface="Calibri" pitchFamily="34" charset="0"/>
              </a:rPr>
              <a:t>We'll do both of these today &amp; in this week's HW!</a:t>
            </a:r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6073775" y="1397000"/>
            <a:ext cx="18510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700">
                <a:solidFill>
                  <a:srgbClr val="F39222"/>
                </a:solidFill>
                <a:cs typeface="Courier New" pitchFamily="49" charset="0"/>
              </a:rPr>
              <a:t>TAAGGTCA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6618288" y="3136900"/>
            <a:ext cx="22685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700">
                <a:solidFill>
                  <a:srgbClr val="F39222"/>
                </a:solidFill>
                <a:cs typeface="Courier New" pitchFamily="49" charset="0"/>
              </a:rPr>
              <a:t>TA-AGGT-CA</a:t>
            </a:r>
          </a:p>
        </p:txBody>
      </p:sp>
      <p:sp>
        <p:nvSpPr>
          <p:cNvPr id="41998" name="Rectangle 13"/>
          <p:cNvSpPr>
            <a:spLocks noChangeArrowheads="1"/>
          </p:cNvSpPr>
          <p:nvPr/>
        </p:nvSpPr>
        <p:spPr bwMode="auto">
          <a:xfrm>
            <a:off x="6618288" y="2819400"/>
            <a:ext cx="22685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700">
                <a:solidFill>
                  <a:srgbClr val="008000"/>
                </a:solidFill>
                <a:cs typeface="Courier New" pitchFamily="49" charset="0"/>
              </a:rPr>
              <a:t>AACAGTTACC</a:t>
            </a:r>
          </a:p>
        </p:txBody>
      </p:sp>
      <p:sp>
        <p:nvSpPr>
          <p:cNvPr id="41999" name="Rectangle 13"/>
          <p:cNvSpPr>
            <a:spLocks noChangeArrowheads="1"/>
          </p:cNvSpPr>
          <p:nvPr/>
        </p:nvSpPr>
        <p:spPr bwMode="auto">
          <a:xfrm>
            <a:off x="2971800" y="2819400"/>
            <a:ext cx="31019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700">
                <a:solidFill>
                  <a:srgbClr val="008000"/>
                </a:solidFill>
                <a:cs typeface="Courier New" pitchFamily="49" charset="0"/>
              </a:rPr>
              <a:t>-AA---CAGTTACC</a:t>
            </a:r>
          </a:p>
        </p:txBody>
      </p:sp>
      <p:sp>
        <p:nvSpPr>
          <p:cNvPr id="42000" name="Rectangle 13"/>
          <p:cNvSpPr>
            <a:spLocks noChangeArrowheads="1"/>
          </p:cNvSpPr>
          <p:nvPr/>
        </p:nvSpPr>
        <p:spPr bwMode="auto">
          <a:xfrm>
            <a:off x="2971800" y="3136900"/>
            <a:ext cx="31019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700">
                <a:solidFill>
                  <a:srgbClr val="F39222"/>
                </a:solidFill>
                <a:cs typeface="Courier New" pitchFamily="49" charset="0"/>
              </a:rPr>
              <a:t>TAAGGTCA------</a:t>
            </a:r>
          </a:p>
        </p:txBody>
      </p:sp>
      <p:sp>
        <p:nvSpPr>
          <p:cNvPr id="42001" name="Rectangle 13"/>
          <p:cNvSpPr>
            <a:spLocks noChangeArrowheads="1"/>
          </p:cNvSpPr>
          <p:nvPr/>
        </p:nvSpPr>
        <p:spPr bwMode="auto">
          <a:xfrm>
            <a:off x="228600" y="2819400"/>
            <a:ext cx="22685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700">
                <a:solidFill>
                  <a:srgbClr val="008000"/>
                </a:solidFill>
                <a:cs typeface="Courier New" pitchFamily="49" charset="0"/>
              </a:rPr>
              <a:t>AACAGTTACC</a:t>
            </a:r>
          </a:p>
        </p:txBody>
      </p:sp>
      <p:sp>
        <p:nvSpPr>
          <p:cNvPr id="42002" name="Rectangle 13"/>
          <p:cNvSpPr>
            <a:spLocks noChangeArrowheads="1"/>
          </p:cNvSpPr>
          <p:nvPr/>
        </p:nvSpPr>
        <p:spPr bwMode="auto">
          <a:xfrm>
            <a:off x="228600" y="3136900"/>
            <a:ext cx="22685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700">
                <a:solidFill>
                  <a:srgbClr val="F39222"/>
                </a:solidFill>
                <a:cs typeface="Courier New" pitchFamily="49" charset="0"/>
              </a:rPr>
              <a:t>TAAGGTCA--</a:t>
            </a:r>
          </a:p>
        </p:txBody>
      </p:sp>
      <p:grpSp>
        <p:nvGrpSpPr>
          <p:cNvPr id="42003" name="Group 23"/>
          <p:cNvGrpSpPr>
            <a:grpSpLocks/>
          </p:cNvGrpSpPr>
          <p:nvPr/>
        </p:nvGrpSpPr>
        <p:grpSpPr bwMode="auto">
          <a:xfrm>
            <a:off x="3981450" y="922338"/>
            <a:ext cx="450850" cy="508000"/>
            <a:chOff x="2928" y="1051"/>
            <a:chExt cx="840" cy="957"/>
          </a:xfrm>
        </p:grpSpPr>
        <p:sp>
          <p:nvSpPr>
            <p:cNvPr id="42015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3 w 1048"/>
                <a:gd name="T3" fmla="*/ 83 h 250"/>
                <a:gd name="T4" fmla="*/ 3 w 1048"/>
                <a:gd name="T5" fmla="*/ 111 h 250"/>
                <a:gd name="T6" fmla="*/ 4 w 1048"/>
                <a:gd name="T7" fmla="*/ 125 h 250"/>
                <a:gd name="T8" fmla="*/ 4 w 1048"/>
                <a:gd name="T9" fmla="*/ 157 h 250"/>
                <a:gd name="T10" fmla="*/ 2 w 1048"/>
                <a:gd name="T11" fmla="*/ 226 h 250"/>
                <a:gd name="T12" fmla="*/ 2 w 1048"/>
                <a:gd name="T13" fmla="*/ 206 h 250"/>
                <a:gd name="T14" fmla="*/ 0 w 1048"/>
                <a:gd name="T15" fmla="*/ 185 h 250"/>
                <a:gd name="T16" fmla="*/ 2 w 1048"/>
                <a:gd name="T17" fmla="*/ 151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17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18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19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20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21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22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23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024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004" name="Picture 67" descr="http://www.cs.hmc.edu/~cs5grad/cs6/Images/CS5Gree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7961" r="7797" b="20398"/>
          <a:stretch>
            <a:fillRect/>
          </a:stretch>
        </p:blipFill>
        <p:spPr bwMode="auto">
          <a:xfrm>
            <a:off x="6553200" y="914400"/>
            <a:ext cx="88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5" name="Rectangle 13"/>
          <p:cNvSpPr>
            <a:spLocks noChangeArrowheads="1"/>
          </p:cNvSpPr>
          <p:nvPr/>
        </p:nvSpPr>
        <p:spPr bwMode="auto">
          <a:xfrm>
            <a:off x="6618288" y="3505200"/>
            <a:ext cx="22685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700">
                <a:solidFill>
                  <a:srgbClr val="BFBFBF"/>
                </a:solidFill>
                <a:cs typeface="Courier New" pitchFamily="49" charset="0"/>
              </a:rPr>
              <a:t>1020010201</a:t>
            </a:r>
          </a:p>
        </p:txBody>
      </p:sp>
      <p:sp>
        <p:nvSpPr>
          <p:cNvPr id="42006" name="Rectangle 13"/>
          <p:cNvSpPr>
            <a:spLocks noChangeArrowheads="1"/>
          </p:cNvSpPr>
          <p:nvPr/>
        </p:nvSpPr>
        <p:spPr bwMode="auto">
          <a:xfrm>
            <a:off x="2971800" y="3505200"/>
            <a:ext cx="31019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700">
                <a:solidFill>
                  <a:srgbClr val="BFBFBF"/>
                </a:solidFill>
                <a:cs typeface="Courier New" pitchFamily="49" charset="0"/>
              </a:rPr>
              <a:t>20022200222222</a:t>
            </a:r>
          </a:p>
        </p:txBody>
      </p:sp>
      <p:sp>
        <p:nvSpPr>
          <p:cNvPr id="42007" name="Rectangle 13"/>
          <p:cNvSpPr>
            <a:spLocks noChangeArrowheads="1"/>
          </p:cNvSpPr>
          <p:nvPr/>
        </p:nvSpPr>
        <p:spPr bwMode="auto">
          <a:xfrm>
            <a:off x="228600" y="3505200"/>
            <a:ext cx="22685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700">
                <a:solidFill>
                  <a:srgbClr val="BFBFBF"/>
                </a:solidFill>
                <a:cs typeface="Courier New" pitchFamily="49" charset="0"/>
              </a:rPr>
              <a:t>1011001022</a:t>
            </a:r>
          </a:p>
        </p:txBody>
      </p:sp>
      <p:sp>
        <p:nvSpPr>
          <p:cNvPr id="42008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2514600"/>
            <a:ext cx="161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0" i="1">
                <a:solidFill>
                  <a:srgbClr val="000000"/>
                </a:solidFill>
                <a:latin typeface="Calibri" pitchFamily="34" charset="0"/>
              </a:rPr>
              <a:t>“Left-justify algorithm”</a:t>
            </a:r>
            <a:endParaRPr lang="en-US" altLang="en-US" sz="1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09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09357" y="2514600"/>
            <a:ext cx="1834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0" i="1" dirty="0" smtClean="0">
                <a:solidFill>
                  <a:srgbClr val="000000"/>
                </a:solidFill>
                <a:latin typeface="Calibri" pitchFamily="34" charset="0"/>
              </a:rPr>
              <a:t>“Greed-is-good algorithm</a:t>
            </a:r>
            <a:r>
              <a:rPr lang="en-US" altLang="en-US" sz="1200" b="0" i="1" dirty="0">
                <a:solidFill>
                  <a:srgbClr val="000000"/>
                </a:solidFill>
                <a:latin typeface="Calibri" pitchFamily="34" charset="0"/>
              </a:rPr>
              <a:t>”</a:t>
            </a:r>
            <a:endParaRPr lang="en-US" alt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10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24663" y="2514600"/>
            <a:ext cx="1681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0" i="1">
                <a:solidFill>
                  <a:srgbClr val="000000"/>
                </a:solidFill>
                <a:latin typeface="Calibri" pitchFamily="34" charset="0"/>
              </a:rPr>
              <a:t>“Try all pairs algorithm”</a:t>
            </a:r>
            <a:endParaRPr lang="en-US" altLang="en-US" sz="1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11" name="Text Box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7144" y="3914775"/>
            <a:ext cx="987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</a:rPr>
              <a:t>Error 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</a:rPr>
              <a:t>cost</a:t>
            </a:r>
            <a:r>
              <a:rPr lang="en-US" altLang="en-US" sz="1200" i="1" dirty="0">
                <a:solidFill>
                  <a:srgbClr val="000000"/>
                </a:solidFill>
                <a:latin typeface="Calibri" pitchFamily="34" charset="0"/>
              </a:rPr>
              <a:t>:  8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12" name="Text Box 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27308" y="3914775"/>
            <a:ext cx="10655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</a:rPr>
              <a:t>Error 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</a:rPr>
              <a:t>cost</a:t>
            </a:r>
            <a:r>
              <a:rPr lang="en-US" altLang="en-US" sz="1200" i="1" dirty="0">
                <a:solidFill>
                  <a:srgbClr val="000000"/>
                </a:solidFill>
                <a:latin typeface="Calibri" pitchFamily="34" charset="0"/>
              </a:rPr>
              <a:t>:  20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13" name="Text Box 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01907" y="3914775"/>
            <a:ext cx="987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</a:rPr>
              <a:t>Error 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</a:rPr>
              <a:t>cost</a:t>
            </a:r>
            <a:r>
              <a:rPr lang="en-US" altLang="en-US" sz="1200" i="1" dirty="0">
                <a:solidFill>
                  <a:srgbClr val="000000"/>
                </a:solidFill>
                <a:latin typeface="Calibri" pitchFamily="34" charset="0"/>
              </a:rPr>
              <a:t>:  7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014" name="Text Box 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60700" y="1897063"/>
            <a:ext cx="5146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0" i="1">
                <a:solidFill>
                  <a:srgbClr val="000000"/>
                </a:solidFill>
                <a:latin typeface="Calibri" pitchFamily="34" charset="0"/>
              </a:rPr>
              <a:t>What insertions/deletions would best align these two sequences?</a:t>
            </a:r>
            <a:endParaRPr lang="en-US" altLang="en-US" sz="1200" b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576388" y="166688"/>
            <a:ext cx="5815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000" b="0">
                <a:solidFill>
                  <a:srgbClr val="000000"/>
                </a:solidFill>
                <a:latin typeface="Times" pitchFamily="-106" charset="0"/>
              </a:rPr>
              <a:t>Introductions...</a:t>
            </a:r>
          </a:p>
        </p:txBody>
      </p:sp>
      <p:sp>
        <p:nvSpPr>
          <p:cNvPr id="32771" name="Text Box 10"/>
          <p:cNvSpPr txBox="1">
            <a:spLocks noChangeArrowheads="1"/>
          </p:cNvSpPr>
          <p:nvPr/>
        </p:nvSpPr>
        <p:spPr bwMode="auto">
          <a:xfrm>
            <a:off x="4914900" y="1752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lewis@cs.hmc.edu</a:t>
            </a:r>
          </a:p>
        </p:txBody>
      </p:sp>
      <p:sp>
        <p:nvSpPr>
          <p:cNvPr id="32772" name="Text Box 24"/>
          <p:cNvSpPr txBox="1">
            <a:spLocks noChangeArrowheads="1"/>
          </p:cNvSpPr>
          <p:nvPr/>
        </p:nvSpPr>
        <p:spPr bwMode="auto">
          <a:xfrm>
            <a:off x="4876800" y="14097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Olin 1241</a:t>
            </a:r>
          </a:p>
        </p:txBody>
      </p:sp>
      <p:sp>
        <p:nvSpPr>
          <p:cNvPr id="32773" name="Text Box 24"/>
          <p:cNvSpPr txBox="1">
            <a:spLocks noChangeArrowheads="1"/>
          </p:cNvSpPr>
          <p:nvPr/>
        </p:nvSpPr>
        <p:spPr bwMode="auto">
          <a:xfrm>
            <a:off x="4876800" y="1066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Colleen Lewis</a:t>
            </a:r>
          </a:p>
        </p:txBody>
      </p:sp>
      <p:sp>
        <p:nvSpPr>
          <p:cNvPr id="32774" name="Text Box 27"/>
          <p:cNvSpPr txBox="1">
            <a:spLocks noChangeArrowheads="1"/>
          </p:cNvSpPr>
          <p:nvPr/>
        </p:nvSpPr>
        <p:spPr bwMode="auto">
          <a:xfrm>
            <a:off x="4967288" y="3124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120DF3"/>
                </a:solidFill>
                <a:latin typeface="Times New Roman" pitchFamily="18" charset="0"/>
              </a:rPr>
              <a:t>fan of </a:t>
            </a:r>
            <a:r>
              <a:rPr lang="en-US" altLang="en-US" i="1">
                <a:solidFill>
                  <a:srgbClr val="120DF3"/>
                </a:solidFill>
                <a:latin typeface="Times New Roman" pitchFamily="18" charset="0"/>
              </a:rPr>
              <a:t>baking</a:t>
            </a:r>
            <a:endParaRPr lang="en-US" altLang="en-US">
              <a:solidFill>
                <a:srgbClr val="120DF3"/>
              </a:solidFill>
              <a:latin typeface="Times New Roman" pitchFamily="18" charset="0"/>
            </a:endParaRPr>
          </a:p>
        </p:txBody>
      </p:sp>
      <p:sp>
        <p:nvSpPr>
          <p:cNvPr id="32775" name="Text Box 29"/>
          <p:cNvSpPr txBox="1">
            <a:spLocks noChangeArrowheads="1"/>
          </p:cNvSpPr>
          <p:nvPr/>
        </p:nvSpPr>
        <p:spPr bwMode="auto">
          <a:xfrm>
            <a:off x="4648200" y="28194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fan of </a:t>
            </a: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swimming/sleeping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2776" name="Picture 2" descr="C:\Users\Colleen\Downloads\296_648960934933_76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192588"/>
            <a:ext cx="3073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3" descr="C:\Users\Colleen\Downloads\231_602107973643_968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t="18874" r="13245" b="13213"/>
          <a:stretch>
            <a:fillRect/>
          </a:stretch>
        </p:blipFill>
        <p:spPr bwMode="auto">
          <a:xfrm>
            <a:off x="1219200" y="4192588"/>
            <a:ext cx="307340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4" descr="C:\Users\Colleen\Download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68325"/>
            <a:ext cx="270827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2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304800" y="3302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3200" b="0">
                <a:solidFill>
                  <a:srgbClr val="000000"/>
                </a:solidFill>
                <a:latin typeface="Times" pitchFamily="-106" charset="0"/>
              </a:rPr>
              <a:t>How I spent my summer vacation...</a:t>
            </a:r>
          </a:p>
        </p:txBody>
      </p:sp>
      <p:sp>
        <p:nvSpPr>
          <p:cNvPr id="33795" name="Rectangle 14"/>
          <p:cNvSpPr>
            <a:spLocks noChangeArrowheads="1"/>
          </p:cNvSpPr>
          <p:nvPr/>
        </p:nvSpPr>
        <p:spPr bwMode="auto">
          <a:xfrm>
            <a:off x="228600" y="14478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>
                <a:solidFill>
                  <a:srgbClr val="000000"/>
                </a:solidFill>
                <a:latin typeface="Times" pitchFamily="-106" charset="0"/>
              </a:rPr>
              <a:t>Finishing my PhD at Berkeley...</a:t>
            </a:r>
          </a:p>
        </p:txBody>
      </p:sp>
      <p:sp>
        <p:nvSpPr>
          <p:cNvPr id="33796" name="Rectangle 15"/>
          <p:cNvSpPr>
            <a:spLocks noChangeArrowheads="1"/>
          </p:cNvSpPr>
          <p:nvPr/>
        </p:nvSpPr>
        <p:spPr bwMode="auto">
          <a:xfrm>
            <a:off x="4648200" y="13716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>
                <a:solidFill>
                  <a:srgbClr val="000000"/>
                </a:solidFill>
                <a:latin typeface="Times" pitchFamily="-106" charset="0"/>
              </a:rPr>
              <a:t>...teaching 6</a:t>
            </a:r>
            <a:r>
              <a:rPr lang="en-US" altLang="en-US" b="0" baseline="30000">
                <a:solidFill>
                  <a:srgbClr val="000000"/>
                </a:solidFill>
                <a:latin typeface="Times" pitchFamily="-106" charset="0"/>
              </a:rPr>
              <a:t>th</a:t>
            </a:r>
            <a:r>
              <a:rPr lang="en-US" altLang="en-US" b="0">
                <a:solidFill>
                  <a:srgbClr val="000000"/>
                </a:solidFill>
                <a:latin typeface="Times" pitchFamily="-106" charset="0"/>
              </a:rPr>
              <a:t> graders computer science!</a:t>
            </a:r>
          </a:p>
        </p:txBody>
      </p:sp>
      <p:pic>
        <p:nvPicPr>
          <p:cNvPr id="33797" name="Picture 2" descr="C:\Users\Colleen\Downloads\307021_3699497499422_207817466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1863"/>
            <a:ext cx="28765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http://upload.wikimedia.org/wikipedia/commons/4/4f/Scratch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303463"/>
            <a:ext cx="35433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458200" cy="728663"/>
          </a:xfrm>
        </p:spPr>
        <p:txBody>
          <a:bodyPr lIns="63500" tIns="25400" rIns="63500" bIns="25400" anchor="t">
            <a:spAutoFit/>
          </a:bodyPr>
          <a:lstStyle/>
          <a:p>
            <a:pPr eaLnBrk="1" hangingPunct="1"/>
            <a:r>
              <a:rPr lang="en-US" altLang="en-US" b="1" smtClean="0"/>
              <a:t>How to use </a:t>
            </a:r>
            <a:r>
              <a:rPr lang="en-US" altLang="en-US" b="1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altLang="en-US" b="1" smtClean="0"/>
              <a:t>&amp; </a:t>
            </a:r>
            <a:r>
              <a:rPr lang="en-US" altLang="en-US" b="1" smtClean="0">
                <a:latin typeface="Courier New" pitchFamily="49" charset="0"/>
                <a:cs typeface="Courier New" pitchFamily="49" charset="0"/>
              </a:rPr>
              <a:t>cond</a:t>
            </a:r>
            <a:endParaRPr lang="en-US" altLang="en-US" b="1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305800" cy="5627688"/>
          </a:xfrm>
        </p:spPr>
        <p:txBody>
          <a:bodyPr lIns="63500" tIns="25400" rIns="63500" bIns="25400">
            <a:spAutoFit/>
          </a:bodyPr>
          <a:lstStyle/>
          <a:p>
            <a:pPr marL="203200" indent="-203200" eaLnBrk="1" hangingPunct="1">
              <a:buFont typeface="Wingdings" pitchFamily="2" charset="2"/>
              <a:buNone/>
            </a:pPr>
            <a:r>
              <a:rPr lang="en-US" altLang="en-US" sz="4400" b="1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en-US" altLang="en-US" sz="3600" smtClean="0">
                <a:latin typeface="Courier New" pitchFamily="49" charset="0"/>
              </a:rPr>
              <a:t>if &lt;predicate&gt; </a:t>
            </a:r>
          </a:p>
          <a:p>
            <a:pPr marL="203200" indent="-203200" eaLnBrk="1" hangingPunct="1">
              <a:buFont typeface="Wingdings" pitchFamily="2" charset="2"/>
              <a:buNone/>
            </a:pPr>
            <a:r>
              <a:rPr lang="en-US" altLang="en-US" sz="3600" smtClean="0">
                <a:latin typeface="Courier New" pitchFamily="49" charset="0"/>
              </a:rPr>
              <a:t>		 &lt;true case&gt;       </a:t>
            </a:r>
            <a:br>
              <a:rPr lang="en-US" altLang="en-US" sz="3600" smtClean="0">
                <a:latin typeface="Courier New" pitchFamily="49" charset="0"/>
              </a:rPr>
            </a:br>
            <a:r>
              <a:rPr lang="en-US" altLang="en-US" sz="3600" smtClean="0">
                <a:latin typeface="Courier New" pitchFamily="49" charset="0"/>
              </a:rPr>
              <a:t>  	 &lt;false case&gt; </a:t>
            </a:r>
            <a:r>
              <a:rPr lang="en-US" altLang="en-US" sz="4400" b="1" smtClean="0">
                <a:solidFill>
                  <a:srgbClr val="008000"/>
                </a:solidFill>
                <a:latin typeface="Courier New" pitchFamily="49" charset="0"/>
              </a:rPr>
              <a:t>)</a:t>
            </a:r>
            <a:r>
              <a:rPr lang="en-US" altLang="en-US" sz="3600" smtClean="0">
                <a:latin typeface="Courier New" pitchFamily="49" charset="0"/>
              </a:rPr>
              <a:t> </a:t>
            </a:r>
            <a:br>
              <a:rPr lang="en-US" altLang="en-US" sz="3600" smtClean="0">
                <a:latin typeface="Courier New" pitchFamily="49" charset="0"/>
              </a:rPr>
            </a:br>
            <a:endParaRPr lang="en-US" altLang="en-US" sz="1400" smtClean="0">
              <a:latin typeface="Courier New" pitchFamily="49" charset="0"/>
            </a:endParaRPr>
          </a:p>
          <a:p>
            <a:pPr marL="203200" indent="-203200" eaLnBrk="1" hangingPunct="1">
              <a:buFont typeface="Wingdings" pitchFamily="2" charset="2"/>
              <a:buNone/>
            </a:pPr>
            <a:r>
              <a:rPr lang="en-US" altLang="en-US" sz="4400" b="1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en-US" altLang="en-US" sz="3600" smtClean="0">
                <a:latin typeface="Courier New" pitchFamily="49" charset="0"/>
              </a:rPr>
              <a:t>cond </a:t>
            </a:r>
          </a:p>
          <a:p>
            <a:pPr marL="203200" indent="-203200" eaLnBrk="1" hangingPunct="1">
              <a:buFont typeface="Wingdings" pitchFamily="2" charset="2"/>
              <a:buNone/>
            </a:pPr>
            <a:r>
              <a:rPr lang="en-US" altLang="en-US" sz="3600" smtClean="0">
                <a:latin typeface="Courier New" pitchFamily="49" charset="0"/>
              </a:rPr>
              <a:t>		</a:t>
            </a:r>
            <a:r>
              <a:rPr lang="en-US" altLang="en-US" sz="4400" b="1" smtClean="0">
                <a:solidFill>
                  <a:schemeClr val="accent2"/>
                </a:solidFill>
                <a:latin typeface="Courier New" pitchFamily="49" charset="0"/>
              </a:rPr>
              <a:t>[</a:t>
            </a:r>
            <a:r>
              <a:rPr lang="en-US" altLang="en-US" sz="3600" b="1" smtClean="0">
                <a:latin typeface="Courier New" pitchFamily="49" charset="0"/>
              </a:rPr>
              <a:t> </a:t>
            </a:r>
            <a:r>
              <a:rPr lang="en-US" altLang="en-US" sz="3600" smtClean="0">
                <a:latin typeface="Courier New" pitchFamily="49" charset="0"/>
              </a:rPr>
              <a:t>&lt;test1&gt; 	&lt;result&gt; </a:t>
            </a:r>
            <a:r>
              <a:rPr lang="en-US" altLang="en-US" sz="4400" b="1" smtClean="0">
                <a:solidFill>
                  <a:schemeClr val="accent2"/>
                </a:solidFill>
                <a:latin typeface="Courier New" pitchFamily="49" charset="0"/>
              </a:rPr>
              <a:t>]</a:t>
            </a:r>
            <a:endParaRPr lang="en-US" altLang="en-US" sz="3600" b="1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203200" indent="-203200" eaLnBrk="1" hangingPunct="1">
              <a:buFontTx/>
              <a:buNone/>
            </a:pPr>
            <a:r>
              <a:rPr lang="en-US" altLang="en-US" sz="3600" smtClean="0">
                <a:latin typeface="Courier New" pitchFamily="49" charset="0"/>
              </a:rPr>
              <a:t>		</a:t>
            </a:r>
            <a:r>
              <a:rPr lang="en-US" altLang="en-US" sz="4400" b="1" smtClean="0">
                <a:solidFill>
                  <a:srgbClr val="3333CC"/>
                </a:solidFill>
                <a:latin typeface="Courier New" pitchFamily="49" charset="0"/>
              </a:rPr>
              <a:t>[</a:t>
            </a:r>
            <a:r>
              <a:rPr lang="en-US" altLang="en-US" sz="3600" b="1" smtClean="0">
                <a:latin typeface="Courier New" pitchFamily="49" charset="0"/>
              </a:rPr>
              <a:t> </a:t>
            </a:r>
            <a:r>
              <a:rPr lang="en-US" altLang="en-US" sz="3600" smtClean="0">
                <a:latin typeface="Courier New" pitchFamily="49" charset="0"/>
              </a:rPr>
              <a:t>&lt;test2&gt;  	&lt;result&gt; </a:t>
            </a:r>
            <a:r>
              <a:rPr lang="en-US" altLang="en-US" sz="4400" b="1" smtClean="0">
                <a:solidFill>
                  <a:schemeClr val="accent2"/>
                </a:solidFill>
                <a:latin typeface="Courier New" pitchFamily="49" charset="0"/>
              </a:rPr>
              <a:t>]</a:t>
            </a:r>
            <a:endParaRPr lang="en-US" altLang="en-US" sz="3600" b="1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203200" indent="-203200" eaLnBrk="1" hangingPunct="1">
              <a:buFontTx/>
              <a:buNone/>
            </a:pPr>
            <a:r>
              <a:rPr lang="en-US" altLang="en-US" sz="3600" smtClean="0">
                <a:latin typeface="Courier New" pitchFamily="49" charset="0"/>
              </a:rPr>
              <a:t>		</a:t>
            </a:r>
            <a:r>
              <a:rPr lang="en-US" altLang="en-US" sz="4400" b="1" smtClean="0">
                <a:solidFill>
                  <a:srgbClr val="3333CC"/>
                </a:solidFill>
                <a:latin typeface="Courier New" pitchFamily="49" charset="0"/>
              </a:rPr>
              <a:t>[ </a:t>
            </a:r>
            <a:r>
              <a:rPr lang="en-US" altLang="en-US" sz="3600" smtClean="0">
                <a:latin typeface="Courier New" pitchFamily="49" charset="0"/>
              </a:rPr>
              <a:t>else 		&lt;result&gt; </a:t>
            </a:r>
            <a:r>
              <a:rPr lang="en-US" altLang="en-US" sz="4400" b="1" smtClean="0">
                <a:solidFill>
                  <a:schemeClr val="accent2"/>
                </a:solidFill>
                <a:latin typeface="Courier New" pitchFamily="49" charset="0"/>
              </a:rPr>
              <a:t>]</a:t>
            </a:r>
            <a:r>
              <a:rPr lang="en-US" altLang="en-US" sz="3600" b="1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altLang="en-US" sz="4000" b="1" smtClean="0">
                <a:solidFill>
                  <a:srgbClr val="008000"/>
                </a:solidFill>
                <a:latin typeface="Courier New" pitchFamily="49" charset="0"/>
              </a:rPr>
              <a:t>)</a:t>
            </a:r>
            <a:r>
              <a:rPr lang="en-US" altLang="en-US" sz="3000" smtClean="0">
                <a:latin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6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MS PGothic" pitchFamily="34" charset="-128"/>
              </a:rPr>
              <a:t>How to use </a:t>
            </a:r>
            <a:r>
              <a:rPr lang="en-US" b="1" dirty="0" smtClean="0">
                <a:latin typeface="Courier New" pitchFamily="49" charset="0"/>
                <a:ea typeface="MS PGothic" pitchFamily="34" charset="-128"/>
              </a:rPr>
              <a:t>Let </a:t>
            </a:r>
            <a:r>
              <a:rPr lang="en-US" dirty="0" smtClean="0">
                <a:latin typeface="Courier New" pitchFamily="49" charset="0"/>
                <a:ea typeface="MS PGothic" pitchFamily="34" charset="-128"/>
              </a:rPr>
              <a:t/>
            </a:r>
            <a:br>
              <a:rPr lang="en-US" dirty="0" smtClean="0">
                <a:latin typeface="Courier New" pitchFamily="49" charset="0"/>
                <a:ea typeface="MS PGothic" pitchFamily="34" charset="-128"/>
              </a:rPr>
            </a:br>
            <a:r>
              <a:rPr lang="en-US" sz="3600" dirty="0" smtClean="0">
                <a:latin typeface="+mn-lt"/>
                <a:ea typeface="MS PGothic" pitchFamily="34" charset="-128"/>
                <a:cs typeface="Courier New" pitchFamily="49" charset="0"/>
              </a:rPr>
              <a:t>(create new variables in definitions)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800" b="1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en-US" altLang="en-US" smtClean="0">
                <a:latin typeface="Courier New" pitchFamily="49" charset="0"/>
              </a:rPr>
              <a:t>let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4800" b="1" smtClean="0">
                <a:solidFill>
                  <a:srgbClr val="0066FF"/>
                </a:solidFill>
                <a:latin typeface="Courier New" pitchFamily="49" charset="0"/>
              </a:rPr>
              <a:t>(	</a:t>
            </a:r>
            <a:r>
              <a:rPr lang="en-US" altLang="en-US" sz="3600" b="1" smtClean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altLang="en-US" i="1" smtClean="0">
                <a:latin typeface="Courier New" pitchFamily="49" charset="0"/>
              </a:rPr>
              <a:t>&lt;variable1&gt;</a:t>
            </a:r>
            <a:r>
              <a:rPr lang="en-US" altLang="en-US" smtClean="0">
                <a:latin typeface="Courier New" pitchFamily="49" charset="0"/>
              </a:rPr>
              <a:t> &lt;</a:t>
            </a:r>
            <a:r>
              <a:rPr lang="en-US" altLang="en-US" i="1" smtClean="0">
                <a:latin typeface="Courier New" pitchFamily="49" charset="0"/>
              </a:rPr>
              <a:t>value1&gt;</a:t>
            </a:r>
            <a:r>
              <a:rPr lang="en-US" altLang="en-US" sz="3600" b="1" smtClean="0">
                <a:solidFill>
                  <a:srgbClr val="FF0000"/>
                </a:solidFill>
                <a:latin typeface="Courier New" pitchFamily="49" charset="0"/>
              </a:rPr>
              <a:t>]</a:t>
            </a:r>
            <a:r>
              <a:rPr lang="en-US" altLang="en-US" smtClean="0">
                <a:latin typeface="Courier New" pitchFamily="49" charset="0"/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3600" b="1" smtClean="0">
                <a:solidFill>
                  <a:srgbClr val="9933FF"/>
                </a:solidFill>
                <a:latin typeface="Courier New" pitchFamily="49" charset="0"/>
              </a:rPr>
              <a:t> 		</a:t>
            </a:r>
            <a:r>
              <a:rPr lang="en-US" altLang="en-US" sz="3600" b="1" smtClean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altLang="en-US" i="1" smtClean="0">
                <a:latin typeface="Courier New" pitchFamily="49" charset="0"/>
              </a:rPr>
              <a:t>&lt;variable2&gt;</a:t>
            </a:r>
            <a:r>
              <a:rPr lang="en-US" altLang="en-US" smtClean="0">
                <a:latin typeface="Courier New" pitchFamily="49" charset="0"/>
              </a:rPr>
              <a:t> &lt;</a:t>
            </a:r>
            <a:r>
              <a:rPr lang="en-US" altLang="en-US" i="1" smtClean="0">
                <a:latin typeface="Courier New" pitchFamily="49" charset="0"/>
              </a:rPr>
              <a:t>value2&gt;</a:t>
            </a:r>
            <a:r>
              <a:rPr lang="en-US" altLang="en-US" sz="3600" b="1" smtClean="0">
                <a:solidFill>
                  <a:srgbClr val="FF0000"/>
                </a:solidFill>
                <a:latin typeface="Courier New" pitchFamily="49" charset="0"/>
              </a:rPr>
              <a:t>]</a:t>
            </a:r>
            <a:endParaRPr lang="en-US" altLang="en-US" smtClean="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>
                <a:latin typeface="Courier New" pitchFamily="49" charset="0"/>
              </a:rPr>
              <a:t>	</a:t>
            </a:r>
            <a:r>
              <a:rPr lang="en-US" altLang="en-US" sz="4800" b="1" smtClean="0">
                <a:solidFill>
                  <a:srgbClr val="0066FF"/>
                </a:solidFill>
                <a:latin typeface="Courier New" pitchFamily="49" charset="0"/>
              </a:rPr>
              <a:t>)</a:t>
            </a:r>
            <a:r>
              <a:rPr lang="en-US" altLang="en-US" sz="3600" smtClean="0">
                <a:latin typeface="Courier New" pitchFamily="49" charset="0"/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>
                <a:latin typeface="Courier New" pitchFamily="49" charset="0"/>
              </a:rPr>
              <a:t>	&lt;body&gt;	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mtClean="0">
                <a:latin typeface="Courier New" pitchFamily="49" charset="0"/>
              </a:rPr>
              <a:t> </a:t>
            </a:r>
            <a:r>
              <a:rPr lang="en-US" altLang="en-US" sz="4800" b="1" smtClean="0">
                <a:solidFill>
                  <a:srgbClr val="008000"/>
                </a:solidFill>
                <a:latin typeface="Courier New" pitchFamily="49" charset="0"/>
              </a:rPr>
              <a:t>)</a:t>
            </a:r>
            <a:r>
              <a:rPr lang="en-US" altLang="en-US" sz="3600" smtClean="0">
                <a:latin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0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371600" y="196850"/>
            <a:ext cx="7772400" cy="1143000"/>
          </a:xfrm>
        </p:spPr>
        <p:txBody>
          <a:bodyPr/>
          <a:lstStyle/>
          <a:p>
            <a:r>
              <a:rPr lang="en-US" altLang="en-US" b="1" smtClean="0"/>
              <a:t>DEMO: procedures/parens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1600"/>
            <a:ext cx="67722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848475" y="4530725"/>
            <a:ext cx="2236788" cy="2295525"/>
          </a:xfrm>
          <a:prstGeom prst="borderCallout1">
            <a:avLst>
              <a:gd name="adj1" fmla="val 1261"/>
              <a:gd name="adj2" fmla="val -2210"/>
              <a:gd name="adj3" fmla="val -349"/>
              <a:gd name="adj4" fmla="val -25608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/>
              <a:t>No extra </a:t>
            </a:r>
            <a:r>
              <a:rPr lang="en-US" sz="3600" dirty="0" err="1"/>
              <a:t>parens</a:t>
            </a:r>
            <a:r>
              <a:rPr lang="en-US" sz="3600" dirty="0"/>
              <a:t>! </a:t>
            </a:r>
            <a:r>
              <a:rPr lang="en-US" sz="2000" dirty="0"/>
              <a:t>Racket thinks the thing after a </a:t>
            </a:r>
            <a:r>
              <a:rPr lang="en-US" sz="2000" dirty="0" err="1"/>
              <a:t>paren</a:t>
            </a:r>
            <a:r>
              <a:rPr lang="en-US" sz="2000" dirty="0"/>
              <a:t> is a function</a:t>
            </a:r>
            <a:endParaRPr lang="en-US" sz="3600" dirty="0"/>
          </a:p>
        </p:txBody>
      </p:sp>
      <p:sp>
        <p:nvSpPr>
          <p:cNvPr id="6" name="Line Callout 1 5"/>
          <p:cNvSpPr/>
          <p:nvPr/>
        </p:nvSpPr>
        <p:spPr>
          <a:xfrm>
            <a:off x="5097463" y="3124200"/>
            <a:ext cx="3502025" cy="1147763"/>
          </a:xfrm>
          <a:prstGeom prst="borderCallout1">
            <a:avLst>
              <a:gd name="adj1" fmla="val 23853"/>
              <a:gd name="adj2" fmla="val -2990"/>
              <a:gd name="adj3" fmla="val -6294"/>
              <a:gd name="adj4" fmla="val -11495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/>
              <a:t>Procedures are just things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78475" y="1358900"/>
            <a:ext cx="3500438" cy="1147763"/>
          </a:xfrm>
          <a:prstGeom prst="borderCallout1">
            <a:avLst>
              <a:gd name="adj1" fmla="val 27421"/>
              <a:gd name="adj2" fmla="val -4939"/>
              <a:gd name="adj3" fmla="val 48403"/>
              <a:gd name="adj4" fmla="val -14380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atin typeface="Courier New" pitchFamily="49" charset="0"/>
                <a:cs typeface="Courier New" pitchFamily="49" charset="0"/>
              </a:rPr>
              <a:t>#t</a:t>
            </a:r>
            <a:r>
              <a:rPr lang="en-US" sz="3600" dirty="0"/>
              <a:t> and 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#f</a:t>
            </a:r>
            <a:r>
              <a:rPr lang="en-US" sz="3600" dirty="0">
                <a:latin typeface="+mj-lt"/>
                <a:cs typeface="Courier New" pitchFamily="49" charset="0"/>
              </a:rPr>
              <a:t> </a:t>
            </a:r>
            <a:r>
              <a:rPr lang="en-US" sz="3600" dirty="0"/>
              <a:t>are Booleans</a:t>
            </a:r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658813"/>
            <a:ext cx="16668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1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Factorial</a:t>
            </a:r>
            <a:r>
              <a:rPr lang="en-US" altLang="en-US" smtClean="0"/>
              <a:t> function</a:t>
            </a: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6248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62600" y="3390900"/>
            <a:ext cx="3138103" cy="1169551"/>
          </a:xfrm>
          <a:prstGeom prst="rect">
            <a:avLst/>
          </a:prstGeom>
          <a:blipFill rotWithShape="1">
            <a:blip r:embed="rId3"/>
            <a:stretch>
              <a:fillRect r="-3502" b="-1354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11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2931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t="36486" r="26829"/>
          <a:stretch/>
        </p:blipFill>
        <p:spPr bwMode="auto">
          <a:xfrm>
            <a:off x="3771900" y="514350"/>
            <a:ext cx="45720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t="36486" r="26829"/>
          <a:stretch/>
        </p:blipFill>
        <p:spPr bwMode="auto">
          <a:xfrm>
            <a:off x="3771900" y="2628900"/>
            <a:ext cx="45720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/>
          <a:srcRect t="36486" r="26829"/>
          <a:stretch/>
        </p:blipFill>
        <p:spPr bwMode="auto">
          <a:xfrm>
            <a:off x="3733800" y="4800600"/>
            <a:ext cx="45720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0105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33525"/>
            <a:ext cx="82200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2990850"/>
            <a:ext cx="84772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19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752975"/>
            <a:ext cx="85344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2" name="Rectangle 11"/>
          <p:cNvSpPr>
            <a:spLocks noChangeArrowheads="1"/>
          </p:cNvSpPr>
          <p:nvPr/>
        </p:nvSpPr>
        <p:spPr bwMode="auto">
          <a:xfrm>
            <a:off x="5257800" y="4206875"/>
            <a:ext cx="3352800" cy="974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000"/>
              <a:t>Try these!</a:t>
            </a:r>
          </a:p>
        </p:txBody>
      </p:sp>
      <p:cxnSp>
        <p:nvCxnSpPr>
          <p:cNvPr id="55303" name="Straight Connector 67"/>
          <p:cNvCxnSpPr>
            <a:cxnSpLocks noChangeShapeType="1"/>
          </p:cNvCxnSpPr>
          <p:nvPr/>
        </p:nvCxnSpPr>
        <p:spPr bwMode="auto">
          <a:xfrm>
            <a:off x="180975" y="1447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4" name="Straight Connector 67"/>
          <p:cNvCxnSpPr>
            <a:cxnSpLocks noChangeShapeType="1"/>
          </p:cNvCxnSpPr>
          <p:nvPr/>
        </p:nvCxnSpPr>
        <p:spPr bwMode="auto">
          <a:xfrm>
            <a:off x="152400" y="2962275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5" name="Straight Connector 67"/>
          <p:cNvCxnSpPr>
            <a:cxnSpLocks noChangeShapeType="1"/>
          </p:cNvCxnSpPr>
          <p:nvPr/>
        </p:nvCxnSpPr>
        <p:spPr bwMode="auto">
          <a:xfrm flipV="1">
            <a:off x="180975" y="4724400"/>
            <a:ext cx="4772025" cy="17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174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1057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07" name="Title 1"/>
          <p:cNvSpPr txBox="1">
            <a:spLocks/>
          </p:cNvSpPr>
          <p:nvPr/>
        </p:nvSpPr>
        <p:spPr bwMode="auto">
          <a:xfrm>
            <a:off x="0" y="61913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>
                <a:solidFill>
                  <a:schemeClr val="tx2"/>
                </a:solidFill>
                <a:latin typeface="Times" pitchFamily="-106" charset="0"/>
              </a:rPr>
              <a:t>DEMO: Labeling Data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7135813" y="838200"/>
            <a:ext cx="1779587" cy="1077913"/>
          </a:xfrm>
          <a:prstGeom prst="borderCallout1">
            <a:avLst>
              <a:gd name="adj1" fmla="val 48229"/>
              <a:gd name="adj2" fmla="val -1600"/>
              <a:gd name="adj3" fmla="val 86244"/>
              <a:gd name="adj4" fmla="val -2635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/>
              <a:t>String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5562600" y="4232275"/>
            <a:ext cx="3124200" cy="1558925"/>
          </a:xfrm>
          <a:prstGeom prst="borderCallout1">
            <a:avLst>
              <a:gd name="adj1" fmla="val -1715"/>
              <a:gd name="adj2" fmla="val 59231"/>
              <a:gd name="adj3" fmla="val -63581"/>
              <a:gd name="adj4" fmla="val 261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/>
              <a:t>Helpful error messages</a:t>
            </a:r>
            <a:br>
              <a:rPr lang="en-US" sz="3600" dirty="0"/>
            </a:br>
            <a:r>
              <a:rPr lang="en-US" sz="3600" dirty="0"/>
              <a:t>READ THEM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2895600" y="5011738"/>
            <a:ext cx="1981200" cy="1655762"/>
          </a:xfrm>
          <a:prstGeom prst="borderCallout1">
            <a:avLst>
              <a:gd name="adj1" fmla="val 60"/>
              <a:gd name="adj2" fmla="val 62249"/>
              <a:gd name="adj3" fmla="val -61760"/>
              <a:gd name="adj4" fmla="val -3383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/>
              <a:t>Label data</a:t>
            </a:r>
          </a:p>
        </p:txBody>
      </p:sp>
    </p:spTree>
    <p:extLst>
      <p:ext uri="{BB962C8B-B14F-4D97-AF65-F5344CB8AC3E}">
        <p14:creationId xmlns:p14="http://schemas.microsoft.com/office/powerpoint/2010/main" val="12353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How to Label Data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304800" y="1860550"/>
            <a:ext cx="8382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latin typeface="Arial Rounded MT Bold" pitchFamily="34" charset="0"/>
                <a:cs typeface="Courier New" pitchFamily="49" charset="0"/>
              </a:rPr>
              <a:t> </a:t>
            </a:r>
            <a:r>
              <a:rPr lang="en-US" altLang="en-US" sz="4400">
                <a:cs typeface="Courier New" pitchFamily="49" charset="0"/>
              </a:rPr>
              <a:t>(define variable value)</a:t>
            </a:r>
          </a:p>
          <a:p>
            <a:pPr eaLnBrk="1" hangingPunct="1"/>
            <a:endParaRPr lang="en-US" altLang="en-US" sz="3200">
              <a:cs typeface="Courier New" pitchFamily="49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838200" y="3276600"/>
            <a:ext cx="2214563" cy="1608138"/>
          </a:xfrm>
          <a:prstGeom prst="borderCallout1">
            <a:avLst>
              <a:gd name="adj1" fmla="val -3600"/>
              <a:gd name="adj2" fmla="val 34991"/>
              <a:gd name="adj3" fmla="val -38023"/>
              <a:gd name="adj4" fmla="val 3506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/>
              <a:t>Keyword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3530600" y="4719638"/>
            <a:ext cx="2413000" cy="1828800"/>
          </a:xfrm>
          <a:prstGeom prst="borderCallout1">
            <a:avLst>
              <a:gd name="adj1" fmla="val -2841"/>
              <a:gd name="adj2" fmla="val 36841"/>
              <a:gd name="adj3" fmla="val -116260"/>
              <a:gd name="adj4" fmla="val 3603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/>
              <a:t>Shouldn’t be an expression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6324600" y="3581400"/>
            <a:ext cx="2514600" cy="1447800"/>
          </a:xfrm>
          <a:prstGeom prst="borderCallout1">
            <a:avLst>
              <a:gd name="adj1" fmla="val -2183"/>
              <a:gd name="adj2" fmla="val 32578"/>
              <a:gd name="adj3" fmla="val -53101"/>
              <a:gd name="adj4" fmla="val 3129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dirty="0"/>
              <a:t>An expression</a:t>
            </a:r>
          </a:p>
        </p:txBody>
      </p:sp>
    </p:spTree>
    <p:extLst>
      <p:ext uri="{BB962C8B-B14F-4D97-AF65-F5344CB8AC3E}">
        <p14:creationId xmlns:p14="http://schemas.microsoft.com/office/powerpoint/2010/main" val="9623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638" y="2787650"/>
            <a:ext cx="54197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1257300" y="3397250"/>
            <a:ext cx="11430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endParaRPr lang="en-US" sz="1800" b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42900" y="492125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600" b="0" smtClean="0">
                <a:solidFill>
                  <a:srgbClr val="FF0000"/>
                </a:solidFill>
                <a:ea typeface="+mn-ea"/>
              </a:rPr>
              <a:t>Keyword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657600" y="2006600"/>
            <a:ext cx="14097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endParaRPr lang="en-US" sz="1800" b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95500" y="1263650"/>
            <a:ext cx="2438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600" b="0" dirty="0" smtClean="0">
                <a:solidFill>
                  <a:srgbClr val="FF0000"/>
                </a:solidFill>
                <a:ea typeface="+mn-ea"/>
              </a:rPr>
              <a:t>Function Name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019800" y="1797050"/>
            <a:ext cx="762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endParaRPr lang="en-US" sz="1800" b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686300" y="1187450"/>
            <a:ext cx="3924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200" b="0" smtClean="0">
                <a:solidFill>
                  <a:srgbClr val="FF0000"/>
                </a:solidFill>
                <a:ea typeface="+mn-ea"/>
              </a:rPr>
              <a:t>Formal parameters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019800" y="1797050"/>
            <a:ext cx="6858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endParaRPr lang="en-US" sz="1800" b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5868988"/>
            <a:ext cx="24003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44" name="Line 12"/>
          <p:cNvSpPr>
            <a:spLocks noChangeShapeType="1"/>
          </p:cNvSpPr>
          <p:nvPr/>
        </p:nvSpPr>
        <p:spPr bwMode="auto">
          <a:xfrm flipH="1" flipV="1">
            <a:off x="4991100" y="4464050"/>
            <a:ext cx="1371600" cy="593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endParaRPr lang="en-US" sz="1800" b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667500" y="47371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600" b="0" dirty="0" smtClean="0">
                <a:solidFill>
                  <a:srgbClr val="FF0000"/>
                </a:solidFill>
                <a:ea typeface="+mn-ea"/>
              </a:rPr>
              <a:t>Body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482975" y="5780088"/>
            <a:ext cx="39243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200" b="0" dirty="0" smtClean="0">
                <a:solidFill>
                  <a:srgbClr val="FF0000"/>
                </a:solidFill>
                <a:ea typeface="+mn-ea"/>
              </a:rPr>
              <a:t>Actual argument values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2209800" y="6216650"/>
            <a:ext cx="1257300" cy="307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endParaRPr lang="en-US" sz="1800" b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167" name="Title 1"/>
          <p:cNvSpPr>
            <a:spLocks noGrp="1"/>
          </p:cNvSpPr>
          <p:nvPr>
            <p:ph type="title"/>
          </p:nvPr>
        </p:nvSpPr>
        <p:spPr>
          <a:xfrm>
            <a:off x="0" y="61913"/>
            <a:ext cx="9144000" cy="1143000"/>
          </a:xfrm>
        </p:spPr>
        <p:txBody>
          <a:bodyPr/>
          <a:lstStyle/>
          <a:p>
            <a:r>
              <a:rPr lang="en-US" altLang="en-US" b="1" smtClean="0"/>
              <a:t>How to label functions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895600" y="3429000"/>
            <a:ext cx="2528888" cy="488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3875" y="5602288"/>
            <a:ext cx="2051050" cy="10652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7" grpId="1"/>
      <p:bldP spid="18439" grpId="0"/>
      <p:bldP spid="18439" grpId="1"/>
      <p:bldP spid="18441" grpId="0"/>
      <p:bldP spid="18441" grpId="1"/>
      <p:bldP spid="18445" grpId="0" build="allAtOnce"/>
      <p:bldP spid="13" grpId="0"/>
      <p:bldP spid="13" grpId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14400" y="5486400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7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Course Details…</a:t>
            </a:r>
            <a:endParaRPr lang="en-US" altLang="en-US" sz="7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1756112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Solving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computational problems in </a:t>
            </a:r>
            <a:r>
              <a:rPr lang="en-US" altLang="en-US" i="1" dirty="0">
                <a:solidFill>
                  <a:srgbClr val="008000"/>
                </a:solidFill>
                <a:latin typeface="Cambria" panose="02040503050406030204" pitchFamily="18" charset="0"/>
              </a:rPr>
              <a:t>one language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(Python) </a:t>
            </a:r>
          </a:p>
          <a:p>
            <a:pPr algn="l"/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Conveying some of CS's </a:t>
            </a:r>
            <a:r>
              <a:rPr lang="en-US" altLang="en-US" dirty="0" smtClean="0">
                <a:solidFill>
                  <a:srgbClr val="008000"/>
                </a:solidFill>
                <a:latin typeface="Cambria" panose="02040503050406030204" pitchFamily="18" charset="0"/>
              </a:rPr>
              <a:t>breadth</a:t>
            </a:r>
          </a:p>
          <a:p>
            <a:pPr algn="l"/>
            <a:r>
              <a:rPr lang="en-US" altLang="en-US" dirty="0" smtClean="0">
                <a:latin typeface="Cambria" panose="02040503050406030204" pitchFamily="18" charset="0"/>
              </a:rPr>
              <a:t>Labs!</a:t>
            </a:r>
            <a:r>
              <a:rPr lang="en-US" altLang="en-US" dirty="0" smtClean="0">
                <a:solidFill>
                  <a:srgbClr val="008000"/>
                </a:solidFill>
                <a:latin typeface="Cambria" panose="02040503050406030204" pitchFamily="18" charset="0"/>
              </a:rPr>
              <a:t>   </a:t>
            </a:r>
            <a:endParaRPr lang="en-US" altLang="en-US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4428939"/>
            <a:ext cx="815340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Conveying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some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of CS's </a:t>
            </a:r>
            <a:r>
              <a:rPr lang="en-US" altLang="en-US" dirty="0" smtClean="0">
                <a:solidFill>
                  <a:srgbClr val="090BF3"/>
                </a:solidFill>
                <a:latin typeface="Cambria" panose="02040503050406030204" pitchFamily="18" charset="0"/>
              </a:rPr>
              <a:t>depth</a:t>
            </a:r>
            <a:endParaRPr lang="en-US" altLang="en-US" b="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Solving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computational problems in </a:t>
            </a:r>
            <a:r>
              <a:rPr lang="en-US" altLang="en-US" i="1" dirty="0">
                <a:solidFill>
                  <a:srgbClr val="090BF3"/>
                </a:solidFill>
                <a:latin typeface="Cambria" panose="02040503050406030204" pitchFamily="18" charset="0"/>
              </a:rPr>
              <a:t>several </a:t>
            </a:r>
            <a:r>
              <a:rPr lang="en-US" altLang="en-US" i="1" dirty="0" smtClean="0">
                <a:solidFill>
                  <a:srgbClr val="090BF3"/>
                </a:solidFill>
                <a:latin typeface="Cambria" panose="02040503050406030204" pitchFamily="18" charset="0"/>
              </a:rPr>
              <a:t>languages</a:t>
            </a:r>
            <a:r>
              <a:rPr lang="en-US" altLang="en-US" b="0" i="1" dirty="0">
                <a:solidFill>
                  <a:srgbClr val="090BF3"/>
                </a:solidFill>
                <a:latin typeface="Cambria" panose="02040503050406030204" pitchFamily="18" charset="0"/>
              </a:rPr>
              <a:t>!</a:t>
            </a:r>
            <a:r>
              <a:rPr lang="en-US" altLang="en-US" b="0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altLang="en-US" b="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Understanding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  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- c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omputational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problems</a:t>
            </a:r>
          </a:p>
          <a:p>
            <a:pPr algn="l">
              <a:lnSpc>
                <a:spcPct val="40000"/>
              </a:lnSpc>
            </a:pP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		 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- their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difficulty and limitations</a:t>
            </a:r>
          </a:p>
          <a:p>
            <a:pPr algn="l">
              <a:lnSpc>
                <a:spcPct val="40000"/>
              </a:lnSpc>
            </a:pP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 		  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- solution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principles and </a:t>
            </a:r>
            <a:r>
              <a:rPr lang="en-US" altLang="en-US" i="1" dirty="0">
                <a:solidFill>
                  <a:srgbClr val="090BF3"/>
                </a:solidFill>
                <a:latin typeface="Cambria" panose="02040503050406030204" pitchFamily="18" charset="0"/>
              </a:rPr>
              <a:t>efficiency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74146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</a:rPr>
              <a:t>CS 60   vs.  </a:t>
            </a:r>
            <a:r>
              <a:rPr lang="en-US" altLang="en-US" sz="4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CS </a:t>
            </a: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</a:rPr>
              <a:t>5</a:t>
            </a:r>
          </a:p>
        </p:txBody>
      </p:sp>
      <p:grpSp>
        <p:nvGrpSpPr>
          <p:cNvPr id="55" name="Group 23"/>
          <p:cNvGrpSpPr>
            <a:grpSpLocks/>
          </p:cNvGrpSpPr>
          <p:nvPr/>
        </p:nvGrpSpPr>
        <p:grpSpPr bwMode="auto">
          <a:xfrm>
            <a:off x="8405538" y="3666782"/>
            <a:ext cx="624655" cy="762000"/>
            <a:chOff x="2928" y="1051"/>
            <a:chExt cx="840" cy="957"/>
          </a:xfrm>
        </p:grpSpPr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1870075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solidFill>
                  <a:srgbClr val="008000"/>
                </a:solidFill>
                <a:latin typeface="Cambria" panose="02040503050406030204" pitchFamily="18" charset="0"/>
              </a:rPr>
              <a:t>CS 5's goals 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381000" y="3886200"/>
            <a:ext cx="20574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dirty="0">
                <a:solidFill>
                  <a:srgbClr val="3333CC"/>
                </a:solidFill>
                <a:latin typeface="Cambria" panose="02040503050406030204" pitchFamily="18" charset="0"/>
              </a:rPr>
              <a:t>CS 60's goals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71" name="Text Box 40"/>
          <p:cNvSpPr txBox="1">
            <a:spLocks noChangeArrowheads="1"/>
          </p:cNvSpPr>
          <p:nvPr/>
        </p:nvSpPr>
        <p:spPr bwMode="auto">
          <a:xfrm>
            <a:off x="4724400" y="3200400"/>
            <a:ext cx="368113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800" b="0" dirty="0">
                <a:latin typeface="Cambria" panose="02040503050406030204" pitchFamily="18" charset="0"/>
              </a:rPr>
              <a:t>I'm sure it's just a coincidence that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CS </a:t>
            </a:r>
            <a:r>
              <a:rPr lang="en-US" altLang="en-US" sz="1800" b="0" dirty="0">
                <a:latin typeface="Cambria" panose="02040503050406030204" pitchFamily="18" charset="0"/>
              </a:rPr>
              <a:t>60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seems  </a:t>
            </a:r>
            <a:r>
              <a:rPr lang="en-US" altLang="en-US" sz="1800" i="1" dirty="0" smtClean="0">
                <a:solidFill>
                  <a:srgbClr val="090BF3"/>
                </a:solidFill>
                <a:latin typeface="Cambria" panose="02040503050406030204" pitchFamily="18" charset="0"/>
              </a:rPr>
              <a:t>more alien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than CS 5.</a:t>
            </a:r>
            <a:endParaRPr lang="en-US" altLang="en-US" sz="1800" b="0" dirty="0">
              <a:solidFill>
                <a:srgbClr val="090BF3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693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4000" b="0" dirty="0">
                <a:solidFill>
                  <a:srgbClr val="000000"/>
                </a:solidFill>
                <a:latin typeface="Cambria" panose="02040503050406030204" pitchFamily="18" charset="0"/>
              </a:rPr>
              <a:t>Syllabus, </a:t>
            </a:r>
            <a:r>
              <a:rPr lang="en-US" altLang="en-US" sz="4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very </a:t>
            </a:r>
            <a:r>
              <a:rPr lang="en-US" altLang="en-US" sz="4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briefly</a:t>
            </a:r>
            <a:endParaRPr lang="en-US" altLang="en-US" sz="4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33400" y="13858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</a:rPr>
              <a:t>Lectures</a:t>
            </a:r>
            <a:endParaRPr lang="en-US" altLang="en-US" sz="2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2806700" y="1447800"/>
            <a:ext cx="481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 err="1" smtClean="0">
                <a:solidFill>
                  <a:srgbClr val="008000"/>
                </a:solidFill>
                <a:latin typeface="Cambria" panose="02040503050406030204" pitchFamily="18" charset="0"/>
              </a:rPr>
              <a:t>TTh</a:t>
            </a:r>
            <a:r>
              <a:rPr lang="en-US" altLang="en-US" sz="2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dirty="0">
                <a:solidFill>
                  <a:srgbClr val="008000"/>
                </a:solidFill>
                <a:latin typeface="Cambria" panose="02040503050406030204" pitchFamily="18" charset="0"/>
              </a:rPr>
              <a:t>:</a:t>
            </a:r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</a:rPr>
              <a:t>  1:15-2:30 pm</a:t>
            </a:r>
          </a:p>
        </p:txBody>
      </p: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3111500" y="2214563"/>
            <a:ext cx="553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Insight into the  HW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~  what</a:t>
            </a:r>
            <a:r>
              <a:rPr lang="en-US" altLang="en-US" sz="2000" b="0" dirty="0">
                <a:latin typeface="Cambria" panose="02040503050406030204" pitchFamily="18" charset="0"/>
              </a:rPr>
              <a:t>, </a:t>
            </a:r>
            <a:r>
              <a:rPr lang="en-US" altLang="en-US" sz="2000" i="1" dirty="0">
                <a:latin typeface="Cambria" panose="02040503050406030204" pitchFamily="18" charset="0"/>
              </a:rPr>
              <a:t>why</a:t>
            </a:r>
            <a:r>
              <a:rPr lang="en-US" altLang="en-US" sz="2000" b="0" dirty="0">
                <a:latin typeface="Cambria" panose="02040503050406030204" pitchFamily="18" charset="0"/>
              </a:rPr>
              <a:t>,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and how 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35847" name="Text Box 14"/>
          <p:cNvSpPr txBox="1">
            <a:spLocks noChangeArrowheads="1"/>
          </p:cNvSpPr>
          <p:nvPr/>
        </p:nvSpPr>
        <p:spPr bwMode="auto">
          <a:xfrm>
            <a:off x="3111500" y="1841500"/>
            <a:ext cx="553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Key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skills, knowledge, and topics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35848" name="Text Box 15"/>
          <p:cNvSpPr txBox="1">
            <a:spLocks noChangeArrowheads="1"/>
          </p:cNvSpPr>
          <p:nvPr/>
        </p:nvSpPr>
        <p:spPr bwMode="auto">
          <a:xfrm>
            <a:off x="3111500" y="2587625"/>
            <a:ext cx="553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 smtClean="0">
                <a:latin typeface="Cambria" panose="02040503050406030204" pitchFamily="18" charset="0"/>
              </a:rPr>
              <a:t>Required:  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em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ail me if </a:t>
            </a:r>
            <a:r>
              <a:rPr lang="en-US" altLang="en-US" sz="2000" b="0" dirty="0">
                <a:latin typeface="Cambria" panose="02040503050406030204" pitchFamily="18" charset="0"/>
              </a:rPr>
              <a:t>you won’t make it</a:t>
            </a:r>
          </a:p>
        </p:txBody>
      </p:sp>
      <p:sp>
        <p:nvSpPr>
          <p:cNvPr id="35851" name="Text Box 39"/>
          <p:cNvSpPr txBox="1">
            <a:spLocks noChangeArrowheads="1"/>
          </p:cNvSpPr>
          <p:nvPr/>
        </p:nvSpPr>
        <p:spPr bwMode="auto">
          <a:xfrm>
            <a:off x="533400" y="3900488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Tutors</a:t>
            </a:r>
            <a:endParaRPr lang="en-US" altLang="en-US" sz="2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852" name="Text Box 40"/>
          <p:cNvSpPr txBox="1">
            <a:spLocks noChangeArrowheads="1"/>
          </p:cNvSpPr>
          <p:nvPr/>
        </p:nvSpPr>
        <p:spPr bwMode="auto">
          <a:xfrm>
            <a:off x="2813050" y="3993823"/>
            <a:ext cx="5918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LOTS!</a:t>
            </a: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 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See website; starts this </a:t>
            </a:r>
            <a:r>
              <a:rPr lang="en-US" altLang="en-US" sz="20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Thursday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altLang="en-US" sz="2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853" name="Text Box 41"/>
          <p:cNvSpPr txBox="1">
            <a:spLocks noChangeArrowheads="1"/>
          </p:cNvSpPr>
          <p:nvPr/>
        </p:nvSpPr>
        <p:spPr bwMode="auto">
          <a:xfrm>
            <a:off x="533400" y="4718579"/>
            <a:ext cx="2273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Help +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Q'ns</a:t>
            </a:r>
            <a:endParaRPr lang="en-US" altLang="en-US" sz="2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855" name="Text Box 43"/>
          <p:cNvSpPr txBox="1">
            <a:spLocks noChangeArrowheads="1"/>
          </p:cNvSpPr>
          <p:nvPr/>
        </p:nvSpPr>
        <p:spPr bwMode="auto">
          <a:xfrm>
            <a:off x="4800600" y="4648200"/>
            <a:ext cx="3935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copies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me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and </a:t>
            </a:r>
            <a:r>
              <a:rPr lang="en-US" altLang="en-US" sz="2000" b="0" dirty="0">
                <a:latin typeface="Cambria" panose="02040503050406030204" pitchFamily="18" charset="0"/>
              </a:rPr>
              <a:t>all of the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tutors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35856" name="Text Box 8"/>
          <p:cNvSpPr txBox="1">
            <a:spLocks noChangeArrowheads="1"/>
          </p:cNvSpPr>
          <p:nvPr/>
        </p:nvSpPr>
        <p:spPr bwMode="auto">
          <a:xfrm>
            <a:off x="533400" y="5613693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Office </a:t>
            </a:r>
            <a:r>
              <a:rPr lang="en-US" alt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Hrs</a:t>
            </a:r>
            <a:endParaRPr lang="en-US" altLang="en-US" sz="2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857" name="Text Box 12"/>
          <p:cNvSpPr txBox="1">
            <a:spLocks noChangeArrowheads="1"/>
          </p:cNvSpPr>
          <p:nvPr/>
        </p:nvSpPr>
        <p:spPr bwMode="auto">
          <a:xfrm>
            <a:off x="3317522" y="6065601"/>
            <a:ext cx="5465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latin typeface="Cambria" panose="02040503050406030204" pitchFamily="18" charset="0"/>
              </a:rPr>
              <a:t>come </a:t>
            </a:r>
            <a:r>
              <a:rPr lang="en-US" altLang="en-US" sz="2000" b="0" dirty="0">
                <a:latin typeface="Cambria" panose="02040503050406030204" pitchFamily="18" charset="0"/>
              </a:rPr>
              <a:t>by the </a:t>
            </a:r>
            <a:r>
              <a:rPr lang="en-US" altLang="en-US" sz="2000" dirty="0">
                <a:latin typeface="Cambria" panose="02040503050406030204" pitchFamily="18" charset="0"/>
              </a:rPr>
              <a:t>LAC computer </a:t>
            </a:r>
            <a:r>
              <a:rPr lang="en-US" altLang="en-US" sz="2000" dirty="0" smtClean="0">
                <a:latin typeface="Cambria" panose="02040503050406030204" pitchFamily="18" charset="0"/>
              </a:rPr>
              <a:t>lab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here at HMC…</a:t>
            </a:r>
            <a:endParaRPr lang="en-US" altLang="en-US" sz="2000" dirty="0">
              <a:latin typeface="Cambria" panose="02040503050406030204" pitchFamily="18" charset="0"/>
            </a:endParaRPr>
          </a:p>
        </p:txBody>
      </p:sp>
      <p:sp>
        <p:nvSpPr>
          <p:cNvPr id="35858" name="Text Box 13"/>
          <p:cNvSpPr txBox="1">
            <a:spLocks noChangeArrowheads="1"/>
          </p:cNvSpPr>
          <p:nvPr/>
        </p:nvSpPr>
        <p:spPr bwMode="auto">
          <a:xfrm>
            <a:off x="2806700" y="5704180"/>
            <a:ext cx="4203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Fridays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,  a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bout 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2-4pm</a:t>
            </a:r>
            <a:endParaRPr lang="en-US" altLang="en-US" sz="20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35860" name="Group 23"/>
          <p:cNvGrpSpPr>
            <a:grpSpLocks/>
          </p:cNvGrpSpPr>
          <p:nvPr/>
        </p:nvGrpSpPr>
        <p:grpSpPr bwMode="auto">
          <a:xfrm>
            <a:off x="8484308" y="1263662"/>
            <a:ext cx="450850" cy="509588"/>
            <a:chOff x="2928" y="1051"/>
            <a:chExt cx="840" cy="957"/>
          </a:xfrm>
        </p:grpSpPr>
        <p:sp>
          <p:nvSpPr>
            <p:cNvPr id="35862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4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5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6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7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8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9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0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urier New" pitchFamily="49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1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1" name="Rectangle 36"/>
          <p:cNvSpPr>
            <a:spLocks noChangeArrowheads="1"/>
          </p:cNvSpPr>
          <p:nvPr/>
        </p:nvSpPr>
        <p:spPr bwMode="auto">
          <a:xfrm>
            <a:off x="7548457" y="1017867"/>
            <a:ext cx="1206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r>
              <a:rPr lang="en-US" altLang="en-US" sz="1000" b="0" dirty="0" smtClean="0">
                <a:latin typeface="Cambria" panose="02040503050406030204" pitchFamily="18" charset="0"/>
              </a:rPr>
              <a:t>laptops not really needed…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50" y="4796669"/>
            <a:ext cx="1493028" cy="503464"/>
          </a:xfrm>
          <a:prstGeom prst="rect">
            <a:avLst/>
          </a:prstGeom>
        </p:spPr>
      </p:pic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318932" y="6381690"/>
            <a:ext cx="4453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latin typeface="Cambria" panose="02040503050406030204" pitchFamily="18" charset="0"/>
              </a:rPr>
              <a:t>get started</a:t>
            </a:r>
            <a:r>
              <a:rPr lang="en-US" altLang="en-US" sz="2000" dirty="0" smtClean="0">
                <a:latin typeface="Cambria" panose="02040503050406030204" pitchFamily="18" charset="0"/>
              </a:rPr>
              <a:t>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on the week's HW!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800600" y="5032668"/>
            <a:ext cx="3935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b="0" dirty="0" smtClean="0">
                <a:latin typeface="Cambria" panose="02040503050406030204" pitchFamily="18" charset="0"/>
              </a:rPr>
              <a:t>can ask </a:t>
            </a:r>
            <a:r>
              <a:rPr lang="en-US" altLang="en-US" sz="2000" b="0" dirty="0" err="1" smtClean="0">
                <a:latin typeface="Cambria" panose="02040503050406030204" pitchFamily="18" charset="0"/>
              </a:rPr>
              <a:t>q'ns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publicly or privately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428977" y="3115733"/>
            <a:ext cx="8573911" cy="7508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533400" y="3200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ite</a:t>
            </a:r>
            <a:endParaRPr lang="en-US" altLang="en-US" sz="2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2813050" y="3321050"/>
            <a:ext cx="6483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000" dirty="0" smtClean="0">
                <a:solidFill>
                  <a:srgbClr val="000000"/>
                </a:solidFill>
              </a:rPr>
              <a:t>www.cs.hmc.edu/courses/2014/spring/cs60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132600">
            <a:off x="2150933" y="1824184"/>
            <a:ext cx="5617636" cy="93871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5500" dirty="0" smtClean="0">
                <a:latin typeface="Cambria" panose="02040503050406030204" pitchFamily="18" charset="0"/>
              </a:rPr>
              <a:t>Come to Lecture!</a:t>
            </a:r>
            <a:endParaRPr lang="en-US" sz="5500" dirty="0">
              <a:latin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1007061">
            <a:off x="2976832" y="4217488"/>
            <a:ext cx="5617636" cy="178510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5500" dirty="0" smtClean="0">
                <a:latin typeface="Cambria" panose="02040503050406030204" pitchFamily="18" charset="0"/>
              </a:rPr>
              <a:t>Lots of help available!</a:t>
            </a:r>
            <a:endParaRPr lang="en-US" sz="55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0"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0"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D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D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ClassFiles:Microsoft Office 98:Templates:Blank Presentation</Template>
  <TotalTime>7029</TotalTime>
  <Words>4404</Words>
  <Application>Microsoft Office PowerPoint</Application>
  <PresentationFormat>On-screen Show (4:3)</PresentationFormat>
  <Paragraphs>985</Paragraphs>
  <Slides>64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Blank Presentation</vt:lpstr>
      <vt:lpstr>3_Blank Presentation</vt:lpstr>
      <vt:lpstr>Default Design</vt:lpstr>
      <vt:lpstr>2_Default Design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use if &amp; cond</vt:lpstr>
      <vt:lpstr>How to use Let  (create new variables in definitions)</vt:lpstr>
      <vt:lpstr>DEMO: procedures/parens</vt:lpstr>
      <vt:lpstr>The Factorial function</vt:lpstr>
      <vt:lpstr>PowerPoint Presentation</vt:lpstr>
      <vt:lpstr>PowerPoint Presentation</vt:lpstr>
      <vt:lpstr>PowerPoint Presentation</vt:lpstr>
      <vt:lpstr>How to Label Data</vt:lpstr>
      <vt:lpstr>How to label functions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Zach Dodds</dc:creator>
  <cp:lastModifiedBy>Owner</cp:lastModifiedBy>
  <cp:revision>169</cp:revision>
  <cp:lastPrinted>2011-08-31T15:54:51Z</cp:lastPrinted>
  <dcterms:created xsi:type="dcterms:W3CDTF">2011-01-17T08:57:48Z</dcterms:created>
  <dcterms:modified xsi:type="dcterms:W3CDTF">2014-01-21T07:27:30Z</dcterms:modified>
</cp:coreProperties>
</file>