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6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8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44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52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notesSlides/notesSlide53.xml" ContentType="application/vnd.openxmlformats-officedocument.presentationml.notesSlide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8"/>
  </p:notesMasterIdLst>
  <p:handoutMasterIdLst>
    <p:handoutMasterId r:id="rId139"/>
  </p:handoutMasterIdLst>
  <p:sldIdLst>
    <p:sldId id="994" r:id="rId2"/>
    <p:sldId id="987" r:id="rId3"/>
    <p:sldId id="1070" r:id="rId4"/>
    <p:sldId id="916" r:id="rId5"/>
    <p:sldId id="989" r:id="rId6"/>
    <p:sldId id="845" r:id="rId7"/>
    <p:sldId id="921" r:id="rId8"/>
    <p:sldId id="1035" r:id="rId9"/>
    <p:sldId id="1040" r:id="rId10"/>
    <p:sldId id="1037" r:id="rId11"/>
    <p:sldId id="1036" r:id="rId12"/>
    <p:sldId id="846" r:id="rId13"/>
    <p:sldId id="1058" r:id="rId14"/>
    <p:sldId id="1059" r:id="rId15"/>
    <p:sldId id="1060" r:id="rId16"/>
    <p:sldId id="1061" r:id="rId17"/>
    <p:sldId id="968" r:id="rId18"/>
    <p:sldId id="1055" r:id="rId19"/>
    <p:sldId id="1048" r:id="rId20"/>
    <p:sldId id="947" r:id="rId21"/>
    <p:sldId id="982" r:id="rId22"/>
    <p:sldId id="948" r:id="rId23"/>
    <p:sldId id="949" r:id="rId24"/>
    <p:sldId id="1042" r:id="rId25"/>
    <p:sldId id="1044" r:id="rId26"/>
    <p:sldId id="1067" r:id="rId27"/>
    <p:sldId id="950" r:id="rId28"/>
    <p:sldId id="1045" r:id="rId29"/>
    <p:sldId id="1046" r:id="rId30"/>
    <p:sldId id="1047" r:id="rId31"/>
    <p:sldId id="1041" r:id="rId32"/>
    <p:sldId id="951" r:id="rId33"/>
    <p:sldId id="922" r:id="rId34"/>
    <p:sldId id="1049" r:id="rId35"/>
    <p:sldId id="1050" r:id="rId36"/>
    <p:sldId id="1034" r:id="rId37"/>
    <p:sldId id="1054" r:id="rId38"/>
    <p:sldId id="1069" r:id="rId39"/>
    <p:sldId id="1032" r:id="rId40"/>
    <p:sldId id="1033" r:id="rId41"/>
    <p:sldId id="1025" r:id="rId42"/>
    <p:sldId id="1056" r:id="rId43"/>
    <p:sldId id="1066" r:id="rId44"/>
    <p:sldId id="1051" r:id="rId45"/>
    <p:sldId id="1052" r:id="rId46"/>
    <p:sldId id="1053" r:id="rId47"/>
    <p:sldId id="1062" r:id="rId48"/>
    <p:sldId id="1063" r:id="rId49"/>
    <p:sldId id="1064" r:id="rId50"/>
    <p:sldId id="1065" r:id="rId51"/>
    <p:sldId id="1023" r:id="rId52"/>
    <p:sldId id="1026" r:id="rId53"/>
    <p:sldId id="1024" r:id="rId54"/>
    <p:sldId id="1068" r:id="rId55"/>
    <p:sldId id="1016" r:id="rId56"/>
    <p:sldId id="1028" r:id="rId57"/>
    <p:sldId id="1029" r:id="rId58"/>
    <p:sldId id="1009" r:id="rId59"/>
    <p:sldId id="1021" r:id="rId60"/>
    <p:sldId id="1022" r:id="rId61"/>
    <p:sldId id="1019" r:id="rId62"/>
    <p:sldId id="1012" r:id="rId63"/>
    <p:sldId id="1013" r:id="rId64"/>
    <p:sldId id="970" r:id="rId65"/>
    <p:sldId id="979" r:id="rId66"/>
    <p:sldId id="1008" r:id="rId67"/>
    <p:sldId id="997" r:id="rId68"/>
    <p:sldId id="998" r:id="rId69"/>
    <p:sldId id="999" r:id="rId70"/>
    <p:sldId id="1000" r:id="rId71"/>
    <p:sldId id="1001" r:id="rId72"/>
    <p:sldId id="971" r:id="rId73"/>
    <p:sldId id="954" r:id="rId74"/>
    <p:sldId id="996" r:id="rId75"/>
    <p:sldId id="956" r:id="rId76"/>
    <p:sldId id="961" r:id="rId77"/>
    <p:sldId id="957" r:id="rId78"/>
    <p:sldId id="958" r:id="rId79"/>
    <p:sldId id="959" r:id="rId80"/>
    <p:sldId id="960" r:id="rId81"/>
    <p:sldId id="962" r:id="rId82"/>
    <p:sldId id="923" r:id="rId83"/>
    <p:sldId id="925" r:id="rId84"/>
    <p:sldId id="926" r:id="rId85"/>
    <p:sldId id="946" r:id="rId86"/>
    <p:sldId id="928" r:id="rId87"/>
    <p:sldId id="931" r:id="rId88"/>
    <p:sldId id="930" r:id="rId89"/>
    <p:sldId id="932" r:id="rId90"/>
    <p:sldId id="945" r:id="rId91"/>
    <p:sldId id="944" r:id="rId92"/>
    <p:sldId id="934" r:id="rId93"/>
    <p:sldId id="933" r:id="rId94"/>
    <p:sldId id="935" r:id="rId95"/>
    <p:sldId id="927" r:id="rId96"/>
    <p:sldId id="849" r:id="rId97"/>
    <p:sldId id="852" r:id="rId98"/>
    <p:sldId id="847" r:id="rId99"/>
    <p:sldId id="848" r:id="rId100"/>
    <p:sldId id="870" r:id="rId101"/>
    <p:sldId id="871" r:id="rId102"/>
    <p:sldId id="872" r:id="rId103"/>
    <p:sldId id="873" r:id="rId104"/>
    <p:sldId id="924" r:id="rId105"/>
    <p:sldId id="864" r:id="rId106"/>
    <p:sldId id="865" r:id="rId107"/>
    <p:sldId id="874" r:id="rId108"/>
    <p:sldId id="875" r:id="rId109"/>
    <p:sldId id="876" r:id="rId110"/>
    <p:sldId id="866" r:id="rId111"/>
    <p:sldId id="867" r:id="rId112"/>
    <p:sldId id="882" r:id="rId113"/>
    <p:sldId id="883" r:id="rId114"/>
    <p:sldId id="869" r:id="rId115"/>
    <p:sldId id="877" r:id="rId116"/>
    <p:sldId id="878" r:id="rId117"/>
    <p:sldId id="879" r:id="rId118"/>
    <p:sldId id="880" r:id="rId119"/>
    <p:sldId id="881" r:id="rId120"/>
    <p:sldId id="841" r:id="rId121"/>
    <p:sldId id="858" r:id="rId122"/>
    <p:sldId id="812" r:id="rId123"/>
    <p:sldId id="842" r:id="rId124"/>
    <p:sldId id="885" r:id="rId125"/>
    <p:sldId id="884" r:id="rId126"/>
    <p:sldId id="1002" r:id="rId127"/>
    <p:sldId id="1003" r:id="rId128"/>
    <p:sldId id="1004" r:id="rId129"/>
    <p:sldId id="1005" r:id="rId130"/>
    <p:sldId id="1006" r:id="rId131"/>
    <p:sldId id="886" r:id="rId132"/>
    <p:sldId id="843" r:id="rId133"/>
    <p:sldId id="918" r:id="rId134"/>
    <p:sldId id="920" r:id="rId135"/>
    <p:sldId id="937" r:id="rId136"/>
    <p:sldId id="938" r:id="rId1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imes New Roman" pitchFamily="-12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00"/>
    <a:srgbClr val="CCFFCC"/>
    <a:srgbClr val="0000FF"/>
    <a:srgbClr val="B8082E"/>
    <a:srgbClr val="FFCC99"/>
    <a:srgbClr val="FFCCCC"/>
    <a:srgbClr val="CCECFF"/>
    <a:srgbClr val="ECD9FF"/>
    <a:srgbClr val="DEBD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7" autoAdjust="0"/>
    <p:restoredTop sz="90681" autoAdjust="0"/>
  </p:normalViewPr>
  <p:slideViewPr>
    <p:cSldViewPr snapToGrid="0">
      <p:cViewPr varScale="1">
        <p:scale>
          <a:sx n="75" d="100"/>
          <a:sy n="75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-28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20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0:52.79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68 6 43,'-14'-2'34,"14"2"-3,-10 2-8,-4-10-6,14 8-4,-13 4-2,13-4-3,-10 7-3,10-7-1,-8 12-1,8-12 0,1 15-1,7-6-1,4-1 0,6-1 1,4-2-1,6 1 0,2-1 0,4-2 0,0 1 0,-1 0-1,-5-1 1,0 2 0,-8 2-1,-3 3 1,-8 1-1,-4 4 0,-10 0 2,-3 5-2,-5 3 1,-5 4-1,-3 2 1,-2 3-1,-1 0 1,1 1-1,0-2 0,2 1 0,3-7 0,2-2 0,2-4-1,4-7-1,3 2-2,7-14-3,-2 14-9,2-14-24,10 0 0,-10 0 0,15-4 1</inkml:trace>
  <inkml:trace contextRef="#ctx0" brushRef="#br0" timeOffset="499">104 695 46,'1'10'37,"-1"-10"0,1 10 1,-12-17-22,21 11-7,-11-13-2,11 4-2,-4-7 0,10 1-2,0-7 1,3 1-2,6-2 0,3 1-1,3 0 1,0 3-1,-2-1 0,1 6-1,-4-1 1,-3 6 0,-6 1 0,-4 1 0,-13 3-1,12-2-1,-12 2-1,0 0-3,10 12-21,-10-23-15,11 2 0,-4-14-1,13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2:17.4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449 2 95,'0'0'40,"0"0"-1,0 0-1,-11-3-29,2 5-5,-9-3 0,1 3 0,-8-2-1,1 1-1,-5-2 1,5 2-1,-1 0-1,6 4-1,1 2 2,5 3-3,4 7 2,3 7-1,3 9 0,0 11 0,0 12 0,-1 10 1,-3 10-1,-2 10 0,-4 5 0,-4 2 1,-2 0-1,-2-3 0,-3-4-1,3-9 1,3-10 0,2-11 0,5-8 0,2-11 0,8-9 0,7-9 0,7-9 0,5-4 0,6-4 0,6-3 1,4-2-1,2-2 1,3-1 0,-3 2-1,-1-2 1,-3 3 0,-6-1 0,-6 1-1,-5 3 2,-4 0-2,-11 0 0,0 0 0,8 9 0,-8-9 0,-4 9 0,4-9 0,0 0 0,-7 12-4,7-12-4,0 0-22,0 0-11,-3-10-2,18 1 2,4-10-2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2:41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1131 75,'10'28'37,"-6"-5"0,-1-7 0,-2-7-36,0 1-2,-1-10 0,0 0-2,3-14 0,5 1-3,1-9-5,11 1-3,-1-6-1,15 7 1,-1-2-1,10 10 2,-4 1 2,4 10 8,-4 6 7,-10 5 7,1 12 3,-14 0 1,-2 13 0,-11-6-1,3 6-2,-8-7-4,6 0-4,-2-6-2,3-7-2,-5-15 1,16 6-2,-1-15 0,3-3 1,2-5-2,0-3-5,7-2-26,-3 3-2,0 0-1,3 1 1</inkml:trace>
  <inkml:trace contextRef="#ctx0" brushRef="#br0" timeOffset="891">1418 109 9,'-11'-18'30,"9"8"-2,4 1-2,0-5-7,8 6-4,-2-6-2,7 6-4,-1-2-3,6 3-3,2 0-1,2 5 0,-2 0-1,0 6 0,-3 4-1,-1 7 1,-8 9 0,-7 5-1,-9 9 0,-6 5 0,-5 6 0,-2 1 0,0 1 0,2-3 0,4-3 0,8 1-1,9-2 2,6-2-2,6 0 1,4 0-1,2 0 1,0 2 0,-2-3-1,-3 0 2,-4-1-2,-1-1 1,-4-2-1,-1-1 1,2 1-1,-1-2 1,1 3-1,0-2 2,-2 0 0,-3 3 1,-6-2 0,-4 1 0,-7-4 1,-3 0-2,-4-4 0,-1-6-3,4-4-3,-2-12-1,10 1-3,-3-14-5,12 5-16,-2-14-5,0-2 2,1 2 1</inkml:trace>
  <inkml:trace contextRef="#ctx0" brushRef="#br0" timeOffset="1579">152 1604 11,'16'-2'26,"14"9"1,4-2-4,9 1-9,12 6-6,5-3-2,12 6-1,3-7 1,11 5-1,2-6 0,6 3 1,-1-5-1,2 5 0,-7-4-2,-7 1-1,-10-1-2,-14 2-1,-10 3-10,-7 0-21,-14-3-2,-1 2 1,-11-5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3:56.5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297 49 8,'-1'-14'25,"1"14"-1,-3-13-2,3 13 0,-1-11-4,1 11-2,0 0-1,-5-12-6,5 12-2,-9-3-2,-1 6-1,-11 1-2,-7 6-1,-6 3-1,-4 2 0,1 3 0,1 1-1,4 0 0,10-2 0,9 0 0,12 1 0,11-1 0,4 3 1,3 4 0,-2 2 0,-7 8 1,-5 4-1,-7 4 1,-6-2 0,-3 2-1,-3-1-1,2-3 1,3 0 0,7-2-1,7 0 1,4-1 0,4 2 0,-2 5 1,-3 5 0,-5 2 0,-2 1 0,-2 0 0,-3-1 0,-3-5 0,0-4-1,3-7-1,2-9-1,5-4-1,-1-20-4,9 13-2,-3-23-5,10-1-8,1-7-12,2-12 0,7 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4:05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1-6 33,'0'0'30,"11"-4"3,-8 15-10,-2 5-8,3 13-7,-1 1-3,7 13-2,4 4 0,10 9-1,5 4 1,8 3-1,7 1 0,6 3 0,2-3 0,-1-3-1,-5-2 0,-4-6-1,-6-5-4,-9-10-2,-4-5-5,-12-13-5,0-3-9,-11-17-9,0 0 0,11-8 2</inkml:trace>
  <inkml:trace contextRef="#ctx0" brushRef="#br0" timeOffset="297">409 535 35,'-21'18'29,"-8"-2"1,-2 5-10,-3 5-8,-5 0-9,-1 2 0,-3-3-1,4 1 0,5-5-2,5-4-3,10-3-4,1-11-3,18-3-9,0 0-10,19-18-1,11 5 1</inkml:trace>
  <inkml:trace contextRef="#ctx0" brushRef="#br0" timeOffset="515">799 727 49,'30'18'30,"-4"7"-1,-8 4-9,-7-1-9,0 6-5,-7 3-1,1 4-1,-5-3 0,2 3-1,-3-5-1,1-1-1,0-4-4,-2-7-5,5-6-8,-2-9-17,-1-9-1,5-24 1,0-9 0</inkml:trace>
  <inkml:trace contextRef="#ctx0" brushRef="#br0" timeOffset="797">1144 144 21,'3'35'29,"3"10"-1,-6 1 2,1 3-16,1 8-9,-1 1-2,1 4 1,-2-7-1,2-2-1,-2-6 0,1-7-1,1-7-6,-2-11-5,4-5-4,-4-17-5,7 12-5,-7-12 2,16 3 0</inkml:trace>
  <inkml:trace contextRef="#ctx0" brushRef="#br0" timeOffset="1000">1303 904 51,'17'42'21,"-6"2"1,-5 1-3,-1 3-5,-9-6-7,-2 2-3,-6-3-2,-3-8-4,1-3-6,-3-14-7,5-8-7,12-8-8,-12-15 0,20-5 0</inkml:trace>
  <inkml:trace contextRef="#ctx0" brushRef="#br0" timeOffset="1297">1819 101 27,'0'0'31,"9"-5"0,-9 5-7,-1 18-7,-5-3-7,4 11-5,-5 7 0,3 9-1,-5 5 0,4 7 1,-2 0-1,2 4 1,-2-5-2,4-1-1,0-10-2,-1-8-2,2-4-6,-2-14-3,5 0-2,-1-16 0,2 9-2,-2-9 0,0 0 1,13-7 0,1 8 5,-3 1 3,6 4 2,-2 5 4,3 2 3,0 4 3,-2 4 1,3 2 2,-6 3 3,2 4-1,-8 1 0,2 2-2,-8 1-2,-2 4-2,-7-1-2,-5-1-1,-3-2-3,-6-7-6,5-1-9,-4-4-10,0-14-5,12-3 2</inkml:trace>
  <inkml:trace contextRef="#ctx0" brushRef="#br0" timeOffset="2156">1720 128 37,'0'0'28,"0"0"-5,0 0-5,-12-3-5,2 9-4,1 4-3,-2 2-2,1 9 0,0 3-1,2 10 1,2 3-1,5 8 0,-3 2-1,4 4 0,-3 2 1,4-1-1,-3-5-1,2-3 1,-2-10 1,0-3-2,1-7 0,-1-5-1,2-6-2,0-13-4,0 0-4,10-5-10,2-6-8,5 0-6,2-6 1,6 3 0</inkml:trace>
  <inkml:trace contextRef="#ctx0" brushRef="#br0" timeOffset="2781">2295 194 39,'0'0'31,"0"0"1,7 15-8,-6 8-7,-6 5-7,5 14-4,-5 5-2,4 10 1,-1 3-1,2 2-1,0-4-2,1-6 1,0-8-3,0-12 0,2-6-3,-4-14-8,1-12-14,0 0-8,10-30-1,-3-1 0</inkml:trace>
  <inkml:trace contextRef="#ctx0" brushRef="#br0" timeOffset="3015">2474 80 24,'13'7'32,"1"20"2,-6 14-5,-2 10-9,2 11-7,-7 1-8,1 4-2,-2-4-1,0-5-2,-1-10 0,0-11 0,4-14-2,-3-23-3,15 4-6,-4-23-4,6-10-5,-1-15-4,3-10-2,2-9 0,-1-4 4</inkml:trace>
  <inkml:trace contextRef="#ctx0" brushRef="#br0" timeOffset="3187">2707 110 10,'8'-43'19,"-1"17"4,0 12 1,-7 14 1,15 19-4,-12 12-4,3 19-5,-6 4-3,3 15-2,-7-1-1,1 6-2,-5-5-2,1-3-1,0-8-4,-2-16-4,7-4-5,-3-18-4,12-8-9,-7-12-4,21-10-1,-5-6 1</inkml:trace>
  <inkml:trace contextRef="#ctx0" brushRef="#br0" timeOffset="3422">2971 690 47,'9'48'26,"-6"10"-2,-5 5-2,-12 0-7,1 1-9,-7-3-5,-2-7-3,2-4-3,-1-15-7,7-8-6,3-11-10,11-16-2,0 0 1</inkml:trace>
  <inkml:trace contextRef="#ctx0" brushRef="#br0" timeOffset="3640">3297 784 41,'12'16'30,"-12"-16"-3,9 20-5,-9-20-17,0 0-16,11-17-3,0 4 1,-2-8-3,8 3 3,2-7 4,3 3 6,5 0 3,2 6 2,0 4 2,-3 3 3,1 6 2,-6 5 2,-4 9 0,-6 1-3,-5 4-5,-4-1-8,-3 0-4,1-3-4,0-12 2,4 10 3,-4-10 4,19-19 4,2 6 7,-1-3 8,6 1 3,-5 0 1,5 6-3,-8 5-3,0 10-4,-6 2-2,-2 7-2,-6 0-3,-3 3-5,1 2-8,-4-6-6,2-14-13,6 13-3,-6-13-1,19-14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4:10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11-3 51,'15'1'32,"1"9"2,-3 6-11,-7 5-11,4 14-5,-7 7-3,-2 12 0,-8 2-3,-4 3-3,-2-2-27,-1-1-3,-4-14-1,6-17-1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4:12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1-4 27,'0'0'32,"5"-12"3,-5 12-9,0 0-7,0 0-6,0 14-6,-1 3-3,-2 5-2,4 13 0,-1 9 1,3 12-2,1 8 1,4 7 1,-1 5-1,5 1 1,1-6-1,-1-5 0,0-9 0,-1-6 0,-2-12-1,0-8-2,-1-9-3,-8-22-9,0 0-22,10-4 0,-6-14-2,4-6 2</inkml:trace>
  <inkml:trace contextRef="#ctx0" brushRef="#br0" timeOffset="1875">694 150 33,'0'-14'23,"-1"-2"-2,-5 3-3,-8 0-3,-2 6-5,-8 0-4,-2 7-1,-6 1-2,-1 5-1,-6 7 0,4 9-2,1 12 0,5 8 0,5 8 0,6 6-1,8 6 0,9-1 1,12 2-2,7-7 1,10-12 1,11-10-1,7-14 1,9-15 0,4-12 0,6-9 2,-1-17 0,-2-8 1,-7-12 1,-8-6 1,-18-12 1,-8 5 1,-21-4 0,-9 7-1,-17 7-2,-6 10 0,-10 12-2,-3 14-1,0 12-3,2 9-2,10 14-8,1 3-12,16 4-11,12 8 0,10-1 0,17 2 0</inkml:trace>
  <inkml:trace contextRef="#ctx0" brushRef="#br0" timeOffset="2328">1228 792 42,'6'46'34,"-2"0"1,-7-4-2,-7-3-16,1 3-12,-3-3 0,-1-2-4,1-3-2,0-8-4,3-3-3,-1-13-9,10-10-16,0 0-1,15-33 0,2 2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4:15.5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0 25,'0'0'31,"11"16"1,-10-3-7,-2 6-6,2 10-10,-4 5-3,3 13-2,-3 6-1,3 7-1,0 4 0,4 4-1,0-6 0,2-3-1,1-6 0,0-12-3,1-5-5,-3-14-9,1-13-15,5-7-1,-5-15 0,3-6 1</inkml:trace>
  <inkml:trace contextRef="#ctx0" brushRef="#br0" timeOffset="265">426 136 69,'2'18'34,"-15"12"-2,-6 12-11,-1 12-17,-3 10-4,2 5-1,3-1 0,8-1 1,11-15 1,12-8 0,9-15 0,10-13 1,7-17 0,7-12 0,3-14 1,2-9-1,-5-13-1,-5-9 0,-8-11 1,-11-3-1,-11 1 1,-15 6 0,-13 8 0,-8 10-2,-8 14 1,-8 12-3,3 18-2,-5 6-9,10 10-21,6 9-1,6-3-1,12 4 2</inkml:trace>
  <inkml:trace contextRef="#ctx0" brushRef="#br0" timeOffset="625">909 295 51,'-10'25'32,"-5"11"1,-5 1-2,1 7-25,2 7-5,4-1-1,5 2 1,8-6 1,13-8 0,7-11 2,12-9-1,7-17 1,9-8 0,1-16-1,4-8 0,-4-13-1,-8-8 0,-9-10-1,-11-5 0,-17-3 1,-9 3-1,-12 6 0,-11 9 0,-8 12-2,-2 10-1,1 18-3,-2 6-7,12 16-25,3 8 2,6 8-2,12 5 2</inkml:trace>
  <inkml:trace contextRef="#ctx0" brushRef="#br0" timeOffset="984">1264 1040 63,'10'54'37,"-5"-2"-1,-6-4 0,-13-8-25,3-1-11,0-1-6,-6-11-8,6-4-16,1-14-5,10-9-2,1-21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4:16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 42 67,'-7'28'34,"4"18"-1,0 12-11,3 7-18,3 10-2,1 6 0,0 3-1,0-8-2,1-7-1,1-11-4,-5-16-11,0-15-16,7-10 0,-8-17-1,19-19 2</inkml:trace>
  <inkml:trace contextRef="#ctx0" brushRef="#br0" timeOffset="203">363 245 35,'5'46'29,"-9"8"1,-1 13 0,-2 0-23,-2-3-6,5-4 0,4-13 1,9-9 2,4-17 0,11-13 1,2-17 0,7-12 0,-2-16 0,0-9 0,-7-16 0,-2-6-3,-11-3 0,-4 5 1,-7 6-1,-2 9-1,-3 12 1,-1 15-1,6 24-1,-5 10 0,11 20-1,4 7 0,11 8-2,5 4 2,7 0-1,7-5 1,10-4 0,3-10-1,1-8 2,-1-10 0,-8-8 0,-4-5 2,-6-8-1,-11-6 0,-14-12 1,-12-8 0,-14-8 0,-8-7-1,-9-3 0,-4 0 0,-2 3 0,0 6 0,5 9-1,6 9 0,9 9-1,5 9-2,14 8-3,0 10-3,15 8-6,-1-2-1,17 13-1,-1-3 0,13 14 1,-2-2 1,9 8 4,-5-1 3,-1 3 5,-4 1 2,-6-1 2,-4-2 1,-5-6 0,-5-6 1,-6-8 2,0-5 2,-1-15 3,2-6 2,-3-17 0,5-9 1,-9-20 0,4-4 0,-9-19-2,2-2-2,-12-7-2,2 3-2,-8 6-1,-1 12-2,-2 11-1,0 15 0,-1 15-2,-3 12-1,3 17-3,-1 1-6,6 14-17,1 4-8,3 3 0,8 4 1</inkml:trace>
  <inkml:trace contextRef="#ctx0" brushRef="#br0" timeOffset="1031">1721 791 40,'11'36'36,"-4"4"0,-9 1 0,-8-5-16,-5 8-14,-6 2-5,-4-3-1,0 5-3,-2-7-2,5-3-1,0-12-6,12-3-5,1-9-16,9-14-3,12-5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4:18.2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 69,'14'23'37,"-1"-3"-4,-10-11 0,-3-9-41,10 3-4,4-6 1,-5-11-1,9 3 2,-4-7 2,4 6 4,-2 0 3,-5 1 7,2 9 3,-13 2 0,11 6 0,-12 4-3,3 2-7,5 4-13,1-4-5,10 1-2,-1-10 4,13 3 7,0-7 6,3-4 5,1 3 8,-9-9 12,2 9 4,-13-5-1,4 10-5,-18-3-11,11-1-10,-1 5-20,4-5-12,4-5-3,9-5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4:18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30 67,'12'-20'39,"4"8"-2,8 14 0,13 11-32,1 9-5,7 5 1,0 13-2,-3 5-1,-7 8 1,-3 4 1,-6 2-1,-7-1 1,-1 2-1,-7 1-1,7 4 0,0 1 0,8 8 0,0 3 0,0 8-1,0 4 3,-11 6 1,-2 3 3,-14-3 1,-5 4 0,-5-11 1,0-2-1,0-5-1,5-9-4,18 0-14,10-17-25,12-10 0,16-15-2,10-15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4:54.5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91 3 16,'0'0'24,"-5"9"-3,5-9-2,-4 12-2,4-12-3,-7 10-6,7-10-2,-8 16-1,3-6-1,4 5-1,-1-1 0,3 4 0,-2 3-2,3 3 1,-2 1 0,0 3-1,-1-2 0,0 2 0,-3-1-1,0-2 0,1-3 0,-1-3-1,1-4 0,-1-3-2,5-2 0,-1-10-3,0 0 0,0 0-2,0 0-2,0 0-1,6-9 0,-6-3-1,3 3 3,-2-5 1,4 1 3,-2-3 2,3-3 3,3-1 3,1-5 3,5-2 1,0-5 2,7 0 1,-3-1-1,5 2 0,-5 0-2,2 9 0,-6 1 0,-2 8-1,-6 3-1,-7 10-2,0 0 1,0 9-1,-10 2-2,-1 3 1,-3 4-2,-1-2 0,-2 3 0,-1-1 0,-1-5 0,0-1 0,1-4 1,0-4-1,3-3 1,-1-4 0,1-4 1,3-2 0,1-1 0,3 1 0,1-2 0,7 11 0,-8-13-1,8 13 1,0 0-1,5 14-1,4-1 0,2 6 0,6 3-1,0 3 1,5 1 0,2 0 0,-1-7 0,-1-1-2,0 1-7,-9-9-25,0-11 0,1-3-1,-5-13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2:16.0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339 869 55,'0'0'38,"9"-20"-1,-6 8 1,-10-10-15,7 22-11,-12-23-3,2 15-4,-10 0-1,0 7-1,-8 5-1,-3 11-1,-4 6 0,1 13 0,0 11 0,3 7-1,3 8 0,7 6 1,8 4-1,10 0 0,10-2 1,11-7 0,12-8-1,12-11 2,9-11-2,10-11 2,6-15-1,9-12 0,-2-13 0,2-12-1,-5-12 1,-6-4 0,-10-10 0,-13-6 0,-12-6-1,-15 0 1,-15-3 0,-15 7 0,-14 6-1,-11 10 1,-11 12-2,-7 13 1,-3 17-2,-2 8-2,6 20-5,-9 0-31,22 14-1,2-1 0,15 12-1</inkml:trace>
  <inkml:trace contextRef="#ctx0" brushRef="#br0" timeOffset="624">30 1848 102,'0'0'40,"0"0"1,0 0-1,-10 13-33,10 7-3,-3 7-1,1 11 0,-2 6-1,1 11 1,0 4-1,1 7 0,0-2-1,1 0 0,0-6-1,2-5 0,-1-7-1,2-10-1,0-6 0,-1-15-3,6-2-6,-7-13-29,8-19-3,-1-12 3,8-3-2</inkml:trace>
  <inkml:trace contextRef="#ctx0" brushRef="#br0" timeOffset="905">395 1828 76,'12'0'42,"-1"16"-2,-8 5 2,2 20-11,-8 1-26,2 12 0,-3 6-2,3 8 0,-3-2-1,3-1 0,-1-3-1,3-7 0,0-10-1,1-7-1,1-8 0,-3-14-4,4 0-5,-15-20-31,9-5-2,-10-19 1,1-6 0</inkml:trace>
  <inkml:trace contextRef="#ctx0" brushRef="#br1" timeOffset="52760">1195 789 43,'4'-16'36,"0"-3"1,2 3-1,-5-11-8,8 17-13,-14-12-5,9 12-3,-8-5-1,4 15-1,-2-14 0,2 14-2,0 0 0,0 0-1,0 0 0,0 0-1,-8 24 0,6 2-1,-2 12 0,1 5 1,1 11-1,-1 5 1,2 1 0,1 3 0,0-4 0,3-2 0,0-6 1,1-6-1,-1-5 0,1-6 0,-1-6 0,0-5-1,-1-5 1,0-9-1,-2-9-1,0 0-1,0 0 0,6-9-5,6 2-30,-12-6-5,4 4 1,-6-3-2</inkml:trace>
  <inkml:trace contextRef="#ctx0" brushRef="#br1" timeOffset="53493">1038 1868 80,'3'-11'38,"-3"11"-1,0-15 2,0 15-28,-2-10-4,2 10-3,0 0 0,0 0-1,-9-6-1,7 16 0,-1 5-1,1 11 0,-1 9 0,1 11 0,0 8-1,1 8 1,-1 6-1,1-2 0,1-3 1,2-5 0,-2-8 0,2-8 0,-2-9 1,2-6-1,-1-9 0,0-4 0,1-5 1,-2-9-1,2 9 0,-2-9 0,0 0 0,0 0 0,0 0 0,0 0-1,0 0 1,0 0-1,0 0 1,0 0-1,0 0-1,0 0 1,0 0 0,0 0-1,0 0 1,0 0 0,0 0 0,0 0-1,0 0 1,0 0 0,0 0 0,0 0-1,0 0 0,0 0 0,0 0 1,0 0-1,0 0-1,0 0 1,0 0-1,9 8 0,-9-8 0,0 0-1,0 0-2,0 0-6,11-12-28,-11 12-1,7-14 0,-2-1 1</inkml:trace>
  <inkml:trace contextRef="#ctx0" brushRef="#br1" timeOffset="54429">1537 320 46,'-1'14'34,"-1"0"3,-1-5-1,11 8-14,-8-17-6,1 11-4,-1-11-3,0 0-1,4-19-4,4 8 1,-4-7-2,4 0 0,1-9-1,2-1-1,-1-4 1,0-2-1,-2-3 0,2 1 0,-3 0 0,-1 4-1,-1 8 0,-3 4 0,2 7 0,-4 13 0,0 0-1,15 18 1,-6 5 0,3 5 0,3 3-1,5 0 1,2 3 0,-1-4 0,1-3-1,-1-8 2,-4-3-2,-3-6 2,-3-4-1,-11-6 0,0 0 1,0 0-1,0 0 1,-19-13-1,3 6 0,-4-2 0,0 2 0,-2 0 0,2 3 0,3 0-1,3 2-1,4 0 0,10 2-1,0 0-4,0 0-10,0 0-24,11 5 0,-11-5 1,18-1 0</inkml:trace>
  <inkml:trace contextRef="#ctx0" brushRef="#br1" timeOffset="54990">2083 84 89,'5'-14'37,"-8"-1"1,-2 5 1,-13-5-29,9 7-6,-10 2-2,1 7 0,0 3 0,0 8 0,2 2-1,3 6 1,2 1-1,6 5 1,3 1-1,4-1 0,4 1-1,3-6 1,7-3-1,0-6 0,5-4-2,1-6 0,7-1-3,-5-13-4,14 9-12,-8-11-19,2 1 1,-4-4-1,0 2 2</inkml:trace>
  <inkml:trace contextRef="#ctx0" brushRef="#br1" timeOffset="55287">2406 28 93,'0'0'36,"-9"1"1,-3 10 0,-10-3-29,5 11-4,-5 0-2,2 7 1,0-2-1,6 3 1,3-3-1,9-2 1,9-3-1,10-3 0,6-6 0,5-2-1,4-5 1,2 0-1,0-4 0,0 0 0,-3-2-2,-6-1 0,-4 4-1,-4-4-2,0 9-9,-17-5-27,20-2-1,-20 2 1,11-2 0</inkml:trace>
  <inkml:trace contextRef="#ctx0" brushRef="#br1" timeOffset="55958">1385 2688 61,'2'15'37,"-2"-1"0,3 7 1,-3-8-19,7 21-9,-11-3-3,7 10-3,-5 0-1,4 3-2,-4-2 1,1-3-2,-1-3-1,0-7-1,2 0-7,-8-15-28,7-2-2,1-12 2,0 0-2</inkml:trace>
  <inkml:trace contextRef="#ctx0" brushRef="#br1" timeOffset="56207">1342 2674 93,'24'-32'38,"9"8"2,0-3-2,7 14-29,-5-6-6,2 8-1,-5 5-1,-5 6 0,-4 6-1,-6 4 1,-5 5-1,-3 2 1,-3 3-1,-5 2 0,-4 0 0,-4 2 0,-5-3-1,-3-2 1,0 1 0,-3 0-1,0-2 1,-2-1 0,3-2-1,2-1 1,2-2 0,2-1 0,3 0 0,4-2 1,3 0-1,1-9 0,6 17 0,-6-17 0,15 16 0,-4-7 1,2 0-1,0-1 0,1 1 1,3 4-2,-2-1 2,4 3-2,-1-2 1,1 0-1,-3 1 1,2-2 0,-3-1 0,-2-4-1,-3-2 0,-10-5-2,16 6-7,-16-6-28,0 0-2,1-19 2,5 7-2</inkml:trace>
  <inkml:trace contextRef="#ctx0" brushRef="#br1" timeOffset="56769">1960 2674 27,'0'0'32,"7"-9"2,-7 9 0,0 0-10,-1-13-8,1 13-3,0 0-4,0 0-1,0 0-3,0 0-1,0 0 0,0 0-2,0 0 0,0 0 0,0 0-1,0 0 0,0 0 0,0 0 0,0 0 0,0 0-1,0 0 1,0 0-1,0 0 0,0 0 1,-9-9-1,9 9 0,0 0 1,0 0-1,0 0 0,0 0 1,0 0-1,9-4 1,-9 4-1,17-2 0,-5 0 1,1 1-1,4 3 0,-2-2 0,0 3 0,-3 0 0,-2 0 0,-10-3 0,7 10 1,-7-10-1,-15 15 0,2-6 1,-6 0-1,-5 3 0,-4 2 0,-2 1 0,1 1 0,0 0 0,3-1-1,4-2 1,7-1 0,5-2 0,8 0 1,2-10-1,15 11 0,2-7 0,3-1 0,-1 2 1,2-1-1,-2 2 0,-4-1 0,-4 2 0,-8 3 1,-12 3-2,-5 2 2,-5 3-2,-3 2 1,-3 2-1,1 0 1,2-2-1,7 1 1,6-3-1,8-4 1,5-3 0,6-3 0,8-2 0,1-2 0,3-3 0,0-2 0,-1-3-1,1 1 0,-3-6-2,2 6-7,-15-7-28,10 1-2,-6-7 1,6 3-1</inkml:trace>
  <inkml:trace contextRef="#ctx0" brushRef="#br1" timeOffset="57611">2282 2751 91,'18'-11'38,"-18"11"-1,0 0 0,0 16-31,1 2-4,-2 5 0,1 6-2,1 5 0,2 2 0,-1 0 0,1-1 0,-3-3 1,-1-1-2,-3-7 2,0-1-1,-5-7 1,-2-2-1,1-4 0,-2-4 0,3-3-2,-4-7-1,13 4-6,-24-15-20,15 2-10,-3-10 1,2-1 0</inkml:trace>
  <inkml:trace contextRef="#ctx0" brushRef="#br1" timeOffset="57876">2133 2710 83,'23'-25'38,"12"9"0,4-2 1,15 12-28,-7-7-6,4 4-1,-5 0-2,-1 0-1,-6 2-1,-5-3-2,-6 6-2,-9-10-11,1 10-25,-8-4 2,-1 4-1,-11 4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6:10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373 685 34,'-2'20'29,"0"-3"-4,-4-4-6,7 3-6,-1-16-3,-1 15-1,1-15-3,11-6 0,-1-7-1,6 0 0,1-11-1,5-2-1,0-7 1,4-4-3,-2-1 1,-1-1-2,-1 0 1,0 1 0,-7 5-1,-1 4 0,-4 6 0,-3 4 0,-1 6-1,-6 13 1,0 0-1,0 0 0,4 15 2,-3 7-2,-3 6 1,0 7 0,-1 8 0,-2 6 1,1 3-1,-2 3 1,-1 1 0,0 0 0,2-3-1,1-2 1,1-4 0,1-2-1,0-4 0,0-6 0,1-3 0,0-6-1,1-2 0,-1-6-3,2 0-2,-1-18-5,2 18-16,-2-18-7,2 14-3,-2-14 2</inkml:trace>
  <inkml:trace contextRef="#ctx0" brushRef="#br0" timeOffset="516">373 1267 34,'-10'5'32,"10"-5"2,10 3-9,-10-3-9,26 0-6,-9 1-3,7 5-3,3 3-2,4 1 0,2-2-1,4 5 0,0-4 1,0 2-2,0-5-2,-3-6-3,8 0-22,-6-11-7,-3-3-2,-1-9 2</inkml:trace>
  <inkml:trace contextRef="#ctx0" brushRef="#br0" timeOffset="1563">1150 144 22,'-5'-23'32,"0"6"-7,5 17-2,-6-18-6,6 18-6,0 0-4,0 0-2,-7 12-3,4 7 0,0 8-1,-1 14 0,-1 12 1,1 15-1,0 13 0,3 13 1,-1 7 0,3 6-1,-1 3 2,2 1-1,-1-3 0,1-4 0,-1-8 0,0-7 1,-1-8-2,1-9 1,-1-11 0,1-9-1,0-11-1,0-11 1,0-6-1,1-9-1,0-6 0,-2-9-3,0 0-10,0 0-21,2-24 0,0 4-2,2-9 2</inkml:trace>
  <inkml:trace contextRef="#ctx0" brushRef="#br0" timeOffset="2172">1430 678 6,'0'0'28,"0"0"1,0 0-11,0 0-3,-14 13-5,4 3-3,2 10-3,-4 8-1,3 11 1,-1 7-1,4 9 0,0 3 1,8 1-2,2-2 1,5-3-2,2-10 0,5-6 0,3-13 0,5-8-1,4-14 1,4-10 0,3-13 1,5-10-1,0-11 1,3-9-1,-4-10 0,-4-9 1,-8-5-1,-9-2 1,-12-1-1,-9 5 0,-12 4 0,-10 9-1,-7 10 1,-6 7-3,-2 16-3,-5 1-9,6 14-20,1 8-1,4 5 1,2 6 1</inkml:trace>
  <inkml:trace contextRef="#ctx0" brushRef="#br0" timeOffset="2875">239 240 38,'-22'14'25,"-3"6"-2,5 15-3,-9 6-5,6 19-4,-6 8-1,4 17-3,-1 8-1,8 11-3,2 3 0,11 6-1,6-2 0,10-5-1,10-7-1,13-11 0,11-10-1,11-15-3,11-7-8,3-20-22,9-15-1,5-11 0,4-17 1</inkml:trace>
  <inkml:trace contextRef="#ctx0" brushRef="#br0" timeOffset="3375">1834 234 54,'13'8'34,"2"4"-1,6 8-14,1 14-16,2 15 0,1 15-2,-2 13 1,-1 10 0,-2 8 0,0 6 0,-7-4 1,1 0 0,-7-5 0,-1-10 0,-4-11 1,-2-8-1,-3-9-2,-2-7 1,-1-9-3,-4-8 0,4-9-3,-3-11-8,9-10-17,0 0-7,-3-15 0,6-9 0</inkml:trace>
  <inkml:trace contextRef="#ctx0" brushRef="#br0" timeOffset="3766">2472 0 15,'3'11'32,"0"13"1,-4 2 0,-2 4-20,5 14-5,-4 1-1,1 8-2,-3-1-1,2 5-2,-3-4-2,-1-4-2,3-2-6,-5-10-12,1-8-13,3-5-2,-4-12 2</inkml:trace>
  <inkml:trace contextRef="#ctx0" brushRef="#br0" timeOffset="3985">2235 404 34,'13'-8'33,"4"-6"0,11-1-1,8-6-26,1-8-2,6-3-1,-4-5-1,-1-5-1,-1 0-1,-3 2 0,-5 6 1,-7 3-2,-2 7 1,-9 5 0,0 9-1,-11 10 0,0 0 1,-1 11 0,-11 5 0,-1 5 0,-9 5 0,-2 6 1,-7 2 0,-2 3 0,-4 3 0,-1 2-1,-3-7 1,3-3-1,3-5 1,3-5-1,5-8 0,5-7 1,5-12-2,7-11 2,6-10-1,5-9 1,6-9-1,4-4 1,0-2 0,4 2 0,-2 6 0,1 6 0,-3 12-1,2 13 0,-2 15 1,1 16-1,3 10 0,2 11 1,4 7 1,4 5-1,2 0 1,2 0-1,1-6 2,0-8-2,-1-7 0,0-9-5,2-8-27,-7-8-4,-4-12-1,-4-4 1</inkml:trace>
  <inkml:trace contextRef="#ctx0" brushRef="#br0" timeOffset="28110">3226 932 24,'0'0'27,"0"0"1,0 0-3,0 0-5,4-21-6,-2 11-3,-7-8-3,3 3-1,-5-4-1,4 4-2,-5-2 0,1 3-2,-3 2 0,-1 4-1,-3 4 0,-2 6 0,-2 6-1,-2 6 0,-2 9 0,-3 9-1,3 10 2,-1 7-1,2 11 0,4 2 0,6 3 0,3 0 0,9-2 0,7-4 0,9-11 0,8-9 0,7-11 0,6-12 0,3-10 1,9-16-1,3-12 0,-2-13 1,-2-10 0,-4-10-1,-5-9 0,-7-1 1,-8-5 0,-11 2-1,-12 6 0,-9 7 0,-11 9-1,-10 13 1,-7 13-1,-7 12-2,-2 14-3,-5 4-27,7 10-3,5 2-1,7 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6:50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298 142 21,'0'0'30,"-4"-12"-3,4 12-3,-9-9-7,-2 4-5,11 5-3,-22 3-2,8 9-3,-7 4 0,1 15-2,-7 10 0,-1 14-1,-3 8 0,4 11 0,0 5 1,5 6 1,5-3 0,5 2 0,5-7-1,7-6 1,2-5 0,6-8 0,1-6-2,1-6 1,-1-10-1,1-8 0,-2-7-1,-2-8-2,-6-13-2,10 5-9,-10-5-22,11-21-1,-3 0 0,2-7 0</inkml:trace>
  <inkml:trace contextRef="#ctx0" brushRef="#br0" timeOffset="516">435 502 7,'-5'18'29,"5"-18"2,0 0-1,5 13-9,-5-13-5,16-13-2,-6-3-4,7 0-1,0-9-3,7 1-3,-2-5-1,2 1 0,-3 0 0,-1 4-1,-4 1 1,-2 7-1,-3 2 1,-3 3-1,-8 11-1,5-10 1,-5 10-2,0 10 1,-2 4 0,-1 8-1,-1 9 1,-2 7 0,-3 9-1,0 4 2,-2 7-1,-2 1 1,-2 2-1,0-5 0,2-7 0,-1-4 0,4-8-2,0-8-3,6-5-6,-5-13-12,9-11-12,0 0-1,0 0 1,-10-1 1</inkml:trace>
  <inkml:trace contextRef="#ctx0" brushRef="#br0" timeOffset="875">426 918 36,'-13'8'32,"4"0"2,9-8-7,-14 8-7,14-8-5,0 0-4,0 0-4,16 0-1,-2-1-2,4-3-2,5 1 0,3-2-1,6 0-1,3 0-1,0 0 0,-1 3-3,-4-8-4,3 5-28,-8-4 0,-2-2-1,-5-4 1</inkml:trace>
  <inkml:trace contextRef="#ctx0" brushRef="#br0" timeOffset="1219">964 21 29,'0'0'29,"-10"1"1,10-1-1,-6 19-21,1-8-4,1 4-1,-2 2 0,1 4 0,-1-2 0,3 4 0,-3 0 0,2 4 0,-2 2-1,4 3 1,0 4-1,4 10 1,0 4-2,5 8 1,-1 6 0,1 7-1,-1 3 0,0 6 2,-2-6-2,-2-1 0,-3-8 1,-1-7-1,-2-12-2,0-12-1,4-10-11,-3-15-19,3-9-2,3-23-1,1-6 1</inkml:trace>
  <inkml:trace contextRef="#ctx0" brushRef="#br0" timeOffset="1703">1225 534 52,'-16'2'33,"1"3"-3,-5 5-8,2 1-16,4 5-2,0 1-1,7 7 0,2-1 0,9 1-1,5-3 1,8-1-1,6-7 1,8-4 1,2-8-1,5-6 1,-1-8-2,-1-4 1,-3-6-1,-5-2 0,-7-7-1,-11-1 0,-9 0 0,-9 0-1,-10 3-1,-5 3-1,-4 7-3,-6-1-12,6 10-18,2 6-1,7 5 0,8 2 1</inkml:trace>
  <inkml:trace contextRef="#ctx0" brushRef="#br0" timeOffset="2109">1449 69 55,'0'0'33,"12"4"1,0 11-1,2 7-27,10 11-2,-1 10-1,3 10 0,-2 11-1,-3 6 0,-4 7 0,-1 2-2,-7 1 1,-5-2-1,-6-5 1,-2-7-1,-4-13 1,-1-4 0,-2-11-1,-1-7 0,1-9-1,0-9-2,7 0-8,-5-11-19,9-2-5,1-12-1,6-2 2</inkml:trace>
  <inkml:trace contextRef="#ctx0" brushRef="#br0" timeOffset="2469">1942 0 18,'0'0'29,"5"18"1,-9 1 1,0 7-19,-7 0-2,3 10 0,-6 1-4,5 2-1,-3 0-1,3 2-1,0-3-1,0-1 0,2-4-1,1-8-1,2-4-4,-1-10-9,5-11-19,0 0-2,0 0 2,1-21-1</inkml:trace>
  <inkml:trace contextRef="#ctx0" brushRef="#br0" timeOffset="2703">1821 206 28,'6'-22'32,"11"3"2,1-2-1,3-5-16,11 9-7,-7-6-1,4 5-4,-6 1 0,-3 3-3,-5 3-1,-4 7 0,-11 4-1,2 9 1,-7 2-1,-2 6 0,-5-1 0,-2 4 1,-1-1-1,-3-3 2,-2-3-1,0-5-1,-4-4 1,0-2 0,0-5 0,0-1 0,3-2-1,2 1 1,3-2 0,4 2-1,12 5 0,-13-8 1,13 8-1,0 0 0,0 0 0,2-10 0,-2 10 0,0 0 1,11-13-1,-11 13 0,12-4 0,-3 6-1,3 5 1,2 4 0,1 3-1,4 4 1,3 0 0,1 2 0,1-1 0,-1-3 0,-2-1 0,-3-4 0,-2-1 0,-3-4-1,-1 1-2,-12-7-2,15 10-11,-15-10-19,0 0 0,13 5-2,-13-5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47:26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174 427 48,'22'-25'37,"0"2"-2,-1 10-6,-2-3-21,6 12-5,0 14-1,0 12-2,2 14 0,2 10 0,3 13-2,0 9 1,0 5 0,-1 4 0,-3-4 0,-2-6 0,-2-4 0,-5-6 1,-4-10-1,-5-9 1,-5-7-1,-4-7 1,-3-6 0,-6-8 1,-8-7-1,-3-6 1,-8-8 0,-3-4 1,-7-2 0,-6 0 1,-5 0 0,-3 5 0,-3 5 1,-2 12-2,-2 7 0,4 9 0,5 8-1,9 6-1,9 10 0,13 1-1,15 5 1,11-1-1,14 0 2,11-4-1,9-7 1,9-3-1,5-12 1,0-6 0,1-11 0,0-6 0,-2-7-2,-6-9-2,-1 2-6,-15-12-18,3 3-11,-5-3 0,-1-1 0</inkml:trace>
  <inkml:trace contextRef="#ctx0" brushRef="#br0" timeOffset="656">1079 487 32,'0'0'38,"-10"-2"0,10 2-2,3-12-16,10 8-11,2 3-4,9 8-2,3 8-1,8 11-2,5 13 0,4 14 0,0 13-1,-2 9 0,-1 4 1,-6-1-1,-5-6 0,-7-10 1,-5-13-1,-7-15 1,-2-17 0,-9-17 0,2-12-1,-11-19 0,-7-11 1,-11-10-1,-9-3 1,-10 1-1,-9 8 1,-8 15 1,-6 21 0,-3 24 1,0 27-1,6 22 1,7 19-1,10 14-1,10 8 1,15-1-2,15-7 1,16-11 0,16-17 0,15-14 0,13-23 0,13-19 0,9-18-1,5-18-2,4-9-8,-7-14-26,1-10-1,-3-12-1,-6-7 0</inkml:trace>
  <inkml:trace contextRef="#ctx0" brushRef="#br0" timeOffset="1344">1869 35 43,'1'12'34,"-1"-12"-7,-1 9-6,9 5-9,-7-1-5,9 15-1,-5 5-3,5 17 1,-1 6-1,1 12 0,-3 5-1,-1 3-1,-2 2 0,-2-6-1,0-6-3,-4-11-1,2-8-5,-7-18-8,6-9-18,1-20-2,0 0 1</inkml:trace>
  <inkml:trace contextRef="#ctx0" brushRef="#br0" timeOffset="1594">1744 399 40,'8'-16'36,"9"-3"1,9-5-7,5-16-19,13 0-5,3-11-1,7 2-2,-4-1-1,-1 7-2,-9 9 1,-5 10 0,-9 15 0,-9 14 1,-9 13-1,-11 13 1,-7 5 0,-5 8 0,-8-2 0,-7-1-1,-6-9 1,-7-9-1,-4-12 0,-5-10 0,-3-12 0,-4-7 1,0-6-1,4 0 1,6 0-1,9 6 0,9 7 0,18 13 0,18 15 0,21 11-1,21 10 0,12 10 0,16 4 0,6 7 0,8-1 0,-4-3 1,-8-8-2,-8-5-2,-9 2-9,-12-15-29,-13-5 1,-10-8-2,-11-13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6:54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53 202 19,'-12'6'26,"-4"-2"-6,5 0-7,11-4-2,-14 7-6,14-7-2,0 0-2,3 10 0,8-6-1,4 0 0,7 1-1,5-2-1,9 2 0,7-4-1,9 3-1,5-4-2,10 3 1,6-3 0,9-1-1,5 0 2,7 0 0,5-1 1,8-1 0,6-3 1,3 1 0,3-1 2,4 1-1,5-1 1,2-1 0,2 2 1,3 0 0,-2 0-1,2 0 2,1 0-1,-1 0 2,-1 1-1,-4 0 0,-2 1 1,-3-1-1,-1 2 1,-4-2-1,-3 0 1,-1-2 0,-2 1 1,0-1 0,0-1 2,0-2 0,0 0 0,-1-2-1,6 3 0,-3-6-2,1 2 1,-4-2-3,-1 2 0,-6 2-5,-8-2-11,-9 0-13,-3 6 0,-19-5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2:20.07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417 18 48,'0'0'39,"0"0"-2,9 10 1,-21-16-12,12 6-13,-22 0-4,4 1-4,-10-4-1,2 1-2,-5-4 1,1 4-1,4-2 0,2 2-1,7 0 1,4 1-1,3 0 0,10 1-1,-10 0 1,10 0-1,-2 9 0,-2 1 0,2 4 0,-1 10 0,-1 8 1,-1 10-2,-3 12 2,-3 9-1,-2 14-1,-1 6 2,-2 5-1,-1 1 0,2 0 1,2-4-1,2-5 0,2-7 1,2-11-1,5-10 0,0-8 0,4-6 0,1-9 0,3-5 1,4-6-1,5-6 1,5-5 0,4 1 0,3-4 0,9-1 0,-3-2 0,4-1 0,-2 0 0,-4 0-1,-7-1 1,-1 0-1,-7 2-1,-7-1 0,1 1-3,-10-1-9,0 0-28,0 0-1,0 0 1,-11 9-2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2:18.68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325 63 64,'-3'-15'38,"3"2"-1,-2-5-6,2 18-13,1-18-7,-1 18-2,0 0-2,0 0-2,4 9 0,-3 10-2,-3 7 0,2 10 0,-4 6 0,3 8-1,-2 1-1,2 2 1,1-3 0,0-2-1,2-6 0,1-8 0,2-5 0,0-8 0,-1-3 0,-1-7-1,-3-11 0,5 11-1,-5-11-1,0 0-2,4-12-2,-8-1-8,4 13-28,0 0-1,0 0 0,6 17 1</inkml:trace>
  <inkml:trace contextRef="#ctx0" brushRef="#br0" timeOffset="624">0 1237 81,'0'0'39,"13"9"-1,-13-9-3,17 14-22,-18-3-6,7 12-1,-7 4-1,4 12-1,-3 3 0,3 6-1,-2 5-1,5 0 0,-2-2-1,2 0 0,0-10 0,1-4-1,-2-6 0,0-8-2,0-5 1,-3-8-2,-2-10-2,0 0-6,14-6-31,-14-12 0,7-1 2,-3-11-1</inkml:trace>
  <inkml:trace contextRef="#ctx0" brushRef="#br0" timeOffset="921">403 1274 91,'15'22'39,"-5"6"2,-1 13-1,-14 0-32,9 11-3,-5-1-1,1 5-1,-3-4 0,1-3-1,-1-5 0,0-7-1,0-9-1,2-6 0,1-7-1,-1-6-1,1-9-6,-10-5-32,9-11-1,-10-10 0,4-8-1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3:14.834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318 464 83,'9'28'40,"-3"3"-1,8 21 0,-10 0-32,10 17-2,-4 7-2,1 9-1,-1 3-2,-2-1 1,-1-5-3,-3-6 0,2-3-4,-10-21-10,7 1-24,-9-18 1,2-8 0,-9-20-1</inkml:trace>
  <inkml:trace contextRef="#ctx0" brushRef="#br0" timeOffset="218">0 706 77,'7'-86'42,"23"10"-3,12 2 2,24 18-21,8 2-18,15 20 1,3 13-3,-1 18 1,-6 13-1,-7 13 0,-14 12-1,-15 5 0,-16 7 1,-16-1-2,-16 1 2,-12-4-1,-11-4-1,-11-8-1,-1-1-5,-12-17-21,11-1-10,-2-14 0,12-2-1</inkml:trace>
  <inkml:trace contextRef="#ctx0" brushRef="#br0" timeOffset="515">852 392 78,'30'-6'38,"3"8"-1,-5 1 1,6 11-31,-10 0-5,0 7 0,-6 2-1,-1 2-1,-5-1 0,-2-4 1,-3-4-1,-3-6 1,-4-10-1,0 0 0,-20-2 0,4-5 0,-5-3 0,-4 2 0,-2-1 0,-2 6 0,3 9 0,2 3 0,5 5 0,8 6 0,7 2 0,8 2 0,8-3 0,11-3 1,7-8-1,8-6 1,2-6-1,4-5 0,-3-3 1,-3-2-1,-4 3 0,-6 5 0,-7 3 0,-7 6 1,-4 3-1,-5 3 0,-3 0 1,-2-11-1,0 13 0,0-13-1,-8-12 1,1-4-1,1-4 1,-1-7-1,0-5 0,0-5 0,2-4 1,3 3 0,3 1 0,5 0 0,1 4 0,2 3 1,7 5-2,-1 6 0,7 8-6,-10-4-30,10 7 1,-5-5-1,5 8 0</inkml:trace>
  <inkml:trace contextRef="#ctx0" brushRef="#br0" timeOffset="1638">1069 352 100,'18'26'39,"-6"-3"2,8 16-11,-9-9-26,2 6-1,-2-2-2,-4 1 0,-2-3-1,-3-5 0,-1-4-2,-4-10-2,6 7-16,-3-20-20,-10-7 1,1-12-1,3-4 0</inkml:trace>
  <inkml:trace contextRef="#ctx0" brushRef="#br0" timeOffset="1856">1017 112 93,'1'-12'39,"-1"12"-4,1-14-5,-1 14-65,11-4-2,-1 5 0,-10-1-2</inkml:trace>
  <inkml:trace contextRef="#ctx0" brushRef="#br0" timeOffset="2246">1449 370 85,'-3'25'35,"-4"2"2,4 12-11,-6-7-20,9 7-2,0-6-1,7-2 0,1-12 0,8-9-1,4-14 0,3-10-1,0-8 1,4-8-2,-3-4 1,-2 0-1,-5 5 0,-3 4 0,-6 10 0,-8 15 0,11 2 0,-7 12 0,3 7-1,2 3 1,4-2 1,3-3-1,3-5 0,3-10 1,0-9 0,-3-11-1,-3-7 1,-5-8-1,-4-6-1,-6-6 1,-3 0-1,-3 1 0,2 8-2,-1 3 1,6 11-1,1 7 2,8 19-1,1 9-1,6 11 2,0 7 0,3 5 2,2 6-1,-5-3 2,1 2-1,-6-8 0,1-5 0,-5-5-1,-3-15-4,5-1-33,-11-9 1,8-21-1,-5-5-1</inkml:trace>
  <inkml:trace contextRef="#ctx0" brushRef="#br0" timeOffset="2730">1919 90 80,'0'0'38,"0"0"-2,0 0 2,9 11-32,11-4-4,-2 0 0,3-2-2,-2 2 0,-4-1 0,-4 2 1,-4 1-1,-4 2 1,-2 5-1,2 1 1,2 5-1,4 1 0,6 2 0,5 2 0,4-2-1,1 1 1,1-1-1,-5-4 2,-5 0-1,-8-5 1,-6 1-1,-9-5 1,-5-2-1,-6-2 0,-2-6-3,2 4-4,-8-15-14,12 8-18,-1-9 2,15 10-2,-9-19 2</inkml:trace>
  <inkml:trace contextRef="#ctx0" brushRef="#br0" timeOffset="3338">2500 149 93,'8'-23'38,"-1"4"1,-9-7-3,5 5-31,-14-1-2,-3 6-1,-6 4-1,0 4 0,-4 7 0,2 4 0,1 6-1,4 4 0,5 1 1,7 3-1,7 0 1,8 1-1,7-1 0,2 0 0,3 1 0,-3 0 0,-1 3 0,-10 2-1,-10 2 0,-7 3 0,-8-2 1,-1 4-1,-3-3 1,4-1-1,2-5 2,11-2-1,8-6 1,9-3 0,6-1-1,5-5 0,4-2-1,-1-4-2,8 7-15,-12-14-22,6 0 1,-7-5-1,6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3:18.672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372 417 90,'-22'10'37,"-5"-5"0,-5 6 1,-17 0-33,1 6-4,-2 6-1,3 9 0,4 2 1,13 4-2,11-2 3,15-1-2,13-7 1,16-6-1,9-9 1,11-11 0,4-11 0,2-9 2,-2-11-2,-3-6 1,-8-12 0,-7-6 0,-10-9-2,-12-9 1,-9 0-1,-9-3-1,-3 5-1,-6 4-1,5 17-7,-13 2-28,19 22-2,-3 11 2,10 13-2</inkml:trace>
  <inkml:trace contextRef="#ctx0" brushRef="#br0" timeOffset="312">546 542 96,'22'61'37,"-14"-14"2,1-5-5,-9-13-31,-3-8-6,6-2-7,-15-19-29,12 0 1,-3-24-2,9 0 3</inkml:trace>
  <inkml:trace contextRef="#ctx0" brushRef="#br0" timeOffset="483">662 341 97,'-16'22'37,"4"6"2,-3-6-5,7 4-31,8-1-2,10-1 0,9-1 0,10-3 0,9 0-1,7 1 1,-1-2-1,-3 4 1,-9-2 0,-9 4-1,-13-1 1,-10 3-1,-11-1 1,-8-1-1,-5-4 1,1-1-1,1-5 1,3-6-1,4-5-1,4-6-1,11 2-2,-15-27-18,18 10-18,-3-10 1,9-3 0,-3-11 0</inkml:trace>
  <inkml:trace contextRef="#ctx0" brushRef="#br0" timeOffset="826">1025 39 100,'9'29'38,"-4"13"1,-6 0-9,6 20-27,2 8-3,1 2 0,2 2-2,-1-6-1,4-4 0,-4-19-5,8-4-24,-14-22-6,-2-10 2,-13-20 20,0-5 15,-5-8 4,-3-11 1,5 3 5,-7-12 23,15 11 7,5-3 0,22 13-22,7-6-12,17 5-4,12 5 0,10 2-3,22 3-36,3-7 0,20-2-1,8-6-1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3:20.029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225 469 97,'-12'25'40,"3"15"0,-7 10-1,2 19-34,-2 12-2,0 17 0,-2 11-2,4 5 0,-1-1 0,4 3-2,2-7 0,0-8 0,5-12-2,-1-19 0,4-13-3,-5-27-5,13-7-16,-16-38-2,14-8 17,-13-27 6,2-12 4,-2-18 2,-2-16 4,5-4 6,-11-23 18,19 12 1,-9-16-16,18 11-5,3 6-3,9 10-2,6 18 0,8 17-2,7 22 0,1 19-1,2 20 0,-4 15 0,-6 12 0,-6 11 0,-8 6-1,-10 2 1,-12 1-1,-7 0-1,-7-2-1,-7-9-3,7 7-19,-11-18-16,10 3 1,-3-9 0,13 1 0</inkml:trace>
  <inkml:trace contextRef="#ctx0" brushRef="#br0" timeOffset="468">548 968 105,'14'10'39,"-14"-10"1,11 10-7,-11-10-31,1-12-3,-1 12-6,-1-21-30,9 10-3,-2-9 1,10 3-1</inkml:trace>
  <inkml:trace contextRef="#ctx0" brushRef="#br0" timeOffset="686">826 564 94,'0'0'37,"-2"-17"0,2 17 0,0 0-35,0 0 0,-4 12-1,4-12 0,-2 16-1,2-16 1,2 14-1,-2-14 1,3 11 0,-3-11 0,0 0-1,9 6 1,-9-6 0,0 0-1,0 0 1,0 0-1,0 0 0,0 0 0,0 0 0,0 0 0,0 0 0,4 13 1,-1-3-1,-2 2 1,1 5 0,3 6-1,2 5 2,2 8-2,2 3 1,1 2-1,-1 1 1,2 2-2,0-5 2,-3-5-1,-2-6 0,-1-6 0,-3-7 0,-1-3-1,-3-12-1,0 0-3,0 0-32,3-28-3,-1 6 1,-7-12-1</inkml:trace>
  <inkml:trace contextRef="#ctx0" brushRef="#br0" timeOffset="1591">1164 730 28,'0'0'33,"0"0"4,0 0-1,0 0-10,-11-15-9,11 15-4,-14-23-4,4 10-2,-9-5-2,1 3-2,-8-1-1,-2 4 0,-6 4-1,-2 7-1,2 8 1,1 9-2,4 11 1,6 7-1,7 7 1,7 4-1,10 2 0,8 1 1,8-5-1,6-5 1,5-12 0,3-8 1,0-13 0,1-13 0,-1-13 0,-1-14-1,-7-12 1,-3-12 0,-5-15 0,-6-11 0,-6-9 0,-5-6 0,-7-3 0,-6 7 1,-6 7-1,0 13 0,-4 17 0,1 18 0,-1 24-1,1 23 1,5 21 0,5 18-2,3 20 1,5 16 0,3 12 0,5 9-1,5 1 1,6-3-1,2-7 0,4-9 0,3-14 0,2-17-1,4-12-1,-4-22-5,12-2-31,-13-21-2,5-4 2,-5-13-1</inkml:trace>
  <inkml:trace contextRef="#ctx0" brushRef="#br0" timeOffset="2153">1368 839 92,'9'14'40,"-6"-3"1,4 2-2,-7-13-30,0 0-9,2 13-4,-2-13-34,-1-11-3,5-5 2,13-2-3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3:46.7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319 108 87,'-9'-26'37,"-4"0"0,-4 4 0,-12 1-29,6 11-4,-8 6-1,0 13-1,-4 10-1,2 16 0,0 12 0,6 8 0,6 8-1,7 5 1,11 2-1,8-1-1,10-8 1,12-7 1,10-12-2,11-13 2,6-13-1,8-13 0,1-16 0,1-12 0,-1-14 1,-7-13-1,-12-12 0,-12-4 1,-15-3-1,-16 3 0,-16 8 0,-13 10 1,-15 14-2,-7 15 1,-4 19-3,-3 2-9,10 21-25,7 1-2,20 4 1,13-4-1</inkml:trace>
  <inkml:trace contextRef="#ctx0" brushRef="#br0" timeOffset="375">861 224 83,'27'9'39,"-20"5"-1,-9 8 1,-16-2-21,-3 11-15,-3 3-3,4 4 1,3 2-1,11-6 1,14-2-1,11-8 0,12-10 1,8-10 0,5-10 0,5-7 0,-3-12 0,-1-5 0,-13-8 0,-9-8 1,-13-5-1,-13-1 0,-14 1 0,-10 5-1,-8 8-1,-8 9 1,2 10-2,-2 9-2,13 18-4,-1 4-31,24 8 0,8-4 0,19 5 0</inkml:trace>
  <inkml:trace contextRef="#ctx0" brushRef="#br0" timeOffset="702">1475 227 108,'-1'10'37,"-21"-2"2,-7 12-5,-9-6-31,-1 10-2,1 4 0,9 7 0,11 1-1,17 0 2,15-3-2,17-4 1,17-8 0,9-6 0,9-13 0,5-6 0,-4-11 1,-7-6 0,-12-12 0,-13-7 0,-22-8 0,-15-6-1,-16 1-1,-16 1 1,-10 3-3,-6 7 1,1 8-3,1 10-1,15 21-8,0 2-27,21 14 0,9 2 0,19 10-1</inkml:trace>
  <inkml:trace contextRef="#ctx0" brushRef="#br0" timeOffset="1030">1861 613 108,'7'29'39,"-5"-16"-1,-2-13-3,0 0-34,-8-19-6,17 7-7,-10-13-27,13 0 0,2-7 1,12 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3:47.99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-1 155 106,'1'31'38,"-2"-6"-2,-2-13-6,3-12-42,0 0-26,14-10 0,-2-14-1,11-5 2</inkml:trace>
  <inkml:trace contextRef="#ctx0" brushRef="#br0" timeOffset="140">361 0 95,'-1'25'37,"-4"-3"-7,6 0-29,-3-2-25,2-20-12,0 0-2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3:48.3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398 299 93,'-12'-39'36,"-11"-6"2,-3 8-7,-11-10-23,6 11-2,-10-1 0,8 10-1,-7 6-1,7 11-1,-1 14-1,6 15 1,4 10-2,5 11 0,6 7 0,9 6 0,10 2-1,8-1 1,11-8 0,11-8-1,9-9 1,9-9-1,5-14 1,0-9 0,-1-13-1,-5-8 1,-9-13 0,-11-7-1,-14-11 1,-13-2-2,-16 5 0,-16 3-2,-10 17-3,-18-1-9,-5 26-25,-11 13-2,-2 21 2,-12 8-2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0:51.45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109 716 33,'-9'-10'34,"-2"2"1,-2 0 0,13 8-17,-25-9-8,25 9 0,-21-6-4,21 6 0,-16-5-1,16 5-1,-10-4-1,10 4 0,-2-11 0,2 11-1,4-21 0,6 6-1,5-5 1,6-4-1,7-4 0,5-2 0,6 1 0,7 0 0,-1 3 0,-2 6 1,-5 7-2,-6 11 1,-8 13 0,-11 12-1,-12 11 0,-13 14 0,-11 8 0,-6 9-1,-5 6 0,0 0 1,2-2-1,10-2 1,13-6 0,14-6-1,18-4 1,14-6 0,15-7 0,9-2-1,4-2 1,1-3-1,-7-2 1,-8 0 0,-18 4 0,-18 2 0,-24 3 0,-20 5 2,-19 0-2,-15 6 1,-14 1 0,-7-6 0,-1-6-1,7-10 0,7-8 0,15-13-2,16-7 0,13-17-3,29 3-9,9-18-28,20-3 1,5-8 0,16 0 0</inkml:trace>
  <inkml:trace contextRef="#ctx0" brushRef="#br0" timeOffset="2667">1159 1070 25,'12'-6'36,"-12"6"0,0 0-2,0-19-11,0 19-4,-3-14-7,3 14-5,-10-17-1,1 9-1,-8 0-2,0 4-1,-7 2-1,0 4 0,-1 2-1,0 4 0,6 5-1,3 2 0,10 2 0,8 4 1,9 0 0,11 1-1,6 1 2,7 0-2,2 0 2,1-3-2,-2 0 2,-8-1-1,-6-2 0,-11 2 1,-11-1 0,-8 0 0,-12-1 0,-4-1 0,-7-1 0,-1-1-1,-2-2-2,0-6-2,9 8-9,-7-15-27,14-3 0,0-12-1,10-3 0</inkml:trace>
  <inkml:trace contextRef="#ctx0" brushRef="#br0" timeOffset="3120">1209 225 86,'10'-5'39,"-10"5"0,21 37 1,-21 2-36,14 18-2,2 16-2,4 12 0,1 12 0,1 5 0,-2-1-2,-1-5-2,6 1-9,-15-17-26,5-11-1,-12-16 0,1-13 0</inkml:trace>
  <inkml:trace contextRef="#ctx0" brushRef="#br0" timeOffset="3322">1220 1075 59,'25'-20'42,"4"-5"-4,8 0 3,-3-15-16,8 8-20,-8-5-1,-2 6-3,-5 2 1,-6 7-1,-5 5 0,-3 10 1,-4 11-1,-3 10-1,-2 10 1,0 7-1,-2 4 0,3 4 0,-1 0 0,-2 0 0,2-7 0,0-4 0,1-7 0,-2-7 0,-3-14 1,10 10-1,-10-10 1,5-23-1,-3-3 1,1-11 0,0-7 0,5-6 0,3-3 1,-2 2-1,4 7 0,3 6 0,-1 14 0,7 15 0,0 11 0,2 11-1,1 8-1,3 7 1,-1 4 0,0 1 0,0-2 0,-9 0 0,-5-3 0,-10-4 0,-11-2 0,-6-7 1,-13-1-1,-2-6 0,-10-3-1,1-5-1,2-1-1,3-5-1,10 2-4,-4-15-9,18 9-26,4-7 1,13 2 1,0-8 1</inkml:trace>
  <inkml:trace contextRef="#ctx0" brushRef="#br0" timeOffset="3915">1772 37 95,'5'-23'40,"1"4"0,4 17-2,0 1-34,3 12-2,-3 15-1,5 14 0,-2 11-1,3 13 0,-1 10 0,2 9 0,4 4 0,-3 2 0,6-2 0,-3-4-1,0-7 0,2-10 1,-3-7 0,0-10 0,-4-11-1,4-10 1,-2-12 0,2-11 1,4-13-1,3-11 2,2-13 1,0-11-2,-2-11 2,1-5-2,-5 0 3,-3 4-3,-7 6 2,-10 9-2,-3 11 0,-7 15 0,-2 16-2,-5 12 1,1 10-2,5 6 2,-2 3-2,7 4 2,3 1-1,8-4 1,5-8 1,5-4 1,0-12-1,0-6-1,8-7 2,-6-7-1,1-9-1,1-8 1,-3-2-1,1-3 0,-5 4 1,-2 0-2,-4 7 1,-1 8 0,1 12 0,-7 13 0,-1 10-1,-3 8 1,3 9-1,0 4 1,-2 5-1,2-4 1,-4-1-1,5-8 0,2-3-1,-3-8-1,6-5-1,-7-19-3,12 16-10,-12-16-26,3-20 2,-11-4-2,0-9 3</inkml:trace>
  <inkml:trace contextRef="#ctx0" brushRef="#br0" timeOffset="4570">1850 365 86,'-79'-12'41,"15"11"2,17 1-2,34 9-28,13-9-7,46-1-2,8-4 0,10-1-2,13-4-1,2-4-4,11 11-18,-16-18-21,-8 1-2,-15-7 1,-13 5-2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4:05.7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361 108 102,'-16'-12'37,"-11"1"2,-4 11-5,-9 1-29,5 14-2,-9 12-2,4 13 0,-3 10 0,7 8 0,10 5-1,9-1 2,11-3-1,13-1 1,18-13-1,14-10 1,14-14-1,11-10 1,9-14-1,5-10 0,3-13 1,0-8-2,-7-12 1,-13-6-1,-14-8 1,-12-3-1,-23-1 1,-10 4 0,-22 7-1,-19 10 1,-15 11-1,-9 13 0,-4 13-1,-2 12 0,7 9-1,1 4-4,22 11-24,9-6-11,23 2 1,16-7 0</inkml:trace>
  <inkml:trace contextRef="#ctx0" brushRef="#br0" timeOffset="390">1043 152 110,'30'-12'39,"-23"-6"1,-8 4-1,-17 0-34,-10 9-1,-11 6-2,-3 10-1,-11 11 0,1 12 0,0 10 0,9 10 0,14 8-1,18 2 0,19-1 0,11-2 1,19-7-1,14-7 1,16-11 0,14-11 0,-1-14 0,2-11-1,-3-13 1,-8-11 0,-8-12 0,-16-13-1,-18-11 0,-18-6 0,-19-4 1,-16 5 1,-25 5-4,-7 6 4,-6 12-2,-3 10-2,2 16 0,-4 7-1,20 16-3,4-8-6,34 12-28,8-11-2,7 20 2,18-13-2</inkml:trace>
  <inkml:trace contextRef="#ctx0" brushRef="#br0" timeOffset="812">1844 9 117,'8'-10'40,"1"6"1,-9 4-2,0 0-35,-14 6-1,12 14-1,-6 10-1,3 12 1,-2 9 0,8 11 0,-7 5 0,8 3-2,1-2 0,-3-4 0,2-6 0,3-8 0,-1-9 0,-7-9 0,13-6 0,-10-14-6,15 1-36,-15-13-1,0 0 1,15-16-3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4:18.0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511 413 80,'4'-24'39,"-4"-7"-2,2 2 2,-13-7-33,4 4-2,-5 2-1,-1 4-1,-7 6 0,-8 11 0,-7 12-1,-7 12 0,-3 16 0,-8 15 0,0 14-1,1 17 1,1 10-2,11 10 1,9 6 0,12 1 0,13-3 0,18-6 0,15-11-1,16-14 1,11-15 0,16-18 0,7-19 1,7-19-1,3-23 1,0-19-1,-4-15 1,-7-16 0,-14-13 1,-12-8-1,-20-7 0,-15-1 1,-21 5-1,-17 11 1,-16 14-1,-18 15 0,-7 17 0,-8 15-2,3 15 0,3 12-3,14 14-2,4-10-14,25 13-21,17-9 1,22 2-2,14-10 2</inkml:trace>
  <inkml:trace contextRef="#ctx0" brushRef="#br0" timeOffset="655">1412 79 86,'16'-9'39,"-16"9"1,0 0 0,0 0-23,-9 5-12,-2 11-3,0 11 0,0 5-2,-3 12 1,2 4-1,0 6 1,2 0-1,2-2 0,3-4-1,-2-8 0,3-4-1,-2-10 0,1-9-1,5-17 0,-14 5-1,6-16 1,5-10 1,1-8 0,5-8 2,5-4 0,7-8 2,10-1 0,5-2 1,5 3 0,0 4 0,2 9 0,-6 4 0,-3 9-1,-7 11 0,-10 10-1,-11 2 0,0 22 0,-11-2-1,-6 7 0,-4 3 0,-4 1 0,-5-2 0,0-4 1,-3-3-1,2-5 0,-2-7 1,4-6-1,2-9 0,2-7 1,6-3-1,4-3 0,6-2 0,7-1 0,6 0 0,5 0 0,9 5 0,4 2 0,7 1 0,5 2 0,3 0 0,0 0 0,-2 4-1,-2-2 1,-3 4 0,-5 1-1,-7 1 1,-4 1 0,-14 2 0,10 2 0,-10-2 0,0 0 0,-10 14 0,1-7 0,-4 1-1,-3 1 1,-2 0 0,-2 1 1,0-3-2,-4 1 2,-1-4-1,-2 1 0,0-5 0,0-1 0,-1-4 0,0-3 0,0 0 0,2-2 0,3 0 0,3 0 0,4-1 0,3 3 0,13 8 1,-13-13-1,13 13 0,0 0 0,2-10 0,-2 10 0,16 6 0,-1 2 0,6 7-1,4 6 1,5 5 0,3 5 1,1 3-1,2 7 1,-4-3-1,-3 1 1,-3-6 0,-5-2-1,-4-6-1,-4-6 0,2-7-3,-15-12-11,24-13-25,-16-8-2,7-3 1,-6-10-1</inkml:trace>
  <inkml:trace contextRef="#ctx0" brushRef="#br0" timeOffset="1997">1899 603 96,'0'0'38,"0"0"3,0 0-7,30-8-25,-15-10-5,9-3-1,3-9 0,5-4-1,0-5 1,0 2-2,-3 1 1,-2 5-1,-6 3 1,-4 7-1,-7 7 0,-10 14 0,11-3-1,-12 19 0,-2 9 1,-5 13-1,0 11 0,-2 9 0,-3 10 0,0 8 0,0 1 0,1-3 1,1-3-1,3-6 0,2-8 0,3-10 0,3-10-1,0-10 0,5-7-2,-5-20-3,14 18-12,-14-18-24,8-14 0,-14 1 0,6 13 1</inkml:trace>
  <inkml:trace contextRef="#ctx0" brushRef="#br0" timeOffset="2371">1785 1311 103,'16'12'42,"22"1"2,9-22-4,18 2-32,2-6-3,4 0-1,-2-1-3,-5-1 0,-9 3-2,-9-2-1,-12 7-2,-14-7-4,8 8-33,-17-9-3,2 0 2,-6-7-1</inkml:trace>
  <inkml:trace contextRef="#ctx0" brushRef="#br0" timeOffset="2683">2958 55 75,'-3'11'41,"-2"12"-3,-7 3 2,7 17-22,-13-2-14,4 9 0,-3 2-3,3 1 1,3-4-1,2-3-1,6-8-1,0-7-1,9-7-4,-6-24-2,20 17-12,-20-17-19,26-21 0,-8-6-1,8-7 2</inkml:trace>
  <inkml:trace contextRef="#ctx0" brushRef="#br0" timeOffset="2870">3142 183 86,'35'-36'39,"-8"4"0,-2 18-4,-22-4-19,-3 18-10,0 0-4,-28 20-1,-3 1 0,-11 4-1,-7 4 0,-5 0 0,-4-1 0,4 0 0,4-5 1,7-3 0,8-6 0,8-6 1,14-6-1,13-2-1,10-13 1,14-3-1,10-5 1,9-4-1,6-3 1,7-3 0,0 0 0,-3 4 1,-5 0 0,-11 6 0,-7 4 0,-10 7-1,-10 4 1,-10 6-2,-15 8 0,-6 3-1,-11 4 1,-3 5-1,-9 0 1,-5 4 0,-3-3-1,-4-1 1,5-6 0,0-4 1,5-5-1,6-9 1,7-4-1,7-9 0,5-5 0,12-3 1,4-5-1,7 0 1,7 1-1,4 4 0,4 4 0,4 10 1,4 8-1,3 7 0,-1 11-1,5 7 1,-2 7 0,2 6 0,0 3 0,2-3-1,0-1 1,-1-1 0,2-4 1,-1-3-1,-2-6 1,-2-6 0,-6-3 0,-3-2 1,-4-3 0,-4-3-2,-4-2 0,-9-1 0,0 0 0,0 0 0,0 0-3,0 0 0,-3 14-1,3-14-4,-7 29-16,-8-20-19,0 10-1,-6-4 0,-2 4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3:48.9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0 109,'0'0'40,"1"26"1,0-11-5,3 19-33,2 10-1,2 9 1,-3 4-1,2 5 1,-3-3-2,0-1 1,0-5 0,-2-9-3,0-8 0,-2-10-2,7-3-4,-12-14-33,16-2-2,-3-20 1,8-1-1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3:49.3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 0 110,'0'0'40,"0"0"0,3 23 0,-4-5-37,0 10 0,-2 4-1,2 8 0,0 4 0,2 4 0,-1-5 0,4-1-1,-1-5-1,1-6 1,2-5-3,-2-8-1,4-3-2,-8-15-27,12 5-10,-12-5 1,21-14-1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3:49.5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29 107,'16'29'41,"-8"-8"1,-1 1-3,-7-22-31,0 0-7,2 9-4,-5-25-7,13 3-30,-9-12-1,9 1 1,0-8-1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3:49.75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94,'11'33'35,"-7"-13"-13,3-6-22,-7-14-22,19-7-15,-4-13-2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3:49.8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85,'31'12'38,"-14"3"-1,-4 3-1,-8 1-34,0-1-34,-4-7-4,-1-11-1,11 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3:50.1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-5 3 104,'-3'-11'38,"3"11"3,0 0-1,11 15-35,-11 5-1,6 13 0,-3 6-1,4 8 0,-1 3 0,2 4 0,-1-3-1,-1-1 1,0-5-1,-3-8-2,0-5 0,-1-6-5,8 4-26,-10-11-9,5 1-3,-4-8 1,6 1-2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4:56.1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346 111 98,'0'0'38,"6"-16"2,-8-3-1,6 5-31,-12-6-4,0 5 0,-9 3-1,-4 9-1,-9 9 0,-6 14 0,-8 12-1,-1 14-1,2 15 0,0 9 0,11 9 0,11 2 0,15 0-1,17-6 1,20-9 0,16-12 0,20-20 0,12-15 1,9-20-1,6-15 0,-1-17 1,-5-15-1,-8-13 2,-16-12-1,-20-6 0,-20-4 0,-20 1 1,-21 9-1,-19 8 1,-11 11-2,-14 16 0,-5 14-1,0 18-2,5 6-2,17 23-13,12-10-23,20 9 0,12-7-1,28 4 1</inkml:trace>
  <inkml:trace contextRef="#ctx0" brushRef="#br0" timeOffset="406">1116 165 93,'2'12'40,"-9"8"2,-21 0-3,-8 15-17,-10-4-19,-2 7-3,4 8 1,9 1-1,14 5 0,17-2 1,18-4 0,20-6-1,17-7 1,20-9 1,8-11-1,9-9-1,-2-12 1,-6-9-1,-5-8 1,-18-8-1,-19-10 2,-20-8-1,-24-8 0,-18-4 2,-17 0-3,-9 3 0,-9 4 0,-2 8 0,5 11 0,5 8-5,16 16 1,11 4-5,24 9-31,13 11-3,14 3 2,13-5-1</inkml:trace>
  <inkml:trace contextRef="#ctx0" brushRef="#br0" timeOffset="780">1884 184 115,'-3'-12'42,"-15"-10"-1,-3 3 0,-13-4-37,1 6-2,-5 7 0,-1 10-1,-2 13 0,7 14 0,5 9 0,12 13 0,8 4-1,10 7 0,16 0 0,11-1 0,12-4 0,8-8 0,3-6-1,7-13 2,-4-12-1,1-10 0,-9-11 0,-6-12 1,-10-16 1,-13-9-2,-10-12 0,-14-7 0,-7-1 0,-11 2 0,-5 8 0,-6 7 0,2 23-8,-11 4-34,19 23-1,2 10 0,7 16-2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4:50.4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855 297 90,'3'-13'40,"3"1"0,-11-10-2,10 4-26,-14-12-9,0-2-1,-7-2 0,-2 1-1,-2 2 1,0 4 0,-2 4 0,1 6-1,-4 9 0,-2 9 0,-3 11-1,-5 10-1,-4 12 0,-4 11 1,-3 6-1,1 10 1,3 2-1,5 3 2,7-3-2,11-3 1,14-7 0,12-8 1,13-5-2,13-9 2,6-9-1,5 0 0,0-1 1,-6 2-2,-12 4 2,-17 7-2,-19 12 2,-23 6-2,-14 12 1,-11-3 0,-2 2-1,0-8 1,9-5 0,15-10 0,22-8-1,20-7 2,17-5 0,10 5-1,0 6 1,-1 16-1,-12 12 1,-19 15-1,-21 14 0,-16 13 0,-15 6 0,-6 3 0,-1-5 1,4-5 0,14-11 0,16-11 0,19-15 0,15-12 1,15-12-1,11-9-1,5-5 0,5-11-2,3-6-3,-8-16-9,2 3-27,-10-15-2,3-2 2,-11-13-2</inkml:trace>
  <inkml:trace contextRef="#ctx0" brushRef="#br0" timeOffset="702">872 1289 92,'0'0'38,"0"0"3,-6 12-3,3 6-32,-6 1-3,-1 7-2,-1 5-1,1 5 0,2 1 1,3 1-1,7-1 1,6-5-2,2-6 2,6-4 0,2-7 0,6-7 1,1-6-1,3-4 0,-2-8 0,0-5 0,0-3 0,-2-4 0,-2-1 0,1 0-1,-8 4 1,2 0 0,-7 5 0,0 3-1,-10 11 1,12-10 0,-12 10-1,0 0 1,0 0 0,0 0 0,0 0-1,0 0 1,0 0-1,2-11 1,-2 11-1,0 0 0,2-10 0,-2 10 0,0 0 0,2-10 1,-2 10-1,0 0 0,2-11 0,-2 11 0,0 0-1,0 0 1,0 0 0,0 0 0,0 0 0,0 0-1,0 0 1,3 15-1,2-2 1,-2 5-1,7 5 0,-2 3 1,5 4-1,1 1 1,4-1-1,1-2 1,2-3 0,4-3 0,0-7 0,3-4 1,2-7-1,4-8 0,3-7 0,-1-10 0,1-7 1,-3-8-1,-2-9 0,-5-4 1,-10-4 0,-8 0 0,-9 2-1,-8 6 1,-10 7-2,-7 6 1,1 12-4,-7-4-8,17 15-28,-7-5-3,21 14 2,-3-23-3</inkml:trace>
  <inkml:trace contextRef="#ctx0" brushRef="#br0" timeOffset="1700">2018 285 104,'0'0'38,"-4"-10"2,6 20-6,-7 0-31,3 17-1,0 14-1,0 18-1,-2 19 0,1 18 0,-1 22-1,-1 12 1,3 12 0,0 5 0,0 0 0,2-2 1,0-8 0,2-7 0,1-14 0,2-7 0,-2-13 0,0-11 0,1-12 0,-1-9-1,1-11 1,0-8-1,-1-11 0,0-8 0,1-8 0,0-4-1,0-4-2,-4-10-5,19 7-32,-19-7-1,17 0 0,-17 0-1</inkml:trace>
  <inkml:trace contextRef="#ctx0" brushRef="#br0" timeOffset="17347">2608 1146 86,'0'0'39,"-15"-14"-2,15 14-5,-18-8-23,18 8-4,-15 4-3,8 5 0,-2 4-1,2 4-1,0 2 1,2 4-1,1 1 0,3-2 1,1-1-1,3-2 1,0-5 0,2-2 0,-5-12 1,17 8 0,-6-14 0,4-2 0,-1-8 0,3-2 0,-1-5 0,2 0-1,-3-1 0,0 2-1,-5 4 0,-1 5 0,-4 4 0,-5 9-1,0 0 1,7 12 0,-6 5 0,2 1-1,0 6 1,3 0 0,4 2 0,1 1 0,3-6-1,3-4 1,5-6 1,4-6-1,3-8 0,2-6 1,-1-6 0,1-7-1,-3-6 1,-5-6 0,-6-4-1,-9-1 1,-7 1 0,-5 2-1,-5 5 0,-4 4 0,-2 7-1,-2 5 0,4 10-1,-1 3-3,10 12-3,-7-7-32,19 12-1,-8-15 0,26 27-1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1:03.6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1234 1669 48,'7'-20'35,"-4"0"1,-5-1 0,6 6-12,-20-13-8,17 13-8,-15-8-2,9 6-2,-10-4 0,7 4-2,-5-3 1,1 4-2,-3-1 0,0 2 0,-2 1 0,-1 2-1,0 2 0,-2 3 1,0 3-1,-2 3-1,-2 5 1,-4 2-1,-2 4 1,-1 4 0,-1 3-1,-1 4 1,2 3-1,0 2 1,5 0 0,4 3-1,4 2 1,4 1 0,0-1 0,7-1 0,1-1 1,5-1-1,1-1 0,5-2 0,5-2 0,5-2 1,6-1-1,8-2 0,5-2 1,6-1-1,-1-2 0,2-1 0,-6-2 0,-3-1 1,-7-2-1,-8 2 0,-8 0 0,-9-9 0,-12 21 0,-6-9 0,-10 4 0,-7 1 0,-2 3 0,-5-1 0,2-1-1,5-1 1,5-2 0,8-2-1,14 0 1,10-2 0,9-1 0,6 2 1,3 4-1,6 3 0,-7 5 0,2 6 0,-13 5 0,-9 6 0,-8 3 0,-10 6-1,-3 0 1,-9 2 0,5-2 0,-4-1 0,10-4 0,6-4 0,3-2-1,8-6 1,4-4 0,6-4 0,5-3 0,3-4 0,5-5 1,5-4-1,2-2 1,5-2-1,0-3 1,0-1-1,-4-2 1,0-1-2,-4 2-1,-9-8-6,6 6-29,-21 2-3,16-13 2,-13 0-2</inkml:trace>
  <inkml:trace contextRef="#ctx0" brushRef="#br0" timeOffset="1186">182 611 86,'0'0'39,"0"0"0,-15-9 0,15 9-24,-24 3-10,4-1-3,-2-2 0,-2 4-1,7 1 0,3 3-1,7 5 1,5 3-1,10 5 0,9 4 1,8 3-1,6 3 1,0 1-1,1 0 1,-4-2-1,-5-2 1,-8-2-1,-13-3 0,-10-4 0,-9-2-1,-9-2 2,-6-3-3,-3-3 1,-1-5-2,4 1-2,4-13-4,9 4-29,5-9-2,13 3 1,9-7 0</inkml:trace>
  <inkml:trace contextRef="#ctx0" brushRef="#br0" timeOffset="1498">273 820 78,'35'-20'38,"0"3"1,-8-9-1,4 12-18,-14-16-11,-3 6-4,-8-3-1,-4 3-1,-7 2-2,-3 3 0,-7 6 0,-1 7-1,-4 7 1,-1 10-1,2 9-1,4 7 1,4 7 0,6 4-1,7 3 1,4-2 0,7 0-1,3-9 1,3-5-2,0-10 0,5-7-4,-8-20-9,3-2-22,-2-14-3,4-8 2,-7-14-2</inkml:trace>
  <inkml:trace contextRef="#ctx0" brushRef="#br0" timeOffset="1825">511 0 85,'-12'6'38,"10"23"-1,-3 10 1,11 26-27,-8 3-7,5 19 1,0 3-4,3 4 0,2-4 0,5-5-2,5-7-1,-2-14 1,4-10-5,-5-21-3,7-7-30,-11-19 1,1-10 0,-12-16 0</inkml:trace>
  <inkml:trace contextRef="#ctx0" brushRef="#br0" timeOffset="2013">470 582 109,'-30'-28'40,"-1"1"1,17 21-10,3-4-22,11 10-4,11 1-1,4 1-1,3-2-1,4 1 0,0-1 0,6-3-2,0-1-3,-2-9-3,6 4-29,-7-12-7,7 2 1,1-11-2</inkml:trace>
  <inkml:trace contextRef="#ctx0" brushRef="#br0" timeOffset="2683">727 435 88,'0'0'40,"15"10"0,0-11 0,23 5-28,-6-8-6,12 3-1,4-4-2,3 1-1,3-2-1,0 0-1,-3-1-1,-9-1-1,-2 3-1,-12-5-7,5 9-30,-18-6 0,-1 6-1,-14 1 2</inkml:trace>
  <inkml:trace contextRef="#ctx0" brushRef="#br0" timeOffset="2980">758 652 97,'18'7'39,"-8"-9"2,18 8-4,-8-11-28,18 5-3,-2-3-2,8 2-1,1 0-1,-1 1-1,-1 1 0,-10-1 0,-4 3-3,-9-3 0,0 9-8,-20-9-29,12 3-2,-12-3 1,18-4-2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5:08.6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249 628 83,'10'-9'41,"-16"-2"-2,6 11 1,-32-21-30,13 16-8,-9 3 0,-3 6-2,-5 10 1,3 6-1,2 8 0,7 4 1,9 2-1,10-2 0,14-3 0,9-7 0,13-13 1,9-9 0,4-14 0,2-11 0,-2-14 0,-6-12 0,-10-14 0,-10-11 0,-12-7-1,-13-4 1,-8 2-1,-8 4 1,-4 11-3,-2 10 1,2 20-3,1 13-4,12 26-31,0 7-1,14 20-1,2 4 0</inkml:trace>
  <inkml:trace contextRef="#ctx0" brushRef="#br0" timeOffset="359">429 660 83,'5'30'39,"2"3"0,-8-8-1,9 5-32,-1-6-3,5 3-2,5-4 0,8-1 1,4-7 0,8-7-1,1-10 1,1-5 1,-5-11-1,-2-7 0,-10-10-1,-11-6 1,-12-9-1,-11-3 0,-12 2-1,-8 5 1,-6 8-1,-1 7-1,0 14 1,5 12-1,12 15 1,11 12-1,16 4 1,15 3 0,14-1 0,13-1 0,9-6 0,6-9 1,2-7-1,-1-10 1,-8-6 0,-9-8-1,-12-6 1,-16-3-1,-15-3 1,-11 3-1,-15 4 0,-7 8 0,-7 10 0,-2 13-1,1 15 1,3 10 0,8 14-1,8 7 2,12 4-1,11 2 0,10-3-1,6-7-1,9-7-1,2-13-3,14 0-12,-7-23-24,7 0 2,-10-16 0,9 9 9,-16-17 13,11 9 10,-12 0 6,-9-5 16,0 10 21,-9-1 4,4 7-2,-12-11-5,12 14-12,-13-5-8,12-13-3,0-3-3,7 0-1,2-10-1,6-2 0,2-7-1,5-4-1,0-2 0,0 3-1,-3 5 0,-2 5-1,-3 7 1,-2 11-1,-1 13 0,-3 9 0,0 11-1,-1 7 1,1 5 0,1 5-1,-1 5 1,-1-3-1,-5-3 0,-3-4 0,-7-4 0,-8-5 0,-9-6 1,-7-6-1,-6-7 0,-7-7 1,-7-4 0,1-4 0,0-3 0,4-1-1,5 1 0,5-2-1,8 5-1,7-2-3,19 12-9,-9-2-24,35-6-3,-8 1 2,20 4-2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5:10.19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1107 82,'17'17'41,"-17"-17"0,20 4 1,-21-20-28,9-2-8,-5-10-3,3-7 1,-1-9-3,2-8 1,0-5-1,3 0 0,0 2-1,0 5 1,1 8 0,-2 10-1,-2 13 1,3 17-2,-1 20 1,1 10-1,2 10 0,2 4 1,5 4-1,6 1 1,0-5 0,2-7 1,-3-14-1,2-10 1,-4-11-1,-2-8 1,-7-10-1,-5-11-1,-2-6 0,-6-6 0,3 3-2,-3-1 0,3 7-1,0 0-1,6 10 0,2 7 0,6 13 0,0 3 1,4 13 1,-3 7 1,0 7 2,-3 8 1,-6 5 1,0 8 1,-6-4 0,2 4-1,0-8 1,6-1 0,3-10 0,6-6-1,7-12 1,6-9-1,3-12 1,1-4 1,-5-12-1,-5-5 0,-12-9-2,-11-6 1,-13-1-2,-9-3 0,-11 6-1,-7 0-1,1 5-2,0 0-1,13 12-4,-2-9-20,27 11-13,7-6 2,20 4-2,7-10 3</inkml:trace>
  <inkml:trace contextRef="#ctx0" brushRef="#br0" timeOffset="624">1147 0 99,'0'0'39,"0"0"1,-4 21 0,-8 15-35,6 17-2,0 11-2,1 15 0,1 10 0,3 6-1,3-1 0,3-3 0,1-7-1,0-13-1,3-11 0,-5-20-1,1-8-7,-17-32-21,12 0 5,-26-35 17,0-7 6,-7-15 2,-8-9 2,1 1 2,-4-3 8,18 20 21,-9-6-6,28 22-16,10 9-5,23 13-1,15 9-2,13 4-1,11 2-1,4 0 0,4 1-2,-9-2-2,-4 5-4,-25-10-19,-2 14-15,-19-3 2,-10 12-2,-21-1 2</inkml:trace>
  <inkml:trace contextRef="#ctx0" brushRef="#br0" timeOffset="1060">340 1238 83,'0'0'42,"0"0"-1,-3-11 0,15 9-23,0-6-15,6 3-1,8 2 0,9 3 0,11-1-1,10 3 0,11-3 0,9 1-1,4-1-1,-2-5-2,-1 10-8,-18-15-30,-2 5-2,-18-13 2,-4 5-2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5:11.6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174-5 85,'-16'1'37,"-2"9"1,4 18 0,-7 9-30,9 20-5,-4 11-1,1 14-1,-1 4 0,3 5-1,1-5 0,3-4 0,-1-16 0,8-9 1,2-16 0,9-14 1,3-16-1,6-15 0,3-17 1,6-12-1,2-9 0,2-3 0,3-2 0,-2 4-1,-2 11 1,-4 10-1,-3 19 0,-5 17 0,-1 14 0,-4 8 0,0 7 0,-1 1 0,-1-2-1,1-3 1,-2-7-2,0-11-1,8 0-19,-18-21-19,20-4 2,-12-18-3,5-5 3</inkml:trace>
  <inkml:trace contextRef="#ctx0" brushRef="#br0" timeOffset="390">563 409 78,'0'0'42,"14"5"-1,0 6 0,-5-8-18,10 11-20,-1 3-1,1 5-1,-1 3 0,-1 3-1,-1 1 1,-4-2-1,0-3 0,-5-3 0,-2-8 0,-2-4 0,-3-9 0,-6-9-1,-8-6 0,-6-3 0,-8 1 1,-4 0-2,-4 6 1,-4 4 1,3 10-1,3 11 0,8 8 1,11 8 0,9 3-1,11 1 2,9-2-1,9-2 0,6-4 0,7-7 0,2-9 1,0-5-1,0-9 0,-4-5-1,-4-8 1,-3-3-1,-6-2 0,-3 1 1,-3 4-1,-1 3 0,-2 6 0,2 5 1,-1 5 0,1 4 0,2 2 0,0-2 0,0-5 1,-2-4 0,-1-9-1,-3-5 1,-7-6 0,-2-5 0,-5-5 0,-2 0 0,-2 3 0,1 3 0,-1 5 0,5 9-1,3 13 0,17-8 0,4 12 0,9 3 0,7 1 0,8-3 0,4-3 0,4-6 0,-2-8 1,-5-3-1,-6-7 0,-9-3 0,-11-5 0,-9 2 1,-11 2-2,-8 8 2,-9 9-1,-5 9 0,-4 13-1,-2 12 1,2 15 0,4 9 0,5 7 1,7 4-1,6 2 0,7-4-1,9-2-3,1-18-11,14 0-24,2-18-3,15-3 2,0-17-2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5:13.00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-7 500 75,'0'0'41,"-2"14"0,2-14 0,11-5-20,-3-13-16,11-3-1,0-7 0,5-6-2,2-8 0,4-6-1,-1-1 1,1 3-2,-3 2 2,-2 7-1,-6 7-1,0 10 1,-3 15-1,-3 12-1,1 13 1,-2 9-1,2 9 1,4 8-1,3 1 1,-1 3-1,1-4 1,-2-5 0,-4-7-1,0-7 2,-7-8-2,-9-10 2,1-9-1,-24-5 0,0-9 1,-5-4-1,-3-3 0,-4-1 0,1-1 0,3-1-2,6 5-2,2-8-7,23 14-30,-2-9 0,20 9-1,4-9 1</inkml:trace>
  <inkml:trace contextRef="#ctx0" brushRef="#br0" timeOffset="1575">1105 133 80,'0'0'39,"5"-21"1,4 9 1,-8-10-27,18 5-6,-1-1-3,7 2-1,1 1-1,4 5-1,-1 7-1,-1 7 0,-7 7-1,-8 8-1,-10 7 1,-10 9-1,-11 7 1,-9 8-1,-6 7 1,-3 5-1,0 3 1,4 3 0,10 6-1,9 1 0,11 3 0,12 1 1,7-3-1,5 3 1,2-4-1,-3-4 0,-8-7 1,-11-7 0,-12-7 0,-14-11-1,-13-5 1,-12-15 0,-10-6 0,-6-10 0,-4-8-1,3-12 0,5-4-1,6-9-1,17 1-4,4-17-15,24 9-18,13-10 0,21 4 0,9-7 1</inkml:trace>
  <inkml:trace contextRef="#ctx0" brushRef="#br0" timeOffset="2028">1320 551 99,'18'-4'40,"-3"-10"1,10 3-1,-3-16-32,8-1-7,3-4 1,3-7-2,1-3 1,-5-1 0,-3 0 0,-6 3-1,-11 3 1,-6 3-1,-13 9 1,-10 10-2,-10 12 1,-7 12 0,-7 12-1,-1 11 1,3 11-1,2 8 1,9 6 0,10 2 0,8-5 0,12-2 0,12-7-2,9-9 1,7-9-1,4-14-2,10-3-2,-3-20-4,13 7-3,-17-24-2,14 7 3,-16-16 4,2 3 5,-9 2 3,-9 1 4,-2 7 2,-17-3 6,0 26 0,-4-13-1,0 23-4,-8 1-4,2 3-1,3 2-1,1 3 1,2-1 0,5 1-1,1-6 1,4-1 0,1-1 0,-7-11-1,16 13 0,-16-13 0,12 5 0,-12-5-1,0 0 0,11-2 0,-11 2 0,2-9-1,-2 9 0,3-12-1,-3 12-1,3-17-2,-3 17-2,1-23-10,-1 23-23,3-17 1,-3 17 0,3-17 1</inkml:trace>
  <inkml:trace contextRef="#ctx0" brushRef="#br0" timeOffset="2620">1832 385 67,'0'0'37,"6"-12"-1,-6 12 2,6-17-22,3 16-10,-9 1-1,0 0-2,10 7-1,-3 7 1,-2 5-2,2 6 1,0 2-1,3 4 1,-3-1-1,1-1 0,-3-5 1,0-6-1,-3-9 0,-2-9 0,-6-11 0,-1-7-1,-2-11 1,-3-6 0,0-10 0,0-3-1,2-1 1,4 4-1,4 2 1,5 6-1,4 7 0,6 6 0,4 12-1,3 0 0,5 6-2,3 1 0,5 4-2,-4-4-2,9 8-1,-6-7 1,7 7 0,-10-3 1,0 7 3,-10 0 1,-4 7 3,-8 6 3,-10 4 0,0 12 2,-12 3-1,7 10 1,-4 1-2,7 4 0,5-6-1,13-1 0,10-10 0,12-8 0,10-14-1,10-9 0,5-13 0,2-9 0,-6-11-1,-2-12 0,-15-4 0,-12-10-1,-18-4 1,-13-5-1,-17 2 0,-13 5 0,-9 8-1,-10 11-1,1 13-2,-7 6-11,13 23-25,-4 8-1,15 19 0,2 5-1</inkml:trace>
  <inkml:trace contextRef="#ctx0" brushRef="#br0" timeOffset="3385">1883 1409 88,'-9'-28'40,"-12"-8"2,4 9-2,-14-3-31,7 9-4,-6 7-3,-3 14 0,1 13-1,2 15-1,4 12-1,7 12 1,6 7-1,11 4 0,15 2 0,12-2 1,13-12-1,11-7 1,8-18 0,9-15 0,-1-16 0,-2-14 0,-9-14 1,-11-14 0,-15-11 1,-18-8 0,-16-1-1,-15 3 1,-13 5-1,-7 5-1,-2 9-2,0 6-3,19 18-27,5-7-9,22 9 0,16-7-1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5:16.84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523 258 74,'8'-54'43,"-5"5"-2,-16 0 1,-2 19-16,-8-5-24,-5 9-1,-5 10 0,-3 16-1,-1 15 1,2 18 0,4 17 0,4 24 0,2 16 0,0 20-1,5 21 0,1 9-1,4 9 1,0 5-1,0-1 1,-1-4-1,2-7 0,1-14-1,1-11-1,-2-20-1,5-8-5,-13-28-32,15-11 0,-8-28 0,15-22 0</inkml:trace>
  <inkml:trace contextRef="#ctx0" brushRef="#br0" timeOffset="297">112 1068 98,'37'-25'40,"-7"9"1,4 20-3,-14 6-34,3 8-3,-3 9-2,-4 4 0,2 7-1,-1-5 0,6 0 1,3-9 1,3-5 0,4-11 0,-4-10 0,-1-8 0,-9-12 1,-9-6 0,-14-10 0,-9-4 0,-6 1 0,-6 3 0,-2 5 0,0 5-1,5 8 1,8 12-1,14 8 0,0 0-1,30-2 0,2 2 1,10-5-1,8-6 0,7-5 1,2-11-1,0-4 1,-4-6 0,-10-9 1,-7-7-1,-10-5 0,-11-5 1,-10 1 0,-8 7 0,-7 8 0,-8 12 0,-5 15-1,-5 22 1,0 23 0,2 23-1,5 17 0,3 9 0,8 8 0,10 2 0,11-4-1,9-11 1,6-16 0,6-16 0,3-23 0,6-16 0,-3-23 1,-4-15 0,-6-24-1,1-19 1,-4-16 0,-5-10 0,-8-7 0,-4 4 0,-9 8 1,1 14-1,-3 22 0,-9 32 1,-3 29-2,-2 29 1,-2 32-1,-2 24-1,1 19 1,-3 11-1,3 10 1,6-2-1,7-5 1,6-11-1,9-13 1,6-18-1,7-22 1,6-17 0,3-18-1,2-18 1,-5-15-1,-6-11 2,-4-6-1,-4 2 0,-4 3 0,-9 5 0,-4 10 0,2 18 0,0 0 0,-8 15-1,12 5 2,2 2-2,3 0 1,7-4-1,0-2 1,3-8 0,-4-7 0,-3-6 1,-4-9-1,-5-3 1,-3-5-1,-3 3 1,0 1-1,-1 2 0,2 6-1,2 10 1,0 0 0,5 14 0,3 4-1,6 2 0,0 0 1,6 0 0,2-2 0,2-5-1,0-5 1,1-6-1,-3-6 1,-4-1 0,-1 0 0,-7-1 0,-10 6-1,14-8 1,-14 8 0,0 0 0,15-3 0,-5 4 0,7-1 0,5-1 0,3-4 0,2-2 1,3 1-1,0-2 1,-4-2-1,-2 2 1,-5-1 0,-6 2 0,-3 1-1,-10 6 0,12 0 0,-8 10 0,1 5 0,3 6-1,4 9 1,3 8 0,4 9 0,3 6-1,0 5 1,1 0 0,-4 1 0,-3-1 1,-5-5 0,-8-8 0,-6-8 0,-6-11-1,-6-8 0,-5-11 0,1-8-1,-6-10-2,3-5-2,-6-18-8,20 8-28,-12-16-1,10-1 1,-3-13-1</inkml:trace>
  <inkml:trace contextRef="#ctx0" brushRef="#br0" timeOffset="1638">1717 796 93,'-7'-15'35,"3"-2"-17,4 17-18,13-17-37,1 12-2,1-11 0</inkml:trace>
  <inkml:trace contextRef="#ctx0" brushRef="#br0" timeOffset="1872">2552 997 41,'9'10'35,"-9"-10"4,0 0 0,0 0-12,12 9-14,-12-9-3,0 0-1,-10-17-3,10 17-1,-11-17-1,1 8-1,-7 2-2,-4 9 1,-6 8-2,-7 8-1,-1 12 0,2 8 0,5 8 1,6 2-1,11 1 0,12-5 0,13-7 1,11-9 1,7-13-1,4-9 1,1-9 0,-1-2-1,-6-6 1,-4-1 0,-6 6-1,-8 5 0,-12 1 0,12 25 0,-8-4-1,-2 1-2,6 8-4,-7-14-20,19 9-15,-3-13 1,13 1-2,0-14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5:19.6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218 759 66,'0'0'38,"-22"-5"-1,8 13 1,-14-2-26,5 20-9,-6 6 0,1 13-1,2 4 0,5 9 0,3-1-1,9 0 1,8-6 0,11-7-1,5-12 1,6-10-1,4-15 1,6-12 0,-1-15 1,1-6 0,-4-13-1,-2-11 0,-3-12 0,-2-6 0,-2-2-1,-4 5 0,-2 4 0,-2 6 0,-1 10 0,1 15-1,0 19 1,1 18-1,-2 16 0,-1 12 1,-1 12-1,-3 5 0,0 6 0,-1-1 0,-1-4 0,1-8 0,1-10-1,4-10 1,3-13 0,2-10 0,5-12 0,4-6 0,0-5 0,1-1 0,1 2 0,-3 3 0,0 9 0,-3 7 0,1 10 0,-2 8 0,3 3 0,3 0 0,6 0 0,6-9 1,6-6-1,4-11 0,4-10 1,0-11-1,-5-9 0,-5-11 0,-6-9 1,-15 0-1,-9 2 0,-11 6 0,-11 11 0,-11 13 0,-5 19 1,-6 22-1,-3 25 0,0 16 0,3 12 0,9 12 1,8 0-2,9 3-1,11-5-1,7-12-4,19 0-11,-7-22-25,19-7 0,-5-20 0,6-6 0</inkml:trace>
  <inkml:trace contextRef="#ctx0" brushRef="#br0" timeOffset="858">476 1560 89,'-1'18'41,"1"-18"1,15-9-1,-6-4-37,12-4-1,0-4-1,5-3 0,1-2 0,2 3-1,-4 2 0,-4 4 0,-5 2 0,-4 8 0,-12 7-1,7 11 0,-11 8 0,-4 10 0,-3 12-1,-2 10 2,-3 7-2,-1 9 1,-2 3 0,2 4 0,2-4 0,2-3-1,2-8 1,3-9-3,4-7 2,-1-15-3,8-7-1,-3-21-4,0 0-33,3-29 2,-3 3-3,-11-10 4</inkml:trace>
  <inkml:trace contextRef="#ctx0" brushRef="#br0" timeOffset="1170">414 1907 69,'-22'-1'41,"11"9"-1,-2-3 1,28 16-27,-3-13-5,21 11-3,7-8-1,11 3-1,2-3-1,3-1 0,-1-2-3,-4-5 0,-7 0-2,-14-6-2,-5 10-8,-25-7-30,17-5-2,-16-5 1,-1 10-1</inkml:trace>
  <inkml:trace contextRef="#ctx0" brushRef="#br0" timeOffset="1826">1516 144 80,'-6'-26'41,"-5"-3"-1,15 13-6,-5-14-17,21 14-9,1 2-3,8 5-2,5 5 0,4 8-1,3 6-1,-4 9 0,-7 8-1,-7 11 1,-13 10-1,-12 8 1,-13 8-1,-13 5 1,-8 2-1,-4 1 0,0-3 0,5-5 0,10-5-1,12-5 1,15-4-1,14-4 1,8-3-1,5-1 1,1 0 0,-4-1 0,-8 2 0,-6 0-1,-9-1 1,-7 2-1,-3-2 1,2 3-1,6 2 1,8 5-1,5 4 1,5 3 0,1 4 1,-1 6 1,-5 2 0,-6 6-1,-10-2 0,-6 4 1,-4-7-1,-1-2-1,0 0 0,6-9-4,12 11-6,-7-27-17,24 14-18,2-15 0,7-3-2,0-10 1,-31-31 46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6:27.2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165 1147 80,'-3'-14'40,"-11"-10"-1,3 5 0,-17-3-31,13 6-2,-4 5-3,0 11 0,0 15-2,5 11 1,2 8-2,4 8 0,5 1 0,6 3-1,6-4 1,4-9-1,6-10 1,3-13 0,2-10 0,1-9 0,-1-4 0,-4-2 0,-2 0 1,0 3-1,-3 4 0,1 5 0,-4 5 0,1 1-1,1 0 1,3-9 0,1-8 0,2-14 0,-1-14 0,-3-12 1,0-14 0,-4-9 0,-12-12 0,-6-5-1,-12 2 1,-5 10 0,-2 16 0,-3 14-2,2 27 1,2 21 0,12 27 0,10 22 0,12 15-1,11 10 1,6-2-1,10-4 0,5-13 2,4-15-2,0-20 1,-1-17 0,-4-21 1,-6-18-1,-9-22 1,-9-15-1,-18-20 0,-14-10 1,-13 0 0,-4 9-1,-5 13 1,0 15-1,0 27 0,8 29 2,11 27-2,13 29 1,12 15-1,7 12 0,7 7-1,3 4-1,5-4-2,-1-14-2,8 0-7,-11-25-27,10-5 0,-10-24-1,1-10 2</inkml:trace>
  <inkml:trace contextRef="#ctx0" brushRef="#br0" timeOffset="639">747 420 97,'23'-13'39,"-1"6"1,9 20-2,-3 6-35,2 10 0,0 7-1,4 8 0,3 2-1,4 4 0,4-2-1,2 0 1,3 2-1,0-3-1,-5 4 1,-8-2 0,-15 2-1,-12 0 1,-17-2-1,-14-4 1,-16-5-1,-8-7 1,-5-9-1,3-11-1,4-7 1,10-17 0,16-12 0,12-13 0,18-17 0,13-7 2,10-17-1,5-7 1,2-12 0,-2-1 0,-9 5 1,-7 8 0,-12 12 0,-8 14 0,-15 17-1,-7 20 1,-8 18-1,-5 17-1,1 7 0,2 9 0,5 2-1,8-2 1,11 0-1,12-12 1,12-7-1,11-13 1,6-7 0,2-6 0,1-4 1,-6 0-1,-6 1 0,-5 5-1,-8 7 2,-16 6-2,14 6 1,-14-6-1,7 20 1,-1-10-1,3-1 1,2-3 0,1-5 0,3-1 0,-3-4 0,0-2 1,-12 6-1,15-16 1,-15 16-1,-1-23 0,-5 10 0,-3-6 1,1-1-2,1-2 1,2-4 0,3 2 0,3-2-1,5 3 1,4 2-1,4-1-1,3 6-1,1-5-2,7 11-3,-10-13-14,14 13-18,-7-5 1,6 10 0,-10-2 2,9 15 25,-17-4 7,-1 12 4,-2 14 16,-11-2 18,1 7 2,-6-2 0,7 4 1,-10-13-23,18 7-5,-3-18-1,12-1-1,0-14-1,6-4-1,-1-10-1,2-1 1,-5-5-2,-2-1 1,-6-2-2,-7-1 0,-6-2-1,-6 1 1,-3-2-1,-1 1-1,1 1 0,3 0 0,4 4-1,5 4 1,8 4 0,2 5 0,5 8 0,0 2 0,2 5 0,-2 1 1,1 3-1,-1 0 1,2 2 0,3-2 0,3-1 0,2-1 0,0 0 1,-3 3 0,-2 4 0,-6 4 0,-7 4 1,-11 4-1,-7 1 0,-4 0-1,-2-2 0,-2-4-3,8 0-7,-4-17-31,16-4 3,8-13-2,11-2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6:29.7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1156 82,'0'0'36,"2"-13"-1,-2 13-6,0 0-21,0 0-2,-3-12-1,3 12-1,0 0-1,0 0 0,9-8-1,0 3-1,4 1-1,2-2 0,5 5 0,0-3 0,0 11 0,-3 5 1,-6 6 0,-6 9 0,-9 3 1,-5 10-1,-8 1 0,-2 1 0,-2-3-1,3-4 0,6-1-1,8-9 0,13-4 1,12-9 0,12-5-1,11 2 1,7-3 0,4 1 1,-4 1-1,-4 4 1,-11 4-1,-14 5 1,-17 7-1,-19 3 0,-16 2 0,-12-3-2,-7-1-1,-9-11-4,11-4-30,-7-20-3,12-10 2,6-19-1</inkml:trace>
  <inkml:trace contextRef="#ctx0" brushRef="#br0" timeOffset="436">212 1211 81,'51'-53'39,"-1"16"-1,-12 1 2,3 15-27,-23 0-6,-5 15-2,-13 6-1,-22 11-1,-6 8-2,-8 9 0,-3 5-1,-1 2-1,1 4 1,8-3-1,9-2 0,14-10 0,12-8 0,17-14 0,10-5 1,8-6 0,6-3 0,1-1 0,0 2 0,-1 6 0,-7 4 0,-8 7 1,-9 5-1,-9 4 1,-7 2-1,-6-4 1,-7-4-1,-4-7 0,-1-10 1,0-7-1,1-16 0,5-6 0,5-12 0,2 0 0,5-1 0,2 1 0,4 7-1,-1 6 1,0 13 0,3 9 1,-2 12-1,1 6 0,-3 6 0,0 7 0,0 0 1,1 3-1,0 1 0,-2-2-1,2 1 1,0-5 0,1 0 0,3-2-1,-1-4 1,1 0 0,-1-6 0,0 0 1,-3-4-1,-1 0 1,-9 1-1,14-11 1,-14 11-1,9-15 0,-9 15 0,7-14 0,-7 14 0,7-14 1,-7 14-2,4-9 1,-4 9 0,0 0 0,0 0-1,3 14 1,-1 0-1,-1-2-1,4 3 2,1-2-1,4-1 1,2-5 0,3-7 0,5-3 0,0-6 0,3-2 2,-5-2-1,0-3 0,-7 0 0,-5-2 0,-8-2 0,-10 3 0,-6-4 0,-1 5-1,-2-2 0,2 3 0,3 3-1,5 0 0,11 12-1,8-18 1,10 12 0,7-2 0,6-2 0,0 3 1,0-1 0,-4 3 0,-6 3 1,-9 6-1,-12-4 0,-1 19 0,-8-3 0,1-1 0,5 4-1,5-1 1,9-2-1,8-5 1,9-3 0,4-3 0,-1-2 1,-1 0-1,-8 0 1,-8 2 0,-14-5-1,0 11 1,-12-4-1,-6-1 0,4-1-2,-4-5-1,18 0-2,-15-16-7,24 6-27,0-9-2,17 1 2,0-8-1</inkml:trace>
  <inkml:trace contextRef="#ctx0" brushRef="#br0" timeOffset="1528">1393 1059 66,'14'31'35,"2"-6"0,5 1 1,-3-14-22,6 11-10,-5-7-3,-8-6-12,-11-10-25,12 12 2,-12-12-3,-3-9 2</inkml:trace>
  <inkml:trace contextRef="#ctx0" brushRef="#br0" timeOffset="1825">1671 295 96,'-31'-28'40,"0"2"-1,11 9-1,-4 8-37,24 9 0,-7 22 0,23 12 0,10 17 0,8 16-1,9 16 0,4 17 1,5 7-1,0 8 0,-5 1-1,-11-2-1,-7-2-2,-14-17-2,-2 1-11,-22-26-22,-5-11 0,-13-23-1,-3-17 2</inkml:trace>
  <inkml:trace contextRef="#ctx0" brushRef="#br0" timeOffset="2074">1641 828 93,'27'-14'35,"8"17"1,-2-1-6,0 15-30,0 0 1,-2 0-1,-4-7 1,-1-6 0,-2-8 0,-4-5 1,-3-8 0,-5 3-1,-5-3 0,-3 5 0,-2 0-1,-2 12 0,4-11 1,-4 11-1,13-5 1,1-1-1,1-6 1,5-5 1,1-10 0,2-5 0,-7-14 0,1-5-1,-10-6 0,-7 0 0,-7 2 0,-6 7 0,-3 8-1,-5 10 0,2 19 0,1 12 0,6 19-1,7 13 1,7 9 0,11 5 0,6 2 1,7-1-1,6-9 1,6-9-1,-1-13 1,2-11 1,-3-14-1,-5-11 0,-9-16 0,-5-15 1,-14-17-1,-9-10 0,-12-7 0,-4 5 0,-7 5-1,1 8 0,-1 21 0,4 23 1,6 28-1,9 27 0,11 23 1,8 14-2,7 9 2,7 9-1,6-1 0,4-7 0,4-5-1,0-16-1,-2-8-2,-11-29-13,6 1-23,-13-25-2,5-9 1,-11-16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6:32.9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-1 187 65,'4'-60'39,"3"13"-1,-7 4 2,3 20-19,-10 8-16,7 15-1,0 23 0,2 10-2,2 12-1,3 9 0,-1 5-1,2 4 1,-2-7 0,1-7 1,-3-9-2,0-10 1,-2-17 1,-2-13-1,10-9 0,-4-7 0,3-3 0,2 0-1,5 3 1,3 7-1,6 7 0,-4 11 0,-1 11 0,0 6 1,-6 6-2,-3 2 2,-7 1-2,-6-4 1,-7-4-1,-4-9 0,-2-5-2,-4-12 0,3-7-2,-4-13 0,11-4 1,0-10-1,10 4 0,3-6 0,9 8 3,5 5 0,8 10 2,7 13 1,0 7 1,3 9 1,-4 0 0,4 7 0,-5-9 1,1 3 0,-8-11 0,2-3 0,-7-9-1,-1-2 0,-5-8 0,-3 2 0,-3-2-2,0 3 0,-2 3-1,-5 9 0,11 9 0,0 11 0,8 12 0,2 6-1,7 12 0,0 6 1,2 3 0,-7 3 0,-6-3 0,-7-2-1,-12-5-1,-9-9-2,-9 1-11,-18-22-26,-1-5 1,-14-22 0,-4 1-2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6:33.8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16 360 62,'-6'32'32,"1"7"2,1 5-4,3-4-27,8 4 0,-1-10 0,8 0 2,-1-15-1,6-5-1,-4-14 1,5-6-1,-8-13 1,1-2 1,-8-14 0,-1-2-1,-11-12 0,-2-1 0,-9-3-1,1 1 0,-3 7-1,4 5 1,0 9-2,6 14 0,10 17 0,0 11 0,10 10 0,5 7-2,3 2 2,3 4-1,5-2 0,1-6 0,3-8 0,2-12 0,3-8 0,1-9 0,-2-8 0,-1-2 1,0-4-1,-5 2 0,-4 7 0,-3 5 0,0 9 0,-4 4 0,0 8 0,4 0-1,1 3 1,7-4 1,3-8-1,5-3 0,2-11-1,3-3 1,-4-6 0,-1-1 2,-9-5-3,-11-4 2,-14 4-1,-12-2 0,-12 7 0,-12 8 2,-5 4-3,-6 10 1,1 8-1,3 11-1,10 6 2,8 6-2,11 4 2,14-2-1,9 1 1,12-6-1,10-8 2,6-5-1,4-9 1,2-6 0,0-11 0,-4-2 0,-3-12 0,-8-5 1,-7-6-2,-6-3 2,-5 1-2,-3 1 1,-4 5-2,-2 6 2,0 6-1,-4 21 0,9-6-1,-4 17 1,0 7 0,1 6-1,-3 6 1,-1-1-1,-1 0 2,0-2-2,1-4 2,0-3-2,6-7 1,3-7-1,5-8 0,5-7 0,9 0-8,-5-15-30,18 1-3,-2-12 2,9 8-2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1:07.60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4426 53,'0'0'39,"0"0"-1,-10 3 2,10-3-18,0 0-8,0 0-6,9 1-3,7-1-1,-2-2-3,6 2 1,3 1-2,2 2 1,2 1-1,-3 4-1,0 1 1,-7 4 0,-4 4 0,-7 3 1,-7 2-1,-4 2 0,-5 2 0,-3 0 0,-1 0 0,0-1 0,4-3 0,2 1-1,7-3 1,2-1 0,2-1 0,3 0 0,-1 2 0,-1 2 0,-2-1 0,-4 2 0,-2-3 0,-1 2 0,1-1 0,1-2 0,5-1 0,3 2 0,6-1 1,4 1 0,4 3 0,1 3 0,1 1 1,-1 4-1,-5 0 1,-4 2 0,-3-1-1,-7 1 0,-4-2 0,-2-1 0,-4-1 0,1-3 0,-1-2 0,1-5 1,-2-1-1,3 0 0,-1-4 0,1-1 1,-1-2-1,8-11 0,-12 14-1,12-14-2,-9 11-2,9-11-9,0 0-29,15-3-2,4 5 1,4-8-3</inkml:trace>
  <inkml:trace contextRef="#ctx0" brushRef="#br0" timeOffset="45630">825 158 75,'24'-17'41,"-13"-5"-2,-3 6 2,-11-13-21,-1 14-14,-9 2-2,-5 10 0,-7 9-2,-2 12-1,-4 17 0,0 10 0,-1 13-1,3 11 1,2 5 0,9 4-1,9-1 0,8-2 0,11-9 0,12-9 1,11-13-1,10-12 0,13-14 0,10-15 0,5-18 1,5-14-1,-1-13 1,-4-12 0,-8-12 1,-11-7-1,-17-9 0,-17-2 0,-21 1 0,-18 6 0,-19 7-1,-13 14 0,-7 15 0,-5 17-1,2 21-2,1 17-1,17 23-7,1 3-29,28 13-1,11-1-1,21 10-1</inkml:trace>
  <inkml:trace contextRef="#ctx0" brushRef="#br0" timeOffset="46098">1507 774 79,'24'18'42,"-10"1"-1,-2 13 1,-15-5-18,-5 16-20,-4 3-5,-9-3-10,2 5-28,-4-8-2,7-5 0,4-10-2</inkml:trace>
  <inkml:trace contextRef="#ctx0" brushRef="#br0" timeOffset="46691">762 1746 96,'-2'-15'40,"2"15"2,-1-21-4,1 21-30,0 0-1,0 0-4,4 33 0,1 5-2,4 8 1,0 14-1,3 7 1,3 8 1,2-1-2,-4-3 1,1-9-1,-1-6 0,-2-7 0,0-14-2,-3-7 0,-3-11-2,2-3-1,-7-14-7,16-1-31,-8-10-1,8 3 0,-3-5 1</inkml:trace>
  <inkml:trace contextRef="#ctx0" brushRef="#br0" timeOffset="47003">1341 2598 105,'23'18'41,"-7"-7"1,3 5-1,-13-1-35,5 7-3,-10 3-2,-3 5 0,-8 3-1,-1 1-2,-1 9-9,-5-10-30,1 2 0,-5-9 0,1 3-3</inkml:trace>
  <inkml:trace contextRef="#ctx0" brushRef="#br0" timeOffset="47393">547 3586 73,'1'-12'44,"-5"-3"-3,4 15 2,1-22-16,-1 22-22,0 0-1,8 18-2,-4 6 0,0 10-2,0 7 1,4 10-1,0 7 0,-1 3 0,0 0 0,1-1 0,-2-4-1,1-7-1,3-3-1,-8-14-3,8 3-9,-8-20-27,8-5 0,-10-10 0,16-23 0</inkml:trace>
  <inkml:trace contextRef="#ctx0" brushRef="#br0" timeOffset="47674">952 3340 97,'18'-23'41,"3"22"1,-10 3-1,12 20-34,-12 10-2,2 15-2,-3 11-1,5 12 0,-3 3 0,5 4-1,-3-2 1,0-7-1,-2-10 0,1-8-1,0-8 1,0-9-2,0-7 0,-5-7-3,8 9-20,-11-18-19,4 1-1,-9-11 0,-1-12-1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1:36:35.33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46 656 53,'1'20'35,"2"-4"0,1-4 0,6 6-15,-10-18-12,24 2-1,-8-14-2,9 3 0,-5-11-1,7 0-1,-3-6-1,1-3 0,-6-1-1,-3 0 0,-11 2-2,-6 6 1,-7 1 0,-6 7 0,-10 8 0,-6 11 0,-3 14-1,-1 10 1,1 14 1,3 11 0,5 10-1,5 4 1,9 2-2,8-5 2,12-6-1,6-8 1,8-13-1,7-13 0,6-14 1,5-13-1,-1-8 0,2-14 0,-2-9 1,-5-8 0,-5-7-1,-6 3 1,-8-1 0,-6 9-1,-3 7 1,-7 12-1,0 18 1,0 0-1,-8 31-1,12-1 2,5 4-2,7 1 2,7-3-2,5-4 2,7-13-1,3-5 0,2-9 1,-3-12-1,-8-4 0,-7-9 0,-12-6 1,-10-4-1,-8-2 0,-7 3 0,-1 1 1,-2 5-1,4 3 1,3 4-1,7 5 1,15 3-1,6 1 0,9-4 0,3-3 1,6-3-2,-1-5 1,0 2 1,-2-6-1,-9 1 0,-9-2 0,-9 1 0,-10 5-1,-11 1 1,-5 6 0,-5 3-1,-4 9 1,0 8 0,1 6-1,5 5 1,5 8 1,9 8-2,7 5 2,7 3-1,8 0 1,5-1-2,8-2 3,1-1-2,5-5 1,-3-7 0,3-9-1,-3-3 0,-6-6 1,2-3-1,-6-3 0,-3-4 0,-15 7 0,17-10 0,-17 10-1,0 0 1,15 3 0,-15-3 0,9 12 0,-3-2 0,4-6 0,-10-4 0,16 5 1,-7-8-1,-9 3 0,11-22 0,-7 6 0,-3-8 0,-2-5-1,0-7 2,-2-4-2,0-4 1,2-4 0,-1 5 0,1 0 0,2 7-1,0 7 1,2 8-1,-3 21 0,12-4 0,-6 17-1,1 7 1,2 8 0,2 3 0,3 4 1,5 1-1,0-1 2,3-4-1,3-6 1,3-6 0,-1-7 1,2-4 0,-3-11-1,-3-6 1,-3-7-2,-2-5 2,-8-6-2,-4-1 1,-4-3-1,-3 1 1,-1 6-2,-3 1 1,1 6 0,1 3 0,3 14-1,0 0 1,0 0 0,0 0 0,17 8 0,-5 3 0,1 0 0,3 3 0,4 3 0,2 1-1,1 1 2,6 2-2,-2 1 1,4 2-1,-4-1 2,0 0-1,-3-4 1,-3 0-1,-4 1 0,-7-6 0,-3 1 0,-7-15 1,6 14-1,-6-14 1,0 0 0,0 0 0,0 0 0,-10 0-1,10 0 1,-5-14-1,5 14 0,-5-16 0,5 16 0,-2-17-1,0 5 1,4 1 0,-1-4-1,2 1 0,2-6 1,1-1 0,1-4-1,3-3 2,0 0-2,-3-4 1,2 1 0,-3 1 1,0 2-1,-1 4 1,-1 2-1,-3 8 0,1 2 0,-2 12 0,0 0 0,11 17 0,-3 10 0,4 7-1,6 18 1,4 7-1,3 12 2,4 11-2,-4 2 1,-1 3 1,-5-3-1,-12-2 1,-9-7-1,-10-9 0,-12-8 1,-9-16-1,-3-10-1,-7-19 0,4-12-1,-2-16-1,9-11-2,-1-12-3,22 4-20,-5-12-13,11-1 1,0 3-2,4 10 3</inkml:trace>
  <inkml:trace contextRef="#ctx0" brushRef="#br0" timeOffset="1982">1070 966 75,'-23'8'39,"13"14"-1,6 7 2,9 16-24,2 2-11,11 13-1,-2 2-2,4 2-1,-3-4-1,-4-7-1,0-10-5,-13-21-1,0-5-2,-17-24 1,1-3 1,-11-20 2,0-7 2,-8-12 2,0-11 3,8 2 5,-1-15 1,19 6 1,1-15-1,18 11 0,4 1-2,16 12-1,2 8 0,7 12-2,0 16-1,0 17-1,-5 20 0,-5 16 0,-5 10-1,-5 11 1,-4 3-1,-5 5 0,-5-1 1,0-8-1,3-11 0,-1-14 0,6-12-1,5-14 0,3-10 1,2-7 0,4-7-1,-1 2 1,-3 1 0,1 9-1,-7 8 1,-3 7 0,-2 7 0,-2 6 0,0-2-1,4 0 1,-1-6 0,2-5 0,1-5 0,1-4 0,0-1 0,-3-4 0,3 8 0,-17 3-1,17 5 0,-11 7 1,-2 2-1,-4-1-2,3 1 0,-3-14-3,0 0-5,0 0-2,16-13-2,-19-18 0,15 10 3,-11-14 5,7 8 2,-4 3 6,-5 1 4,1 23 5,0-17 2,5 28 0,-5-11-3,-2 31-1,-1-13-2,6 8-3,-1-4-1,4-2 0,1-6-1,5-4 0,2-9 0,5-5 1,0-8-1,3 1 1,-3-8 0,-1 4 0,-3-1-1,-2 5 0,-4 6-1,-9 5 1,13 16-1,-5 7-1,2 9 2,6 11-1,3 2 0,3 12 1,0-3 0,0 3-1,-3-1 2,-8-8-1,-6-3-1,-12-11 1,-8-8 0,-8-11-1,-6-11-1,-4-15 0,0-11-1,0-11 0,7-7-2,2-9-2,18 8-11,-4-17-24,19 5 2,1-5-1,13 10 1</inkml:trace>
  <inkml:trace contextRef="#ctx0" brushRef="#br0" timeOffset="2996">2155 925 85,'16'11'38,"6"2"2,-5-8 0,9 4-30,-7-12-3,5-2-3,-1-6 0,2-5-1,-4-8 0,-3-5-2,-2-2 1,-5-6-2,-3-2 1,-3-4-1,-6 1 0,-4 2 0,-4-1 0,-1 3 0,-2 3 0,0 6 0,-1 6 0,-1 4 0,2 6 0,-1 4-1,0 9 1,-1 8-1,1 5 1,1 10 0,2 8 0,4 9-1,2 5 1,4 7-1,7 5 1,2-1 0,4-2 0,1-4 0,3-7-1,-2-8 1,0-7 0,-3-7 1,-2-8-1,-10-13 0,14 14 0,-14-14 1,0 0-1,11-2 0,-11 2 0,0 0 0,14-16 1,-14 16-1,16-18 0,-4 9 0,0-5 0,5-1 0,0-5 0,1-3 0,3 1 0,-1-7 0,1-5 0,-1-7 0,-5-5 0,-2-11 0,-7-5 0,-4-5 1,-6-10-1,-6 0 1,-6 0-1,-7 2 0,0 10 0,0 9 0,0 12 0,2 10 0,1 15 0,5 17 0,5 14 0,4 17 0,7 12 0,4 14-1,6 13 1,2 9-1,7 6 1,3-1 0,3-2-1,3-8 1,0-12 0,1-7 1,-2-20-1,0-8 1,-2-12-1,1-12 0,-1-12 1,-3-6-1,-3-4 1,-3-4-1,-2 4 0,-4 2 0,-3 2 0,-4 8-1,-4 9 1,0 0 0,0 18-1,-2-1 1,4 1-1,2 0 1,2 2-1,4-5 1,7-4 0,3-6 0,4-7 0,2-4 1,0-9-1,-1-4 1,-4-12 0,-4-3-1,-9-7 1,-6-1-1,-6 5 0,-3 0 0,-3 8-1,-3 7 1,2 9-1,11 13 1,-13 19 0,14 5-1,8 5 1,1 5-1,7 5 1,1 0-2,6-1-1,-1-12-2,8 4-11,-15-21-25,10-7 0,-6-15 1,4-9-2</inkml:trace>
  <inkml:trace contextRef="#ctx0" brushRef="#br0" timeOffset="4103">3286-4 96,'9'2'41,"0"19"-1,-8 4 0,5 3-36,-3 7-3,2 3 0,0 0-3,0-7-3,13-1-34,-9-3-1,8-2 1,-1-6-1</inkml:trace>
  <inkml:trace contextRef="#ctx0" brushRef="#br0" timeOffset="4259">3509 629 76,'5'35'32,"-9"-18"-6,14 4-8,-10-21-34,15 2-5,-14-13-8,9 0-7,-2-3 3</inkml:trace>
  <inkml:trace contextRef="#ctx0" brushRef="#br0" timeOffset="4446">3042 1183 90,'-79'57'37,"9"-6"0,4-12 1,11-9-37,12-8 2,17-9 0,14-14 0,24-9 1,18-11 0,26-2 0,21-12-1,21 0 0,21-3-2,16-2-1,9 4 0,10 0 0,-3 7-1,-2 1 0,-10 9 0,-9-1-5,-6 13-28,-25 0-8,-15 12 1,-23 2-2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3:39.776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93 537 26,'0'0'33,"0"0"2,-12-2-2,12 2-9,0 0-8,0 0-3,0 0-4,0 0-2,0 0-2,0 0 0,9-2-1,4 1-1,0-3 0,8-1-1,3-2 0,5-1 0,5-5 0,5 1-1,4-5 1,1 4-1,0-1 0,-2 4 0,-3 1-1,-2 3 1,-8 3-1,-6 2 0,-5 2 0,-7 2 1,-11-3 0,12-1-1,-12 1 0,0 0 0,0 0 1,0 0-1,0 0 0,0 0-1,0 0 1,0 0 0,10-7 0,-10 7 0,0 0 0,5-13 0,-5 13 0,-1-20 0,-2 6 0,-1-3 0,-4 1 0,-3-3-1,-1 2 1,-5-1-1,1 3 1,-5 3 0,-1 1 0,2 5 0,2 0 0,4 5 0,3 4 0,11-3 0,-3 10-1,3-10 1,26 14 0,-1-8 1,5 0-1,5 2 0,4-4 1,3 4-1,-2-4 1,1 1-1,-2 0 0,-8 0 1,-5 3-1,-5-2 0,-6 2 0,-7 1 1,-8-9-1,-2 23 0,-6-13 1,-5 6 0,-1-1-1,-5 1 0,-2 0 1,-1 0-1,0 3-1,0-4 1,3 2-1,-1-5 0,6-2 0,0-4-1,14-6-3,-16 0-1,16 0-5,-6-10-28,6 10-2,11-26 1,-5 14 0</inkml:trace>
  <inkml:trace contextRef="#ctx0" brushRef="#br0" timeOffset="1154">127-1 52,'0'0'31,"-16"-3"4,5 3-3,11 0-21,-24 4-5,12 2-1,-5 0-2,5 5 0,-4-2 1,7 8-1,1-2 1,5 5-3,7 1 2,5 2-1,3-6 1,9 2-1,4-8 1,5-2-1,-1-9 0,3-2-1,-3-7 1,0-1-1,-6-4-1,-5-1 1,-7-2-1,-7 0 1,-7 0-2,-7 3 2,-6-2-1,-1 5 0,-1-1-1,-3 3-1,5 6-1,1-3-3,15 6-10,0 0-23,16 5 2,2-9-3,15 3 3</inkml:trace>
  <inkml:trace contextRef="#ctx0" brushRef="#br0" timeOffset="1934">1153 251 64,'-1'20'36,"-2"-5"1,4 0 1,-1-15-23,-2 13-5,2-13-2,0 0-2,0 0-1,0 0 0,0 0-1,1-10-1,-1 10-1,-1-10-1,1 10-1,0 0 1,0 0-1,0 0 0,0 0 0,0 0 1,0 0 0,0 0-1,0 0 0,0 0 1,0 0-1,0 0-1,0 0 1,1-10-4,-1 10-3,0 0-32,0 0-3,-2-13 1,2 13-1</inkml:trace>
  <inkml:trace contextRef="#ctx0" brushRef="#br0" timeOffset="23748">1242 309 72,'-2'-13'37,"5"3"0,-4-4 1,11 9-28,-10-8-3,12 9-2,-4-7-1,8 3-1,1-4-1,8 1 0,6-2 0,7 0-1,5 1-1,7 0 2,6 1-2,6 2 1,6 2-1,3 0 2,2 0-2,2 3 2,-1 0-1,-1 1-1,-6 2 1,-2 2-1,-4 4 0,-6 0 0,-6 7 0,-5 0 0,-5 4 0,-5 3 0,-4 3 2,-4 4-2,-6 3 1,-2 3-1,-2 5 1,-3 1-1,-2 7 0,-1 1 0,0 5-1,-2 2 2,0 0-1,1 4 0,-1-6 1,-1 4 0,0-6 0,2 1 0,-3-5-1,-1-1 1,-1-4 0,-2-2-1,0-1 0,-1-2 0,-1-4 0,0-1 0,0-4 0,1-4 0,0 0 0,0-4 0,1-3 0,0-4 0,0 0 0,-2-11 0,3 13-1,-3-13 2,0 0 0,0 0-1,0 0 1,0 10-1,0-10 1,0 0-1,-6-10 1,6 10-1,-13-12 0,4 6 0,-3-3 0,-1-1 0,-3-4 1,0-3-2,-4-2 2,0 0-2,-2-2 1,2-4 0,2 4 0,-1-3 0,2 5 0,5 2 0,4 2 0,1 3 0,2 1 0,5 11 1,-6-10-1,6 10-1,0 0 1,0 0 0,0 0-1,5 12 1,1 4-1,5 0 1,1 7 0,3 4 0,3 1 0,3 4 0,-1-3 0,0 1 1,2-1-2,-3-4 1,-1-1 0,-2-4 0,-3-2 1,-1-3-1,-2-7 0,-10-8 0,15 6 1,-15-6-1,15-16 1,-6-1-1,2-6 1,2-7-1,4-5 1,0-6-1,3-2 1,0 1-1,-2-1 1,-1 5 0,-2 3 0,-3 8 0,-4 5-1,-1 7 1,-3 5-1,-4 10 0,3-9 0,-3 9 0,0 0 0,0 0 0,0 0 0,0 0-1,0 0 1,0 0-2,0 0-1,0 0-2,6 18-6,-6-18-31,-3 14-1,3-14 1,1 10-1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2:18.235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612 467 32,'4'-41'34,"-4"-5"1,-3 1 0,-13-6-12,10 17-8,-18-6-5,6 12-4,-10 2-1,0 11-2,-6 6 0,0 15-2,-5 8 0,-2 15 0,-3 11 0,-3 18-1,1 11 1,1 16 0,2 13 0,4 8 0,4 4 0,10 4-2,10 3 3,11-3-1,12-7-1,15-6 1,14-12-1,14-8 1,14-13-1,11-13 1,13-14-1,9-15 1,8-16-1,6-13 1,3-15-1,1-15 0,-4-15 1,-1-11 0,-9-16-1,-7-11 0,-15-14 1,-13-12-1,-16-7 1,-13-3 1,-17-2-2,-17-1 1,-18 3 0,-16 8 0,-17 10 0,-10 16 0,-13 13 0,-10 17-2,-12 14 2,-7 14-1,-1 20 0,0 9 0,6 16 0,4 4-1,13 11-1,9 2-1,19 10-4,6-12-13,29 10-20,9-4 1,21-3-2,15-9 1</inkml:trace>
  <inkml:trace contextRef="#ctx0" brushRef="#br0" timeOffset="4539">98 778 44,'15'-2'34,"-5"-1"1,2 4 0,0 12-13,-12-13-13,17 23-3,-11-4-1,4 11 0,-5-1-1,6 9 0,-3-2-2,2 5 1,-3-4-2,4-1 0,-3-3-1,0-5 0,0-3-2,-3-10-1,4 3-4,-9-18-23,0 0-6,0 0-1,9-15-1</inkml:trace>
  <inkml:trace contextRef="#ctx0" brushRef="#br0" timeOffset="4851">505 767 61,'16'-29'36,"-5"3"-2,-5 1 1,1 9-26,-15-7-4,-2 14-1,-7 1-2,-1 4-1,-3 6 0,0 1 0,4 4-1,5 1 0,5 1 1,7 1-1,0-10 0,17 18 1,-2-9 0,4 4 0,-2 4-1,-1 3 1,-4 6-1,-4 5 1,-6 5-1,-4 1 1,-3 2-1,-4-2 0,0-7 0,0 0 0,1-7-2,-1-7 0,6 1-3,3-17-7,0 9-23,0-9-1,0 0 0,17 0 0</inkml:trace>
  <inkml:trace contextRef="#ctx0" brushRef="#br0" timeOffset="5210">655 951 61,'5'11'34,"-8"1"1,-4 3-1,10 7-24,-13-10-4,12 8-1,-4-8 0,13 3-1,-2-10 0,11 0-1,-2-8 0,4-1 0,-5-5-1,-2-1-1,-8-2-1,-7-3 0,-3 1-2,-10-4-2,1 9-3,-12-12-8,16 11-22,-5-3 0,6 1-1,1-1 1</inkml:trace>
  <inkml:trace contextRef="#ctx0" brushRef="#br0" timeOffset="5506">895 630 73,'11'-15'36,"2"2"1,6 2 0,-2-5-26,4 11-8,-3 3 0,-1 4-2,-1 2 1,-3 8 0,-1 3-1,-2 7 0,-2 6-1,0 6 0,-3 4 0,1 3 0,-3 4-1,1-2-1,-1 2-1,-3-10-1,4 2-2,-9-16-3,13 0-26,-14-11-2,6-10 1,-16-3 0,4-5 16,-9-18 13,2 2 8,5 2 4,-11-3 26,10 4 4,5 5 1,7 6 0,4-2-13,21 20-12,-2-8-6,14 5-3,10-3-2,8-7-6,17-1-30,7-6 1,19-3-3,10-8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2:19.295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919 99 59,'-13'-20'37,"-2"0"-1,-1 3 0,-11-3-24,10 12-4,-11-5-3,3 10-1,-9 2-1,1 8 0,-9 3 0,-1 10-1,-5 5 1,-4 12-1,-5 11-1,-4 16 1,-2 10-1,1 11 0,1 15-1,5 8 2,3 11-2,10 3 1,9 3 0,12-5-1,11-3 1,13-3 0,14-6-1,16-6 0,14-13 0,13-8 0,15-13 0,14-10 0,9-12-1,9-14 1,10-14-1,2-15 1,2-15 0,-3-16-1,-2-17 1,-3-15-1,-7-17 1,-7-15-1,-12-16 1,-11-13 0,-15-8 1,-12-3 1,-18-1 0,-14 4 0,-23 3 0,-11 10 1,-18 12-1,-12 13 0,-11 15 0,-7 12-2,-3 11 1,-2 10-1,7 15-1,0 6-3,11 19-9,-1-2-28,8 12-2,1 4 1,4 6-1</inkml:trace>
  <inkml:trace contextRef="#ctx0" brushRef="#br0" timeOffset="5164">274 679 63,'15'21'40,"8"-7"-2,12-1 1,4-14-21,7 10-12,-2-5-3,-2 1-2,-8-3 0,-7 5 0,-11 0 0,-9 4 0,-12 2-1,-10 7 1,-14 4-1,-6 6 1,-8 4-1,-4 3 0,3 3-1,4 0 2,7-4-1,8 1 0,15-6 0,10-5 1,14-4-1,6-6 0,8-7 0,3-6-1,7 0-2,-4-12-4,13 5-17,-11-15-15,0-3 0,-3-6-1,-2-1 2</inkml:trace>
  <inkml:trace contextRef="#ctx0" brushRef="#br0" timeOffset="5507">804 705 79,'0'0'38,"-16"-2"-1,-2 9 0,4 4-35,-8 5-1,1-1-1,3 3 0,5-1 1,9-5 0,9-3 0,9-7 1,6-2-1,4-5 1,4-1-1,-2-6 1,-1 3-1,-6 0 0,-4 2 0,-15 7 0,9-2 0,-9 2-1,-17 16 1,0 3-1,-1 4 0,-1 6-1,-2 3 1,2 2 0,0-1-1,5 2-1,2-3 0,5 0-2,-2-8-2,11 4-5,-10-18-8,16 6-18,-8-16 0,16 9 0,-2-14 1</inkml:trace>
  <inkml:trace contextRef="#ctx0" brushRef="#br0" timeOffset="5866">862 1048 50,'11'9'33,"-16"5"2,-4 6-2,2 6-18,-9-6-9,7 7-3,0-8 0,8 1 1,4-6-1,10-3 1,1-9 0,7 0 0,-3-8 1,1 1-3,-7-4 1,-2-3-2,-8-2 0,-6-2-1,-3 2 0,-5-3-3,3 5-2,-8-9-8,16 6-26,-6-3 1,13 5-1,0-5 1</inkml:trace>
  <inkml:trace contextRef="#ctx0" brushRef="#br0" timeOffset="6194">1140 738 90,'6'-16'39,"4"12"-1,0-8-4,8 9-30,-3-2-1,3 3-1,-1 3 0,1 3-2,-5 6 2,0 6-2,-6 3 1,-2 8 0,-4 6-1,-2 5 1,-4 4-1,-2 5 1,-3 4-1,2-2 0,-1 3-1,-1-6 2,4-3-2,0-6 0,2-5-1,-1-12 0,5 0-5,-11-21-16,11 1-16,-4-10 0,3-5-1,-3-13 1</inkml:trace>
  <inkml:trace contextRef="#ctx0" brushRef="#br0" timeOffset="6490">1108 921 66,'0'0'40,"20"11"-2,-3-3 2,10 9-26,-4-11-7,8 5-3,-4-6-2,0 2 0,-6-8-1,-1-3-3,1 6-5,-11-10-32,8 1 1,-4-4-1,3 5-2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2:38.078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205 16 70,'0'0'37,"0"0"1,0 0 0,-10 0-22,10 0-8,0 0-2,0 0-1,0 0-2,0 0 0,6 9 0,-6-9-1,12 17-1,-2-3 0,4 3 0,3 4 0,3 2-1,3 4 1,1 2-1,-1 0 1,-1 1-1,2-1 1,-1-2-1,-2-2 0,0-3 0,-4-3 1,-1-4-1,-2-3 0,-4-3 1,-10-9-1,12 13 1,-12-13-1,0 0 1,0 0-1,-15 10 1,6-9-1,-2 0 0,-2 0 0,0 0 1,-2 1-1,-3 3 0,-1 1-1,0 4 1,-3 3 0,1 4 0,-1 1-1,0 3 1,-3 3 0,3-1 1,2 3-2,0 0 2,4-4-1,-1 1 0,4 0 0,1-2 0,4-5 1,0 1-2,3-4 2,1-3-1,1-1 0,3-9 1,-2 9-1,2-9 0,0 0 0,0 0 1,0 0-1,0 0 0,0 0 0,0 0 0,0 0 0,0 0 1,0 0-1,0 0 0,3-9 1,-3 9-1,2-18 0,-2 6 1,1-7-2,-1 0 2,-1-6-1,0-6-1,-1-6 2,-3-4-1,1-4 0,-4-4 0,0 1 1,1-2-2,0 3 2,0 7-1,2 2 0,3 6 0,-1 3 0,5 6 0,1 2 0,-2 5 1,4 1-1,-3 1 0,3 1 0,-4 3 1,-1 10-1,3-15 0,-3 15 0,0 0 0,1-11 0,-1 11 0,0 0 0,0 0-1,0 0 1,0 0 0,0 0 0,0 0 0,0 0 0,0 0 0,0 0 0,0 0-1,0 0 1,0 0 0,0 0 0,0 0 0,0 0 1,0 0-1,0 0 0,0 0 0,-11-14 0,11 14 1,0 0-1,-9-12-1,9 12 1,-9-10 0,9 10-1,0 0-1,-15-8-3,13 19-11,-10-8-25,2 5-1,-5 0 0,-1 8-1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3:09.028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439 2063 64,'0'0'36,"0"0"-1,2 12 2,-2-12-22,0 0-7,-11-8-1,11 8-2,0 0 0,-13-8-1,2-4 0,-1 2-1,-3-7-1,-2 0 0,-3-7-1,-2-2 0,-3-3 0,1-5 1,-2-2-2,1-3 1,0 0-1,-1-3 1,3 2-1,-2-1 1,3-4-2,2 5 1,-2-3 1,5 2 0,0-1-1,7-1 0,1-2 1,6-4-1,5 1-1,5-5 1,7 1-1,3-2 1,6-4 0,4 1 0,5-3 1,4 5-1,3 1 0,5 2 0,1 4 1,4 1-2,-1 11 2,1 0-2,0 9 1,3 5 1,-2 5-1,-1 6 1,-1 4-1,2 8 0,-3 4 1,0 4 0,-1 9-1,-2 4 0,-3 7 0,0 4 0,-4 7 0,-5 4 0,-4 3 0,-5 5 1,-3 0-1,-7 6 0,-4 1 0,-5 0 1,-5 2-1,-1-2 0,-4 3 0,1-6 0,-2-2 0,2-3 1,-1-6-1,1-1 0,-2-7 0,1-3 1,0-4-1,-1-2 0,-2-2 0,2-3 0,0 0 0,1-1 0,1-4 0,1 2 0,-1-6 0,3-1 0,1-4 1,1-9-1,-2 13 0,2-13 0,0 0 1,0 0 0,0 0-1,-5-10 1,2-2 0,-3 2 0,-2-6 0,-2-1 0,0-2-1,-2-1 0,-3 0 0,3-2 0,-3 7 0,3-3 0,1 4 0,0 2 0,3 1 0,2 2 0,6 9 0,-9-12 0,9 12 0,0 0 0,0 0 0,0 0-1,4 9 1,1 2 0,3 7-1,0 2 1,3 4 0,-1 4 0,2-2 0,0 1 0,-2-1 1,2-4-1,-4 0 1,0-6-1,-1-2 0,-7-14 0,10 15 1,-10-15-1,11 0-1,-11 0 2,15-15-2,-3 2 2,2 0-2,3-3 1,1 2 0,4-2 0,1 2 0,1 0 0,1 4 0,2 1 1,0 0-1,-2 0 0,1-1 0,-1 2 0,-3 1 2,-3 0-2,-1 3 0,-6 0 0,-1 3-2,-11 1 1,12-2-2,-12 2-1,0 0-7,-14-20-31,11 6 0,-7-13 0,3-2 0</inkml:trace>
  <inkml:trace contextRef="#ctx0" brushRef="#br0" timeOffset="1576">856 101 77,'0'0'36,"3"9"-1,-3-9-2,0 0-25,0 0-2,0 0 0,-15-4-2,15 4 0,-12 2-1,12-2-1,-11 8 0,11-8-2,-11 15 1,7-6-1,1 3 1,1 1-1,1 3 0,1 1 1,2 0-1,3 2 1,1-2-1,3-1 0,3 2 1,1-1 0,2-4-1,2 1 1,2-3-1,-1 1 1,1-5 0,-1 0-1,0-2 1,0-2-1,-1-2 1,-1 0-1,-1-2 1,1-1 0,0-1-1,-2-2 1,1-4 0,-2-1 0,0-3 0,1-4 0,-2 0 0,0-3 0,-2-1 0,-2-2-1,-1 2 1,-1-1 0,-4 1-1,-2 2 1,-2-5 0,-3 6 0,-1-4 0,-3 4-1,-3 0 0,-2 1 0,-2 5 1,-2 0-1,-1 5 0,-2 2 0,0 5-1,-1 2 1,2 2 0,0 3 0,4-2 0,0 3 0,4 1-2,1-3 0,6 7-3,5-13-9,0 0-26,0 0-2,0 0 1,0 0-2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3:35.626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0 1062 79,'0'0'39,"0"0"-2,15 8-2,-18-18-22,14 9-4,-7-10-2,8 3-2,-2-9-1,9 3 0,0-10-1,10-1-1,6-5 0,10-3-1,6-1 1,7-3-1,6 0-1,5 1 2,2-2-2,1 2 1,-2 1 0,-2 3 0,-7 4-1,-1 1 0,-7 5 0,-5 0 0,-5 6 0,-5 2 0,-3 4 0,-6 0 0,-1 1 1,-5 3-1,-4-1 0,0 2 0,-3 1 0,-1 0 0,-2 0 0,0 0 0,-1 0 0,0 1 0,-2-2 0,-1 3 0,-9 2 1,14-10-1,-14 10 1,8-11-1,-8 11 0,3-9 0,-3 9 0,0 0 0,-2-13 0,2 13 0,-10-11 0,10 11 0,-22-17 0,4 9 0,-4-2 0,-4 2 0,-5 1-1,0 2 1,-1 4 0,1 0 0,5 3-1,4 0 1,7 0 0,15-2-1,0 0 1,0 0 0,26 5 0,0-8 0,5 1 0,4-3 0,3 2 0,0 0 1,-2 0-1,-6 0 1,-3 1-1,-5 2 1,-6 0-1,-4 4 1,-12-4-1,12 10 0,-11-1 0,-1 0 0,-1 4 0,-1 0 0,-4 4 0,1 2 0,-4 0 0,-1 5 1,-4-2-1,0 4 2,-5 1-2,2 2 0,-2 1 0,0-3 0,1 1 0,3-4 0,1-1 0,2-2 0,4-5 0,0-4 0,8-12 0,-7 15 0,7-15 0,0 0 0,-5 9 0,5-9 0,0 0 0,0 0 0,0 0-2,0 0-2,0 0-8,0 0-28,-1-18-2,-4-1 0,2-1 0</inkml:trace>
  <inkml:trace contextRef="#ctx0" brushRef="#br0" timeOffset="1186">331 188 66,'0'0'36,"0"0"0,0 0 1,0 0-19,2-16-9,11 8-2,-2-7-2,7-1-1,-1-4 0,3 1 0,0-4-1,0 6 0,-4-3-1,-1 6 0,-5 2-1,-10 12 0,12-8 0,-12 8 0,4 16-1,-5 3 1,-1 6-1,-1 7 1,1 4-1,0 2 1,0 1-1,0-1 1,0-1-1,0-6 0,1-3 0,0-5 0,2-2 0,-1-5 0,2-3-1,-1-3 1,-1-10-2,4 12 0,-4-12-2,0 0-2,9 5-2,-9-5-5,0 0-17,0 0-11,0 0 3,0 0-2</inkml:trace>
  <inkml:trace contextRef="#ctx0" brushRef="#br0" timeOffset="1591">403 497 62,'0'0'36,"0"0"1,-9 6 0,9-6-13,0 0-14,12 3-2,-12-3-2,16-9 0,-5 0-1,8 3-1,0-4 0,5 0-1,2 1-1,4 0-1,-1-1 0,-2 3 0,-2-1 0,-3 2 0,-5 1 0,-2 2-1,-6 0 0,-9 3 0,9-3-1,-9 3-3,0 0-4,0 0-33,0 0-1,0 0 1,12-3-2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3:42.319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516 28 83,'-9'-14'38,"9"14"0,-12-16 1,12 16-30,0 0-2,0 0-2,0 0-2,-2 21 1,1-7-2,3 10 1,0 4-1,4 9 0,-1 7 0,3 5-1,3 6 1,0 0-1,-1 1 0,1-1 0,-1-6-1,-1-6 1,-1-5-1,2-6 1,-6-7-1,2-6 0,0-6-1,-6-13-1,11 15-1,-11-15-2,0 0-3,1-11-11,-1 11-23,0 0 2,-5-10 0,5 10 0</inkml:trace>
  <inkml:trace contextRef="#ctx0" brushRef="#br0" timeOffset="358">518 695 101,'-9'-1'40,"9"1"-1,0 0-5,0 0-28,-3 10-1,5 0-2,5 8 0,1-1-1,4 3-1,0 1 2,4 0-3,1-1 2,3-8 0,0-4-2,2-4 1,1-8 0,3-4 0,-1-6 0,-1-4 0,-2-6 0,-3 0-1,-2-2-1,-8 2 0,-5 3-3,-6-4-1,0 11-4,-15-10-23,8 13-9,-9-5-1,4 8 1</inkml:trace>
  <inkml:trace contextRef="#ctx0" brushRef="#br0" timeOffset="811">5 308 92,'-13'1'39,"13"-1"1,0 0-1,13-12-32,-10 2-2,6 0-1,-1-2-1,3 2 0,-4-2-1,-7 12 0,13-15 0,-13 15-2,0 0 1,10-3-1,-10 3 0,5 20 0,-2-4-1,2 4 2,1 1-2,1 2 1,0-1 0,0 2 0,0-3-1,-3-3 0,1-2-1,-3-6-2,3 1-1,-5-11-2,3 17-6,-14-18-27,11 1 1,0 0 0,-12 1 0</inkml:trace>
  <inkml:trace contextRef="#ctx0" brushRef="#br0" timeOffset="1154">-4 562 83,'0'0'38,"14"2"0,-4-13 1,14 10-29,-7-11-3,9 6-2,-3-7 0,7 4-2,-4-3 0,1 4-1,-5 0-1,-1 1 0,-6 3-2,-3-1-1,-3 8-2,-9-3-5,12 0-30,-12 0-2,0 0 1,0 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2:17.361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1363 349 34,'-14'-3'32,"-9"-5"2,-1 3-1,-1 3-13,-15-9-10,10 12-2,-15-3-3,2 8-1,-10-1 0,1 11-1,-9 2 0,-3 10 0,-7 4-1,-2 9 0,-3 8-1,3 9 1,0 7-2,3 11 2,5 5-1,11 11 1,8 3-1,11 5 0,11 1 0,10 1 0,12 0 0,13-3 0,11-6-1,11-8 0,15-7-1,11-9 2,12-10-1,10-8 1,10-17-1,7-9 0,8-14 0,6-8 0,1-14 0,1-12 0,-2-13-1,-2-17 0,-4-9 0,-5-15 0,-9-15 0,-9-14 1,-11-10 0,-11-8 0,-12-1 0,-11 1 1,-16 2 1,-9 6-1,-15 9 1,-12 12-1,-13 12 1,-11 11-1,-12 11 1,-9 11-2,-9 13 2,-5 11-2,-5 9 0,0 9-1,5 11-4,1-7-11,18 12-23,11-3 1,26 0-2,17-5 1</inkml:trace>
  <inkml:trace contextRef="#ctx0" brushRef="#br0" timeOffset="3260">630 1007 45,'-5'-10'30,"5"10"2,-11-13-12,11 13-6,-14 1-3,14-1-4,-17 13-3,8-2 0,-6 2-1,4 7 0,-3 1-1,4 4 0,-2 0-1,5 4 1,0 0-1,4 2 0,1-2-1,4-1 1,2 2 0,3-3-2,0-1 2,5-1-2,1-3 2,1 0-2,1-6 2,3 1-2,-1-7 2,1-3-1,1-4 1,1-2 0,-1-4-1,2-3 1,-2-3 0,0-5 1,-2-4-2,-1-3 2,-2-4-2,-2-3 1,-4-3-1,-1-1 1,-1-4-1,-3 3 1,-1-3-1,-1 1 0,-1 4 0,-2 1 0,-2 2 1,-3 5-1,-2 3 0,-3 2 0,-4 6 0,-5 4-2,-3 7 0,-6-2-3,11 12-24,-6-1-6,1 2 0,4 1-1</inkml:trace>
  <inkml:trace contextRef="#ctx0" brushRef="#br0" timeOffset="3900">1183 851 30,'11'-10'31,"-8"-4"1,-3 14 1,0-14-13,-9 3-11,9 11-3,-21-5-2,8 9 1,-9 2-2,2 6-1,-7 3 0,3 5-1,-3 1 0,4 4 0,3-2-1,6 1 0,4-5 0,8 0 0,7-7 1,6-3-1,7-7 0,6-3 1,0-4 0,1-3 0,-1 0 0,-2 0-1,-6 3 1,-2 4 0,-14 1 0,6 18 0,-13 4 0,-4 10 0,-4 4 0,-2 7 1,-3 2-1,-1 3-1,1-2 0,1-3-1,5-5 0,0-11-3,9 2-3,-4-14-15,9-3-14,0-12 2,18-1-3,-2-11 2</inkml:trace>
  <inkml:trace contextRef="#ctx0" brushRef="#br0" timeOffset="4337">1219 1235 64,'-16'26'34,"3"-7"-1,0 4-1,5 4-24,-3-8-3,9 5-2,3-8 2,10-1-2,4-12 2,7 3-1,2-15 0,3 3 1,-5-7-2,1-1 0,-8-2-3,-5-3 1,-7 1-2,-8-1 0,-2 7-4,-8-7-5,9 7-28,-9 1 1,2 0-1,1-1 0</inkml:trace>
  <inkml:trace contextRef="#ctx0" brushRef="#br0" timeOffset="4649">1414 870 89,'5'-10'35,"5"0"1,3 7-10,-1-6-22,6 5-1,-2 0 0,3 6-1,-6 2 0,2 7-1,-4 6 0,-2 7 0,-2 4-1,-1 8 0,-4 5 0,-3 4 0,0 3-2,-5-2 0,5 5-3,-9-13-6,10 5-26,-6-8 1,-1-8-1,1-10 1</inkml:trace>
  <inkml:trace contextRef="#ctx0" brushRef="#br0" timeOffset="4914">1456 1162 79,'0'0'37,"14"0"-2,-2 5 2,1-5-33,10 2-2,2 0-7,-2-8-31,8-11 2,6-5-3,5-11 2</inkml:trace>
  <inkml:trace contextRef="#ctx0" brushRef="#br0" timeOffset="133385">2197 407 20,'3'-16'27,"-3"16"-1,0 0 0,-18-17-9,18 17-5,-17-12-1,17 12-1,-14-8 0,14 8 1,0 0-1,0 0 0,-8-9-2,8 9 0,0 0-1,0 0-2,0 0 0,0 0-1,0 0 0,9-6-1,-9 6 0,0 0-1,-2-10 1,2 10-1,-4-12-1,4 12 1,-5-15-1,5 15 0,-9-18 0,1 9-1,0-1 1,-1 2 0,-3-3-1,-2 0 0,-1-1 1,-1 0-1,0-2 0,0 2 0,0 0 2,0-1-2,1 0 0,-2 3 0,1-1 0,-2 2 0,1 1 0,-2 1 0,0-1 0,-1 1 0,-1 1 0,2-2 0,-3 1 0,1 0 0,2-2 0,-3 3 0,4-3 0,-4 0 0,1 1 0,0 2 0,-2 2 0,1-3 0,-2 7 0,1-3 0,-2 6 0,1 2 0,3-2 0,-2 3 0,1-2 0,0 3 0,-3-4 0,0 5 0,-2-2 0,0-2 0,-3 5 0,-2-3 0,-1 5 0,-2-3 0,1 3 0,-2-1 0,0 0 0,2 1 0,-1-3 0,2 1 0,2-1 0,2 1 0,2-2 0,2 0 0,2 1 0,-2 1 0,4 0 0,-3 3 0,0-2 0,-1 4 0,-4 1 0,0 2 0,0 1 0,-1 1 0,0-1 0,0 4 0,1 2 0,0 1 0,5-1 0,-2 2 0,-1 0 0,1 3 0,0 0 0,3 0 0,-3-1 0,2 2 0,-1 2 0,1-3 0,0 2 0,0 0 0,3 0 0,-2 0 0,2-1 0,2 1 0,0-2 0,4 1 0,-1-2 0,4 0 0,1 2 0,4-2 0,2 0 0,1-4 0,4 1 0,0 1 0,1-1 0,1 1 0,1-2 0,0 1 0,0 1 0,1 5 0,2 1 0,-2-2 0,1 2 0,-1-1 0,1 1 0,-2 0 0,0-3 0,-1-1 0,-1 1 0,-1 0 0,0-1 0,0 1 0,2 0 0,-1-2 0,2 3 0,2-1 0,2-3 0,2 0 0,2-2 0,1 0 0,2-1 0,2-2 0,1-3 0,3 3 0,4-3 0,-2 0 0,5-2 0,2 0 0,2 0 0,2-2 0,1-1 0,1-3 0,-2 1 0,2-4 0,-2 0 0,0-1 0,0 1 0,-2 0 0,0-1 0,-2 0 0,-1 1 0,0 1 0,0-2 0,-3 1 0,0-1 0,1 0 0,-2 2 0,3-1 0,0-1 0,0-2 0,1 2 0,0-1 0,1-2 0,1 0 0,2-2 0,-1-1 0,2 0 0,3-2 0,1 0 0,2-4 0,1 0 0,-2-1 0,3-1 0,0-1 0,-2-5 0,-1 3 0,-2-5 0,1 2 0,0-2 0,0-1 0,0-3 0,-1-1 0,2 1 0,0-2 0,2-2 0,1-1 0,-2-5 0,1 0 0,0-3 0,-2-1 0,-1-5 0,1 0 0,-2-2 0,-2-3 0,-1 2 0,-2-4 0,-2-2 0,-1-1 0,-4-2 0,-2-2 0,-3-2 0,-3-2 0,-4-3 0,-1-1 0,-3 2 0,-3 1 0,-1 2 0,-2 1 0,-2 4 0,-1 1 0,-1 2 0,0 5 0,-3 3 0,-1 1 0,0 4 0,-2 3 0,0 1 0,-1 6 0,1 3 0,-2 3 0,1 3 0,0 4 0,-2-2 0,1 5 0,0 4 0,1-4 0,9 9 0,-19-13-4,19 13-10,-12-18-8,23 14-14,-5-12-8,15 4 1,4-2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4:22.587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30 0 65,'-9'-9'37,"9"9"0,0 0 0,0 0-25,0 0-6,0 0-1,-12 3-2,12-3-1,-5 15 0,5-1 0,-2-1 0,3 6-1,0 1 1,1 4-1,1 3-1,4 2 1,-1 1 0,3 5-1,-1 0 1,5 3 0,-2-1-1,1 3 1,0 1-1,0 2 0,-1 2 1,1-1-1,0 4-1,-1 2 2,1 2-2,3-2 2,4 1-1,2 2 0,2-3 1,5 1-1,2-2 0,3 3 0,1-1 1,4 3-1,-1 1 0,1 1 0,-1 1 0,-1 1 0,-1-3 0,0 2 1,0-3-1,-1-2 0,-2-5 0,-1-4-1,-3-3 1,-2-6 0,-1-1 0,-2-7 0,-3-2 0,-5-6 0,-3-1 0,-1-5 0,-11-12 0,14 15 0,-14-15 0,0 0 1,0 0-1,0 0 0,0 0 0,4-11 0,-4 11 0,-2-15-1,0 6 1,1-3 0,-1-1 0,2-2 0,-1 0-1,1-5 1,-2-3 0,-1-1 1,-1-4-1,-3-2 1,1 1-1,-3 0 1,-1 1 0,1 7 0,0 1-1,2 5 0,7 15 0,0 0 0,0 0 0,0 17-1,9 8 1,2 5-1,6 6 0,-2 6 1,2 0 0,-2 2-1,-3-3 2,-2 2-1,-5-7 1,-7 0 1,-7-3-1,-2-2 0,-7-2 1,-2-3-1,0-3-1,-3-4 1,1-6-1,6-5-1,6-6-2,10-2 0,1-11-6,6-2-31,23-6-1,8-9 1,24 2 0</inkml:trace>
  <inkml:trace contextRef="#ctx0" brushRef="#br0" timeOffset="998">3057 1545 66,'15'-18'40,"-12"-7"-2,-5 2 1,-14-12-18,0 12-16,-12-2-2,-1 9 0,-8 0 0,-2 10-1,-8 4 0,-3 12 0,-2 11 0,-3 12-1,-3 18-1,1 14 0,1 15 1,0 16-1,7 15 0,8 8 0,9 5-1,13 5 1,18-3 0,14-3-1,16-8 1,16-11 0,16-16-1,13-9 1,14-19 0,7-12 0,8-24 0,5-15 0,0-20 0,-2-16 0,-3-17 1,-4-21-2,-8-14 2,-9-22-1,-13-16 1,-11-12-1,-14-9 0,-13-6 2,-16 1-1,-15 7 1,-17 5-1,-14 17 1,-15 19 0,-14 16-1,-12 19-1,-11 16 1,-5 16-2,-7 10-1,0 13-1,1 3-3,13 21-15,2-9-20,16 10 0,9-3-1,19 7 1</inkml:trace>
  <inkml:trace contextRef="#ctx0" brushRef="#br0" timeOffset="1638">2693 1779 95,'15'-6'41,"9"6"0,-1-6-1,12 4-35,-7 0-3,-2 5-1,-3 4-1,-8 6 1,-8 6 0,-6 7 0,-8 2-1,-6 6 1,-2 4 0,-2 1 0,3 0-1,4 1 0,8-4 0,11-3 0,6-2 0,8-3 0,4-3 0,1-3 0,-4-2 1,-3 0-1,-12-4 1,-11 2 0,-12-2 0,-11-3-1,-11 0 1,-6-3-1,-5 1 0,-3-6 0,7 3-1,6-7-1,8 1 0,8-4-1,21 2-1,0 0-2,17-12-4,0-7-31,19 4 1,-2-7 1,10-2-1</inkml:trace>
  <inkml:trace contextRef="#ctx0" brushRef="#br0" timeOffset="2044">3090 1913 95,'11'-13'39,"-3"-2"2,-8 15-2,4-11-34,-4 11-3,-16 7-1,5 0 0,-3 1-1,1 1 0,13-9 0,-13 11 0,13-11 1,15 2-1,1-1 0,0 0 1,1 6 0,-1 4 0,-5 8-1,-5 7 1,-9 9 0,-7 6 0,-5 5 0,-5 3 0,-2 2-1,-4-2 0,1-5-1,1-7 0,7-5 0,3-6-2,6-8 1,4-7-2,4-11-1,14 2-1,8-7 0,-2-12-1,11 1 2,-3-4 2,3 2 1,-4 3 3,-5 3 1,-4 11 2,-18 1 0,10 18 1,-17-2 0,1 8-3,-2-2 1,4 2-2,4-6 1,8-4-1,7-6 1,6-6-1,4-5 1,2-1 1,-4-4-1,-2-1-1,-6-2 0,-7 0-1,-6-1-1,-7 0-2,-1 2 0,-5-7-4,11 17-23,-8-26-11,11 11 1,-1-6-1</inkml:trace>
  <inkml:trace contextRef="#ctx0" brushRef="#br0" timeOffset="2683">3350 1919 90,'3'-10'39,"3"-4"0,8 6 1,-3-3-34,9 6-3,1-2 0,-1 8-1,0 6 0,-4 7-1,-3 7 1,-3 10-1,-4 7 0,-2 5-1,-5 5 0,-1 2 0,-3 1 0,-3-1-1,1-5 0,-2-8-2,4-5-1,-4-13-3,7 1-3,-9-24-3,11 4 1,-12-17 2,8-1 5,-3-9 4,2-1 1,3 3 4,-1-5 5,11 16 1,-5-7 1,16 13-4,-2 0-5,1 1-5,8 4-33,-12-6-2,-4 0 1,-11-9-3</inkml:trace>
  <inkml:trace contextRef="#ctx0" brushRef="#br0" timeOffset="3260">1093 1900 76,'-14'0'38,"14"0"0,-15 2 0,15-2-28,0 0-3,12 4-3,-12-4-1,15 7 0,-2 0-1,8 4 1,5 1-1,9 8 0,6 2-1,12 3 1,11 3-1,11 1 0,4 0 0,8 1 0,6-1-1,2-2 1,-3-4-1,-7-2 1,-6-5-1,-11 0 0,-12-5 1,-11-1-1,-13-3 0,-9-2 1,-9-1-1,-2-2 1,-12-2-1,0 0 1,0 0-1,0 0 1,0 0-1,0 0 0,0 0 1,4-10-2,-4 10 1,0 0 0,0 0 1,0 0-1,0 0 0,-12-8 0,12 8 0,0 0 0,-10-6 0,10 6 0,0 0 0,0 0 0,-9-9 0,9 9 0,0 0 0,0 0 0,0 0 0,-8-11 0,8 11 0,-9-14 0,1 2 0,-1-6 0,-5-3 0,-2-6 0,-6-4 0,-4-3-1,-3 2 2,-1 1-2,2 4 2,1 3-1,1 6 0,5 5 0,7 6 0,14 7 0,0 0 0,4 13 0,14-1 0,8 5 0,8 1 0,5 5 0,6 1 0,3 2 1,0-3-1,-3 1 0,-6-1 0,-5 0 0,-12 1 0,-8 2 1,-17 3-1,-14-1 0,-9 2 1,-11 2-1,-10 0 1,-8 0-1,0-3 1,0-3-1,4-5 1,8-5-1,4-2 0,10-6-1,11-3-2,3-12-4,15 7-22,6-9-14,4-1 0,-3-7-1,9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3:30.184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1075 26 74,'-10'-16'39,"10"16"-2,-9-11 2,20 27-26,-6-2-7,9 16-2,0 8-2,6 7 1,1 5-2,4 4 1,0-1-1,1 1-1,-1-5 0,0-7-2,0-7 0,-5-10-5,5 5-8,-12-17-24,3-3-1,-16-10 1,16-9-1</inkml:trace>
  <inkml:trace contextRef="#ctx0" brushRef="#br0" timeOffset="266">1322 159 90,'-8'9'39,"-8"8"-1,2 13 2,-12 6-36,1 9-2,-7 5-1,-3 3 0,-3-3 0,1-4-1,2-7 0,3-10-3,9-4-5,-6-21-31,17-8 1,4-20-1,11-11 0</inkml:trace>
  <inkml:trace contextRef="#ctx0" brushRef="#br0" timeOffset="1966">1075 1110 78,'0'0'40,"-9"13"-2,9 6 2,-5 3-28,5 16-9,-4 8-2,1 11 0,-1 5 0,0 3-1,-1 0 0,-1-5-1,2-2-3,-7-24-12,10 0-23,-3-17 1,4-17-1,0 0 0</inkml:trace>
  <inkml:trace contextRef="#ctx0" brushRef="#br0" timeOffset="2184">960 1169 93,'-8'-35'40,"10"10"0,0 0 0,18 11-34,-5 5-4,9 6-1,2 8 0,2 3-1,2 6 0,0 6 0,0 3 1,0 2-1,-2-2 0,-4-1-1,-4 0 1,-5-3-1,-3-1 1,-7-5-1,-4 0 0,-1-13 0,-11 16 1,-1-8-1,-2-5 1,-3 1 0,0-3 0,-1-1 0,1 0-1,2 0 2,1 0-2,3 1 1,11-1 0,-11 8 0,11-8 0,3 21 0,4-9 0,3 6 0,3 2 0,3 0 0,2 0 0,1 1 1,-2 0-2,1-4 1,-2-2 0,0-3 1,-5-2-2,0-5 1,-11-5-2,12 6 0,-12-6-5,2-9-11,-2 9-22,4-16 2,3 5-1,-3-7 0</inkml:trace>
  <inkml:trace contextRef="#ctx0" brushRef="#br0" timeOffset="2699">1572 1158 70,'10'-4'40,"-10"4"-1,0 0 0,-9 1-18,-6 10-18,-5 2-1,-1 2-2,-1 0 0,1 0-1,3 0 1,7-3 0,11-12 0,5 13 0,7-10 1,2 1-1,0 2 0,-4 2 0,-6 3 0,-9 5 0,-8 5 0,-7 2 0,-1 2 0,1 2 0,1-4 0,7 0 0,8-7 0,11-4 0,7-7-1,8-5 0,6 0-2,0-13-3,10 10-5,-12-21-13,8 11-14,-4-10 0,4 6-1,-6-7 2</inkml:trace>
  <inkml:trace contextRef="#ctx0" brushRef="#br0" timeOffset="3027">1821 1244 56,'0'0'36,"9"-7"1,-6 17-3,-3-10-15,0 29-11,-1-7-4,6 10-3,1 3 0,3 3 1,-2 0-1,2 3 0,-3-2 0,-2-1 1,-7-3-2,-3-4 2,-8-5-1,-3-3-1,-4-8 0,-1-5-1,-1-5-2,-4-17-5,11 3-29,-6-15-1,4-3 0,-1-14 0</inkml:trace>
  <inkml:trace contextRef="#ctx0" brushRef="#br0" timeOffset="3292">1639 1086 91,'28'-28'39,"13"14"2,0-5-5,14 13-29,-4-2-4,1 3-1,-3 0-1,-1-2-1,-6 2-2,-8-7-4,5 11-15,-14-13-20,1 7 2,-8-3-1,2 6 1</inkml:trace>
  <inkml:trace contextRef="#ctx0" brushRef="#br0" timeOffset="3760">173 2538 82,'9'1'40,"-10"11"-1,4 14 0,-7 7-36,3 9-2,0 9-1,0 6-1,0 6-1,-3-3-1,5 6-6,-13-23-9,14 3-21,-11-17 2,3-8-2,-6-14 1</inkml:trace>
  <inkml:trace contextRef="#ctx0" brushRef="#br0" timeOffset="3900">29 2902 75,'-19'-72'40,"10"-7"0,-1-14-8,22 13-18,-3-9-6,15 12-3,6 6-1,9 17-1,6 12-2,5 19 0,0 18-1,0 12 0,-8 14-1,-4 5 1,-11 8-1,-9 1 0,-12 3 0,-10-4-1,-10-1-1,-10-9-3,6 6-12,-13-15-23,9 1 2,-2-9-2,13 1 1</inkml:trace>
  <inkml:trace contextRef="#ctx0" brushRef="#br0" timeOffset="4368">1031 1951 70,'0'0'40,"19"34"-3,-18 2 2,1 19-27,-5 2-10,-1 9-1,-1 6 0,-1 0-2,-1-4 1,-1-8-1,0-8 1,1-12 0,1-9 0,-3-9 0,-1-12 0,-4-9 0,-5-7 1,-5-6-1,-4-6 0,-2-3 0,-5 0 1,2 3 0,1 6-1,2 3 0,8 8 0,6 7 0,8 6 0,10 5 1,9 1-2,10-2 0,11-1-1,4-11-6,19 8-22,-5-16-7,9-1-1,-4-7 0</inkml:trace>
  <inkml:trace contextRef="#ctx0" brushRef="#br0" timeOffset="4680">1253 2550 93,'12'4'40,"-2"6"0,-10-10-11,4 18-20,-4-18-5,-7 16-1,7-16-2,0 0-1,0 0 0,0 0 0,0 0-2,-6-16-1,6 16-8,3-11-30,-3 11 2,5-15-2,-5 15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4:33.148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2913 791 65,'-18'19'38,"-7"6"-1,0 13 1,-10 4-17,10 10-19,3 7-1,4 5 0,7-2-1,8 0 1,9-11 0,9-8 1,7-14 0,9-11 0,0-10 0,6-15 1,-4-8-1,1-9 1,-8-8-1,-5-7-1,-11-8 1,-10 3-1,-5-2 1,-8 9-1,-6 9-1,-6 14 1,-2 13-1,0 13 0,3 12 0,7 5 0,4 6-1,8-3 1,11-4-1,9-9 1,10-9 0,8-8 0,2-10 0,2-7 1,-5-3-1,-5-7 1,-11 0-1,-11-2 1,-15 4-1,-9 8 0,-13 9 1,-6 9-1,-6 10 0,1 8 0,1 9 0,6 5-2,11 6-1,7-8-3,20 6-8,5-18-27,21-2 1,5-15 0,20-3-1</inkml:trace>
  <inkml:trace contextRef="#ctx0" brushRef="#br0" timeOffset="546">3606 1057 105,'-8'13'40,"-8"-5"1,0 9-1,-5 1-38,1 3-1,1 2-1,5 3 0,9-1 1,11-4-1,10-3 1,14-7 0,9-7 0,7-5 0,4-5 0,-2-5 0,-3-5 0,-7-1 0,-11-7 0,-12 2 0,-18-2-1,-10 5 1,-15 6-1,-10 7 1,-9 10-1,-3 7-1,0 14 1,5 6 0,11 7 0,14 1-1,17-2 1,16-7-1,20-7 1,16-8-1,8-10 1,7-11 0,-3-5 1,-3-5 0,-14-6-1,-12-2 1,-17-4 0,-16 1 0,-17 5-1,-12 3 1,-8 4-1,-8 3-1,3 7 0,2 4-1,9 7-1,4 2-3,22 11-14,6-19-23,21 20 3,5-18-2,15 4 1</inkml:trace>
  <inkml:trace contextRef="#ctx0" brushRef="#br0" timeOffset="1045">4391 1156 108,'11'18'41,"-23"-9"0,4 8-1,-7-2-38,2 5-2,6 3 0,4 2 0,9-5 0,7 1 1,11-5-1,6-4 1,4-7 0,5-7-1,-6-7 1,0-5 0,-7-5-1,-6-3 1,-11-4-1,-7 0 1,-7 3-1,-9 4 1,-4 9-1,-5 8 0,0 7 0,1 10 0,10 4 0,5 4-1,12 0 0,10-1 1,10-6 0,8-6-1,4-7 1,1-9 1,-6-6-1,-6-4 2,-14-5-1,-18 0 0,-12-2 0,-11 3 1,-12 6-1,-7 2-1,0 3 0,2 1-2,9 7-1,11-5-3,26 6-11,0 0-25,13-14-1,15-5 1,17 3 0</inkml:trace>
  <inkml:trace contextRef="#ctx0" brushRef="#br0" timeOffset="1591">5377 586 93,'-19'-33'39,"-8"0"1,-17-12-1,-11-1-36,-15-6-2,-15 0 0,-17 0 0,-17 1 0,-19 2 1,-20 5-1,-20 3 0,-20 7 0,-16 7-1,-21 11 1,-14 10-2,-15 12 1,-8 14-1,-7 15 1,-2 18-1,-1 14 0,3 14 1,12 11-1,11 10 0,15 10 1,18 9-1,24 4 0,23 3 1,26 2-1,29 3 1,26-1-1,29-1 1,34-1 0,30-9 0,33-2 0,34-12 1,32-8 0,31-10-1,33-9 1,32-12 0,26-10-1,27-9 1,18-8-1,18-6 0,14-7 1,12-7-1,7-4 0,8-6 0,-1-4 0,1-5 0,-7-6-2,-3 1-5,-26-15-33,4 2 0,-25-13-1,-13-1-1</inkml:trace>
  <inkml:trace contextRef="#ctx0" brushRef="#br0" timeOffset="2278">6861 398 97,'-14'-7'41,"-6"8"1,11 19-1,-17 16-35,19 9-4,-5 13 1,1 14-2,-1 8 0,-2 5-1,1 0 0,-2-4-1,3-9-3,-5-17-11,8 3-27,-3-18 0,6-2 0,-3-11 0</inkml:trace>
  <inkml:trace contextRef="#ctx0" brushRef="#br0" timeOffset="2481">6630 1467 81,'0'24'43,"-8"-11"-2,10 0-1,-2-13-39,0 0-41,0 0-2,-10-27-1,12 9-1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09.721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581 92 93,'-41'-19'41,"-15"3"1,4 20-2,-12 2-35,-2 14-3,-3 13 0,3 15-2,7 13 0,8 7 0,15 8 0,16 1-1,19-1 1,16-6-1,19-10 1,17-11 0,12-17 0,13-12 0,5-17 0,3-13 0,-3-13 0,-5-11-1,-10-12 2,-13-11-1,-18-7 1,-19-5 0,-18 2 0,-13 4 0,-17 8 0,-9 10-1,-6 13 0,-3 12 0,5 18-1,4 8-2,14 14-3,1-8-10,20 19-26,7-9 0,21 6 0,7-11 1</inkml:trace>
  <inkml:trace contextRef="#ctx0" brushRef="#br0" timeOffset="390">1000 258 89,'0'0'41,"-24"7"1,-7 6-2,12 9-36,-11 9-2,6 10-2,7 6-1,9 5 1,13-4 0,13 1 0,11-9 0,10-8 1,7-9-1,3-9 0,0-13 0,-5-9 0,-5-7 0,-10-12 0,-12-10 1,-14-11-1,-12-5 0,-11 0 0,-6 1 0,-3 3 0,-1 9-3,0 7 1,12 19-4,4 4 0,19 20-3,-5-10-5,36 18-1,-14-13 2,19 10 7,-4-6 2,1-3 6,-2 4 1,-12-10 5,4 17 4,-28-17 2,10 33-2,-19-9-4,4 11-2,-5 2-3,7 6 0,4 1-2,11-3 1,8-6-1,11-6 0,10-11 1,8-7-1,3-10 1,-1-11-1,-5-7 0,-7-8 1,-9-12-1,-13-12 0,-17-8 0,-13-3 1,-11 0-1,-6 3 0,-4 4-1,-1 6 1,3 12-3,5 9 1,12 17-3,15 9-3,0 0-17,15 8-19,12 4 2,-1-6-1,13 7 2</inkml:trace>
  <inkml:trace contextRef="#ctx0" brushRef="#br0" timeOffset="1061">1959 163 106,'9'-4'40,"4"12"2,-13-8-14,7 28-25,-6 1-1,-1 10-2,-3 6 1,-1 5-2,0 3 1,0-1-1,3-4-1,-4-9-1,10-1-3,-10-28-14,17 4-22,-12-14 2,26-18-1,-9-13 1</inkml:trace>
  <inkml:trace contextRef="#ctx0" brushRef="#br0" timeOffset="1264">2272 106 88,'0'0'40,"16"17"2,-19 8-2,10 15-33,-13 4-3,1 9-3,-2 5 0,3 2-2,-1-6 1,3-3-1,2-9 0,1-7-1,6-11-1,-7-24-5,33 6-33,-18-28 1,13-6-1,-4-19 0</inkml:trace>
  <inkml:trace contextRef="#ctx0" brushRef="#br0" timeOffset="1467">2650 0 86,'20'10'41,"-12"14"0,4 25 1,-19 4-32,10 16-5,-4 4-3,-1 1 0,-3-3-1,2-5-2,2-10-1,-1-13-4,11 1-22,-5-27-15,9-7 2,-3-18-2,11-4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11.531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-5 155 95,'2'9'42,"-2"-9"0,2-9-2,7-5-39,-6-11-8,13 6-33,-9-14-1,14 6-1,-2-10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11.687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15 8 102,'0'38'40,"-8"-18"1,4 4-12,4-24-35,-9-19-22,19 5-13,0-17 1,15 5-2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11.843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0 0 109,'10'26'42,"3"3"1,-12-19-15,3 3-26,1 4-13,-5-17-30,3-12-2,0-8 1,7-3-3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06.913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331 74 57,'4'-9'38,"-4"9"-2,4-13 1,-4 13-11,-5-9-20,5 9-1,-9-9 0,9 9-2,-17-11 0,8 6 0,-4-3 0,-1 2-1,-2 1-1,-3 5 0,-1 5 0,-2 7-1,-5 7 0,-1 9 0,-1 13-1,-1 6 1,3 11-1,4 4 0,4 2 1,8 4-1,9-1 1,8-5-1,11-6 0,10-6 1,8-11 0,10-9 0,9-12 0,4-11 0,6-14 1,1-11-1,-2-12 1,-5-9-1,-6-12 1,-10-8 0,-13-7 0,-13-5 0,-13-2 0,-10 4 0,-11 8-1,-7 8 0,-4 13 0,-4 8-1,4 16-2,1 6-3,14 23-21,-1-7-13,16 7 1,-1-13-1,27 15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07.475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50 5 89,'-22'-6'40,"22"6"-2,-18 5 2,16 16-31,-4 0-5,5 13-1,0 9-1,2 11 0,1 6 0,3 10-1,-2-1 1,3 1-1,-3-5 0,2-5-1,-1-6 1,-1-8-2,0-11 1,-1-4 0,1-10-2,-3-8-1,5 5-14,-5-18-22,0 0-3,2-24 1,1 12-1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08.504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396 16 73,'-36'-17'40,"-1"13"-1,-8 2 0,7 23-28,-12 2-6,6 20-2,-1 16-2,5 13 0,8 8-1,12 8 0,11 0 0,12-4 0,13-8-1,14-14 1,14-17 0,11-16 0,9-16 0,2-16 0,3-14 1,-2-15-1,-6-13 1,-10-12 0,-15-12 1,-15-5 0,-19-4-1,-14 5 1,-13 5 0,-12 11-1,-8 13-1,-5 11 0,4 20-3,1 5-3,20 23-25,1-7-10,23 9 2,10-6-2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08.848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101 126 72,'2'15'38,"-7"13"0,-16 5 1,7 15-28,-13-3-5,8 11-3,4-3-1,13 2-1,13-8 1,15-7-1,12-12 0,15-8 0,9-13 1,3-12-1,-2-12 0,-2-8 1,-12-12 0,-10-8 0,-19-9 0,-18-7 0,-20-4 0,-14 2 0,-13 4-1,-8 8 0,-4 7-1,0 11 0,5 12-1,9 8-2,16 14-3,6-7-7,24 16-27,10-10-2,20 6 2,6-10-2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09.175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6-4 90,'12'1'41,"-5"13"0,-10 5 0,4 15-31,-8 6-6,1 11-1,1 7-2,2 3 1,0 3-2,4-2 0,2-3-2,1-11-1,6-6-3,-6-26-15,12 2-21,-5-20 0,9-7 1,-1-17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3:29.451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102 834 71,'0'0'37,"-10"-13"-3,10 13 3,0 0-31,8 9-3,2 10 1,-1 4-1,5 10 0,1 7 0,8 11 0,-1 3-1,5 6 1,1-2-2,2 1 0,-1-6 0,-1-4-1,-1-6 1,-2-10-1,-5-5 0,-4-9-2,-2-2-1,-14-17-4,15 19-8,-15-19-19,-11-8-4,3-4-1,2 1 1</inkml:trace>
  <inkml:trace contextRef="#ctx0" brushRef="#br0" timeOffset="265">312 1318 55,'-17'-1'39,"5"8"0,-5 3 0,4 15-16,-12-5-12,6 9-6,-9-1-1,2 4-2,-3 0-1,0 0-1,2-1-1,2-6-3,9 6-10,-1-11-25,11-1 0,2-6-1,9 0 0</inkml:trace>
  <inkml:trace contextRef="#ctx0" brushRef="#br0" timeOffset="1529">87 391 86,'0'-22'38,"4"-8"0,-3-7 1,12-5-34,-7-5-2,4 2-1,-2 1 0,2 5 0,-5 2-1,1 10 1,0 6-1,-6 21-1,14 5 1,-5 18-1,0 12 0,3 9 0,1 6 0,4 6 0,0-1 0,0-2 0,0-7 1,-1-7-1,-1-8 0,-2-6 0,-3-7 0,-2-5 0,-8-13 0,-1 10 1,-9-15-1,-4-4 0,-5-9 1,-2-4-1,-3-2 0,0-2 0,2 0-1,0 0-1,7 4-1,3-4-3,12 15-6,-6-13-15,16 10-13,0-6 1,11 1-1,2-2 3</inkml:trace>
  <inkml:trace contextRef="#ctx0" brushRef="#br0" timeOffset="1919">466 47 64,'15'-9'37,"-2"5"0,-13 4 0,0 0-20,-7 10-9,-2 4-4,-6 3 0,2 5-2,0 5 0,5 6 0,3 1-1,7 2 0,6-1 0,6-2-1,6-4-1,1-6 0,6-1-3,-4-17-6,12 7-21,-8-16-8,5-3 0,-3-12 0</inkml:trace>
  <inkml:trace contextRef="#ctx0" brushRef="#br0" timeOffset="2184">808 77 76,'-18'12'37,"-2"9"0,0 11 1,-4-1-31,8 11-2,0-1-1,7 1-1,5-6-1,10 1 1,6-8-1,8-6-1,7-4-1,4-6-2,8 3-7,-9-8-30,11 2 1,-3-5-1,-3 5-1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09.409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0 0 98,'13'29'41,"3"22"2,-13 5-2,0 12-36,-3 4-3,-1 1-1,-3-1-2,0-5 0,5-3-6,-12-17-34,15-5-1,-7-17 1,5-5-2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45.091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518 76 58,'15'-6'39,"-1"4"-2,-14 2 3,22-9-25,-26-2-6,4 11 0,-7-16-4,-5 7 0,-9-3-3,-5 6 1,-10 1-2,-9 7 1,-11 4 1,-7 7-3,-5 6 1,1 6-1,7 8 1,9-3-1,16 7 1,20-3-1,24 0-1,21 1 2,15 0-1,6 5 0,-4 4 1,-10 11-1,-19 4 1,-19 7 1,-23 5-2,-12 2 1,-5 1-1,0-2 2,11-3-2,15-7 3,21-6-2,14 1 0,7-4 1,0 11 0,-8 5 1,-12 9-2,-16 7 1,-12 1-2,-10 7 0,-6-3-2,9 5-10,-3-16-28,25-6-3,14-7 0,24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6:46.042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0 1 94,'26'8'42,"5"-10"1,16 8-1,-1-4-38,9 3-1,-3 11-1,-5 5-1,-15 7-1,-12 10 2,-21 3-1,-12 7 1,-10 0-1,-1-4-1,7 3 1,13-9-1,17 3 0,20-7-1,15 5 2,10-5 0,3 3 0,-6 6 3,-14 2-2,-19 0 2,-19 4-2,-16-4 1,-13 14-3,-6-2-3,-3 1 4,-2-4-11,17 11-11,-12-3-30,16-2 2,16-60 49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14.703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0 0 86,'11'12'1,"-6"1"-1,-5-13-1,0 0-38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05.109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722 150 87,'-21'-39'38,"0"6"0,-12-1 0,-1 12-34,-8 5-1,-4 14 0,-8 8-1,-2 18 0,-3 15-1,-1 19 1,2 16-1,5 13 1,5 15-1,11 5 1,11 5-2,13-3 1,15-6 1,15-7 0,20-17-1,16-14 1,20-18 0,13-19-1,13-18 1,9-16-1,7-22-1,4-16 1,-7-19-2,-10-16 1,-19-15-1,-20-9 2,-24-8-2,-26 1 1,-26 3 0,-23 11 0,-18 19 0,-16 19-2,-10 25 1,-7 20-3,5 30-5,-7 11-31,19 26-1,3 8 1,16 16-2</inkml:trace>
  <inkml:trace contextRef="#ctx0" brushRef="#br0" timeOffset="499">534 1936 105,'-2'-67'39,"-4"6"3,-21 2-3,-8 17-33,-15 21-1,-8 23-1,-8 22-1,-4 25-3,1 29 2,6 18-1,15 9 1,17 7-1,23-5-1,24-4 1,27-11-1,27-18 1,24-23-1,18-22 0,9-19 1,6-19-1,-6-21 0,-8-20 0,-17-21 0,-25-18 0,-29-16 0,-26-5 1,-27-3-2,-21 5 0,-21 13 1,-16 14-1,-10 21 1,-2 22-1,8 21-1,9 15 0,17 18-2,14 6-4,36 11-29,10-4-4,31 3 0,13-9-1</inkml:trace>
  <inkml:trace contextRef="#ctx0" brushRef="#br0" timeOffset="889">1238 1899 110,'-38'28'40,"-9"16"1,-11 4-2,7 18-34,4 5-1,18 5-1,23-3-2,26-6 1,28-14-1,27-11 1,16-18 0,13-17-1,1-12-1,0-20 2,-14-10-2,-16-14 2,-27-16-2,-31-14 0,-27-11 0,-27-6 0,-23 1 0,-18 10-2,-13 9 1,-6 16-1,2 25-1,8 21-1,17 27-3,6 9-18,28 30-15,7 6-3,20 17 3,4 7-2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06.529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576 154 107,'-36'-47'40,"-3"8"0,-15 0-1,-4 16-35,-5 16-1,-3 21-1,-1 20-1,4 25 1,9 16-1,13 20 0,14 12 0,20 4-1,19-3 1,25-7-1,23-15 0,19-17 1,19-19-1,10-22 0,6-25 1,1-20-1,-7-19 1,-11-17 0,-22-15 0,-18-13 0,-28-8 0,-21-1 0,-21 6 0,-22 11-1,-14 11 1,-11 18-1,-3 17 1,-1 18-2,9 16-2,10 10-2,20 10-2,12-6-1,31 11-2,11-15 1,29 5-1,7-13 2,18 2 1,-5-8 5,-4-3 4,-8 6 2,-23 2 4,-10 13-1,-28 3 1,-8 16-1,-20 4 1,4 16-3,-2 3-1,11 5-1,13-7-2,18-4 1,16-13-1,18-9 1,12-15-1,9-14 0,0-17 1,-2-11-1,-11-13 0,-12-11 0,-20-12 0,-21-10-1,-17-5 2,-17 2-2,-16 5 0,-10 4 0,-5 12 0,0 11 0,4 16-3,10 14 0,13 16-2,9 0-4,29 21-17,4-13-17,21 9 2,7-6-1,17-1 2</inkml:trace>
  <inkml:trace contextRef="#ctx0" brushRef="#br0" timeOffset="655">1770 443 106,'3'24'38,"-17"-4"2,-1 14 0,-7 1-34,13 12-3,10 1-1,15 3 1,14-4-2,13-2 1,15-9 0,10-6 1,6-14-1,3-10-1,-4-14 2,-9-10-2,-15-16 1,-14-14-2,-23-17 0,-18-13 0,-21-8 0,-15 1 0,-10 8 0,-8 7 0,-2 19 0,0 18-2,11 33-9,-7 14-31,22 35-1,0 13 0,11 27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07.714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529 684 100,'-19'-43'41,"-4"13"-1,-15 3 0,-1 16-33,-14 11-4,-5 17 0,-5 16-2,0 19 1,4 16-2,9 13 2,12 10-1,15 6 0,21 2-1,18-4 1,23-10 0,20-12-1,21-17 1,14-15-1,14-18 0,9-18 0,-1-20 1,0-15-1,-10-16 1,-14-14 0,-21-19 0,-24-10 0,-26-13 0,-24 3 0,-21 6 0,-19 9 0,-14 15-1,-11 17 0,-3 21 0,3 19 0,10 23-2,9 8-2,18 17-7,2 0-30,31 5-2,14-6 1,23 5-1</inkml:trace>
  <inkml:trace contextRef="#ctx0" brushRef="#br0" timeOffset="2200">1358 457 68,'-5'-13'37,"5"13"-1,0 0-2,0 0-18,-9-4-7,9 4-3,-11 12-1,7 1-2,-5-2 0,1 8-1,-4 2 0,1 5-1,1 3 0,2 3 0,2 0 0,5 2 0,4-3 0,8 0 1,5-5-1,6-4 0,2-5 1,3-5-1,-1-5 0,1-3-1,0-5 0,-4-7-1,-4-2-2,-3-9-3,4 5-31,-10-11-3,2 3 0,-8-9-1</inkml:trace>
  <inkml:trace contextRef="#ctx0" brushRef="#br0" timeOffset="2730">1526 21 70,'-11'-16'38,"11"16"-1,-16-10 1,16 10-20,-22 7-12,22-7-2,-20 16-2,13-5-1,2 0 0,3 0 1,2-11-1,9 15 0,-9-15 0,19 3 1,-10-8-1,0-1 1,-5-5 0,0 2-1,-8 0 0,4 9 0,-14-9-1,5 7 1,-2 3-1,11-1 0,-13 5 0,13-5 0,0 0 0,-6 11 1,6-11-2,0 0-5,10 9-32,-10-9-2,2 24 0,-2-10-1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12.285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461 528 59,'3'-16'42,"-9"-8"-2,3 7 2,-11-14-14,3 15-21,-10 0-3,-6 11-1,-8 10-2,-7 11 0,-3 18 0,-2 17-2,-3 18 1,1 15-1,6 15 1,9 8-1,11 3 1,14 2-1,15-7 1,14-8-1,20-13 1,16-15 0,16-17 0,13-17 0,11-17 0,4-18 1,2-18 0,1-15 0,-8-16-1,-7-16 1,-16-18 0,-14-10 0,-23-9 0,-16-8 1,-20 2 0,-18 3 1,-12 9-1,-14 14 0,-12 19 0,-4 15-1,-1 17 0,4 17-1,6 11-1,5 7-2,14 8-2,7-3-5,29 7-31,-3-16-3,33 19 3,3-18-3</inkml:trace>
  <inkml:trace contextRef="#ctx0" brushRef="#br0" timeOffset="687">1496 413 82,'0'0'39,"-11"23"0,6-13 1,10 10-33,-2 4-3,8 10-2,0 4 0,7 8 0,-2 0-1,2 6 1,-4-2-1,-5-3 0,-7-6 1,-7-3-1,-10-10 0,-8-4 1,-8-9-1,-3-4 0,-1-10-1,3-2 0,3-7-1,5-10-1,10-1-4,-1-22-15,22 7-22,-2-18 1,13 3 1,0-16 0</inkml:trace>
  <inkml:trace contextRef="#ctx0" brushRef="#br0" timeOffset="1014">1539 0 81,'0'0'41,"-6"16"-3,6-16 3,-9 9-32,9-9-5,0 0-2,0 0 0,0 0 0,0 0-1,0 0 1,0 0-1,0 0 0,0 0-1,0 0 1,0 0-1,0 0 0,10-4 0,-10 4 0,0 0 0,0 0 1,0 0-1,0 0 0,0 0-2,0 0-5,0 15-33,-10-8-1,4 9-1,-7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14.251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12 28 97,'0'0'42,"-3"11"0,-2-21-3,5 10-34,0 0-2,0 0-1,0 0-2,-11-1-2,11 1-2,0 0-5,9-1-32,-2-11-1,14 10 0,-3-11 0</inkml:trace>
  <inkml:trace contextRef="#ctx0" brushRef="#br0" timeOffset="187">353 97 88,'7'16'39,"0"2"0,-7-18 0,6 9-39,-6-9-8,0 0-31,1-13 0,1-4-2,8 4 2</inkml:trace>
  <inkml:trace contextRef="#ctx0" brushRef="#br0" timeOffset="327">567 63 72,'20'13'38,"-7"-1"-3,-13-12-7,5 11-58,-5-11-3,0 0-5,11-6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8:03.816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158 297 101,'4'-9'40,"2"19"1,-6 6-1,10 13-36,-3 9-2,6 12 0,3 9-1,5 8 1,1 3 0,0 0-1,-1-5 0,-2-6 0,-7-7 1,-5-9-2,-11-11 1,-7-8-1,-8-9 0,-5-7 0,-6-8 1,-2-6-2,-2-4 1,1-5-2,5-1 0,0-5-1,10 3 0,-1-8-3,18 15-18,-7-15-18,11 4 2,-2-8 0,9 3 0</inkml:trace>
  <inkml:trace contextRef="#ctx0" brushRef="#br0" timeOffset="359">7 304 99,'-10'-21'40,"11"3"1,-5-10 0,14 3-34,-2-5-3,10 3 0,2-2-1,5 2 0,6 3-1,5 0 0,2 4-1,1 5 0,3 5-1,-2 5 0,0 6 1,-3 8-1,-2 8 0,-4 10 0,-5 5-1,-5 6 0,-6 3 0,-8 2-1,-7 0 1,-7-1-1,-8-5 1,-6-4 0,-4-5 0,-5-6 0,-1-7 1,-1-4 0,2-4-1,4-3 1,4 0 0,6-2 0,16-2 0,-8 21 0,17-1 1,6 5-1,7 7 1,6 5 0,4 3-1,4 6 1,-1-3-1,0-5 0,-3-3 0,-4-7-1,-1-4 0,-9-8-2,-1-2 1,-7-12-4,6 3-8,-16-5-27,17-17 1,-8-2 0,6 2 0</inkml:trace>
  <inkml:trace contextRef="#ctx0" brushRef="#br0" timeOffset="905">899 192 107,'0'0'41,"-7"-19"1,-6 23-2,-25 6-35,5-2-4,-2 6-1,0 2-1,8 4 1,12 0 0,18-1 1,13-1-1,14-1 1,11 6 0,-2 4 0,-5 6 0,-13 7-1,-17 7 0,-20 8-1,-14 6 1,-10 1 0,-6-2-1,3-5 0,8-5 0,14-10 1,17-13-1,17-10 0,15-16-3,15-7 1,6-19-3,15 5-10,-3-23-24,6 1 0,-9-13 1,2 2-1</inkml:trace>
  <inkml:trace contextRef="#ctx0" brushRef="#br0" timeOffset="1233">1285 406 108,'0'0'38,"0"12"1,-3 2-10,8 20-22,-1 2-5,5 8 1,3 2-1,2 6-1,0-4 1,-2 0-1,-5-4 1,-4-4-1,-7-5 1,-7-3-2,-6-7 1,-7-8-2,-4-5 1,-4-7-1,-1-8-1,-5-10-2,2-8-2,-9-18-2,11-1-4,-13-25-1,13 1 4,-6-13 5,9 0 2,5 3 4,6 3 2,16 14 3,1-1 5,28 23 1,1 0-2,22 15-4,8 1-3,13 6 0,6-1-3,5-2-1,2 3-2,-6-8-4,5 14-16,-17-12-18,-1 5-1,-14-3 0,-1 8 1</inkml:trace>
  <inkml:trace contextRef="#ctx0" brushRef="#br0" timeOffset="1638">1850 203 104,'-17'30'39,"-12"-6"-1,1 1 1,-8-7-36,7-2-1,3-1-1,9 0 1,10-4-1,13 2 1,7-3-1,6 4 1,-2 1-1,-3 7 0,-10 5 0,-9 6-1,-12 4 0,-5 5 1,-3 2-2,1-1 2,5-5-1,12 0 0,10-11-1,13-9 1,12-9-1,10-10-2,8-4-2,0-18-8,12 3-27,-7-16-1,7 3 2,-8-8-2</inkml:trace>
  <inkml:trace contextRef="#ctx0" brushRef="#br0" timeOffset="1919">2307 380 106,'0'0'40,"0"0"2,-11 10-1,1 12-34,-9 5-4,3 9-1,-2 5 0,4 7-1,5 0 0,6 1-1,2 0-1,3-6-1,5-2-2,-2-15-7,15 2-31,-15-15-1,10 0 1,-15-13 0</inkml:trace>
  <inkml:trace contextRef="#ctx0" brushRef="#br0" timeOffset="2543">2378 330 87,'-25'-1'38,"3"10"0,-6 0 1,10 12-29,-9 4-5,7 14 0,0 3-1,10 7 0,6 2-1,11 1 0,8-3 0,7 1-1,6-10-1,4-8-1,3-10 1,-3-6-3,0-10 1,-5-9-2,0-5-3,-9-18-5,10 2-29,-9-13-1,7-3 0,-6-12 1</inkml:trace>
  <inkml:trace contextRef="#ctx0" brushRef="#br0" timeOffset="2793">2818 269 100,'12'5'40,"-12"6"2,1 20-3,-16 2-30,9 12-6,-2 4-1,2 3 0,2-1-3,1-5 0,5-6-2,0-13-1,8 1-14,-10-28-22,0 0-1,3-21 1,-8-2 0</inkml:trace>
  <inkml:trace contextRef="#ctx0" brushRef="#br0" timeOffset="2949">2645 358 90,'-22'-40'39,"3"-1"2,22 10 0,4 0-28,28 14-6,14 2-2,11 6 0,3-1-2,1 6 0,-5 2-1,-10 7-2,-18 5 0,-15 4 0,-20 3 0,-6 4-1,-10 4 0,3 2 0,4 3 1,8 1 0,13-3-1,12 3 2,10-4-1,3 4 0,3-4 0,-6 4 0,-8-1 0,-8 0 0,-12 0 0,-9-2 0,-3 4 0,-3-4 0,3 0 0,4-6 0,6-3-1,7-6 0,8-4-2,1-9-2,12 3-11,-9-17-26,11 0 1,-5-14 0,7 1-1</inkml:trace>
  <inkml:trace contextRef="#ctx0" brushRef="#br0" timeOffset="3370">3463 271 106,'0'0'40,"-3"16"1,3 8-1,-15 5-35,12 3-3,1 6-2,0 4 1,1 1-2,2-5 1,2-3-1,-1-11 0,1-8 0,-3-16-1,0 0 1,-16-22 0,1-6 0,-1-9 1,-4-10 1,3-11 0,5-7 1,9 0 1,10-1 1,14 7 0,11 5-1,13 14 1,8 13-2,7 21 1,1 19-1,0 16-2,-4 14 0,-9 8 0,-11 11 0,-14 6 0,-16 2 0,-15 1 0,-13-3 0,-12-8 0,-9-8-2,-3-8 1,3-8-2,1-13-1,13-4 0,7-12-3,17 7-8,-8-16-27,12 2 0,-9 1 1,0 3 0</inkml:trace>
  <inkml:trace contextRef="#ctx0" brushRef="#br0" timeOffset="3931">784 1214 99,'49'3'41,"22"-10"0,31 0-1,18-6-36,29-1-1,20 0 0,15 2-1,9-1 0,7 5 0,-7-3 1,-8 7-1,-23 1-1,-24 4-1,-27 3-2,-34-1-2,-26 7-3,-40-14-14,-13 16-22,-27-12 2,-8 7-2,-16-7 2</inkml:trace>
  <inkml:trace contextRef="#ctx0" brushRef="#br0" timeOffset="4353">4428 1134 101,'-5'39'41,"-10"-2"0,2 8-1,-5-3-36,8 2-1,4-1 0,15-3 1,14-14-2,23-7 2,21-18-2,26-8 1,20-11-1,20-5 0,12-5-1,9-6-1,-2 2 0,-3 0-1,-7 4-2,-17-2-2,-8 11-10,-32-18-27,-3 3-2,-26-13 1,-10 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3:34.365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0 0 75,'15'14'34,"-3"6"-13,-12-20-21,-11 9-33,11-9-3,-11-19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56.359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192 50 46,'0'0'37,"0"0"1,-7-14 0,7 14-10,-10-8-10,10 8-7,0 0-5,-11-4-1,11 4-2,-17-4 0,7 4-2,0 3 0,10-3 0,-11 7 0,11-7 0,0 0-1,17 5 1,-1-6-1,2-6 1,1 3 0,-4-4 0,-5-1 0,-10 9-1,-9-10 1,-14 13 0,-7 3-1,-4 7 0,-2 1 0,3 3 0,7 5 0,9-1-2,13-7-3,24 8-20,5-19-15,19-4-2,7-11 1,15-4-1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8:01.039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0 902 97,'0'0'40,"13"13"1,-13-13 0,10-12-33,-9-7-2,9-5-1,-1-16-1,7-6-1,0-15 0,6-11-1,0-12-1,2-5 1,-2 0 0,1 2-2,-6 8 0,-1 9 0,-4 12 0,-2 14 0,-5 15 0,1 17 0,-6 12 0,11 21 0,-2 13 0,-1 16 0,3 16 0,4 12 0,5 10 0,-1 4 0,3 2 0,1-4 0,-1-8 0,0-8 0,-2-14 0,-5-12 0,-1-7 0,-3-14 0,-5-9 0,-6-18 0,0 0 0,-17-20 0,-4-6 0,-7-10 0,-7-7 0,-6 1 0,-3-1 0,1 8 0,2 6 0,5 8 0,8 8 0,7 5-5,21 8-2,-15-5-15,29 5-19,2-9-2,14 0 2,1-8-1</inkml:trace>
  <inkml:trace contextRef="#ctx0" brushRef="#br0" timeOffset="515">802 263 113,'14'-16'40,"-16"-5"2,-3 9-2,-24 1-34,4 5-3,-8 10-1,-5 13 0,2 11-1,2 12 0,5 12 0,7 9 0,8 7-1,12 2 1,10 2-1,10-6 0,5-7 0,5-11-1,6-10 0,-1-13-3,5-8-3,-15-20-28,13-7-7,-8-13 1,4-6-1</inkml:trace>
  <inkml:trace contextRef="#ctx0" brushRef="#br0" timeOffset="858">1137 333 108,'-15'-15'39,"2"8"2,-11 0-2,3 7-35,-8 4-1,-2 12 0,-5 10-1,2 10 1,3 10-1,5 7 0,7 3 0,10 7-1,7 0 1,8-3-1,8-6 0,6-4-1,5-9 0,3-10-1,5-7-2,-3-12-1,7-4-4,-10-21-27,14-1-7,-6-15 1,6-1-2</inkml:trace>
  <inkml:trace contextRef="#ctx0" brushRef="#br0" timeOffset="1155">1509 394 102,'0'0'40,"3"-10"0,-12 16-1,-22-6-31,0 9-6,-5 1-1,-5 4 0,2 0 0,7 4 0,12-1 0,18 2 1,17-1 0,12 3 0,13 2-1,2 6 0,-2 3 1,-8 4-1,-14 1-1,-14 5 0,-15-2 1,-10 0-2,-9-4 2,-1-6-2,3-4 0,2-8-1,13-6 0,13-12-2,0 0-1,16-3-2,18 7-9,-4-11-24,14 5 0,1-3 2,7 12 15,-12-12 12,1 9 9,-5 1 5,-15-13 10,3 5 25,-15-11 1,-3 2 1,-16-20-15,10 7-11,-16-23-7,5-8-2,-4-16-2,2-4 1,3-5-3,7 3 1,5 3-2,7 8 0,8 13 1,8 21-1,9 19 0,3 17 0,1 13-1,-5 14 0,-7 12 0,-9 4 0,-13 7 0,-14-3 0,-9-1-2,-13-9-1,-2-1-3,-10-23-7,15-2-26,1-14-1,17-7 2,8-12-2</inkml:trace>
  <inkml:trace contextRef="#ctx0" brushRef="#br0" timeOffset="1748">2063 483 92,'16'52'39,"-6"13"0,-10-2-1,2 8-24,-9-11-11,2-8-3,0-11 1,2-16-1,4-12-3,-1-13-2,7-19-2,-7-14-1,6-6 0,-11-19 2,2-2 1,-7-11 2,-2 1 3,1 3 4,-3 0 2,13 12 2,1 3 1,21 18-1,5 4 0,17 17-2,2 5-2,6 9 0,-9 7-1,-7 5-1,-16 5-1,-20 5 0,-16 5-1,-14 1-1,-5 0 1,-2 2 0,9-2-1,13 1 1,18 0-1,21-1 0,16 2 1,14 1 0,5 3 1,1 2-2,-5 2 2,-10 5-1,-15-1 1,-12 4 0,-13-6 0,-10 0-1,-9-5 1,-2-4 0,-1-6 0,2-9-1,3-10 1,13-7 0,-10-22 0,13-7 0,2-16 0,5-15 1,1-13-2,2-9 0,3-5 0,2 3 0,3 6 0,1 9 0,4 12 0,2 20 0,4 16 0,5 19 0,5 18 0,2 16 0,2 12 0,-1 11 0,-6 9 0,-10 3 0,-18 4 0,-17 1 0,-22-6 0,-20-3 0,-17-6 0,-11-10 0,-2-7-5,4-14-4,21 4-15,7-21-18,21-2 0,12-10-1,13 3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8:08.637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20 0 101,'-10'17'41,"6"3"0,-2 0 0,6 11-30,1-4-7,13 6-1,13-7 1,23-1 0,17-13-1,20-6-1,14-7-2,11-6 0,6-4 0,-3-6 0,-9 3 0,-16-2 0,-12 8 0,-20-3-9,-4 12-32,-25 1-2,-7 9 0,-14 5-1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47.136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38 30 114,'7'20'41,"-7"-20"-4,-18 8-36,3-14-39,4-16-2,7-9-2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52.584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145 1226 93,'4'-16'40,"-7"-1"0,3 17 0,-6-20-30,6 20-6,0 0-1,-8 16-1,4 8 0,1 9-1,0 17 1,1 9 0,0 11 1,0 10-1,1 8 1,1 3-1,-2-1 0,2-2-1,-2-11 0,2-7 1,-2-8-2,2-11 0,-1-13 0,0-9 0,1-9 0,1-10 0,-1-10 0,0 0-4,11-18-3,-12-16-22,15 0-12,-2-17-3,11-11 2,0-16-2</inkml:trace>
  <inkml:trace contextRef="#ctx0" brushRef="#br0" timeOffset="765">674 788 72,'-14'7'39,"-6"3"0,3 10 1,-1-5-12,9 18-22,0 0-1,9 10-1,5-4-1,12 3 0,3-7 0,11-3-1,3-10-1,2-10-1,2-7-4,-5-22-6,8 0-30,-10-21-1,4-7-1,-6-17 0</inkml:trace>
  <inkml:trace contextRef="#ctx0" brushRef="#br0" timeOffset="1014">965 0 118,'0'0'42,"-19"18"1,15 0-2,4-18-38,-9 18-4,11-5-3,-2-13-7,12 11-29,-2-8-3,11 6 2,-3 2-2</inkml:trace>
  <inkml:trace contextRef="#ctx0" brushRef="#br0" timeOffset="1467">98 2891 80,'-1'-19'41,"1"19"-2,-6-17 2,6 17-21,-10 5-13,5 9-2,-7 6-1,3 18 0,-3 12-2,0 15 2,2 11-3,2 13 1,0 4-1,5 5 0,1-1 0,3-4-1,1-10 0,1-7 2,1-12-2,-1-13 0,0-10 0,-1-14 0,0-12-2,-2-15-1,6-18-3,-8-21-12,13 1-24,-2-21-1,11-1 0,-1-16-2</inkml:trace>
  <inkml:trace contextRef="#ctx0" brushRef="#br0" timeOffset="2013">506 2842 85,'-18'5'39,"4"9"0,-9 0 2,12 16-24,-14-3-10,7 11-1,3 1-3,8 7 0,5-1 0,10 0-1,7-3-1,11-5 0,6-7-2,3-9-1,8-5-2,-9-22-13,8 3-23,-10-16-2,4-4 1,-13-12-1</inkml:trace>
  <inkml:trace contextRef="#ctx0" brushRef="#br0" timeOffset="2387">588 2609 97,'-8'-12'37,"8"12"2,-14-11-2,14 11-29,0 0-5,-11-7-1,11 7 1,0 0-2,0 0 1,4-10 0,-4 10 0,14-7-1,-14 7 1,0 0 0,9-7-1,-9 7 1,0 0-1,-15 15 1,5-4-1,3-2 0,0 1 0,7-10-1,-8 17 0,8-17-3,0 0-3,0 0-34,10-3-1,-4-12 0,8 0-1</inkml:trace>
  <inkml:trace contextRef="#ctx0" brushRef="#br0" timeOffset="3276">959 133 89,'-16'9'37,"-7"0"0,0 7 2,-10-4-30,12 6-5,0-2-2,10 1 1,6-7-1,5-10 0,23 9 0,-1-13 0,3-4 1,2-1-1,-4-7 0,-4 2-1,-9 2 0,-10 12 1,-11-9-1,-7 12 0,-5 5 0,-2 2 0,2 4 0,3 1 0,5-2-2,15-13-2,-1 16-8,1-16-29,19-8-1,-9-5 1,0-1-2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36.091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513 35 49,'-3'-13'37,"3"13"0,-12-17 0,12 17-15,-22-8-12,12 13-4,-10-4-2,2 9-2,-7 0-1,-2 9 0,-4 4 0,-1 8 0,-2 7 0,-1 6 0,-3 10-1,3 5 1,0 5 0,4 6-1,2 2 1,4 3 0,3 1 1,7 1-1,4-5 0,9 0 0,3-2 1,8-5-1,4-6 0,11-4 0,5-10 0,8-3 0,8-9 0,6-7 0,11-10 0,5-9 0,6-8-1,3-9 1,4-11 0,-1-10-1,0-9 1,-2-8 0,-6-8-1,-6-9 0,-9-9 0,-5-5 1,-13-8-1,-6-2 1,-12 0-1,-11 0 0,-10 4 0,-8 9 1,-11 9-1,-10 9 0,-5 14 0,-9 12 0,-5 10 1,-4 11-1,-2 8 0,1 7 0,4 5-1,4 4 0,8 1-1,5-2-4,18 6-4,1-11-31,14-7 0,18 2 0,12-11-1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37.011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61 10 59,'11'-9'39,"0"5"-1,-11 4 1,10 0-18,-21-2-11,11 2-3,-21 18-3,10 0 0,-5 3-2,3 8 0,1 1 0,5 5 0,5 0 0,8 3 0,4-5 0,5-4-1,4-5 1,3-6-1,1-4-1,1-8 0,2-5-1,-3-10-2,5-1-6,-15-15-31,13-1-2,-7-15 1,4-3-1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37.354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-1116 847 103,'-93'0'41,"93"0"0,0 0-1,0 0-33,0 0-4,0 0-1,0 0-1,0 0-2,0 0-4,0 0-17,0 0-18,0 0-1,101 0 0,-101 0-1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37.854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493 111 101,'-8'-17'40,"-8"-4"0,4 14-5,-16 0-28,6 12-3,-10 7-1,-4 13-2,-6 14 0,-2 14-1,-5 12 0,2 13 1,1 10 0,3 9-1,10 5 0,13-1 0,11-4 0,10-9 0,11-9-1,12-10 1,13-16 0,11-15-1,9-18 2,4-11-1,6-20 0,5-11 1,0-18 0,-1-16 0,-4-15-1,-5-13 1,-11-10-1,-6-4 2,-9-6-1,-13 0-1,-9 3 2,-9 10-2,-10 11 2,-10 13-2,-5 11 1,-9 12-1,-3 14 0,-2 13 0,0 11 0,0 8-2,4 10-1,2 5-3,15 18-12,2-10-23,16 7 0,4-7 0,17 2-1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46.839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92-7 82,'0'0'39,"15"-2"-1,-15 2 0,20 21-25,-16-6-9,3 12-2,-2 5 1,1 8-1,-4 1 1,0 4 0,-5-3-1,0-1 1,-6-5-1,0-3 1,-4-7-1,-1-4-1,-1-6 0,0-3-1,1-4 0,-1-7-2,4-1-3,-7-15-35,13 1 0,-4-16-1,10-5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2:14.36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493 125 78,'8'-16'40,"3"2"-1,-11-4 2,7 9-24,-18-9-10,0 8-2,-9-4-2,-6 7 0,-8-2-1,-4 6 0,-2-2-1,-1 4 0,2 2-1,5 1 0,5 2 0,7-1 0,4 3 0,18-6 0,-11 19 0,13-3-1,3 7 1,1 11 0,0 12 0,0 12 1,-1 14-1,-5 11 1,-3 9 0,-4 8-1,-5 8 1,-3 2-1,-3-4 0,-2-5-1,1-6 1,-1-12-1,1-7 0,3-15 1,3-13-1,4-13 1,5-10 0,4-10 0,0-15 0,22 9 1,-3-14-1,9-4 1,4-1 0,6-2 0,2 0-1,2 1 1,-2 0 0,-4 4-1,-6 1 0,-7 3 1,-6 2-1,-5 1 0,-12 0 0,0 0-2,0 0-5,0 0-19,0 0-16,0 0 1,21-3-1,0-5-1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27:47.557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559 145 97,'8'-11'40,"-5"1"1,-17-6-1,-6-3-35,-18 2-2,-9 0 0,-8 4-2,-4 2 1,1 2-1,4 3 1,9 0 0,8 4-1,10 1 1,9 6-1,5 3-1,7 8 0,6 9 0,4 10 0,1 12 0,1 18 0,-4 17 0,-3 15-1,-1 18 2,-3 13-1,-4 16 1,0 9 0,-1 7-1,1 3 1,2-1-1,3-4 1,-1-2-2,2-7 2,0-12-2,2-8 1,0-14 0,2-16 0,1-17 0,4-13 2,5-21-2,5-13 2,5-17-1,5-12 0,3-9 1,6-6-2,2-2-1,-4-13-7,11 9-33,-16-7-3,2 3 0,-9-2-1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08:30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31 78,'0'0'35,"13"1"0,-13-1-4,0 0-29,0 0 0,1 12-1,-1 0 0,0 4 0,3 10 0,-1 6 0,3 10 1,-1 2-1,4 7 0,0 3 0,1 2 0,-2 1-1,0-5 1,1-4-1,-3-5 0,0-4-1,-1-6 0,0-5-1,-4-9-4,8 0-4,-8-19-18,0 0-7,0 0 0,0-15 0</inkml:trace>
  <inkml:trace contextRef="#ctx0" brushRef="#br0" timeOffset="328">380 35 52,'12'-12'33,"1"10"-1,-13 2 1,9 12-24,-3 10-4,-8 6 1,4 11-2,-4 4 0,5 12 1,-3 0-3,5 8 2,-1-1-2,6 1 0,0-6-1,3-3 0,1-5 0,0-4-1,1-7 0,-4-7-1,0-6-2,-4-10-2,2 1-9,-9-16-21,0 0 0,-2-18-1,1-7 1</inkml:trace>
  <inkml:trace contextRef="#ctx0" brushRef="#br0" timeOffset="656">832 28 58,'0'0'33,"12"14"-1,-8 3 0,4 5-27,-8 1 0,4 14 1,-3 1-2,5 10 0,-4-1-1,7 9 1,-5-2-1,3 3 0,-1-4-2,3-2 1,-2-7-1,0-3 0,0-6-1,-1-7 1,0-6-2,-2-6 1,1-1-1,-5-15-3,6 17-2,-6-17-13,-3-9-16,3-1 0,2-5-1,-1-5 1</inkml:trace>
  <inkml:trace contextRef="#ctx0" brushRef="#br0" timeOffset="1047">1457-5 49,'12'1'32,"-12"-1"1,9 3 0,-9-3-22,-3 13-5,7 1 0,-6 1-1,7 11-1,-5 5 1,8 13 0,-5 2-2,7 11 0,-4 6-1,1 5 1,-1-2-2,1-1 1,-2-6-1,0-3 0,-2-8 1,0-6-1,-3-9-1,2-8 1,-1-4-1,-1-6-2,3 1-5,-10-6-30,7-10 0,-18 14-1,-4-12-1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08:36.6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18,'20'11'26,"17"8"0,-3-3 1,4 6-18,11 7-2,-1 3-3,6 11 1,0 2-1,7 10 2,-3 3 0,7 11 0,-7-4 0,4 11 0,-8-5-1,0 5 0,-7-8-1,-4 0-1,-8-11-2,-5-5 1,-6-11-2,-4-10-2,-2-4-5,-11-16-10,-7-11-16,0 0-2,0 0 2,-2-28-1</inkml:trace>
  <inkml:trace contextRef="#ctx0" brushRef="#br0" timeOffset="422">616 500 36,'14'5'29,"-14"-5"4,10 12-2,-11 2-18,-12-5-6,0 11-1,-12 0 0,1 11-1,-11 3 1,0 10-2,-6 2-1,-2 4 0,1 1-1,1 1 0,2-3-2,3-4 1,6-6-1,3-6 0,6-6-1,5-10-2,8 2-6,-5-9-26,13-10 1,0 0-2,4-16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08:44.2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802 297 30,'0'-30'33,"0"-4"2,-4-1-1,-5-12-12,1 15-11,-14-5-3,1 7-4,-11 4 0,-3 11-2,-9 6 0,-2 9-1,-9 9 0,-4 8-1,-4 11 0,-3 12 0,-1 8-1,2 11 2,4 10-2,7 9 1,11 8 1,13 3-1,13 1 0,16-2 0,17-4 0,15-10 1,16-10-1,9-12 0,13-15 0,5-12 1,10-16 0,5-16 1,0-15-1,2-14 0,-5-16 1,-4-12 0,-12-15-1,-10-9 0,-18-7 0,-18 1 0,-20 2 1,-17 10-1,-21 12-1,-16 14-4,-7 28-32,-22 25-1,-9 22-1,-5 20-2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08:51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137 117 49,'7'23'28,"-5"-7"4,8-4-11,4 4-12,-2-12 0,9 5 0,-4-13-1,10 2 1,-3-10-1,7 0-2,-4-10-2,5 0 0,-5-4-2,0 1 0,-5 1-1,-3 3 0,-7 6-1,-2 3 0,-10 12-1,0 0 1,6 19 0,-9 5-1,-2 7 1,0 8-1,-2 10 1,-1 7 0,-2 6 1,0 4-2,-1 1 1,-1-2 0,1-2 0,-1-4 1,2-8-1,2-6 0,-1-10-1,2-9 0,4-7-1,-2-9-3,7 1-1,-2-11-5,0 0-12,-4-15-12,4 15-1,0-20 1,-2 9 2</inkml:trace>
  <inkml:trace contextRef="#ctx0" brushRef="#br0" timeOffset="469">9 881 62,'-10'12'35,"10"-12"0,9 2 0,-9-2-23,31-8-5,-9 3-2,9 4-2,3-1-1,5 1-1,4 2 1,1 1-1,1 1 0,-2 2 0,0-1 0,-3 1 0,-6 1-1,-2-2 1,-4 0-2,-3-3-1,2 4-4,-9-9-9,2 7-22,0 1 1,0 1-1,-2 3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08:53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210 254 38,'-4'14'30,"4"-14"-1,22-10 1,3-3-23,3-8-2,11-2 0,1-4-3,6 0 2,-6-3-1,3 8 0,-8-2 0,-4 7-1,-8 5 0,-5 11 0,-7 7-1,-6 12 0,-6 12-1,-8 11 0,0 11 1,-5 12-1,-4 12 0,-2 6 2,-5 0-2,0 0 0,1-2-3,3-8 1,1-4-3,0-17-6,5-10-22,4-10 0,-2-13 0,4-7 1</inkml:trace>
  <inkml:trace contextRef="#ctx0" brushRef="#br0" timeOffset="359">0 987 47,'9'15'33,"12"-3"2,12-6-2,9-9-22,13 6-4,1-8-3,6 1-4,1-3-2,-5-4-1,1 2-3,-11-9-17,-4 2-10,-5-2 0,-6-4 0</inkml:trace>
  <inkml:trace contextRef="#ctx0" brushRef="#br0" timeOffset="891">978 285 77,'0'0'38,"-7"-12"-1,7 12 0,5-12-30,3 2-4,2-3-3,5-3 1,1-6-1,5-4 1,-1-4-1,4 0 1,-4-2 0,-1 6 0,-2 2 1,-4 6-2,-5 4 0,-8 14 0,0 0 0,4 22 0,-8 6 0,-4 8-1,0 11 1,-1 8 0,-3 8 0,0 2 0,-1 3 0,1 0 0,-1-3-1,-2-7-1,3-4-2,-5-12-2,8 1-3,-12-20-8,14 3-12,-8-12-5,6-2-1,-6-10 9,10 7 10,-8-9 9,3 4 7,10-4 9,-16 9 13,16-9 7,-12 10 3,12 0-7,0-10-7,6 19-6,-6-19-1,21 12-4,-7-10 0,7 4-1,-3-7-1,4 2-2,1-4-2,-2-3 0,0 3-1,1-4-1,0 3-2,-3-7-1,7 8-9,-9-9-24,6 0 1,0-5-2,3 1 2</inkml:trace>
  <inkml:trace contextRef="#ctx0" brushRef="#br0" timeOffset="1500">1742 318 64,'8'-26'36,"-6"1"0,-5 5-1,-11 5-27,1 9-4,-9 5-2,-4 8-2,-2 10 0,-3 11 0,2 13-1,2 11 1,6 7 0,8 5 1,9 5-2,9-1 1,10 0 0,10-5-1,8-8 1,8-12 0,8-12 1,7-8-1,3-15 1,5-9 0,-2-15 1,1-12 0,-3-15 0,-2-11 0,-9-13 0,-7-7 0,-13-5 1,-8 2-1,-14 0-1,-10 9 0,-17 17-2,-17 15-6,-8 27-30,-21 21 1,-8 21-1,-12 16-2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09:24.4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671 2359 35,'11'0'36,"-11"0"-1,0 0 0,0 0-17,0 0-10,-4-10 0,4 10-6,-16-12 2,4 3-3,-1 6 2,-2 3-2,-2 5-1,0 7 0,-1 5-1,4 5 0,2 4-1,6 4 0,3-2 0,5-1 0,4-6-1,8-4 2,2-10-1,4-6 0,2-7 2,0-6-1,1-6 2,-1-4 1,-1-1-1,-5-2 1,-2 3 0,-4 1 0,-3 7 1,-7 14-1,0 0-1,0 0-1,6 24 1,-7 4-1,1 11-1,-2 7 1,1 9-1,-2 3 1,1 1 0,-2-1 0,1-3 0,-3-4 0,2-6 0,0-6 1,0-6-2,1-7 1,1-4-2,1-4 1,-1-6-6,8 4-6,-6-16-22,5 13 0,-5-13-1,16-10 0</inkml:trace>
  <inkml:trace contextRef="#ctx0" brushRef="#br0" timeOffset="609">981 2616 45,'-17'6'32,"3"0"1,1 4-2,-5-4-24,8 5-4,-2 1-2,3 1 1,3 0-1,5 2 1,3-6 0,6 0 0,2-8 1,6 0 0,1-9 1,4 1-1,-4-8 0,3-1-1,-5-5 1,-1 1-1,-6 2-1,-4 1 1,-6 4-1,-3-1-1,5 14-3,-27-13-15,14 21-17,-3 2-2,1 4-1,-5 5 0</inkml:trace>
  <inkml:trace contextRef="#ctx0" brushRef="#br0" timeOffset="14703">562 1689 55,'-2'16'33,"-5"-5"-1,7-11 0,-18 1-26,4-17-3,1-4 1,-3-12-2,0-9 2,0-13-2,1-8 1,1-12 0,2-5-1,4-9 1,7-2-1,3-6 1,8 7-2,5-1 1,6 8-1,6 6 0,7 11 0,2 9-1,3 13 0,1 13 1,5 14-1,0 16 0,5 18 1,0 16-1,2 16 1,-2 14 0,-2 11-1,-4 11 0,-5 4 1,-8 1-1,-6-5 1,-10-4-1,-4-5 1,-8-11 0,-2-7 0,-3-13 0,-2-7 0,-1-12 0,1-6-1,1-6 1,3-15-2,-4 12-2,4-12-1,0 0-5,-13-6-26,13 6-1,-11-17-2,5 8 1</inkml:trace>
  <inkml:trace contextRef="#ctx0" brushRef="#br0" timeOffset="15187">974 1431 66,'11'-8'33,"-11"8"0,17 4-7,-17-4-20,21 15-3,-11 1 0,3 7-1,-4 0 0,1 8 0,-4 1 0,0 2-1,-4-5 0,0-2-1,-3-7 2,3-4-2,1-5 2,6-8-2,4-8 2,4-4 1,3-3-2,5 0 2,0-5-2,3 0-2,2 1-5,-10-5-29,5 4 0,-7-8-3,2-2 2</inkml:trace>
  <inkml:trace contextRef="#ctx0" brushRef="#br0" timeOffset="15609">1392 354 41,'-24'-2'33,"-4"5"-1,5 9 0,0 9-13,4 5-18,9 9-1,8 8 0,8 5 0,9 2 0,12-3 0,9-8 0,9-10 1,1-14 1,5-10 0,-6-18 0,1-11-1,-7-17 3,-7-7-3,-11-10 2,-9 1 1,-17-5-1,-9 2 0,-15 2 0,-6 12-1,-9 12-3,-3 14-2,6 20-30,0 10-3,10 16-1,6 9 2</inkml:trace>
  <inkml:trace contextRef="#ctx0" brushRef="#br0" timeOffset="17765">1812 2326 12,'-9'21'30,"-2"-5"1,3-2 2,4 2-14,-5-17-4,9 1-3,14-5-4,9-6 0,5-12-1,17-1-2,11-9-1,18-5-2,17-5-1,16-4 0,21-1-1,13 3 0,16 1 0,9 4 0,5 6 0,4 6 0,-4 8 0,-4 4 1,-15 8-1,-14 4 1,-20 4 0,-15 3 0,-19-1-1,-18 4 1,-17-2 0,-14 2-1,-12-1 0,-10-1 0,-3-1 0,-10-3 0,0 0 0,0 0-1,0 0 0,0 0 1,5-10-1,-5 10-1,-4-15 2,-1 4-2,1-3 2,-4-2-1,0-4 1,-5-2 1,-5-3 0,-5 1 1,-4 0-1,0 2 2,-1 3-3,3 5 2,0 3-2,6 6 2,10 12-2,10 3-1,12 4 1,10 3-2,11 2 3,11 1-3,5 1 2,6-1-1,0-4 1,-3-2 0,-9-2-1,-7 0 1,-11 1 0,-11 2 0,-12 3 0,-11 3 1,-8-1-1,-7 1 0,-4 2 0,-5-4 0,0 1-2,-2-11-2,9 7-15,-5-18-17,8-3 0,-2-10-1,5-7 0</inkml:trace>
  <inkml:trace contextRef="#ctx0" brushRef="#br0" timeOffset="18578">2875 1217 43,'0'0'32,"-7"-13"2,11 2 1,14 4-24,-8-15-3,15 5 2,-4-13-3,13 2 1,-1-8-3,4 3 0,-2-2-2,-1 3-1,-6 3-1,-2 8 1,-10 5-2,-1 9 0,-15 7 1,13 12-1,-13 9 0,-2 9 0,-2 4 0,-2 7-1,1 4 0,-3 1-1,4-1 0,-2-6-3,5 0-4,-9-16-16,8 5-11,-5-11-1,2-5 0,-5-8 1</inkml:trace>
  <inkml:trace contextRef="#ctx0" brushRef="#br0" timeOffset="18906">2924 1376 62,'9'11'38,"17"3"-1,5-10 1,17 5-25,-3-12-5,13 2-3,1-6-3,1 1-2,2 0-5,-11-10-20,8 11-13,-7-4 1,4 7-1,-4-2 0</inkml:trace>
  <inkml:trace contextRef="#ctx0" brushRef="#br0" timeOffset="19328">5549 1964 60,'-28'-49'35,"-10"5"-2,-12 11 0,-15 8-29,-2 14-2,-11 12-1,-2 16 1,-8 13-1,-2 19 0,1 17 0,5 18 1,6 16-1,11 17 0,12 11 0,17 6-1,22 2 0,21-3 0,22-6 0,22-11 0,23-18 0,18-16 0,17-22 0,15-13 1,9-22-1,7-20 1,2-20 0,-3-16-1,-8-19 1,-6-16 1,-16-18-1,-16-14 1,-22-14 0,-19-10-1,-26-8 1,-17-5 0,-22 1 0,-19 4 0,-17 9-1,-12 14 0,-13 14 0,-5 22 1,-5 18-2,-1 18-1,2 19-2,-3 12-3,20 19-30,-8 5-1,13 16-2,2 1 1</inkml:trace>
  <inkml:trace contextRef="#ctx0" brushRef="#br0" timeOffset="19953">5086 2440 72,'1'-16'38,"-8"-3"-1,-3 5 0,-11 1-32,-4 9-1,-5 7-3,-3 7-1,-1 11 0,2 6-1,7 6 0,9 4 0,10-2 1,11-4-1,12-6 0,11-9 1,8-8 0,4-10 0,2-8 0,-1-5 1,-1-5-1,-3-1 1,-8-3 0,-5 3 0,-8 2 0,-4 5 0,-6 5-1,-6 9 1,0 0-1,-2 26 1,1 3-1,-2 12 0,2 11 0,-2 8 1,1 6-1,1 3 0,0-2 0,1-4-1,0-5 1,1-9 0,0-9-1,3-9 0,1-7 1,-1-7-1,1-5 0,-5-12 0,9 11-1,-9-11-2,0 0-3,0 0-14,0 0-15,6-17 0,2 7-2,-1-6 3</inkml:trace>
  <inkml:trace contextRef="#ctx0" brushRef="#br0" timeOffset="21047">5476 2682 29,'0'0'33,"0"0"1,10-2-1,-10 2-12,0 0-13,0 0-2,0 0-2,0 0 1,5 14-2,-3 3 0,4 9-1,0 4-1,1 6 0,1 4-4,-5 0-29,10 3-4,-3-9-1,1-11 0</inkml:trace>
  <inkml:trace contextRef="#ctx0" brushRef="#br0" timeOffset="38093">5387 1649 71,'-10'2'36,"0"-7"0,-8-10 0,-1-3-29,-14-17-3,-2-9-2,-8-12 0,-2-12-2,-2-14 2,4-10-1,6-13 0,13-2 0,9-2 0,13 4 0,15 1-1,13 9 1,16 10-1,10 13 1,8 18-2,6 15 2,3 20-2,0 21 2,-3 27-2,-5 24 1,-13 25 0,-10 17 0,-13 14 0,-13 9-1,-12 2 1,-8-4-1,-7-10 0,-5-17-3,4-8-7,-8-24-26,9-14 2,-2-20-2,5-14 1</inkml:trace>
  <inkml:trace contextRef="#ctx0" brushRef="#br0" timeOffset="38468">5407 1239 56,'10'28'33,"1"11"-2,-2 2 0,-4 2-26,6 5-3,-2-2-1,-1-3 0,2-8 1,2-6 1,4-19-1,8-7 2,5-13-5,2-15-16,4-5-14,4-5-1,-4-8-2,0-5-1</inkml:trace>
  <inkml:trace contextRef="#ctx0" brushRef="#br0" timeOffset="38750">5871-2 70,'-16'3'35,"-4"19"-1,0 17 0,8 14-31,-1 10-3,8 5 1,9-2-1,12-7 1,11-15 0,14-15 1,8-24 1,8-13 0,-2-25 0,2-7 1,-14-14-2,-11-2 1,-16-5-2,-19 3 0,-16 9-2,-14 10-1,-7 20-2,-11 11-5,11 28-22,-2 12-4,12 19-2,12 12 2</inkml:trace>
  <inkml:trace contextRef="#ctx0" brushRef="#br0" timeOffset="40000">6442 2675 33,'20'-16'29,"12"4"1,6-7-2,10-2-22,20 4-5,14-3-1,17 5 0,17-2 1,19 6 0,10-1 1,13 7 1,5 0 1,5 8 1,-5-1 0,-3 9 1,-17-4-1,-10 8 0,-24-2-1,-13 2-1,-23 3-4,-22-7-3,-9 6-5,-24-16-5,-1 9-3,-18-19 0,1 9 1,-1-27 1,4 5 4,-5-12 3,4-3 7,3-2 8,-4-9 4,5 8 4,-12-8-2,4 12 0,-16-4-1,2 16 0,-14-1-3,1 14-2,-5 1-3,6 10-1,8 8-1,15 6 0,16 5 0,19 4-1,16 4 0,18 5-1,9 1 1,2 3 0,-6 0 0,-9 3-1,-18 6 1,-23 4-1,-26 3 0,-23 2-2,-14 8-9,-22-3-22,-1-3 0,-4-5-3,10-8 1</inkml:trace>
  <inkml:trace contextRef="#ctx0" brushRef="#br0" timeOffset="40609">9888 2264 82,'-24'-23'39,"-23"11"0,-14 14 0,-18 17-37,-5 18-2,-1 24 1,-2 25-2,11 25 0,16 18 0,23 11 0,23 7-1,30-1 0,28-9 1,29-16-2,29-22 2,28-29 0,22-28 0,16-32 1,13-28 0,5-29 1,-4-22-1,-13-20 2,-11-20 0,-25-19 0,-27-11-1,-38-7 2,-30 3-1,-39 5 0,-31 7 0,-32 15-1,-31 18-1,-19 30-1,-20 25 1,-5 25-2,-8 15-1,7 23-2,2 7-3,24 21-8,10 0-22,23 3 1,20-5 0,24 0 0</inkml:trace>
  <inkml:trace contextRef="#ctx0" brushRef="#br0" timeOffset="41031">9962 2503 44,'-25'19'34,"-10"8"1,-5 13-1,0 11-16,2-2-16,9 3-2,9-4 1,16-5 1,14-15-1,15-12 1,10-17 0,9-10 0,0-13 1,1-1-1,-6-5 0,-5 5 0,-16 8-1,-8 14 0,-13 17-1,-8 17 1,-7 20-1,-2 12 0,-2 15-1,3 11 1,2 3 0,7 1 0,6-5 0,6-7-1,5-10-1,3-16-2,9-5-12,-2-28-20,2-15 0,-2-25-2,1-16 1</inkml:trace>
  <inkml:trace contextRef="#ctx0" brushRef="#br0" timeOffset="41390">10190 2881 80,'23'-19'38,"7"5"1,-1-2-1,4 3-34,0 2-2,-3 6-2,-7 8-1,-8 6 1,-10 10-1,-8 4 1,-8 5-1,-5 6 1,-2-1 0,3 0-1,1-5 1,9-5 0,10-8-1,10-12-3,16 3-11,2-19-23,8-5 2,2-12-2,3-5 0</inkml:trace>
  <inkml:trace contextRef="#ctx0" brushRef="#br0" timeOffset="41890">9927 1907 71,'-5'-13'36,"-5"-11"0,-3-6 1,-7-14-33,1-6 0,-6-14-2,-1-7 2,0-11-2,2-5 2,2-7-2,11 2 1,5-1-2,10 5 0,9 8 1,12 9-2,9 14 1,8 16-1,10 18-1,4 17 1,6 24-1,1 19 0,-4 21 1,-5 18-1,-8 13 1,-8 8-1,-10 3 0,-11-5-1,-9-4-3,-13-23-11,1-4-22,-8-24 0,1-8 0,-8-18 1</inkml:trace>
  <inkml:trace contextRef="#ctx0" brushRef="#br0" timeOffset="42234">10088 1533 60,'15'1'34,"7"3"-1,4 2-4,8 10-21,-5 0-4,5 6 0,-7 3-1,1 3-1,-6-3 0,0 1-1,-8-8 1,2 0-1,-5-11 1,3-6-2,-4-9-2,-3-15-6,4-2-27,-6-12 0,1-7-1,-2-12 1</inkml:trace>
  <inkml:trace contextRef="#ctx0" brushRef="#br0" timeOffset="42515">10626 524 61,'0'0'34,"-13"6"-1,-2 17 0,1 7-29,-7 6-3,0 5-1,6 1 0,4-3 2,6-7 0,11-9 1,7-17-1,10-8 1,1-17 0,6-5 0,-6-12 0,0-3 0,-11-5-1,-4 2-1,-11 3 0,-7 6-1,-6 12 0,-7 6-1,2 15-2,-2 6-1,11 24-10,-1 5-22,12 14 1,7 8-1,12 9 2</inkml:trace>
  <inkml:trace contextRef="#ctx0" brushRef="#br0" timeOffset="42984">11323 2684 55,'8'-21'36,"4"-1"0,0-5 0,5 2-24,-1-7-8,4 2-2,7 1-1,7 3 0,11 2-1,10 3 0,15 2 0,17 3 1,18 2-2,15 3 2,16 2-2,10 1 1,9 3 0,5 4 0,0 1 0,-8 1 0,-12 3 0,-11 1-1,-16 2-1,-22-3-1,-15 7-4,-26-13-6,-4 8-16,-26-11-7,-8-1 3,-17-12 3</inkml:trace>
  <inkml:trace contextRef="#ctx0" brushRef="#br0" timeOffset="43250">13432 2161 46,'-23'-36'29,"4"11"0,-8-4-7,12 18-6,-8-6-5,12 15-6,1 1-2,10 1-2,19 16-1,6-2 0,15 4 0,7 2 0,6 3 0,0-1 1,-5-1-1,-5 3 2,-22-1-1,-11 2 0,-23 1 2,-14 2-5,-11 3 0,-14-6-11,5 6-21,-4-4-2,10-5 1,10-6-1</inkml:trace>
  <inkml:trace contextRef="#ctx0" brushRef="#br0" timeOffset="44015">14454 2257 27,'13'-4'36,"-5"-6"0,-4 0 0,-14-12-17,8 11-6,-18-12-4,2 7-4,-16-3-2,-4 8-1,-8 6 0,-5 13-1,-6 15-1,-1 18 1,0 18-1,6 24 0,5 18-1,13 17 1,13 8-1,17 6 0,22-4 0,21-8 0,24-13 0,20-24 1,22-27-1,18-23 2,16-26-1,7-28 1,0-22 1,-4-23 0,-11-20 0,-14-17 0,-23-13 0,-25-12-1,-32-4 1,-27-1 0,-30 3-1,-25 9 0,-22 17-1,-22 18 0,-13 24-1,-11 24 0,0 23-2,-2 18-1,13 26-6,-2 1-9,20 22-18,13 0 0,19 7-3,15-4 3</inkml:trace>
  <inkml:trace contextRef="#ctx0" brushRef="#br0" timeOffset="44500">14561 2454 65,'-2'-15'38,"-5"5"-2,-11 2 1,-1 12-33,-9 6-3,0 8-1,1 10-1,1 4 0,8 4 0,6 0 1,11-4-1,7-6 1,8-9 1,7-8-1,2-9 1,1-5 0,-4-7 0,-1-4-1,-6 0 0,-4-3 0,-6 5 0,-5 4-1,2 10 0,-16 11 0,6 14 0,-2 12 1,2 11 0,1 11 0,0 11-1,0 3 1,2 1-1,2-1 0,3-5-1,-2-12-3,8-2-7,-10-17-23,8-13-2,-2-24 2,9 3-1</inkml:trace>
  <inkml:trace contextRef="#ctx0" brushRef="#br0" timeOffset="45203">14697 2583 54,'0'0'36,"21"-6"-1,-8 1 0,9 3-30,-4-3-3,-1 5-2,0 2 0,-5 5-1,-6 6 1,-5 2 0,-5 3 0,-5 1 0,-3 2 1,-1-1-1,3 1 0,4 0 0,7 0 0,6-3 0,7 1-1,5-1 1,1 0 0,-2 2 1,-4-4 0,-7 1-1,-10-3 2,-6 0-2,-7-4-2,-8-6-5,9 1-26,-6-7-2,8-4-1,5-9 1</inkml:trace>
  <inkml:trace contextRef="#ctx0" brushRef="#br0" timeOffset="49031">14174 1741 46,'0'0'33,"0"0"3,0 0-14,-9-4-9,9 4-4,0 0-4,0 0-1,7-18 0,-1 8-1,1-10-1,4-1 0,3-11-1,7-9 0,4-3-1,5-5 1,2-1 0,4-2-1,0 0 2,3 5-2,-4 1 1,0 8 0,-4 3 0,-1 5-1,-4 4 1,-6 5 0,-2 4-1,-3 2 1,-3 3-1,-2 2 0,-10 10 0,14-13 1,-14 13-1,12-9 0,-12 9 0,0 0 0,11-9 0,-11 9 0,0 0-1,0 0 1,0 0 0,0 0 0,0 0 0,0 0 0,0 0 1,10-4-1,-10 4 0,0 0 0,0 0 1,10-8-1,-10 8 0,11-8 0,-11 8 0,18-10 0,-9 5 0,2 2 0,0-1 0,1 1 0,1 1-1,0 2 1,1 1 0,-2 2 0,2 2 0,1 2 0,-2 5 0,-2 3 0,1 4 0,-3 4 0,-1 3 0,-2 2 0,-3 4 0,-2 3 0,-1 1 1,0 2-1,-4-1 1,1 5 0,-1-3-1,-1 0 0,1 1 1,-1-2-1,0-1 0,-1-3 1,-1-2-2,0-4 1,0-3-1,-1-7-1,2 1-1,-7-13-6,12 8-13,-10-16-15,11 2 0,-20-14 0,11 3 1</inkml:trace>
  <inkml:trace contextRef="#ctx0" brushRef="#br0" timeOffset="49812">14693 1511 55,'0'0'35,"-2"-15"0,2 15-3,10 3-22,-10-3-4,11 25-3,-6 0-1,1 5-2,-1 4 1,0 4-1,1-3 1,0-2-2,-1-6 3,3-5-2,4-12 1,5-6 0,6-14-1,5-8 2,4-6-2,0-8-1,6-1-5,-11-14-25,6 3-4,-8-2-2,-4 1 1</inkml:trace>
  <inkml:trace contextRef="#ctx0" brushRef="#br0" timeOffset="50250">15059 483 64,'-5'-16'34,"5"16"1,-13 8-14,0 0-12,9 14-5,-2 8-3,4 8-1,5 6 0,5 4 2,8-2-2,7-1 2,5-11-1,9-8 1,3-16 0,4-12 0,0-13-1,-1-11 0,-5-12 1,-4-7-2,-8-6 1,-6-4-1,-15-2 1,-10 3-1,-10 5 0,-3 9 1,-9 11-2,-4 10 1,-2 18-2,-5 9-7,15 16-27,-4 8 0,6 7 0,7 2 0</inkml:trace>
  <inkml:trace contextRef="#ctx0" brushRef="#br0" timeOffset="54687">12399 1680 79,'23'-20'37,"-5"-1"-1,-2 4-12,-6-1-22,-1 5-1,-9 13-1,0 0 0,9 23 1,-9 5-2,0 7 1,0 9-1,2 8 2,-1 4-2,3 1 1,-4-1-3,5-1-4,-9-13-10,3-1-18,-4-9-1,-2-11 1,-2-11 0</inkml:trace>
  <inkml:trace contextRef="#ctx0" brushRef="#br0" timeOffset="54937">12326 2098 59,'31'4'33,"10"-10"-8,18-9-29,10 5-23,7-11-5,12-2-1</inkml:trace>
  <inkml:trace contextRef="#ctx0" brushRef="#br0" timeOffset="56062">7158 1837 65,'10'-11'37,"3"0"-2,-2-2 2,7 3-31,-7-5-4,4 5 0,-4 1-1,1 1 0,-12 8-1,15-2 1,-8 12-1,0 7 0,0 9 0,-2 7 0,0 4 0,0 5-1,1 3-1,-3-4 0,2 1-4,-10-14-7,10 0-21,-11-12 0,2-3-2,4-13 2</inkml:trace>
  <inkml:trace contextRef="#ctx0" brushRef="#br0" timeOffset="56297">7178 2057 49,'-9'0'32,"9"0"3,0 0-2,17 13-22,-1-13-5,10 5 0,-1-5-2,9 3 0,1-5-4,-1-2-4,4 2-28,-7-3-2,-2-1-1,-4 1 0</inkml:trace>
  <inkml:trace contextRef="#ctx0" brushRef="#br0" timeOffset="65422">1361 1580 53,'-25'-11'34,"-4"-3"0,-6-1-1,-5 2-28,-8-7-2,-1 4 0,-5-3-1,-4 6-1,-6 1 1,-3 10-2,-6 7 1,0 10-1,-5 10-1,0 10 2,0 13-2,1 7-1,2 10 2,5 8-1,5 7 0,6 5 0,7 4 0,11 5 0,7 4 0,11 5 0,9 2 0,11 0 0,12 0-1,9-8-2,17 6-2,4-14-3,23 4-4,0-21-4,20-4-14,3-9-2,4-11 2</inkml:trace>
  <inkml:trace contextRef="#ctx0" brushRef="#br0" timeOffset="65828">1435 2059 35,'-27'-123'33,"-7"11"2,-4 16-4,1 18-21,-6 19-13,0 24-25,-1 15-3,0 21 0,1 10-2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09:10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1340 52 25,'-24'-17'31,"8"12"2,-3-1-1,-9-5-20,11 8-4,-9-3-1,6 5-2,-7-2 0,7 6-1,-7-3 0,2 5-2,-4 1 1,0 3-2,-3 1 0,-2 6 0,-1 3-2,-3 5 2,-2 5-2,1 5 1,0 5 0,0 6 0,1 1 0,4 4 1,3 0-1,7 4 1,4 1-1,4-1 0,8-1 0,5 4 0,6-1 0,6 4 0,5 1-1,7-1 1,3-2 0,8 2 0,2-2 1,7-1-1,3-2 0,4-4-1,5-2 2,3-4-2,2-1 1,3-4 0,2-6-1,3-5 2,2-6-1,1-9 1,-1-7 0,1-7 1,-4-10-1,-1-7 1,-4-11-1,-3-7 0,-7-13 0,-2-4 1,-6-10-2,-8-7 1,-4-5-1,-4-6 1,-5-1-1,-4 0 1,-4 1-1,-5 1 1,-4 3 0,-2 7 0,-2 2-1,-2 7 1,-4 5 0,-4 1 0,-4 8-1,-1 0 0,-3 7 1,-1 3-1,-4 3 0,-4 5 0,-3 1-1,-3 6 1,-5 6 0,-4 2-1,-4 6 0,-6 1 0,-3 5-1,-3-4-3,6 10-13,-7-8-18,6 1-1,3-2 0,6-1 0</inkml:trace>
  <inkml:trace contextRef="#ctx0" brushRef="#br0" timeOffset="1235">58 432 34,'0'0'34,"-10"10"1,10-10 0,0 0-14,11-1-12,-11 1-2,22 5-2,-6 0-3,10 6 0,2 1-1,5 5 0,1 1-1,3 4 0,-1 2-1,-1 0 1,-5-3-1,-2 0 0,-4-4 1,-3-2-1,-5-2 1,-4-3-1,-3-3 1,-9-7 1,10 7-1,-10-7 0,0 0 1,0 0 0,0 0 1,0 0-1,-4 12 0,4-12 0,-16 17 0,3-4 0,-4 5-1,-4 6 1,-3 0 0,-3 5-1,-2 3 1,-2 2 0,-1 2-1,1-1 1,1-2-2,3-2 2,1-1-2,3-6 2,4-4-2,4-4 2,5-7-1,10-9 0,-13 10 0,13-10 1,0 0-1,0 0 0,0 0 1,0 0-1,0 0 0,0 0 1,0 0-1,0 0 0,0 0 0,0 0 0,0 0 0,-6-18 0,6 2 0,-1-5 0,-1-7 0,0-6 0,-2-10 0,-3-1 0,2-4 1,-1-1-2,-2 0 2,0 1-2,1 5 2,2 6-1,2 4 0,2 6 1,2 4-1,0 7 1,2 2-1,-3 15 1,5-14-1,-5 14 0,0 0-1,0 0-1,0 0-1,0 0-4,0 0-26,1 11-3,-2 2-3,2 1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09:13.0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 92 41,'5'16'33,"-2"0"1,-2 3-5,1 6-22,-6 0-3,3 4-1,-3 0-3,-1-3-3,5 4-6,-9-13-16,7-2-8,2-5 1,0-10-1</inkml:trace>
  <inkml:trace contextRef="#ctx0" brushRef="#br0" timeOffset="235">148 0 44,'3'12'35,"-1"6"-1,-3 5 1,4 9-26,-9-3-4,5 11-1,-4-1-2,2 2 1,0-1-4,-2-6-3,7 4-9,-3-12-21,3-4-2,1-11 1,-3-11 0</inkml:trace>
  <inkml:trace contextRef="#ctx0" brushRef="#br0" timeOffset="875">397 286 41,'0'0'35,"-13"-10"1,13 10-1,0 0-23,0 0-5,0 0-1,-9-9-3,9 9 0,0 0-1,10-3-1,-10 3 1,10-5-1,-10 5-1,17-6 1,-4 6-1,4 2 0,0 5-1,2 2 1,2 4-1,-2 3 1,-2 3-1,-6 3 1,-6 3 0,-8 2 0,-7-1 1,-7 6 0,-4-1-1,0-1 1,-1-1-1,3-1 1,3-1-1,5 2 0,9 1 0,9 2-1,7 3 1,3 3-2,6 8 1,-2-2-1,2 3 1,-3-3 0,-7-4 0,-9-4 0,-9-6 1,-8-3 0,-8-9 0,-5-3 1,-4-5-1,-3-4-1,3-1-2,-3-8-3,11 6-7,-3-11-21,10-1-1,6-5-1,7-4 1</inkml:trace>
  <inkml:trace contextRef="#ctx0" brushRef="#br0" timeOffset="1422">670 597 49,'28'-16'32,"-2"-6"2,-2-3-3,2 1-26,-8-7-2,4 3-2,-5-3 1,0 6 0,-7 0 0,-2 5 0,-7 2 1,-3 5-2,-9 8 2,-5 9-2,-7 8-1,-3 5 1,-2 9-2,-1 11 1,1 4 0,3 3 1,4-1-1,7 0 1,5-5 0,6-2-1,4-7 1,4-7-1,5-4 1,2-5-2,3-1 2,1-5-2,5-1 1,-2-3 0,3 1-1,-2 0 1,-1-4 0,0 0-1,-2-1 1,-3-3-1,-3 1 0,0-3 0,0-1-1,0-6 2,1 1-1,-1-6 1,3-5-1,0 1 3,-1-11-2,-2-1 3,-3-2-2,-2 0 0,-6-3 2,-2 4-2,-6 1 1,0 5-1,-5 4 1,2 7-1,-1 2 0,1 4 0,11 12-1,-14-14 0,14 14 0,0 0 0,-9-8 0,9 8 0,0 0 0,0 0 0,0 0 0,0 0-1,0 0 1,0 0-1,0 0 1,0 0-1,0 0 1,0 0 0,0 0 0,0 0 0,0 0-1,0 0 1,0 0 0,0 0-1,0 0 0,0 0 0,0 0 0,0 0-1,0 0-1,0 0-1,0 0 2,-5 10-1,5-10 1,0 0 0,-3 9 0,3-9 1,0 0 1,0 0-1,-5 10 1,5-10 0,0 0 0,0 0 0,0 0 0,0 0 0,0 0 0,0 0 0,0 0 0,0 0 1,0 0-2,0 0 1,0 0-5,0 0-8,0 0-19,0 0-1,-5-11 0,5 11 1</inkml:trace>
  <inkml:trace contextRef="#ctx0" brushRef="#br0" timeOffset="2375">912 307 36,'0'0'32,"0"0"1,14-15 0,-4 15-22,-9-9-5,9 6-1,-10 3-2,15-12-1,-6 6 0,5 1 0,-1-1 0,3 0-1,0-3 1,4 2-2,-1-2 1,-1 1-1,-1 1 1,-4 2-1,-2 0 0,0 2 1,-11 3-1,10 1 1,-10-1-1,8 13 1,-3 0-1,2 2 1,2 6-1,4 3 1,0 4-1,3 1 0,-3 2 0,-2 8 1,-2-1 0,-4 1 0,-6-2-1,-2 2 1,-6-2 0,-1 2-1,-2-3 0,-1-8 0,2-1-1,-1-7-3,8 3-5,-7-15-19,11-8-8,0 0 0,13-2 1</inkml:trace>
  <inkml:trace contextRef="#ctx0" brushRef="#br0" timeOffset="2828">1500 396 45,'2'9'34,"-3"8"1,-6 10-2,-1 10-18,-3-5-11,7 5-2,2-5 0,7-1 0,5-8 0,8-6 0,4-12 0,4-4 0,-1-11 1,1-1 0,-6-11-1,-4-1 0,-8-3 0,-8 0-1,-10 3 0,-5 0 0,-6 5-1,-4 2 0,-1 7-1,1 2-2,5 8-4,-3-9-11,23 8-18,-11 0-1,11 0-1,17-9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09:16.2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17 598 43,'0'0'33,"15"-14"0,-3-4-1,8 1-23,-3-11-6,7-1 0,-2-4-1,1 2-1,-5 2 1,0 8 1,-6 1-1,1 8 2,-13 12-2,0 0 0,5 12-1,-8 14 0,-7 6 0,1 8-2,-1 9-1,-5 7-1,5 8-6,-10-12-5,10 6-16,-8-10-6,4-8 1,-4-6 1</inkml:trace>
  <inkml:trace contextRef="#ctx0" brushRef="#br0" timeOffset="250">11 907 62,'-12'-6'36,"12"6"-1,1-11-12,17 18-13,-4-8-4,9 6-3,3-2-2,4 0-3,5 8-7,-9-11-26,5 0 2,-5-8-4,-1-2 2</inkml:trace>
  <inkml:trace contextRef="#ctx0" brushRef="#br0" timeOffset="484">402 0 71,'0'0'37,"7"11"-2,-9 3 0,-1 3-40,-7-8-7,14 17-17,-9-5-6,6 4-2,-1-4 2</inkml:trace>
  <inkml:trace contextRef="#ctx0" brushRef="#br0" timeOffset="1437">610 709 50,'0'0'38,"0"0"-3,0 0 1,-18-12-21,5 12-10,-4-1-2,-2 2-1,-3 1-1,-1 7 0,3 1-1,3 4 1,6 1-1,8 3 1,5 1-1,9 0 0,9 1-1,5-4 1,4 1 0,0-2-1,-3 2 1,-4-1-1,-9 1 1,-12 1-1,-14 3 1,-7-1-1,-9 0 0,-7-2-2,3 3-3,-7-18-10,11 4-20,7-14 1,15-6-3,7-11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4T22:12:12.20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7365D"/>
      <inkml:brushProperty name="fitToCurve" value="1"/>
    </inkml:brush>
  </inkml:definitions>
  <inkml:trace contextRef="#ctx0" brushRef="#br0">499 769 69,'-9'-21'36,"-4"3"1,-5 1 0,-5 12-17,-10-7-13,5 11-3,-8 4-2,0 8 0,-4 8-1,-2 7 1,0 9-1,3 9 0,-1 8 0,7 9 0,3 4 0,10 7-1,7 2 1,9 3-1,11-5 0,11-3 1,10-6-1,8-11 1,9-8-1,5-10 1,6-10 0,5-10-1,1-10 2,2-9-2,-3-8 0,0-7 1,-4-7-1,-4-9 0,-6-9 0,-3-7 0,-8-9 0,-7-7 0,-9-3 2,-6-4-2,-13 1 2,-7 4-1,-14 7 0,-5 10 0,-11 13 0,-8 11 0,-5 15 0,-4 11-1,3 10-1,-4 8-2,8 9-3,-4-1-33,20 7-2,6-6 1,19 0-2</inkml:trace>
  <inkml:trace contextRef="#ctx0" brushRef="#br0" timeOffset="1014">223 2144 91,'0'0'38,"14"-17"-1,1 4 1,-4-7-30,14 1-4,-2-9 1,8 2-2,-1-6 0,4 3 0,-4-4 0,1 5-1,-5 2 0,-5 6-1,-7 5 1,-3 7-1,-11 8-1,0 0 1,-4 18-1,-6 5 1,-2 7-1,-2 6 1,0 10-1,-1 4 0,1 4 0,2 3 0,0 1 1,3-3-1,2-2 0,0-3 0,3-7 0,0-6 0,2-6 0,1-6-1,2-6-1,-2-7-1,4-1-2,-3-11-4,0 0-31,0 0-2,0 0 2,-1-11-1</inkml:trace>
  <inkml:trace contextRef="#ctx0" brushRef="#br0" timeOffset="1419">201 2606 83,'0'0'39,"-2"17"0,2-17 1,29 8-24,-14-16-8,14 6-3,-1-4-1,6 2 0,1-2-1,1 1-2,0-1 1,0 4-1,-3-1 0,-2 2 0,-5-1-1,-3 1 0,-3 1 1,-4 2-1,-5-1 0,-11-1 0,13 2-1,-13-2 0,0 0-2,0 0 0,0 0-4,1-17-15,-1 17-19,6-16 0,1 7 0,-3-8 1</inkml:trace>
  <inkml:trace contextRef="#ctx0" brushRef="#br1" timeOffset="37955">1109 760 59,'0'0'35,"16"-11"-3,-6 9 2,-10 2-20,21 1-8,-10 4-2,6 8-1,-1 1-1,4 10 0,-1 7 1,5 9-2,1 3 1,4 8-1,0 1 0,3 3 0,-2 0 0,2-1-1,-1-6 0,-2-6 0,-3-6-1,-6-9-1,1 2-8,-11-13-27,-10-16 2,11 10-2,-11-10 1</inkml:trace>
  <inkml:trace contextRef="#ctx0" brushRef="#br1" timeOffset="38298">1387 1161 83,'0'0'37,"0"18"0,-9-4 0,1 11-30,-14 2-3,0 8-1,-7 1-2,0 4 0,-1 1-3,-2-10-11,8 4-24,2-8 0,8-1-1,4-9 1</inkml:trace>
  <inkml:trace contextRef="#ctx0" brushRef="#br1" timeOffset="38797">1124 1801 80,'0'0'37,"9"-17"0,1 13 1,-10 4-29,26-1-4,-5 10-2,7 11-1,4 4 0,6 11 0,3 3 0,5 8 0,-2 2-2,-1 6 1,-5 0-1,-3-2 0,-7-4 0,-6-4-1,-7-6-1,-7-5 0,-2-4-3,-10-17-10,2 1-24,2-13 2,-12 5-2,12-5 2</inkml:trace>
  <inkml:trace contextRef="#ctx0" brushRef="#br1" timeOffset="39125">1469 2101 95,'-2'11'38,"-8"1"0,-2 14-4,-9-4-29,1 9-2,-9 6 0,0 3-1,-5 1 0,1 3-1,1-5 0,5-5-1,3-3-2,2-12-3,16 2-32,-5-13-2,11-8 0,0 0-1</inkml:trace>
  <inkml:trace contextRef="#ctx0" brushRef="#br1" timeOffset="40279">454 259 54,'0'0'33,"0"0"0,-1 9-7,1-9-10,0 0-4,0 0-4,5 23-2,-5-12-1,7 12 1,-3-1-3,7 8 0,-4-1-1,4 4-1,0 0-2,-1-2 0,2 0-3,-6-12-9,3 0-24,-3-7 1,-6-12-2,10 9 2</inkml:trace>
  <inkml:trace contextRef="#ctx0" brushRef="#br1" timeOffset="40544">432 310 69,'-2'-22'37,"3"0"-2,4 1 2,4-8-21,6 11-11,0-4-2,4 9 1,1-2-2,4 7-1,-4 3 1,1 6-1,-4 3 0,-4 5 0,-7 6-1,-5 2 0,-7 7 0,-4 0 0,-6 1 0,0-1-1,-1-2 1,3 0 0,4-3-1,6-3 2,6-4-1,10-2 0,5-4 1,5 0-1,5-2 1,4-1 0,0-3-1,0 0 1,-3-3-1,-6 1 0,-2 0-2,-8-3-3,4 8-11,-16-3-22,7-9 1,-7 9-1,-3-13 0</inkml:trace>
  <inkml:trace contextRef="#ctx0" brushRef="#br1" timeOffset="41059">865 97 62,'0'0'36,"0"0"-1,0 0-1,0 0-16,0 0-12,-19 16-3,1-9-1,3 4-1,-2-2 0,5 2 0,4-1 0,8-10 1,11 14-2,5-8 1,4-1 0,4 4 0,-4 2 1,-1 6-2,-9 1 1,-5 5-1,-8 2 1,-3 1 0,-3-3-1,0-2 0,-1-6 1,3-6-1,7-9 0,0 0-1,0 0 0,16-25-2,0 12-3,-5-14-6,17 7-17,-7-7-8,4 0 1,-2 1-2</inkml:trace>
  <inkml:trace contextRef="#ctx0" brushRef="#br1" timeOffset="41371">1098 96 34,'12'-4'34,"-12"4"-1,7 21 2,-5-8-11,8 15-9,-9-5-5,12 10-4,-4-5-2,4 3-1,-3-5 1,4 0-2,-6-4 0,0-3 1,-5-5-2,-3-3 1,0-11-2,-11 12 0,2-9-2,-5-8-5,14 5-21,-21-10-10,7-2 1,-4-10-1</inkml:trace>
  <inkml:trace contextRef="#ctx0" brushRef="#br1" timeOffset="41636">937 32 86,'21'-4'38,"8"-1"-2,9 7 1,-1-8-30,9 6-4,0-2-3,-4-8-10,1 7-26,-5 0-1,-4 0 0,-6 3-1</inkml:trace>
  <inkml:trace contextRef="#ctx0" brushRef="#br1" timeOffset="42214">719 3029 66,'-19'21'39,"5"-1"-2,-1-8 3,12 7-21,-10-17-11,13-2-2,0 0-1,7-15-1,3-1-1,4-5 0,5-6-1,3-5-1,2-5 1,0-2-1,2 2-1,-1 3 1,-3 4-1,-2 6 1,-1 10-1,-4 9 0,1 14 0,-3 11-1,0 10 1,-2 8-1,0 5 1,1 4-1,-2-1 1,1-1-1,-4-5 0,0-10 1,-4-3-1,1-8 2,-5-7-2,1-12 1,-12 4 0,2-10 0,-2-8 0,-2-3 0,-1-5-1,-2-4 0,2 3-1,1-3-1,4 6-1,0-4-4,16 14-31,-7-6-1,14 8 1,-1-1-1</inkml:trace>
  <inkml:trace contextRef="#ctx0" brushRef="#br1" timeOffset="42666">1305 2918 88,'14'-5'39,"-8"-6"0,-6 11 0,-10-20-30,10 20-4,-24-9-2,8 12-1,-5 5 0,1 9-2,1 3 1,2 7-1,6 4 0,6 4 0,6 1-2,3-2 0,10 0-3,-1-15-11,10 5-24,0-12 1,9-5-1,-2-11 2</inkml:trace>
  <inkml:trace contextRef="#ctx0" brushRef="#br1" timeOffset="42931">1621 2915 86,'-11'5'36,"-7"3"2,1 9-1,-10 1-32,11 9-1,-2 0-1,8 6 1,4-3-2,8 1 2,6-4-2,7-2 0,2-7-1,6-3-2,4-1-4,-4-11-34,4 0 0,-3-9 0,4-2-2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09:18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 0 59,'-3'27'36,"-2"3"-1,1 7-1,-8-4-30,4 3-4,4 2-4,-6-10-4,14 6-11,-6-17-14,2-17-2,0 0 1,18-16 0</inkml:trace>
  <inkml:trace contextRef="#ctx0" brushRef="#br0" timeOffset="156">147 78 62,'6'24'35,"1"7"-2,-5 5-10,-1 5-25,-1 3-28,-1 2-2,0-5-3,1-4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10:33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24 128 41,'9'-2'33,"-9"2"1,19-23-3,-6 10-27,0-7 0,4 6-1,-2-5 1,4 8 0,-6-4-1,4 9 1,-7-1 1,3 9-3,-3 3 0,-1 8-1,-2 8-1,-1 6 1,-4 9-2,-1 7 1,-2 11 0,-4 6 0,-1 2-1,0 3 1,-2-2 0,-1-4-1,2-1 0,-3-9-3,4-4 0,-7-26-10,5 2-21,-4-13-1,1-8 0,-3-6 2</inkml:trace>
  <inkml:trace contextRef="#ctx0" brushRef="#br0" timeOffset="313">0 676 37,'10'10'35,"11"-3"0,10-4 0,18 4-25,0-5-32,7 4-8,-2-3-5,-3 5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08: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 40 37,'-10'-2'28,"10"2"1,-13 10-7,2-11-11,11 1-3,-11 3 0,11-3-1,0 0 0,0 0-2,0 0 0,0 0 0,19-7-3,-3 4 0,6-2-2,8 0 1,7-2-1,6 0 0,9 3 0,6 0 0,5 0 1,6 1-1,8 1-1,3 3 1,6 1 0,3 2 0,3 0 0,1 4 0,1 4 0,0 1 0,-2 5-1,-4 1 1,-5 7 1,-6 4-2,-9 4 1,-9 3-1,-7 3 1,-8 4 0,-6 2 0,-5 1-1,-3 1 1,2-2 0,3-1-1,7-1 2,10-5-2,9-4 2,9-5-2,11-5 2,12-6-1,10-4 0,11-4 0,7-4 1,7-1-1,6-2 1,7 0-1,6-2 1,5 1-1,4 1 1,4 0 0,9 0 0,4 1 0,9 0-1,6 4 1,7 3-2,9 0 2,6 1-2,2 2 2,4 0-1,0 1 0,1-1 0,0-3 1,1-1 0,-3-3-1,3-1 1,5-2 0,7-4-1,5-2 1,7-3 0,3 0 0,0 1 0,-2-3 1,-4 3-1,-13 1 0,-15 2-1,-23 2 1,-21 2 0,-28 1 0,-24 0-3,-30 6-2,-29-8-5,-25 3-28,-41-1 1,-37-2-4,-41-3 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11-18T22:10:28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12479 783 21,'9'0'29,"-9"0"1,0 0-9,0 0-9,0 0-4,10 16-1,-9-7-1,5 11-2,-5 2 1,4 10-1,-4 3 0,3 11-2,-4 3 1,0 5-3,-3 2 1,-1 1-2,-2 0 1,-3-2 0,-1 3 0,-2-3 1,-5-5-1,-2-1 1,-3-5 0,-6-2-1,-2-4 0,-5-5 0,-7-7 0,-2-6-1,-6 1 2,-5-5-2,-3-3 0,-4-2 1,-7-2 0,-3 1 0,-7-1 0,-5-2-1,-4-2 1,-4 1 0,-4 2 0,-4-6-1,-3 1 2,-2-3-1,0-2 0,-1-4 0,-2-2 0,-4-1 0,-2-2 0,1-1 1,-4 2-1,1-2 0,-4 2 0,0 3 1,-3 0-1,3 2 1,-3 0 0,0 4 0,-3-2 1,-2 3-1,-2 2 1,-2 1-1,-6 4 0,-3 3 1,-5 1-1,-4 4-1,-3-1 0,-3 2 0,-3-1-1,-1 0 1,1 2-2,-2-4 2,2 2-1,0-3 1,4 0-1,1 0 1,-1-1 0,5 2 0,0-5 0,4 0 1,-1-2-1,3-1-1,2-4 1,0-1 1,3-4-1,-2-3 0,3-1 1,0-5-1,4-5 2,-2 1-1,1-2 0,2-1-1,0 0 1,5-1-1,1-1 1,1 0-1,1-1-1,6 0 2,2-1-1,6 0 2,2-3-2,2-1 1,3-4-1,4 2 1,3 0 0,-1-2-1,2-1 0,1 1 0,-1-2 0,4 0 0,1 1 0,2-2 0,2-1 1,3-3-1,3-2 1,2 0-1,3-1 1,-1 0-1,3-1 1,-1 1 0,2 1-1,3 0 1,-2 1-2,2-2 2,3-1-1,2 0 0,0 1 0,1 0 0,1-2 0,1 1 0,2 4 0,1 1 0,2 4 0,1 3-1,2 3 1,5 2 0,0 4 0,3 3 0,2 1 0,3 2 0,0-1 1,1 2-1,4 2 0,-1 1 1,1 1-2,0 2 2,-1 0-1,2 2 1,2 3-2,4 0 2,0 1-1,5-2 1,2 3-1,4-1 0,4 2 0,2-1 0,12 2 0,-14-2 0,14 2 0,0 0 0,0 0 0,0 0-1,1 10 2,9 2-2,4 2 1,2 2-1,3 3 1,2-1-1,-1 2 2,0-3-2,-5-4 1,-2-3 0,-13-10 0,14 8 0,-14-8 0,0 0 0,-8-18 1,-4 2 0,-4-5-2,-5-5 2,-2-4-1,-6-5 1,-3 1-1,2 3 1,3 3-2,3 6 1,4 6 0,5 3 0,15 13-1,0 0 1,13-4-1,13 9 1,10 0-1,9 1 1,9 0 0,6 0 0,6-2 1,-5-2-2,-3 1-3,-10-12-19,-1 6-12,-12-8-1,-11-3-1,-10-8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2:25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455 152 17,'0'-10'16,"0"10"0,0-20-1,0 10-3,-2-5-3,-2 1-3,-2-5-1,-3 4-1,-3-1-2,-2 3 0,-3 2 0,-3 5-1,-4 3 0,-3 6-1,-5 4 0,-2 7 0,-5 8 0,-1 3-1,-1 8 1,2 2-1,4 6 1,5-1 0,9 3 0,12-3 1,10-6 0,13-1 2,11-5 0,12-4 0,6-6 0,7-2 0,-1-3-1,-1-2 0,-7 3 0,-8 2-1,-14-1 1,-13 5-2,-10 0 2,-9 0-2,-5 2 1,1 0-1,0-2-1,4-4 1,9 2 0,7 0 0,9 4-1,4 3 2,1 4-1,-2 6 0,-8 7 0,-10 9 1,-12 6-1,-13 3 0,-9 1 1,-8 0-1,-1-2 1,2-3-1,5-9 1,11-4 0,11-7 1,14-3-1,9-5 0,12-5 1,7-4-2,5-4-2,5-2-4,-1-8-4,6-5-7,-3-5-14,-3-11 0,3-4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2:26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73 14,'0'0'13,"0"0"-3,0 0 1,0 0-3,5-9-1,-5 9-1,0 0 1,0 0-2,6-10 2,-6 10-2,0 0 0,3-12 0,-3 12-1,0 0-1,0 0 0,0 0-1,0 0-1,4-10 0,-4 10 0,0 0-1,2-12 0,-2 12 1,0 0-1,2-10-1,-2 10 0,0 0-2,0 0-3,0 0-6,0 0-9,0 0-6,0 0-2</inkml:trace>
  <inkml:trace contextRef="#ctx0" brushRef="#br0" timeOffset="8344">141 0 4,'-16'15'19,"6"-6"-1,4 1 0,6-10-3,0 0 1,0 0-2,0 0-1,0 0-4,13-8-3,-4 8-3,7 2-2,4 4-1,3 5 0,5 7 2,5 8-2,4 6 1,2 4-1,4 9 2,2 1-2,-3 4 2,-1 1-1,-2-3-1,-4-4 0,-4-5 0,-5-6-1,-7-7-3,-6-8-3,0-1-6,-13-17-6,0 0-10,13 5-2,-14-17 1</inkml:trace>
  <inkml:trace contextRef="#ctx0" brushRef="#br0" timeOffset="8766">553 177 29,'-7'9'23,"-4"5"-3,-4 1-1,1 7-4,-7 2-3,1 7-2,-7-4-1,3 9-1,-9-4-3,0 4-1,-2-3-2,2 0-1,1-3-2,0-3-2,7 2-2,1-12-6,12 2-9,4-9-9,8-10-4,11-2 1</inkml:trace>
  <inkml:trace contextRef="#ctx0" brushRef="#br0" timeOffset="9078">977 582 18,'4'22'27,"0"7"-2,-3 5-2,-6-1-8,1 10-3,-9 1-2,3 4-4,-4 2-1,0-2-2,4-5-7,-2-10-13,7-9-11,8-9-4,-3-15 1,25-22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2:35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0 103 21,'-1'-13'28,"1"13"-2,0 0-6,0 0-5,3 17-6,-4-2-2,3 11-2,-1 5 1,4 11 0,-2 7-1,3 7-1,-3 2 0,2 3-1,-3-4-1,1-7-2,-1-5-1,-2-10-3,2-6-3,-4-14-7,7-6-8,-5-9-12,13-20 1,-1-5 1</inkml:trace>
  <inkml:trace contextRef="#ctx0" brushRef="#br0" timeOffset="266">356 91 17,'-7'25'23,"1"24"1,-7 8-11,0 12-8,3 5-2,1 4-1,5-3 0,6-6 2,10-11 2,5-17 0,11-12 1,4-19 1,8-15-1,3-19-1,4-13 0,-1-15-2,-2-11-1,-7-10 0,-7-5 0,-12-7 0,-7 9 1,-14 2-1,-5 14 0,-12 11-2,-7 18 1,-6 15-2,0 12-2,0 17-4,-4 4-10,9 10-17,1 7-2,4 1 2,12 3 0</inkml:trace>
  <inkml:trace contextRef="#ctx0" brushRef="#br0" timeOffset="641">788 882 24,'18'41'31,"-10"-8"2,2-2-1,-6 2-13,-7-7-12,1 5-1,-9-2-1,2 3-1,-6-1-3,0-4-6,2 1-16,2-8-11,1-13-2,10-7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2:36.8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 9 26,'3'-14'32,"-7"3"1,4 11-1,-12 17-12,-1 4-11,5 16-5,-4 7 1,3 15-2,-1 7 0,5 8 1,-2-1-1,6-1-1,1-6-1,2-7 1,0-10-3,0-12-2,5-12-4,-7-25-10,14-2-16,2-17-2,2-15 1,10-12 0</inkml:trace>
  <inkml:trace contextRef="#ctx0" brushRef="#br0" timeOffset="234">426 125 46,'10'-12'28,"-10"12"-1,2 20-7,-13 7-9,1 16-4,-5 8-2,5 8-3,1 7 1,7 1 0,5-7-1,10-3 0,5-13 0,9-10 0,2-11 0,4-13 1,0-15-1,2-8 1,-3-16 0,-3-10-1,-8-14 0,-6-7-1,-5-8 0,-7-3 0,-10 0 0,-3 7 1,-6 8-1,-4 12 0,-5 15-1,-5 12 0,-3 14 0,-1 10-3,0 12-3,-3 0-15,4 7-13,7 2-1,6 0-1,12-6 1</inkml:trace>
  <inkml:trace contextRef="#ctx0" brushRef="#br0" timeOffset="734">1020 68 15,'0'0'24,"0"0"-2,-5 10-4,5-10-1,-4 21-7,0-9 1,3 9-2,-5-2 1,6 9-1,-8-1 1,7 7-4,-4 4-2,4 4-1,0 2-1,3 2 0,1-1-1,1 1-1,2-4 0,0-1 1,-1-8-2,-1-5-2,1-2-5,-6-12-7,4-4-12,-3-10-6,0 0-1,4-13 0</inkml:trace>
  <inkml:trace contextRef="#ctx0" brushRef="#br0" timeOffset="1078">1297 216 20,'2'-13'25,"-2"13"1,-22 23-7,5 8-10,-2 13-6,4 10-2,0 9 0,7-2 1,10-1 1,7-7 0,13-8 1,7-15 1,11-10 1,6-20 0,7-11-1,1-17 0,1-7-1,-8-15 1,-2-7-1,-13-11 0,-8-2-1,-17-1 0,-12 7 2,-13 8-3,-9 10 2,-8 10-3,-2 13 1,-5 12-3,4 9 0,4 7-2,2 1-6,13 10-7,0-4-11,7 2-6,7 1-3,4 1 3</inkml:trace>
  <inkml:trace contextRef="#ctx0" brushRef="#br0" timeOffset="1562">1781 878 36,'-22'34'27,"5"7"-1,-3 4-9,0-3-13,2-2-6,7-5-13,4 0-10,-2-19-1,14-1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2:38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 82 24,'-5'10'29,"8"17"1,-5 7 0,2 12-15,1 11-15,-1 10 2,0 6 0,-2 2-1,-1-7 0,-1-3-2,-1-15-3,2-9-10,0-15-14,3-26-2,0 0 1</inkml:trace>
  <inkml:trace contextRef="#ctx0" brushRef="#br0" timeOffset="218">330 128 0,'4'63'23,"-13"3"0,5 13 0,-3-1-12,4-2-8,5-4 2,5-12 1,6-13 2,2-22 1,7-12-1,0-20 0,6-12 0,-4-20-1,1-7-1,-9-23-1,0-4-3,-9-8 1,-3 2 0,-9 3 0,-1 12 0,-6 12-2,1 11 2,-1 17-3,-2 12-1,4 13-4,-1 5-1,8 6-3,-3-3-5,11 6 1,-3-6-1,14 4 2,-2-8 1,12 5 3,3-5 4,2 0 4,4 2 4,-3 5 3,1 6 0,-4 5 0,1 11-1,-6 4-1,-2 8-1,1 5 1,1 0-1,-3-4 0,4-5 1,-6-12 1,6-4 1,-6-19 0,5-6 0,-9-16-2,3-10 1,-8-13-2,-3-10-1,-8-10-3,-5-5 1,-6-1-2,-7 4 1,-5 2 0,2 12-1,-3 10-1,0 11-1,6 18-2,-2 4-5,11 16-17,2 4-8,3 6 0,5 6 2</inkml:trace>
  <inkml:trace contextRef="#ctx0" brushRef="#br0" timeOffset="1218">665 238 42,'0'0'24,"0"0"-3,1 9-3,-4 3-7,6 9-3,-3 4-2,3 8-1,-2 6-1,2 5 1,-1 0-2,1 4-1,-2-5-1,0 0-1,-1-5 0,-2-5-1,1-3-1,-1-9-2,5 1-8,-3-7-14,0-15-6,13 5 1,-1-17 0</inkml:trace>
  <inkml:trace contextRef="#ctx0" brushRef="#br0" timeOffset="1578">1247 120 23,'3'-12'29,"-3"12"-5,0 0-2,9 16-7,-2 9-2,-6 3-3,5 16-2,-5 3-2,2 13-1,-4 2-2,2 3 1,-4-3-3,2-3 1,-1-4-3,0-16 1,4-4-5,-5-16-1,10-8-12,-7-11-15,7-11 0,1-10 0,-2-14 1</inkml:trace>
  <inkml:trace contextRef="#ctx0" brushRef="#br0" timeOffset="1937">1588 247 32,'9'-24'31,"1"8"1,-6 0-9,-5 4-11,1 12-6,-9 11-2,1 14 0,-10 12-2,5 10-2,-2 9 0,6 8 0,3 3-1,7-3 1,9-3 0,10-9 1,7-18 0,7-11 0,1-16 1,3-13 0,-1-15 1,0-14 0,-8-20 1,-4-6-1,-12-10 2,-7-3-2,-11 1-1,-3 5 1,-11 6-2,-5 13-1,-3 15-1,-5 8-3,10 17-10,-2 5-19,9 4-2,15 0-1,-4 12 2</inkml:trace>
  <inkml:trace contextRef="#ctx0" brushRef="#br0" timeOffset="2390">2174 650 42,'-2'12'33,"3"10"1,-4 5-1,-6 10-19,5 11-10,-6 9 0,-4 8-1,-2-1 0,-2 0-2,2-7-4,-1-11-6,8-7-11,0-15-13,9-24-2,0 0 1,25-21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4-08T22:22:41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 64,'23'30'33,"-10"-13"-2,0-2-2,-4-10-29,-9-5-6,0 0 0,0 0-3,-3-18-7,0-4-16,5 0 2,0-8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48652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regexen?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4D9CC7-3209-4D2F-9F78-1AB439F07414}" type="slidenum">
              <a:rPr lang="en-US" sz="1200">
                <a:latin typeface="Times" pitchFamily="-128" charset="0"/>
              </a:rPr>
              <a:pPr algn="r"/>
              <a:t>126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C5B5D5-E010-4E0D-A3D0-A7AD78F4562E}" type="slidenum">
              <a:rPr lang="en-US" sz="1200">
                <a:latin typeface="Times" pitchFamily="-128" charset="0"/>
              </a:rPr>
              <a:pPr algn="r"/>
              <a:t>127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C894D6-4D1E-4CEE-B46C-D08F06F5E9B5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128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08810D-C8EC-46A4-B102-B4EB8433E894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129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FEE22E-4944-4845-BB25-709F21730D22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130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  <a:p>
            <a:r>
              <a:rPr lang="en-US" smtClean="0"/>
              <a:t>ammo == ammo remaining at the end of the level…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  <a:p>
            <a:r>
              <a:rPr lang="en-US" smtClean="0"/>
              <a:t>ammo == ammo remaining at the end of the level…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  <a:p>
            <a:r>
              <a:rPr lang="en-US" smtClean="0"/>
              <a:t>ammo == ammo remaining at the end of the level…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from twilight: Bella Swan and Edward Cullen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4" tIns="45002" rIns="90004" bIns="45002"/>
          <a:lstStyle/>
          <a:p>
            <a:fld id="{4065FDFF-D585-42ED-BA21-5F6FE3F4A73D}" type="slidenum">
              <a:rPr lang="en-US"/>
              <a:pPr/>
              <a:t>36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4" tIns="45002" rIns="90004" bIns="45002"/>
          <a:lstStyle/>
          <a:p>
            <a:fld id="{4065FDFF-D585-42ED-BA21-5F6FE3F4A73D}" type="slidenum">
              <a:rPr lang="en-US"/>
              <a:pPr/>
              <a:t>37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4" tIns="45002" rIns="90004" bIns="45002"/>
          <a:lstStyle/>
          <a:p>
            <a:fld id="{4065FDFF-D585-42ED-BA21-5F6FE3F4A73D}" type="slidenum">
              <a:rPr lang="en-US"/>
              <a:pPr/>
              <a:t>38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C026F1-A286-4555-A52C-3DB2E1A788A8}" type="slidenum">
              <a:rPr lang="en-US" sz="1200">
                <a:latin typeface="Times" pitchFamily="-128" charset="0"/>
              </a:rPr>
              <a:pPr algn="r"/>
              <a:t>41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http://www.cs.duke.edu/csed/jflap/new/DOCS/gui.regular.EditorPane.html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latin typeface="Arial" charset="0"/>
              </a:rPr>
              <a:t>The Regular Expression </a:t>
            </a:r>
            <a:r>
              <a:rPr lang="en-US" b="1" dirty="0" err="1" smtClean="0">
                <a:latin typeface="Arial" charset="0"/>
              </a:rPr>
              <a:t>Editor</a:t>
            </a:r>
            <a:r>
              <a:rPr lang="en-US" dirty="0" err="1" smtClean="0">
                <a:latin typeface="Arial" charset="0"/>
              </a:rPr>
              <a:t>The</a:t>
            </a:r>
            <a:r>
              <a:rPr lang="en-US" dirty="0" smtClean="0">
                <a:latin typeface="Arial" charset="0"/>
              </a:rPr>
              <a:t> editor for a regular expression is essentially just a single text field. Operators in a regular expression are the </a:t>
            </a:r>
            <a:r>
              <a:rPr lang="en-US" dirty="0" err="1" smtClean="0">
                <a:latin typeface="Arial" charset="0"/>
              </a:rPr>
              <a:t>Kleene</a:t>
            </a:r>
            <a:r>
              <a:rPr lang="en-US" dirty="0" smtClean="0">
                <a:latin typeface="Arial" charset="0"/>
              </a:rPr>
              <a:t> star (*), the ``or'' operator (+), parentheses are also usable, and concatenation is accomplished by making symbols </a:t>
            </a:r>
            <a:r>
              <a:rPr lang="en-US" dirty="0" err="1" smtClean="0">
                <a:latin typeface="Arial" charset="0"/>
              </a:rPr>
              <a:t>adjacent.</a:t>
            </a:r>
            <a:r>
              <a:rPr lang="en-US" b="1" dirty="0" err="1" smtClean="0">
                <a:latin typeface="Arial" charset="0"/>
              </a:rPr>
              <a:t>In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Haiku</a:t>
            </a:r>
            <a:r>
              <a:rPr lang="en-US" dirty="0" err="1" smtClean="0">
                <a:latin typeface="Arial" charset="0"/>
              </a:rPr>
              <a:t>To</a:t>
            </a:r>
            <a:r>
              <a:rPr lang="en-US" dirty="0" smtClean="0">
                <a:latin typeface="Arial" charset="0"/>
              </a:rPr>
              <a:t> make expressions for this program to work with, type them in the </a:t>
            </a:r>
            <a:r>
              <a:rPr lang="en-US" dirty="0" err="1" smtClean="0">
                <a:latin typeface="Arial" charset="0"/>
              </a:rPr>
              <a:t>field.Adjacent</a:t>
            </a:r>
            <a:r>
              <a:rPr lang="en-US" dirty="0" smtClean="0">
                <a:latin typeface="Arial" charset="0"/>
              </a:rPr>
              <a:t> symbols imply concatenation. No symbol is </a:t>
            </a:r>
            <a:r>
              <a:rPr lang="en-US" dirty="0" err="1" smtClean="0">
                <a:latin typeface="Arial" charset="0"/>
              </a:rPr>
              <a:t>used.Many</a:t>
            </a:r>
            <a:r>
              <a:rPr lang="en-US" dirty="0" smtClean="0">
                <a:latin typeface="Arial" charset="0"/>
              </a:rPr>
              <a:t> or nothing, Asterisk (*) is the </a:t>
            </a:r>
            <a:r>
              <a:rPr lang="en-US" dirty="0" err="1" smtClean="0">
                <a:latin typeface="Arial" charset="0"/>
              </a:rPr>
              <a:t>Kleine</a:t>
            </a:r>
            <a:r>
              <a:rPr lang="en-US" dirty="0" smtClean="0">
                <a:latin typeface="Arial" charset="0"/>
              </a:rPr>
              <a:t> star. What precedes </a:t>
            </a:r>
            <a:r>
              <a:rPr lang="en-US" dirty="0" err="1" smtClean="0">
                <a:latin typeface="Arial" charset="0"/>
              </a:rPr>
              <a:t>repeats.Additionally</a:t>
            </a:r>
            <a:r>
              <a:rPr lang="en-US" dirty="0" smtClean="0">
                <a:latin typeface="Arial" charset="0"/>
              </a:rPr>
              <a:t>, if you want an "or" symbol the plus (+) should be </a:t>
            </a:r>
            <a:r>
              <a:rPr lang="en-US" dirty="0" err="1" smtClean="0">
                <a:latin typeface="Arial" charset="0"/>
              </a:rPr>
              <a:t>used.Screaming</a:t>
            </a:r>
            <a:r>
              <a:rPr lang="en-US" dirty="0" smtClean="0">
                <a:latin typeface="Arial" charset="0"/>
              </a:rPr>
              <a:t> nothingness, exclamations (!) are special. They act as </a:t>
            </a:r>
            <a:r>
              <a:rPr lang="en-US" dirty="0" err="1" smtClean="0">
                <a:latin typeface="Arial" charset="0"/>
              </a:rPr>
              <a:t>lambda.Formatting</a:t>
            </a:r>
            <a:r>
              <a:rPr lang="en-US" dirty="0" smtClean="0">
                <a:latin typeface="Arial" charset="0"/>
              </a:rPr>
              <a:t> errors will be reported to you when you choose actions. </a:t>
            </a:r>
            <a:r>
              <a:rPr lang="en-US" b="1" dirty="0" smtClean="0">
                <a:latin typeface="Arial" charset="0"/>
              </a:rPr>
              <a:t>The Regular Expression </a:t>
            </a:r>
            <a:r>
              <a:rPr lang="en-US" b="1" dirty="0" err="1" smtClean="0">
                <a:latin typeface="Arial" charset="0"/>
              </a:rPr>
              <a:t>Editor</a:t>
            </a:r>
            <a:r>
              <a:rPr lang="en-US" dirty="0" err="1" smtClean="0">
                <a:latin typeface="Arial" charset="0"/>
              </a:rPr>
              <a:t>The</a:t>
            </a:r>
            <a:r>
              <a:rPr lang="en-US" dirty="0" smtClean="0">
                <a:latin typeface="Arial" charset="0"/>
              </a:rPr>
              <a:t> editor for a regular expression is essentially just a single text field. Operators in a regular expression are the </a:t>
            </a:r>
            <a:r>
              <a:rPr lang="en-US" dirty="0" err="1" smtClean="0">
                <a:latin typeface="Arial" charset="0"/>
              </a:rPr>
              <a:t>Kleene</a:t>
            </a:r>
            <a:r>
              <a:rPr lang="en-US" dirty="0" smtClean="0">
                <a:latin typeface="Arial" charset="0"/>
              </a:rPr>
              <a:t> star (*), the ``or'' operator (+), parentheses are also usable, and concatenation is accomplished by making symbols </a:t>
            </a:r>
            <a:r>
              <a:rPr lang="en-US" dirty="0" err="1" smtClean="0">
                <a:latin typeface="Arial" charset="0"/>
              </a:rPr>
              <a:t>adjacent.</a:t>
            </a:r>
            <a:r>
              <a:rPr lang="en-US" b="1" dirty="0" err="1" smtClean="0">
                <a:latin typeface="Arial" charset="0"/>
              </a:rPr>
              <a:t>In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Haiku</a:t>
            </a:r>
            <a:r>
              <a:rPr lang="en-US" dirty="0" err="1" smtClean="0">
                <a:latin typeface="Arial" charset="0"/>
              </a:rPr>
              <a:t>To</a:t>
            </a:r>
            <a:r>
              <a:rPr lang="en-US" dirty="0" smtClean="0">
                <a:latin typeface="Arial" charset="0"/>
              </a:rPr>
              <a:t> make expressions for this program to work with, type them in the </a:t>
            </a:r>
            <a:r>
              <a:rPr lang="en-US" dirty="0" err="1" smtClean="0">
                <a:latin typeface="Arial" charset="0"/>
              </a:rPr>
              <a:t>field.Adjacent</a:t>
            </a:r>
            <a:r>
              <a:rPr lang="en-US" dirty="0" smtClean="0">
                <a:latin typeface="Arial" charset="0"/>
              </a:rPr>
              <a:t> symbols imply concatenation. No symbol is </a:t>
            </a:r>
            <a:r>
              <a:rPr lang="en-US" dirty="0" err="1" smtClean="0">
                <a:latin typeface="Arial" charset="0"/>
              </a:rPr>
              <a:t>used.Many</a:t>
            </a:r>
            <a:r>
              <a:rPr lang="en-US" dirty="0" smtClean="0">
                <a:latin typeface="Arial" charset="0"/>
              </a:rPr>
              <a:t> or nothing, Asterisk (*) is the </a:t>
            </a:r>
            <a:r>
              <a:rPr lang="en-US" dirty="0" err="1" smtClean="0">
                <a:latin typeface="Arial" charset="0"/>
              </a:rPr>
              <a:t>Kleine</a:t>
            </a:r>
            <a:r>
              <a:rPr lang="en-US" dirty="0" smtClean="0">
                <a:latin typeface="Arial" charset="0"/>
              </a:rPr>
              <a:t> star. What precedes </a:t>
            </a:r>
            <a:r>
              <a:rPr lang="en-US" dirty="0" err="1" smtClean="0">
                <a:latin typeface="Arial" charset="0"/>
              </a:rPr>
              <a:t>repeats.Additionally</a:t>
            </a:r>
            <a:r>
              <a:rPr lang="en-US" dirty="0" smtClean="0">
                <a:latin typeface="Arial" charset="0"/>
              </a:rPr>
              <a:t>, if you want an "or" symbol the plus (+) should be </a:t>
            </a:r>
            <a:r>
              <a:rPr lang="en-US" dirty="0" err="1" smtClean="0">
                <a:latin typeface="Arial" charset="0"/>
              </a:rPr>
              <a:t>used.Screaming</a:t>
            </a:r>
            <a:r>
              <a:rPr lang="en-US" dirty="0" smtClean="0">
                <a:latin typeface="Arial" charset="0"/>
              </a:rPr>
              <a:t> nothingness, exclamations (!) are special. They act as </a:t>
            </a:r>
            <a:r>
              <a:rPr lang="en-US" dirty="0" err="1" smtClean="0">
                <a:latin typeface="Arial" charset="0"/>
              </a:rPr>
              <a:t>lambda.Formatting</a:t>
            </a:r>
            <a:r>
              <a:rPr lang="en-US" dirty="0" smtClean="0">
                <a:latin typeface="Arial" charset="0"/>
              </a:rPr>
              <a:t>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regexen?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2602E5-31A1-4DB4-8647-3875DD7036F7}" type="slidenum">
              <a:rPr lang="en-US" sz="1200">
                <a:latin typeface="Times" pitchFamily="-128" charset="0"/>
              </a:rPr>
              <a:pPr algn="r"/>
              <a:t>45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F05164-043E-46CB-AF0F-27EDF1C2D066}" type="slidenum">
              <a:rPr lang="en-US" sz="1200">
                <a:latin typeface="Times" pitchFamily="-128" charset="0"/>
              </a:rPr>
              <a:pPr algn="r"/>
              <a:t>51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E40B0B-A6B7-4024-B3D8-22650805038B}" type="slidenum">
              <a:rPr lang="en-US" sz="1200">
                <a:latin typeface="Times" pitchFamily="-128" charset="0"/>
              </a:rPr>
              <a:pPr algn="r"/>
              <a:t>53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4444C9-C552-42D8-B02D-C8202CFE55ED}" type="slidenum">
              <a:rPr lang="en-US" sz="1200">
                <a:latin typeface="Times" pitchFamily="-128" charset="0"/>
              </a:rPr>
              <a:pPr algn="r"/>
              <a:t>59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7D2C42-5990-4606-A163-4925E6650E6E}" type="slidenum">
              <a:rPr lang="en-US" sz="1200">
                <a:latin typeface="Times" pitchFamily="-128" charset="0"/>
              </a:rPr>
              <a:pPr algn="r"/>
              <a:t>60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CAB231-0946-44C8-B764-6F3E42E8C6BA}" type="slidenum">
              <a:rPr lang="en-US" sz="1200">
                <a:latin typeface="Times" pitchFamily="-128" charset="0"/>
              </a:rPr>
              <a:pPr algn="r"/>
              <a:t>61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http://www.cs.duke.edu/csed/jflap/new/DOCS/gui.regular.EditorPane.html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charset="0"/>
              </a:rPr>
              <a:t>The Regular Expression Editor</a:t>
            </a:r>
            <a:r>
              <a:rPr lang="en-US" smtClean="0">
                <a:latin typeface="Arial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charset="0"/>
              </a:rPr>
              <a:t>In Haiku</a:t>
            </a:r>
            <a:r>
              <a:rPr lang="en-US" smtClean="0">
                <a:latin typeface="Arial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9794C0-9187-475A-B4C7-9DDF72CBE46A}" type="slidenum">
              <a:rPr lang="en-US" sz="1200">
                <a:latin typeface="Times" pitchFamily="-128" charset="0"/>
              </a:rPr>
              <a:pPr algn="r"/>
              <a:t>62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1674DC-5A2A-496B-A935-3CFD2EFBF550}" type="slidenum">
              <a:rPr lang="en-US" sz="1200">
                <a:latin typeface="Times" pitchFamily="-128" charset="0"/>
              </a:rPr>
              <a:pPr algn="r"/>
              <a:t>63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Pimp my Ride from MTV - Corona is where the garage is…</a:t>
            </a:r>
          </a:p>
          <a:p>
            <a:pPr eaLnBrk="1" hangingPunct="1"/>
            <a:r>
              <a:rPr lang="en-US" smtClean="0"/>
              <a:t>MTV + SciFi -- twilight zone…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BE37B8-2DF6-4B98-8EBF-91F6A0C50DB0}" type="slidenum">
              <a:rPr lang="en-US" sz="1200">
                <a:latin typeface="Times" pitchFamily="-128" charset="0"/>
              </a:rPr>
              <a:pPr algn="r"/>
              <a:t>65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A4514B-DA65-4FEF-836B-301DBEC32F7D}" type="slidenum">
              <a:rPr lang="en-US" sz="1200">
                <a:latin typeface="Times" pitchFamily="-128" charset="0"/>
              </a:rPr>
              <a:pPr algn="r"/>
              <a:t>67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5DBFD3-31E6-4E50-8437-03FA857898FD}" type="slidenum">
              <a:rPr lang="en-US" sz="1200">
                <a:latin typeface="Times" pitchFamily="-128" charset="0"/>
              </a:rPr>
              <a:pPr algn="r"/>
              <a:t>68</a:t>
            </a:fld>
            <a:endParaRPr lang="en-US" sz="1200">
              <a:latin typeface="Times" pitchFamily="-12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E674DA-A1BA-45D5-8F37-F8261FDF4E92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69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06B43E-D7BF-4F35-B143-805A7A577600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70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56421A-901F-4E53-A113-DA190B609C52}" type="slidenum">
              <a:rPr lang="en-US" sz="1200">
                <a:solidFill>
                  <a:srgbClr val="000000"/>
                </a:solidFill>
                <a:latin typeface="Times" pitchFamily="-128" charset="0"/>
              </a:rPr>
              <a:pPr algn="r"/>
              <a:t>71</a:t>
            </a:fld>
            <a:endParaRPr lang="en-US" sz="120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regexen?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  <a:p>
            <a:r>
              <a:rPr lang="en-US" smtClean="0"/>
              <a:t>ammo == ammo remaining at the end of the level…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  <a:p>
            <a:r>
              <a:rPr lang="en-US" smtClean="0"/>
              <a:t>ammo == ammo remaining at the end of the level…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Ask for the game: Wolfenstein 3d - really the first first-person shooter 1992</a:t>
            </a:r>
          </a:p>
          <a:p>
            <a:r>
              <a:rPr lang="en-US" smtClean="0"/>
              <a:t>by id software: Doom, in 1993, Quake in 1996, 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jpe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image" Target="../media/image4.jpe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3.png"/><Relationship Id="rId2" Type="http://schemas.openxmlformats.org/officeDocument/2006/relationships/tags" Target="../tags/tag72.xml"/><Relationship Id="rId16" Type="http://schemas.openxmlformats.org/officeDocument/2006/relationships/notesSlide" Target="../notesSlides/notesSlide11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jpeg"/><Relationship Id="rId4" Type="http://schemas.openxmlformats.org/officeDocument/2006/relationships/image" Target="../media/image141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7.jpe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6" Type="http://schemas.openxmlformats.org/officeDocument/2006/relationships/notesSlide" Target="../notesSlides/notesSlide17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image" Target="../media/image14.jpeg"/><Relationship Id="rId2" Type="http://schemas.openxmlformats.org/officeDocument/2006/relationships/tags" Target="../tags/tag114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6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30.emf"/><Relationship Id="rId7" Type="http://schemas.openxmlformats.org/officeDocument/2006/relationships/customXml" Target="../ink/ink3.xml"/><Relationship Id="rId12" Type="http://schemas.openxmlformats.org/officeDocument/2006/relationships/image" Target="../media/image19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customXml" Target="../ink/ink5.xml"/><Relationship Id="rId24" Type="http://schemas.openxmlformats.org/officeDocument/2006/relationships/image" Target="../media/image25.emf"/><Relationship Id="rId32" Type="http://schemas.openxmlformats.org/officeDocument/2006/relationships/image" Target="../media/image2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7.emf"/><Relationship Id="rId10" Type="http://schemas.openxmlformats.org/officeDocument/2006/relationships/image" Target="../media/image18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5.emf"/><Relationship Id="rId9" Type="http://schemas.openxmlformats.org/officeDocument/2006/relationships/customXml" Target="../ink/ink4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13.xml"/><Relationship Id="rId30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2" Type="http://schemas.openxmlformats.org/officeDocument/2006/relationships/tags" Target="../tags/tag128.xml"/><Relationship Id="rId16" Type="http://schemas.openxmlformats.org/officeDocument/2006/relationships/notesSlide" Target="../notesSlides/notesSlide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Zach\Robotics\bliz.mpeg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9" Type="http://schemas.openxmlformats.org/officeDocument/2006/relationships/customXml" Target="../ink/ink28.xml"/><Relationship Id="rId21" Type="http://schemas.openxmlformats.org/officeDocument/2006/relationships/customXml" Target="../ink/ink19.xml"/><Relationship Id="rId34" Type="http://schemas.openxmlformats.org/officeDocument/2006/relationships/image" Target="../media/image44.emf"/><Relationship Id="rId42" Type="http://schemas.openxmlformats.org/officeDocument/2006/relationships/image" Target="../media/image48.emf"/><Relationship Id="rId47" Type="http://schemas.openxmlformats.org/officeDocument/2006/relationships/customXml" Target="../ink/ink32.xml"/><Relationship Id="rId50" Type="http://schemas.openxmlformats.org/officeDocument/2006/relationships/image" Target="../media/image52.emf"/><Relationship Id="rId55" Type="http://schemas.openxmlformats.org/officeDocument/2006/relationships/customXml" Target="../ink/ink36.xml"/><Relationship Id="rId63" Type="http://schemas.openxmlformats.org/officeDocument/2006/relationships/customXml" Target="../ink/ink40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6" Type="http://schemas.openxmlformats.org/officeDocument/2006/relationships/notesSlide" Target="../notesSlides/notesSlide38.xml"/><Relationship Id="rId20" Type="http://schemas.openxmlformats.org/officeDocument/2006/relationships/image" Target="../media/image37.emf"/><Relationship Id="rId29" Type="http://schemas.openxmlformats.org/officeDocument/2006/relationships/customXml" Target="../ink/ink23.xml"/><Relationship Id="rId41" Type="http://schemas.openxmlformats.org/officeDocument/2006/relationships/customXml" Target="../ink/ink29.xml"/><Relationship Id="rId54" Type="http://schemas.openxmlformats.org/officeDocument/2006/relationships/image" Target="../media/image54.emf"/><Relationship Id="rId62" Type="http://schemas.openxmlformats.org/officeDocument/2006/relationships/image" Target="../media/image58.emf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image" Target="../media/image39.emf"/><Relationship Id="rId32" Type="http://schemas.openxmlformats.org/officeDocument/2006/relationships/image" Target="../media/image43.emf"/><Relationship Id="rId37" Type="http://schemas.openxmlformats.org/officeDocument/2006/relationships/customXml" Target="../ink/ink27.xml"/><Relationship Id="rId40" Type="http://schemas.openxmlformats.org/officeDocument/2006/relationships/image" Target="../media/image47.emf"/><Relationship Id="rId45" Type="http://schemas.openxmlformats.org/officeDocument/2006/relationships/customXml" Target="../ink/ink31.xml"/><Relationship Id="rId53" Type="http://schemas.openxmlformats.org/officeDocument/2006/relationships/customXml" Target="../ink/ink35.xml"/><Relationship Id="rId58" Type="http://schemas.openxmlformats.org/officeDocument/2006/relationships/image" Target="../media/image56.emf"/><Relationship Id="rId5" Type="http://schemas.openxmlformats.org/officeDocument/2006/relationships/tags" Target="../tags/tag145.xml"/><Relationship Id="rId15" Type="http://schemas.openxmlformats.org/officeDocument/2006/relationships/slideLayout" Target="../slideLayouts/slideLayout1.xml"/><Relationship Id="rId23" Type="http://schemas.openxmlformats.org/officeDocument/2006/relationships/customXml" Target="../ink/ink20.xml"/><Relationship Id="rId28" Type="http://schemas.openxmlformats.org/officeDocument/2006/relationships/image" Target="../media/image41.emf"/><Relationship Id="rId36" Type="http://schemas.openxmlformats.org/officeDocument/2006/relationships/image" Target="../media/image45.emf"/><Relationship Id="rId49" Type="http://schemas.openxmlformats.org/officeDocument/2006/relationships/customXml" Target="../ink/ink33.xml"/><Relationship Id="rId57" Type="http://schemas.openxmlformats.org/officeDocument/2006/relationships/customXml" Target="../ink/ink37.xml"/><Relationship Id="rId61" Type="http://schemas.openxmlformats.org/officeDocument/2006/relationships/customXml" Target="../ink/ink39.xml"/><Relationship Id="rId10" Type="http://schemas.openxmlformats.org/officeDocument/2006/relationships/tags" Target="../tags/tag150.xml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4" Type="http://schemas.openxmlformats.org/officeDocument/2006/relationships/image" Target="../media/image49.emf"/><Relationship Id="rId52" Type="http://schemas.openxmlformats.org/officeDocument/2006/relationships/image" Target="../media/image53.emf"/><Relationship Id="rId60" Type="http://schemas.openxmlformats.org/officeDocument/2006/relationships/image" Target="../media/image57.emf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image" Target="../media/image38.emf"/><Relationship Id="rId27" Type="http://schemas.openxmlformats.org/officeDocument/2006/relationships/customXml" Target="../ink/ink22.xml"/><Relationship Id="rId30" Type="http://schemas.openxmlformats.org/officeDocument/2006/relationships/image" Target="../media/image42.emf"/><Relationship Id="rId35" Type="http://schemas.openxmlformats.org/officeDocument/2006/relationships/customXml" Target="../ink/ink26.xml"/><Relationship Id="rId43" Type="http://schemas.openxmlformats.org/officeDocument/2006/relationships/customXml" Target="../ink/ink30.xml"/><Relationship Id="rId48" Type="http://schemas.openxmlformats.org/officeDocument/2006/relationships/image" Target="../media/image51.emf"/><Relationship Id="rId56" Type="http://schemas.openxmlformats.org/officeDocument/2006/relationships/image" Target="../media/image55.emf"/><Relationship Id="rId64" Type="http://schemas.openxmlformats.org/officeDocument/2006/relationships/image" Target="../media/image59.emf"/><Relationship Id="rId8" Type="http://schemas.openxmlformats.org/officeDocument/2006/relationships/tags" Target="../tags/tag148.xml"/><Relationship Id="rId51" Type="http://schemas.openxmlformats.org/officeDocument/2006/relationships/customXml" Target="../ink/ink34.xml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46.emf"/><Relationship Id="rId46" Type="http://schemas.openxmlformats.org/officeDocument/2006/relationships/image" Target="../media/image50.emf"/><Relationship Id="rId59" Type="http://schemas.openxmlformats.org/officeDocument/2006/relationships/customXml" Target="../ink/ink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customXml" Target="../ink/ink46.xml"/><Relationship Id="rId18" Type="http://schemas.openxmlformats.org/officeDocument/2006/relationships/image" Target="../media/image67.emf"/><Relationship Id="rId3" Type="http://schemas.openxmlformats.org/officeDocument/2006/relationships/customXml" Target="../ink/ink41.xml"/><Relationship Id="rId21" Type="http://schemas.openxmlformats.org/officeDocument/2006/relationships/customXml" Target="../ink/ink50.xml"/><Relationship Id="rId7" Type="http://schemas.openxmlformats.org/officeDocument/2006/relationships/customXml" Target="../ink/ink43.xml"/><Relationship Id="rId12" Type="http://schemas.openxmlformats.org/officeDocument/2006/relationships/image" Target="../media/image64.emf"/><Relationship Id="rId17" Type="http://schemas.openxmlformats.org/officeDocument/2006/relationships/customXml" Target="../ink/ink48.xml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66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emf"/><Relationship Id="rId11" Type="http://schemas.openxmlformats.org/officeDocument/2006/relationships/customXml" Target="../ink/ink45.xml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10" Type="http://schemas.openxmlformats.org/officeDocument/2006/relationships/image" Target="../media/image63.emf"/><Relationship Id="rId19" Type="http://schemas.openxmlformats.org/officeDocument/2006/relationships/customXml" Target="../ink/ink49.xml"/><Relationship Id="rId4" Type="http://schemas.openxmlformats.org/officeDocument/2006/relationships/image" Target="../media/image60.emf"/><Relationship Id="rId9" Type="http://schemas.openxmlformats.org/officeDocument/2006/relationships/customXml" Target="../ink/ink44.xml"/><Relationship Id="rId14" Type="http://schemas.openxmlformats.org/officeDocument/2006/relationships/image" Target="../media/image65.emf"/><Relationship Id="rId22" Type="http://schemas.openxmlformats.org/officeDocument/2006/relationships/image" Target="../media/image69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customXml" Target="../ink/ink56.xml"/><Relationship Id="rId18" Type="http://schemas.openxmlformats.org/officeDocument/2006/relationships/image" Target="../media/image77.emf"/><Relationship Id="rId3" Type="http://schemas.openxmlformats.org/officeDocument/2006/relationships/customXml" Target="../ink/ink51.xml"/><Relationship Id="rId21" Type="http://schemas.openxmlformats.org/officeDocument/2006/relationships/customXml" Target="../ink/ink60.xml"/><Relationship Id="rId7" Type="http://schemas.openxmlformats.org/officeDocument/2006/relationships/customXml" Target="../ink/ink53.xml"/><Relationship Id="rId12" Type="http://schemas.openxmlformats.org/officeDocument/2006/relationships/image" Target="../media/image74.emf"/><Relationship Id="rId17" Type="http://schemas.openxmlformats.org/officeDocument/2006/relationships/customXml" Target="../ink/ink58.xml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76.emf"/><Relationship Id="rId20" Type="http://schemas.openxmlformats.org/officeDocument/2006/relationships/image" Target="../media/image7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11" Type="http://schemas.openxmlformats.org/officeDocument/2006/relationships/customXml" Target="../ink/ink55.xml"/><Relationship Id="rId5" Type="http://schemas.openxmlformats.org/officeDocument/2006/relationships/customXml" Target="../ink/ink52.xml"/><Relationship Id="rId15" Type="http://schemas.openxmlformats.org/officeDocument/2006/relationships/customXml" Target="../ink/ink57.xml"/><Relationship Id="rId10" Type="http://schemas.openxmlformats.org/officeDocument/2006/relationships/image" Target="../media/image73.emf"/><Relationship Id="rId19" Type="http://schemas.openxmlformats.org/officeDocument/2006/relationships/customXml" Target="../ink/ink59.xml"/><Relationship Id="rId4" Type="http://schemas.openxmlformats.org/officeDocument/2006/relationships/image" Target="../media/image70.emf"/><Relationship Id="rId9" Type="http://schemas.openxmlformats.org/officeDocument/2006/relationships/customXml" Target="../ink/ink54.xml"/><Relationship Id="rId14" Type="http://schemas.openxmlformats.org/officeDocument/2006/relationships/image" Target="../media/image75.emf"/><Relationship Id="rId22" Type="http://schemas.openxmlformats.org/officeDocument/2006/relationships/image" Target="../media/image79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customXml" Target="../ink/ink66.xml"/><Relationship Id="rId18" Type="http://schemas.openxmlformats.org/officeDocument/2006/relationships/image" Target="../media/image87.emf"/><Relationship Id="rId26" Type="http://schemas.openxmlformats.org/officeDocument/2006/relationships/image" Target="../media/image91.emf"/><Relationship Id="rId39" Type="http://schemas.openxmlformats.org/officeDocument/2006/relationships/customXml" Target="../ink/ink79.xml"/><Relationship Id="rId3" Type="http://schemas.openxmlformats.org/officeDocument/2006/relationships/customXml" Target="../ink/ink61.xml"/><Relationship Id="rId21" Type="http://schemas.openxmlformats.org/officeDocument/2006/relationships/customXml" Target="../ink/ink70.xml"/><Relationship Id="rId34" Type="http://schemas.openxmlformats.org/officeDocument/2006/relationships/image" Target="../media/image95.emf"/><Relationship Id="rId42" Type="http://schemas.openxmlformats.org/officeDocument/2006/relationships/image" Target="../media/image99.emf"/><Relationship Id="rId7" Type="http://schemas.openxmlformats.org/officeDocument/2006/relationships/customXml" Target="../ink/ink63.xml"/><Relationship Id="rId12" Type="http://schemas.openxmlformats.org/officeDocument/2006/relationships/image" Target="../media/image84.emf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33" Type="http://schemas.openxmlformats.org/officeDocument/2006/relationships/customXml" Target="../ink/ink76.xml"/><Relationship Id="rId38" Type="http://schemas.openxmlformats.org/officeDocument/2006/relationships/image" Target="../media/image97.emf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86.emf"/><Relationship Id="rId20" Type="http://schemas.openxmlformats.org/officeDocument/2006/relationships/image" Target="../media/image88.emf"/><Relationship Id="rId29" Type="http://schemas.openxmlformats.org/officeDocument/2006/relationships/customXml" Target="../ink/ink74.xml"/><Relationship Id="rId41" Type="http://schemas.openxmlformats.org/officeDocument/2006/relationships/customXml" Target="../ink/ink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emf"/><Relationship Id="rId11" Type="http://schemas.openxmlformats.org/officeDocument/2006/relationships/customXml" Target="../ink/ink65.xml"/><Relationship Id="rId24" Type="http://schemas.openxmlformats.org/officeDocument/2006/relationships/image" Target="../media/image90.emf"/><Relationship Id="rId32" Type="http://schemas.openxmlformats.org/officeDocument/2006/relationships/image" Target="../media/image94.emf"/><Relationship Id="rId37" Type="http://schemas.openxmlformats.org/officeDocument/2006/relationships/customXml" Target="../ink/ink78.xml"/><Relationship Id="rId40" Type="http://schemas.openxmlformats.org/officeDocument/2006/relationships/image" Target="../media/image98.emf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92.emf"/><Relationship Id="rId36" Type="http://schemas.openxmlformats.org/officeDocument/2006/relationships/image" Target="../media/image96.emf"/><Relationship Id="rId10" Type="http://schemas.openxmlformats.org/officeDocument/2006/relationships/image" Target="../media/image83.emf"/><Relationship Id="rId19" Type="http://schemas.openxmlformats.org/officeDocument/2006/relationships/customXml" Target="../ink/ink69.xml"/><Relationship Id="rId31" Type="http://schemas.openxmlformats.org/officeDocument/2006/relationships/customXml" Target="../ink/ink75.xml"/><Relationship Id="rId4" Type="http://schemas.openxmlformats.org/officeDocument/2006/relationships/image" Target="../media/image80.emf"/><Relationship Id="rId9" Type="http://schemas.openxmlformats.org/officeDocument/2006/relationships/customXml" Target="../ink/ink64.xml"/><Relationship Id="rId14" Type="http://schemas.openxmlformats.org/officeDocument/2006/relationships/image" Target="../media/image85.emf"/><Relationship Id="rId22" Type="http://schemas.openxmlformats.org/officeDocument/2006/relationships/image" Target="../media/image89.emf"/><Relationship Id="rId27" Type="http://schemas.openxmlformats.org/officeDocument/2006/relationships/customXml" Target="../ink/ink73.xml"/><Relationship Id="rId30" Type="http://schemas.openxmlformats.org/officeDocument/2006/relationships/image" Target="../media/image93.emf"/><Relationship Id="rId35" Type="http://schemas.openxmlformats.org/officeDocument/2006/relationships/customXml" Target="../ink/ink7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13" Type="http://schemas.openxmlformats.org/officeDocument/2006/relationships/customXml" Target="../ink/ink86.xml"/><Relationship Id="rId18" Type="http://schemas.openxmlformats.org/officeDocument/2006/relationships/image" Target="../media/image108.emf"/><Relationship Id="rId26" Type="http://schemas.openxmlformats.org/officeDocument/2006/relationships/image" Target="../media/image112.emf"/><Relationship Id="rId3" Type="http://schemas.openxmlformats.org/officeDocument/2006/relationships/customXml" Target="../ink/ink81.xml"/><Relationship Id="rId21" Type="http://schemas.openxmlformats.org/officeDocument/2006/relationships/customXml" Target="../ink/ink90.xml"/><Relationship Id="rId7" Type="http://schemas.openxmlformats.org/officeDocument/2006/relationships/customXml" Target="../ink/ink83.xml"/><Relationship Id="rId12" Type="http://schemas.openxmlformats.org/officeDocument/2006/relationships/image" Target="../media/image105.emf"/><Relationship Id="rId17" Type="http://schemas.openxmlformats.org/officeDocument/2006/relationships/customXml" Target="../ink/ink88.xml"/><Relationship Id="rId25" Type="http://schemas.openxmlformats.org/officeDocument/2006/relationships/customXml" Target="../ink/ink92.xml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107.emf"/><Relationship Id="rId20" Type="http://schemas.openxmlformats.org/officeDocument/2006/relationships/image" Target="../media/image10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emf"/><Relationship Id="rId11" Type="http://schemas.openxmlformats.org/officeDocument/2006/relationships/customXml" Target="../ink/ink85.xml"/><Relationship Id="rId24" Type="http://schemas.openxmlformats.org/officeDocument/2006/relationships/image" Target="../media/image111.emf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23" Type="http://schemas.openxmlformats.org/officeDocument/2006/relationships/customXml" Target="../ink/ink91.xml"/><Relationship Id="rId28" Type="http://schemas.openxmlformats.org/officeDocument/2006/relationships/image" Target="../media/image113.emf"/><Relationship Id="rId10" Type="http://schemas.openxmlformats.org/officeDocument/2006/relationships/image" Target="../media/image104.emf"/><Relationship Id="rId19" Type="http://schemas.openxmlformats.org/officeDocument/2006/relationships/customXml" Target="../ink/ink89.xml"/><Relationship Id="rId4" Type="http://schemas.openxmlformats.org/officeDocument/2006/relationships/image" Target="../media/image101.emf"/><Relationship Id="rId9" Type="http://schemas.openxmlformats.org/officeDocument/2006/relationships/customXml" Target="../ink/ink84.xml"/><Relationship Id="rId14" Type="http://schemas.openxmlformats.org/officeDocument/2006/relationships/image" Target="../media/image106.emf"/><Relationship Id="rId22" Type="http://schemas.openxmlformats.org/officeDocument/2006/relationships/image" Target="../media/image110.emf"/><Relationship Id="rId27" Type="http://schemas.openxmlformats.org/officeDocument/2006/relationships/customXml" Target="../ink/ink9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customXml" Target="../ink/ink99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94.xml"/><Relationship Id="rId21" Type="http://schemas.openxmlformats.org/officeDocument/2006/relationships/customXml" Target="../ink/ink103.xml"/><Relationship Id="rId34" Type="http://schemas.openxmlformats.org/officeDocument/2006/relationships/image" Target="../media/image129.emf"/><Relationship Id="rId7" Type="http://schemas.openxmlformats.org/officeDocument/2006/relationships/customXml" Target="../ink/ink96.xml"/><Relationship Id="rId12" Type="http://schemas.openxmlformats.org/officeDocument/2006/relationships/image" Target="../media/image118.emf"/><Relationship Id="rId17" Type="http://schemas.openxmlformats.org/officeDocument/2006/relationships/customXml" Target="../ink/ink101.xml"/><Relationship Id="rId25" Type="http://schemas.openxmlformats.org/officeDocument/2006/relationships/customXml" Target="../ink/ink105.xml"/><Relationship Id="rId33" Type="http://schemas.openxmlformats.org/officeDocument/2006/relationships/customXml" Target="../ink/ink109.xml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29" Type="http://schemas.openxmlformats.org/officeDocument/2006/relationships/customXml" Target="../ink/ink1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emf"/><Relationship Id="rId11" Type="http://schemas.openxmlformats.org/officeDocument/2006/relationships/customXml" Target="../ink/ink98.xml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5" Type="http://schemas.openxmlformats.org/officeDocument/2006/relationships/customXml" Target="../ink/ink95.xml"/><Relationship Id="rId15" Type="http://schemas.openxmlformats.org/officeDocument/2006/relationships/customXml" Target="../ink/ink100.xml"/><Relationship Id="rId23" Type="http://schemas.openxmlformats.org/officeDocument/2006/relationships/customXml" Target="../ink/ink104.xml"/><Relationship Id="rId28" Type="http://schemas.openxmlformats.org/officeDocument/2006/relationships/image" Target="../media/image126.emf"/><Relationship Id="rId10" Type="http://schemas.openxmlformats.org/officeDocument/2006/relationships/image" Target="../media/image117.emf"/><Relationship Id="rId19" Type="http://schemas.openxmlformats.org/officeDocument/2006/relationships/customXml" Target="../ink/ink102.xml"/><Relationship Id="rId31" Type="http://schemas.openxmlformats.org/officeDocument/2006/relationships/customXml" Target="../ink/ink108.xml"/><Relationship Id="rId4" Type="http://schemas.openxmlformats.org/officeDocument/2006/relationships/image" Target="../media/image114.emf"/><Relationship Id="rId9" Type="http://schemas.openxmlformats.org/officeDocument/2006/relationships/customXml" Target="../ink/ink97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Relationship Id="rId27" Type="http://schemas.openxmlformats.org/officeDocument/2006/relationships/customXml" Target="../ink/ink106.xml"/><Relationship Id="rId30" Type="http://schemas.openxmlformats.org/officeDocument/2006/relationships/image" Target="../media/image12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customXml" Target="../ink/ink110.xml"/><Relationship Id="rId7" Type="http://schemas.openxmlformats.org/officeDocument/2006/relationships/customXml" Target="../ink/ink11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emf"/><Relationship Id="rId5" Type="http://schemas.openxmlformats.org/officeDocument/2006/relationships/customXml" Target="../ink/ink111.xml"/><Relationship Id="rId10" Type="http://schemas.openxmlformats.org/officeDocument/2006/relationships/image" Target="../media/image133.emf"/><Relationship Id="rId4" Type="http://schemas.openxmlformats.org/officeDocument/2006/relationships/image" Target="../media/image130.emf"/><Relationship Id="rId9" Type="http://schemas.openxmlformats.org/officeDocument/2006/relationships/customXml" Target="../ink/ink1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jpeg"/><Relationship Id="rId4" Type="http://schemas.openxmlformats.org/officeDocument/2006/relationships/image" Target="../media/image14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6" Type="http://schemas.openxmlformats.org/officeDocument/2006/relationships/notesSlide" Target="../notesSlides/notesSlide7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7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2" Type="http://schemas.openxmlformats.org/officeDocument/2006/relationships/tags" Target="../tags/tag156.xml"/><Relationship Id="rId16" Type="http://schemas.openxmlformats.org/officeDocument/2006/relationships/notesSlide" Target="../notesSlides/notesSlide6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14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14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39737" y="164098"/>
            <a:ext cx="5153025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Cambria" panose="02040503050406030204" pitchFamily="18" charset="0"/>
                <a:cs typeface="Times New Roman" pitchFamily="-128" charset="0"/>
              </a:rPr>
              <a:t>This week </a:t>
            </a:r>
            <a:r>
              <a:rPr lang="en-US" sz="4400" dirty="0">
                <a:latin typeface="Cambria" panose="02040503050406030204" pitchFamily="18" charset="0"/>
                <a:cs typeface="Times New Roman" pitchFamily="-128" charset="0"/>
              </a:rPr>
              <a:t>in CS </a:t>
            </a:r>
            <a:r>
              <a:rPr lang="en-US" sz="4400" dirty="0" smtClean="0">
                <a:latin typeface="Cambria" panose="02040503050406030204" pitchFamily="18" charset="0"/>
                <a:cs typeface="Times New Roman" pitchFamily="-128" charset="0"/>
              </a:rPr>
              <a:t>60…</a:t>
            </a:r>
            <a:endParaRPr lang="en-US" sz="44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758529" y="2740025"/>
            <a:ext cx="42465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latin typeface="Calibri" panose="020F0502020204030204" pitchFamily="34" charset="0"/>
                <a:cs typeface="Times New Roman" pitchFamily="-128" charset="0"/>
              </a:rPr>
              <a:t>D</a:t>
            </a:r>
            <a:r>
              <a:rPr lang="en-US" sz="2400" dirty="0">
                <a:latin typeface="Calibri" panose="020F0502020204030204" pitchFamily="34" charset="0"/>
                <a:cs typeface="Times New Roman" pitchFamily="-128" charset="0"/>
              </a:rPr>
              <a:t>eterministic  </a:t>
            </a:r>
            <a:r>
              <a:rPr lang="en-US" sz="2400" b="1" u="sng" dirty="0">
                <a:latin typeface="Calibri" panose="020F0502020204030204" pitchFamily="34" charset="0"/>
                <a:cs typeface="Times New Roman" pitchFamily="-128" charset="0"/>
              </a:rPr>
              <a:t>F</a:t>
            </a:r>
            <a:r>
              <a:rPr lang="en-US" sz="2400" dirty="0">
                <a:latin typeface="Calibri" panose="020F0502020204030204" pitchFamily="34" charset="0"/>
                <a:cs typeface="Times New Roman" pitchFamily="-128" charset="0"/>
              </a:rPr>
              <a:t>inite  </a:t>
            </a:r>
            <a:r>
              <a:rPr lang="en-US" sz="2400" b="1" u="sng" dirty="0">
                <a:latin typeface="Calibri" panose="020F0502020204030204" pitchFamily="34" charset="0"/>
                <a:cs typeface="Times New Roman" pitchFamily="-128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Times New Roman" pitchFamily="-128" charset="0"/>
              </a:rPr>
              <a:t>utomaton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4971254" y="3213100"/>
            <a:ext cx="381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latin typeface="Calibri" panose="020F0502020204030204" pitchFamily="34" charset="0"/>
                <a:cs typeface="Times New Roman" pitchFamily="-128" charset="0"/>
              </a:rPr>
              <a:t>F</a:t>
            </a:r>
            <a:r>
              <a:rPr lang="en-US" sz="2400" dirty="0">
                <a:latin typeface="Calibri" panose="020F0502020204030204" pitchFamily="34" charset="0"/>
                <a:cs typeface="Times New Roman" pitchFamily="-128" charset="0"/>
              </a:rPr>
              <a:t>inite  </a:t>
            </a:r>
            <a:r>
              <a:rPr lang="en-US" sz="2400" b="1" u="sng" dirty="0">
                <a:latin typeface="Calibri" panose="020F0502020204030204" pitchFamily="34" charset="0"/>
                <a:cs typeface="Times New Roman" pitchFamily="-128" charset="0"/>
              </a:rPr>
              <a:t>S</a:t>
            </a:r>
            <a:r>
              <a:rPr lang="en-US" sz="2400" dirty="0">
                <a:latin typeface="Calibri" panose="020F0502020204030204" pitchFamily="34" charset="0"/>
                <a:cs typeface="Times New Roman" pitchFamily="-128" charset="0"/>
              </a:rPr>
              <a:t>tate  </a:t>
            </a:r>
            <a:r>
              <a:rPr lang="en-US" sz="2400" b="1" u="sng" dirty="0">
                <a:latin typeface="Calibri" panose="020F0502020204030204" pitchFamily="34" charset="0"/>
                <a:cs typeface="Times New Roman" pitchFamily="-128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cs typeface="Times New Roman" pitchFamily="-128" charset="0"/>
              </a:rPr>
              <a:t>achine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6016625" y="227598"/>
            <a:ext cx="2655887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… c</a:t>
            </a:r>
            <a:r>
              <a:rPr lang="en-US" sz="2000" dirty="0" smtClean="0">
                <a:latin typeface="Cambria" panose="02040503050406030204" pitchFamily="18" charset="0"/>
              </a:rPr>
              <a:t>omputation </a:t>
            </a:r>
            <a:r>
              <a:rPr lang="en-US" sz="2000" b="1" i="1" dirty="0">
                <a:latin typeface="Cambria" panose="02040503050406030204" pitchFamily="18" charset="0"/>
              </a:rPr>
              <a:t>without </a:t>
            </a:r>
            <a:r>
              <a:rPr lang="en-US" sz="2000" b="1" i="1" dirty="0" smtClean="0">
                <a:latin typeface="Cambria" panose="02040503050406030204" pitchFamily="18" charset="0"/>
              </a:rPr>
              <a:t>the computer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1271" name="Text Box 33"/>
          <p:cNvSpPr txBox="1">
            <a:spLocks noChangeArrowheads="1"/>
          </p:cNvSpPr>
          <p:nvPr/>
        </p:nvSpPr>
        <p:spPr bwMode="auto">
          <a:xfrm>
            <a:off x="4873625" y="1323975"/>
            <a:ext cx="4016375" cy="47625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latin typeface="Cambria" panose="02040503050406030204" pitchFamily="18" charset="0"/>
              </a:rPr>
              <a:t>What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 can </a:t>
            </a:r>
            <a:r>
              <a:rPr lang="en-US" sz="2400" dirty="0">
                <a:latin typeface="Cambria" panose="02040503050406030204" pitchFamily="18" charset="0"/>
              </a:rPr>
              <a:t>be computed.</a:t>
            </a:r>
          </a:p>
        </p:txBody>
      </p:sp>
      <p:sp>
        <p:nvSpPr>
          <p:cNvPr id="11272" name="Text Box 34"/>
          <p:cNvSpPr txBox="1">
            <a:spLocks noChangeArrowheads="1"/>
          </p:cNvSpPr>
          <p:nvPr/>
        </p:nvSpPr>
        <p:spPr bwMode="auto">
          <a:xfrm>
            <a:off x="5345588" y="3729445"/>
            <a:ext cx="3072444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"simplest" </a:t>
            </a:r>
            <a:r>
              <a:rPr lang="en-US" sz="1200" i="1" dirty="0">
                <a:latin typeface="Calibri" panose="020F0502020204030204" pitchFamily="34" charset="0"/>
              </a:rPr>
              <a:t>procedural</a:t>
            </a:r>
            <a:r>
              <a:rPr lang="en-US" sz="1200" dirty="0">
                <a:latin typeface="Calibri" panose="020F0502020204030204" pitchFamily="34" charset="0"/>
              </a:rPr>
              <a:t> model of computation…</a:t>
            </a:r>
          </a:p>
        </p:txBody>
      </p:sp>
      <p:sp>
        <p:nvSpPr>
          <p:cNvPr id="11282" name="Text Box 33"/>
          <p:cNvSpPr txBox="1">
            <a:spLocks noChangeArrowheads="1"/>
          </p:cNvSpPr>
          <p:nvPr/>
        </p:nvSpPr>
        <p:spPr bwMode="auto">
          <a:xfrm>
            <a:off x="4873624" y="1955800"/>
            <a:ext cx="4016375" cy="47625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latin typeface="Cambria" panose="02040503050406030204" pitchFamily="18" charset="0"/>
              </a:rPr>
              <a:t>How</a:t>
            </a:r>
            <a:r>
              <a:rPr lang="en-US" sz="2400" i="1" dirty="0">
                <a:latin typeface="Cambria" panose="02040503050406030204" pitchFamily="18" charset="0"/>
              </a:rPr>
              <a:t>  </a:t>
            </a:r>
            <a:r>
              <a:rPr lang="en-US" sz="2400" dirty="0">
                <a:latin typeface="Cambria" panose="02040503050406030204" pitchFamily="18" charset="0"/>
              </a:rPr>
              <a:t>it can be computed.</a:t>
            </a:r>
          </a:p>
        </p:txBody>
      </p:sp>
      <p:pic>
        <p:nvPicPr>
          <p:cNvPr id="22" name="Picture 6" descr="Image00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5900" y="1146174"/>
            <a:ext cx="423675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345591" y="4160657"/>
            <a:ext cx="3544408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i="1" dirty="0" smtClean="0">
                <a:solidFill>
                  <a:srgbClr val="B8082E"/>
                </a:solidFill>
                <a:latin typeface="Cambria" panose="02040503050406030204" pitchFamily="18" charset="0"/>
                <a:cs typeface="Times New Roman" pitchFamily="-128" charset="0"/>
              </a:rPr>
              <a:t>Minimum-complexity</a:t>
            </a:r>
            <a:r>
              <a:rPr lang="en-US" sz="2400" i="1" dirty="0" smtClean="0">
                <a:latin typeface="Cambria" panose="02040503050406030204" pitchFamily="18" charset="0"/>
                <a:cs typeface="Times New Roman" pitchFamily="-128" charset="0"/>
              </a:rPr>
              <a:t> FSMs/DFAs  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~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 designing and proving</a:t>
            </a:r>
            <a:r>
              <a:rPr lang="en-US" sz="2400" b="1" dirty="0" smtClean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them.</a:t>
            </a:r>
            <a:r>
              <a:rPr lang="en-US" sz="2400" b="1" dirty="0" smtClean="0">
                <a:latin typeface="Cambria" panose="02040503050406030204" pitchFamily="18" charset="0"/>
                <a:cs typeface="Times New Roman" pitchFamily="-128" charset="0"/>
              </a:rPr>
              <a:t> </a:t>
            </a:r>
            <a:endParaRPr lang="en-US" sz="2400" b="1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146799"/>
            <a:ext cx="3449358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hw9</a:t>
            </a:r>
            <a:r>
              <a:rPr lang="en-US" sz="2400" dirty="0" smtClean="0">
                <a:latin typeface="Calibri" panose="020F0502020204030204" pitchFamily="34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Sorting</a:t>
            </a:r>
            <a:r>
              <a:rPr lang="en-US" sz="2400" dirty="0" smtClean="0">
                <a:latin typeface="Calibri" panose="020F0502020204030204" pitchFamily="34" charset="0"/>
                <a:cs typeface="Times New Roman" pitchFamily="18" charset="0"/>
              </a:rPr>
              <a:t>) due T, 4/15</a:t>
            </a:r>
            <a:endParaRPr lang="en-US" sz="24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7574" y="6134098"/>
            <a:ext cx="3449358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hw10</a:t>
            </a:r>
            <a:r>
              <a:rPr lang="en-US" sz="2400" dirty="0" smtClean="0">
                <a:latin typeface="Calibri" panose="020F0502020204030204" pitchFamily="34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itchFamily="18" charset="0"/>
              </a:rPr>
              <a:t>JFLAP</a:t>
            </a:r>
            <a:r>
              <a:rPr lang="en-US" sz="2400" dirty="0" smtClean="0">
                <a:latin typeface="Calibri" panose="020F0502020204030204" pitchFamily="34" charset="0"/>
                <a:cs typeface="Times New Roman" pitchFamily="18" charset="0"/>
              </a:rPr>
              <a:t>) due T, 4/22</a:t>
            </a:r>
            <a:endParaRPr lang="en-US" sz="24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5400000">
            <a:off x="4588667" y="4022634"/>
            <a:ext cx="568324" cy="749300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476314" y="4666585"/>
            <a:ext cx="921186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This seems like a 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MAXimum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 complexity FSM…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8" name="Group 2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258885" y="5051230"/>
            <a:ext cx="329500" cy="333393"/>
            <a:chOff x="2928" y="1051"/>
            <a:chExt cx="840" cy="957"/>
          </a:xfrm>
        </p:grpSpPr>
        <p:sp>
          <p:nvSpPr>
            <p:cNvPr id="29" name="Freeform 2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4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5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7" name="AutoShape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21"/>
          <p:cNvSpPr txBox="1">
            <a:spLocks noChangeArrowheads="1"/>
          </p:cNvSpPr>
          <p:nvPr/>
        </p:nvSpPr>
        <p:spPr bwMode="auto">
          <a:xfrm>
            <a:off x="8375445" y="6440849"/>
            <a:ext cx="668773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 smtClean="0">
                <a:solidFill>
                  <a:schemeClr val="folHlink"/>
                </a:solidFill>
                <a:latin typeface="Arial" charset="0"/>
              </a:rPr>
              <a:t>JFLAP !</a:t>
            </a:r>
            <a:endParaRPr lang="en-US" sz="1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28600" y="3090218"/>
            <a:ext cx="6952416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mbria" pitchFamily="18" charset="0"/>
              </a:rPr>
              <a:t>(1) Name a couple of strings </a:t>
            </a:r>
            <a:r>
              <a:rPr lang="en-US" sz="2400" b="1" i="1">
                <a:latin typeface="Cambria" pitchFamily="18" charset="0"/>
              </a:rPr>
              <a:t>accepted </a:t>
            </a:r>
            <a:r>
              <a:rPr lang="en-US" sz="2400">
                <a:latin typeface="Cambria" pitchFamily="18" charset="0"/>
              </a:rPr>
              <a:t>by this DFA…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28600" y="3859770"/>
            <a:ext cx="684591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mbria" pitchFamily="18" charset="0"/>
              </a:rPr>
              <a:t>(2) Name a couple of strings </a:t>
            </a:r>
            <a:r>
              <a:rPr lang="en-US" sz="2400" b="1" i="1">
                <a:latin typeface="Cambria" pitchFamily="18" charset="0"/>
              </a:rPr>
              <a:t>rejected </a:t>
            </a:r>
            <a:r>
              <a:rPr lang="en-US" sz="2400">
                <a:latin typeface="Cambria" pitchFamily="18" charset="0"/>
              </a:rPr>
              <a:t>by this DFA…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28600" y="4629322"/>
            <a:ext cx="436100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mbria" pitchFamily="18" charset="0"/>
              </a:rPr>
              <a:t>(3) What will the states </a:t>
            </a:r>
            <a:r>
              <a:rPr lang="en-US" sz="2400" b="1" i="1">
                <a:latin typeface="Cambria" pitchFamily="18" charset="0"/>
              </a:rPr>
              <a:t>mean</a:t>
            </a:r>
            <a:r>
              <a:rPr lang="en-US" sz="2400">
                <a:latin typeface="Cambria" pitchFamily="18" charset="0"/>
              </a:rPr>
              <a:t> ?</a:t>
            </a:r>
            <a:r>
              <a:rPr lang="en-US" sz="2400" b="1" i="1">
                <a:latin typeface="Cambria" pitchFamily="18" charset="0"/>
              </a:rPr>
              <a:t> </a:t>
            </a:r>
            <a:endParaRPr lang="en-US" sz="2400">
              <a:latin typeface="Cambria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28600" y="5398874"/>
            <a:ext cx="175407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(4) Sketch…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06438" y="204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  <a:cs typeface="Times New Roman" pitchFamily="-128" charset="0"/>
              </a:rPr>
              <a:t>Creating DFAs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39943" y="1467793"/>
            <a:ext cx="871537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What DFA accepts </a:t>
            </a:r>
            <a:r>
              <a:rPr lang="en-US" sz="2400" dirty="0" smtClean="0">
                <a:cs typeface="Times New Roman" pitchFamily="-128" charset="0"/>
              </a:rPr>
              <a:t>    </a:t>
            </a:r>
            <a:r>
              <a:rPr lang="en-US" sz="2400" dirty="0">
                <a:latin typeface="Calibri" panose="020F0502020204030204" pitchFamily="34" charset="0"/>
              </a:rPr>
              <a:t>L = { w | the # of 1s in w is divisible by 4 }  </a:t>
            </a:r>
            <a:r>
              <a:rPr lang="en-US" sz="2400" dirty="0" smtClean="0">
                <a:latin typeface="Calibri" panose="020F0502020204030204" pitchFamily="34" charset="0"/>
              </a:rPr>
              <a:t>    </a:t>
            </a:r>
            <a:r>
              <a:rPr lang="en-US" sz="2400" dirty="0" smtClean="0">
                <a:latin typeface="Times" pitchFamily="-128" charset="0"/>
              </a:rPr>
              <a:t>?</a:t>
            </a:r>
            <a:endParaRPr lang="en-US" sz="2400" dirty="0">
              <a:latin typeface="Times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88975" y="3070225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 union        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2400">
                <a:latin typeface="Times" pitchFamily="-128" charset="0"/>
              </a:rPr>
              <a:t>             “a </a:t>
            </a:r>
            <a:r>
              <a:rPr lang="en-US" sz="2400" i="1">
                <a:latin typeface="Times" pitchFamily="-128" charset="0"/>
              </a:rPr>
              <a:t>or</a:t>
            </a:r>
            <a:r>
              <a:rPr lang="en-US" sz="2400">
                <a:latin typeface="Times" pitchFamily="-128" charset="0"/>
              </a:rPr>
              <a:t>  b”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989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989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Regular Languages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315913" y="1463675"/>
            <a:ext cx="8453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A regular language is a </a:t>
            </a:r>
            <a:r>
              <a:rPr lang="en-US" sz="2400" i="1">
                <a:latin typeface="Times" pitchFamily="-128" charset="0"/>
              </a:rPr>
              <a:t>set of strings</a:t>
            </a:r>
            <a:r>
              <a:rPr lang="en-US" sz="2400">
                <a:latin typeface="Times" pitchFamily="-128" charset="0"/>
              </a:rPr>
              <a:t> defined by three operations:</a:t>
            </a:r>
          </a:p>
        </p:txBody>
      </p:sp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690563" y="2109788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 concatenation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2400">
                <a:latin typeface="Times" pitchFamily="-128" charset="0"/>
              </a:rPr>
              <a:t>               “a </a:t>
            </a:r>
            <a:r>
              <a:rPr lang="en-US" sz="2400" i="1">
                <a:latin typeface="Times" pitchFamily="-128" charset="0"/>
              </a:rPr>
              <a:t>then</a:t>
            </a:r>
            <a:r>
              <a:rPr lang="en-US" sz="2400">
                <a:latin typeface="Times" pitchFamily="-128" charset="0"/>
              </a:rPr>
              <a:t> b”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242888" y="4040188"/>
            <a:ext cx="6880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 A</a:t>
            </a:r>
            <a:r>
              <a:rPr lang="en-US" sz="2400" i="1">
                <a:latin typeface="Times" pitchFamily="-128" charset="0"/>
              </a:rPr>
              <a:t> regular expression  </a:t>
            </a:r>
            <a:r>
              <a:rPr lang="en-US" sz="2400">
                <a:latin typeface="Times" pitchFamily="-128" charset="0"/>
              </a:rPr>
              <a:t>defines a regular language:</a:t>
            </a:r>
            <a:endParaRPr lang="en-US" sz="2400" i="1">
              <a:latin typeface="Times" pitchFamily="-128" charset="0"/>
              <a:sym typeface="Symbol" charset="2"/>
            </a:endParaRPr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871538" y="4756150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  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373063" y="4716463"/>
            <a:ext cx="84312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(0|1)(0|1)1(0|1)*</a:t>
            </a:r>
            <a:r>
              <a:rPr lang="en-US" sz="2400">
                <a:latin typeface="Times" pitchFamily="-128" charset="0"/>
              </a:rPr>
              <a:t>             all (binary) strings whose third bit is 1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2" name="Text Box 12"/>
          <p:cNvSpPr txBox="1">
            <a:spLocks noChangeArrowheads="1"/>
          </p:cNvSpPr>
          <p:nvPr/>
        </p:nvSpPr>
        <p:spPr bwMode="auto">
          <a:xfrm>
            <a:off x="379413" y="5232400"/>
            <a:ext cx="8661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(1|0)*1(0|1)(0|1)</a:t>
            </a:r>
            <a:r>
              <a:rPr lang="en-US" sz="2400">
                <a:latin typeface="Times" pitchFamily="-128" charset="0"/>
              </a:rPr>
              <a:t>             all strings whose third-to-last bit is 1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3" name="Line 13"/>
          <p:cNvSpPr>
            <a:spLocks noChangeShapeType="1"/>
          </p:cNvSpPr>
          <p:nvPr/>
        </p:nvSpPr>
        <p:spPr bwMode="auto">
          <a:xfrm>
            <a:off x="7270750" y="2098675"/>
            <a:ext cx="0" cy="157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Text Box 14"/>
          <p:cNvSpPr txBox="1">
            <a:spLocks noChangeArrowheads="1"/>
          </p:cNvSpPr>
          <p:nvPr/>
        </p:nvSpPr>
        <p:spPr bwMode="auto">
          <a:xfrm>
            <a:off x="7526338" y="2065338"/>
            <a:ext cx="13112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high precedence</a:t>
            </a:r>
          </a:p>
        </p:txBody>
      </p:sp>
      <p:sp>
        <p:nvSpPr>
          <p:cNvPr id="79885" name="Text Box 15"/>
          <p:cNvSpPr txBox="1">
            <a:spLocks noChangeArrowheads="1"/>
          </p:cNvSpPr>
          <p:nvPr/>
        </p:nvSpPr>
        <p:spPr bwMode="auto">
          <a:xfrm>
            <a:off x="693738" y="2581275"/>
            <a:ext cx="6424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 “Kleene Star”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2400">
                <a:latin typeface="Times" pitchFamily="-128" charset="0"/>
              </a:rPr>
              <a:t>           “0 or more a’s”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6" name="Text Box 16"/>
          <p:cNvSpPr txBox="1">
            <a:spLocks noChangeArrowheads="1"/>
          </p:cNvSpPr>
          <p:nvPr/>
        </p:nvSpPr>
        <p:spPr bwMode="auto">
          <a:xfrm>
            <a:off x="481013" y="5737225"/>
            <a:ext cx="84312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01*0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7" name="Text Box 17"/>
          <p:cNvSpPr txBox="1">
            <a:spLocks noChangeArrowheads="1"/>
          </p:cNvSpPr>
          <p:nvPr/>
        </p:nvSpPr>
        <p:spPr bwMode="auto">
          <a:xfrm>
            <a:off x="409575" y="6230938"/>
            <a:ext cx="86550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                                       all strings in which each 1 is followed by a 0 </a:t>
            </a:r>
            <a:endParaRPr lang="en-US" sz="2400">
              <a:latin typeface="Times" pitchFamily="-128" charset="0"/>
              <a:sym typeface="Symbol" charset="2"/>
            </a:endParaRPr>
          </a:p>
        </p:txBody>
      </p:sp>
      <p:sp>
        <p:nvSpPr>
          <p:cNvPr id="79888" name="Line 18"/>
          <p:cNvSpPr>
            <a:spLocks noChangeShapeType="1"/>
          </p:cNvSpPr>
          <p:nvPr/>
        </p:nvSpPr>
        <p:spPr bwMode="auto">
          <a:xfrm>
            <a:off x="1563688" y="4460875"/>
            <a:ext cx="0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19"/>
          <p:cNvSpPr>
            <a:spLocks noChangeShapeType="1"/>
          </p:cNvSpPr>
          <p:nvPr/>
        </p:nvSpPr>
        <p:spPr bwMode="auto">
          <a:xfrm>
            <a:off x="587375" y="3841750"/>
            <a:ext cx="7897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Text Box 20"/>
          <p:cNvSpPr txBox="1">
            <a:spLocks noChangeArrowheads="1"/>
          </p:cNvSpPr>
          <p:nvPr/>
        </p:nvSpPr>
        <p:spPr bwMode="auto">
          <a:xfrm>
            <a:off x="7589838" y="3305175"/>
            <a:ext cx="12509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low precedence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09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09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706438" y="32226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Regular Expressions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215900" y="1382713"/>
            <a:ext cx="4059238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" pitchFamily="-128" charset="0"/>
              </a:rPr>
              <a:t>Unix’s </a:t>
            </a:r>
            <a:r>
              <a:rPr lang="en-US" sz="2800">
                <a:latin typeface="Geneva" pitchFamily="1" charset="0"/>
              </a:rPr>
              <a:t>grep</a:t>
            </a:r>
            <a:r>
              <a:rPr lang="en-US" sz="3200">
                <a:latin typeface="Times" pitchFamily="-128" charset="0"/>
              </a:rPr>
              <a:t> or </a:t>
            </a:r>
            <a:r>
              <a:rPr lang="en-US" sz="2800">
                <a:latin typeface="Geneva" pitchFamily="1" charset="0"/>
              </a:rPr>
              <a:t>egrep</a:t>
            </a:r>
            <a:endParaRPr lang="en-US" sz="3200">
              <a:latin typeface="Times" pitchFamily="-128" charset="0"/>
            </a:endParaRP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2033588" y="2174875"/>
            <a:ext cx="5167312" cy="1808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egrep      ’hh’       /usr/dict/words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  <a:sym typeface="Symbol" charset="2"/>
              </a:rPr>
              <a:t>egrep     ’y.*y’      /usr/dict/words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  <a:sym typeface="Symbol" charset="2"/>
              </a:rPr>
              <a:t>egrep   ’^y.*y$’    /usr/dict/words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  <a:sym typeface="Symbol" charset="2"/>
              </a:rPr>
              <a:t>egrep   ’(xq|hq)’   /usr/dict/words</a:t>
            </a:r>
            <a:endParaRPr lang="en-US" sz="2400">
              <a:latin typeface="Arial" charset="0"/>
              <a:sym typeface="Symbol" charset="2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371725" y="4503738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2814638" y="450373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4" name="Rectangle 10"/>
          <p:cNvSpPr>
            <a:spLocks noChangeArrowheads="1"/>
          </p:cNvSpPr>
          <p:nvPr/>
        </p:nvSpPr>
        <p:spPr bwMode="auto">
          <a:xfrm>
            <a:off x="3260725" y="450215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5" name="Rectangle 11"/>
          <p:cNvSpPr>
            <a:spLocks noChangeArrowheads="1"/>
          </p:cNvSpPr>
          <p:nvPr/>
        </p:nvSpPr>
        <p:spPr bwMode="auto">
          <a:xfrm>
            <a:off x="3713163" y="4502150"/>
            <a:ext cx="446087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6" name="Rectangle 12"/>
          <p:cNvSpPr>
            <a:spLocks noChangeArrowheads="1"/>
          </p:cNvSpPr>
          <p:nvPr/>
        </p:nvSpPr>
        <p:spPr bwMode="auto">
          <a:xfrm>
            <a:off x="4159250" y="450215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7" name="Rectangle 13"/>
          <p:cNvSpPr>
            <a:spLocks noChangeArrowheads="1"/>
          </p:cNvSpPr>
          <p:nvPr/>
        </p:nvSpPr>
        <p:spPr bwMode="auto">
          <a:xfrm>
            <a:off x="4602163" y="450373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2420938" y="4552950"/>
            <a:ext cx="3302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" pitchFamily="-128" charset="0"/>
              </a:rPr>
              <a:t>A</a:t>
            </a:r>
          </a:p>
        </p:txBody>
      </p:sp>
      <p:sp>
        <p:nvSpPr>
          <p:cNvPr id="80909" name="Text Box 15"/>
          <p:cNvSpPr txBox="1">
            <a:spLocks noChangeArrowheads="1"/>
          </p:cNvSpPr>
          <p:nvPr/>
        </p:nvSpPr>
        <p:spPr bwMode="auto">
          <a:xfrm>
            <a:off x="2911475" y="4552950"/>
            <a:ext cx="2349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" pitchFamily="-128" charset="0"/>
              </a:rPr>
              <a:t> </a:t>
            </a:r>
          </a:p>
        </p:txBody>
      </p:sp>
      <p:sp>
        <p:nvSpPr>
          <p:cNvPr id="80910" name="Text Box 16"/>
          <p:cNvSpPr txBox="1">
            <a:spLocks noChangeArrowheads="1"/>
          </p:cNvSpPr>
          <p:nvPr/>
        </p:nvSpPr>
        <p:spPr bwMode="auto">
          <a:xfrm>
            <a:off x="4976813" y="4583113"/>
            <a:ext cx="5905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128" charset="0"/>
              </a:rPr>
              <a:t>T or S</a:t>
            </a:r>
          </a:p>
        </p:txBody>
      </p:sp>
      <p:sp>
        <p:nvSpPr>
          <p:cNvPr id="80911" name="Rectangle 17"/>
          <p:cNvSpPr>
            <a:spLocks noChangeArrowheads="1"/>
          </p:cNvSpPr>
          <p:nvPr/>
        </p:nvSpPr>
        <p:spPr bwMode="auto">
          <a:xfrm>
            <a:off x="5049838" y="450373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12" name="Rectangle 18"/>
          <p:cNvSpPr>
            <a:spLocks noChangeArrowheads="1"/>
          </p:cNvSpPr>
          <p:nvPr/>
        </p:nvSpPr>
        <p:spPr bwMode="auto">
          <a:xfrm>
            <a:off x="5492750" y="4503738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5532438" y="4552950"/>
            <a:ext cx="3302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" pitchFamily="-128" charset="0"/>
              </a:rPr>
              <a:t>A</a:t>
            </a:r>
          </a:p>
        </p:txBody>
      </p:sp>
      <p:sp>
        <p:nvSpPr>
          <p:cNvPr id="80914" name="Text Box 20"/>
          <p:cNvSpPr txBox="1">
            <a:spLocks noChangeArrowheads="1"/>
          </p:cNvSpPr>
          <p:nvPr/>
        </p:nvSpPr>
        <p:spPr bwMode="auto">
          <a:xfrm>
            <a:off x="460375" y="201613"/>
            <a:ext cx="741363" cy="727075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emacs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Perl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vi  ...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80915" name="Text Box 21"/>
          <p:cNvSpPr txBox="1">
            <a:spLocks noChangeArrowheads="1"/>
          </p:cNvSpPr>
          <p:nvPr/>
        </p:nvSpPr>
        <p:spPr bwMode="auto">
          <a:xfrm>
            <a:off x="246063" y="4479925"/>
            <a:ext cx="12461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good for crosswords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80916" name="Text Box 22"/>
          <p:cNvSpPr txBox="1">
            <a:spLocks noChangeArrowheads="1"/>
          </p:cNvSpPr>
          <p:nvPr/>
        </p:nvSpPr>
        <p:spPr bwMode="auto">
          <a:xfrm>
            <a:off x="1838325" y="6224588"/>
            <a:ext cx="536733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Regular Expressions = DFAs = NFAs</a:t>
            </a:r>
          </a:p>
        </p:txBody>
      </p:sp>
      <p:sp>
        <p:nvSpPr>
          <p:cNvPr id="80917" name="Text Box 23"/>
          <p:cNvSpPr txBox="1">
            <a:spLocks noChangeArrowheads="1"/>
          </p:cNvSpPr>
          <p:nvPr/>
        </p:nvSpPr>
        <p:spPr bwMode="auto">
          <a:xfrm>
            <a:off x="234950" y="5391150"/>
            <a:ext cx="1246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not always obvious ! 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80918" name="Text Box 25"/>
          <p:cNvSpPr txBox="1">
            <a:spLocks noChangeArrowheads="1"/>
          </p:cNvSpPr>
          <p:nvPr/>
        </p:nvSpPr>
        <p:spPr bwMode="auto">
          <a:xfrm>
            <a:off x="3852863" y="1524000"/>
            <a:ext cx="51625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Times" pitchFamily="-128" charset="0"/>
                <a:sym typeface="Symbol" charset="2"/>
              </a:rPr>
              <a:t>does a line-by-line search for a regexp:</a:t>
            </a:r>
          </a:p>
        </p:txBody>
      </p:sp>
      <p:sp>
        <p:nvSpPr>
          <p:cNvPr id="80919" name="Text Box 26"/>
          <p:cNvSpPr txBox="1">
            <a:spLocks noChangeArrowheads="1"/>
          </p:cNvSpPr>
          <p:nvPr/>
        </p:nvSpPr>
        <p:spPr bwMode="auto">
          <a:xfrm>
            <a:off x="1716088" y="5419725"/>
            <a:ext cx="5734050" cy="38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  <a:sym typeface="Symbol" charset="2"/>
              </a:rPr>
              <a:t>egrep   ’^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(0|1(01*0)*1)(0|1(01*0)*1)*</a:t>
            </a:r>
            <a:r>
              <a:rPr lang="en-US" sz="2400">
                <a:latin typeface="Arial" charset="0"/>
                <a:sym typeface="Symbol" charset="2"/>
              </a:rPr>
              <a:t>$’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19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19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DFAs to Regular Expressions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195263" y="1433513"/>
            <a:ext cx="5334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What reg. exp. is equivalent to this FA?  </a:t>
            </a:r>
          </a:p>
        </p:txBody>
      </p:sp>
      <p:sp>
        <p:nvSpPr>
          <p:cNvPr id="81925" name="Oval 7"/>
          <p:cNvSpPr>
            <a:spLocks noChangeArrowheads="1"/>
          </p:cNvSpPr>
          <p:nvPr/>
        </p:nvSpPr>
        <p:spPr bwMode="auto">
          <a:xfrm>
            <a:off x="1212850" y="25908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1926" name="Text Box 8"/>
          <p:cNvSpPr txBox="1">
            <a:spLocks noChangeArrowheads="1"/>
          </p:cNvSpPr>
          <p:nvPr/>
        </p:nvSpPr>
        <p:spPr bwMode="auto">
          <a:xfrm>
            <a:off x="1344613" y="2760663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</a:t>
            </a:r>
          </a:p>
        </p:txBody>
      </p:sp>
      <p:sp>
        <p:nvSpPr>
          <p:cNvPr id="81927" name="Line 9"/>
          <p:cNvSpPr>
            <a:spLocks noChangeShapeType="1"/>
          </p:cNvSpPr>
          <p:nvPr/>
        </p:nvSpPr>
        <p:spPr bwMode="auto">
          <a:xfrm flipV="1">
            <a:off x="1957388" y="2900363"/>
            <a:ext cx="677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Freeform 10"/>
          <p:cNvSpPr>
            <a:spLocks/>
          </p:cNvSpPr>
          <p:nvPr/>
        </p:nvSpPr>
        <p:spPr bwMode="auto">
          <a:xfrm>
            <a:off x="971550" y="273526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Oval 11"/>
          <p:cNvSpPr>
            <a:spLocks noChangeArrowheads="1"/>
          </p:cNvSpPr>
          <p:nvPr/>
        </p:nvSpPr>
        <p:spPr bwMode="auto">
          <a:xfrm>
            <a:off x="2624138" y="25876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1930" name="Text Box 12"/>
          <p:cNvSpPr txBox="1">
            <a:spLocks noChangeArrowheads="1"/>
          </p:cNvSpPr>
          <p:nvPr/>
        </p:nvSpPr>
        <p:spPr bwMode="auto">
          <a:xfrm>
            <a:off x="2755900" y="2757488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</a:t>
            </a:r>
          </a:p>
        </p:txBody>
      </p:sp>
      <p:sp>
        <p:nvSpPr>
          <p:cNvPr id="81931" name="Text Box 13"/>
          <p:cNvSpPr txBox="1">
            <a:spLocks noChangeArrowheads="1"/>
          </p:cNvSpPr>
          <p:nvPr/>
        </p:nvSpPr>
        <p:spPr bwMode="auto">
          <a:xfrm>
            <a:off x="2030413" y="260826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1932" name="Text Box 14"/>
          <p:cNvSpPr txBox="1">
            <a:spLocks noChangeArrowheads="1"/>
          </p:cNvSpPr>
          <p:nvPr/>
        </p:nvSpPr>
        <p:spPr bwMode="auto">
          <a:xfrm>
            <a:off x="5853113" y="1519238"/>
            <a:ext cx="27336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Is it deterministic or nondeterministic?</a:t>
            </a:r>
          </a:p>
        </p:txBody>
      </p:sp>
      <p:sp>
        <p:nvSpPr>
          <p:cNvPr id="81933" name="Line 15"/>
          <p:cNvSpPr>
            <a:spLocks noChangeShapeType="1"/>
          </p:cNvSpPr>
          <p:nvPr/>
        </p:nvSpPr>
        <p:spPr bwMode="auto">
          <a:xfrm flipH="1" flipV="1">
            <a:off x="1941513" y="3000375"/>
            <a:ext cx="677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Text Box 16"/>
          <p:cNvSpPr txBox="1">
            <a:spLocks noChangeArrowheads="1"/>
          </p:cNvSpPr>
          <p:nvPr/>
        </p:nvSpPr>
        <p:spPr bwMode="auto">
          <a:xfrm>
            <a:off x="2085975" y="29654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1935" name="Freeform 17"/>
          <p:cNvSpPr>
            <a:spLocks/>
          </p:cNvSpPr>
          <p:nvPr/>
        </p:nvSpPr>
        <p:spPr bwMode="auto">
          <a:xfrm rot="436100">
            <a:off x="1397000" y="211455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Freeform 18"/>
          <p:cNvSpPr>
            <a:spLocks/>
          </p:cNvSpPr>
          <p:nvPr/>
        </p:nvSpPr>
        <p:spPr bwMode="auto">
          <a:xfrm rot="436100">
            <a:off x="2819400" y="216852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Oval 19"/>
          <p:cNvSpPr>
            <a:spLocks noChangeArrowheads="1"/>
          </p:cNvSpPr>
          <p:nvPr/>
        </p:nvSpPr>
        <p:spPr bwMode="auto">
          <a:xfrm>
            <a:off x="1143000" y="25304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1938" name="Text Box 20"/>
          <p:cNvSpPr txBox="1">
            <a:spLocks noChangeArrowheads="1"/>
          </p:cNvSpPr>
          <p:nvPr/>
        </p:nvSpPr>
        <p:spPr bwMode="auto">
          <a:xfrm>
            <a:off x="3006725" y="21685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1939" name="Text Box 21"/>
          <p:cNvSpPr txBox="1">
            <a:spLocks noChangeArrowheads="1"/>
          </p:cNvSpPr>
          <p:nvPr/>
        </p:nvSpPr>
        <p:spPr bwMode="auto">
          <a:xfrm>
            <a:off x="1587500" y="21272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29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29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428625" y="1465263"/>
            <a:ext cx="74628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DFA accepting { w | w is a binary number divisible by 3 } :</a:t>
            </a: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723900" y="2794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DFAs and Regular Expressions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1017588" y="842963"/>
            <a:ext cx="358775" cy="611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8400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400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A slide about </a:t>
            </a:r>
            <a:r>
              <a:rPr lang="en-US" sz="4400">
                <a:latin typeface="Symbol" charset="2"/>
              </a:rPr>
              <a:t>l </a:t>
            </a:r>
            <a:r>
              <a:rPr lang="en-US" sz="4400">
                <a:latin typeface="Times" pitchFamily="-128" charset="0"/>
              </a:rPr>
              <a:t>...</a:t>
            </a:r>
          </a:p>
        </p:txBody>
      </p:sp>
      <p:grpSp>
        <p:nvGrpSpPr>
          <p:cNvPr id="83973" name="Group 7"/>
          <p:cNvGrpSpPr>
            <a:grpSpLocks/>
          </p:cNvGrpSpPr>
          <p:nvPr/>
        </p:nvGrpSpPr>
        <p:grpSpPr bwMode="auto">
          <a:xfrm>
            <a:off x="514350" y="1395413"/>
            <a:ext cx="1852613" cy="2438400"/>
            <a:chOff x="715" y="909"/>
            <a:chExt cx="1167" cy="1536"/>
          </a:xfrm>
        </p:grpSpPr>
        <p:sp>
          <p:nvSpPr>
            <p:cNvPr id="83999" name="Text Box 8"/>
            <p:cNvSpPr txBox="1">
              <a:spLocks noChangeArrowheads="1"/>
            </p:cNvSpPr>
            <p:nvPr/>
          </p:nvSpPr>
          <p:spPr bwMode="auto">
            <a:xfrm>
              <a:off x="715" y="909"/>
              <a:ext cx="1167" cy="15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Gadget" charset="0"/>
                </a:rPr>
                <a:t>S           </a:t>
              </a:r>
              <a:r>
                <a:rPr lang="en-US" sz="2400">
                  <a:latin typeface="Gadget" charset="0"/>
                  <a:sym typeface="Symbol" charset="2"/>
                </a:rPr>
                <a:t></a:t>
              </a:r>
              <a:endParaRPr lang="en-US" sz="2400">
                <a:latin typeface="Gadget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>
                  <a:latin typeface="Gadget" charset="0"/>
                </a:rPr>
                <a:t>S            </a:t>
              </a:r>
              <a:r>
                <a:rPr lang="en-US" sz="2800">
                  <a:latin typeface="Times" pitchFamily="-128" charset="0"/>
                </a:rPr>
                <a:t>( </a:t>
              </a:r>
              <a:r>
                <a:rPr lang="en-US" sz="2400">
                  <a:latin typeface="Gadget" charset="0"/>
                </a:rPr>
                <a:t>S </a:t>
              </a:r>
              <a:r>
                <a:rPr lang="en-US" sz="2800">
                  <a:latin typeface="Times" pitchFamily="-128" charset="0"/>
                </a:rPr>
                <a:t>)</a:t>
              </a:r>
              <a:endParaRPr lang="en-US" sz="2400">
                <a:latin typeface="Gadget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>
                  <a:latin typeface="Gadget" charset="0"/>
                </a:rPr>
                <a:t>S             S S</a:t>
              </a:r>
            </a:p>
          </p:txBody>
        </p:sp>
        <p:sp>
          <p:nvSpPr>
            <p:cNvPr id="84000" name="Line 9"/>
            <p:cNvSpPr>
              <a:spLocks noChangeShapeType="1"/>
            </p:cNvSpPr>
            <p:nvPr/>
          </p:nvSpPr>
          <p:spPr bwMode="auto">
            <a:xfrm>
              <a:off x="956" y="1049"/>
              <a:ext cx="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Line 10"/>
            <p:cNvSpPr>
              <a:spLocks noChangeShapeType="1"/>
            </p:cNvSpPr>
            <p:nvPr/>
          </p:nvSpPr>
          <p:spPr bwMode="auto">
            <a:xfrm>
              <a:off x="964" y="1452"/>
              <a:ext cx="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Line 11"/>
            <p:cNvSpPr>
              <a:spLocks noChangeShapeType="1"/>
            </p:cNvSpPr>
            <p:nvPr/>
          </p:nvSpPr>
          <p:spPr bwMode="auto">
            <a:xfrm>
              <a:off x="959" y="1834"/>
              <a:ext cx="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4" name="Text Box 12"/>
          <p:cNvSpPr txBox="1">
            <a:spLocks noChangeArrowheads="1"/>
          </p:cNvSpPr>
          <p:nvPr/>
        </p:nvSpPr>
        <p:spPr bwMode="auto">
          <a:xfrm>
            <a:off x="171450" y="6202363"/>
            <a:ext cx="4114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Derivation Tree  of</a:t>
            </a:r>
            <a:r>
              <a:rPr lang="en-US" sz="2400">
                <a:latin typeface="Times" pitchFamily="-128" charset="0"/>
              </a:rPr>
              <a:t>  </a:t>
            </a:r>
            <a:r>
              <a:rPr lang="en-US" sz="2800" b="1">
                <a:latin typeface="Times" pitchFamily="-128" charset="0"/>
              </a:rPr>
              <a:t>( )(( ))</a:t>
            </a:r>
            <a:r>
              <a:rPr lang="en-US" sz="2400" b="1">
                <a:latin typeface="Times" pitchFamily="-128" charset="0"/>
              </a:rPr>
              <a:t> </a:t>
            </a:r>
            <a:r>
              <a:rPr lang="en-US" sz="2400">
                <a:latin typeface="Times" pitchFamily="-128" charset="0"/>
              </a:rPr>
              <a:t>?</a:t>
            </a:r>
            <a:endParaRPr lang="en-US" sz="2400" b="1">
              <a:latin typeface="Times" pitchFamily="-128" charset="0"/>
            </a:endParaRPr>
          </a:p>
        </p:txBody>
      </p:sp>
      <p:sp>
        <p:nvSpPr>
          <p:cNvPr id="83975" name="Text Box 13"/>
          <p:cNvSpPr txBox="1">
            <a:spLocks noChangeArrowheads="1"/>
          </p:cNvSpPr>
          <p:nvPr/>
        </p:nvSpPr>
        <p:spPr bwMode="auto">
          <a:xfrm>
            <a:off x="473075" y="563563"/>
            <a:ext cx="12303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Sand" charset="0"/>
              </a:rPr>
              <a:t>nothing</a:t>
            </a:r>
          </a:p>
        </p:txBody>
      </p:sp>
      <p:sp>
        <p:nvSpPr>
          <p:cNvPr id="83976" name="Text Box 14"/>
          <p:cNvSpPr txBox="1">
            <a:spLocks noChangeArrowheads="1"/>
          </p:cNvSpPr>
          <p:nvPr/>
        </p:nvSpPr>
        <p:spPr bwMode="auto">
          <a:xfrm>
            <a:off x="4586288" y="1355725"/>
            <a:ext cx="3636962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Gadget" charset="0"/>
              </a:rPr>
              <a:t>E           T        </a:t>
            </a:r>
            <a:r>
              <a:rPr lang="en-US" sz="1600">
                <a:latin typeface="Monaco" pitchFamily="1" charset="0"/>
              </a:rPr>
              <a:t>+</a:t>
            </a:r>
            <a:r>
              <a:rPr lang="en-US" sz="2400">
                <a:latin typeface="Gadget" charset="0"/>
              </a:rPr>
              <a:t>    T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Gadget" charset="0"/>
              </a:rPr>
              <a:t>T</a:t>
            </a:r>
            <a:r>
              <a:rPr lang="en-US" sz="2400">
                <a:latin typeface="Times" pitchFamily="-128" charset="0"/>
              </a:rPr>
              <a:t>        </a:t>
            </a:r>
            <a:r>
              <a:rPr lang="en-US" sz="2400">
                <a:latin typeface="Gadget" charset="0"/>
              </a:rPr>
              <a:t>V       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1600">
                <a:latin typeface="Monaco" pitchFamily="1" charset="0"/>
              </a:rPr>
              <a:t>*</a:t>
            </a:r>
            <a:r>
              <a:rPr lang="en-US" sz="2400">
                <a:latin typeface="Gadget" charset="0"/>
              </a:rPr>
              <a:t>   V</a:t>
            </a:r>
            <a:r>
              <a:rPr lang="en-US" sz="2400">
                <a:latin typeface="Times" pitchFamily="-12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600">
              <a:latin typeface="Monaco" pitchFamily="1" charset="0"/>
            </a:endParaRPr>
          </a:p>
        </p:txBody>
      </p:sp>
      <p:sp>
        <p:nvSpPr>
          <p:cNvPr id="83977" name="Line 15"/>
          <p:cNvSpPr>
            <a:spLocks noChangeShapeType="1"/>
          </p:cNvSpPr>
          <p:nvPr/>
        </p:nvSpPr>
        <p:spPr bwMode="auto">
          <a:xfrm>
            <a:off x="4968875" y="15779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16"/>
          <p:cNvSpPr>
            <a:spLocks noChangeShapeType="1"/>
          </p:cNvSpPr>
          <p:nvPr/>
        </p:nvSpPr>
        <p:spPr bwMode="auto">
          <a:xfrm>
            <a:off x="4981575" y="21320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AutoShape 17"/>
          <p:cNvSpPr>
            <a:spLocks/>
          </p:cNvSpPr>
          <p:nvPr/>
        </p:nvSpPr>
        <p:spPr bwMode="auto">
          <a:xfrm>
            <a:off x="5854700" y="1427163"/>
            <a:ext cx="201613" cy="427037"/>
          </a:xfrm>
          <a:prstGeom prst="leftBrace">
            <a:avLst>
              <a:gd name="adj1" fmla="val 1765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3980" name="AutoShape 18"/>
          <p:cNvSpPr>
            <a:spLocks/>
          </p:cNvSpPr>
          <p:nvPr/>
        </p:nvSpPr>
        <p:spPr bwMode="auto">
          <a:xfrm flipH="1">
            <a:off x="6643688" y="1419225"/>
            <a:ext cx="201612" cy="427038"/>
          </a:xfrm>
          <a:prstGeom prst="leftBrace">
            <a:avLst>
              <a:gd name="adj1" fmla="val 1765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3981" name="AutoShape 19"/>
          <p:cNvSpPr>
            <a:spLocks/>
          </p:cNvSpPr>
          <p:nvPr/>
        </p:nvSpPr>
        <p:spPr bwMode="auto">
          <a:xfrm>
            <a:off x="5861050" y="1938338"/>
            <a:ext cx="201613" cy="427037"/>
          </a:xfrm>
          <a:prstGeom prst="leftBrace">
            <a:avLst>
              <a:gd name="adj1" fmla="val 1765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3982" name="AutoShape 20"/>
          <p:cNvSpPr>
            <a:spLocks/>
          </p:cNvSpPr>
          <p:nvPr/>
        </p:nvSpPr>
        <p:spPr bwMode="auto">
          <a:xfrm flipH="1">
            <a:off x="6650038" y="1930400"/>
            <a:ext cx="201612" cy="427038"/>
          </a:xfrm>
          <a:prstGeom prst="leftBrace">
            <a:avLst>
              <a:gd name="adj1" fmla="val 1765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3983" name="Text Box 21"/>
          <p:cNvSpPr txBox="1">
            <a:spLocks noChangeArrowheads="1"/>
          </p:cNvSpPr>
          <p:nvPr/>
        </p:nvSpPr>
        <p:spPr bwMode="auto">
          <a:xfrm>
            <a:off x="4608513" y="6208713"/>
            <a:ext cx="4114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Derivation Tree  of</a:t>
            </a:r>
            <a:r>
              <a:rPr lang="en-US" sz="2400">
                <a:latin typeface="Times" pitchFamily="-128" charset="0"/>
              </a:rPr>
              <a:t>   </a:t>
            </a:r>
            <a:r>
              <a:rPr lang="en-US" sz="2800">
                <a:latin typeface="Times" pitchFamily="-128" charset="0"/>
              </a:rPr>
              <a:t> </a:t>
            </a:r>
            <a:r>
              <a:rPr lang="en-US" sz="2000">
                <a:latin typeface="Monaco" pitchFamily="1" charset="0"/>
              </a:rPr>
              <a:t>n+m</a:t>
            </a:r>
            <a:r>
              <a:rPr lang="en-US" sz="2000">
                <a:latin typeface="Symbol" charset="2"/>
              </a:rPr>
              <a:t>*</a:t>
            </a:r>
            <a:r>
              <a:rPr lang="en-US" sz="2000">
                <a:latin typeface="Monaco" pitchFamily="1" charset="0"/>
              </a:rPr>
              <a:t>y</a:t>
            </a:r>
            <a:r>
              <a:rPr lang="en-US" sz="2400" b="1">
                <a:latin typeface="Times" pitchFamily="-128" charset="0"/>
              </a:rPr>
              <a:t> </a:t>
            </a:r>
          </a:p>
        </p:txBody>
      </p:sp>
      <p:sp>
        <p:nvSpPr>
          <p:cNvPr id="83984" name="Rectangle 22"/>
          <p:cNvSpPr>
            <a:spLocks noChangeArrowheads="1"/>
          </p:cNvSpPr>
          <p:nvPr/>
        </p:nvSpPr>
        <p:spPr bwMode="auto">
          <a:xfrm>
            <a:off x="4579938" y="2509838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Gadget" charset="0"/>
              </a:rPr>
              <a:t>V</a:t>
            </a:r>
          </a:p>
        </p:txBody>
      </p:sp>
      <p:sp>
        <p:nvSpPr>
          <p:cNvPr id="83985" name="Line 23"/>
          <p:cNvSpPr>
            <a:spLocks noChangeShapeType="1"/>
          </p:cNvSpPr>
          <p:nvPr/>
        </p:nvSpPr>
        <p:spPr bwMode="auto">
          <a:xfrm>
            <a:off x="5002213" y="273685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Line 24"/>
          <p:cNvSpPr>
            <a:spLocks noChangeShapeType="1"/>
          </p:cNvSpPr>
          <p:nvPr/>
        </p:nvSpPr>
        <p:spPr bwMode="auto">
          <a:xfrm>
            <a:off x="5780088" y="25479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25"/>
          <p:cNvSpPr>
            <a:spLocks noChangeShapeType="1"/>
          </p:cNvSpPr>
          <p:nvPr/>
        </p:nvSpPr>
        <p:spPr bwMode="auto">
          <a:xfrm>
            <a:off x="6130925" y="2546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Line 26"/>
          <p:cNvSpPr>
            <a:spLocks noChangeShapeType="1"/>
          </p:cNvSpPr>
          <p:nvPr/>
        </p:nvSpPr>
        <p:spPr bwMode="auto">
          <a:xfrm>
            <a:off x="6527800" y="25479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Line 27"/>
          <p:cNvSpPr>
            <a:spLocks noChangeShapeType="1"/>
          </p:cNvSpPr>
          <p:nvPr/>
        </p:nvSpPr>
        <p:spPr bwMode="auto">
          <a:xfrm>
            <a:off x="7840663" y="255587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Line 28"/>
          <p:cNvSpPr>
            <a:spLocks noChangeShapeType="1"/>
          </p:cNvSpPr>
          <p:nvPr/>
        </p:nvSpPr>
        <p:spPr bwMode="auto">
          <a:xfrm>
            <a:off x="7250113" y="2546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1" name="Line 29"/>
          <p:cNvSpPr>
            <a:spLocks noChangeShapeType="1"/>
          </p:cNvSpPr>
          <p:nvPr/>
        </p:nvSpPr>
        <p:spPr bwMode="auto">
          <a:xfrm>
            <a:off x="6877050" y="2546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Rectangle 30"/>
          <p:cNvSpPr>
            <a:spLocks noChangeArrowheads="1"/>
          </p:cNvSpPr>
          <p:nvPr/>
        </p:nvSpPr>
        <p:spPr bwMode="auto">
          <a:xfrm>
            <a:off x="5422900" y="2574925"/>
            <a:ext cx="3063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Monaco" pitchFamily="1" charset="0"/>
              </a:rPr>
              <a:t>a</a:t>
            </a:r>
          </a:p>
        </p:txBody>
      </p:sp>
      <p:sp>
        <p:nvSpPr>
          <p:cNvPr id="83993" name="Rectangle 31"/>
          <p:cNvSpPr>
            <a:spLocks noChangeArrowheads="1"/>
          </p:cNvSpPr>
          <p:nvPr/>
        </p:nvSpPr>
        <p:spPr bwMode="auto">
          <a:xfrm>
            <a:off x="5789613" y="2574925"/>
            <a:ext cx="3063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Monaco" pitchFamily="1" charset="0"/>
              </a:rPr>
              <a:t>b</a:t>
            </a:r>
          </a:p>
        </p:txBody>
      </p:sp>
      <p:sp>
        <p:nvSpPr>
          <p:cNvPr id="83994" name="Rectangle 32"/>
          <p:cNvSpPr>
            <a:spLocks noChangeArrowheads="1"/>
          </p:cNvSpPr>
          <p:nvPr/>
        </p:nvSpPr>
        <p:spPr bwMode="auto">
          <a:xfrm>
            <a:off x="6172200" y="2574925"/>
            <a:ext cx="3063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Monaco" pitchFamily="1" charset="0"/>
              </a:rPr>
              <a:t>c</a:t>
            </a:r>
          </a:p>
        </p:txBody>
      </p:sp>
      <p:sp>
        <p:nvSpPr>
          <p:cNvPr id="83995" name="Rectangle 33"/>
          <p:cNvSpPr>
            <a:spLocks noChangeArrowheads="1"/>
          </p:cNvSpPr>
          <p:nvPr/>
        </p:nvSpPr>
        <p:spPr bwMode="auto">
          <a:xfrm>
            <a:off x="6554788" y="2574925"/>
            <a:ext cx="3063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Monaco" pitchFamily="1" charset="0"/>
              </a:rPr>
              <a:t>d</a:t>
            </a:r>
          </a:p>
        </p:txBody>
      </p:sp>
      <p:sp>
        <p:nvSpPr>
          <p:cNvPr id="83996" name="Rectangle 34"/>
          <p:cNvSpPr>
            <a:spLocks noChangeArrowheads="1"/>
          </p:cNvSpPr>
          <p:nvPr/>
        </p:nvSpPr>
        <p:spPr bwMode="auto">
          <a:xfrm>
            <a:off x="6897688" y="2574925"/>
            <a:ext cx="3063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Monaco" pitchFamily="1" charset="0"/>
              </a:rPr>
              <a:t>e</a:t>
            </a:r>
          </a:p>
        </p:txBody>
      </p:sp>
      <p:sp>
        <p:nvSpPr>
          <p:cNvPr id="83997" name="Rectangle 35"/>
          <p:cNvSpPr>
            <a:spLocks noChangeArrowheads="1"/>
          </p:cNvSpPr>
          <p:nvPr/>
        </p:nvSpPr>
        <p:spPr bwMode="auto">
          <a:xfrm>
            <a:off x="7383463" y="2574925"/>
            <a:ext cx="584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-128" charset="0"/>
              </a:rPr>
              <a:t>… </a:t>
            </a:r>
          </a:p>
        </p:txBody>
      </p:sp>
      <p:sp>
        <p:nvSpPr>
          <p:cNvPr id="83998" name="Rectangle 36"/>
          <p:cNvSpPr>
            <a:spLocks noChangeArrowheads="1"/>
          </p:cNvSpPr>
          <p:nvPr/>
        </p:nvSpPr>
        <p:spPr bwMode="auto">
          <a:xfrm>
            <a:off x="7916863" y="2574925"/>
            <a:ext cx="3063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Monaco" pitchFamily="1" charset="0"/>
              </a:rPr>
              <a:t>z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502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502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706438" y="2555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Other Machines</a:t>
            </a: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365125" y="1377950"/>
            <a:ext cx="79756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Classifier:  maps </a:t>
            </a:r>
            <a:r>
              <a:rPr lang="en-US" sz="3200" i="1">
                <a:latin typeface="Times" pitchFamily="-128" charset="0"/>
              </a:rPr>
              <a:t>each</a:t>
            </a:r>
            <a:r>
              <a:rPr lang="en-US" sz="3200">
                <a:latin typeface="Times" pitchFamily="-128" charset="0"/>
              </a:rPr>
              <a:t> state to some category</a:t>
            </a:r>
          </a:p>
        </p:txBody>
      </p:sp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3914775" y="26908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3935413" y="2855913"/>
            <a:ext cx="8001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q0/all 0</a:t>
            </a:r>
          </a:p>
        </p:txBody>
      </p:sp>
      <p:sp>
        <p:nvSpPr>
          <p:cNvPr id="84999" name="Oval 9"/>
          <p:cNvSpPr>
            <a:spLocks noChangeArrowheads="1"/>
          </p:cNvSpPr>
          <p:nvPr/>
        </p:nvSpPr>
        <p:spPr bwMode="auto">
          <a:xfrm>
            <a:off x="3911600" y="360838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5000" name="Text Box 10"/>
          <p:cNvSpPr txBox="1">
            <a:spLocks noChangeArrowheads="1"/>
          </p:cNvSpPr>
          <p:nvPr/>
        </p:nvSpPr>
        <p:spPr bwMode="auto">
          <a:xfrm>
            <a:off x="3932238" y="3773488"/>
            <a:ext cx="8001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q1/all 1</a:t>
            </a:r>
          </a:p>
        </p:txBody>
      </p:sp>
      <p:sp>
        <p:nvSpPr>
          <p:cNvPr id="85001" name="Oval 11"/>
          <p:cNvSpPr>
            <a:spLocks noChangeArrowheads="1"/>
          </p:cNvSpPr>
          <p:nvPr/>
        </p:nvSpPr>
        <p:spPr bwMode="auto">
          <a:xfrm>
            <a:off x="5159375" y="320833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5002" name="Text Box 12"/>
          <p:cNvSpPr txBox="1">
            <a:spLocks noChangeArrowheads="1"/>
          </p:cNvSpPr>
          <p:nvPr/>
        </p:nvSpPr>
        <p:spPr bwMode="auto">
          <a:xfrm>
            <a:off x="5108575" y="3373438"/>
            <a:ext cx="7604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q2/mix</a:t>
            </a:r>
          </a:p>
        </p:txBody>
      </p:sp>
      <p:sp>
        <p:nvSpPr>
          <p:cNvPr id="85003" name="Oval 13"/>
          <p:cNvSpPr>
            <a:spLocks noChangeArrowheads="1"/>
          </p:cNvSpPr>
          <p:nvPr/>
        </p:nvSpPr>
        <p:spPr bwMode="auto">
          <a:xfrm>
            <a:off x="2695575" y="31972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5004" name="Text Box 14"/>
          <p:cNvSpPr txBox="1">
            <a:spLocks noChangeArrowheads="1"/>
          </p:cNvSpPr>
          <p:nvPr/>
        </p:nvSpPr>
        <p:spPr bwMode="auto">
          <a:xfrm>
            <a:off x="2617788" y="3362325"/>
            <a:ext cx="815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qs/none</a:t>
            </a:r>
          </a:p>
        </p:txBody>
      </p:sp>
      <p:sp>
        <p:nvSpPr>
          <p:cNvPr id="85005" name="Line 15"/>
          <p:cNvSpPr>
            <a:spLocks noChangeShapeType="1"/>
          </p:cNvSpPr>
          <p:nvPr/>
        </p:nvSpPr>
        <p:spPr bwMode="auto">
          <a:xfrm flipV="1">
            <a:off x="3324225" y="3117850"/>
            <a:ext cx="581025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16"/>
          <p:cNvSpPr>
            <a:spLocks noChangeShapeType="1"/>
          </p:cNvSpPr>
          <p:nvPr/>
        </p:nvSpPr>
        <p:spPr bwMode="auto">
          <a:xfrm>
            <a:off x="3343275" y="3689350"/>
            <a:ext cx="55245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17"/>
          <p:cNvSpPr>
            <a:spLocks noChangeShapeType="1"/>
          </p:cNvSpPr>
          <p:nvPr/>
        </p:nvSpPr>
        <p:spPr bwMode="auto">
          <a:xfrm>
            <a:off x="4564063" y="3098800"/>
            <a:ext cx="620712" cy="261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18"/>
          <p:cNvSpPr>
            <a:spLocks noChangeShapeType="1"/>
          </p:cNvSpPr>
          <p:nvPr/>
        </p:nvSpPr>
        <p:spPr bwMode="auto">
          <a:xfrm flipV="1">
            <a:off x="4584700" y="3670300"/>
            <a:ext cx="581025" cy="261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Freeform 19"/>
          <p:cNvSpPr>
            <a:spLocks/>
          </p:cNvSpPr>
          <p:nvPr/>
        </p:nvSpPr>
        <p:spPr bwMode="auto">
          <a:xfrm rot="5836100">
            <a:off x="4608513" y="264001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Freeform 20"/>
          <p:cNvSpPr>
            <a:spLocks/>
          </p:cNvSpPr>
          <p:nvPr/>
        </p:nvSpPr>
        <p:spPr bwMode="auto">
          <a:xfrm rot="15763900" flipV="1">
            <a:off x="4614863" y="393700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Text Box 21"/>
          <p:cNvSpPr txBox="1">
            <a:spLocks noChangeArrowheads="1"/>
          </p:cNvSpPr>
          <p:nvPr/>
        </p:nvSpPr>
        <p:spPr bwMode="auto">
          <a:xfrm>
            <a:off x="4710113" y="35147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5012" name="Text Box 22"/>
          <p:cNvSpPr txBox="1">
            <a:spLocks noChangeArrowheads="1"/>
          </p:cNvSpPr>
          <p:nvPr/>
        </p:nvSpPr>
        <p:spPr bwMode="auto">
          <a:xfrm>
            <a:off x="4824413" y="258127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5013" name="Text Box 23"/>
          <p:cNvSpPr txBox="1">
            <a:spLocks noChangeArrowheads="1"/>
          </p:cNvSpPr>
          <p:nvPr/>
        </p:nvSpPr>
        <p:spPr bwMode="auto">
          <a:xfrm>
            <a:off x="4851400" y="29956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5014" name="Text Box 24"/>
          <p:cNvSpPr txBox="1">
            <a:spLocks noChangeArrowheads="1"/>
          </p:cNvSpPr>
          <p:nvPr/>
        </p:nvSpPr>
        <p:spPr bwMode="auto">
          <a:xfrm>
            <a:off x="4810125" y="41163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5015" name="Freeform 25"/>
          <p:cNvSpPr>
            <a:spLocks/>
          </p:cNvSpPr>
          <p:nvPr/>
        </p:nvSpPr>
        <p:spPr bwMode="auto">
          <a:xfrm rot="5836100">
            <a:off x="5905501" y="33051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Text Box 26"/>
          <p:cNvSpPr txBox="1">
            <a:spLocks noChangeArrowheads="1"/>
          </p:cNvSpPr>
          <p:nvPr/>
        </p:nvSpPr>
        <p:spPr bwMode="auto">
          <a:xfrm>
            <a:off x="6183313" y="3357563"/>
            <a:ext cx="438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0,1</a:t>
            </a:r>
          </a:p>
        </p:txBody>
      </p:sp>
      <p:sp>
        <p:nvSpPr>
          <p:cNvPr id="85017" name="Text Box 27"/>
          <p:cNvSpPr txBox="1">
            <a:spLocks noChangeArrowheads="1"/>
          </p:cNvSpPr>
          <p:nvPr/>
        </p:nvSpPr>
        <p:spPr bwMode="auto">
          <a:xfrm>
            <a:off x="3408363" y="29686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5018" name="Text Box 28"/>
          <p:cNvSpPr txBox="1">
            <a:spLocks noChangeArrowheads="1"/>
          </p:cNvSpPr>
          <p:nvPr/>
        </p:nvSpPr>
        <p:spPr bwMode="auto">
          <a:xfrm>
            <a:off x="3441700" y="34671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5019" name="Text Box 29"/>
          <p:cNvSpPr txBox="1">
            <a:spLocks noChangeArrowheads="1"/>
          </p:cNvSpPr>
          <p:nvPr/>
        </p:nvSpPr>
        <p:spPr bwMode="auto">
          <a:xfrm>
            <a:off x="6770688" y="1976438"/>
            <a:ext cx="1598612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Why no final states ?</a:t>
            </a:r>
          </a:p>
        </p:txBody>
      </p:sp>
      <p:sp>
        <p:nvSpPr>
          <p:cNvPr id="85020" name="Freeform 30"/>
          <p:cNvSpPr>
            <a:spLocks/>
          </p:cNvSpPr>
          <p:nvPr/>
        </p:nvSpPr>
        <p:spPr bwMode="auto">
          <a:xfrm>
            <a:off x="2509838" y="335915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Text Box 31"/>
          <p:cNvSpPr txBox="1">
            <a:spLocks noChangeArrowheads="1"/>
          </p:cNvSpPr>
          <p:nvPr/>
        </p:nvSpPr>
        <p:spPr bwMode="auto">
          <a:xfrm>
            <a:off x="276225" y="6488113"/>
            <a:ext cx="26320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outputs a symbol  at  EACH  STATE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604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8604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706438" y="31273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Other Machines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393700" y="1365250"/>
            <a:ext cx="82978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</a:t>
            </a:r>
            <a:r>
              <a:rPr lang="en-US" sz="3200">
                <a:latin typeface="Times" pitchFamily="-128" charset="0"/>
              </a:rPr>
              <a:t>Transducer</a:t>
            </a:r>
            <a:r>
              <a:rPr lang="en-US" sz="2400">
                <a:latin typeface="Times" pitchFamily="-128" charset="0"/>
              </a:rPr>
              <a:t>:  maps each transition to some output character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7116763" y="1836738"/>
            <a:ext cx="1700212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records the path taken</a:t>
            </a:r>
          </a:p>
        </p:txBody>
      </p:sp>
      <p:sp>
        <p:nvSpPr>
          <p:cNvPr id="86022" name="Oval 8"/>
          <p:cNvSpPr>
            <a:spLocks noChangeArrowheads="1"/>
          </p:cNvSpPr>
          <p:nvPr/>
        </p:nvSpPr>
        <p:spPr bwMode="auto">
          <a:xfrm>
            <a:off x="1879600" y="21621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6023" name="Text Box 9"/>
          <p:cNvSpPr txBox="1">
            <a:spLocks noChangeArrowheads="1"/>
          </p:cNvSpPr>
          <p:nvPr/>
        </p:nvSpPr>
        <p:spPr bwMode="auto">
          <a:xfrm>
            <a:off x="1943100" y="2327275"/>
            <a:ext cx="533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start</a:t>
            </a:r>
          </a:p>
        </p:txBody>
      </p:sp>
      <p:sp>
        <p:nvSpPr>
          <p:cNvPr id="86024" name="Oval 10"/>
          <p:cNvSpPr>
            <a:spLocks noChangeArrowheads="1"/>
          </p:cNvSpPr>
          <p:nvPr/>
        </p:nvSpPr>
        <p:spPr bwMode="auto">
          <a:xfrm>
            <a:off x="4106863" y="21971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6025" name="Text Box 11"/>
          <p:cNvSpPr txBox="1">
            <a:spLocks noChangeArrowheads="1"/>
          </p:cNvSpPr>
          <p:nvPr/>
        </p:nvSpPr>
        <p:spPr bwMode="auto">
          <a:xfrm>
            <a:off x="4110038" y="2362200"/>
            <a:ext cx="6524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saw 0</a:t>
            </a:r>
          </a:p>
        </p:txBody>
      </p:sp>
      <p:sp>
        <p:nvSpPr>
          <p:cNvPr id="86026" name="Oval 12"/>
          <p:cNvSpPr>
            <a:spLocks noChangeArrowheads="1"/>
          </p:cNvSpPr>
          <p:nvPr/>
        </p:nvSpPr>
        <p:spPr bwMode="auto">
          <a:xfrm>
            <a:off x="3105150" y="34163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6027" name="Text Box 13"/>
          <p:cNvSpPr txBox="1">
            <a:spLocks noChangeArrowheads="1"/>
          </p:cNvSpPr>
          <p:nvPr/>
        </p:nvSpPr>
        <p:spPr bwMode="auto">
          <a:xfrm>
            <a:off x="3108325" y="3581400"/>
            <a:ext cx="6524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saw 1</a:t>
            </a:r>
          </a:p>
        </p:txBody>
      </p:sp>
      <p:sp>
        <p:nvSpPr>
          <p:cNvPr id="86028" name="Line 14"/>
          <p:cNvSpPr>
            <a:spLocks noChangeShapeType="1"/>
          </p:cNvSpPr>
          <p:nvPr/>
        </p:nvSpPr>
        <p:spPr bwMode="auto">
          <a:xfrm flipV="1">
            <a:off x="2568575" y="2463800"/>
            <a:ext cx="1531938" cy="28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15"/>
          <p:cNvSpPr>
            <a:spLocks noChangeShapeType="1"/>
          </p:cNvSpPr>
          <p:nvPr/>
        </p:nvSpPr>
        <p:spPr bwMode="auto">
          <a:xfrm>
            <a:off x="2432050" y="2763838"/>
            <a:ext cx="717550" cy="795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Text Box 16"/>
          <p:cNvSpPr txBox="1">
            <a:spLocks noChangeArrowheads="1"/>
          </p:cNvSpPr>
          <p:nvPr/>
        </p:nvSpPr>
        <p:spPr bwMode="auto">
          <a:xfrm>
            <a:off x="2711450" y="2936875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1/0</a:t>
            </a:r>
          </a:p>
        </p:txBody>
      </p:sp>
      <p:sp>
        <p:nvSpPr>
          <p:cNvPr id="86031" name="Text Box 17"/>
          <p:cNvSpPr txBox="1">
            <a:spLocks noChangeArrowheads="1"/>
          </p:cNvSpPr>
          <p:nvPr/>
        </p:nvSpPr>
        <p:spPr bwMode="auto">
          <a:xfrm>
            <a:off x="3055938" y="2184400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0/0</a:t>
            </a:r>
          </a:p>
        </p:txBody>
      </p:sp>
      <p:sp>
        <p:nvSpPr>
          <p:cNvPr id="86032" name="Line 18"/>
          <p:cNvSpPr>
            <a:spLocks noChangeShapeType="1"/>
          </p:cNvSpPr>
          <p:nvPr/>
        </p:nvSpPr>
        <p:spPr bwMode="auto">
          <a:xfrm flipH="1">
            <a:off x="3751263" y="2870200"/>
            <a:ext cx="590550" cy="717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19"/>
          <p:cNvSpPr>
            <a:spLocks noChangeShapeType="1"/>
          </p:cNvSpPr>
          <p:nvPr/>
        </p:nvSpPr>
        <p:spPr bwMode="auto">
          <a:xfrm flipV="1">
            <a:off x="3624263" y="2763838"/>
            <a:ext cx="542925" cy="668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Text Box 20"/>
          <p:cNvSpPr txBox="1">
            <a:spLocks noChangeArrowheads="1"/>
          </p:cNvSpPr>
          <p:nvPr/>
        </p:nvSpPr>
        <p:spPr bwMode="auto">
          <a:xfrm>
            <a:off x="5157788" y="2384425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0/0</a:t>
            </a:r>
          </a:p>
        </p:txBody>
      </p:sp>
      <p:sp>
        <p:nvSpPr>
          <p:cNvPr id="86035" name="Freeform 21"/>
          <p:cNvSpPr>
            <a:spLocks/>
          </p:cNvSpPr>
          <p:nvPr/>
        </p:nvSpPr>
        <p:spPr bwMode="auto">
          <a:xfrm rot="5836100">
            <a:off x="4878388" y="232251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Text Box 23"/>
          <p:cNvSpPr txBox="1">
            <a:spLocks noChangeArrowheads="1"/>
          </p:cNvSpPr>
          <p:nvPr/>
        </p:nvSpPr>
        <p:spPr bwMode="auto">
          <a:xfrm>
            <a:off x="4186238" y="3730625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1/0</a:t>
            </a:r>
          </a:p>
        </p:txBody>
      </p:sp>
      <p:sp>
        <p:nvSpPr>
          <p:cNvPr id="86037" name="Freeform 24"/>
          <p:cNvSpPr>
            <a:spLocks/>
          </p:cNvSpPr>
          <p:nvPr/>
        </p:nvSpPr>
        <p:spPr bwMode="auto">
          <a:xfrm rot="5836100">
            <a:off x="3857626" y="363855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Text Box 25"/>
          <p:cNvSpPr txBox="1">
            <a:spLocks noChangeArrowheads="1"/>
          </p:cNvSpPr>
          <p:nvPr/>
        </p:nvSpPr>
        <p:spPr bwMode="auto">
          <a:xfrm>
            <a:off x="3998913" y="3106738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1/1</a:t>
            </a:r>
          </a:p>
        </p:txBody>
      </p:sp>
      <p:sp>
        <p:nvSpPr>
          <p:cNvPr id="86039" name="Text Box 26"/>
          <p:cNvSpPr txBox="1">
            <a:spLocks noChangeArrowheads="1"/>
          </p:cNvSpPr>
          <p:nvPr/>
        </p:nvSpPr>
        <p:spPr bwMode="auto">
          <a:xfrm>
            <a:off x="3473450" y="2851150"/>
            <a:ext cx="44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0/1</a:t>
            </a:r>
          </a:p>
        </p:txBody>
      </p:sp>
      <p:sp>
        <p:nvSpPr>
          <p:cNvPr id="86040" name="Freeform 27"/>
          <p:cNvSpPr>
            <a:spLocks/>
          </p:cNvSpPr>
          <p:nvPr/>
        </p:nvSpPr>
        <p:spPr bwMode="auto">
          <a:xfrm>
            <a:off x="1708150" y="231775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Text Box 28"/>
          <p:cNvSpPr txBox="1">
            <a:spLocks noChangeArrowheads="1"/>
          </p:cNvSpPr>
          <p:nvPr/>
        </p:nvSpPr>
        <p:spPr bwMode="auto">
          <a:xfrm>
            <a:off x="5667375" y="1871663"/>
            <a:ext cx="6254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input</a:t>
            </a:r>
          </a:p>
        </p:txBody>
      </p:sp>
      <p:sp>
        <p:nvSpPr>
          <p:cNvPr id="86042" name="Text Box 29"/>
          <p:cNvSpPr txBox="1">
            <a:spLocks noChangeArrowheads="1"/>
          </p:cNvSpPr>
          <p:nvPr/>
        </p:nvSpPr>
        <p:spPr bwMode="auto">
          <a:xfrm>
            <a:off x="6351588" y="2239963"/>
            <a:ext cx="7493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output</a:t>
            </a:r>
          </a:p>
        </p:txBody>
      </p:sp>
      <p:sp>
        <p:nvSpPr>
          <p:cNvPr id="86043" name="Line 30"/>
          <p:cNvSpPr>
            <a:spLocks noChangeShapeType="1"/>
          </p:cNvSpPr>
          <p:nvPr/>
        </p:nvSpPr>
        <p:spPr bwMode="auto">
          <a:xfrm flipH="1">
            <a:off x="5592763" y="2452688"/>
            <a:ext cx="688975" cy="87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Line 31"/>
          <p:cNvSpPr>
            <a:spLocks noChangeShapeType="1"/>
          </p:cNvSpPr>
          <p:nvPr/>
        </p:nvSpPr>
        <p:spPr bwMode="auto">
          <a:xfrm flipH="1">
            <a:off x="5318125" y="2071688"/>
            <a:ext cx="31115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Text Box 32"/>
          <p:cNvSpPr txBox="1">
            <a:spLocks noChangeArrowheads="1"/>
          </p:cNvSpPr>
          <p:nvPr/>
        </p:nvSpPr>
        <p:spPr bwMode="auto">
          <a:xfrm>
            <a:off x="273050" y="6456363"/>
            <a:ext cx="30638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outputs a symbol  at  EACH  TRANSITION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2"/>
          <p:cNvSpPr>
            <a:spLocks noChangeArrowheads="1"/>
          </p:cNvSpPr>
          <p:nvPr/>
        </p:nvSpPr>
        <p:spPr bwMode="auto">
          <a:xfrm>
            <a:off x="736600" y="3470275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882650" y="3635375"/>
            <a:ext cx="365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qs</a:t>
            </a:r>
          </a:p>
        </p:txBody>
      </p:sp>
      <p:sp>
        <p:nvSpPr>
          <p:cNvPr id="87044" name="Freeform 4"/>
          <p:cNvSpPr>
            <a:spLocks/>
          </p:cNvSpPr>
          <p:nvPr/>
        </p:nvSpPr>
        <p:spPr bwMode="auto">
          <a:xfrm>
            <a:off x="504825" y="363537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865313" y="5635625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2000250" y="580072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q1</a:t>
            </a:r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601663" y="5205413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747713" y="5370513"/>
            <a:ext cx="365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qs</a:t>
            </a: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1249363" y="5697538"/>
            <a:ext cx="552450" cy="1841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Freeform 10"/>
          <p:cNvSpPr>
            <a:spLocks/>
          </p:cNvSpPr>
          <p:nvPr/>
        </p:nvSpPr>
        <p:spPr bwMode="auto">
          <a:xfrm rot="15763900" flipV="1">
            <a:off x="2654301" y="59642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2849563" y="61436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1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347788" y="54752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1</a:t>
            </a:r>
          </a:p>
        </p:txBody>
      </p:sp>
      <p:sp>
        <p:nvSpPr>
          <p:cNvPr id="87053" name="Freeform 13"/>
          <p:cNvSpPr>
            <a:spLocks/>
          </p:cNvSpPr>
          <p:nvPr/>
        </p:nvSpPr>
        <p:spPr bwMode="auto">
          <a:xfrm>
            <a:off x="427038" y="537051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669925" y="3413125"/>
            <a:ext cx="815975" cy="79057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73088" y="4394200"/>
            <a:ext cx="871537" cy="411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“none”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acceptor</a:t>
            </a:r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1792288" y="5572125"/>
            <a:ext cx="815975" cy="79057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841375" y="6057900"/>
            <a:ext cx="871538" cy="411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“all 1”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acceptor</a:t>
            </a:r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3990975" y="4273550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4125913" y="4438650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q0</a:t>
            </a:r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2724150" y="4799013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2870200" y="4964113"/>
            <a:ext cx="365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qs</a:t>
            </a:r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 flipV="1">
            <a:off x="3352800" y="4719638"/>
            <a:ext cx="581025" cy="2317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Freeform 23"/>
          <p:cNvSpPr>
            <a:spLocks/>
          </p:cNvSpPr>
          <p:nvPr/>
        </p:nvSpPr>
        <p:spPr bwMode="auto">
          <a:xfrm rot="5836100">
            <a:off x="4779963" y="422275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4995863" y="41640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</a:t>
            </a: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3436938" y="45704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</a:t>
            </a:r>
          </a:p>
        </p:txBody>
      </p:sp>
      <p:sp>
        <p:nvSpPr>
          <p:cNvPr id="87066" name="Freeform 26"/>
          <p:cNvSpPr>
            <a:spLocks/>
          </p:cNvSpPr>
          <p:nvPr/>
        </p:nvSpPr>
        <p:spPr bwMode="auto">
          <a:xfrm>
            <a:off x="2549525" y="496411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3467100" y="5181600"/>
            <a:ext cx="871538" cy="411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“all 0”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acceptor</a:t>
            </a:r>
          </a:p>
        </p:txBody>
      </p:sp>
      <p:sp>
        <p:nvSpPr>
          <p:cNvPr id="87068" name="Oval 28"/>
          <p:cNvSpPr>
            <a:spLocks noChangeArrowheads="1"/>
          </p:cNvSpPr>
          <p:nvPr/>
        </p:nvSpPr>
        <p:spPr bwMode="auto">
          <a:xfrm>
            <a:off x="3922713" y="4221163"/>
            <a:ext cx="815975" cy="79057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69" name="Oval 29"/>
          <p:cNvSpPr>
            <a:spLocks noChangeArrowheads="1"/>
          </p:cNvSpPr>
          <p:nvPr/>
        </p:nvSpPr>
        <p:spPr bwMode="auto">
          <a:xfrm>
            <a:off x="6523038" y="4378325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6657975" y="454342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q0</a:t>
            </a:r>
          </a:p>
        </p:txBody>
      </p:sp>
      <p:sp>
        <p:nvSpPr>
          <p:cNvPr id="87071" name="Oval 31"/>
          <p:cNvSpPr>
            <a:spLocks noChangeArrowheads="1"/>
          </p:cNvSpPr>
          <p:nvPr/>
        </p:nvSpPr>
        <p:spPr bwMode="auto">
          <a:xfrm>
            <a:off x="6519863" y="5295900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6654800" y="5461000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q1</a:t>
            </a:r>
          </a:p>
        </p:txBody>
      </p:sp>
      <p:sp>
        <p:nvSpPr>
          <p:cNvPr id="87073" name="Oval 33"/>
          <p:cNvSpPr>
            <a:spLocks noChangeArrowheads="1"/>
          </p:cNvSpPr>
          <p:nvPr/>
        </p:nvSpPr>
        <p:spPr bwMode="auto">
          <a:xfrm>
            <a:off x="7824788" y="4895850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7959725" y="5060950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q2</a:t>
            </a:r>
          </a:p>
        </p:txBody>
      </p:sp>
      <p:sp>
        <p:nvSpPr>
          <p:cNvPr id="87075" name="Oval 35"/>
          <p:cNvSpPr>
            <a:spLocks noChangeArrowheads="1"/>
          </p:cNvSpPr>
          <p:nvPr/>
        </p:nvSpPr>
        <p:spPr bwMode="auto">
          <a:xfrm>
            <a:off x="5303838" y="4884738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76" name="Text Box 36"/>
          <p:cNvSpPr txBox="1">
            <a:spLocks noChangeArrowheads="1"/>
          </p:cNvSpPr>
          <p:nvPr/>
        </p:nvSpPr>
        <p:spPr bwMode="auto">
          <a:xfrm>
            <a:off x="5449888" y="5049838"/>
            <a:ext cx="365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qs</a:t>
            </a:r>
          </a:p>
        </p:txBody>
      </p:sp>
      <p:sp>
        <p:nvSpPr>
          <p:cNvPr id="87077" name="Line 37"/>
          <p:cNvSpPr>
            <a:spLocks noChangeShapeType="1"/>
          </p:cNvSpPr>
          <p:nvPr/>
        </p:nvSpPr>
        <p:spPr bwMode="auto">
          <a:xfrm flipV="1">
            <a:off x="5932488" y="4805363"/>
            <a:ext cx="581025" cy="2317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5951538" y="5376863"/>
            <a:ext cx="552450" cy="1841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>
            <a:off x="7172325" y="4786313"/>
            <a:ext cx="620713" cy="2619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 flipV="1">
            <a:off x="7192963" y="5357813"/>
            <a:ext cx="581025" cy="2619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81" name="Freeform 41"/>
          <p:cNvSpPr>
            <a:spLocks/>
          </p:cNvSpPr>
          <p:nvPr/>
        </p:nvSpPr>
        <p:spPr bwMode="auto">
          <a:xfrm rot="5836100">
            <a:off x="7216776" y="432752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82" name="Freeform 42"/>
          <p:cNvSpPr>
            <a:spLocks/>
          </p:cNvSpPr>
          <p:nvPr/>
        </p:nvSpPr>
        <p:spPr bwMode="auto">
          <a:xfrm rot="15763900" flipV="1">
            <a:off x="7223126" y="562451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7318375" y="520223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</a:t>
            </a:r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7432675" y="42687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</a:t>
            </a:r>
          </a:p>
        </p:txBody>
      </p:sp>
      <p:sp>
        <p:nvSpPr>
          <p:cNvPr id="87085" name="Text Box 45"/>
          <p:cNvSpPr txBox="1">
            <a:spLocks noChangeArrowheads="1"/>
          </p:cNvSpPr>
          <p:nvPr/>
        </p:nvSpPr>
        <p:spPr bwMode="auto">
          <a:xfrm>
            <a:off x="7459663" y="46831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1</a:t>
            </a:r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7418388" y="58039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1</a:t>
            </a:r>
          </a:p>
        </p:txBody>
      </p:sp>
      <p:sp>
        <p:nvSpPr>
          <p:cNvPr id="87087" name="Freeform 47"/>
          <p:cNvSpPr>
            <a:spLocks/>
          </p:cNvSpPr>
          <p:nvPr/>
        </p:nvSpPr>
        <p:spPr bwMode="auto">
          <a:xfrm rot="5836100">
            <a:off x="8656638" y="499268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8556625" y="4802188"/>
            <a:ext cx="438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0,1</a:t>
            </a:r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6016625" y="465613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0</a:t>
            </a:r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6049963" y="51546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  <a:latin typeface="Times" pitchFamily="-128" charset="0"/>
              </a:rPr>
              <a:t>1</a:t>
            </a:r>
          </a:p>
        </p:txBody>
      </p:sp>
      <p:sp>
        <p:nvSpPr>
          <p:cNvPr id="87091" name="Freeform 51"/>
          <p:cNvSpPr>
            <a:spLocks/>
          </p:cNvSpPr>
          <p:nvPr/>
        </p:nvSpPr>
        <p:spPr bwMode="auto">
          <a:xfrm>
            <a:off x="5129213" y="50498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92" name="Oval 52"/>
          <p:cNvSpPr>
            <a:spLocks noChangeArrowheads="1"/>
          </p:cNvSpPr>
          <p:nvPr/>
        </p:nvSpPr>
        <p:spPr bwMode="auto">
          <a:xfrm>
            <a:off x="7759700" y="4838700"/>
            <a:ext cx="815975" cy="79057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7093" name="Text Box 53"/>
          <p:cNvSpPr txBox="1">
            <a:spLocks noChangeArrowheads="1"/>
          </p:cNvSpPr>
          <p:nvPr/>
        </p:nvSpPr>
        <p:spPr bwMode="auto">
          <a:xfrm>
            <a:off x="5430838" y="5672138"/>
            <a:ext cx="871537" cy="4111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“mix”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acceptor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2457450" y="4602163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522538" y="4767263"/>
            <a:ext cx="533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start</a:t>
            </a: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4684713" y="4637088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740275" y="4802188"/>
            <a:ext cx="5461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qb/0</a:t>
            </a: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3683000" y="5856288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746500" y="6021388"/>
            <a:ext cx="533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qc/0</a:t>
            </a: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3146425" y="4932363"/>
            <a:ext cx="1512888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009900" y="5203825"/>
            <a:ext cx="717550" cy="7953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155950" y="55118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713163" y="46243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8076" name="Freeform 12"/>
          <p:cNvSpPr>
            <a:spLocks/>
          </p:cNvSpPr>
          <p:nvPr/>
        </p:nvSpPr>
        <p:spPr bwMode="auto">
          <a:xfrm rot="-6667679">
            <a:off x="4419601" y="50244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Freeform 13"/>
          <p:cNvSpPr>
            <a:spLocks/>
          </p:cNvSpPr>
          <p:nvPr/>
        </p:nvSpPr>
        <p:spPr bwMode="auto">
          <a:xfrm rot="15763900" flipH="1">
            <a:off x="3348038" y="60023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985963" y="5426075"/>
            <a:ext cx="1065212" cy="506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Equivalent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Classifier</a:t>
            </a: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6484938" y="4673600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6524625" y="4838700"/>
            <a:ext cx="5794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qB/1</a:t>
            </a:r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>
            <a:off x="5697538" y="5911850"/>
            <a:ext cx="669925" cy="6699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5737225" y="6076950"/>
            <a:ext cx="5794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qC/1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4097338" y="51181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3046413" y="602456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5237163" y="515937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>
            <a:off x="4362450" y="6218238"/>
            <a:ext cx="132715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>
            <a:off x="5175250" y="5256213"/>
            <a:ext cx="706438" cy="687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Line 24"/>
          <p:cNvSpPr>
            <a:spLocks noChangeShapeType="1"/>
          </p:cNvSpPr>
          <p:nvPr/>
        </p:nvSpPr>
        <p:spPr bwMode="auto">
          <a:xfrm flipV="1">
            <a:off x="4311650" y="5178425"/>
            <a:ext cx="2217738" cy="8239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4846638" y="54752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 flipV="1">
            <a:off x="5357813" y="4975225"/>
            <a:ext cx="11144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5753100" y="46878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4933950" y="59324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8093" name="Line 29"/>
          <p:cNvSpPr>
            <a:spLocks noChangeShapeType="1"/>
          </p:cNvSpPr>
          <p:nvPr/>
        </p:nvSpPr>
        <p:spPr bwMode="auto">
          <a:xfrm flipH="1">
            <a:off x="6132513" y="5303838"/>
            <a:ext cx="496887" cy="6207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 flipH="1">
            <a:off x="6265863" y="5359400"/>
            <a:ext cx="496887" cy="6207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Text Box 31"/>
          <p:cNvSpPr txBox="1">
            <a:spLocks noChangeArrowheads="1"/>
          </p:cNvSpPr>
          <p:nvPr/>
        </p:nvSpPr>
        <p:spPr bwMode="auto">
          <a:xfrm>
            <a:off x="6022975" y="55483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6630988" y="534193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662113" y="45085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98488" y="508476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9092" name="Oval 4"/>
          <p:cNvSpPr>
            <a:spLocks noChangeArrowheads="1"/>
          </p:cNvSpPr>
          <p:nvPr/>
        </p:nvSpPr>
        <p:spPr bwMode="auto">
          <a:xfrm>
            <a:off x="501650" y="441166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44525" y="4581525"/>
            <a:ext cx="365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qs</a:t>
            </a:r>
          </a:p>
        </p:txBody>
      </p:sp>
      <p:sp>
        <p:nvSpPr>
          <p:cNvPr id="89094" name="Freeform 6"/>
          <p:cNvSpPr>
            <a:spLocks/>
          </p:cNvSpPr>
          <p:nvPr/>
        </p:nvSpPr>
        <p:spPr bwMode="auto">
          <a:xfrm>
            <a:off x="319088" y="457517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Oval 7"/>
          <p:cNvSpPr>
            <a:spLocks noChangeArrowheads="1"/>
          </p:cNvSpPr>
          <p:nvPr/>
        </p:nvSpPr>
        <p:spPr bwMode="auto">
          <a:xfrm>
            <a:off x="371475" y="54848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503238" y="565467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</a:t>
            </a:r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1812925" y="58896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1963738" y="606107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q2</a:t>
            </a:r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2362200" y="45593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493963" y="4729163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</a:t>
            </a: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1187450" y="4748213"/>
            <a:ext cx="1182688" cy="115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H="1">
            <a:off x="835025" y="5103813"/>
            <a:ext cx="0" cy="377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auto">
          <a:xfrm>
            <a:off x="330200" y="5453063"/>
            <a:ext cx="757238" cy="7477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 flipH="1">
            <a:off x="2279650" y="5230813"/>
            <a:ext cx="300038" cy="696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2179638" y="540226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H="1">
            <a:off x="2374900" y="5230813"/>
            <a:ext cx="300038" cy="696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2459038" y="55356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H="1">
            <a:off x="1068388" y="5006975"/>
            <a:ext cx="1309687" cy="688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1677988" y="50022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 rot="-10123934">
            <a:off x="484188" y="619760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654050" y="62547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 flipH="1">
            <a:off x="1116013" y="5083175"/>
            <a:ext cx="1309687" cy="688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1431925" y="5522913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89114" name="Freeform 26"/>
          <p:cNvSpPr>
            <a:spLocks/>
          </p:cNvSpPr>
          <p:nvPr/>
        </p:nvSpPr>
        <p:spPr bwMode="auto">
          <a:xfrm rot="-5160033">
            <a:off x="1489076" y="608965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1254125" y="62738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5267" y="436847"/>
            <a:ext cx="8466192" cy="525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373134" y="276225"/>
            <a:ext cx="2468563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CCE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JFLAP !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1284064" y="4150115"/>
            <a:ext cx="1154335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</a:rPr>
              <a:t>comments or </a:t>
            </a:r>
            <a:r>
              <a:rPr lang="en-US" sz="1600" i="1" dirty="0">
                <a:solidFill>
                  <a:srgbClr val="0000FF"/>
                </a:solidFill>
                <a:latin typeface="Calibri" panose="020F0502020204030204" pitchFamily="34" charset="0"/>
              </a:rPr>
              <a:t>notes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3577780" y="2664047"/>
            <a:ext cx="12414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</a:rPr>
              <a:t>states</a:t>
            </a: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1808931" y="5325639"/>
            <a:ext cx="2699432" cy="923330"/>
          </a:xfrm>
          <a:prstGeom prst="rect">
            <a:avLst/>
          </a:prstGeom>
          <a:solidFill>
            <a:srgbClr val="CCECFF"/>
          </a:solidFill>
          <a:ln w="28575">
            <a:solidFill>
              <a:srgbClr val="CCEC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There's a bug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here! </a:t>
            </a:r>
          </a:p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this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can be done in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only 4 states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!</a:t>
            </a:r>
          </a:p>
        </p:txBody>
      </p:sp>
      <p:pic>
        <p:nvPicPr>
          <p:cNvPr id="17410" name="Picture 2" descr="http://2.bp.blogspot.com/-x4n1C_8yo9s/TcOzF5auU2I/AAAAAAAAAJM/JfAvZJUANnQ/s1600/Nyan+Cat+%255B+Original+%255D.jpg"/>
          <p:cNvPicPr>
            <a:picLocks noChangeAspect="1" noChangeArrowheads="1"/>
          </p:cNvPicPr>
          <p:nvPr/>
        </p:nvPicPr>
        <p:blipFill>
          <a:blip r:embed="rId18" cstate="print"/>
          <a:srcRect l="47321" t="32519" r="11756" b="31767"/>
          <a:stretch>
            <a:fillRect/>
          </a:stretch>
        </p:blipFill>
        <p:spPr bwMode="auto">
          <a:xfrm>
            <a:off x="5831292" y="5990709"/>
            <a:ext cx="1410087" cy="769138"/>
          </a:xfrm>
          <a:prstGeom prst="rect">
            <a:avLst/>
          </a:prstGeom>
          <a:noFill/>
        </p:spPr>
      </p:pic>
      <p:grpSp>
        <p:nvGrpSpPr>
          <p:cNvPr id="23" name="Group 2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48249" y="6265636"/>
            <a:ext cx="381000" cy="457200"/>
            <a:chOff x="2928" y="1051"/>
            <a:chExt cx="840" cy="957"/>
          </a:xfrm>
        </p:grpSpPr>
        <p:sp>
          <p:nvSpPr>
            <p:cNvPr id="24" name="Freeform 2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6" name="Oval 2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7" name="Oval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8" name="Oval 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9" name="Oval 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0" name="Oval 3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1" name="Oval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2" name="AutoShape 3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3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85"/>
          <p:cNvSpPr txBox="1">
            <a:spLocks noChangeArrowheads="1"/>
          </p:cNvSpPr>
          <p:nvPr/>
        </p:nvSpPr>
        <p:spPr bwMode="auto">
          <a:xfrm>
            <a:off x="7267351" y="5972931"/>
            <a:ext cx="189774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8A00"/>
                </a:solidFill>
                <a:latin typeface="Calibri" panose="020F0502020204030204" pitchFamily="34" charset="0"/>
                <a:cs typeface="Times New Roman" pitchFamily="-128" charset="0"/>
              </a:rPr>
              <a:t>Plus, this reminds me of the </a:t>
            </a:r>
            <a:r>
              <a:rPr lang="en-US" sz="1200" dirty="0" err="1" smtClean="0">
                <a:solidFill>
                  <a:srgbClr val="008A00"/>
                </a:solidFill>
                <a:latin typeface="Calibri" panose="020F0502020204030204" pitchFamily="34" charset="0"/>
                <a:cs typeface="Times New Roman" pitchFamily="-128" charset="0"/>
              </a:rPr>
              <a:t>NyanCat</a:t>
            </a:r>
            <a:r>
              <a:rPr lang="en-US" sz="1200" dirty="0" smtClean="0">
                <a:solidFill>
                  <a:srgbClr val="008A00"/>
                </a:solidFill>
                <a:latin typeface="Calibri" panose="020F0502020204030204" pitchFamily="34" charset="0"/>
                <a:cs typeface="Times New Roman" pitchFamily="-128" charset="0"/>
              </a:rPr>
              <a:t>...</a:t>
            </a:r>
            <a:endParaRPr lang="en-US" sz="1200" dirty="0">
              <a:solidFill>
                <a:srgbClr val="008A00"/>
              </a:solidFill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752421" y="1889347"/>
            <a:ext cx="12414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transitions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5901306">
            <a:off x="2499965" y="4241001"/>
            <a:ext cx="304800" cy="403003"/>
          </a:xfrm>
          <a:prstGeom prst="downArrow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9934696">
            <a:off x="1511048" y="3800481"/>
            <a:ext cx="304800" cy="403003"/>
          </a:xfrm>
          <a:prstGeom prst="downArrow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012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012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" pitchFamily="-128" charset="0"/>
              </a:rPr>
              <a:t>Real Machines don’t just accept their input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238125" y="1443038"/>
            <a:ext cx="8743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Turing machine (TM)</a:t>
            </a:r>
            <a:r>
              <a:rPr lang="en-US" sz="2400">
                <a:latin typeface="Times" pitchFamily="-128" charset="0"/>
              </a:rPr>
              <a:t>:     a simple model of universal computation.</a:t>
            </a:r>
          </a:p>
        </p:txBody>
      </p:sp>
      <p:pic>
        <p:nvPicPr>
          <p:cNvPr id="901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357438"/>
            <a:ext cx="3843337" cy="3705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4994275" y="2133600"/>
            <a:ext cx="4083050" cy="4367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1800">
                <a:latin typeface="Times" pitchFamily="-128" charset="0"/>
              </a:rPr>
              <a:t>The </a:t>
            </a:r>
            <a:r>
              <a:rPr lang="en-US" sz="1800" i="1">
                <a:latin typeface="Times" pitchFamily="-128" charset="0"/>
              </a:rPr>
              <a:t>tape</a:t>
            </a:r>
            <a:r>
              <a:rPr lang="en-US" sz="1800">
                <a:latin typeface="Times" pitchFamily="-128" charset="0"/>
              </a:rPr>
              <a:t>: an unbounded amount of memory. Consists of </a:t>
            </a:r>
            <a:r>
              <a:rPr lang="en-US" sz="1800" i="1">
                <a:latin typeface="Times" pitchFamily="-128" charset="0"/>
              </a:rPr>
              <a:t>cells</a:t>
            </a:r>
            <a:r>
              <a:rPr lang="en-US" sz="1800">
                <a:latin typeface="Times" pitchFamily="-128" charset="0"/>
              </a:rPr>
              <a:t>, each containing exactly one of an alphabet  ∑ of characters  (e.g. 0, 1, _ (blank))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1800">
                <a:latin typeface="Times" pitchFamily="-128" charset="0"/>
              </a:rPr>
              <a:t>Read/write head for the tape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1800">
                <a:latin typeface="Times" pitchFamily="-128" charset="0"/>
              </a:rPr>
              <a:t>The control: a finite amount of memory, the </a:t>
            </a:r>
            <a:r>
              <a:rPr lang="en-US" sz="1800" i="1">
                <a:latin typeface="Times" pitchFamily="-128" charset="0"/>
              </a:rPr>
              <a:t>control states</a:t>
            </a:r>
            <a:r>
              <a:rPr lang="en-US" sz="1800">
                <a:latin typeface="Times" pitchFamily="-128" charset="0"/>
              </a:rPr>
              <a:t>. Defines </a:t>
            </a:r>
            <a:r>
              <a:rPr lang="en-US" sz="1800" i="1">
                <a:latin typeface="Times" pitchFamily="-128" charset="0"/>
              </a:rPr>
              <a:t>control functions.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1800">
                <a:latin typeface="Times" pitchFamily="-128" charset="0"/>
              </a:rPr>
              <a:t>The complete state of a TM is determined by:</a:t>
            </a:r>
          </a:p>
          <a:p>
            <a:pPr lvl="1" algn="ctr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sz="1400">
                <a:latin typeface="Times" pitchFamily="-128" charset="0"/>
              </a:rPr>
              <a:t>The control state</a:t>
            </a:r>
          </a:p>
          <a:p>
            <a:pPr lvl="1" algn="ctr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sz="1400">
                <a:latin typeface="Times" pitchFamily="-128" charset="0"/>
              </a:rPr>
              <a:t>The symbol now under the head</a:t>
            </a:r>
          </a:p>
          <a:p>
            <a:pPr lvl="1" algn="ctr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sz="1400">
                <a:latin typeface="Times" pitchFamily="-128" charset="0"/>
              </a:rPr>
              <a:t>The symbols to the right of the head</a:t>
            </a:r>
          </a:p>
          <a:p>
            <a:pPr lvl="1" algn="ctr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sz="1400">
                <a:latin typeface="Times" pitchFamily="-128" charset="0"/>
              </a:rPr>
              <a:t>The symbols to the left of the head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1600">
                <a:latin typeface="Times" pitchFamily="-128" charset="0"/>
              </a:rPr>
              <a:t>Ability to move left and right</a:t>
            </a:r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 flipH="1">
            <a:off x="4421188" y="2346325"/>
            <a:ext cx="581025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Line 10"/>
          <p:cNvSpPr>
            <a:spLocks noChangeShapeType="1"/>
          </p:cNvSpPr>
          <p:nvPr/>
        </p:nvSpPr>
        <p:spPr bwMode="auto">
          <a:xfrm flipH="1">
            <a:off x="3216275" y="3779838"/>
            <a:ext cx="1755775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Line 11"/>
          <p:cNvSpPr>
            <a:spLocks noChangeShapeType="1"/>
          </p:cNvSpPr>
          <p:nvPr/>
        </p:nvSpPr>
        <p:spPr bwMode="auto">
          <a:xfrm flipH="1" flipV="1">
            <a:off x="2868613" y="3371850"/>
            <a:ext cx="210185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2"/>
          <p:cNvSpPr>
            <a:spLocks noChangeShapeType="1"/>
          </p:cNvSpPr>
          <p:nvPr/>
        </p:nvSpPr>
        <p:spPr bwMode="auto">
          <a:xfrm flipH="1" flipV="1">
            <a:off x="2913063" y="5503863"/>
            <a:ext cx="2095500" cy="744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411163" y="981075"/>
            <a:ext cx="8218487" cy="180975"/>
            <a:chOff x="295" y="1311"/>
            <a:chExt cx="5177" cy="114"/>
          </a:xfrm>
        </p:grpSpPr>
        <p:sp>
          <p:nvSpPr>
            <p:cNvPr id="9115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115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685800" y="1412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Polyglot Sorting</a:t>
            </a:r>
          </a:p>
        </p:txBody>
      </p:sp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6338888" y="333375"/>
            <a:ext cx="2409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Times" pitchFamily="-128" charset="0"/>
            </a:endParaRPr>
          </a:p>
        </p:txBody>
      </p:sp>
      <p:sp>
        <p:nvSpPr>
          <p:cNvPr id="91141" name="Text Box 12"/>
          <p:cNvSpPr txBox="1">
            <a:spLocks noChangeArrowheads="1"/>
          </p:cNvSpPr>
          <p:nvPr/>
        </p:nvSpPr>
        <p:spPr bwMode="auto">
          <a:xfrm>
            <a:off x="265113" y="1352550"/>
            <a:ext cx="8661400" cy="669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minsort([],[]).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minsort(U, [F|R] ) :-  member(F,U), remove(F,U,N), minsort(N,R), less(F,R).</a:t>
            </a:r>
          </a:p>
        </p:txBody>
      </p:sp>
      <p:sp>
        <p:nvSpPr>
          <p:cNvPr id="91142" name="Text Box 13"/>
          <p:cNvSpPr txBox="1">
            <a:spLocks noChangeArrowheads="1"/>
          </p:cNvSpPr>
          <p:nvPr/>
        </p:nvSpPr>
        <p:spPr bwMode="auto">
          <a:xfrm>
            <a:off x="273050" y="2120900"/>
            <a:ext cx="8661400" cy="1247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swapsort2([ ])  =&gt;   [ ];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swapsort2([ x ])  =&gt;  [x];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swapsort2([f,s | r])  =&gt;  f &lt; s ? [ f | swapsort2([ s|r ]) ]: [ s, f | swapsort2( r ) ] ;</a:t>
            </a:r>
          </a:p>
        </p:txBody>
      </p:sp>
      <p:sp>
        <p:nvSpPr>
          <p:cNvPr id="91143" name="Line 14"/>
          <p:cNvSpPr>
            <a:spLocks noChangeShapeType="1"/>
          </p:cNvSpPr>
          <p:nvPr/>
        </p:nvSpPr>
        <p:spPr bwMode="auto">
          <a:xfrm>
            <a:off x="309563" y="2093913"/>
            <a:ext cx="41132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Line 15"/>
          <p:cNvSpPr>
            <a:spLocks noChangeShapeType="1"/>
          </p:cNvSpPr>
          <p:nvPr/>
        </p:nvSpPr>
        <p:spPr bwMode="auto">
          <a:xfrm>
            <a:off x="309563" y="3389313"/>
            <a:ext cx="8462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Text Box 16"/>
          <p:cNvSpPr txBox="1">
            <a:spLocks noChangeArrowheads="1"/>
          </p:cNvSpPr>
          <p:nvPr/>
        </p:nvSpPr>
        <p:spPr bwMode="auto">
          <a:xfrm>
            <a:off x="273050" y="3516313"/>
            <a:ext cx="82915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mergesort   (see one possible solution in  /cs/cs60/as/a10)</a:t>
            </a:r>
          </a:p>
        </p:txBody>
      </p:sp>
      <p:sp>
        <p:nvSpPr>
          <p:cNvPr id="91146" name="Line 17"/>
          <p:cNvSpPr>
            <a:spLocks noChangeShapeType="1"/>
          </p:cNvSpPr>
          <p:nvPr/>
        </p:nvSpPr>
        <p:spPr bwMode="auto">
          <a:xfrm>
            <a:off x="309563" y="3862388"/>
            <a:ext cx="8462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Text Box 18"/>
          <p:cNvSpPr txBox="1">
            <a:spLocks noChangeArrowheads="1"/>
          </p:cNvSpPr>
          <p:nvPr/>
        </p:nvSpPr>
        <p:spPr bwMode="auto">
          <a:xfrm>
            <a:off x="641350" y="4503738"/>
            <a:ext cx="6294438" cy="204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/***/ 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class// 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hello// /*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{ public static void main(String[] arg) {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    System.out.println("\nHello from Java.\n");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    //  */  /***/ p(0). p(hello-from-prolog). /*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    //  */  /***/ hello :- p(A), write(A). /*</a:t>
            </a:r>
          </a:p>
          <a:p>
            <a:r>
              <a:rPr lang="en-US" sz="1600">
                <a:solidFill>
                  <a:srgbClr val="000000"/>
                </a:solidFill>
                <a:latin typeface="Courier" pitchFamily="1" charset="0"/>
              </a:rPr>
              <a:t>} } //  */  %; hello = "\nHello from Rex.";</a:t>
            </a:r>
            <a:r>
              <a:rPr lang="en-US" sz="2000">
                <a:solidFill>
                  <a:srgbClr val="000000"/>
                </a:solidFill>
                <a:latin typeface="Helvetica" pitchFamily="1" charset="0"/>
              </a:rPr>
              <a:t> </a:t>
            </a:r>
          </a:p>
        </p:txBody>
      </p:sp>
      <p:sp>
        <p:nvSpPr>
          <p:cNvPr id="91148" name="Text Box 19"/>
          <p:cNvSpPr txBox="1">
            <a:spLocks noChangeArrowheads="1"/>
          </p:cNvSpPr>
          <p:nvPr/>
        </p:nvSpPr>
        <p:spPr bwMode="auto">
          <a:xfrm>
            <a:off x="654050" y="4043363"/>
            <a:ext cx="17097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A true polyglot ...</a:t>
            </a:r>
          </a:p>
        </p:txBody>
      </p:sp>
      <p:sp>
        <p:nvSpPr>
          <p:cNvPr id="91149" name="Text Box 20"/>
          <p:cNvSpPr txBox="1">
            <a:spLocks noChangeArrowheads="1"/>
          </p:cNvSpPr>
          <p:nvPr/>
        </p:nvSpPr>
        <p:spPr bwMode="auto">
          <a:xfrm>
            <a:off x="4425950" y="2117725"/>
            <a:ext cx="43608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less(F,[A|R]) :- F =&lt; A, less(F,R).    less(F,[ ]). </a:t>
            </a:r>
          </a:p>
        </p:txBody>
      </p:sp>
      <p:sp>
        <p:nvSpPr>
          <p:cNvPr id="91150" name="Line 21"/>
          <p:cNvSpPr>
            <a:spLocks noChangeShapeType="1"/>
          </p:cNvSpPr>
          <p:nvPr/>
        </p:nvSpPr>
        <p:spPr bwMode="auto">
          <a:xfrm>
            <a:off x="4421188" y="2095500"/>
            <a:ext cx="0" cy="404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Line 22"/>
          <p:cNvSpPr>
            <a:spLocks noChangeShapeType="1"/>
          </p:cNvSpPr>
          <p:nvPr/>
        </p:nvSpPr>
        <p:spPr bwMode="auto">
          <a:xfrm>
            <a:off x="4422775" y="2500313"/>
            <a:ext cx="4271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411163" y="1082675"/>
            <a:ext cx="8218487" cy="180975"/>
            <a:chOff x="295" y="1311"/>
            <a:chExt cx="5177" cy="114"/>
          </a:xfrm>
        </p:grpSpPr>
        <p:sp>
          <p:nvSpPr>
            <p:cNvPr id="9218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218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685800" y="29686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Today</a:t>
            </a:r>
          </a:p>
        </p:txBody>
      </p:sp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382588" y="1309688"/>
            <a:ext cx="8169275" cy="320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Machines, machines, machines...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DFAs (Deterministic Finite Automata)  { = FSMs }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NFAs (Nondeterministic Finite Automata)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Turing Machines = universal computing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other types of computing:             </a:t>
            </a:r>
            <a:r>
              <a:rPr lang="en-US" sz="2400" b="1">
                <a:latin typeface="Times" pitchFamily="-128" charset="0"/>
              </a:rPr>
              <a:t>DNA</a:t>
            </a:r>
            <a:r>
              <a:rPr lang="en-US" sz="2400">
                <a:latin typeface="Times" pitchFamily="-128" charset="0"/>
              </a:rPr>
              <a:t>               </a:t>
            </a:r>
            <a:r>
              <a:rPr lang="en-US" sz="2400" b="1">
                <a:latin typeface="Times" pitchFamily="-128" charset="0"/>
              </a:rPr>
              <a:t>Quantum</a:t>
            </a:r>
            <a:endParaRPr lang="en-US" sz="2400">
              <a:latin typeface="Times" pitchFamily="-12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3200">
              <a:latin typeface="Times" pitchFamily="-128" charset="0"/>
            </a:endParaRPr>
          </a:p>
        </p:txBody>
      </p:sp>
      <p:sp>
        <p:nvSpPr>
          <p:cNvPr id="92165" name="Text Box 7"/>
          <p:cNvSpPr txBox="1">
            <a:spLocks noChangeArrowheads="1"/>
          </p:cNvSpPr>
          <p:nvPr/>
        </p:nvSpPr>
        <p:spPr bwMode="auto">
          <a:xfrm>
            <a:off x="6338888" y="333375"/>
            <a:ext cx="2409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Times" pitchFamily="-128" charset="0"/>
            </a:endParaRPr>
          </a:p>
        </p:txBody>
      </p:sp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382588" y="3943350"/>
            <a:ext cx="3681412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... and Problems</a:t>
            </a:r>
          </a:p>
        </p:txBody>
      </p:sp>
      <p:sp>
        <p:nvSpPr>
          <p:cNvPr id="92167" name="Text Box 9"/>
          <p:cNvSpPr txBox="1">
            <a:spLocks noChangeArrowheads="1"/>
          </p:cNvSpPr>
          <p:nvPr/>
        </p:nvSpPr>
        <p:spPr bwMode="auto">
          <a:xfrm>
            <a:off x="147638" y="119063"/>
            <a:ext cx="1160462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AS 11 due Fri. @ midnight</a:t>
            </a:r>
          </a:p>
        </p:txBody>
      </p:sp>
      <p:sp>
        <p:nvSpPr>
          <p:cNvPr id="92168" name="Text Box 10"/>
          <p:cNvSpPr txBox="1">
            <a:spLocks noChangeArrowheads="1"/>
          </p:cNvSpPr>
          <p:nvPr/>
        </p:nvSpPr>
        <p:spPr bwMode="auto">
          <a:xfrm>
            <a:off x="469900" y="5991225"/>
            <a:ext cx="9620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searching</a:t>
            </a:r>
          </a:p>
        </p:txBody>
      </p:sp>
      <p:sp>
        <p:nvSpPr>
          <p:cNvPr id="92169" name="Text Box 11"/>
          <p:cNvSpPr txBox="1">
            <a:spLocks noChangeArrowheads="1"/>
          </p:cNvSpPr>
          <p:nvPr/>
        </p:nvSpPr>
        <p:spPr bwMode="auto">
          <a:xfrm>
            <a:off x="1487488" y="5995988"/>
            <a:ext cx="7493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sorting</a:t>
            </a:r>
          </a:p>
        </p:txBody>
      </p:sp>
      <p:sp>
        <p:nvSpPr>
          <p:cNvPr id="92170" name="Text Box 12"/>
          <p:cNvSpPr txBox="1">
            <a:spLocks noChangeArrowheads="1"/>
          </p:cNvSpPr>
          <p:nvPr/>
        </p:nvSpPr>
        <p:spPr bwMode="auto">
          <a:xfrm>
            <a:off x="2346325" y="6002338"/>
            <a:ext cx="9175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factoring</a:t>
            </a:r>
          </a:p>
        </p:txBody>
      </p:sp>
      <p:sp>
        <p:nvSpPr>
          <p:cNvPr id="92171" name="Text Box 13"/>
          <p:cNvSpPr txBox="1">
            <a:spLocks noChangeArrowheads="1"/>
          </p:cNvSpPr>
          <p:nvPr/>
        </p:nvSpPr>
        <p:spPr bwMode="auto">
          <a:xfrm>
            <a:off x="3462338" y="5699125"/>
            <a:ext cx="11779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satisfiability</a:t>
            </a:r>
          </a:p>
        </p:txBody>
      </p:sp>
      <p:sp>
        <p:nvSpPr>
          <p:cNvPr id="92172" name="Text Box 14"/>
          <p:cNvSpPr txBox="1">
            <a:spLocks noChangeArrowheads="1"/>
          </p:cNvSpPr>
          <p:nvPr/>
        </p:nvSpPr>
        <p:spPr bwMode="auto">
          <a:xfrm>
            <a:off x="3346450" y="6211888"/>
            <a:ext cx="13747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graph coloring</a:t>
            </a:r>
          </a:p>
        </p:txBody>
      </p:sp>
      <p:sp>
        <p:nvSpPr>
          <p:cNvPr id="92173" name="Text Box 15"/>
          <p:cNvSpPr txBox="1">
            <a:spLocks noChangeArrowheads="1"/>
          </p:cNvSpPr>
          <p:nvPr/>
        </p:nvSpPr>
        <p:spPr bwMode="auto">
          <a:xfrm>
            <a:off x="3576638" y="5970588"/>
            <a:ext cx="9398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knapsack</a:t>
            </a:r>
          </a:p>
        </p:txBody>
      </p:sp>
      <p:sp>
        <p:nvSpPr>
          <p:cNvPr id="92174" name="Text Box 16"/>
          <p:cNvSpPr txBox="1">
            <a:spLocks noChangeArrowheads="1"/>
          </p:cNvSpPr>
          <p:nvPr/>
        </p:nvSpPr>
        <p:spPr bwMode="auto">
          <a:xfrm>
            <a:off x="3005138" y="6456363"/>
            <a:ext cx="2057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traveling salesperson</a:t>
            </a:r>
          </a:p>
        </p:txBody>
      </p:sp>
      <p:sp>
        <p:nvSpPr>
          <p:cNvPr id="92175" name="Text Box 17"/>
          <p:cNvSpPr txBox="1">
            <a:spLocks noChangeArrowheads="1"/>
          </p:cNvSpPr>
          <p:nvPr/>
        </p:nvSpPr>
        <p:spPr bwMode="auto">
          <a:xfrm>
            <a:off x="7786688" y="5699125"/>
            <a:ext cx="6127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tiling</a:t>
            </a:r>
          </a:p>
        </p:txBody>
      </p:sp>
      <p:sp>
        <p:nvSpPr>
          <p:cNvPr id="92176" name="Text Box 18"/>
          <p:cNvSpPr txBox="1">
            <a:spLocks noChangeArrowheads="1"/>
          </p:cNvSpPr>
          <p:nvPr/>
        </p:nvSpPr>
        <p:spPr bwMode="auto">
          <a:xfrm>
            <a:off x="4949825" y="5857875"/>
            <a:ext cx="22479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equivalence  of  “super” regular  expressions</a:t>
            </a:r>
          </a:p>
        </p:txBody>
      </p:sp>
      <p:sp>
        <p:nvSpPr>
          <p:cNvPr id="92177" name="Text Box 19"/>
          <p:cNvSpPr txBox="1">
            <a:spLocks noChangeArrowheads="1"/>
          </p:cNvSpPr>
          <p:nvPr/>
        </p:nvSpPr>
        <p:spPr bwMode="auto">
          <a:xfrm>
            <a:off x="7807325" y="5365750"/>
            <a:ext cx="7493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halting</a:t>
            </a:r>
          </a:p>
        </p:txBody>
      </p:sp>
      <p:sp>
        <p:nvSpPr>
          <p:cNvPr id="92178" name="Text Box 20"/>
          <p:cNvSpPr txBox="1">
            <a:spLocks noChangeArrowheads="1"/>
          </p:cNvSpPr>
          <p:nvPr/>
        </p:nvSpPr>
        <p:spPr bwMode="auto">
          <a:xfrm>
            <a:off x="1500188" y="4805363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Impact" pitchFamily="1" charset="0"/>
              </a:rPr>
              <a:t>P</a:t>
            </a:r>
          </a:p>
        </p:txBody>
      </p:sp>
      <p:sp>
        <p:nvSpPr>
          <p:cNvPr id="92179" name="Line 21"/>
          <p:cNvSpPr>
            <a:spLocks noChangeShapeType="1"/>
          </p:cNvSpPr>
          <p:nvPr/>
        </p:nvSpPr>
        <p:spPr bwMode="auto">
          <a:xfrm>
            <a:off x="930275" y="5507038"/>
            <a:ext cx="1357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Line 22"/>
          <p:cNvSpPr>
            <a:spLocks noChangeShapeType="1"/>
          </p:cNvSpPr>
          <p:nvPr/>
        </p:nvSpPr>
        <p:spPr bwMode="auto">
          <a:xfrm>
            <a:off x="2278063" y="5507038"/>
            <a:ext cx="22685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Text Box 23"/>
          <p:cNvSpPr txBox="1">
            <a:spLocks noChangeArrowheads="1"/>
          </p:cNvSpPr>
          <p:nvPr/>
        </p:nvSpPr>
        <p:spPr bwMode="auto">
          <a:xfrm>
            <a:off x="3111500" y="4832350"/>
            <a:ext cx="5016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Impact" pitchFamily="1" charset="0"/>
              </a:rPr>
              <a:t>NP</a:t>
            </a:r>
          </a:p>
        </p:txBody>
      </p:sp>
      <p:sp>
        <p:nvSpPr>
          <p:cNvPr id="92182" name="Text Box 24"/>
          <p:cNvSpPr txBox="1">
            <a:spLocks noChangeArrowheads="1"/>
          </p:cNvSpPr>
          <p:nvPr/>
        </p:nvSpPr>
        <p:spPr bwMode="auto">
          <a:xfrm>
            <a:off x="3417888" y="5191125"/>
            <a:ext cx="12239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Impact" pitchFamily="1" charset="0"/>
              </a:rPr>
              <a:t>NP complete</a:t>
            </a:r>
          </a:p>
        </p:txBody>
      </p:sp>
      <p:sp>
        <p:nvSpPr>
          <p:cNvPr id="92183" name="Line 25"/>
          <p:cNvSpPr>
            <a:spLocks noChangeShapeType="1"/>
          </p:cNvSpPr>
          <p:nvPr/>
        </p:nvSpPr>
        <p:spPr bwMode="auto">
          <a:xfrm>
            <a:off x="4537075" y="5507038"/>
            <a:ext cx="2627313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Text Box 26"/>
          <p:cNvSpPr txBox="1">
            <a:spLocks noChangeArrowheads="1"/>
          </p:cNvSpPr>
          <p:nvPr/>
        </p:nvSpPr>
        <p:spPr bwMode="auto">
          <a:xfrm>
            <a:off x="5775325" y="4830763"/>
            <a:ext cx="6111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Impact" pitchFamily="1" charset="0"/>
              </a:rPr>
              <a:t>EXP</a:t>
            </a:r>
          </a:p>
        </p:txBody>
      </p:sp>
      <p:sp>
        <p:nvSpPr>
          <p:cNvPr id="92185" name="Text Box 27"/>
          <p:cNvSpPr txBox="1">
            <a:spLocks noChangeArrowheads="1"/>
          </p:cNvSpPr>
          <p:nvPr/>
        </p:nvSpPr>
        <p:spPr bwMode="auto">
          <a:xfrm>
            <a:off x="7519988" y="4887913"/>
            <a:ext cx="12620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Impact" pitchFamily="1" charset="0"/>
              </a:rPr>
              <a:t>UNDECIDABLE</a:t>
            </a:r>
          </a:p>
        </p:txBody>
      </p:sp>
      <p:sp>
        <p:nvSpPr>
          <p:cNvPr id="92186" name="Text Box 28"/>
          <p:cNvSpPr txBox="1">
            <a:spLocks noChangeArrowheads="1"/>
          </p:cNvSpPr>
          <p:nvPr/>
        </p:nvSpPr>
        <p:spPr bwMode="auto">
          <a:xfrm>
            <a:off x="7402513" y="6005513"/>
            <a:ext cx="15335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theorem proving</a:t>
            </a:r>
          </a:p>
        </p:txBody>
      </p:sp>
      <p:sp>
        <p:nvSpPr>
          <p:cNvPr id="92187" name="Text Box 29"/>
          <p:cNvSpPr txBox="1">
            <a:spLocks noChangeArrowheads="1"/>
          </p:cNvSpPr>
          <p:nvPr/>
        </p:nvSpPr>
        <p:spPr bwMode="auto">
          <a:xfrm>
            <a:off x="1712913" y="341313"/>
            <a:ext cx="1612900" cy="3492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Times" pitchFamily="-128" charset="0"/>
              </a:rPr>
              <a:t>Fall 00 Lec 24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489075" y="6226175"/>
            <a:ext cx="5949950" cy="4762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Languages accepted by FAs are called </a:t>
            </a:r>
            <a:r>
              <a:rPr lang="en-US" sz="2400" i="1">
                <a:latin typeface="Times" pitchFamily="-128" charset="0"/>
              </a:rPr>
              <a:t>regular</a:t>
            </a:r>
            <a:r>
              <a:rPr lang="en-US" sz="2400">
                <a:latin typeface="Times" pitchFamily="-128" charset="0"/>
              </a:rPr>
              <a:t>.</a:t>
            </a: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319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319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NFAs  vs.  DFAs</a:t>
            </a:r>
          </a:p>
        </p:txBody>
      </p:sp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415925" y="5280025"/>
            <a:ext cx="8509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For any DFA, there is some NFA that accepts the same language?</a:t>
            </a:r>
          </a:p>
        </p:txBody>
      </p:sp>
      <p:sp>
        <p:nvSpPr>
          <p:cNvPr id="93190" name="Text Box 8"/>
          <p:cNvSpPr txBox="1">
            <a:spLocks noChangeArrowheads="1"/>
          </p:cNvSpPr>
          <p:nvPr/>
        </p:nvSpPr>
        <p:spPr bwMode="auto">
          <a:xfrm>
            <a:off x="425450" y="5730875"/>
            <a:ext cx="8509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For any NFA, there is some DFA that accepts the same language?</a:t>
            </a:r>
          </a:p>
        </p:txBody>
      </p:sp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454025" y="1460500"/>
            <a:ext cx="7405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What NFA accepts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= { w | w ends with 011 or 110}</a:t>
            </a:r>
            <a:r>
              <a:rPr lang="en-US" sz="2400">
                <a:latin typeface="Times" pitchFamily="-128" charset="0"/>
              </a:rPr>
              <a:t>  ?</a:t>
            </a:r>
          </a:p>
        </p:txBody>
      </p:sp>
      <p:sp>
        <p:nvSpPr>
          <p:cNvPr id="93192" name="Text Box 10"/>
          <p:cNvSpPr txBox="1">
            <a:spLocks noChangeArrowheads="1"/>
          </p:cNvSpPr>
          <p:nvPr/>
        </p:nvSpPr>
        <p:spPr bwMode="auto">
          <a:xfrm>
            <a:off x="228600" y="4770438"/>
            <a:ext cx="2184400" cy="4762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Arial" charset="0"/>
              </a:rPr>
              <a:t>True or False?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420688" y="946150"/>
            <a:ext cx="8218487" cy="180975"/>
            <a:chOff x="295" y="1311"/>
            <a:chExt cx="5177" cy="114"/>
          </a:xfrm>
        </p:grpSpPr>
        <p:sp>
          <p:nvSpPr>
            <p:cNvPr id="942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42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695325" y="16033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Today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222250" y="1284288"/>
            <a:ext cx="8761413" cy="277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In search of an O(1) sorting algorithm...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CS: </a:t>
            </a: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The science of difficulty</a:t>
            </a:r>
            <a:endParaRPr lang="en-US" sz="3200">
              <a:latin typeface="Times" pitchFamily="-12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" pitchFamily="-128" charset="0"/>
              </a:rPr>
              <a:t> Assignment 11: Finite State Machines    </a:t>
            </a:r>
            <a:r>
              <a:rPr lang="en-US" sz="2000">
                <a:latin typeface="Times" pitchFamily="-128" charset="0"/>
              </a:rPr>
              <a:t>(Due Fri., 12/1)</a:t>
            </a:r>
            <a:r>
              <a:rPr lang="en-US" sz="3200">
                <a:latin typeface="Times" pitchFamily="-12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3200">
              <a:latin typeface="Times" pitchFamily="-128" charset="0"/>
            </a:endParaRPr>
          </a:p>
        </p:txBody>
      </p:sp>
      <p:sp>
        <p:nvSpPr>
          <p:cNvPr id="94213" name="Text Box 8"/>
          <p:cNvSpPr txBox="1">
            <a:spLocks noChangeArrowheads="1"/>
          </p:cNvSpPr>
          <p:nvPr/>
        </p:nvSpPr>
        <p:spPr bwMode="auto">
          <a:xfrm>
            <a:off x="5824538" y="2036763"/>
            <a:ext cx="20129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9900"/>
                </a:solidFill>
                <a:latin typeface="Times" pitchFamily="-128" charset="0"/>
              </a:rPr>
              <a:t>P ≠ NP </a:t>
            </a:r>
          </a:p>
        </p:txBody>
      </p:sp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6446838" y="1747838"/>
            <a:ext cx="4635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Times" pitchFamily="-128" charset="0"/>
              </a:rPr>
              <a:t>?</a:t>
            </a:r>
          </a:p>
        </p:txBody>
      </p:sp>
      <p:sp>
        <p:nvSpPr>
          <p:cNvPr id="94215" name="Text Box 10"/>
          <p:cNvSpPr txBox="1">
            <a:spLocks noChangeArrowheads="1"/>
          </p:cNvSpPr>
          <p:nvPr/>
        </p:nvSpPr>
        <p:spPr bwMode="auto">
          <a:xfrm>
            <a:off x="1982788" y="3254375"/>
            <a:ext cx="6561137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" pitchFamily="-128" charset="0"/>
              </a:rPr>
              <a:t>DFA</a:t>
            </a:r>
            <a:r>
              <a:rPr lang="en-US" sz="3200">
                <a:latin typeface="Times" pitchFamily="-128" charset="0"/>
              </a:rPr>
              <a:t>: “Deterministic Finite Automata”</a:t>
            </a:r>
          </a:p>
        </p:txBody>
      </p:sp>
      <p:sp>
        <p:nvSpPr>
          <p:cNvPr id="94216" name="Text Box 11"/>
          <p:cNvSpPr txBox="1">
            <a:spLocks noChangeArrowheads="1"/>
          </p:cNvSpPr>
          <p:nvPr/>
        </p:nvSpPr>
        <p:spPr bwMode="auto">
          <a:xfrm>
            <a:off x="700088" y="3367088"/>
            <a:ext cx="114458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also called</a:t>
            </a:r>
          </a:p>
        </p:txBody>
      </p:sp>
      <p:sp>
        <p:nvSpPr>
          <p:cNvPr id="94217" name="Rectangle 16"/>
          <p:cNvSpPr>
            <a:spLocks noChangeArrowheads="1"/>
          </p:cNvSpPr>
          <p:nvPr/>
        </p:nvSpPr>
        <p:spPr bwMode="auto">
          <a:xfrm>
            <a:off x="714375" y="5405438"/>
            <a:ext cx="1698625" cy="12461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18" name="Rectangle 17"/>
          <p:cNvSpPr>
            <a:spLocks noChangeArrowheads="1"/>
          </p:cNvSpPr>
          <p:nvPr/>
        </p:nvSpPr>
        <p:spPr bwMode="auto">
          <a:xfrm>
            <a:off x="6605588" y="5405438"/>
            <a:ext cx="1698625" cy="12461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19" name="Rectangle 18"/>
          <p:cNvSpPr>
            <a:spLocks noChangeArrowheads="1"/>
          </p:cNvSpPr>
          <p:nvPr/>
        </p:nvSpPr>
        <p:spPr bwMode="auto">
          <a:xfrm>
            <a:off x="2678113" y="5405438"/>
            <a:ext cx="1698625" cy="12461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20" name="Rectangle 19"/>
          <p:cNvSpPr>
            <a:spLocks noChangeArrowheads="1"/>
          </p:cNvSpPr>
          <p:nvPr/>
        </p:nvSpPr>
        <p:spPr bwMode="auto">
          <a:xfrm>
            <a:off x="4641850" y="5405438"/>
            <a:ext cx="1698625" cy="12461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21" name="Text Box 20"/>
          <p:cNvSpPr txBox="1">
            <a:spLocks noChangeArrowheads="1"/>
          </p:cNvSpPr>
          <p:nvPr/>
        </p:nvSpPr>
        <p:spPr bwMode="auto">
          <a:xfrm>
            <a:off x="1058863" y="5427663"/>
            <a:ext cx="95091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>
                <a:latin typeface="Times" pitchFamily="-128" charset="0"/>
              </a:rPr>
              <a:t>Thursday</a:t>
            </a:r>
          </a:p>
        </p:txBody>
      </p:sp>
      <p:sp>
        <p:nvSpPr>
          <p:cNvPr id="94222" name="Text Box 21"/>
          <p:cNvSpPr txBox="1">
            <a:spLocks noChangeArrowheads="1"/>
          </p:cNvSpPr>
          <p:nvPr/>
        </p:nvSpPr>
        <p:spPr bwMode="auto">
          <a:xfrm>
            <a:off x="6888163" y="5427663"/>
            <a:ext cx="11779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>
                <a:latin typeface="Times" pitchFamily="-128" charset="0"/>
              </a:rPr>
              <a:t>5/14 or 5/17</a:t>
            </a:r>
          </a:p>
        </p:txBody>
      </p:sp>
      <p:sp>
        <p:nvSpPr>
          <p:cNvPr id="94223" name="Text Box 22"/>
          <p:cNvSpPr txBox="1">
            <a:spLocks noChangeArrowheads="1"/>
          </p:cNvSpPr>
          <p:nvPr/>
        </p:nvSpPr>
        <p:spPr bwMode="auto">
          <a:xfrm>
            <a:off x="5019675" y="5427663"/>
            <a:ext cx="9509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>
                <a:latin typeface="Times" pitchFamily="-128" charset="0"/>
              </a:rPr>
              <a:t>Thursday</a:t>
            </a:r>
          </a:p>
        </p:txBody>
      </p:sp>
      <p:sp>
        <p:nvSpPr>
          <p:cNvPr id="94224" name="Text Box 23"/>
          <p:cNvSpPr txBox="1">
            <a:spLocks noChangeArrowheads="1"/>
          </p:cNvSpPr>
          <p:nvPr/>
        </p:nvSpPr>
        <p:spPr bwMode="auto">
          <a:xfrm>
            <a:off x="3078163" y="5427663"/>
            <a:ext cx="8731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>
                <a:latin typeface="Times" pitchFamily="-128" charset="0"/>
              </a:rPr>
              <a:t>Tuesday</a:t>
            </a:r>
          </a:p>
        </p:txBody>
      </p:sp>
      <p:sp>
        <p:nvSpPr>
          <p:cNvPr id="94225" name="Text Box 24"/>
          <p:cNvSpPr txBox="1">
            <a:spLocks noChangeArrowheads="1"/>
          </p:cNvSpPr>
          <p:nvPr/>
        </p:nvSpPr>
        <p:spPr bwMode="auto">
          <a:xfrm>
            <a:off x="944563" y="5861050"/>
            <a:ext cx="1250950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Sand" charset="0"/>
              </a:rPr>
              <a:t>Turing Machines</a:t>
            </a:r>
          </a:p>
        </p:txBody>
      </p:sp>
      <p:sp>
        <p:nvSpPr>
          <p:cNvPr id="94226" name="Text Box 25"/>
          <p:cNvSpPr txBox="1">
            <a:spLocks noChangeArrowheads="1"/>
          </p:cNvSpPr>
          <p:nvPr/>
        </p:nvSpPr>
        <p:spPr bwMode="auto">
          <a:xfrm>
            <a:off x="2874963" y="5772150"/>
            <a:ext cx="1250950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Sand" charset="0"/>
              </a:rPr>
              <a:t>Real Machines!  (circuits)</a:t>
            </a:r>
          </a:p>
        </p:txBody>
      </p:sp>
      <p:sp>
        <p:nvSpPr>
          <p:cNvPr id="94227" name="Text Box 26"/>
          <p:cNvSpPr txBox="1">
            <a:spLocks noChangeArrowheads="1"/>
          </p:cNvSpPr>
          <p:nvPr/>
        </p:nvSpPr>
        <p:spPr bwMode="auto">
          <a:xfrm>
            <a:off x="4860925" y="5880100"/>
            <a:ext cx="1250950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Sand" charset="0"/>
              </a:rPr>
              <a:t>Machine   Language</a:t>
            </a:r>
          </a:p>
        </p:txBody>
      </p:sp>
      <p:sp>
        <p:nvSpPr>
          <p:cNvPr id="94228" name="Text Box 27"/>
          <p:cNvSpPr txBox="1">
            <a:spLocks noChangeArrowheads="1"/>
          </p:cNvSpPr>
          <p:nvPr/>
        </p:nvSpPr>
        <p:spPr bwMode="auto">
          <a:xfrm>
            <a:off x="6815138" y="5972175"/>
            <a:ext cx="12509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Sand" charset="0"/>
              </a:rPr>
              <a:t>Final Exam</a:t>
            </a:r>
          </a:p>
        </p:txBody>
      </p:sp>
      <p:sp>
        <p:nvSpPr>
          <p:cNvPr id="94229" name="Oval 28"/>
          <p:cNvSpPr>
            <a:spLocks noChangeArrowheads="1"/>
          </p:cNvSpPr>
          <p:nvPr/>
        </p:nvSpPr>
        <p:spPr bwMode="auto">
          <a:xfrm>
            <a:off x="1293813" y="4119563"/>
            <a:ext cx="793750" cy="793750"/>
          </a:xfrm>
          <a:prstGeom prst="ellips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30" name="Oval 30"/>
          <p:cNvSpPr>
            <a:spLocks noChangeArrowheads="1"/>
          </p:cNvSpPr>
          <p:nvPr/>
        </p:nvSpPr>
        <p:spPr bwMode="auto">
          <a:xfrm>
            <a:off x="3517900" y="4216400"/>
            <a:ext cx="793750" cy="793750"/>
          </a:xfrm>
          <a:prstGeom prst="ellips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31" name="Oval 31"/>
          <p:cNvSpPr>
            <a:spLocks noChangeArrowheads="1"/>
          </p:cNvSpPr>
          <p:nvPr/>
        </p:nvSpPr>
        <p:spPr bwMode="auto">
          <a:xfrm>
            <a:off x="5924550" y="4249738"/>
            <a:ext cx="793750" cy="793750"/>
          </a:xfrm>
          <a:prstGeom prst="ellips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32" name="Freeform 32"/>
          <p:cNvSpPr>
            <a:spLocks/>
          </p:cNvSpPr>
          <p:nvPr/>
        </p:nvSpPr>
        <p:spPr bwMode="auto">
          <a:xfrm>
            <a:off x="6746875" y="4441825"/>
            <a:ext cx="571500" cy="330200"/>
          </a:xfrm>
          <a:custGeom>
            <a:avLst/>
            <a:gdLst>
              <a:gd name="T0" fmla="*/ 0 w 360"/>
              <a:gd name="T1" fmla="*/ 2147483647 h 208"/>
              <a:gd name="T2" fmla="*/ 2147483647 w 360"/>
              <a:gd name="T3" fmla="*/ 2147483647 h 208"/>
              <a:gd name="T4" fmla="*/ 2147483647 w 360"/>
              <a:gd name="T5" fmla="*/ 2147483647 h 208"/>
              <a:gd name="T6" fmla="*/ 2147483647 w 360"/>
              <a:gd name="T7" fmla="*/ 2147483647 h 208"/>
              <a:gd name="T8" fmla="*/ 2147483647 w 360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208"/>
              <a:gd name="T17" fmla="*/ 360 w 360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208">
                <a:moveTo>
                  <a:pt x="0" y="7"/>
                </a:moveTo>
                <a:cubicBezTo>
                  <a:pt x="68" y="0"/>
                  <a:pt x="136" y="4"/>
                  <a:pt x="205" y="12"/>
                </a:cubicBezTo>
                <a:cubicBezTo>
                  <a:pt x="270" y="28"/>
                  <a:pt x="335" y="39"/>
                  <a:pt x="360" y="112"/>
                </a:cubicBezTo>
                <a:cubicBezTo>
                  <a:pt x="341" y="187"/>
                  <a:pt x="181" y="204"/>
                  <a:pt x="120" y="207"/>
                </a:cubicBezTo>
                <a:cubicBezTo>
                  <a:pt x="83" y="208"/>
                  <a:pt x="46" y="207"/>
                  <a:pt x="10" y="207"/>
                </a:cubicBezTo>
              </a:path>
            </a:pathLst>
          </a:custGeom>
          <a:noFill/>
          <a:ln w="28575">
            <a:solidFill>
              <a:srgbClr val="77777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Line 33"/>
          <p:cNvSpPr>
            <a:spLocks noChangeShapeType="1"/>
          </p:cNvSpPr>
          <p:nvPr/>
        </p:nvSpPr>
        <p:spPr bwMode="auto">
          <a:xfrm>
            <a:off x="4406900" y="4486275"/>
            <a:ext cx="1360488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Line 34"/>
          <p:cNvSpPr>
            <a:spLocks noChangeShapeType="1"/>
          </p:cNvSpPr>
          <p:nvPr/>
        </p:nvSpPr>
        <p:spPr bwMode="auto">
          <a:xfrm flipH="1">
            <a:off x="4424363" y="4789488"/>
            <a:ext cx="1360487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Oval 36"/>
          <p:cNvSpPr>
            <a:spLocks noChangeArrowheads="1"/>
          </p:cNvSpPr>
          <p:nvPr/>
        </p:nvSpPr>
        <p:spPr bwMode="auto">
          <a:xfrm>
            <a:off x="1350963" y="4176713"/>
            <a:ext cx="681037" cy="681037"/>
          </a:xfrm>
          <a:prstGeom prst="ellips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4236" name="Text Box 38"/>
          <p:cNvSpPr txBox="1">
            <a:spLocks noChangeArrowheads="1"/>
          </p:cNvSpPr>
          <p:nvPr/>
        </p:nvSpPr>
        <p:spPr bwMode="auto">
          <a:xfrm>
            <a:off x="3651250" y="4449763"/>
            <a:ext cx="5222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HW</a:t>
            </a:r>
          </a:p>
        </p:txBody>
      </p:sp>
      <p:sp>
        <p:nvSpPr>
          <p:cNvPr id="94237" name="Text Box 39"/>
          <p:cNvSpPr txBox="1">
            <a:spLocks noChangeArrowheads="1"/>
          </p:cNvSpPr>
          <p:nvPr/>
        </p:nvSpPr>
        <p:spPr bwMode="auto">
          <a:xfrm>
            <a:off x="4732338" y="4227513"/>
            <a:ext cx="6492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do HW</a:t>
            </a:r>
          </a:p>
        </p:txBody>
      </p:sp>
      <p:sp>
        <p:nvSpPr>
          <p:cNvPr id="94238" name="Freeform 40"/>
          <p:cNvSpPr>
            <a:spLocks/>
          </p:cNvSpPr>
          <p:nvPr/>
        </p:nvSpPr>
        <p:spPr bwMode="auto">
          <a:xfrm flipH="1" flipV="1">
            <a:off x="2874963" y="4451350"/>
            <a:ext cx="571500" cy="330200"/>
          </a:xfrm>
          <a:custGeom>
            <a:avLst/>
            <a:gdLst>
              <a:gd name="T0" fmla="*/ 0 w 360"/>
              <a:gd name="T1" fmla="*/ 2147483647 h 208"/>
              <a:gd name="T2" fmla="*/ 2147483647 w 360"/>
              <a:gd name="T3" fmla="*/ 2147483647 h 208"/>
              <a:gd name="T4" fmla="*/ 2147483647 w 360"/>
              <a:gd name="T5" fmla="*/ 2147483647 h 208"/>
              <a:gd name="T6" fmla="*/ 2147483647 w 360"/>
              <a:gd name="T7" fmla="*/ 2147483647 h 208"/>
              <a:gd name="T8" fmla="*/ 2147483647 w 360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"/>
              <a:gd name="T16" fmla="*/ 0 h 208"/>
              <a:gd name="T17" fmla="*/ 360 w 360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" h="208">
                <a:moveTo>
                  <a:pt x="0" y="7"/>
                </a:moveTo>
                <a:cubicBezTo>
                  <a:pt x="68" y="0"/>
                  <a:pt x="136" y="4"/>
                  <a:pt x="205" y="12"/>
                </a:cubicBezTo>
                <a:cubicBezTo>
                  <a:pt x="270" y="28"/>
                  <a:pt x="335" y="39"/>
                  <a:pt x="360" y="112"/>
                </a:cubicBezTo>
                <a:cubicBezTo>
                  <a:pt x="341" y="187"/>
                  <a:pt x="181" y="204"/>
                  <a:pt x="120" y="207"/>
                </a:cubicBezTo>
                <a:cubicBezTo>
                  <a:pt x="83" y="208"/>
                  <a:pt x="46" y="207"/>
                  <a:pt x="10" y="207"/>
                </a:cubicBezTo>
              </a:path>
            </a:pathLst>
          </a:custGeom>
          <a:noFill/>
          <a:ln w="28575">
            <a:solidFill>
              <a:srgbClr val="77777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Text Box 41"/>
          <p:cNvSpPr txBox="1">
            <a:spLocks noChangeArrowheads="1"/>
          </p:cNvSpPr>
          <p:nvPr/>
        </p:nvSpPr>
        <p:spPr bwMode="auto">
          <a:xfrm>
            <a:off x="4789488" y="4776788"/>
            <a:ext cx="6492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do HW</a:t>
            </a:r>
          </a:p>
        </p:txBody>
      </p:sp>
      <p:sp>
        <p:nvSpPr>
          <p:cNvPr id="94240" name="Text Box 42"/>
          <p:cNvSpPr txBox="1">
            <a:spLocks noChangeArrowheads="1"/>
          </p:cNvSpPr>
          <p:nvPr/>
        </p:nvSpPr>
        <p:spPr bwMode="auto">
          <a:xfrm>
            <a:off x="6621463" y="4191000"/>
            <a:ext cx="750887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skip HW</a:t>
            </a:r>
          </a:p>
        </p:txBody>
      </p:sp>
      <p:sp>
        <p:nvSpPr>
          <p:cNvPr id="94241" name="Text Box 43"/>
          <p:cNvSpPr txBox="1">
            <a:spLocks noChangeArrowheads="1"/>
          </p:cNvSpPr>
          <p:nvPr/>
        </p:nvSpPr>
        <p:spPr bwMode="auto">
          <a:xfrm>
            <a:off x="2820988" y="4764088"/>
            <a:ext cx="7508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skip HW</a:t>
            </a:r>
          </a:p>
        </p:txBody>
      </p:sp>
      <p:sp>
        <p:nvSpPr>
          <p:cNvPr id="94242" name="Text Box 44"/>
          <p:cNvSpPr txBox="1">
            <a:spLocks noChangeArrowheads="1"/>
          </p:cNvSpPr>
          <p:nvPr/>
        </p:nvSpPr>
        <p:spPr bwMode="auto">
          <a:xfrm>
            <a:off x="6057900" y="4467225"/>
            <a:ext cx="5222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HW</a:t>
            </a:r>
          </a:p>
        </p:txBody>
      </p:sp>
      <p:grpSp>
        <p:nvGrpSpPr>
          <p:cNvPr id="94243" name="Group 48"/>
          <p:cNvGrpSpPr>
            <a:grpSpLocks/>
          </p:cNvGrpSpPr>
          <p:nvPr/>
        </p:nvGrpSpPr>
        <p:grpSpPr bwMode="auto">
          <a:xfrm>
            <a:off x="1111250" y="4349750"/>
            <a:ext cx="168275" cy="341313"/>
            <a:chOff x="715" y="2660"/>
            <a:chExt cx="106" cy="215"/>
          </a:xfrm>
        </p:grpSpPr>
        <p:sp>
          <p:nvSpPr>
            <p:cNvPr id="94248" name="Line 45"/>
            <p:cNvSpPr>
              <a:spLocks noChangeShapeType="1"/>
            </p:cNvSpPr>
            <p:nvPr/>
          </p:nvSpPr>
          <p:spPr bwMode="auto">
            <a:xfrm>
              <a:off x="715" y="2660"/>
              <a:ext cx="105" cy="105"/>
            </a:xfrm>
            <a:prstGeom prst="line">
              <a:avLst/>
            </a:prstGeom>
            <a:noFill/>
            <a:ln w="2857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9" name="Line 46"/>
            <p:cNvSpPr>
              <a:spLocks noChangeShapeType="1"/>
            </p:cNvSpPr>
            <p:nvPr/>
          </p:nvSpPr>
          <p:spPr bwMode="auto">
            <a:xfrm flipV="1">
              <a:off x="716" y="2766"/>
              <a:ext cx="105" cy="105"/>
            </a:xfrm>
            <a:prstGeom prst="line">
              <a:avLst/>
            </a:prstGeom>
            <a:noFill/>
            <a:ln w="2857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0" name="Line 47"/>
            <p:cNvSpPr>
              <a:spLocks noChangeShapeType="1"/>
            </p:cNvSpPr>
            <p:nvPr/>
          </p:nvSpPr>
          <p:spPr bwMode="auto">
            <a:xfrm>
              <a:off x="720" y="2665"/>
              <a:ext cx="0" cy="210"/>
            </a:xfrm>
            <a:prstGeom prst="line">
              <a:avLst/>
            </a:prstGeom>
            <a:noFill/>
            <a:ln w="2857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44" name="Freeform 50"/>
          <p:cNvSpPr>
            <a:spLocks/>
          </p:cNvSpPr>
          <p:nvPr/>
        </p:nvSpPr>
        <p:spPr bwMode="auto">
          <a:xfrm>
            <a:off x="2151063" y="4095750"/>
            <a:ext cx="1468437" cy="349250"/>
          </a:xfrm>
          <a:custGeom>
            <a:avLst/>
            <a:gdLst>
              <a:gd name="T0" fmla="*/ 0 w 925"/>
              <a:gd name="T1" fmla="*/ 2147483647 h 295"/>
              <a:gd name="T2" fmla="*/ 2147483647 w 925"/>
              <a:gd name="T3" fmla="*/ 2147483647 h 295"/>
              <a:gd name="T4" fmla="*/ 2147483647 w 925"/>
              <a:gd name="T5" fmla="*/ 2147483647 h 295"/>
              <a:gd name="T6" fmla="*/ 2147483647 w 925"/>
              <a:gd name="T7" fmla="*/ 2147483647 h 295"/>
              <a:gd name="T8" fmla="*/ 2147483647 w 925"/>
              <a:gd name="T9" fmla="*/ 0 h 295"/>
              <a:gd name="T10" fmla="*/ 2147483647 w 925"/>
              <a:gd name="T11" fmla="*/ 2147483647 h 295"/>
              <a:gd name="T12" fmla="*/ 2147483647 w 925"/>
              <a:gd name="T13" fmla="*/ 2147483647 h 295"/>
              <a:gd name="T14" fmla="*/ 2147483647 w 925"/>
              <a:gd name="T15" fmla="*/ 2147483647 h 295"/>
              <a:gd name="T16" fmla="*/ 2147483647 w 925"/>
              <a:gd name="T17" fmla="*/ 2147483647 h 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5"/>
              <a:gd name="T28" fmla="*/ 0 h 295"/>
              <a:gd name="T29" fmla="*/ 925 w 925"/>
              <a:gd name="T30" fmla="*/ 295 h 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5" h="295">
                <a:moveTo>
                  <a:pt x="0" y="295"/>
                </a:moveTo>
                <a:cubicBezTo>
                  <a:pt x="50" y="261"/>
                  <a:pt x="87" y="217"/>
                  <a:pt x="130" y="175"/>
                </a:cubicBezTo>
                <a:cubicBezTo>
                  <a:pt x="152" y="152"/>
                  <a:pt x="183" y="139"/>
                  <a:pt x="210" y="125"/>
                </a:cubicBezTo>
                <a:cubicBezTo>
                  <a:pt x="237" y="109"/>
                  <a:pt x="260" y="87"/>
                  <a:pt x="290" y="75"/>
                </a:cubicBezTo>
                <a:cubicBezTo>
                  <a:pt x="366" y="42"/>
                  <a:pt x="447" y="16"/>
                  <a:pt x="530" y="0"/>
                </a:cubicBezTo>
                <a:cubicBezTo>
                  <a:pt x="614" y="5"/>
                  <a:pt x="694" y="23"/>
                  <a:pt x="775" y="50"/>
                </a:cubicBezTo>
                <a:cubicBezTo>
                  <a:pt x="801" y="58"/>
                  <a:pt x="828" y="66"/>
                  <a:pt x="855" y="75"/>
                </a:cubicBezTo>
                <a:cubicBezTo>
                  <a:pt x="865" y="78"/>
                  <a:pt x="885" y="85"/>
                  <a:pt x="885" y="85"/>
                </a:cubicBezTo>
                <a:cubicBezTo>
                  <a:pt x="897" y="97"/>
                  <a:pt x="908" y="106"/>
                  <a:pt x="925" y="115"/>
                </a:cubicBezTo>
              </a:path>
            </a:pathLst>
          </a:custGeom>
          <a:noFill/>
          <a:ln w="28575">
            <a:solidFill>
              <a:srgbClr val="777777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5" name="Text Box 51"/>
          <p:cNvSpPr txBox="1">
            <a:spLocks noChangeArrowheads="1"/>
          </p:cNvSpPr>
          <p:nvPr/>
        </p:nvSpPr>
        <p:spPr bwMode="auto">
          <a:xfrm>
            <a:off x="7156450" y="4830763"/>
            <a:ext cx="121761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Arial" charset="0"/>
              </a:rPr>
              <a:t>The Mudd DFA</a:t>
            </a:r>
          </a:p>
        </p:txBody>
      </p:sp>
      <p:sp>
        <p:nvSpPr>
          <p:cNvPr id="94246" name="Text Box 52"/>
          <p:cNvSpPr txBox="1">
            <a:spLocks noChangeArrowheads="1"/>
          </p:cNvSpPr>
          <p:nvPr/>
        </p:nvSpPr>
        <p:spPr bwMode="auto">
          <a:xfrm>
            <a:off x="1308100" y="4402138"/>
            <a:ext cx="76041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Summer</a:t>
            </a:r>
          </a:p>
        </p:txBody>
      </p:sp>
      <p:sp>
        <p:nvSpPr>
          <p:cNvPr id="94247" name="Text Box 53"/>
          <p:cNvSpPr txBox="1">
            <a:spLocks noChangeArrowheads="1"/>
          </p:cNvSpPr>
          <p:nvPr/>
        </p:nvSpPr>
        <p:spPr bwMode="auto">
          <a:xfrm>
            <a:off x="2735263" y="3844925"/>
            <a:ext cx="5651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Mudd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526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6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Quicksort</a:t>
            </a: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536575" y="1423988"/>
            <a:ext cx="4992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Another Divide and Conquer technique</a:t>
            </a:r>
          </a:p>
        </p:txBody>
      </p:sp>
      <p:sp>
        <p:nvSpPr>
          <p:cNvPr id="95237" name="Text Box 7"/>
          <p:cNvSpPr txBox="1">
            <a:spLocks noChangeArrowheads="1"/>
          </p:cNvSpPr>
          <p:nvPr/>
        </p:nvSpPr>
        <p:spPr bwMode="auto">
          <a:xfrm>
            <a:off x="614363" y="2266950"/>
            <a:ext cx="15128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Quick Sort</a:t>
            </a:r>
          </a:p>
        </p:txBody>
      </p:sp>
      <p:grpSp>
        <p:nvGrpSpPr>
          <p:cNvPr id="95238" name="Group 8"/>
          <p:cNvGrpSpPr>
            <a:grpSpLocks/>
          </p:cNvGrpSpPr>
          <p:nvPr/>
        </p:nvGrpSpPr>
        <p:grpSpPr bwMode="auto">
          <a:xfrm>
            <a:off x="2801938" y="2322513"/>
            <a:ext cx="463550" cy="463550"/>
            <a:chOff x="901" y="1784"/>
            <a:chExt cx="292" cy="292"/>
          </a:xfrm>
        </p:grpSpPr>
        <p:sp>
          <p:nvSpPr>
            <p:cNvPr id="95262" name="Rectangle 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63" name="Text Box 1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5239" name="Group 11"/>
          <p:cNvGrpSpPr>
            <a:grpSpLocks/>
          </p:cNvGrpSpPr>
          <p:nvPr/>
        </p:nvGrpSpPr>
        <p:grpSpPr bwMode="auto">
          <a:xfrm>
            <a:off x="3265488" y="2322513"/>
            <a:ext cx="463550" cy="463550"/>
            <a:chOff x="901" y="1784"/>
            <a:chExt cx="292" cy="292"/>
          </a:xfrm>
        </p:grpSpPr>
        <p:sp>
          <p:nvSpPr>
            <p:cNvPr id="95260" name="Rectangle 1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61" name="Text Box 1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5240" name="Group 14"/>
          <p:cNvGrpSpPr>
            <a:grpSpLocks/>
          </p:cNvGrpSpPr>
          <p:nvPr/>
        </p:nvGrpSpPr>
        <p:grpSpPr bwMode="auto">
          <a:xfrm>
            <a:off x="3730625" y="2322513"/>
            <a:ext cx="463550" cy="463550"/>
            <a:chOff x="901" y="1784"/>
            <a:chExt cx="292" cy="292"/>
          </a:xfrm>
        </p:grpSpPr>
        <p:sp>
          <p:nvSpPr>
            <p:cNvPr id="95258" name="Rectangle 1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59" name="Text Box 1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5241" name="Group 17"/>
          <p:cNvGrpSpPr>
            <a:grpSpLocks/>
          </p:cNvGrpSpPr>
          <p:nvPr/>
        </p:nvGrpSpPr>
        <p:grpSpPr bwMode="auto">
          <a:xfrm>
            <a:off x="4195763" y="2322513"/>
            <a:ext cx="463550" cy="463550"/>
            <a:chOff x="901" y="1784"/>
            <a:chExt cx="292" cy="292"/>
          </a:xfrm>
        </p:grpSpPr>
        <p:sp>
          <p:nvSpPr>
            <p:cNvPr id="95256" name="Rectangle 1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57" name="Text Box 1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5242" name="Group 20"/>
          <p:cNvGrpSpPr>
            <a:grpSpLocks/>
          </p:cNvGrpSpPr>
          <p:nvPr/>
        </p:nvGrpSpPr>
        <p:grpSpPr bwMode="auto">
          <a:xfrm>
            <a:off x="4657725" y="2322513"/>
            <a:ext cx="463550" cy="463550"/>
            <a:chOff x="901" y="1784"/>
            <a:chExt cx="292" cy="292"/>
          </a:xfrm>
        </p:grpSpPr>
        <p:sp>
          <p:nvSpPr>
            <p:cNvPr id="95254" name="Rectangle 2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55" name="Text Box 2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5243" name="Group 23"/>
          <p:cNvGrpSpPr>
            <a:grpSpLocks/>
          </p:cNvGrpSpPr>
          <p:nvPr/>
        </p:nvGrpSpPr>
        <p:grpSpPr bwMode="auto">
          <a:xfrm>
            <a:off x="5121275" y="2322513"/>
            <a:ext cx="463550" cy="463550"/>
            <a:chOff x="901" y="1784"/>
            <a:chExt cx="292" cy="292"/>
          </a:xfrm>
        </p:grpSpPr>
        <p:sp>
          <p:nvSpPr>
            <p:cNvPr id="95252" name="Rectangle 2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53" name="Text Box 2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5244" name="Group 26"/>
          <p:cNvGrpSpPr>
            <a:grpSpLocks/>
          </p:cNvGrpSpPr>
          <p:nvPr/>
        </p:nvGrpSpPr>
        <p:grpSpPr bwMode="auto">
          <a:xfrm>
            <a:off x="5586413" y="2322513"/>
            <a:ext cx="463550" cy="463550"/>
            <a:chOff x="901" y="1784"/>
            <a:chExt cx="292" cy="292"/>
          </a:xfrm>
        </p:grpSpPr>
        <p:sp>
          <p:nvSpPr>
            <p:cNvPr id="95250" name="Rectangle 2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51" name="Text Box 2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5245" name="Group 29"/>
          <p:cNvGrpSpPr>
            <a:grpSpLocks/>
          </p:cNvGrpSpPr>
          <p:nvPr/>
        </p:nvGrpSpPr>
        <p:grpSpPr bwMode="auto">
          <a:xfrm>
            <a:off x="6051550" y="2322513"/>
            <a:ext cx="463550" cy="463550"/>
            <a:chOff x="901" y="1784"/>
            <a:chExt cx="292" cy="292"/>
          </a:xfrm>
        </p:grpSpPr>
        <p:sp>
          <p:nvSpPr>
            <p:cNvPr id="95248" name="Rectangle 3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5249" name="Text Box 3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5246" name="Text Box 32"/>
          <p:cNvSpPr txBox="1">
            <a:spLocks noChangeArrowheads="1"/>
          </p:cNvSpPr>
          <p:nvPr/>
        </p:nvSpPr>
        <p:spPr bwMode="auto">
          <a:xfrm>
            <a:off x="2751138" y="2025650"/>
            <a:ext cx="14827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List of length  n</a:t>
            </a:r>
          </a:p>
        </p:txBody>
      </p:sp>
      <p:sp>
        <p:nvSpPr>
          <p:cNvPr id="95247" name="Text Box 33"/>
          <p:cNvSpPr txBox="1">
            <a:spLocks noChangeArrowheads="1"/>
          </p:cNvSpPr>
          <p:nvPr/>
        </p:nvSpPr>
        <p:spPr bwMode="auto">
          <a:xfrm>
            <a:off x="736600" y="2625725"/>
            <a:ext cx="13096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partition and swap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636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6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706438" y="31273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Quicksort</a:t>
            </a:r>
          </a:p>
        </p:txBody>
      </p:sp>
      <p:sp>
        <p:nvSpPr>
          <p:cNvPr id="96260" name="Text Box 6"/>
          <p:cNvSpPr txBox="1">
            <a:spLocks noChangeArrowheads="1"/>
          </p:cNvSpPr>
          <p:nvPr/>
        </p:nvSpPr>
        <p:spPr bwMode="auto">
          <a:xfrm>
            <a:off x="3186113" y="1423988"/>
            <a:ext cx="29257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“Divide and Conquer”</a:t>
            </a:r>
          </a:p>
        </p:txBody>
      </p:sp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614363" y="2257425"/>
            <a:ext cx="15128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Quick Sort</a:t>
            </a:r>
          </a:p>
        </p:txBody>
      </p:sp>
      <p:grpSp>
        <p:nvGrpSpPr>
          <p:cNvPr id="96262" name="Group 8"/>
          <p:cNvGrpSpPr>
            <a:grpSpLocks/>
          </p:cNvGrpSpPr>
          <p:nvPr/>
        </p:nvGrpSpPr>
        <p:grpSpPr bwMode="auto">
          <a:xfrm>
            <a:off x="2801938" y="2227263"/>
            <a:ext cx="463550" cy="463550"/>
            <a:chOff x="901" y="1784"/>
            <a:chExt cx="292" cy="292"/>
          </a:xfrm>
        </p:grpSpPr>
        <p:sp>
          <p:nvSpPr>
            <p:cNvPr id="96363" name="Rectangle 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64" name="Text Box 1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6263" name="Group 11"/>
          <p:cNvGrpSpPr>
            <a:grpSpLocks/>
          </p:cNvGrpSpPr>
          <p:nvPr/>
        </p:nvGrpSpPr>
        <p:grpSpPr bwMode="auto">
          <a:xfrm>
            <a:off x="3265488" y="2227263"/>
            <a:ext cx="463550" cy="463550"/>
            <a:chOff x="901" y="1784"/>
            <a:chExt cx="292" cy="292"/>
          </a:xfrm>
        </p:grpSpPr>
        <p:sp>
          <p:nvSpPr>
            <p:cNvPr id="96361" name="Rectangle 1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62" name="Text Box 1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64" name="Group 14"/>
          <p:cNvGrpSpPr>
            <a:grpSpLocks/>
          </p:cNvGrpSpPr>
          <p:nvPr/>
        </p:nvGrpSpPr>
        <p:grpSpPr bwMode="auto">
          <a:xfrm>
            <a:off x="3730625" y="2227263"/>
            <a:ext cx="463550" cy="463550"/>
            <a:chOff x="901" y="1784"/>
            <a:chExt cx="292" cy="292"/>
          </a:xfrm>
        </p:grpSpPr>
        <p:sp>
          <p:nvSpPr>
            <p:cNvPr id="96359" name="Rectangle 1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60" name="Text Box 1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6265" name="Group 17"/>
          <p:cNvGrpSpPr>
            <a:grpSpLocks/>
          </p:cNvGrpSpPr>
          <p:nvPr/>
        </p:nvGrpSpPr>
        <p:grpSpPr bwMode="auto">
          <a:xfrm>
            <a:off x="4195763" y="2227263"/>
            <a:ext cx="463550" cy="463550"/>
            <a:chOff x="901" y="1784"/>
            <a:chExt cx="292" cy="292"/>
          </a:xfrm>
        </p:grpSpPr>
        <p:sp>
          <p:nvSpPr>
            <p:cNvPr id="96357" name="Rectangle 1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58" name="Text Box 1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6266" name="Group 20"/>
          <p:cNvGrpSpPr>
            <a:grpSpLocks/>
          </p:cNvGrpSpPr>
          <p:nvPr/>
        </p:nvGrpSpPr>
        <p:grpSpPr bwMode="auto">
          <a:xfrm>
            <a:off x="4657725" y="2227263"/>
            <a:ext cx="463550" cy="463550"/>
            <a:chOff x="901" y="1784"/>
            <a:chExt cx="292" cy="292"/>
          </a:xfrm>
        </p:grpSpPr>
        <p:sp>
          <p:nvSpPr>
            <p:cNvPr id="96355" name="Rectangle 2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56" name="Text Box 2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6267" name="Group 23"/>
          <p:cNvGrpSpPr>
            <a:grpSpLocks/>
          </p:cNvGrpSpPr>
          <p:nvPr/>
        </p:nvGrpSpPr>
        <p:grpSpPr bwMode="auto">
          <a:xfrm>
            <a:off x="5121275" y="2227263"/>
            <a:ext cx="463550" cy="463550"/>
            <a:chOff x="901" y="1784"/>
            <a:chExt cx="292" cy="292"/>
          </a:xfrm>
        </p:grpSpPr>
        <p:sp>
          <p:nvSpPr>
            <p:cNvPr id="96353" name="Rectangle 2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54" name="Text Box 2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6268" name="Group 26"/>
          <p:cNvGrpSpPr>
            <a:grpSpLocks/>
          </p:cNvGrpSpPr>
          <p:nvPr/>
        </p:nvGrpSpPr>
        <p:grpSpPr bwMode="auto">
          <a:xfrm>
            <a:off x="5586413" y="2227263"/>
            <a:ext cx="463550" cy="463550"/>
            <a:chOff x="901" y="1784"/>
            <a:chExt cx="292" cy="292"/>
          </a:xfrm>
        </p:grpSpPr>
        <p:sp>
          <p:nvSpPr>
            <p:cNvPr id="96351" name="Rectangle 2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52" name="Text Box 2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69" name="Group 29"/>
          <p:cNvGrpSpPr>
            <a:grpSpLocks/>
          </p:cNvGrpSpPr>
          <p:nvPr/>
        </p:nvGrpSpPr>
        <p:grpSpPr bwMode="auto">
          <a:xfrm>
            <a:off x="6051550" y="2227263"/>
            <a:ext cx="463550" cy="463550"/>
            <a:chOff x="901" y="1784"/>
            <a:chExt cx="292" cy="292"/>
          </a:xfrm>
        </p:grpSpPr>
        <p:sp>
          <p:nvSpPr>
            <p:cNvPr id="96349" name="Rectangle 3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50" name="Text Box 3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6270" name="Text Box 32"/>
          <p:cNvSpPr txBox="1">
            <a:spLocks noChangeArrowheads="1"/>
          </p:cNvSpPr>
          <p:nvPr/>
        </p:nvSpPr>
        <p:spPr bwMode="auto">
          <a:xfrm>
            <a:off x="2751138" y="1930400"/>
            <a:ext cx="14827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List of length  n</a:t>
            </a:r>
          </a:p>
        </p:txBody>
      </p:sp>
      <p:grpSp>
        <p:nvGrpSpPr>
          <p:cNvPr id="96271" name="Group 33"/>
          <p:cNvGrpSpPr>
            <a:grpSpLocks/>
          </p:cNvGrpSpPr>
          <p:nvPr/>
        </p:nvGrpSpPr>
        <p:grpSpPr bwMode="auto">
          <a:xfrm>
            <a:off x="2800350" y="3097213"/>
            <a:ext cx="463550" cy="463550"/>
            <a:chOff x="901" y="1784"/>
            <a:chExt cx="292" cy="292"/>
          </a:xfrm>
        </p:grpSpPr>
        <p:sp>
          <p:nvSpPr>
            <p:cNvPr id="96347" name="Rectangle 3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48" name="Text Box 3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72" name="Group 36"/>
          <p:cNvGrpSpPr>
            <a:grpSpLocks/>
          </p:cNvGrpSpPr>
          <p:nvPr/>
        </p:nvGrpSpPr>
        <p:grpSpPr bwMode="auto">
          <a:xfrm>
            <a:off x="3263900" y="3097213"/>
            <a:ext cx="463550" cy="463550"/>
            <a:chOff x="901" y="1784"/>
            <a:chExt cx="292" cy="292"/>
          </a:xfrm>
        </p:grpSpPr>
        <p:sp>
          <p:nvSpPr>
            <p:cNvPr id="96345" name="Rectangle 3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46" name="Text Box 3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73" name="Group 39"/>
          <p:cNvGrpSpPr>
            <a:grpSpLocks/>
          </p:cNvGrpSpPr>
          <p:nvPr/>
        </p:nvGrpSpPr>
        <p:grpSpPr bwMode="auto">
          <a:xfrm>
            <a:off x="3729038" y="3097213"/>
            <a:ext cx="463550" cy="463550"/>
            <a:chOff x="901" y="1784"/>
            <a:chExt cx="292" cy="292"/>
          </a:xfrm>
        </p:grpSpPr>
        <p:sp>
          <p:nvSpPr>
            <p:cNvPr id="96343" name="Rectangle 4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44" name="Text Box 4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6274" name="Group 42"/>
          <p:cNvGrpSpPr>
            <a:grpSpLocks/>
          </p:cNvGrpSpPr>
          <p:nvPr/>
        </p:nvGrpSpPr>
        <p:grpSpPr bwMode="auto">
          <a:xfrm>
            <a:off x="4194175" y="3097213"/>
            <a:ext cx="463550" cy="463550"/>
            <a:chOff x="901" y="1784"/>
            <a:chExt cx="292" cy="292"/>
          </a:xfrm>
        </p:grpSpPr>
        <p:sp>
          <p:nvSpPr>
            <p:cNvPr id="96341" name="Rectangle 43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42" name="Text Box 44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6275" name="Group 45"/>
          <p:cNvGrpSpPr>
            <a:grpSpLocks/>
          </p:cNvGrpSpPr>
          <p:nvPr/>
        </p:nvGrpSpPr>
        <p:grpSpPr bwMode="auto">
          <a:xfrm>
            <a:off x="4656138" y="3097213"/>
            <a:ext cx="463550" cy="463550"/>
            <a:chOff x="901" y="1784"/>
            <a:chExt cx="292" cy="292"/>
          </a:xfrm>
        </p:grpSpPr>
        <p:sp>
          <p:nvSpPr>
            <p:cNvPr id="96339" name="Rectangle 46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40" name="Text Box 47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6276" name="Group 48"/>
          <p:cNvGrpSpPr>
            <a:grpSpLocks/>
          </p:cNvGrpSpPr>
          <p:nvPr/>
        </p:nvGrpSpPr>
        <p:grpSpPr bwMode="auto">
          <a:xfrm>
            <a:off x="5119688" y="3097213"/>
            <a:ext cx="463550" cy="463550"/>
            <a:chOff x="901" y="1784"/>
            <a:chExt cx="292" cy="292"/>
          </a:xfrm>
        </p:grpSpPr>
        <p:sp>
          <p:nvSpPr>
            <p:cNvPr id="96337" name="Rectangle 4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38" name="Text Box 5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6277" name="Group 51"/>
          <p:cNvGrpSpPr>
            <a:grpSpLocks/>
          </p:cNvGrpSpPr>
          <p:nvPr/>
        </p:nvGrpSpPr>
        <p:grpSpPr bwMode="auto">
          <a:xfrm>
            <a:off x="5584825" y="3097213"/>
            <a:ext cx="463550" cy="463550"/>
            <a:chOff x="901" y="1784"/>
            <a:chExt cx="292" cy="292"/>
          </a:xfrm>
        </p:grpSpPr>
        <p:sp>
          <p:nvSpPr>
            <p:cNvPr id="96335" name="Rectangle 5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36" name="Text Box 5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6278" name="Group 54"/>
          <p:cNvGrpSpPr>
            <a:grpSpLocks/>
          </p:cNvGrpSpPr>
          <p:nvPr/>
        </p:nvGrpSpPr>
        <p:grpSpPr bwMode="auto">
          <a:xfrm>
            <a:off x="6049963" y="3097213"/>
            <a:ext cx="463550" cy="463550"/>
            <a:chOff x="901" y="1784"/>
            <a:chExt cx="292" cy="292"/>
          </a:xfrm>
        </p:grpSpPr>
        <p:sp>
          <p:nvSpPr>
            <p:cNvPr id="96333" name="Rectangle 5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34" name="Text Box 5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6279" name="Line 57"/>
          <p:cNvSpPr>
            <a:spLocks noChangeShapeType="1"/>
          </p:cNvSpPr>
          <p:nvPr/>
        </p:nvSpPr>
        <p:spPr bwMode="auto">
          <a:xfrm flipV="1">
            <a:off x="5118100" y="3625850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80" name="Group 58"/>
          <p:cNvGrpSpPr>
            <a:grpSpLocks/>
          </p:cNvGrpSpPr>
          <p:nvPr/>
        </p:nvGrpSpPr>
        <p:grpSpPr bwMode="auto">
          <a:xfrm>
            <a:off x="5321300" y="3686175"/>
            <a:ext cx="463550" cy="463550"/>
            <a:chOff x="901" y="1784"/>
            <a:chExt cx="292" cy="292"/>
          </a:xfrm>
        </p:grpSpPr>
        <p:sp>
          <p:nvSpPr>
            <p:cNvPr id="96331" name="Rectangle 5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32" name="Text Box 6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6281" name="Group 61"/>
          <p:cNvGrpSpPr>
            <a:grpSpLocks/>
          </p:cNvGrpSpPr>
          <p:nvPr/>
        </p:nvGrpSpPr>
        <p:grpSpPr bwMode="auto">
          <a:xfrm>
            <a:off x="5786438" y="3686175"/>
            <a:ext cx="463550" cy="463550"/>
            <a:chOff x="901" y="1784"/>
            <a:chExt cx="292" cy="292"/>
          </a:xfrm>
        </p:grpSpPr>
        <p:sp>
          <p:nvSpPr>
            <p:cNvPr id="96329" name="Rectangle 6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30" name="Text Box 6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6282" name="Group 64"/>
          <p:cNvGrpSpPr>
            <a:grpSpLocks/>
          </p:cNvGrpSpPr>
          <p:nvPr/>
        </p:nvGrpSpPr>
        <p:grpSpPr bwMode="auto">
          <a:xfrm>
            <a:off x="6251575" y="3686175"/>
            <a:ext cx="463550" cy="463550"/>
            <a:chOff x="901" y="1784"/>
            <a:chExt cx="292" cy="292"/>
          </a:xfrm>
        </p:grpSpPr>
        <p:sp>
          <p:nvSpPr>
            <p:cNvPr id="96327" name="Rectangle 6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28" name="Text Box 6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96283" name="Group 67"/>
          <p:cNvGrpSpPr>
            <a:grpSpLocks/>
          </p:cNvGrpSpPr>
          <p:nvPr/>
        </p:nvGrpSpPr>
        <p:grpSpPr bwMode="auto">
          <a:xfrm>
            <a:off x="2584450" y="3675063"/>
            <a:ext cx="463550" cy="463550"/>
            <a:chOff x="901" y="1784"/>
            <a:chExt cx="292" cy="292"/>
          </a:xfrm>
        </p:grpSpPr>
        <p:sp>
          <p:nvSpPr>
            <p:cNvPr id="96325" name="Rectangle 6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26" name="Text Box 6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84" name="Group 70"/>
          <p:cNvGrpSpPr>
            <a:grpSpLocks/>
          </p:cNvGrpSpPr>
          <p:nvPr/>
        </p:nvGrpSpPr>
        <p:grpSpPr bwMode="auto">
          <a:xfrm>
            <a:off x="3048000" y="3675063"/>
            <a:ext cx="463550" cy="463550"/>
            <a:chOff x="901" y="1784"/>
            <a:chExt cx="292" cy="292"/>
          </a:xfrm>
        </p:grpSpPr>
        <p:sp>
          <p:nvSpPr>
            <p:cNvPr id="96323" name="Rectangle 7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24" name="Text Box 7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85" name="Group 73"/>
          <p:cNvGrpSpPr>
            <a:grpSpLocks/>
          </p:cNvGrpSpPr>
          <p:nvPr/>
        </p:nvGrpSpPr>
        <p:grpSpPr bwMode="auto">
          <a:xfrm>
            <a:off x="3513138" y="3675063"/>
            <a:ext cx="463550" cy="463550"/>
            <a:chOff x="901" y="1784"/>
            <a:chExt cx="292" cy="292"/>
          </a:xfrm>
        </p:grpSpPr>
        <p:sp>
          <p:nvSpPr>
            <p:cNvPr id="96321" name="Rectangle 7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22" name="Text Box 7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6286" name="Group 76"/>
          <p:cNvGrpSpPr>
            <a:grpSpLocks/>
          </p:cNvGrpSpPr>
          <p:nvPr/>
        </p:nvGrpSpPr>
        <p:grpSpPr bwMode="auto">
          <a:xfrm>
            <a:off x="3978275" y="3675063"/>
            <a:ext cx="463550" cy="463550"/>
            <a:chOff x="901" y="1784"/>
            <a:chExt cx="292" cy="292"/>
          </a:xfrm>
        </p:grpSpPr>
        <p:sp>
          <p:nvSpPr>
            <p:cNvPr id="96319" name="Rectangle 7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20" name="Text Box 7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6287" name="Group 79"/>
          <p:cNvGrpSpPr>
            <a:grpSpLocks/>
          </p:cNvGrpSpPr>
          <p:nvPr/>
        </p:nvGrpSpPr>
        <p:grpSpPr bwMode="auto">
          <a:xfrm>
            <a:off x="4440238" y="3675063"/>
            <a:ext cx="463550" cy="463550"/>
            <a:chOff x="901" y="1784"/>
            <a:chExt cx="292" cy="292"/>
          </a:xfrm>
        </p:grpSpPr>
        <p:sp>
          <p:nvSpPr>
            <p:cNvPr id="96317" name="Rectangle 8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18" name="Text Box 8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6288" name="Group 82"/>
          <p:cNvGrpSpPr>
            <a:grpSpLocks/>
          </p:cNvGrpSpPr>
          <p:nvPr/>
        </p:nvGrpSpPr>
        <p:grpSpPr bwMode="auto">
          <a:xfrm>
            <a:off x="5319713" y="4592638"/>
            <a:ext cx="463550" cy="463550"/>
            <a:chOff x="901" y="1784"/>
            <a:chExt cx="292" cy="292"/>
          </a:xfrm>
        </p:grpSpPr>
        <p:sp>
          <p:nvSpPr>
            <p:cNvPr id="96315" name="Rectangle 83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16" name="Text Box 84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6289" name="Group 85"/>
          <p:cNvGrpSpPr>
            <a:grpSpLocks/>
          </p:cNvGrpSpPr>
          <p:nvPr/>
        </p:nvGrpSpPr>
        <p:grpSpPr bwMode="auto">
          <a:xfrm>
            <a:off x="5784850" y="4592638"/>
            <a:ext cx="463550" cy="463550"/>
            <a:chOff x="901" y="1784"/>
            <a:chExt cx="292" cy="292"/>
          </a:xfrm>
        </p:grpSpPr>
        <p:sp>
          <p:nvSpPr>
            <p:cNvPr id="96313" name="Rectangle 86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14" name="Text Box 87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6290" name="Group 88"/>
          <p:cNvGrpSpPr>
            <a:grpSpLocks/>
          </p:cNvGrpSpPr>
          <p:nvPr/>
        </p:nvGrpSpPr>
        <p:grpSpPr bwMode="auto">
          <a:xfrm>
            <a:off x="6249988" y="4592638"/>
            <a:ext cx="463550" cy="463550"/>
            <a:chOff x="901" y="1784"/>
            <a:chExt cx="292" cy="292"/>
          </a:xfrm>
        </p:grpSpPr>
        <p:sp>
          <p:nvSpPr>
            <p:cNvPr id="96311" name="Rectangle 8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12" name="Text Box 9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96291" name="Group 91"/>
          <p:cNvGrpSpPr>
            <a:grpSpLocks/>
          </p:cNvGrpSpPr>
          <p:nvPr/>
        </p:nvGrpSpPr>
        <p:grpSpPr bwMode="auto">
          <a:xfrm>
            <a:off x="2582863" y="4581525"/>
            <a:ext cx="463550" cy="463550"/>
            <a:chOff x="901" y="1784"/>
            <a:chExt cx="292" cy="292"/>
          </a:xfrm>
        </p:grpSpPr>
        <p:sp>
          <p:nvSpPr>
            <p:cNvPr id="96309" name="Rectangle 9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10" name="Text Box 9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6292" name="Group 94"/>
          <p:cNvGrpSpPr>
            <a:grpSpLocks/>
          </p:cNvGrpSpPr>
          <p:nvPr/>
        </p:nvGrpSpPr>
        <p:grpSpPr bwMode="auto">
          <a:xfrm>
            <a:off x="3046413" y="4581525"/>
            <a:ext cx="463550" cy="463550"/>
            <a:chOff x="901" y="1784"/>
            <a:chExt cx="292" cy="292"/>
          </a:xfrm>
        </p:grpSpPr>
        <p:sp>
          <p:nvSpPr>
            <p:cNvPr id="96307" name="Rectangle 9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08" name="Text Box 9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6293" name="Group 97"/>
          <p:cNvGrpSpPr>
            <a:grpSpLocks/>
          </p:cNvGrpSpPr>
          <p:nvPr/>
        </p:nvGrpSpPr>
        <p:grpSpPr bwMode="auto">
          <a:xfrm>
            <a:off x="3511550" y="4581525"/>
            <a:ext cx="463550" cy="463550"/>
            <a:chOff x="901" y="1784"/>
            <a:chExt cx="292" cy="292"/>
          </a:xfrm>
        </p:grpSpPr>
        <p:sp>
          <p:nvSpPr>
            <p:cNvPr id="96305" name="Rectangle 9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06" name="Text Box 9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94" name="Group 100"/>
          <p:cNvGrpSpPr>
            <a:grpSpLocks/>
          </p:cNvGrpSpPr>
          <p:nvPr/>
        </p:nvGrpSpPr>
        <p:grpSpPr bwMode="auto">
          <a:xfrm>
            <a:off x="3976688" y="4581525"/>
            <a:ext cx="463550" cy="463550"/>
            <a:chOff x="901" y="1784"/>
            <a:chExt cx="292" cy="292"/>
          </a:xfrm>
        </p:grpSpPr>
        <p:sp>
          <p:nvSpPr>
            <p:cNvPr id="96303" name="Rectangle 10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04" name="Text Box 10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6295" name="Group 103"/>
          <p:cNvGrpSpPr>
            <a:grpSpLocks/>
          </p:cNvGrpSpPr>
          <p:nvPr/>
        </p:nvGrpSpPr>
        <p:grpSpPr bwMode="auto">
          <a:xfrm>
            <a:off x="4438650" y="4581525"/>
            <a:ext cx="463550" cy="463550"/>
            <a:chOff x="901" y="1784"/>
            <a:chExt cx="292" cy="292"/>
          </a:xfrm>
        </p:grpSpPr>
        <p:sp>
          <p:nvSpPr>
            <p:cNvPr id="96301" name="Rectangle 10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6302" name="Text Box 10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sp>
        <p:nvSpPr>
          <p:cNvPr id="96296" name="Line 106"/>
          <p:cNvSpPr>
            <a:spLocks noChangeShapeType="1"/>
          </p:cNvSpPr>
          <p:nvPr/>
        </p:nvSpPr>
        <p:spPr bwMode="auto">
          <a:xfrm flipV="1">
            <a:off x="3506788" y="5122863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7" name="Line 107"/>
          <p:cNvSpPr>
            <a:spLocks noChangeShapeType="1"/>
          </p:cNvSpPr>
          <p:nvPr/>
        </p:nvSpPr>
        <p:spPr bwMode="auto">
          <a:xfrm flipV="1">
            <a:off x="5784850" y="5105400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8" name="Text Box 108"/>
          <p:cNvSpPr txBox="1">
            <a:spLocks noChangeArrowheads="1"/>
          </p:cNvSpPr>
          <p:nvPr/>
        </p:nvSpPr>
        <p:spPr bwMode="auto">
          <a:xfrm>
            <a:off x="4592638" y="5532438"/>
            <a:ext cx="412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...</a:t>
            </a:r>
          </a:p>
        </p:txBody>
      </p:sp>
      <p:sp>
        <p:nvSpPr>
          <p:cNvPr id="96299" name="Text Box 110"/>
          <p:cNvSpPr txBox="1">
            <a:spLocks noChangeArrowheads="1"/>
          </p:cNvSpPr>
          <p:nvPr/>
        </p:nvSpPr>
        <p:spPr bwMode="auto">
          <a:xfrm>
            <a:off x="142875" y="6267450"/>
            <a:ext cx="49545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-128" charset="0"/>
              </a:rPr>
              <a:t>Can we do better than O(n</a:t>
            </a:r>
            <a:r>
              <a:rPr lang="en-US" sz="2400">
                <a:solidFill>
                  <a:srgbClr val="0000FF"/>
                </a:solidFill>
                <a:latin typeface="Courier" pitchFamily="1" charset="0"/>
              </a:rPr>
              <a:t>*</a:t>
            </a:r>
            <a:r>
              <a:rPr lang="en-US" sz="2400">
                <a:solidFill>
                  <a:srgbClr val="0000FF"/>
                </a:solidFill>
                <a:latin typeface="Times" pitchFamily="-128" charset="0"/>
              </a:rPr>
              <a:t>log(n)) ?</a:t>
            </a:r>
          </a:p>
        </p:txBody>
      </p:sp>
      <p:sp>
        <p:nvSpPr>
          <p:cNvPr id="96300" name="Text Box 111"/>
          <p:cNvSpPr txBox="1">
            <a:spLocks noChangeArrowheads="1"/>
          </p:cNvSpPr>
          <p:nvPr/>
        </p:nvSpPr>
        <p:spPr bwMode="auto">
          <a:xfrm>
            <a:off x="720725" y="2565400"/>
            <a:ext cx="13096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partition and swap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731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1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706438" y="28416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O(n) Sorting </a:t>
            </a: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2071688" y="1382713"/>
            <a:ext cx="50323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Can we do better than O( n</a:t>
            </a:r>
            <a:r>
              <a:rPr lang="en-US" sz="2400">
                <a:latin typeface="Courier" pitchFamily="1" charset="0"/>
              </a:rPr>
              <a:t>*</a:t>
            </a:r>
            <a:r>
              <a:rPr lang="en-US" sz="2400">
                <a:latin typeface="Times" pitchFamily="-128" charset="0"/>
              </a:rPr>
              <a:t>log(n) ) ?</a:t>
            </a:r>
          </a:p>
        </p:txBody>
      </p: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1089025" y="1846263"/>
            <a:ext cx="70199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Yes, but we have to make assumptions about the data...</a:t>
            </a:r>
          </a:p>
        </p:txBody>
      </p:sp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509588" y="2374900"/>
            <a:ext cx="19034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Counting Sort</a:t>
            </a:r>
          </a:p>
        </p:txBody>
      </p:sp>
      <p:grpSp>
        <p:nvGrpSpPr>
          <p:cNvPr id="97287" name="Group 9"/>
          <p:cNvGrpSpPr>
            <a:grpSpLocks/>
          </p:cNvGrpSpPr>
          <p:nvPr/>
        </p:nvGrpSpPr>
        <p:grpSpPr bwMode="auto">
          <a:xfrm>
            <a:off x="2735263" y="2643188"/>
            <a:ext cx="463550" cy="463550"/>
            <a:chOff x="901" y="1784"/>
            <a:chExt cx="292" cy="292"/>
          </a:xfrm>
        </p:grpSpPr>
        <p:sp>
          <p:nvSpPr>
            <p:cNvPr id="97314" name="Rectangle 1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15" name="Text Box 1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7288" name="Group 12"/>
          <p:cNvGrpSpPr>
            <a:grpSpLocks/>
          </p:cNvGrpSpPr>
          <p:nvPr/>
        </p:nvGrpSpPr>
        <p:grpSpPr bwMode="auto">
          <a:xfrm>
            <a:off x="3198813" y="2643188"/>
            <a:ext cx="463550" cy="463550"/>
            <a:chOff x="901" y="1784"/>
            <a:chExt cx="292" cy="292"/>
          </a:xfrm>
        </p:grpSpPr>
        <p:sp>
          <p:nvSpPr>
            <p:cNvPr id="97312" name="Rectangle 13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13" name="Text Box 14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7289" name="Group 15"/>
          <p:cNvGrpSpPr>
            <a:grpSpLocks/>
          </p:cNvGrpSpPr>
          <p:nvPr/>
        </p:nvGrpSpPr>
        <p:grpSpPr bwMode="auto">
          <a:xfrm>
            <a:off x="3663950" y="2643188"/>
            <a:ext cx="463550" cy="463550"/>
            <a:chOff x="901" y="1784"/>
            <a:chExt cx="292" cy="292"/>
          </a:xfrm>
        </p:grpSpPr>
        <p:sp>
          <p:nvSpPr>
            <p:cNvPr id="97310" name="Rectangle 16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11" name="Text Box 17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7290" name="Group 18"/>
          <p:cNvGrpSpPr>
            <a:grpSpLocks/>
          </p:cNvGrpSpPr>
          <p:nvPr/>
        </p:nvGrpSpPr>
        <p:grpSpPr bwMode="auto">
          <a:xfrm>
            <a:off x="4129088" y="2643188"/>
            <a:ext cx="463550" cy="463550"/>
            <a:chOff x="901" y="1784"/>
            <a:chExt cx="292" cy="292"/>
          </a:xfrm>
        </p:grpSpPr>
        <p:sp>
          <p:nvSpPr>
            <p:cNvPr id="97308" name="Rectangle 1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09" name="Text Box 2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7291" name="Group 21"/>
          <p:cNvGrpSpPr>
            <a:grpSpLocks/>
          </p:cNvGrpSpPr>
          <p:nvPr/>
        </p:nvGrpSpPr>
        <p:grpSpPr bwMode="auto">
          <a:xfrm>
            <a:off x="4591050" y="2643188"/>
            <a:ext cx="463550" cy="463550"/>
            <a:chOff x="901" y="1784"/>
            <a:chExt cx="292" cy="292"/>
          </a:xfrm>
        </p:grpSpPr>
        <p:sp>
          <p:nvSpPr>
            <p:cNvPr id="97306" name="Rectangle 2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07" name="Text Box 2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7292" name="Group 24"/>
          <p:cNvGrpSpPr>
            <a:grpSpLocks/>
          </p:cNvGrpSpPr>
          <p:nvPr/>
        </p:nvGrpSpPr>
        <p:grpSpPr bwMode="auto">
          <a:xfrm>
            <a:off x="5054600" y="2643188"/>
            <a:ext cx="463550" cy="463550"/>
            <a:chOff x="901" y="1784"/>
            <a:chExt cx="292" cy="292"/>
          </a:xfrm>
        </p:grpSpPr>
        <p:sp>
          <p:nvSpPr>
            <p:cNvPr id="97304" name="Rectangle 2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05" name="Text Box 2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7293" name="Group 27"/>
          <p:cNvGrpSpPr>
            <a:grpSpLocks/>
          </p:cNvGrpSpPr>
          <p:nvPr/>
        </p:nvGrpSpPr>
        <p:grpSpPr bwMode="auto">
          <a:xfrm>
            <a:off x="5519738" y="2643188"/>
            <a:ext cx="463550" cy="463550"/>
            <a:chOff x="901" y="1784"/>
            <a:chExt cx="292" cy="292"/>
          </a:xfrm>
        </p:grpSpPr>
        <p:sp>
          <p:nvSpPr>
            <p:cNvPr id="97302" name="Rectangle 2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03" name="Text Box 2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7294" name="Group 30"/>
          <p:cNvGrpSpPr>
            <a:grpSpLocks/>
          </p:cNvGrpSpPr>
          <p:nvPr/>
        </p:nvGrpSpPr>
        <p:grpSpPr bwMode="auto">
          <a:xfrm>
            <a:off x="5984875" y="2643188"/>
            <a:ext cx="463550" cy="463550"/>
            <a:chOff x="901" y="1784"/>
            <a:chExt cx="292" cy="292"/>
          </a:xfrm>
        </p:grpSpPr>
        <p:sp>
          <p:nvSpPr>
            <p:cNvPr id="97300" name="Rectangle 3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7301" name="Text Box 3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7295" name="Text Box 33"/>
          <p:cNvSpPr txBox="1">
            <a:spLocks noChangeArrowheads="1"/>
          </p:cNvSpPr>
          <p:nvPr/>
        </p:nvSpPr>
        <p:spPr bwMode="auto">
          <a:xfrm>
            <a:off x="2684463" y="2346325"/>
            <a:ext cx="14827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List of length  n</a:t>
            </a:r>
          </a:p>
        </p:txBody>
      </p:sp>
      <p:sp>
        <p:nvSpPr>
          <p:cNvPr id="97296" name="Text Box 34"/>
          <p:cNvSpPr txBox="1">
            <a:spLocks noChangeArrowheads="1"/>
          </p:cNvSpPr>
          <p:nvPr/>
        </p:nvSpPr>
        <p:spPr bwMode="auto">
          <a:xfrm>
            <a:off x="7070725" y="2808288"/>
            <a:ext cx="1290638" cy="1327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Suppose we know each item is between 1 and 10.</a:t>
            </a:r>
          </a:p>
        </p:txBody>
      </p:sp>
      <p:sp>
        <p:nvSpPr>
          <p:cNvPr id="97297" name="Text Box 35"/>
          <p:cNvSpPr txBox="1">
            <a:spLocks noChangeArrowheads="1"/>
          </p:cNvSpPr>
          <p:nvPr/>
        </p:nvSpPr>
        <p:spPr bwMode="auto">
          <a:xfrm>
            <a:off x="641350" y="2820988"/>
            <a:ext cx="1631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Bucket Sort</a:t>
            </a:r>
          </a:p>
        </p:txBody>
      </p:sp>
      <p:sp>
        <p:nvSpPr>
          <p:cNvPr id="97298" name="Text Box 36"/>
          <p:cNvSpPr txBox="1">
            <a:spLocks noChangeArrowheads="1"/>
          </p:cNvSpPr>
          <p:nvPr/>
        </p:nvSpPr>
        <p:spPr bwMode="auto">
          <a:xfrm>
            <a:off x="1266825" y="2708275"/>
            <a:ext cx="3111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or</a:t>
            </a:r>
          </a:p>
        </p:txBody>
      </p:sp>
      <p:sp>
        <p:nvSpPr>
          <p:cNvPr id="97299" name="Freeform 37"/>
          <p:cNvSpPr>
            <a:spLocks/>
          </p:cNvSpPr>
          <p:nvPr/>
        </p:nvSpPr>
        <p:spPr bwMode="auto">
          <a:xfrm>
            <a:off x="7850188" y="2063750"/>
            <a:ext cx="412750" cy="635000"/>
          </a:xfrm>
          <a:custGeom>
            <a:avLst/>
            <a:gdLst>
              <a:gd name="T0" fmla="*/ 2147483647 w 260"/>
              <a:gd name="T1" fmla="*/ 2147483647 h 400"/>
              <a:gd name="T2" fmla="*/ 2147483647 w 260"/>
              <a:gd name="T3" fmla="*/ 2147483647 h 400"/>
              <a:gd name="T4" fmla="*/ 2147483647 w 260"/>
              <a:gd name="T5" fmla="*/ 2147483647 h 400"/>
              <a:gd name="T6" fmla="*/ 2147483647 w 260"/>
              <a:gd name="T7" fmla="*/ 2147483647 h 400"/>
              <a:gd name="T8" fmla="*/ 2147483647 w 260"/>
              <a:gd name="T9" fmla="*/ 2147483647 h 400"/>
              <a:gd name="T10" fmla="*/ 2147483647 w 260"/>
              <a:gd name="T11" fmla="*/ 2147483647 h 400"/>
              <a:gd name="T12" fmla="*/ 2147483647 w 260"/>
              <a:gd name="T13" fmla="*/ 2147483647 h 400"/>
              <a:gd name="T14" fmla="*/ 0 w 260"/>
              <a:gd name="T15" fmla="*/ 2147483647 h 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0"/>
              <a:gd name="T25" fmla="*/ 0 h 400"/>
              <a:gd name="T26" fmla="*/ 260 w 260"/>
              <a:gd name="T27" fmla="*/ 400 h 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0" h="400">
                <a:moveTo>
                  <a:pt x="70" y="5"/>
                </a:moveTo>
                <a:cubicBezTo>
                  <a:pt x="109" y="0"/>
                  <a:pt x="140" y="3"/>
                  <a:pt x="180" y="10"/>
                </a:cubicBezTo>
                <a:cubicBezTo>
                  <a:pt x="231" y="44"/>
                  <a:pt x="210" y="29"/>
                  <a:pt x="245" y="55"/>
                </a:cubicBezTo>
                <a:cubicBezTo>
                  <a:pt x="246" y="58"/>
                  <a:pt x="260" y="82"/>
                  <a:pt x="260" y="90"/>
                </a:cubicBezTo>
                <a:cubicBezTo>
                  <a:pt x="260" y="125"/>
                  <a:pt x="247" y="129"/>
                  <a:pt x="225" y="150"/>
                </a:cubicBezTo>
                <a:cubicBezTo>
                  <a:pt x="185" y="185"/>
                  <a:pt x="151" y="211"/>
                  <a:pt x="105" y="235"/>
                </a:cubicBezTo>
                <a:cubicBezTo>
                  <a:pt x="83" y="245"/>
                  <a:pt x="67" y="262"/>
                  <a:pt x="45" y="270"/>
                </a:cubicBezTo>
                <a:cubicBezTo>
                  <a:pt x="15" y="309"/>
                  <a:pt x="0" y="351"/>
                  <a:pt x="0" y="40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9836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6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461963" y="1482725"/>
            <a:ext cx="19335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" pitchFamily="-128" charset="0"/>
              </a:rPr>
              <a:t>Radix Sort</a:t>
            </a:r>
          </a:p>
        </p:txBody>
      </p:sp>
      <p:grpSp>
        <p:nvGrpSpPr>
          <p:cNvPr id="98308" name="Group 6"/>
          <p:cNvGrpSpPr>
            <a:grpSpLocks/>
          </p:cNvGrpSpPr>
          <p:nvPr/>
        </p:nvGrpSpPr>
        <p:grpSpPr bwMode="auto">
          <a:xfrm>
            <a:off x="4873625" y="2087563"/>
            <a:ext cx="463550" cy="463550"/>
            <a:chOff x="901" y="1784"/>
            <a:chExt cx="292" cy="292"/>
          </a:xfrm>
        </p:grpSpPr>
        <p:sp>
          <p:nvSpPr>
            <p:cNvPr id="98364" name="Rectangle 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65" name="Text Box 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8309" name="Group 9"/>
          <p:cNvGrpSpPr>
            <a:grpSpLocks/>
          </p:cNvGrpSpPr>
          <p:nvPr/>
        </p:nvGrpSpPr>
        <p:grpSpPr bwMode="auto">
          <a:xfrm>
            <a:off x="4873625" y="2544763"/>
            <a:ext cx="463550" cy="463550"/>
            <a:chOff x="901" y="1784"/>
            <a:chExt cx="292" cy="292"/>
          </a:xfrm>
        </p:grpSpPr>
        <p:sp>
          <p:nvSpPr>
            <p:cNvPr id="98362" name="Rectangle 1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63" name="Text Box 1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8310" name="Group 12"/>
          <p:cNvGrpSpPr>
            <a:grpSpLocks/>
          </p:cNvGrpSpPr>
          <p:nvPr/>
        </p:nvGrpSpPr>
        <p:grpSpPr bwMode="auto">
          <a:xfrm>
            <a:off x="4873625" y="3008313"/>
            <a:ext cx="463550" cy="463550"/>
            <a:chOff x="901" y="1784"/>
            <a:chExt cx="292" cy="292"/>
          </a:xfrm>
        </p:grpSpPr>
        <p:sp>
          <p:nvSpPr>
            <p:cNvPr id="98360" name="Rectangle 13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61" name="Text Box 14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8311" name="Group 15"/>
          <p:cNvGrpSpPr>
            <a:grpSpLocks/>
          </p:cNvGrpSpPr>
          <p:nvPr/>
        </p:nvGrpSpPr>
        <p:grpSpPr bwMode="auto">
          <a:xfrm>
            <a:off x="4873625" y="3465513"/>
            <a:ext cx="463550" cy="463550"/>
            <a:chOff x="901" y="1784"/>
            <a:chExt cx="292" cy="292"/>
          </a:xfrm>
        </p:grpSpPr>
        <p:sp>
          <p:nvSpPr>
            <p:cNvPr id="98358" name="Rectangle 16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59" name="Text Box 17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8312" name="Group 18"/>
          <p:cNvGrpSpPr>
            <a:grpSpLocks/>
          </p:cNvGrpSpPr>
          <p:nvPr/>
        </p:nvGrpSpPr>
        <p:grpSpPr bwMode="auto">
          <a:xfrm>
            <a:off x="4873625" y="3930650"/>
            <a:ext cx="463550" cy="463550"/>
            <a:chOff x="901" y="1784"/>
            <a:chExt cx="292" cy="292"/>
          </a:xfrm>
        </p:grpSpPr>
        <p:sp>
          <p:nvSpPr>
            <p:cNvPr id="98356" name="Rectangle 1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57" name="Text Box 2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8313" name="Group 21"/>
          <p:cNvGrpSpPr>
            <a:grpSpLocks/>
          </p:cNvGrpSpPr>
          <p:nvPr/>
        </p:nvGrpSpPr>
        <p:grpSpPr bwMode="auto">
          <a:xfrm>
            <a:off x="4873625" y="4395788"/>
            <a:ext cx="463550" cy="463550"/>
            <a:chOff x="901" y="1784"/>
            <a:chExt cx="292" cy="292"/>
          </a:xfrm>
        </p:grpSpPr>
        <p:sp>
          <p:nvSpPr>
            <p:cNvPr id="98354" name="Rectangle 2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55" name="Text Box 2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8314" name="Group 24"/>
          <p:cNvGrpSpPr>
            <a:grpSpLocks/>
          </p:cNvGrpSpPr>
          <p:nvPr/>
        </p:nvGrpSpPr>
        <p:grpSpPr bwMode="auto">
          <a:xfrm>
            <a:off x="4873625" y="4860925"/>
            <a:ext cx="463550" cy="463550"/>
            <a:chOff x="901" y="1784"/>
            <a:chExt cx="292" cy="292"/>
          </a:xfrm>
        </p:grpSpPr>
        <p:sp>
          <p:nvSpPr>
            <p:cNvPr id="98352" name="Rectangle 2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53" name="Text Box 2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8315" name="Group 27"/>
          <p:cNvGrpSpPr>
            <a:grpSpLocks/>
          </p:cNvGrpSpPr>
          <p:nvPr/>
        </p:nvGrpSpPr>
        <p:grpSpPr bwMode="auto">
          <a:xfrm>
            <a:off x="4873625" y="5326063"/>
            <a:ext cx="463550" cy="463550"/>
            <a:chOff x="901" y="1784"/>
            <a:chExt cx="292" cy="292"/>
          </a:xfrm>
        </p:grpSpPr>
        <p:sp>
          <p:nvSpPr>
            <p:cNvPr id="98350" name="Rectangle 2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51" name="Text Box 2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8316" name="Text Box 30"/>
          <p:cNvSpPr txBox="1">
            <a:spLocks noChangeArrowheads="1"/>
          </p:cNvSpPr>
          <p:nvPr/>
        </p:nvSpPr>
        <p:spPr bwMode="auto">
          <a:xfrm>
            <a:off x="5340350" y="6311900"/>
            <a:ext cx="36544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Can we do better than O(n)?</a:t>
            </a:r>
          </a:p>
        </p:txBody>
      </p:sp>
      <p:grpSp>
        <p:nvGrpSpPr>
          <p:cNvPr id="98317" name="Group 31"/>
          <p:cNvGrpSpPr>
            <a:grpSpLocks/>
          </p:cNvGrpSpPr>
          <p:nvPr/>
        </p:nvGrpSpPr>
        <p:grpSpPr bwMode="auto">
          <a:xfrm>
            <a:off x="542925" y="2693988"/>
            <a:ext cx="1171575" cy="463550"/>
            <a:chOff x="901" y="1784"/>
            <a:chExt cx="292" cy="292"/>
          </a:xfrm>
        </p:grpSpPr>
        <p:sp>
          <p:nvSpPr>
            <p:cNvPr id="98348" name="Rectangle 3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49" name="Text Box 3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FOR</a:t>
              </a:r>
            </a:p>
          </p:txBody>
        </p:sp>
      </p:grpSp>
      <p:grpSp>
        <p:nvGrpSpPr>
          <p:cNvPr id="98318" name="Group 34"/>
          <p:cNvGrpSpPr>
            <a:grpSpLocks/>
          </p:cNvGrpSpPr>
          <p:nvPr/>
        </p:nvGrpSpPr>
        <p:grpSpPr bwMode="auto">
          <a:xfrm>
            <a:off x="542925" y="3230563"/>
            <a:ext cx="1171575" cy="463550"/>
            <a:chOff x="901" y="1784"/>
            <a:chExt cx="292" cy="292"/>
          </a:xfrm>
        </p:grpSpPr>
        <p:sp>
          <p:nvSpPr>
            <p:cNvPr id="98346" name="Rectangle 35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47" name="Text Box 36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BOX</a:t>
              </a:r>
            </a:p>
          </p:txBody>
        </p:sp>
      </p:grpSp>
      <p:grpSp>
        <p:nvGrpSpPr>
          <p:cNvPr id="98319" name="Group 37"/>
          <p:cNvGrpSpPr>
            <a:grpSpLocks/>
          </p:cNvGrpSpPr>
          <p:nvPr/>
        </p:nvGrpSpPr>
        <p:grpSpPr bwMode="auto">
          <a:xfrm>
            <a:off x="542925" y="3768725"/>
            <a:ext cx="1171575" cy="463550"/>
            <a:chOff x="901" y="1784"/>
            <a:chExt cx="292" cy="292"/>
          </a:xfrm>
        </p:grpSpPr>
        <p:sp>
          <p:nvSpPr>
            <p:cNvPr id="98344" name="Rectangle 38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45" name="Text Box 39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FOX</a:t>
              </a:r>
            </a:p>
          </p:txBody>
        </p:sp>
      </p:grpSp>
      <p:grpSp>
        <p:nvGrpSpPr>
          <p:cNvPr id="98320" name="Group 40"/>
          <p:cNvGrpSpPr>
            <a:grpSpLocks/>
          </p:cNvGrpSpPr>
          <p:nvPr/>
        </p:nvGrpSpPr>
        <p:grpSpPr bwMode="auto">
          <a:xfrm>
            <a:off x="542925" y="4305300"/>
            <a:ext cx="1171575" cy="463550"/>
            <a:chOff x="901" y="1784"/>
            <a:chExt cx="292" cy="292"/>
          </a:xfrm>
        </p:grpSpPr>
        <p:sp>
          <p:nvSpPr>
            <p:cNvPr id="98342" name="Rectangle 4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43" name="Text Box 4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BAR</a:t>
              </a:r>
            </a:p>
          </p:txBody>
        </p:sp>
      </p:grpSp>
      <p:grpSp>
        <p:nvGrpSpPr>
          <p:cNvPr id="98321" name="Group 43"/>
          <p:cNvGrpSpPr>
            <a:grpSpLocks/>
          </p:cNvGrpSpPr>
          <p:nvPr/>
        </p:nvGrpSpPr>
        <p:grpSpPr bwMode="auto">
          <a:xfrm>
            <a:off x="542925" y="4843463"/>
            <a:ext cx="1171575" cy="463550"/>
            <a:chOff x="901" y="1784"/>
            <a:chExt cx="292" cy="292"/>
          </a:xfrm>
        </p:grpSpPr>
        <p:sp>
          <p:nvSpPr>
            <p:cNvPr id="98340" name="Rectangle 4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8341" name="Text Box 4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FAR</a:t>
              </a:r>
            </a:p>
          </p:txBody>
        </p:sp>
      </p:grpSp>
      <p:sp>
        <p:nvSpPr>
          <p:cNvPr id="98322" name="Rectangle 46"/>
          <p:cNvSpPr>
            <a:spLocks noChangeArrowheads="1"/>
          </p:cNvSpPr>
          <p:nvPr/>
        </p:nvSpPr>
        <p:spPr bwMode="auto">
          <a:xfrm>
            <a:off x="5472113" y="208438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23" name="Text Box 47"/>
          <p:cNvSpPr txBox="1">
            <a:spLocks noChangeArrowheads="1"/>
          </p:cNvSpPr>
          <p:nvPr/>
        </p:nvSpPr>
        <p:spPr bwMode="auto">
          <a:xfrm>
            <a:off x="5441950" y="2132013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101</a:t>
            </a:r>
          </a:p>
        </p:txBody>
      </p:sp>
      <p:sp>
        <p:nvSpPr>
          <p:cNvPr id="98324" name="Rectangle 48"/>
          <p:cNvSpPr>
            <a:spLocks noChangeArrowheads="1"/>
          </p:cNvSpPr>
          <p:nvPr/>
        </p:nvSpPr>
        <p:spPr bwMode="auto">
          <a:xfrm>
            <a:off x="5472113" y="254158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25" name="Text Box 49"/>
          <p:cNvSpPr txBox="1">
            <a:spLocks noChangeArrowheads="1"/>
          </p:cNvSpPr>
          <p:nvPr/>
        </p:nvSpPr>
        <p:spPr bwMode="auto">
          <a:xfrm>
            <a:off x="5449888" y="2619375"/>
            <a:ext cx="6238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011</a:t>
            </a:r>
          </a:p>
        </p:txBody>
      </p:sp>
      <p:sp>
        <p:nvSpPr>
          <p:cNvPr id="98326" name="Rectangle 50"/>
          <p:cNvSpPr>
            <a:spLocks noChangeArrowheads="1"/>
          </p:cNvSpPr>
          <p:nvPr/>
        </p:nvSpPr>
        <p:spPr bwMode="auto">
          <a:xfrm>
            <a:off x="5472113" y="300513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27" name="Text Box 51"/>
          <p:cNvSpPr txBox="1">
            <a:spLocks noChangeArrowheads="1"/>
          </p:cNvSpPr>
          <p:nvPr/>
        </p:nvSpPr>
        <p:spPr bwMode="auto">
          <a:xfrm>
            <a:off x="5438775" y="3052763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010</a:t>
            </a:r>
          </a:p>
        </p:txBody>
      </p:sp>
      <p:sp>
        <p:nvSpPr>
          <p:cNvPr id="98328" name="Rectangle 52"/>
          <p:cNvSpPr>
            <a:spLocks noChangeArrowheads="1"/>
          </p:cNvSpPr>
          <p:nvPr/>
        </p:nvSpPr>
        <p:spPr bwMode="auto">
          <a:xfrm>
            <a:off x="5472113" y="346233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29" name="Text Box 53"/>
          <p:cNvSpPr txBox="1">
            <a:spLocks noChangeArrowheads="1"/>
          </p:cNvSpPr>
          <p:nvPr/>
        </p:nvSpPr>
        <p:spPr bwMode="auto">
          <a:xfrm>
            <a:off x="5440363" y="3509963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110</a:t>
            </a:r>
          </a:p>
        </p:txBody>
      </p:sp>
      <p:sp>
        <p:nvSpPr>
          <p:cNvPr id="98330" name="Rectangle 54"/>
          <p:cNvSpPr>
            <a:spLocks noChangeArrowheads="1"/>
          </p:cNvSpPr>
          <p:nvPr/>
        </p:nvSpPr>
        <p:spPr bwMode="auto">
          <a:xfrm>
            <a:off x="5472113" y="3927475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31" name="Text Box 55"/>
          <p:cNvSpPr txBox="1">
            <a:spLocks noChangeArrowheads="1"/>
          </p:cNvSpPr>
          <p:nvPr/>
        </p:nvSpPr>
        <p:spPr bwMode="auto">
          <a:xfrm>
            <a:off x="5437188" y="3975100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100</a:t>
            </a:r>
          </a:p>
        </p:txBody>
      </p:sp>
      <p:sp>
        <p:nvSpPr>
          <p:cNvPr id="98332" name="Rectangle 56"/>
          <p:cNvSpPr>
            <a:spLocks noChangeArrowheads="1"/>
          </p:cNvSpPr>
          <p:nvPr/>
        </p:nvSpPr>
        <p:spPr bwMode="auto">
          <a:xfrm>
            <a:off x="5472113" y="439261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33" name="Text Box 57"/>
          <p:cNvSpPr txBox="1">
            <a:spLocks noChangeArrowheads="1"/>
          </p:cNvSpPr>
          <p:nvPr/>
        </p:nvSpPr>
        <p:spPr bwMode="auto">
          <a:xfrm>
            <a:off x="5443538" y="4440238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001</a:t>
            </a:r>
          </a:p>
        </p:txBody>
      </p:sp>
      <p:sp>
        <p:nvSpPr>
          <p:cNvPr id="98334" name="Rectangle 58"/>
          <p:cNvSpPr>
            <a:spLocks noChangeArrowheads="1"/>
          </p:cNvSpPr>
          <p:nvPr/>
        </p:nvSpPr>
        <p:spPr bwMode="auto">
          <a:xfrm>
            <a:off x="5472113" y="4857750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35" name="Text Box 59"/>
          <p:cNvSpPr txBox="1">
            <a:spLocks noChangeArrowheads="1"/>
          </p:cNvSpPr>
          <p:nvPr/>
        </p:nvSpPr>
        <p:spPr bwMode="auto">
          <a:xfrm>
            <a:off x="5445125" y="4905375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011</a:t>
            </a:r>
          </a:p>
        </p:txBody>
      </p:sp>
      <p:sp>
        <p:nvSpPr>
          <p:cNvPr id="98336" name="Rectangle 60"/>
          <p:cNvSpPr>
            <a:spLocks noChangeArrowheads="1"/>
          </p:cNvSpPr>
          <p:nvPr/>
        </p:nvSpPr>
        <p:spPr bwMode="auto">
          <a:xfrm>
            <a:off x="5472113" y="532288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8337" name="Text Box 61"/>
          <p:cNvSpPr txBox="1">
            <a:spLocks noChangeArrowheads="1"/>
          </p:cNvSpPr>
          <p:nvPr/>
        </p:nvSpPr>
        <p:spPr bwMode="auto">
          <a:xfrm>
            <a:off x="5443538" y="5370513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111</a:t>
            </a:r>
          </a:p>
        </p:txBody>
      </p:sp>
      <p:sp>
        <p:nvSpPr>
          <p:cNvPr id="98338" name="Text Box 62"/>
          <p:cNvSpPr txBox="1">
            <a:spLocks noChangeArrowheads="1"/>
          </p:cNvSpPr>
          <p:nvPr/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O(n) Sorting </a:t>
            </a:r>
          </a:p>
        </p:txBody>
      </p:sp>
      <p:sp>
        <p:nvSpPr>
          <p:cNvPr id="98339" name="Text Box 63"/>
          <p:cNvSpPr txBox="1">
            <a:spLocks noChangeArrowheads="1"/>
          </p:cNvSpPr>
          <p:nvPr/>
        </p:nvSpPr>
        <p:spPr bwMode="auto">
          <a:xfrm>
            <a:off x="163513" y="1946275"/>
            <a:ext cx="2592387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start with LSD &amp; continue from there...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809625" y="1092200"/>
            <a:ext cx="7559675" cy="180975"/>
            <a:chOff x="295" y="1311"/>
            <a:chExt cx="5177" cy="114"/>
          </a:xfrm>
        </p:grpSpPr>
        <p:sp>
          <p:nvSpPr>
            <p:cNvPr id="9938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8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1739900" y="230188"/>
            <a:ext cx="55435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Seeking O(1) sorting !</a:t>
            </a:r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549275" y="1617663"/>
            <a:ext cx="20034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Punchcard sort</a:t>
            </a:r>
          </a:p>
        </p:txBody>
      </p:sp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58738" y="2422525"/>
            <a:ext cx="14827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List of length  n</a:t>
            </a:r>
          </a:p>
        </p:txBody>
      </p:sp>
      <p:sp>
        <p:nvSpPr>
          <p:cNvPr id="99334" name="Text Box 8"/>
          <p:cNvSpPr txBox="1">
            <a:spLocks noChangeArrowheads="1"/>
          </p:cNvSpPr>
          <p:nvPr/>
        </p:nvSpPr>
        <p:spPr bwMode="auto">
          <a:xfrm>
            <a:off x="4778375" y="4565650"/>
            <a:ext cx="17922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Spaghettisort</a:t>
            </a:r>
          </a:p>
        </p:txBody>
      </p: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6980238" y="3984625"/>
            <a:ext cx="169068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List of any length!</a:t>
            </a:r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388938" y="1966913"/>
            <a:ext cx="23510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radix sort with 1 operation per digit</a:t>
            </a:r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4383088" y="4968875"/>
            <a:ext cx="263842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need a big, flat surface and a lot of pasta</a:t>
            </a:r>
          </a:p>
        </p:txBody>
      </p:sp>
      <p:sp>
        <p:nvSpPr>
          <p:cNvPr id="99338" name="Line 12"/>
          <p:cNvSpPr>
            <a:spLocks noChangeShapeType="1"/>
          </p:cNvSpPr>
          <p:nvPr/>
        </p:nvSpPr>
        <p:spPr bwMode="auto">
          <a:xfrm>
            <a:off x="7912100" y="4422775"/>
            <a:ext cx="0" cy="130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3"/>
          <p:cNvSpPr>
            <a:spLocks noChangeShapeType="1"/>
          </p:cNvSpPr>
          <p:nvPr/>
        </p:nvSpPr>
        <p:spPr bwMode="auto">
          <a:xfrm>
            <a:off x="7594600" y="4546600"/>
            <a:ext cx="0" cy="1190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4"/>
          <p:cNvSpPr>
            <a:spLocks noChangeShapeType="1"/>
          </p:cNvSpPr>
          <p:nvPr/>
        </p:nvSpPr>
        <p:spPr bwMode="auto">
          <a:xfrm>
            <a:off x="7753350" y="4678363"/>
            <a:ext cx="0" cy="989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Line 15"/>
          <p:cNvSpPr>
            <a:spLocks noChangeShapeType="1"/>
          </p:cNvSpPr>
          <p:nvPr/>
        </p:nvSpPr>
        <p:spPr bwMode="auto">
          <a:xfrm>
            <a:off x="7278688" y="5057775"/>
            <a:ext cx="0" cy="493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Line 16"/>
          <p:cNvSpPr>
            <a:spLocks noChangeShapeType="1"/>
          </p:cNvSpPr>
          <p:nvPr/>
        </p:nvSpPr>
        <p:spPr bwMode="auto">
          <a:xfrm>
            <a:off x="8070850" y="4905375"/>
            <a:ext cx="0" cy="38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Line 17"/>
          <p:cNvSpPr>
            <a:spLocks noChangeShapeType="1"/>
          </p:cNvSpPr>
          <p:nvPr/>
        </p:nvSpPr>
        <p:spPr bwMode="auto">
          <a:xfrm>
            <a:off x="7435850" y="4765675"/>
            <a:ext cx="0" cy="763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8"/>
          <p:cNvSpPr>
            <a:spLocks noChangeShapeType="1"/>
          </p:cNvSpPr>
          <p:nvPr/>
        </p:nvSpPr>
        <p:spPr bwMode="auto">
          <a:xfrm>
            <a:off x="8229600" y="4956175"/>
            <a:ext cx="0" cy="657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Text Box 19"/>
          <p:cNvSpPr txBox="1">
            <a:spLocks noChangeArrowheads="1"/>
          </p:cNvSpPr>
          <p:nvPr/>
        </p:nvSpPr>
        <p:spPr bwMode="auto">
          <a:xfrm>
            <a:off x="8450263" y="4814888"/>
            <a:ext cx="412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...</a:t>
            </a:r>
          </a:p>
        </p:txBody>
      </p:sp>
      <p:grpSp>
        <p:nvGrpSpPr>
          <p:cNvPr id="99346" name="Group 20"/>
          <p:cNvGrpSpPr>
            <a:grpSpLocks/>
          </p:cNvGrpSpPr>
          <p:nvPr/>
        </p:nvGrpSpPr>
        <p:grpSpPr bwMode="auto">
          <a:xfrm>
            <a:off x="1651000" y="2484438"/>
            <a:ext cx="463550" cy="463550"/>
            <a:chOff x="901" y="1784"/>
            <a:chExt cx="292" cy="292"/>
          </a:xfrm>
        </p:grpSpPr>
        <p:sp>
          <p:nvSpPr>
            <p:cNvPr id="99384" name="Rectangle 21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85" name="Text Box 22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99347" name="Group 23"/>
          <p:cNvGrpSpPr>
            <a:grpSpLocks/>
          </p:cNvGrpSpPr>
          <p:nvPr/>
        </p:nvGrpSpPr>
        <p:grpSpPr bwMode="auto">
          <a:xfrm>
            <a:off x="1651000" y="2941638"/>
            <a:ext cx="463550" cy="463550"/>
            <a:chOff x="901" y="1784"/>
            <a:chExt cx="292" cy="292"/>
          </a:xfrm>
        </p:grpSpPr>
        <p:sp>
          <p:nvSpPr>
            <p:cNvPr id="99382" name="Rectangle 24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83" name="Text Box 25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9348" name="Group 26"/>
          <p:cNvGrpSpPr>
            <a:grpSpLocks/>
          </p:cNvGrpSpPr>
          <p:nvPr/>
        </p:nvGrpSpPr>
        <p:grpSpPr bwMode="auto">
          <a:xfrm>
            <a:off x="1651000" y="3405188"/>
            <a:ext cx="463550" cy="463550"/>
            <a:chOff x="901" y="1784"/>
            <a:chExt cx="292" cy="292"/>
          </a:xfrm>
        </p:grpSpPr>
        <p:sp>
          <p:nvSpPr>
            <p:cNvPr id="99380" name="Rectangle 27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81" name="Text Box 28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99349" name="Group 29"/>
          <p:cNvGrpSpPr>
            <a:grpSpLocks/>
          </p:cNvGrpSpPr>
          <p:nvPr/>
        </p:nvGrpSpPr>
        <p:grpSpPr bwMode="auto">
          <a:xfrm>
            <a:off x="1651000" y="3862388"/>
            <a:ext cx="463550" cy="463550"/>
            <a:chOff x="901" y="1784"/>
            <a:chExt cx="292" cy="292"/>
          </a:xfrm>
        </p:grpSpPr>
        <p:sp>
          <p:nvSpPr>
            <p:cNvPr id="99378" name="Rectangle 30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79" name="Text Box 31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99350" name="Group 32"/>
          <p:cNvGrpSpPr>
            <a:grpSpLocks/>
          </p:cNvGrpSpPr>
          <p:nvPr/>
        </p:nvGrpSpPr>
        <p:grpSpPr bwMode="auto">
          <a:xfrm>
            <a:off x="1651000" y="4327525"/>
            <a:ext cx="463550" cy="463550"/>
            <a:chOff x="901" y="1784"/>
            <a:chExt cx="292" cy="292"/>
          </a:xfrm>
        </p:grpSpPr>
        <p:sp>
          <p:nvSpPr>
            <p:cNvPr id="99376" name="Rectangle 33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77" name="Text Box 34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99351" name="Group 35"/>
          <p:cNvGrpSpPr>
            <a:grpSpLocks/>
          </p:cNvGrpSpPr>
          <p:nvPr/>
        </p:nvGrpSpPr>
        <p:grpSpPr bwMode="auto">
          <a:xfrm>
            <a:off x="1651000" y="4792663"/>
            <a:ext cx="463550" cy="463550"/>
            <a:chOff x="901" y="1784"/>
            <a:chExt cx="292" cy="292"/>
          </a:xfrm>
        </p:grpSpPr>
        <p:sp>
          <p:nvSpPr>
            <p:cNvPr id="99374" name="Rectangle 36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75" name="Text Box 37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99352" name="Group 38"/>
          <p:cNvGrpSpPr>
            <a:grpSpLocks/>
          </p:cNvGrpSpPr>
          <p:nvPr/>
        </p:nvGrpSpPr>
        <p:grpSpPr bwMode="auto">
          <a:xfrm>
            <a:off x="1651000" y="5257800"/>
            <a:ext cx="463550" cy="463550"/>
            <a:chOff x="901" y="1784"/>
            <a:chExt cx="292" cy="292"/>
          </a:xfrm>
        </p:grpSpPr>
        <p:sp>
          <p:nvSpPr>
            <p:cNvPr id="99372" name="Rectangle 39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73" name="Text Box 40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99353" name="Group 41"/>
          <p:cNvGrpSpPr>
            <a:grpSpLocks/>
          </p:cNvGrpSpPr>
          <p:nvPr/>
        </p:nvGrpSpPr>
        <p:grpSpPr bwMode="auto">
          <a:xfrm>
            <a:off x="1651000" y="5722938"/>
            <a:ext cx="463550" cy="463550"/>
            <a:chOff x="901" y="1784"/>
            <a:chExt cx="292" cy="292"/>
          </a:xfrm>
        </p:grpSpPr>
        <p:sp>
          <p:nvSpPr>
            <p:cNvPr id="99370" name="Rectangle 42"/>
            <p:cNvSpPr>
              <a:spLocks noChangeArrowheads="1"/>
            </p:cNvSpPr>
            <p:nvPr/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9371" name="Text Box 43"/>
            <p:cNvSpPr txBox="1">
              <a:spLocks noChangeArrowheads="1"/>
            </p:cNvSpPr>
            <p:nvPr/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99354" name="Rectangle 44"/>
          <p:cNvSpPr>
            <a:spLocks noChangeArrowheads="1"/>
          </p:cNvSpPr>
          <p:nvPr/>
        </p:nvSpPr>
        <p:spPr bwMode="auto">
          <a:xfrm>
            <a:off x="2249488" y="248126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55" name="Text Box 45"/>
          <p:cNvSpPr txBox="1">
            <a:spLocks noChangeArrowheads="1"/>
          </p:cNvSpPr>
          <p:nvPr/>
        </p:nvSpPr>
        <p:spPr bwMode="auto">
          <a:xfrm>
            <a:off x="2219325" y="2528888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101</a:t>
            </a:r>
          </a:p>
        </p:txBody>
      </p:sp>
      <p:sp>
        <p:nvSpPr>
          <p:cNvPr id="99356" name="Rectangle 46"/>
          <p:cNvSpPr>
            <a:spLocks noChangeArrowheads="1"/>
          </p:cNvSpPr>
          <p:nvPr/>
        </p:nvSpPr>
        <p:spPr bwMode="auto">
          <a:xfrm>
            <a:off x="2249488" y="293846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57" name="Text Box 47"/>
          <p:cNvSpPr txBox="1">
            <a:spLocks noChangeArrowheads="1"/>
          </p:cNvSpPr>
          <p:nvPr/>
        </p:nvSpPr>
        <p:spPr bwMode="auto">
          <a:xfrm>
            <a:off x="2227263" y="3016250"/>
            <a:ext cx="6238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011</a:t>
            </a:r>
          </a:p>
        </p:txBody>
      </p:sp>
      <p:sp>
        <p:nvSpPr>
          <p:cNvPr id="99358" name="Rectangle 48"/>
          <p:cNvSpPr>
            <a:spLocks noChangeArrowheads="1"/>
          </p:cNvSpPr>
          <p:nvPr/>
        </p:nvSpPr>
        <p:spPr bwMode="auto">
          <a:xfrm>
            <a:off x="2249488" y="340201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59" name="Text Box 49"/>
          <p:cNvSpPr txBox="1">
            <a:spLocks noChangeArrowheads="1"/>
          </p:cNvSpPr>
          <p:nvPr/>
        </p:nvSpPr>
        <p:spPr bwMode="auto">
          <a:xfrm>
            <a:off x="2216150" y="3449638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010</a:t>
            </a:r>
          </a:p>
        </p:txBody>
      </p:sp>
      <p:sp>
        <p:nvSpPr>
          <p:cNvPr id="99360" name="Rectangle 50"/>
          <p:cNvSpPr>
            <a:spLocks noChangeArrowheads="1"/>
          </p:cNvSpPr>
          <p:nvPr/>
        </p:nvSpPr>
        <p:spPr bwMode="auto">
          <a:xfrm>
            <a:off x="2249488" y="385921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61" name="Text Box 51"/>
          <p:cNvSpPr txBox="1">
            <a:spLocks noChangeArrowheads="1"/>
          </p:cNvSpPr>
          <p:nvPr/>
        </p:nvSpPr>
        <p:spPr bwMode="auto">
          <a:xfrm>
            <a:off x="2217738" y="3906838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110</a:t>
            </a:r>
          </a:p>
        </p:txBody>
      </p:sp>
      <p:sp>
        <p:nvSpPr>
          <p:cNvPr id="99362" name="Rectangle 52"/>
          <p:cNvSpPr>
            <a:spLocks noChangeArrowheads="1"/>
          </p:cNvSpPr>
          <p:nvPr/>
        </p:nvSpPr>
        <p:spPr bwMode="auto">
          <a:xfrm>
            <a:off x="2249488" y="4324350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63" name="Text Box 53"/>
          <p:cNvSpPr txBox="1">
            <a:spLocks noChangeArrowheads="1"/>
          </p:cNvSpPr>
          <p:nvPr/>
        </p:nvSpPr>
        <p:spPr bwMode="auto">
          <a:xfrm>
            <a:off x="2214563" y="4371975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100</a:t>
            </a:r>
          </a:p>
        </p:txBody>
      </p:sp>
      <p:sp>
        <p:nvSpPr>
          <p:cNvPr id="99364" name="Rectangle 54"/>
          <p:cNvSpPr>
            <a:spLocks noChangeArrowheads="1"/>
          </p:cNvSpPr>
          <p:nvPr/>
        </p:nvSpPr>
        <p:spPr bwMode="auto">
          <a:xfrm>
            <a:off x="2249488" y="4789488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65" name="Text Box 55"/>
          <p:cNvSpPr txBox="1">
            <a:spLocks noChangeArrowheads="1"/>
          </p:cNvSpPr>
          <p:nvPr/>
        </p:nvSpPr>
        <p:spPr bwMode="auto">
          <a:xfrm>
            <a:off x="2220913" y="4837113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001</a:t>
            </a:r>
          </a:p>
        </p:txBody>
      </p:sp>
      <p:sp>
        <p:nvSpPr>
          <p:cNvPr id="99366" name="Rectangle 56"/>
          <p:cNvSpPr>
            <a:spLocks noChangeArrowheads="1"/>
          </p:cNvSpPr>
          <p:nvPr/>
        </p:nvSpPr>
        <p:spPr bwMode="auto">
          <a:xfrm>
            <a:off x="2249488" y="5254625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67" name="Text Box 57"/>
          <p:cNvSpPr txBox="1">
            <a:spLocks noChangeArrowheads="1"/>
          </p:cNvSpPr>
          <p:nvPr/>
        </p:nvSpPr>
        <p:spPr bwMode="auto">
          <a:xfrm>
            <a:off x="2222500" y="5302250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011</a:t>
            </a:r>
          </a:p>
        </p:txBody>
      </p:sp>
      <p:sp>
        <p:nvSpPr>
          <p:cNvPr id="99368" name="Rectangle 58"/>
          <p:cNvSpPr>
            <a:spLocks noChangeArrowheads="1"/>
          </p:cNvSpPr>
          <p:nvPr/>
        </p:nvSpPr>
        <p:spPr bwMode="auto">
          <a:xfrm>
            <a:off x="2249488" y="5719763"/>
            <a:ext cx="4635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99369" name="Text Box 59"/>
          <p:cNvSpPr txBox="1">
            <a:spLocks noChangeArrowheads="1"/>
          </p:cNvSpPr>
          <p:nvPr/>
        </p:nvSpPr>
        <p:spPr bwMode="auto">
          <a:xfrm>
            <a:off x="2220913" y="5767388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111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086099" y="-4981"/>
            <a:ext cx="1536701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i="1" dirty="0" smtClean="0">
                <a:latin typeface="Cambria" panose="02040503050406030204" pitchFamily="18" charset="0"/>
                <a:cs typeface="Times New Roman" pitchFamily="-128" charset="0"/>
              </a:rPr>
              <a:t>Quiz</a:t>
            </a:r>
            <a:endParaRPr lang="en-US" sz="4400" i="1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114300" y="3203575"/>
            <a:ext cx="3990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mbria" panose="02040503050406030204" pitchFamily="18" charset="0"/>
                <a:cs typeface="Times New Roman" pitchFamily="-128" charset="0"/>
              </a:rPr>
              <a:t>(3)</a:t>
            </a:r>
            <a:r>
              <a:rPr lang="en-US" sz="1600" dirty="0">
                <a:latin typeface="Cambria" panose="02040503050406030204" pitchFamily="18" charset="0"/>
                <a:cs typeface="Times New Roman" pitchFamily="-128" charset="0"/>
              </a:rPr>
              <a:t> Draw a DFA accepting</a:t>
            </a:r>
          </a:p>
        </p:txBody>
      </p:sp>
      <p:sp>
        <p:nvSpPr>
          <p:cNvPr id="18436" name="Line 16"/>
          <p:cNvSpPr>
            <a:spLocks noChangeShapeType="1"/>
          </p:cNvSpPr>
          <p:nvPr/>
        </p:nvSpPr>
        <p:spPr bwMode="auto">
          <a:xfrm>
            <a:off x="4762500" y="158750"/>
            <a:ext cx="0" cy="6203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17"/>
          <p:cNvSpPr>
            <a:spLocks noChangeShapeType="1"/>
          </p:cNvSpPr>
          <p:nvPr/>
        </p:nvSpPr>
        <p:spPr bwMode="auto">
          <a:xfrm rot="5400000">
            <a:off x="2380457" y="872331"/>
            <a:ext cx="0" cy="445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18"/>
          <p:cNvSpPr txBox="1">
            <a:spLocks noChangeArrowheads="1"/>
          </p:cNvSpPr>
          <p:nvPr/>
        </p:nvSpPr>
        <p:spPr bwMode="auto">
          <a:xfrm>
            <a:off x="4832350" y="112713"/>
            <a:ext cx="3990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ambria" panose="02040503050406030204" pitchFamily="18" charset="0"/>
                <a:cs typeface="Times New Roman" pitchFamily="-128" charset="0"/>
              </a:rPr>
              <a:t>(2)</a:t>
            </a:r>
            <a:r>
              <a:rPr lang="en-US" sz="1600">
                <a:latin typeface="Cambria" panose="02040503050406030204" pitchFamily="18" charset="0"/>
                <a:cs typeface="Times New Roman" pitchFamily="-128" charset="0"/>
              </a:rPr>
              <a:t> Draw a DFA accepting the language</a:t>
            </a:r>
          </a:p>
        </p:txBody>
      </p:sp>
      <p:sp>
        <p:nvSpPr>
          <p:cNvPr id="18439" name="Rectangle 19"/>
          <p:cNvSpPr>
            <a:spLocks noChangeArrowheads="1"/>
          </p:cNvSpPr>
          <p:nvPr/>
        </p:nvSpPr>
        <p:spPr bwMode="auto">
          <a:xfrm>
            <a:off x="4837889" y="3478799"/>
            <a:ext cx="4238661" cy="338554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 L = { w | w is a binary # </a:t>
            </a:r>
            <a:r>
              <a:rPr lang="en-US" sz="1600" dirty="0" smtClean="0">
                <a:latin typeface="Calibri" panose="020F0502020204030204" pitchFamily="34" charset="0"/>
              </a:rPr>
              <a:t>divisible </a:t>
            </a:r>
            <a:r>
              <a:rPr lang="en-US" sz="1600" dirty="0">
                <a:latin typeface="Calibri" panose="020F0502020204030204" pitchFamily="34" charset="0"/>
              </a:rPr>
              <a:t>by </a:t>
            </a:r>
            <a:r>
              <a:rPr lang="en-US" sz="1600" dirty="0" smtClean="0">
                <a:latin typeface="Calibri" panose="020F0502020204030204" pitchFamily="34" charset="0"/>
              </a:rPr>
              <a:t>4, but not 8 </a:t>
            </a:r>
            <a:r>
              <a:rPr lang="en-US" sz="1600" dirty="0"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18440" name="Rectangle 20"/>
          <p:cNvSpPr>
            <a:spLocks noChangeArrowheads="1"/>
          </p:cNvSpPr>
          <p:nvPr/>
        </p:nvSpPr>
        <p:spPr bwMode="auto">
          <a:xfrm>
            <a:off x="4939992" y="492712"/>
            <a:ext cx="4036041" cy="338554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L = { w | w is a binary # that's a power of two }</a:t>
            </a:r>
          </a:p>
        </p:txBody>
      </p:sp>
      <p:sp>
        <p:nvSpPr>
          <p:cNvPr id="18441" name="Text Box 21"/>
          <p:cNvSpPr txBox="1">
            <a:spLocks noChangeArrowheads="1"/>
          </p:cNvSpPr>
          <p:nvPr/>
        </p:nvSpPr>
        <p:spPr bwMode="auto">
          <a:xfrm>
            <a:off x="165100" y="914400"/>
            <a:ext cx="3990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mbria" panose="02040503050406030204" pitchFamily="18" charset="0"/>
                <a:cs typeface="Times New Roman" pitchFamily="-128" charset="0"/>
              </a:rPr>
              <a:t>(1)</a:t>
            </a:r>
            <a:r>
              <a:rPr lang="en-US" sz="1600" dirty="0">
                <a:latin typeface="Cambria" panose="02040503050406030204" pitchFamily="18" charset="0"/>
                <a:cs typeface="Times New Roman" pitchFamily="-128" charset="0"/>
              </a:rPr>
              <a:t> Draw a DFA accepting</a:t>
            </a:r>
          </a:p>
        </p:txBody>
      </p:sp>
      <p:sp>
        <p:nvSpPr>
          <p:cNvPr id="18442" name="Rectangle 22"/>
          <p:cNvSpPr>
            <a:spLocks noChangeArrowheads="1"/>
          </p:cNvSpPr>
          <p:nvPr/>
        </p:nvSpPr>
        <p:spPr bwMode="auto">
          <a:xfrm>
            <a:off x="165100" y="1303924"/>
            <a:ext cx="2439387" cy="338554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L = { w | w is the string 10 }</a:t>
            </a:r>
          </a:p>
        </p:txBody>
      </p:sp>
      <p:sp>
        <p:nvSpPr>
          <p:cNvPr id="18443" name="Text Box 23"/>
          <p:cNvSpPr txBox="1">
            <a:spLocks noChangeArrowheads="1"/>
          </p:cNvSpPr>
          <p:nvPr/>
        </p:nvSpPr>
        <p:spPr bwMode="auto">
          <a:xfrm>
            <a:off x="4876800" y="3114675"/>
            <a:ext cx="3990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ambria" panose="02040503050406030204" pitchFamily="18" charset="0"/>
                <a:cs typeface="Times New Roman" pitchFamily="-128" charset="0"/>
              </a:rPr>
              <a:t>(4)</a:t>
            </a:r>
            <a:r>
              <a:rPr lang="en-US" sz="1600">
                <a:latin typeface="Cambria" panose="02040503050406030204" pitchFamily="18" charset="0"/>
                <a:cs typeface="Times New Roman" pitchFamily="-128" charset="0"/>
              </a:rPr>
              <a:t> Draw a DFA accepting</a:t>
            </a:r>
          </a:p>
        </p:txBody>
      </p:sp>
      <p:sp>
        <p:nvSpPr>
          <p:cNvPr id="18444" name="Rectangle 24"/>
          <p:cNvSpPr>
            <a:spLocks noChangeArrowheads="1"/>
          </p:cNvSpPr>
          <p:nvPr/>
        </p:nvSpPr>
        <p:spPr bwMode="auto">
          <a:xfrm>
            <a:off x="114300" y="3597862"/>
            <a:ext cx="4182941" cy="338554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L = { w | the first and last bit of w are the same }</a:t>
            </a:r>
          </a:p>
        </p:txBody>
      </p:sp>
      <p:sp>
        <p:nvSpPr>
          <p:cNvPr id="18445" name="Line 25"/>
          <p:cNvSpPr>
            <a:spLocks noChangeShapeType="1"/>
          </p:cNvSpPr>
          <p:nvPr/>
        </p:nvSpPr>
        <p:spPr bwMode="auto">
          <a:xfrm rot="5400000">
            <a:off x="6932613" y="1044575"/>
            <a:ext cx="0" cy="411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26"/>
          <p:cNvSpPr txBox="1">
            <a:spLocks noChangeArrowheads="1"/>
          </p:cNvSpPr>
          <p:nvPr/>
        </p:nvSpPr>
        <p:spPr bwMode="auto">
          <a:xfrm>
            <a:off x="1182736" y="6439972"/>
            <a:ext cx="6970626" cy="369332"/>
          </a:xfrm>
          <a:prstGeom prst="rect">
            <a:avLst/>
          </a:prstGeom>
          <a:solidFill>
            <a:srgbClr val="FFCC99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Extra! </a:t>
            </a:r>
            <a:r>
              <a:rPr lang="en-US" sz="1800" b="1" dirty="0" smtClean="0">
                <a:latin typeface="Calibri" panose="020F0502020204030204" pitchFamily="34" charset="0"/>
              </a:rPr>
              <a:t>   </a:t>
            </a:r>
            <a:r>
              <a:rPr lang="en-US" sz="1800" dirty="0" smtClean="0">
                <a:latin typeface="Calibri" panose="020F0502020204030204" pitchFamily="34" charset="0"/>
              </a:rPr>
              <a:t>Find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the </a:t>
            </a:r>
            <a:r>
              <a:rPr lang="en-US" sz="1800" i="1" dirty="0">
                <a:latin typeface="Calibri" panose="020F0502020204030204" pitchFamily="34" charset="0"/>
              </a:rPr>
              <a:t>minimum possible</a:t>
            </a:r>
            <a:r>
              <a:rPr lang="en-US" sz="1800" dirty="0">
                <a:latin typeface="Calibri" panose="020F0502020204030204" pitchFamily="34" charset="0"/>
              </a:rPr>
              <a:t> number of states </a:t>
            </a:r>
            <a:r>
              <a:rPr lang="en-US" sz="1800" dirty="0" smtClean="0">
                <a:latin typeface="Calibri" panose="020F0502020204030204" pitchFamily="34" charset="0"/>
              </a:rPr>
              <a:t>+ C</a:t>
            </a:r>
            <a:r>
              <a:rPr lang="en-US" sz="1800" dirty="0" smtClean="0">
                <a:latin typeface="Calibri" panose="020F0502020204030204" pitchFamily="34" charset="0"/>
              </a:rPr>
              <a:t>an you </a:t>
            </a:r>
            <a:r>
              <a:rPr lang="en-US" sz="1800" i="1" dirty="0" smtClean="0">
                <a:latin typeface="Calibri" panose="020F0502020204030204" pitchFamily="34" charset="0"/>
              </a:rPr>
              <a:t>prove</a:t>
            </a:r>
            <a:r>
              <a:rPr lang="en-US" sz="1800" b="1" i="1" dirty="0" smtClean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it?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8447" name="Text Box 27"/>
          <p:cNvSpPr txBox="1">
            <a:spLocks noChangeArrowheads="1"/>
          </p:cNvSpPr>
          <p:nvPr/>
        </p:nvSpPr>
        <p:spPr bwMode="auto">
          <a:xfrm>
            <a:off x="8051800" y="908050"/>
            <a:ext cx="94297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Times" pitchFamily="-128" charset="0"/>
              </a:rPr>
              <a:t>initial 0s are OK</a:t>
            </a:r>
          </a:p>
        </p:txBody>
      </p:sp>
      <p:sp>
        <p:nvSpPr>
          <p:cNvPr id="18448" name="Text Box 28"/>
          <p:cNvSpPr txBox="1">
            <a:spLocks noChangeArrowheads="1"/>
          </p:cNvSpPr>
          <p:nvPr/>
        </p:nvSpPr>
        <p:spPr bwMode="auto">
          <a:xfrm>
            <a:off x="8040688" y="3895725"/>
            <a:ext cx="94297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Times" pitchFamily="-128" charset="0"/>
              </a:rPr>
              <a:t>initial 0s are OK</a:t>
            </a:r>
          </a:p>
        </p:txBody>
      </p:sp>
      <p:sp>
        <p:nvSpPr>
          <p:cNvPr id="18449" name="Text Box 30"/>
          <p:cNvSpPr txBox="1">
            <a:spLocks noChangeArrowheads="1"/>
          </p:cNvSpPr>
          <p:nvPr/>
        </p:nvSpPr>
        <p:spPr bwMode="auto">
          <a:xfrm>
            <a:off x="7454186" y="1286347"/>
            <a:ext cx="1518364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Times" pitchFamily="-128" charset="0"/>
              </a:rPr>
              <a:t>the empty string </a:t>
            </a:r>
            <a:r>
              <a:rPr lang="en-US">
                <a:latin typeface="Symbol" charset="2"/>
                <a:sym typeface="Symbol" charset="2"/>
              </a:rPr>
              <a:t></a:t>
            </a:r>
            <a:r>
              <a:rPr lang="en-US">
                <a:latin typeface="Times" pitchFamily="-128" charset="0"/>
              </a:rPr>
              <a:t> is </a:t>
            </a:r>
            <a:r>
              <a:rPr lang="en-US" b="1">
                <a:latin typeface="Times" pitchFamily="-128" charset="0"/>
              </a:rPr>
              <a:t>not</a:t>
            </a:r>
            <a:r>
              <a:rPr lang="en-US">
                <a:latin typeface="Times" pitchFamily="-128" charset="0"/>
              </a:rPr>
              <a:t> OK</a:t>
            </a:r>
          </a:p>
        </p:txBody>
      </p:sp>
      <p:sp>
        <p:nvSpPr>
          <p:cNvPr id="18450" name="Text Box 31"/>
          <p:cNvSpPr txBox="1">
            <a:spLocks noChangeArrowheads="1"/>
          </p:cNvSpPr>
          <p:nvPr/>
        </p:nvSpPr>
        <p:spPr bwMode="auto">
          <a:xfrm>
            <a:off x="7654453" y="4050184"/>
            <a:ext cx="1329210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Times" pitchFamily="-128" charset="0"/>
              </a:rPr>
              <a:t>the empty string </a:t>
            </a:r>
            <a:r>
              <a:rPr lang="en-US">
                <a:latin typeface="Symbol" charset="2"/>
                <a:sym typeface="Symbol" charset="2"/>
              </a:rPr>
              <a:t></a:t>
            </a:r>
            <a:r>
              <a:rPr lang="en-US">
                <a:latin typeface="Times" pitchFamily="-128" charset="0"/>
              </a:rPr>
              <a:t> </a:t>
            </a:r>
            <a:r>
              <a:rPr lang="en-US" b="1">
                <a:latin typeface="Times" pitchFamily="-128" charset="0"/>
              </a:rPr>
              <a:t>is</a:t>
            </a:r>
            <a:r>
              <a:rPr lang="en-US">
                <a:latin typeface="Times" pitchFamily="-128" charset="0"/>
              </a:rPr>
              <a:t> OK</a:t>
            </a:r>
          </a:p>
        </p:txBody>
      </p:sp>
      <p:sp>
        <p:nvSpPr>
          <p:cNvPr id="18451" name="Text Box 32"/>
          <p:cNvSpPr txBox="1">
            <a:spLocks noChangeArrowheads="1"/>
          </p:cNvSpPr>
          <p:nvPr/>
        </p:nvSpPr>
        <p:spPr bwMode="auto">
          <a:xfrm>
            <a:off x="152400" y="3985568"/>
            <a:ext cx="1329210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" pitchFamily="-128" charset="0"/>
              </a:rPr>
              <a:t>the empty string </a:t>
            </a:r>
            <a:r>
              <a:rPr lang="en-US" dirty="0">
                <a:latin typeface="Symbol" charset="2"/>
                <a:sym typeface="Symbol" charset="2"/>
              </a:rPr>
              <a:t></a:t>
            </a:r>
            <a:r>
              <a:rPr lang="en-US" dirty="0">
                <a:latin typeface="Times" pitchFamily="-128" charset="0"/>
              </a:rPr>
              <a:t> </a:t>
            </a:r>
            <a:r>
              <a:rPr lang="en-US" b="1" dirty="0">
                <a:latin typeface="Times" pitchFamily="-128" charset="0"/>
              </a:rPr>
              <a:t>is</a:t>
            </a:r>
            <a:r>
              <a:rPr lang="en-US" dirty="0">
                <a:latin typeface="Times" pitchFamily="-128" charset="0"/>
              </a:rPr>
              <a:t> OK</a:t>
            </a:r>
          </a:p>
        </p:txBody>
      </p:sp>
      <p:sp>
        <p:nvSpPr>
          <p:cNvPr id="18452" name="Text Box 30"/>
          <p:cNvSpPr txBox="1">
            <a:spLocks noChangeArrowheads="1"/>
          </p:cNvSpPr>
          <p:nvPr/>
        </p:nvSpPr>
        <p:spPr bwMode="auto">
          <a:xfrm>
            <a:off x="7907634" y="1097434"/>
            <a:ext cx="1085554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latin typeface="Times" pitchFamily="-128" charset="0"/>
              </a:rPr>
              <a:t>0s-only </a:t>
            </a:r>
            <a:r>
              <a:rPr lang="en-US" dirty="0">
                <a:latin typeface="Times" pitchFamily="-128" charset="0"/>
              </a:rPr>
              <a:t>are </a:t>
            </a:r>
            <a:r>
              <a:rPr lang="en-US" b="1" dirty="0">
                <a:latin typeface="Times" pitchFamily="-128" charset="0"/>
              </a:rPr>
              <a:t>not</a:t>
            </a:r>
            <a:r>
              <a:rPr lang="en-US" dirty="0">
                <a:latin typeface="Times" pitchFamily="-128" charset="0"/>
              </a:rPr>
              <a:t> OK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52400" y="1801813"/>
            <a:ext cx="325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10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152400" y="4252913"/>
            <a:ext cx="46679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 charset="0"/>
              </a:rPr>
              <a:t>101</a:t>
            </a:r>
          </a:p>
          <a:p>
            <a:r>
              <a:rPr lang="en-US" sz="1000" b="1" dirty="0">
                <a:latin typeface="Arial" charset="0"/>
              </a:rPr>
              <a:t>00</a:t>
            </a:r>
          </a:p>
          <a:p>
            <a:r>
              <a:rPr lang="en-US" sz="1000" b="1" dirty="0">
                <a:latin typeface="Arial" charset="0"/>
              </a:rPr>
              <a:t>0010</a:t>
            </a:r>
          </a:p>
          <a:p>
            <a:r>
              <a:rPr lang="en-US" sz="1000" b="1" dirty="0">
                <a:latin typeface="Arial" charset="0"/>
              </a:rPr>
              <a:t>0</a:t>
            </a:r>
          </a:p>
          <a:p>
            <a:r>
              <a:rPr lang="en-US" sz="1000" b="1" dirty="0" smtClean="0">
                <a:latin typeface="Arial" charset="0"/>
              </a:rPr>
              <a:t>1</a:t>
            </a:r>
          </a:p>
          <a:p>
            <a:r>
              <a:rPr lang="en-US" sz="1000" dirty="0" smtClean="0">
                <a:latin typeface="Symbol" charset="2"/>
                <a:sym typeface="Symbol" charset="2"/>
              </a:rPr>
              <a:t></a:t>
            </a:r>
            <a:endParaRPr lang="en-US" sz="1000" b="1" dirty="0">
              <a:latin typeface="Arial" charset="0"/>
            </a:endParaRPr>
          </a:p>
          <a:p>
            <a:r>
              <a:rPr lang="en-US" sz="1000" b="1" dirty="0">
                <a:latin typeface="Arial" charset="0"/>
              </a:rPr>
              <a:t>… 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8423275" y="1536700"/>
            <a:ext cx="538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latin typeface="Arial" charset="0"/>
              </a:rPr>
              <a:t>0010</a:t>
            </a:r>
          </a:p>
          <a:p>
            <a:pPr algn="r"/>
            <a:r>
              <a:rPr lang="en-US" sz="1000" b="1" dirty="0">
                <a:latin typeface="Arial" charset="0"/>
              </a:rPr>
              <a:t>1</a:t>
            </a:r>
          </a:p>
          <a:p>
            <a:pPr algn="r"/>
            <a:r>
              <a:rPr lang="en-US" sz="1000" b="1" dirty="0">
                <a:latin typeface="Arial" charset="0"/>
              </a:rPr>
              <a:t>10000</a:t>
            </a:r>
          </a:p>
          <a:p>
            <a:pPr algn="r"/>
            <a:r>
              <a:rPr lang="en-US" sz="1000" b="1" dirty="0">
                <a:latin typeface="Arial" charset="0"/>
              </a:rPr>
              <a:t>…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8446272" y="4457700"/>
            <a:ext cx="53739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latin typeface="Arial" charset="0"/>
              </a:rPr>
              <a:t>0100</a:t>
            </a:r>
            <a:endParaRPr lang="en-US" sz="1000" b="1" dirty="0" smtClean="0">
              <a:latin typeface="Arial" charset="0"/>
            </a:endParaRPr>
          </a:p>
          <a:p>
            <a:pPr algn="r"/>
            <a:r>
              <a:rPr lang="en-US" sz="1000" b="1" dirty="0" smtClean="0">
                <a:latin typeface="Arial" charset="0"/>
              </a:rPr>
              <a:t>0</a:t>
            </a:r>
            <a:r>
              <a:rPr lang="en-US" sz="1000" dirty="0" smtClean="0">
                <a:latin typeface="Symbol" charset="2"/>
                <a:sym typeface="Symbol" charset="2"/>
              </a:rPr>
              <a:t> </a:t>
            </a:r>
          </a:p>
          <a:p>
            <a:pPr algn="r"/>
            <a:r>
              <a:rPr lang="en-US" sz="1000" dirty="0" smtClean="0">
                <a:latin typeface="Symbol" charset="2"/>
                <a:sym typeface="Symbol" charset="2"/>
              </a:rPr>
              <a:t></a:t>
            </a:r>
            <a:endParaRPr lang="en-US" sz="1000" b="1" dirty="0">
              <a:latin typeface="Arial" charset="0"/>
            </a:endParaRPr>
          </a:p>
          <a:p>
            <a:pPr algn="r"/>
            <a:r>
              <a:rPr lang="en-US" sz="1000" b="1" dirty="0">
                <a:latin typeface="Arial" charset="0"/>
              </a:rPr>
              <a:t>10100</a:t>
            </a:r>
          </a:p>
          <a:p>
            <a:pPr algn="r"/>
            <a:r>
              <a:rPr lang="en-US" sz="1000" b="1" dirty="0">
                <a:latin typeface="Arial" charset="0"/>
              </a:rPr>
              <a:t>…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01600" y="280988"/>
            <a:ext cx="29591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 dirty="0" smtClean="0">
                <a:latin typeface="Cambria" panose="02040503050406030204" pitchFamily="18" charset="0"/>
                <a:cs typeface="Times New Roman" pitchFamily="-128" charset="0"/>
              </a:rPr>
              <a:t>Try creating some DFA(s)!</a:t>
            </a:r>
            <a:endParaRPr lang="en-US" sz="1800" i="1" dirty="0">
              <a:latin typeface="Cambria" panose="02040503050406030204" pitchFamily="18" charset="0"/>
              <a:cs typeface="Times New Roman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4478338"/>
            <a:ext cx="12827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355" name="Group 2"/>
          <p:cNvGrpSpPr>
            <a:grpSpLocks/>
          </p:cNvGrpSpPr>
          <p:nvPr/>
        </p:nvGrpSpPr>
        <p:grpSpPr bwMode="auto">
          <a:xfrm>
            <a:off x="436563" y="1036638"/>
            <a:ext cx="8218487" cy="180975"/>
            <a:chOff x="295" y="1311"/>
            <a:chExt cx="5177" cy="114"/>
          </a:xfrm>
        </p:grpSpPr>
        <p:sp>
          <p:nvSpPr>
            <p:cNvPr id="1004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04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309563" y="331788"/>
            <a:ext cx="84486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Any </a:t>
            </a:r>
            <a:r>
              <a:rPr lang="en-US" sz="3600" i="1">
                <a:latin typeface="Times" pitchFamily="-128" charset="0"/>
              </a:rPr>
              <a:t>Comparison Sort</a:t>
            </a:r>
            <a:r>
              <a:rPr lang="en-US" sz="3600">
                <a:latin typeface="Times" pitchFamily="-128" charset="0"/>
              </a:rPr>
              <a:t>  is at best  O(n log(n))</a:t>
            </a:r>
          </a:p>
        </p:txBody>
      </p:sp>
      <p:sp>
        <p:nvSpPr>
          <p:cNvPr id="100357" name="Text Box 30"/>
          <p:cNvSpPr txBox="1">
            <a:spLocks noChangeArrowheads="1"/>
          </p:cNvSpPr>
          <p:nvPr/>
        </p:nvSpPr>
        <p:spPr bwMode="auto">
          <a:xfrm>
            <a:off x="7170738" y="457200"/>
            <a:ext cx="2905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•</a:t>
            </a:r>
          </a:p>
        </p:txBody>
      </p:sp>
      <p:sp>
        <p:nvSpPr>
          <p:cNvPr id="100358" name="AutoShape 47"/>
          <p:cNvSpPr>
            <a:spLocks noChangeArrowheads="1"/>
          </p:cNvSpPr>
          <p:nvPr/>
        </p:nvSpPr>
        <p:spPr bwMode="auto">
          <a:xfrm>
            <a:off x="2339975" y="1633538"/>
            <a:ext cx="3886200" cy="1590675"/>
          </a:xfrm>
          <a:prstGeom prst="cloudCallout">
            <a:avLst>
              <a:gd name="adj1" fmla="val -47468"/>
              <a:gd name="adj2" fmla="val 6526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59" name="Text Box 48"/>
          <p:cNvSpPr txBox="1">
            <a:spLocks noChangeArrowheads="1"/>
          </p:cNvSpPr>
          <p:nvPr/>
        </p:nvSpPr>
        <p:spPr bwMode="auto">
          <a:xfrm>
            <a:off x="127000" y="1304925"/>
            <a:ext cx="2043113" cy="1192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Start with all of the  permutations of a list with n elements.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[e1, e2, e3, ... , en]</a:t>
            </a:r>
          </a:p>
        </p:txBody>
      </p:sp>
      <p:sp>
        <p:nvSpPr>
          <p:cNvPr id="100360" name="Text Box 49"/>
          <p:cNvSpPr txBox="1">
            <a:spLocks noChangeArrowheads="1"/>
          </p:cNvSpPr>
          <p:nvPr/>
        </p:nvSpPr>
        <p:spPr bwMode="auto">
          <a:xfrm>
            <a:off x="2762250" y="6261100"/>
            <a:ext cx="28797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“Adversary Argument”</a:t>
            </a:r>
          </a:p>
        </p:txBody>
      </p:sp>
      <p:sp>
        <p:nvSpPr>
          <p:cNvPr id="100361" name="Text Box 50"/>
          <p:cNvSpPr txBox="1">
            <a:spLocks noChangeArrowheads="1"/>
          </p:cNvSpPr>
          <p:nvPr/>
        </p:nvSpPr>
        <p:spPr bwMode="auto">
          <a:xfrm>
            <a:off x="3021013" y="2046288"/>
            <a:ext cx="9286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[4,5,3,1,2]</a:t>
            </a:r>
          </a:p>
        </p:txBody>
      </p:sp>
      <p:sp>
        <p:nvSpPr>
          <p:cNvPr id="100362" name="Text Box 51"/>
          <p:cNvSpPr txBox="1">
            <a:spLocks noChangeArrowheads="1"/>
          </p:cNvSpPr>
          <p:nvPr/>
        </p:nvSpPr>
        <p:spPr bwMode="auto">
          <a:xfrm>
            <a:off x="3414713" y="2354263"/>
            <a:ext cx="9286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[2,4,1,5,3]</a:t>
            </a:r>
          </a:p>
        </p:txBody>
      </p:sp>
      <p:sp>
        <p:nvSpPr>
          <p:cNvPr id="100363" name="Text Box 52"/>
          <p:cNvSpPr txBox="1">
            <a:spLocks noChangeArrowheads="1"/>
          </p:cNvSpPr>
          <p:nvPr/>
        </p:nvSpPr>
        <p:spPr bwMode="auto">
          <a:xfrm>
            <a:off x="4157663" y="1906588"/>
            <a:ext cx="9286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[4,1,5,3,2]</a:t>
            </a:r>
          </a:p>
        </p:txBody>
      </p:sp>
      <p:sp>
        <p:nvSpPr>
          <p:cNvPr id="100364" name="Text Box 53"/>
          <p:cNvSpPr txBox="1">
            <a:spLocks noChangeArrowheads="1"/>
          </p:cNvSpPr>
          <p:nvPr/>
        </p:nvSpPr>
        <p:spPr bwMode="auto">
          <a:xfrm>
            <a:off x="2701925" y="2611438"/>
            <a:ext cx="92868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[1,2,3,4,5]</a:t>
            </a:r>
          </a:p>
        </p:txBody>
      </p:sp>
      <p:sp>
        <p:nvSpPr>
          <p:cNvPr id="100365" name="Text Box 54"/>
          <p:cNvSpPr txBox="1">
            <a:spLocks noChangeArrowheads="1"/>
          </p:cNvSpPr>
          <p:nvPr/>
        </p:nvSpPr>
        <p:spPr bwMode="auto">
          <a:xfrm>
            <a:off x="4327525" y="2579688"/>
            <a:ext cx="92868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[5,4,3,1,2]</a:t>
            </a:r>
          </a:p>
        </p:txBody>
      </p:sp>
      <p:sp>
        <p:nvSpPr>
          <p:cNvPr id="100366" name="Text Box 55"/>
          <p:cNvSpPr txBox="1">
            <a:spLocks noChangeArrowheads="1"/>
          </p:cNvSpPr>
          <p:nvPr/>
        </p:nvSpPr>
        <p:spPr bwMode="auto">
          <a:xfrm>
            <a:off x="5022850" y="2160588"/>
            <a:ext cx="92868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[3,1,4,5,2]</a:t>
            </a:r>
          </a:p>
        </p:txBody>
      </p:sp>
      <p:sp>
        <p:nvSpPr>
          <p:cNvPr id="100367" name="AutoShape 56"/>
          <p:cNvSpPr>
            <a:spLocks noChangeArrowheads="1"/>
          </p:cNvSpPr>
          <p:nvPr/>
        </p:nvSpPr>
        <p:spPr bwMode="auto">
          <a:xfrm>
            <a:off x="2405063" y="4025900"/>
            <a:ext cx="1414462" cy="1058863"/>
          </a:xfrm>
          <a:prstGeom prst="cloudCallout">
            <a:avLst>
              <a:gd name="adj1" fmla="val -59764"/>
              <a:gd name="adj2" fmla="val 576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68" name="AutoShape 57"/>
          <p:cNvSpPr>
            <a:spLocks noChangeArrowheads="1"/>
          </p:cNvSpPr>
          <p:nvPr/>
        </p:nvSpPr>
        <p:spPr bwMode="auto">
          <a:xfrm>
            <a:off x="5010150" y="4022725"/>
            <a:ext cx="1414463" cy="1058863"/>
          </a:xfrm>
          <a:prstGeom prst="cloudCallout">
            <a:avLst>
              <a:gd name="adj1" fmla="val -68407"/>
              <a:gd name="adj2" fmla="val 5614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69" name="AutoShape 58"/>
          <p:cNvSpPr>
            <a:spLocks noChangeArrowheads="1"/>
          </p:cNvSpPr>
          <p:nvPr/>
        </p:nvSpPr>
        <p:spPr bwMode="auto">
          <a:xfrm>
            <a:off x="4959350" y="5416550"/>
            <a:ext cx="581025" cy="515938"/>
          </a:xfrm>
          <a:prstGeom prst="cloudCallout">
            <a:avLst>
              <a:gd name="adj1" fmla="val -74042"/>
              <a:gd name="adj2" fmla="val 592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70" name="AutoShape 59"/>
          <p:cNvSpPr>
            <a:spLocks noChangeArrowheads="1"/>
          </p:cNvSpPr>
          <p:nvPr/>
        </p:nvSpPr>
        <p:spPr bwMode="auto">
          <a:xfrm>
            <a:off x="6022975" y="5403850"/>
            <a:ext cx="581025" cy="515938"/>
          </a:xfrm>
          <a:prstGeom prst="cloudCallout">
            <a:avLst>
              <a:gd name="adj1" fmla="val -91806"/>
              <a:gd name="adj2" fmla="val 70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71" name="AutoShape 60"/>
          <p:cNvSpPr>
            <a:spLocks noChangeArrowheads="1"/>
          </p:cNvSpPr>
          <p:nvPr/>
        </p:nvSpPr>
        <p:spPr bwMode="auto">
          <a:xfrm>
            <a:off x="2097088" y="5549900"/>
            <a:ext cx="581025" cy="515938"/>
          </a:xfrm>
          <a:prstGeom prst="cloudCallout">
            <a:avLst>
              <a:gd name="adj1" fmla="val -75685"/>
              <a:gd name="adj2" fmla="val 4784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72" name="AutoShape 61"/>
          <p:cNvSpPr>
            <a:spLocks noChangeArrowheads="1"/>
          </p:cNvSpPr>
          <p:nvPr/>
        </p:nvSpPr>
        <p:spPr bwMode="auto">
          <a:xfrm>
            <a:off x="3160713" y="5537200"/>
            <a:ext cx="581025" cy="515938"/>
          </a:xfrm>
          <a:prstGeom prst="cloudCallout">
            <a:avLst>
              <a:gd name="adj1" fmla="val -77597"/>
              <a:gd name="adj2" fmla="val 4753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Times" pitchFamily="-128" charset="0"/>
            </a:endParaRPr>
          </a:p>
        </p:txBody>
      </p:sp>
      <p:sp>
        <p:nvSpPr>
          <p:cNvPr id="100373" name="Line 65"/>
          <p:cNvSpPr>
            <a:spLocks noChangeShapeType="1"/>
          </p:cNvSpPr>
          <p:nvPr/>
        </p:nvSpPr>
        <p:spPr bwMode="auto">
          <a:xfrm flipH="1">
            <a:off x="3376613" y="3273425"/>
            <a:ext cx="960437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Line 66"/>
          <p:cNvSpPr>
            <a:spLocks noChangeShapeType="1"/>
          </p:cNvSpPr>
          <p:nvPr/>
        </p:nvSpPr>
        <p:spPr bwMode="auto">
          <a:xfrm>
            <a:off x="4637088" y="3243263"/>
            <a:ext cx="795337" cy="85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Text Box 67"/>
          <p:cNvSpPr txBox="1">
            <a:spLocks noChangeArrowheads="1"/>
          </p:cNvSpPr>
          <p:nvPr/>
        </p:nvSpPr>
        <p:spPr bwMode="auto">
          <a:xfrm>
            <a:off x="3981450" y="3495675"/>
            <a:ext cx="9286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1"/>
                </a:solidFill>
                <a:latin typeface="Times" pitchFamily="-128" charset="0"/>
              </a:rPr>
              <a:t>e1 &lt;  e2 </a:t>
            </a:r>
          </a:p>
        </p:txBody>
      </p:sp>
      <p:sp>
        <p:nvSpPr>
          <p:cNvPr id="100376" name="Text Box 68"/>
          <p:cNvSpPr txBox="1">
            <a:spLocks noChangeArrowheads="1"/>
          </p:cNvSpPr>
          <p:nvPr/>
        </p:nvSpPr>
        <p:spPr bwMode="auto">
          <a:xfrm>
            <a:off x="4252913" y="3409950"/>
            <a:ext cx="338137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1"/>
                </a:solidFill>
                <a:latin typeface="Times" pitchFamily="-128" charset="0"/>
              </a:rPr>
              <a:t>?</a:t>
            </a:r>
          </a:p>
        </p:txBody>
      </p:sp>
      <p:sp>
        <p:nvSpPr>
          <p:cNvPr id="100377" name="Text Box 69"/>
          <p:cNvSpPr txBox="1">
            <a:spLocks noChangeArrowheads="1"/>
          </p:cNvSpPr>
          <p:nvPr/>
        </p:nvSpPr>
        <p:spPr bwMode="auto">
          <a:xfrm>
            <a:off x="3171825" y="3400425"/>
            <a:ext cx="9286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1"/>
                </a:solidFill>
                <a:latin typeface="Times" pitchFamily="-128" charset="0"/>
              </a:rPr>
              <a:t>yes</a:t>
            </a:r>
          </a:p>
        </p:txBody>
      </p:sp>
      <p:sp>
        <p:nvSpPr>
          <p:cNvPr id="100378" name="Text Box 70"/>
          <p:cNvSpPr txBox="1">
            <a:spLocks noChangeArrowheads="1"/>
          </p:cNvSpPr>
          <p:nvPr/>
        </p:nvSpPr>
        <p:spPr bwMode="auto">
          <a:xfrm>
            <a:off x="4908550" y="3344863"/>
            <a:ext cx="4048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1"/>
                </a:solidFill>
                <a:latin typeface="Times" pitchFamily="-128" charset="0"/>
              </a:rPr>
              <a:t>no</a:t>
            </a:r>
          </a:p>
        </p:txBody>
      </p:sp>
      <p:sp>
        <p:nvSpPr>
          <p:cNvPr id="100379" name="Text Box 71"/>
          <p:cNvSpPr txBox="1">
            <a:spLocks noChangeArrowheads="1"/>
          </p:cNvSpPr>
          <p:nvPr/>
        </p:nvSpPr>
        <p:spPr bwMode="auto">
          <a:xfrm>
            <a:off x="5022850" y="4400550"/>
            <a:ext cx="9286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[5,4,3,1,2]</a:t>
            </a:r>
          </a:p>
        </p:txBody>
      </p:sp>
      <p:sp>
        <p:nvSpPr>
          <p:cNvPr id="100380" name="Text Box 72"/>
          <p:cNvSpPr txBox="1">
            <a:spLocks noChangeArrowheads="1"/>
          </p:cNvSpPr>
          <p:nvPr/>
        </p:nvSpPr>
        <p:spPr bwMode="auto">
          <a:xfrm>
            <a:off x="5329238" y="4640263"/>
            <a:ext cx="9286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[3,1,4,5,2]</a:t>
            </a:r>
          </a:p>
        </p:txBody>
      </p:sp>
      <p:sp>
        <p:nvSpPr>
          <p:cNvPr id="100381" name="Text Box 73"/>
          <p:cNvSpPr txBox="1">
            <a:spLocks noChangeArrowheads="1"/>
          </p:cNvSpPr>
          <p:nvPr/>
        </p:nvSpPr>
        <p:spPr bwMode="auto">
          <a:xfrm>
            <a:off x="5365750" y="4132263"/>
            <a:ext cx="92868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[4,1,5,3,2]</a:t>
            </a:r>
          </a:p>
        </p:txBody>
      </p:sp>
      <p:sp>
        <p:nvSpPr>
          <p:cNvPr id="100382" name="Line 74"/>
          <p:cNvSpPr>
            <a:spLocks noChangeShapeType="1"/>
          </p:cNvSpPr>
          <p:nvPr/>
        </p:nvSpPr>
        <p:spPr bwMode="auto">
          <a:xfrm>
            <a:off x="3154363" y="5124450"/>
            <a:ext cx="319087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Line 75"/>
          <p:cNvSpPr>
            <a:spLocks noChangeShapeType="1"/>
          </p:cNvSpPr>
          <p:nvPr/>
        </p:nvSpPr>
        <p:spPr bwMode="auto">
          <a:xfrm flipH="1">
            <a:off x="2359025" y="5067300"/>
            <a:ext cx="407988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Line 76"/>
          <p:cNvSpPr>
            <a:spLocks noChangeShapeType="1"/>
          </p:cNvSpPr>
          <p:nvPr/>
        </p:nvSpPr>
        <p:spPr bwMode="auto">
          <a:xfrm flipH="1">
            <a:off x="5286375" y="5067300"/>
            <a:ext cx="31115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Line 77"/>
          <p:cNvSpPr>
            <a:spLocks noChangeShapeType="1"/>
          </p:cNvSpPr>
          <p:nvPr/>
        </p:nvSpPr>
        <p:spPr bwMode="auto">
          <a:xfrm>
            <a:off x="5937250" y="5027613"/>
            <a:ext cx="347663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Text Box 80"/>
          <p:cNvSpPr txBox="1">
            <a:spLocks noChangeArrowheads="1"/>
          </p:cNvSpPr>
          <p:nvPr/>
        </p:nvSpPr>
        <p:spPr bwMode="auto">
          <a:xfrm>
            <a:off x="2646363" y="4640263"/>
            <a:ext cx="92868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[2,4,1,5,3]</a:t>
            </a:r>
          </a:p>
        </p:txBody>
      </p:sp>
      <p:sp>
        <p:nvSpPr>
          <p:cNvPr id="100387" name="Text Box 81"/>
          <p:cNvSpPr txBox="1">
            <a:spLocks noChangeArrowheads="1"/>
          </p:cNvSpPr>
          <p:nvPr/>
        </p:nvSpPr>
        <p:spPr bwMode="auto">
          <a:xfrm>
            <a:off x="2687638" y="4391025"/>
            <a:ext cx="928687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[4,5,3,1,2]</a:t>
            </a:r>
          </a:p>
        </p:txBody>
      </p:sp>
      <p:sp>
        <p:nvSpPr>
          <p:cNvPr id="100388" name="Text Box 82"/>
          <p:cNvSpPr txBox="1">
            <a:spLocks noChangeArrowheads="1"/>
          </p:cNvSpPr>
          <p:nvPr/>
        </p:nvSpPr>
        <p:spPr bwMode="auto">
          <a:xfrm>
            <a:off x="2505075" y="4159250"/>
            <a:ext cx="9286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[1,2,3,4,5]</a:t>
            </a:r>
          </a:p>
        </p:txBody>
      </p:sp>
      <p:grpSp>
        <p:nvGrpSpPr>
          <p:cNvPr id="100389" name="Group 85"/>
          <p:cNvGrpSpPr>
            <a:grpSpLocks/>
          </p:cNvGrpSpPr>
          <p:nvPr/>
        </p:nvGrpSpPr>
        <p:grpSpPr bwMode="auto">
          <a:xfrm>
            <a:off x="6486525" y="1563688"/>
            <a:ext cx="2260600" cy="879475"/>
            <a:chOff x="2669" y="3766"/>
            <a:chExt cx="1424" cy="554"/>
          </a:xfrm>
        </p:grpSpPr>
        <p:sp>
          <p:nvSpPr>
            <p:cNvPr id="100393" name="Text Box 42"/>
            <p:cNvSpPr txBox="1">
              <a:spLocks noChangeArrowheads="1"/>
            </p:cNvSpPr>
            <p:nvPr/>
          </p:nvSpPr>
          <p:spPr bwMode="auto">
            <a:xfrm>
              <a:off x="2669" y="3867"/>
              <a:ext cx="489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>
                  <a:latin typeface="Times" pitchFamily="-128" charset="0"/>
                </a:rPr>
                <a:t>(  )</a:t>
              </a:r>
            </a:p>
          </p:txBody>
        </p:sp>
        <p:sp>
          <p:nvSpPr>
            <p:cNvPr id="100394" name="Text Box 31"/>
            <p:cNvSpPr txBox="1">
              <a:spLocks noChangeArrowheads="1"/>
            </p:cNvSpPr>
            <p:nvPr/>
          </p:nvSpPr>
          <p:spPr bwMode="auto">
            <a:xfrm>
              <a:off x="3224" y="3952"/>
              <a:ext cx="68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&lt;  n! &lt; </a:t>
              </a:r>
            </a:p>
          </p:txBody>
        </p:sp>
        <p:sp>
          <p:nvSpPr>
            <p:cNvPr id="100395" name="Text Box 38"/>
            <p:cNvSpPr txBox="1">
              <a:spLocks noChangeArrowheads="1"/>
            </p:cNvSpPr>
            <p:nvPr/>
          </p:nvSpPr>
          <p:spPr bwMode="auto">
            <a:xfrm>
              <a:off x="2803" y="3862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n</a:t>
              </a:r>
            </a:p>
          </p:txBody>
        </p:sp>
        <p:sp>
          <p:nvSpPr>
            <p:cNvPr id="100396" name="Text Box 39"/>
            <p:cNvSpPr txBox="1">
              <a:spLocks noChangeArrowheads="1"/>
            </p:cNvSpPr>
            <p:nvPr/>
          </p:nvSpPr>
          <p:spPr bwMode="auto">
            <a:xfrm>
              <a:off x="3013" y="3766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n</a:t>
              </a:r>
            </a:p>
          </p:txBody>
        </p:sp>
        <p:sp>
          <p:nvSpPr>
            <p:cNvPr id="100397" name="Text Box 40"/>
            <p:cNvSpPr txBox="1">
              <a:spLocks noChangeArrowheads="1"/>
            </p:cNvSpPr>
            <p:nvPr/>
          </p:nvSpPr>
          <p:spPr bwMode="auto">
            <a:xfrm>
              <a:off x="2814" y="4032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2</a:t>
              </a:r>
            </a:p>
          </p:txBody>
        </p:sp>
        <p:sp>
          <p:nvSpPr>
            <p:cNvPr id="100398" name="Line 41"/>
            <p:cNvSpPr>
              <a:spLocks noChangeShapeType="1"/>
            </p:cNvSpPr>
            <p:nvPr/>
          </p:nvSpPr>
          <p:spPr bwMode="auto">
            <a:xfrm flipV="1">
              <a:off x="2850" y="4083"/>
              <a:ext cx="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399" name="Group 44"/>
            <p:cNvGrpSpPr>
              <a:grpSpLocks/>
            </p:cNvGrpSpPr>
            <p:nvPr/>
          </p:nvGrpSpPr>
          <p:grpSpPr bwMode="auto">
            <a:xfrm>
              <a:off x="3819" y="3925"/>
              <a:ext cx="274" cy="313"/>
              <a:chOff x="2231" y="1491"/>
              <a:chExt cx="274" cy="313"/>
            </a:xfrm>
          </p:grpSpPr>
          <p:sp>
            <p:nvSpPr>
              <p:cNvPr id="100402" name="Text Box 45"/>
              <p:cNvSpPr txBox="1">
                <a:spLocks noChangeArrowheads="1"/>
              </p:cNvSpPr>
              <p:nvPr/>
            </p:nvSpPr>
            <p:spPr bwMode="auto">
              <a:xfrm>
                <a:off x="2231" y="1516"/>
                <a:ext cx="21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Times" pitchFamily="-128" charset="0"/>
                  </a:rPr>
                  <a:t>n</a:t>
                </a:r>
              </a:p>
            </p:txBody>
          </p:sp>
          <p:sp>
            <p:nvSpPr>
              <p:cNvPr id="100403" name="Text Box 46"/>
              <p:cNvSpPr txBox="1">
                <a:spLocks noChangeArrowheads="1"/>
              </p:cNvSpPr>
              <p:nvPr/>
            </p:nvSpPr>
            <p:spPr bwMode="auto">
              <a:xfrm>
                <a:off x="2325" y="1491"/>
                <a:ext cx="180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>
                    <a:latin typeface="Times" pitchFamily="-128" charset="0"/>
                  </a:rPr>
                  <a:t>n</a:t>
                </a:r>
              </a:p>
            </p:txBody>
          </p:sp>
        </p:grpSp>
        <p:sp>
          <p:nvSpPr>
            <p:cNvPr id="100400" name="Text Box 83"/>
            <p:cNvSpPr txBox="1">
              <a:spLocks noChangeArrowheads="1"/>
            </p:cNvSpPr>
            <p:nvPr/>
          </p:nvSpPr>
          <p:spPr bwMode="auto">
            <a:xfrm>
              <a:off x="3011" y="3887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2</a:t>
              </a:r>
            </a:p>
          </p:txBody>
        </p:sp>
        <p:sp>
          <p:nvSpPr>
            <p:cNvPr id="100401" name="Line 84"/>
            <p:cNvSpPr>
              <a:spLocks noChangeShapeType="1"/>
            </p:cNvSpPr>
            <p:nvPr/>
          </p:nvSpPr>
          <p:spPr bwMode="auto">
            <a:xfrm>
              <a:off x="3077" y="3921"/>
              <a:ext cx="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90" name="Rectangle 87"/>
          <p:cNvSpPr>
            <a:spLocks noChangeArrowheads="1"/>
          </p:cNvSpPr>
          <p:nvPr/>
        </p:nvSpPr>
        <p:spPr bwMode="auto">
          <a:xfrm>
            <a:off x="6440488" y="1328738"/>
            <a:ext cx="2414587" cy="107632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0391" name="Text Box 88"/>
          <p:cNvSpPr txBox="1">
            <a:spLocks noChangeArrowheads="1"/>
          </p:cNvSpPr>
          <p:nvPr/>
        </p:nvSpPr>
        <p:spPr bwMode="auto">
          <a:xfrm>
            <a:off x="7153275" y="1341438"/>
            <a:ext cx="9858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Key Fact</a:t>
            </a:r>
          </a:p>
        </p:txBody>
      </p:sp>
      <p:sp>
        <p:nvSpPr>
          <p:cNvPr id="100392" name="Text Box 89"/>
          <p:cNvSpPr txBox="1">
            <a:spLocks noChangeArrowheads="1"/>
          </p:cNvSpPr>
          <p:nvPr/>
        </p:nvSpPr>
        <p:spPr bwMode="auto">
          <a:xfrm>
            <a:off x="484188" y="6408738"/>
            <a:ext cx="120650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The Adversary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013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13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Fast Algorithms        Us</a:t>
            </a:r>
          </a:p>
        </p:txBody>
      </p:sp>
      <p:sp>
        <p:nvSpPr>
          <p:cNvPr id="101380" name="Text Box 6"/>
          <p:cNvSpPr txBox="1">
            <a:spLocks noChangeArrowheads="1"/>
          </p:cNvSpPr>
          <p:nvPr/>
        </p:nvSpPr>
        <p:spPr bwMode="auto">
          <a:xfrm>
            <a:off x="488950" y="1428750"/>
            <a:ext cx="6970713" cy="1552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Fast fourier transform   /   MIT’s  FFTW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N-body interactions, particle simulations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" pitchFamily="-128" charset="0"/>
              </a:rPr>
              <a:t> Image and audio compression</a:t>
            </a:r>
          </a:p>
        </p:txBody>
      </p:sp>
      <p:pic>
        <p:nvPicPr>
          <p:cNvPr id="10138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3078163"/>
            <a:ext cx="6688137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377825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5838" y="1382713"/>
            <a:ext cx="1284287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5838" y="2714625"/>
            <a:ext cx="1290637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9963" y="4052888"/>
            <a:ext cx="1330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4088" y="5430838"/>
            <a:ext cx="1330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0243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243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“Big Oh” + Tractable Problems </a:t>
            </a:r>
          </a:p>
        </p:txBody>
      </p:sp>
      <p:sp>
        <p:nvSpPr>
          <p:cNvPr id="102404" name="Text Box 6"/>
          <p:cNvSpPr txBox="1">
            <a:spLocks noChangeArrowheads="1"/>
          </p:cNvSpPr>
          <p:nvPr/>
        </p:nvSpPr>
        <p:spPr bwMode="auto">
          <a:xfrm>
            <a:off x="1182688" y="2316163"/>
            <a:ext cx="438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n!</a:t>
            </a:r>
          </a:p>
        </p:txBody>
      </p:sp>
      <p:sp>
        <p:nvSpPr>
          <p:cNvPr id="102405" name="Text Box 11"/>
          <p:cNvSpPr txBox="1">
            <a:spLocks noChangeArrowheads="1"/>
          </p:cNvSpPr>
          <p:nvPr/>
        </p:nvSpPr>
        <p:spPr bwMode="auto">
          <a:xfrm>
            <a:off x="879475" y="5816600"/>
            <a:ext cx="928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log(n)</a:t>
            </a:r>
          </a:p>
        </p:txBody>
      </p:sp>
      <p:grpSp>
        <p:nvGrpSpPr>
          <p:cNvPr id="102406" name="Group 16"/>
          <p:cNvGrpSpPr>
            <a:grpSpLocks/>
          </p:cNvGrpSpPr>
          <p:nvPr/>
        </p:nvGrpSpPr>
        <p:grpSpPr bwMode="auto">
          <a:xfrm>
            <a:off x="1163638" y="3825875"/>
            <a:ext cx="454025" cy="477838"/>
            <a:chOff x="1032" y="1842"/>
            <a:chExt cx="286" cy="301"/>
          </a:xfrm>
        </p:grpSpPr>
        <p:sp>
          <p:nvSpPr>
            <p:cNvPr id="102432" name="Text Box 8"/>
            <p:cNvSpPr txBox="1">
              <a:spLocks noChangeArrowheads="1"/>
            </p:cNvSpPr>
            <p:nvPr/>
          </p:nvSpPr>
          <p:spPr bwMode="auto">
            <a:xfrm>
              <a:off x="1032" y="1855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n</a:t>
              </a:r>
            </a:p>
          </p:txBody>
        </p:sp>
        <p:sp>
          <p:nvSpPr>
            <p:cNvPr id="102433" name="Text Box 12"/>
            <p:cNvSpPr txBox="1">
              <a:spLocks noChangeArrowheads="1"/>
            </p:cNvSpPr>
            <p:nvPr/>
          </p:nvSpPr>
          <p:spPr bwMode="auto">
            <a:xfrm>
              <a:off x="1138" y="1842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2</a:t>
              </a:r>
            </a:p>
          </p:txBody>
        </p:sp>
      </p:grpSp>
      <p:grpSp>
        <p:nvGrpSpPr>
          <p:cNvPr id="102407" name="Group 17"/>
          <p:cNvGrpSpPr>
            <a:grpSpLocks/>
          </p:cNvGrpSpPr>
          <p:nvPr/>
        </p:nvGrpSpPr>
        <p:grpSpPr bwMode="auto">
          <a:xfrm>
            <a:off x="1179513" y="3386138"/>
            <a:ext cx="444500" cy="498475"/>
            <a:chOff x="1793" y="2097"/>
            <a:chExt cx="280" cy="314"/>
          </a:xfrm>
        </p:grpSpPr>
        <p:sp>
          <p:nvSpPr>
            <p:cNvPr id="102430" name="Text Box 9"/>
            <p:cNvSpPr txBox="1">
              <a:spLocks noChangeArrowheads="1"/>
            </p:cNvSpPr>
            <p:nvPr/>
          </p:nvSpPr>
          <p:spPr bwMode="auto">
            <a:xfrm>
              <a:off x="1793" y="2123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n</a:t>
              </a:r>
            </a:p>
          </p:txBody>
        </p:sp>
        <p:sp>
          <p:nvSpPr>
            <p:cNvPr id="102431" name="Text Box 14"/>
            <p:cNvSpPr txBox="1">
              <a:spLocks noChangeArrowheads="1"/>
            </p:cNvSpPr>
            <p:nvPr/>
          </p:nvSpPr>
          <p:spPr bwMode="auto">
            <a:xfrm>
              <a:off x="1893" y="2097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3</a:t>
              </a:r>
            </a:p>
          </p:txBody>
        </p:sp>
      </p:grpSp>
      <p:grpSp>
        <p:nvGrpSpPr>
          <p:cNvPr id="102408" name="Group 18"/>
          <p:cNvGrpSpPr>
            <a:grpSpLocks/>
          </p:cNvGrpSpPr>
          <p:nvPr/>
        </p:nvGrpSpPr>
        <p:grpSpPr bwMode="auto">
          <a:xfrm>
            <a:off x="1185863" y="2725738"/>
            <a:ext cx="434975" cy="496887"/>
            <a:chOff x="2231" y="1491"/>
            <a:chExt cx="274" cy="313"/>
          </a:xfrm>
        </p:grpSpPr>
        <p:sp>
          <p:nvSpPr>
            <p:cNvPr id="102428" name="Text Box 10"/>
            <p:cNvSpPr txBox="1">
              <a:spLocks noChangeArrowheads="1"/>
            </p:cNvSpPr>
            <p:nvPr/>
          </p:nvSpPr>
          <p:spPr bwMode="auto">
            <a:xfrm>
              <a:off x="2231" y="1516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2</a:t>
              </a:r>
            </a:p>
          </p:txBody>
        </p:sp>
        <p:sp>
          <p:nvSpPr>
            <p:cNvPr id="102429" name="Text Box 15"/>
            <p:cNvSpPr txBox="1">
              <a:spLocks noChangeArrowheads="1"/>
            </p:cNvSpPr>
            <p:nvPr/>
          </p:nvSpPr>
          <p:spPr bwMode="auto">
            <a:xfrm>
              <a:off x="2325" y="1491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n</a:t>
              </a:r>
            </a:p>
          </p:txBody>
        </p:sp>
      </p:grpSp>
      <p:sp>
        <p:nvSpPr>
          <p:cNvPr id="102409" name="Text Box 19"/>
          <p:cNvSpPr txBox="1">
            <a:spLocks noChangeArrowheads="1"/>
          </p:cNvSpPr>
          <p:nvPr/>
        </p:nvSpPr>
        <p:spPr bwMode="auto">
          <a:xfrm>
            <a:off x="1171575" y="4700588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n</a:t>
            </a:r>
          </a:p>
        </p:txBody>
      </p:sp>
      <p:sp>
        <p:nvSpPr>
          <p:cNvPr id="102410" name="Text Box 20"/>
          <p:cNvSpPr txBox="1">
            <a:spLocks noChangeArrowheads="1"/>
          </p:cNvSpPr>
          <p:nvPr/>
        </p:nvSpPr>
        <p:spPr bwMode="auto">
          <a:xfrm>
            <a:off x="1160463" y="6229350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1</a:t>
            </a:r>
          </a:p>
        </p:txBody>
      </p:sp>
      <p:grpSp>
        <p:nvGrpSpPr>
          <p:cNvPr id="102411" name="Group 22"/>
          <p:cNvGrpSpPr>
            <a:grpSpLocks/>
          </p:cNvGrpSpPr>
          <p:nvPr/>
        </p:nvGrpSpPr>
        <p:grpSpPr bwMode="auto">
          <a:xfrm>
            <a:off x="1195388" y="1868488"/>
            <a:ext cx="434975" cy="496887"/>
            <a:chOff x="2231" y="1491"/>
            <a:chExt cx="274" cy="313"/>
          </a:xfrm>
        </p:grpSpPr>
        <p:sp>
          <p:nvSpPr>
            <p:cNvPr id="102426" name="Text Box 23"/>
            <p:cNvSpPr txBox="1">
              <a:spLocks noChangeArrowheads="1"/>
            </p:cNvSpPr>
            <p:nvPr/>
          </p:nvSpPr>
          <p:spPr bwMode="auto">
            <a:xfrm>
              <a:off x="2231" y="1516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" pitchFamily="-128" charset="0"/>
                </a:rPr>
                <a:t>n</a:t>
              </a:r>
            </a:p>
          </p:txBody>
        </p:sp>
        <p:sp>
          <p:nvSpPr>
            <p:cNvPr id="102427" name="Text Box 24"/>
            <p:cNvSpPr txBox="1">
              <a:spLocks noChangeArrowheads="1"/>
            </p:cNvSpPr>
            <p:nvPr/>
          </p:nvSpPr>
          <p:spPr bwMode="auto">
            <a:xfrm>
              <a:off x="2325" y="1491"/>
              <a:ext cx="18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n</a:t>
              </a:r>
            </a:p>
          </p:txBody>
        </p:sp>
      </p:grpSp>
      <p:grpSp>
        <p:nvGrpSpPr>
          <p:cNvPr id="102412" name="Group 26"/>
          <p:cNvGrpSpPr>
            <a:grpSpLocks/>
          </p:cNvGrpSpPr>
          <p:nvPr/>
        </p:nvGrpSpPr>
        <p:grpSpPr bwMode="auto">
          <a:xfrm>
            <a:off x="1041400" y="5454650"/>
            <a:ext cx="503238" cy="457200"/>
            <a:chOff x="380" y="1585"/>
            <a:chExt cx="317" cy="288"/>
          </a:xfrm>
        </p:grpSpPr>
        <p:sp>
          <p:nvSpPr>
            <p:cNvPr id="102424" name="Text Box 13"/>
            <p:cNvSpPr txBox="1">
              <a:spLocks noChangeArrowheads="1"/>
            </p:cNvSpPr>
            <p:nvPr/>
          </p:nvSpPr>
          <p:spPr bwMode="auto">
            <a:xfrm>
              <a:off x="380" y="1585"/>
              <a:ext cx="31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Symbol" charset="2"/>
                  <a:sym typeface="Symbol" charset="2"/>
                </a:rPr>
                <a:t></a:t>
              </a:r>
              <a:r>
                <a:rPr lang="en-US" sz="2400">
                  <a:latin typeface="Times" pitchFamily="-128" charset="0"/>
                </a:rPr>
                <a:t>n</a:t>
              </a:r>
            </a:p>
          </p:txBody>
        </p:sp>
        <p:sp>
          <p:nvSpPr>
            <p:cNvPr id="102425" name="Line 25"/>
            <p:cNvSpPr>
              <a:spLocks noChangeShapeType="1"/>
            </p:cNvSpPr>
            <p:nvPr/>
          </p:nvSpPr>
          <p:spPr bwMode="auto">
            <a:xfrm>
              <a:off x="545" y="1645"/>
              <a:ext cx="1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13" name="Text Box 35"/>
          <p:cNvSpPr txBox="1">
            <a:spLocks noChangeArrowheads="1"/>
          </p:cNvSpPr>
          <p:nvPr/>
        </p:nvSpPr>
        <p:spPr bwMode="auto">
          <a:xfrm>
            <a:off x="1006475" y="1409700"/>
            <a:ext cx="89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latin typeface="Times" pitchFamily="-128" charset="0"/>
              </a:rPr>
              <a:t>Order</a:t>
            </a:r>
          </a:p>
        </p:txBody>
      </p:sp>
      <p:sp>
        <p:nvSpPr>
          <p:cNvPr id="102414" name="Text Box 37"/>
          <p:cNvSpPr txBox="1">
            <a:spLocks noChangeArrowheads="1"/>
          </p:cNvSpPr>
          <p:nvPr/>
        </p:nvSpPr>
        <p:spPr bwMode="auto">
          <a:xfrm>
            <a:off x="860425" y="4265613"/>
            <a:ext cx="11572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n log(n)</a:t>
            </a:r>
          </a:p>
        </p:txBody>
      </p:sp>
      <p:sp>
        <p:nvSpPr>
          <p:cNvPr id="102415" name="Text Box 38"/>
          <p:cNvSpPr txBox="1">
            <a:spLocks noChangeArrowheads="1"/>
          </p:cNvSpPr>
          <p:nvPr/>
        </p:nvSpPr>
        <p:spPr bwMode="auto">
          <a:xfrm>
            <a:off x="6361113" y="5438775"/>
            <a:ext cx="242411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Times" pitchFamily="-128" charset="0"/>
              </a:rPr>
              <a:t>Problem-solving strategy:</a:t>
            </a:r>
          </a:p>
        </p:txBody>
      </p:sp>
      <p:sp>
        <p:nvSpPr>
          <p:cNvPr id="102416" name="Text Box 39"/>
          <p:cNvSpPr txBox="1">
            <a:spLocks noChangeArrowheads="1"/>
          </p:cNvSpPr>
          <p:nvPr/>
        </p:nvSpPr>
        <p:spPr bwMode="auto">
          <a:xfrm>
            <a:off x="6253163" y="5794375"/>
            <a:ext cx="2708275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Push a problem as far down the hierarchy as possible, </a:t>
            </a:r>
            <a:r>
              <a:rPr lang="en-US" sz="1600" u="sng">
                <a:latin typeface="Times" pitchFamily="-128" charset="0"/>
              </a:rPr>
              <a:t>then</a:t>
            </a:r>
            <a:r>
              <a:rPr lang="en-US" sz="1600">
                <a:latin typeface="Times" pitchFamily="-128" charset="0"/>
              </a:rPr>
              <a:t> worry about constants... .</a:t>
            </a:r>
          </a:p>
        </p:txBody>
      </p:sp>
      <p:sp>
        <p:nvSpPr>
          <p:cNvPr id="102417" name="Line 40"/>
          <p:cNvSpPr>
            <a:spLocks noChangeShapeType="1"/>
          </p:cNvSpPr>
          <p:nvPr/>
        </p:nvSpPr>
        <p:spPr bwMode="auto">
          <a:xfrm>
            <a:off x="6097588" y="5641975"/>
            <a:ext cx="0" cy="9493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Text Box 41"/>
          <p:cNvSpPr txBox="1">
            <a:spLocks noChangeArrowheads="1"/>
          </p:cNvSpPr>
          <p:nvPr/>
        </p:nvSpPr>
        <p:spPr bwMode="auto">
          <a:xfrm>
            <a:off x="3154363" y="2303463"/>
            <a:ext cx="4619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Intractable Problems   (Exponential)</a:t>
            </a:r>
          </a:p>
        </p:txBody>
      </p:sp>
      <p:sp>
        <p:nvSpPr>
          <p:cNvPr id="102419" name="Text Box 42"/>
          <p:cNvSpPr txBox="1">
            <a:spLocks noChangeArrowheads="1"/>
          </p:cNvSpPr>
          <p:nvPr/>
        </p:nvSpPr>
        <p:spPr bwMode="auto">
          <a:xfrm>
            <a:off x="3135313" y="3965575"/>
            <a:ext cx="43989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Tractable Problems   (Polynomial)</a:t>
            </a:r>
          </a:p>
        </p:txBody>
      </p:sp>
      <p:sp>
        <p:nvSpPr>
          <p:cNvPr id="102420" name="Text Box 43"/>
          <p:cNvSpPr txBox="1">
            <a:spLocks noChangeArrowheads="1"/>
          </p:cNvSpPr>
          <p:nvPr/>
        </p:nvSpPr>
        <p:spPr bwMode="auto">
          <a:xfrm>
            <a:off x="3148013" y="5795963"/>
            <a:ext cx="1885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No Problems!</a:t>
            </a:r>
          </a:p>
        </p:txBody>
      </p:sp>
      <p:sp>
        <p:nvSpPr>
          <p:cNvPr id="102421" name="AutoShape 44"/>
          <p:cNvSpPr>
            <a:spLocks/>
          </p:cNvSpPr>
          <p:nvPr/>
        </p:nvSpPr>
        <p:spPr bwMode="auto">
          <a:xfrm>
            <a:off x="2940050" y="1957388"/>
            <a:ext cx="144463" cy="1163637"/>
          </a:xfrm>
          <a:prstGeom prst="rightBrace">
            <a:avLst>
              <a:gd name="adj1" fmla="val 6712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2422" name="AutoShape 45"/>
          <p:cNvSpPr>
            <a:spLocks/>
          </p:cNvSpPr>
          <p:nvPr/>
        </p:nvSpPr>
        <p:spPr bwMode="auto">
          <a:xfrm>
            <a:off x="2917825" y="3525838"/>
            <a:ext cx="144463" cy="1347787"/>
          </a:xfrm>
          <a:prstGeom prst="rightBrace">
            <a:avLst>
              <a:gd name="adj1" fmla="val 7774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2423" name="AutoShape 46"/>
          <p:cNvSpPr>
            <a:spLocks/>
          </p:cNvSpPr>
          <p:nvPr/>
        </p:nvSpPr>
        <p:spPr bwMode="auto">
          <a:xfrm>
            <a:off x="2938463" y="5435600"/>
            <a:ext cx="144462" cy="1163638"/>
          </a:xfrm>
          <a:prstGeom prst="rightBrace">
            <a:avLst>
              <a:gd name="adj1" fmla="val 67125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0343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343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3427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What assumptions are allowed?</a:t>
            </a:r>
          </a:p>
        </p:txBody>
      </p: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333375" y="2638425"/>
            <a:ext cx="3690938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" pitchFamily="-128" charset="0"/>
              </a:rPr>
              <a:t>Deterministic Algorithm</a:t>
            </a:r>
          </a:p>
        </p:txBody>
      </p:sp>
      <p:sp>
        <p:nvSpPr>
          <p:cNvPr id="103429" name="Text Box 33"/>
          <p:cNvSpPr txBox="1">
            <a:spLocks noChangeArrowheads="1"/>
          </p:cNvSpPr>
          <p:nvPr/>
        </p:nvSpPr>
        <p:spPr bwMode="auto">
          <a:xfrm>
            <a:off x="4826000" y="2646363"/>
            <a:ext cx="4224338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" pitchFamily="-128" charset="0"/>
              </a:rPr>
              <a:t>Nondeterministic Algorithm</a:t>
            </a:r>
          </a:p>
        </p:txBody>
      </p:sp>
      <p:sp>
        <p:nvSpPr>
          <p:cNvPr id="103430" name="Text Box 36"/>
          <p:cNvSpPr txBox="1">
            <a:spLocks noChangeArrowheads="1"/>
          </p:cNvSpPr>
          <p:nvPr/>
        </p:nvSpPr>
        <p:spPr bwMode="auto">
          <a:xfrm>
            <a:off x="595313" y="3365500"/>
            <a:ext cx="3014662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Times" pitchFamily="-128" charset="0"/>
              </a:rPr>
              <a:t> Each algorithm step has a specified following step. </a:t>
            </a:r>
          </a:p>
        </p:txBody>
      </p:sp>
      <p:sp>
        <p:nvSpPr>
          <p:cNvPr id="103431" name="Text Box 37"/>
          <p:cNvSpPr txBox="1">
            <a:spLocks noChangeArrowheads="1"/>
          </p:cNvSpPr>
          <p:nvPr/>
        </p:nvSpPr>
        <p:spPr bwMode="auto">
          <a:xfrm>
            <a:off x="4954588" y="3384550"/>
            <a:ext cx="3887787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Times" pitchFamily="-128" charset="0"/>
              </a:rPr>
              <a:t> An algorithm step may have several choices of following steps. </a:t>
            </a:r>
          </a:p>
        </p:txBody>
      </p:sp>
      <p:sp>
        <p:nvSpPr>
          <p:cNvPr id="103432" name="Text Box 38"/>
          <p:cNvSpPr txBox="1">
            <a:spLocks noChangeArrowheads="1"/>
          </p:cNvSpPr>
          <p:nvPr/>
        </p:nvSpPr>
        <p:spPr bwMode="auto">
          <a:xfrm>
            <a:off x="2316163" y="1389063"/>
            <a:ext cx="50577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" pitchFamily="-128" charset="0"/>
              </a:rPr>
              <a:t>Testing for satisfiability (</a:t>
            </a:r>
            <a:r>
              <a:rPr lang="en-US" sz="2800" b="1">
                <a:latin typeface="Helvetica" pitchFamily="1" charset="0"/>
              </a:rPr>
              <a:t>SAT</a:t>
            </a:r>
            <a:r>
              <a:rPr lang="en-US" sz="2800">
                <a:latin typeface="Times" pitchFamily="-128" charset="0"/>
              </a:rPr>
              <a:t>)</a:t>
            </a:r>
          </a:p>
        </p:txBody>
      </p:sp>
      <p:sp>
        <p:nvSpPr>
          <p:cNvPr id="103433" name="Text Box 39"/>
          <p:cNvSpPr txBox="1">
            <a:spLocks noChangeArrowheads="1"/>
          </p:cNvSpPr>
          <p:nvPr/>
        </p:nvSpPr>
        <p:spPr bwMode="auto">
          <a:xfrm>
            <a:off x="2830513" y="1862138"/>
            <a:ext cx="34305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(x</a:t>
            </a:r>
            <a:r>
              <a:rPr lang="en-US" sz="2400">
                <a:latin typeface="Helvetica" pitchFamily="1" charset="0"/>
                <a:sym typeface="Symbol" charset="2"/>
              </a:rPr>
              <a:t>+</a:t>
            </a:r>
            <a:r>
              <a:rPr lang="en-US" sz="2400">
                <a:latin typeface="Helvetica" pitchFamily="1" charset="0"/>
              </a:rPr>
              <a:t>y) </a:t>
            </a:r>
            <a:r>
              <a:rPr lang="en-US" sz="2400">
                <a:latin typeface="Courier" pitchFamily="1" charset="0"/>
                <a:sym typeface="Symbol" charset="2"/>
              </a:rPr>
              <a:t>*</a:t>
            </a:r>
            <a:r>
              <a:rPr lang="en-US" sz="2400">
                <a:latin typeface="Helvetica" pitchFamily="1" charset="0"/>
                <a:sym typeface="Symbol" charset="2"/>
              </a:rPr>
              <a:t> </a:t>
            </a:r>
            <a:r>
              <a:rPr lang="en-US" sz="2400">
                <a:latin typeface="Helvetica" pitchFamily="1" charset="0"/>
              </a:rPr>
              <a:t>(x</a:t>
            </a:r>
            <a:r>
              <a:rPr lang="en-US" sz="2400">
                <a:latin typeface="Helvetica" pitchFamily="1" charset="0"/>
                <a:sym typeface="Symbol" charset="2"/>
              </a:rPr>
              <a:t>+</a:t>
            </a:r>
            <a:r>
              <a:rPr lang="en-US" sz="2400">
                <a:latin typeface="Helvetica" pitchFamily="1" charset="0"/>
              </a:rPr>
              <a:t>y’) </a:t>
            </a:r>
            <a:r>
              <a:rPr lang="en-US" sz="2400">
                <a:latin typeface="Courier" pitchFamily="1" charset="0"/>
                <a:sym typeface="Symbol" charset="2"/>
              </a:rPr>
              <a:t>*</a:t>
            </a:r>
            <a:r>
              <a:rPr lang="en-US" sz="2400">
                <a:latin typeface="Helvetica" pitchFamily="1" charset="0"/>
                <a:sym typeface="Symbol" charset="2"/>
              </a:rPr>
              <a:t> </a:t>
            </a:r>
            <a:r>
              <a:rPr lang="en-US" sz="2400">
                <a:latin typeface="Helvetica" pitchFamily="1" charset="0"/>
              </a:rPr>
              <a:t>(x’</a:t>
            </a:r>
            <a:r>
              <a:rPr lang="en-US" sz="2400">
                <a:latin typeface="Helvetica" pitchFamily="1" charset="0"/>
                <a:sym typeface="Symbol" charset="2"/>
              </a:rPr>
              <a:t>+</a:t>
            </a:r>
            <a:r>
              <a:rPr lang="en-US" sz="2400">
                <a:latin typeface="Helvetica" pitchFamily="1" charset="0"/>
              </a:rPr>
              <a:t>y’)</a:t>
            </a:r>
          </a:p>
        </p:txBody>
      </p:sp>
      <p:sp>
        <p:nvSpPr>
          <p:cNvPr id="103434" name="Text Box 40"/>
          <p:cNvSpPr txBox="1">
            <a:spLocks noChangeArrowheads="1"/>
          </p:cNvSpPr>
          <p:nvPr/>
        </p:nvSpPr>
        <p:spPr bwMode="auto">
          <a:xfrm>
            <a:off x="552450" y="4686300"/>
            <a:ext cx="3276600" cy="1933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Let x = false (0).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  Recurse to determine SAT.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Let x = true (1).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  Recurse to determine SAT.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If either was satisfiable,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  return 1 else return 0.</a:t>
            </a:r>
          </a:p>
        </p:txBody>
      </p:sp>
      <p:sp>
        <p:nvSpPr>
          <p:cNvPr id="103435" name="Text Box 43"/>
          <p:cNvSpPr txBox="1">
            <a:spLocks noChangeArrowheads="1"/>
          </p:cNvSpPr>
          <p:nvPr/>
        </p:nvSpPr>
        <p:spPr bwMode="auto">
          <a:xfrm>
            <a:off x="4981575" y="4733925"/>
            <a:ext cx="3916363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Times" pitchFamily="-128" charset="0"/>
              </a:rPr>
              <a:t>Choose x = true </a:t>
            </a:r>
            <a:r>
              <a:rPr lang="en-US" sz="2000" i="1">
                <a:solidFill>
                  <a:schemeClr val="hlink"/>
                </a:solidFill>
                <a:latin typeface="Times" pitchFamily="-128" charset="0"/>
              </a:rPr>
              <a:t>and</a:t>
            </a:r>
            <a:r>
              <a:rPr lang="en-US" sz="2000">
                <a:solidFill>
                  <a:schemeClr val="hlink"/>
                </a:solidFill>
                <a:latin typeface="Times" pitchFamily="-128" charset="0"/>
              </a:rPr>
              <a:t> false (1 </a:t>
            </a:r>
            <a:r>
              <a:rPr lang="en-US" sz="2000" i="1">
                <a:solidFill>
                  <a:schemeClr val="hlink"/>
                </a:solidFill>
                <a:latin typeface="Times" pitchFamily="-128" charset="0"/>
              </a:rPr>
              <a:t>and</a:t>
            </a:r>
            <a:r>
              <a:rPr lang="en-US" sz="2000">
                <a:solidFill>
                  <a:schemeClr val="hlink"/>
                </a:solidFill>
                <a:latin typeface="Times" pitchFamily="-128" charset="0"/>
              </a:rPr>
              <a:t> 0).</a:t>
            </a:r>
            <a:endParaRPr lang="en-US" sz="2000">
              <a:latin typeface="Times" pitchFamily="-12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  Recurse to determine SAT.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If any choice succeeded,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Times" pitchFamily="-128" charset="0"/>
              </a:rPr>
              <a:t>  return 1 else return 0.</a:t>
            </a:r>
          </a:p>
        </p:txBody>
      </p:sp>
      <p:sp>
        <p:nvSpPr>
          <p:cNvPr id="103436" name="Text Box 44"/>
          <p:cNvSpPr txBox="1">
            <a:spLocks noChangeArrowheads="1"/>
          </p:cNvSpPr>
          <p:nvPr/>
        </p:nvSpPr>
        <p:spPr bwMode="auto">
          <a:xfrm>
            <a:off x="774700" y="4335463"/>
            <a:ext cx="23288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Deterministic Algorithm:</a:t>
            </a:r>
          </a:p>
        </p:txBody>
      </p:sp>
      <p:sp>
        <p:nvSpPr>
          <p:cNvPr id="103437" name="Text Box 45"/>
          <p:cNvSpPr txBox="1">
            <a:spLocks noChangeArrowheads="1"/>
          </p:cNvSpPr>
          <p:nvPr/>
        </p:nvSpPr>
        <p:spPr bwMode="auto">
          <a:xfrm>
            <a:off x="5391150" y="4335463"/>
            <a:ext cx="26685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Sand" charset="0"/>
              </a:rPr>
              <a:t>Nondeterministic Algorithm: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436563" y="1084263"/>
            <a:ext cx="8218487" cy="180975"/>
            <a:chOff x="295" y="1311"/>
            <a:chExt cx="5177" cy="114"/>
          </a:xfrm>
        </p:grpSpPr>
        <p:sp>
          <p:nvSpPr>
            <p:cNvPr id="1044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44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Deterministic Computing</a:t>
            </a:r>
          </a:p>
        </p:txBody>
      </p:sp>
      <p:sp>
        <p:nvSpPr>
          <p:cNvPr id="104452" name="Text Box 6"/>
          <p:cNvSpPr txBox="1">
            <a:spLocks noChangeArrowheads="1"/>
          </p:cNvSpPr>
          <p:nvPr/>
        </p:nvSpPr>
        <p:spPr bwMode="auto">
          <a:xfrm>
            <a:off x="3482975" y="1352550"/>
            <a:ext cx="223837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" pitchFamily="-128" charset="0"/>
              </a:rPr>
              <a:t>“step-by-step”</a:t>
            </a: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1577975" y="2149475"/>
            <a:ext cx="12811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-128" charset="0"/>
              </a:rPr>
              <a:t>x = true;</a:t>
            </a:r>
          </a:p>
        </p:txBody>
      </p:sp>
      <p:sp>
        <p:nvSpPr>
          <p:cNvPr id="104454" name="Text Box 8"/>
          <p:cNvSpPr txBox="1">
            <a:spLocks noChangeArrowheads="1"/>
          </p:cNvSpPr>
          <p:nvPr/>
        </p:nvSpPr>
        <p:spPr bwMode="auto">
          <a:xfrm>
            <a:off x="1577975" y="4397375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-128" charset="0"/>
              </a:rPr>
              <a:t>x = false;</a:t>
            </a:r>
          </a:p>
        </p:txBody>
      </p:sp>
      <p:sp>
        <p:nvSpPr>
          <p:cNvPr id="104455" name="Text Box 9"/>
          <p:cNvSpPr txBox="1">
            <a:spLocks noChangeArrowheads="1"/>
          </p:cNvSpPr>
          <p:nvPr/>
        </p:nvSpPr>
        <p:spPr bwMode="auto">
          <a:xfrm>
            <a:off x="1912938" y="4873625"/>
            <a:ext cx="128111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true;</a:t>
            </a:r>
          </a:p>
        </p:txBody>
      </p:sp>
      <p:sp>
        <p:nvSpPr>
          <p:cNvPr id="104456" name="Text Box 10"/>
          <p:cNvSpPr txBox="1">
            <a:spLocks noChangeArrowheads="1"/>
          </p:cNvSpPr>
          <p:nvPr/>
        </p:nvSpPr>
        <p:spPr bwMode="auto">
          <a:xfrm>
            <a:off x="1912938" y="5810250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false;</a:t>
            </a:r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2203450" y="6091238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04458" name="Rectangle 12"/>
          <p:cNvSpPr>
            <a:spLocks noChangeArrowheads="1"/>
          </p:cNvSpPr>
          <p:nvPr/>
        </p:nvSpPr>
        <p:spPr bwMode="auto">
          <a:xfrm>
            <a:off x="2203450" y="6313488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04459" name="Rectangle 13"/>
          <p:cNvSpPr>
            <a:spLocks noChangeArrowheads="1"/>
          </p:cNvSpPr>
          <p:nvPr/>
        </p:nvSpPr>
        <p:spPr bwMode="auto">
          <a:xfrm>
            <a:off x="2203450" y="517207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04460" name="Rectangle 14"/>
          <p:cNvSpPr>
            <a:spLocks noChangeArrowheads="1"/>
          </p:cNvSpPr>
          <p:nvPr/>
        </p:nvSpPr>
        <p:spPr bwMode="auto">
          <a:xfrm>
            <a:off x="2203450" y="539432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04461" name="Text Box 15"/>
          <p:cNvSpPr txBox="1">
            <a:spLocks noChangeArrowheads="1"/>
          </p:cNvSpPr>
          <p:nvPr/>
        </p:nvSpPr>
        <p:spPr bwMode="auto">
          <a:xfrm>
            <a:off x="1912938" y="2517775"/>
            <a:ext cx="128111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true;</a:t>
            </a:r>
          </a:p>
        </p:txBody>
      </p:sp>
      <p:sp>
        <p:nvSpPr>
          <p:cNvPr id="104462" name="Text Box 16"/>
          <p:cNvSpPr txBox="1">
            <a:spLocks noChangeArrowheads="1"/>
          </p:cNvSpPr>
          <p:nvPr/>
        </p:nvSpPr>
        <p:spPr bwMode="auto">
          <a:xfrm>
            <a:off x="1912938" y="3462338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false;</a:t>
            </a:r>
          </a:p>
        </p:txBody>
      </p:sp>
      <p:sp>
        <p:nvSpPr>
          <p:cNvPr id="104463" name="Rectangle 17"/>
          <p:cNvSpPr>
            <a:spLocks noChangeArrowheads="1"/>
          </p:cNvSpPr>
          <p:nvPr/>
        </p:nvSpPr>
        <p:spPr bwMode="auto">
          <a:xfrm>
            <a:off x="2203450" y="374332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04464" name="Rectangle 18"/>
          <p:cNvSpPr>
            <a:spLocks noChangeArrowheads="1"/>
          </p:cNvSpPr>
          <p:nvPr/>
        </p:nvSpPr>
        <p:spPr bwMode="auto">
          <a:xfrm>
            <a:off x="2203450" y="396557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04465" name="Rectangle 19"/>
          <p:cNvSpPr>
            <a:spLocks noChangeArrowheads="1"/>
          </p:cNvSpPr>
          <p:nvPr/>
        </p:nvSpPr>
        <p:spPr bwMode="auto">
          <a:xfrm>
            <a:off x="2203450" y="281622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04466" name="Rectangle 20"/>
          <p:cNvSpPr>
            <a:spLocks noChangeArrowheads="1"/>
          </p:cNvSpPr>
          <p:nvPr/>
        </p:nvSpPr>
        <p:spPr bwMode="auto">
          <a:xfrm>
            <a:off x="2203450" y="303847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04467" name="Text Box 21"/>
          <p:cNvSpPr txBox="1">
            <a:spLocks noChangeArrowheads="1"/>
          </p:cNvSpPr>
          <p:nvPr/>
        </p:nvSpPr>
        <p:spPr bwMode="auto">
          <a:xfrm>
            <a:off x="4924425" y="4125913"/>
            <a:ext cx="1646238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" pitchFamily="-128" charset="0"/>
              </a:rPr>
              <a:t>14 steps...</a:t>
            </a:r>
            <a:endParaRPr lang="en-US" sz="2800">
              <a:latin typeface="Times" pitchFamily="-128" charset="0"/>
            </a:endParaRPr>
          </a:p>
        </p:txBody>
      </p:sp>
      <p:sp>
        <p:nvSpPr>
          <p:cNvPr id="104468" name="AutoShape 22"/>
          <p:cNvSpPr>
            <a:spLocks/>
          </p:cNvSpPr>
          <p:nvPr/>
        </p:nvSpPr>
        <p:spPr bwMode="auto">
          <a:xfrm>
            <a:off x="4579938" y="2254250"/>
            <a:ext cx="277812" cy="4310063"/>
          </a:xfrm>
          <a:prstGeom prst="rightBrace">
            <a:avLst>
              <a:gd name="adj1" fmla="val 12928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4469" name="Text Box 23"/>
          <p:cNvSpPr txBox="1">
            <a:spLocks noChangeArrowheads="1"/>
          </p:cNvSpPr>
          <p:nvPr/>
        </p:nvSpPr>
        <p:spPr bwMode="auto">
          <a:xfrm>
            <a:off x="3135313" y="2787650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0" name="Text Box 24"/>
          <p:cNvSpPr txBox="1">
            <a:spLocks noChangeArrowheads="1"/>
          </p:cNvSpPr>
          <p:nvPr/>
        </p:nvSpPr>
        <p:spPr bwMode="auto">
          <a:xfrm>
            <a:off x="3135313" y="3027363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1" name="Text Box 25"/>
          <p:cNvSpPr txBox="1">
            <a:spLocks noChangeArrowheads="1"/>
          </p:cNvSpPr>
          <p:nvPr/>
        </p:nvSpPr>
        <p:spPr bwMode="auto">
          <a:xfrm>
            <a:off x="3135313" y="3694113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2" name="Text Box 26"/>
          <p:cNvSpPr txBox="1">
            <a:spLocks noChangeArrowheads="1"/>
          </p:cNvSpPr>
          <p:nvPr/>
        </p:nvSpPr>
        <p:spPr bwMode="auto">
          <a:xfrm>
            <a:off x="3135313" y="3933825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3" name="Text Box 27"/>
          <p:cNvSpPr txBox="1">
            <a:spLocks noChangeArrowheads="1"/>
          </p:cNvSpPr>
          <p:nvPr/>
        </p:nvSpPr>
        <p:spPr bwMode="auto">
          <a:xfrm>
            <a:off x="3135313" y="5132388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4" name="Text Box 28"/>
          <p:cNvSpPr txBox="1">
            <a:spLocks noChangeArrowheads="1"/>
          </p:cNvSpPr>
          <p:nvPr/>
        </p:nvSpPr>
        <p:spPr bwMode="auto">
          <a:xfrm>
            <a:off x="3330575" y="5372100"/>
            <a:ext cx="952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tautology</a:t>
            </a:r>
          </a:p>
        </p:txBody>
      </p:sp>
      <p:sp>
        <p:nvSpPr>
          <p:cNvPr id="104475" name="Text Box 29"/>
          <p:cNvSpPr txBox="1">
            <a:spLocks noChangeArrowheads="1"/>
          </p:cNvSpPr>
          <p:nvPr/>
        </p:nvSpPr>
        <p:spPr bwMode="auto">
          <a:xfrm>
            <a:off x="3135313" y="6053138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  <p:sp>
        <p:nvSpPr>
          <p:cNvPr id="104476" name="Text Box 30"/>
          <p:cNvSpPr txBox="1">
            <a:spLocks noChangeArrowheads="1"/>
          </p:cNvSpPr>
          <p:nvPr/>
        </p:nvSpPr>
        <p:spPr bwMode="auto">
          <a:xfrm>
            <a:off x="3135313" y="6292850"/>
            <a:ext cx="120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unsatisfiable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054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54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Nondeterminism</a:t>
            </a:r>
          </a:p>
        </p:txBody>
      </p:sp>
      <p:sp>
        <p:nvSpPr>
          <p:cNvPr id="105476" name="Text Box 11"/>
          <p:cNvSpPr txBox="1">
            <a:spLocks noChangeArrowheads="1"/>
          </p:cNvSpPr>
          <p:nvPr/>
        </p:nvSpPr>
        <p:spPr bwMode="auto">
          <a:xfrm>
            <a:off x="2617788" y="2800350"/>
            <a:ext cx="2470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parallel-universe computing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5"/>
          <p:cNvSpPr txBox="1">
            <a:spLocks noChangeArrowheads="1"/>
          </p:cNvSpPr>
          <p:nvPr/>
        </p:nvSpPr>
        <p:spPr bwMode="auto">
          <a:xfrm>
            <a:off x="5943600" y="196850"/>
            <a:ext cx="2819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This weekend's ACM regional programming contest</a:t>
            </a:r>
          </a:p>
        </p:txBody>
      </p:sp>
      <p:pic>
        <p:nvPicPr>
          <p:cNvPr id="106499" name="Picture 30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6086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29" descr="Picture 3"/>
          <p:cNvPicPr>
            <a:picLocks noChangeAspect="1" noChangeArrowheads="1"/>
          </p:cNvPicPr>
          <p:nvPr/>
        </p:nvPicPr>
        <p:blipFill>
          <a:blip r:embed="rId4" cstate="print"/>
          <a:srcRect r="20451"/>
          <a:stretch>
            <a:fillRect/>
          </a:stretch>
        </p:blipFill>
        <p:spPr bwMode="auto">
          <a:xfrm>
            <a:off x="5610225" y="1524000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Line 37"/>
          <p:cNvSpPr>
            <a:spLocks noChangeShapeType="1"/>
          </p:cNvSpPr>
          <p:nvPr/>
        </p:nvSpPr>
        <p:spPr bwMode="auto">
          <a:xfrm>
            <a:off x="457200" y="2117725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Line 38"/>
          <p:cNvSpPr>
            <a:spLocks noChangeShapeType="1"/>
          </p:cNvSpPr>
          <p:nvPr/>
        </p:nvSpPr>
        <p:spPr bwMode="auto">
          <a:xfrm>
            <a:off x="457200" y="2413000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Line 39"/>
          <p:cNvSpPr>
            <a:spLocks noChangeShapeType="1"/>
          </p:cNvSpPr>
          <p:nvPr/>
        </p:nvSpPr>
        <p:spPr bwMode="auto">
          <a:xfrm>
            <a:off x="457200" y="2687638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Line 40"/>
          <p:cNvSpPr>
            <a:spLocks noChangeShapeType="1"/>
          </p:cNvSpPr>
          <p:nvPr/>
        </p:nvSpPr>
        <p:spPr bwMode="auto">
          <a:xfrm>
            <a:off x="457200" y="3132138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Text Box 41"/>
          <p:cNvSpPr txBox="1">
            <a:spLocks noChangeArrowheads="1"/>
          </p:cNvSpPr>
          <p:nvPr/>
        </p:nvSpPr>
        <p:spPr bwMode="auto">
          <a:xfrm>
            <a:off x="4191000" y="1676400"/>
            <a:ext cx="12954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Aaron Pribadi, Stuart Persteiner, and Daniel Lubarov</a:t>
            </a:r>
          </a:p>
        </p:txBody>
      </p:sp>
      <p:sp>
        <p:nvSpPr>
          <p:cNvPr id="106506" name="Text Box 42"/>
          <p:cNvSpPr txBox="1">
            <a:spLocks noChangeArrowheads="1"/>
          </p:cNvSpPr>
          <p:nvPr/>
        </p:nvSpPr>
        <p:spPr bwMode="auto">
          <a:xfrm>
            <a:off x="4105275" y="2305050"/>
            <a:ext cx="13906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Anak Yodpinyanee + Jason GarretGlaser</a:t>
            </a:r>
          </a:p>
        </p:txBody>
      </p:sp>
      <p:sp>
        <p:nvSpPr>
          <p:cNvPr id="106507" name="Text Box 43"/>
          <p:cNvSpPr txBox="1">
            <a:spLocks noChangeArrowheads="1"/>
          </p:cNvSpPr>
          <p:nvPr/>
        </p:nvSpPr>
        <p:spPr bwMode="auto">
          <a:xfrm>
            <a:off x="4191000" y="27432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Kevin Oelze, Andrew Hunter, and Kwang Ketcham</a:t>
            </a:r>
          </a:p>
        </p:txBody>
      </p:sp>
      <p:sp>
        <p:nvSpPr>
          <p:cNvPr id="106508" name="Text Box 44"/>
          <p:cNvSpPr txBox="1">
            <a:spLocks noChangeArrowheads="1"/>
          </p:cNvSpPr>
          <p:nvPr/>
        </p:nvSpPr>
        <p:spPr bwMode="auto">
          <a:xfrm>
            <a:off x="4038600" y="33528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Marquis Wang, Josh Ehrlich, and Daniel Fielder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5"/>
          <p:cNvSpPr txBox="1">
            <a:spLocks noChangeArrowheads="1"/>
          </p:cNvSpPr>
          <p:nvPr/>
        </p:nvSpPr>
        <p:spPr bwMode="auto">
          <a:xfrm>
            <a:off x="5943600" y="196850"/>
            <a:ext cx="2819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This weekend's ACM regional programming contest</a:t>
            </a:r>
          </a:p>
        </p:txBody>
      </p:sp>
      <p:pic>
        <p:nvPicPr>
          <p:cNvPr id="107523" name="Picture 3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6086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 descr="Picture 3"/>
          <p:cNvPicPr>
            <a:picLocks noChangeAspect="1" noChangeArrowheads="1"/>
          </p:cNvPicPr>
          <p:nvPr/>
        </p:nvPicPr>
        <p:blipFill>
          <a:blip r:embed="rId4" cstate="print"/>
          <a:srcRect r="20451"/>
          <a:stretch>
            <a:fillRect/>
          </a:stretch>
        </p:blipFill>
        <p:spPr bwMode="auto">
          <a:xfrm>
            <a:off x="5610225" y="1524000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457200" y="2117725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457200" y="2413000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457200" y="2687638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457200" y="3132138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191000" y="1676400"/>
            <a:ext cx="12954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Aaron Pribadi, Stuart Persteiner, and Daniel Lubarov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4105275" y="2305050"/>
            <a:ext cx="13906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Anak Yodpinyanee + Jason GarretGlaser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4191000" y="27432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Kevin Oelze, Andrew Hunter, and Kwang Ketcham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4038600" y="33528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Marquis Wang, Josh Ehrlich, and Daniel Fielder</a:t>
            </a:r>
          </a:p>
        </p:txBody>
      </p:sp>
      <p:pic>
        <p:nvPicPr>
          <p:cNvPr id="107533" name="Picture 13" descr="IMGP17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6088" y="847725"/>
            <a:ext cx="5738812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4" name="TextBox 13"/>
          <p:cNvSpPr txBox="1">
            <a:spLocks noChangeArrowheads="1"/>
          </p:cNvSpPr>
          <p:nvPr/>
        </p:nvSpPr>
        <p:spPr bwMode="auto">
          <a:xfrm>
            <a:off x="114300" y="5429250"/>
            <a:ext cx="892968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-128" charset="0"/>
              </a:rPr>
              <a:t>The contest seemed to be channeling CS 60…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5"/>
          <p:cNvSpPr txBox="1">
            <a:spLocks noChangeArrowheads="1"/>
          </p:cNvSpPr>
          <p:nvPr/>
        </p:nvSpPr>
        <p:spPr bwMode="auto">
          <a:xfrm>
            <a:off x="5715000" y="22860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Comic Sans MS" pitchFamily="-128" charset="0"/>
              </a:rPr>
              <a:t>ACM regionals ~ CS 60?</a:t>
            </a:r>
          </a:p>
        </p:txBody>
      </p:sp>
      <p:pic>
        <p:nvPicPr>
          <p:cNvPr id="108547" name="Picture 11" descr="pro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4852988" cy="655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8548" name="Picture 12" descr="prob2"/>
          <p:cNvPicPr>
            <a:picLocks noChangeAspect="1" noChangeArrowheads="1"/>
          </p:cNvPicPr>
          <p:nvPr/>
        </p:nvPicPr>
        <p:blipFill>
          <a:blip r:embed="rId4" cstate="print"/>
          <a:srcRect l="3697" t="68195" r="76120" b="19017"/>
          <a:stretch>
            <a:fillRect/>
          </a:stretch>
        </p:blipFill>
        <p:spPr bwMode="auto">
          <a:xfrm>
            <a:off x="5867400" y="2786063"/>
            <a:ext cx="2614613" cy="22367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8549" name="Text Box 13"/>
          <p:cNvSpPr txBox="1">
            <a:spLocks noChangeArrowheads="1"/>
          </p:cNvSpPr>
          <p:nvPr/>
        </p:nvSpPr>
        <p:spPr bwMode="auto">
          <a:xfrm>
            <a:off x="5959475" y="5151438"/>
            <a:ext cx="25146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>
                <a:solidFill>
                  <a:srgbClr val="000000"/>
                </a:solidFill>
              </a:rPr>
              <a:t>From corner to corner as cheaply as possible…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5"/>
          <p:cNvSpPr txBox="1">
            <a:spLocks noChangeArrowheads="1"/>
          </p:cNvSpPr>
          <p:nvPr/>
        </p:nvSpPr>
        <p:spPr bwMode="auto">
          <a:xfrm>
            <a:off x="5986463" y="17145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mic Sans MS" pitchFamily="-128" charset="0"/>
              </a:rPr>
              <a:t>ACM regionals ~ CS 60?</a:t>
            </a:r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6064250" y="1701800"/>
            <a:ext cx="290195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20 questions:</a:t>
            </a:r>
            <a:r>
              <a:rPr lang="en-US" sz="1600">
                <a:solidFill>
                  <a:srgbClr val="000000"/>
                </a:solidFill>
              </a:rPr>
              <a:t> given objects, given questions, and given the answers to the questions (!), </a:t>
            </a:r>
            <a:r>
              <a:rPr lang="en-US" sz="1600" b="1" i="1">
                <a:solidFill>
                  <a:srgbClr val="000000"/>
                </a:solidFill>
              </a:rPr>
              <a:t>Identify the object in the specified number of questions…</a:t>
            </a:r>
          </a:p>
        </p:txBody>
      </p:sp>
      <p:pic>
        <p:nvPicPr>
          <p:cNvPr id="109572" name="Picture 6" descr="prob3"/>
          <p:cNvPicPr>
            <a:picLocks noChangeAspect="1" noChangeArrowheads="1"/>
          </p:cNvPicPr>
          <p:nvPr/>
        </p:nvPicPr>
        <p:blipFill>
          <a:blip r:embed="rId3" cstate="print"/>
          <a:srcRect l="5949" t="7169" r="9381" b="30312"/>
          <a:stretch>
            <a:fillRect/>
          </a:stretch>
        </p:blipFill>
        <p:spPr bwMode="auto">
          <a:xfrm>
            <a:off x="228600" y="971550"/>
            <a:ext cx="5657850" cy="57451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6" y="93594"/>
            <a:ext cx="5692934" cy="24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9309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8" descr="prob4_2"/>
          <p:cNvPicPr>
            <a:picLocks noChangeAspect="1" noChangeArrowheads="1"/>
          </p:cNvPicPr>
          <p:nvPr/>
        </p:nvPicPr>
        <p:blipFill>
          <a:blip r:embed="rId3" cstate="print"/>
          <a:srcRect l="8096" t="16881" r="19383" b="14703"/>
          <a:stretch>
            <a:fillRect/>
          </a:stretch>
        </p:blipFill>
        <p:spPr bwMode="auto">
          <a:xfrm>
            <a:off x="5229225" y="2547938"/>
            <a:ext cx="3762375" cy="3395662"/>
          </a:xfrm>
          <a:prstGeom prst="rect">
            <a:avLst/>
          </a:prstGeom>
          <a:noFill/>
          <a:ln w="9525">
            <a:solidFill>
              <a:srgbClr val="9E001F"/>
            </a:solidFill>
            <a:miter lim="800000"/>
            <a:headEnd/>
            <a:tailEnd/>
          </a:ln>
        </p:spPr>
      </p:pic>
      <p:sp>
        <p:nvSpPr>
          <p:cNvPr id="110595" name="Text Box 5"/>
          <p:cNvSpPr txBox="1">
            <a:spLocks noChangeArrowheads="1"/>
          </p:cNvSpPr>
          <p:nvPr/>
        </p:nvSpPr>
        <p:spPr bwMode="auto">
          <a:xfrm>
            <a:off x="5715000" y="22860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9E001F"/>
                </a:solidFill>
                <a:latin typeface="Comic Sans MS" pitchFamily="-128" charset="0"/>
              </a:rPr>
              <a:t>ACM regionals ~ CS 60?</a:t>
            </a: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5602288" y="6127750"/>
            <a:ext cx="307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E001F"/>
                </a:solidFill>
              </a:rPr>
              <a:t>Tautology checking (and parsing!)</a:t>
            </a:r>
          </a:p>
        </p:txBody>
      </p:sp>
      <p:pic>
        <p:nvPicPr>
          <p:cNvPr id="110597" name="Picture 6" descr="pro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4849813" cy="6432550"/>
          </a:xfrm>
          <a:prstGeom prst="rect">
            <a:avLst/>
          </a:prstGeom>
          <a:noFill/>
          <a:ln w="9525">
            <a:solidFill>
              <a:srgbClr val="9E001F"/>
            </a:solidFill>
            <a:miter lim="800000"/>
            <a:headEnd/>
            <a:tailEnd/>
          </a:ln>
        </p:spPr>
      </p:pic>
      <p:pic>
        <p:nvPicPr>
          <p:cNvPr id="110598" name="Picture 7" descr="prob4_2"/>
          <p:cNvPicPr>
            <a:picLocks noChangeAspect="1" noChangeArrowheads="1"/>
          </p:cNvPicPr>
          <p:nvPr/>
        </p:nvPicPr>
        <p:blipFill>
          <a:blip r:embed="rId3" cstate="print"/>
          <a:srcRect l="40909" t="5049" r="8807" b="85744"/>
          <a:stretch>
            <a:fillRect/>
          </a:stretch>
        </p:blipFill>
        <p:spPr bwMode="auto">
          <a:xfrm>
            <a:off x="5484813" y="1836738"/>
            <a:ext cx="3262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9" name="Text Box 9"/>
          <p:cNvSpPr txBox="1">
            <a:spLocks noChangeArrowheads="1"/>
          </p:cNvSpPr>
          <p:nvPr/>
        </p:nvSpPr>
        <p:spPr bwMode="auto">
          <a:xfrm>
            <a:off x="5842000" y="6424613"/>
            <a:ext cx="25908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Comic Sans MS" pitchFamily="-128" charset="0"/>
              </a:rPr>
              <a:t>( no Prolog permitted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436563" y="1084263"/>
            <a:ext cx="8218487" cy="180975"/>
            <a:chOff x="295" y="1311"/>
            <a:chExt cx="5177" cy="114"/>
          </a:xfrm>
        </p:grpSpPr>
        <p:sp>
          <p:nvSpPr>
            <p:cNvPr id="11165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1166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Nondeterminism</a:t>
            </a: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1933575" y="1352550"/>
            <a:ext cx="5329238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" pitchFamily="-128" charset="0"/>
              </a:rPr>
              <a:t>“computing with parallel universes”</a:t>
            </a:r>
          </a:p>
        </p:txBody>
      </p:sp>
      <p:sp>
        <p:nvSpPr>
          <p:cNvPr id="111621" name="Text Box 7"/>
          <p:cNvSpPr txBox="1">
            <a:spLocks noChangeArrowheads="1"/>
          </p:cNvSpPr>
          <p:nvPr/>
        </p:nvSpPr>
        <p:spPr bwMode="auto">
          <a:xfrm>
            <a:off x="1609725" y="2085975"/>
            <a:ext cx="12811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-128" charset="0"/>
              </a:rPr>
              <a:t>x = true;</a:t>
            </a:r>
          </a:p>
        </p:txBody>
      </p:sp>
      <p:sp>
        <p:nvSpPr>
          <p:cNvPr id="111622" name="Text Box 8"/>
          <p:cNvSpPr txBox="1">
            <a:spLocks noChangeArrowheads="1"/>
          </p:cNvSpPr>
          <p:nvPr/>
        </p:nvSpPr>
        <p:spPr bwMode="auto">
          <a:xfrm>
            <a:off x="6140450" y="2087563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-128" charset="0"/>
              </a:rPr>
              <a:t>x = false;</a:t>
            </a:r>
          </a:p>
        </p:txBody>
      </p:sp>
      <p:sp>
        <p:nvSpPr>
          <p:cNvPr id="111623" name="Rectangle 9"/>
          <p:cNvSpPr>
            <a:spLocks noChangeArrowheads="1"/>
          </p:cNvSpPr>
          <p:nvPr/>
        </p:nvSpPr>
        <p:spPr bwMode="auto">
          <a:xfrm>
            <a:off x="531813" y="1960563"/>
            <a:ext cx="3548062" cy="4667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24" name="Rectangle 10"/>
          <p:cNvSpPr>
            <a:spLocks noChangeArrowheads="1"/>
          </p:cNvSpPr>
          <p:nvPr/>
        </p:nvSpPr>
        <p:spPr bwMode="auto">
          <a:xfrm>
            <a:off x="5048250" y="1962150"/>
            <a:ext cx="3548063" cy="4667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25" name="Text Box 11"/>
          <p:cNvSpPr txBox="1">
            <a:spLocks noChangeArrowheads="1"/>
          </p:cNvSpPr>
          <p:nvPr/>
        </p:nvSpPr>
        <p:spPr bwMode="auto">
          <a:xfrm>
            <a:off x="809625" y="2992438"/>
            <a:ext cx="12811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true;</a:t>
            </a:r>
          </a:p>
        </p:txBody>
      </p:sp>
      <p:sp>
        <p:nvSpPr>
          <p:cNvPr id="111626" name="Text Box 12"/>
          <p:cNvSpPr txBox="1">
            <a:spLocks noChangeArrowheads="1"/>
          </p:cNvSpPr>
          <p:nvPr/>
        </p:nvSpPr>
        <p:spPr bwMode="auto">
          <a:xfrm>
            <a:off x="2482850" y="2992438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false;</a:t>
            </a:r>
          </a:p>
        </p:txBody>
      </p:sp>
      <p:sp>
        <p:nvSpPr>
          <p:cNvPr id="111627" name="Rectangle 13"/>
          <p:cNvSpPr>
            <a:spLocks noChangeArrowheads="1"/>
          </p:cNvSpPr>
          <p:nvPr/>
        </p:nvSpPr>
        <p:spPr bwMode="auto">
          <a:xfrm>
            <a:off x="2398713" y="2955925"/>
            <a:ext cx="1587500" cy="35718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28" name="Rectangle 14"/>
          <p:cNvSpPr>
            <a:spLocks noChangeArrowheads="1"/>
          </p:cNvSpPr>
          <p:nvPr/>
        </p:nvSpPr>
        <p:spPr bwMode="auto">
          <a:xfrm>
            <a:off x="661988" y="2955925"/>
            <a:ext cx="1587500" cy="35718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29" name="Rectangle 15"/>
          <p:cNvSpPr>
            <a:spLocks noChangeArrowheads="1"/>
          </p:cNvSpPr>
          <p:nvPr/>
        </p:nvSpPr>
        <p:spPr bwMode="auto">
          <a:xfrm>
            <a:off x="6916738" y="2955925"/>
            <a:ext cx="1587500" cy="35718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0" name="Rectangle 16"/>
          <p:cNvSpPr>
            <a:spLocks noChangeArrowheads="1"/>
          </p:cNvSpPr>
          <p:nvPr/>
        </p:nvSpPr>
        <p:spPr bwMode="auto">
          <a:xfrm>
            <a:off x="5180013" y="2955925"/>
            <a:ext cx="1587500" cy="35718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1" name="Text Box 17"/>
          <p:cNvSpPr txBox="1">
            <a:spLocks noChangeArrowheads="1"/>
          </p:cNvSpPr>
          <p:nvPr/>
        </p:nvSpPr>
        <p:spPr bwMode="auto">
          <a:xfrm>
            <a:off x="5343525" y="2978150"/>
            <a:ext cx="12811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true;</a:t>
            </a:r>
          </a:p>
        </p:txBody>
      </p:sp>
      <p:sp>
        <p:nvSpPr>
          <p:cNvPr id="111632" name="Text Box 18"/>
          <p:cNvSpPr txBox="1">
            <a:spLocks noChangeArrowheads="1"/>
          </p:cNvSpPr>
          <p:nvPr/>
        </p:nvSpPr>
        <p:spPr bwMode="auto">
          <a:xfrm>
            <a:off x="7016750" y="2978150"/>
            <a:ext cx="1403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-128" charset="0"/>
              </a:rPr>
              <a:t>y = false;</a:t>
            </a:r>
          </a:p>
        </p:txBody>
      </p:sp>
      <p:sp>
        <p:nvSpPr>
          <p:cNvPr id="111633" name="Rectangle 19"/>
          <p:cNvSpPr>
            <a:spLocks noChangeArrowheads="1"/>
          </p:cNvSpPr>
          <p:nvPr/>
        </p:nvSpPr>
        <p:spPr bwMode="auto">
          <a:xfrm>
            <a:off x="5253038" y="3602038"/>
            <a:ext cx="698500" cy="281781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4" name="Rectangle 20"/>
          <p:cNvSpPr>
            <a:spLocks noChangeArrowheads="1"/>
          </p:cNvSpPr>
          <p:nvPr/>
        </p:nvSpPr>
        <p:spPr bwMode="auto">
          <a:xfrm>
            <a:off x="6008688" y="3602038"/>
            <a:ext cx="698500" cy="281781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5" name="Rectangle 21"/>
          <p:cNvSpPr>
            <a:spLocks noChangeArrowheads="1"/>
          </p:cNvSpPr>
          <p:nvPr/>
        </p:nvSpPr>
        <p:spPr bwMode="auto">
          <a:xfrm>
            <a:off x="5308600" y="360997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11636" name="Rectangle 22"/>
          <p:cNvSpPr>
            <a:spLocks noChangeArrowheads="1"/>
          </p:cNvSpPr>
          <p:nvPr/>
        </p:nvSpPr>
        <p:spPr bwMode="auto">
          <a:xfrm>
            <a:off x="6088063" y="360997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11637" name="Rectangle 23"/>
          <p:cNvSpPr>
            <a:spLocks noChangeArrowheads="1"/>
          </p:cNvSpPr>
          <p:nvPr/>
        </p:nvSpPr>
        <p:spPr bwMode="auto">
          <a:xfrm>
            <a:off x="6977063" y="3595688"/>
            <a:ext cx="698500" cy="281781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8" name="Rectangle 24"/>
          <p:cNvSpPr>
            <a:spLocks noChangeArrowheads="1"/>
          </p:cNvSpPr>
          <p:nvPr/>
        </p:nvSpPr>
        <p:spPr bwMode="auto">
          <a:xfrm>
            <a:off x="7732713" y="3595688"/>
            <a:ext cx="698500" cy="281781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39" name="Rectangle 25"/>
          <p:cNvSpPr>
            <a:spLocks noChangeArrowheads="1"/>
          </p:cNvSpPr>
          <p:nvPr/>
        </p:nvSpPr>
        <p:spPr bwMode="auto">
          <a:xfrm>
            <a:off x="7032625" y="360362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11640" name="Rectangle 26"/>
          <p:cNvSpPr>
            <a:spLocks noChangeArrowheads="1"/>
          </p:cNvSpPr>
          <p:nvPr/>
        </p:nvSpPr>
        <p:spPr bwMode="auto">
          <a:xfrm>
            <a:off x="7812088" y="3603625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11641" name="Rectangle 27"/>
          <p:cNvSpPr>
            <a:spLocks noChangeArrowheads="1"/>
          </p:cNvSpPr>
          <p:nvPr/>
        </p:nvSpPr>
        <p:spPr bwMode="auto">
          <a:xfrm>
            <a:off x="2470150" y="3597275"/>
            <a:ext cx="698500" cy="28178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42" name="Rectangle 28"/>
          <p:cNvSpPr>
            <a:spLocks noChangeArrowheads="1"/>
          </p:cNvSpPr>
          <p:nvPr/>
        </p:nvSpPr>
        <p:spPr bwMode="auto">
          <a:xfrm>
            <a:off x="3225800" y="3597275"/>
            <a:ext cx="698500" cy="28178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43" name="Rectangle 29"/>
          <p:cNvSpPr>
            <a:spLocks noChangeArrowheads="1"/>
          </p:cNvSpPr>
          <p:nvPr/>
        </p:nvSpPr>
        <p:spPr bwMode="auto">
          <a:xfrm>
            <a:off x="2525713" y="3605213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11644" name="Rectangle 30"/>
          <p:cNvSpPr>
            <a:spLocks noChangeArrowheads="1"/>
          </p:cNvSpPr>
          <p:nvPr/>
        </p:nvSpPr>
        <p:spPr bwMode="auto">
          <a:xfrm>
            <a:off x="3305175" y="3605213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11645" name="Rectangle 31"/>
          <p:cNvSpPr>
            <a:spLocks noChangeArrowheads="1"/>
          </p:cNvSpPr>
          <p:nvPr/>
        </p:nvSpPr>
        <p:spPr bwMode="auto">
          <a:xfrm>
            <a:off x="725488" y="3590925"/>
            <a:ext cx="698500" cy="28178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46" name="Rectangle 32"/>
          <p:cNvSpPr>
            <a:spLocks noChangeArrowheads="1"/>
          </p:cNvSpPr>
          <p:nvPr/>
        </p:nvSpPr>
        <p:spPr bwMode="auto">
          <a:xfrm>
            <a:off x="1481138" y="3590925"/>
            <a:ext cx="698500" cy="28178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11647" name="Rectangle 33"/>
          <p:cNvSpPr>
            <a:spLocks noChangeArrowheads="1"/>
          </p:cNvSpPr>
          <p:nvPr/>
        </p:nvSpPr>
        <p:spPr bwMode="auto">
          <a:xfrm>
            <a:off x="781050" y="3598863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z=1</a:t>
            </a:r>
          </a:p>
        </p:txBody>
      </p:sp>
      <p:sp>
        <p:nvSpPr>
          <p:cNvPr id="111648" name="Rectangle 34"/>
          <p:cNvSpPr>
            <a:spLocks noChangeArrowheads="1"/>
          </p:cNvSpPr>
          <p:nvPr/>
        </p:nvSpPr>
        <p:spPr bwMode="auto">
          <a:xfrm>
            <a:off x="1560513" y="3598863"/>
            <a:ext cx="5492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folHlink"/>
                </a:solidFill>
                <a:latin typeface="Courier New" pitchFamily="-128" charset="0"/>
              </a:rPr>
              <a:t>z=0</a:t>
            </a:r>
          </a:p>
        </p:txBody>
      </p:sp>
      <p:sp>
        <p:nvSpPr>
          <p:cNvPr id="111649" name="Text Box 35"/>
          <p:cNvSpPr txBox="1">
            <a:spLocks noChangeArrowheads="1"/>
          </p:cNvSpPr>
          <p:nvPr/>
        </p:nvSpPr>
        <p:spPr bwMode="auto">
          <a:xfrm>
            <a:off x="4083050" y="4494213"/>
            <a:ext cx="950913" cy="1373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" pitchFamily="-128" charset="0"/>
              </a:rPr>
              <a:t>3 steps!</a:t>
            </a:r>
          </a:p>
        </p:txBody>
      </p:sp>
      <p:sp>
        <p:nvSpPr>
          <p:cNvPr id="111650" name="Line 36"/>
          <p:cNvSpPr>
            <a:spLocks noChangeShapeType="1"/>
          </p:cNvSpPr>
          <p:nvPr/>
        </p:nvSpPr>
        <p:spPr bwMode="auto">
          <a:xfrm>
            <a:off x="4556125" y="2127250"/>
            <a:ext cx="0" cy="207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Text Box 37"/>
          <p:cNvSpPr txBox="1">
            <a:spLocks noChangeArrowheads="1"/>
          </p:cNvSpPr>
          <p:nvPr/>
        </p:nvSpPr>
        <p:spPr bwMode="auto">
          <a:xfrm>
            <a:off x="5405438" y="5875338"/>
            <a:ext cx="4048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2" name="Text Box 38"/>
          <p:cNvSpPr txBox="1">
            <a:spLocks noChangeArrowheads="1"/>
          </p:cNvSpPr>
          <p:nvPr/>
        </p:nvSpPr>
        <p:spPr bwMode="auto">
          <a:xfrm>
            <a:off x="6153150" y="5892800"/>
            <a:ext cx="387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T</a:t>
            </a:r>
          </a:p>
        </p:txBody>
      </p:sp>
      <p:sp>
        <p:nvSpPr>
          <p:cNvPr id="111653" name="Text Box 39"/>
          <p:cNvSpPr txBox="1">
            <a:spLocks noChangeArrowheads="1"/>
          </p:cNvSpPr>
          <p:nvPr/>
        </p:nvSpPr>
        <p:spPr bwMode="auto">
          <a:xfrm>
            <a:off x="7121525" y="5892800"/>
            <a:ext cx="4048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4" name="Text Box 40"/>
          <p:cNvSpPr txBox="1">
            <a:spLocks noChangeArrowheads="1"/>
          </p:cNvSpPr>
          <p:nvPr/>
        </p:nvSpPr>
        <p:spPr bwMode="auto">
          <a:xfrm>
            <a:off x="7885113" y="5894388"/>
            <a:ext cx="4048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5" name="Text Box 41"/>
          <p:cNvSpPr txBox="1">
            <a:spLocks noChangeArrowheads="1"/>
          </p:cNvSpPr>
          <p:nvPr/>
        </p:nvSpPr>
        <p:spPr bwMode="auto">
          <a:xfrm>
            <a:off x="2606675" y="5862638"/>
            <a:ext cx="4048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6" name="Text Box 42"/>
          <p:cNvSpPr txBox="1">
            <a:spLocks noChangeArrowheads="1"/>
          </p:cNvSpPr>
          <p:nvPr/>
        </p:nvSpPr>
        <p:spPr bwMode="auto">
          <a:xfrm>
            <a:off x="3370263" y="5864225"/>
            <a:ext cx="4048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7" name="Text Box 43"/>
          <p:cNvSpPr txBox="1">
            <a:spLocks noChangeArrowheads="1"/>
          </p:cNvSpPr>
          <p:nvPr/>
        </p:nvSpPr>
        <p:spPr bwMode="auto">
          <a:xfrm>
            <a:off x="862013" y="5856288"/>
            <a:ext cx="4048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  <p:sp>
        <p:nvSpPr>
          <p:cNvPr id="111658" name="Text Box 44"/>
          <p:cNvSpPr txBox="1">
            <a:spLocks noChangeArrowheads="1"/>
          </p:cNvSpPr>
          <p:nvPr/>
        </p:nvSpPr>
        <p:spPr bwMode="auto">
          <a:xfrm>
            <a:off x="1625600" y="5857875"/>
            <a:ext cx="4048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" pitchFamily="-128" charset="0"/>
              </a:rPr>
              <a:t>U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126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126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Extra Credit</a:t>
            </a:r>
          </a:p>
        </p:txBody>
      </p:sp>
      <p:sp>
        <p:nvSpPr>
          <p:cNvPr id="112644" name="Text Box 6"/>
          <p:cNvSpPr txBox="1">
            <a:spLocks noChangeArrowheads="1"/>
          </p:cNvSpPr>
          <p:nvPr/>
        </p:nvSpPr>
        <p:spPr bwMode="auto">
          <a:xfrm>
            <a:off x="1916113" y="1490663"/>
            <a:ext cx="46672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P</a:t>
            </a:r>
          </a:p>
        </p:txBody>
      </p:sp>
      <p:sp>
        <p:nvSpPr>
          <p:cNvPr id="112645" name="Text Box 7"/>
          <p:cNvSpPr txBox="1">
            <a:spLocks noChangeArrowheads="1"/>
          </p:cNvSpPr>
          <p:nvPr/>
        </p:nvSpPr>
        <p:spPr bwMode="auto">
          <a:xfrm>
            <a:off x="6283325" y="1498600"/>
            <a:ext cx="833438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NP</a:t>
            </a:r>
          </a:p>
        </p:txBody>
      </p:sp>
      <p:sp>
        <p:nvSpPr>
          <p:cNvPr id="112646" name="Text Box 8"/>
          <p:cNvSpPr txBox="1">
            <a:spLocks noChangeArrowheads="1"/>
          </p:cNvSpPr>
          <p:nvPr/>
        </p:nvSpPr>
        <p:spPr bwMode="auto">
          <a:xfrm>
            <a:off x="4197350" y="1538288"/>
            <a:ext cx="64770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" pitchFamily="-128" charset="0"/>
              </a:rPr>
              <a:t>vs.</a:t>
            </a:r>
          </a:p>
        </p:txBody>
      </p:sp>
      <p:sp>
        <p:nvSpPr>
          <p:cNvPr id="112647" name="Text Box 9"/>
          <p:cNvSpPr txBox="1">
            <a:spLocks noChangeArrowheads="1"/>
          </p:cNvSpPr>
          <p:nvPr/>
        </p:nvSpPr>
        <p:spPr bwMode="auto">
          <a:xfrm>
            <a:off x="400050" y="2292350"/>
            <a:ext cx="3700463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Set of problems solvable by deterministic algorithms in polynomial time.</a:t>
            </a:r>
          </a:p>
        </p:txBody>
      </p:sp>
      <p:sp>
        <p:nvSpPr>
          <p:cNvPr id="112648" name="Text Box 10"/>
          <p:cNvSpPr txBox="1">
            <a:spLocks noChangeArrowheads="1"/>
          </p:cNvSpPr>
          <p:nvPr/>
        </p:nvSpPr>
        <p:spPr bwMode="auto">
          <a:xfrm>
            <a:off x="5003800" y="2300288"/>
            <a:ext cx="3700463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Set of problems solvable by nondeterministic algorithms in polynomial time.</a:t>
            </a:r>
          </a:p>
        </p:txBody>
      </p:sp>
      <p:sp>
        <p:nvSpPr>
          <p:cNvPr id="112649" name="Text Box 12"/>
          <p:cNvSpPr txBox="1">
            <a:spLocks noChangeArrowheads="1"/>
          </p:cNvSpPr>
          <p:nvPr/>
        </p:nvSpPr>
        <p:spPr bwMode="auto">
          <a:xfrm>
            <a:off x="692150" y="3665538"/>
            <a:ext cx="3652838" cy="21002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searching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sorting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Fourier Transform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chess, checkers, go, ...</a:t>
            </a:r>
          </a:p>
        </p:txBody>
      </p:sp>
      <p:sp>
        <p:nvSpPr>
          <p:cNvPr id="112650" name="Text Box 13"/>
          <p:cNvSpPr txBox="1">
            <a:spLocks noChangeArrowheads="1"/>
          </p:cNvSpPr>
          <p:nvPr/>
        </p:nvSpPr>
        <p:spPr bwMode="auto">
          <a:xfrm>
            <a:off x="5273675" y="3575050"/>
            <a:ext cx="3652838" cy="2647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SAT  (satisfiability)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Bin Packing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Knapsack problem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factoring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Helvetica" pitchFamily="1" charset="0"/>
              </a:rPr>
              <a:t> TSP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663575" y="161925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More efficient?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63550" y="709613"/>
            <a:ext cx="80899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The results of compiling into two different machine languages…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6407150" y="6499225"/>
            <a:ext cx="263842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Comic Sans MS" pitchFamily="-128" charset="0"/>
              </a:rPr>
              <a:t>lots of machine-dependent details!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84150" y="1322388"/>
            <a:ext cx="3384550" cy="520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.LC0: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.string "x is %d and y is %d.\n"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.text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.globl main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.type main,@function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main: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pushl %ebp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%esp, %ebp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subl  $24, %esp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andl  $-16, %esp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$0, %eax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subl  %eax, %esp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$42, -4(%ebp)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$7, -8(%ebp)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-4(%ebp), %eax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%eax, -12(%ebp)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-8(%ebp), %eax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%eax, -4(%ebp)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-12(%ebp), %eax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movl  %eax, -8(%ebp)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subl  $4, %esp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pushl -8(%ebp)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pushl -4(%ebp)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pushl $.LC0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call  printf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addl  $16, %esp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leave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ret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392363" y="2078038"/>
            <a:ext cx="2698750" cy="4467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main: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%ebp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%esp, %ebp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$8,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andl    $-16,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$0,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%eax,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$42, -4(%ebp)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$7, -8(%ebp)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-8(%ebp),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-4(%ebp),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-4(%ebp),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-8(%ebp),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-8(%ebp),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-4(%ebp),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$4,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-8(%ebp)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-4(%ebp)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$.LC0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call    printf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addl    $16,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leave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ret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6481763" y="1417638"/>
            <a:ext cx="2363787" cy="4972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main: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!#PROLOGUE# 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save  %sp, -120, %sp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!#PROLOGUE# 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42,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7,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%o5, %g1,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%o5,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%g1, %o5,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%o5, [%fp-24]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%g1, %o5,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sethi %hi(.LLC0),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or  %g1, %lo(.LLC0), %o0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%o1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%o2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call  printf, 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nop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%i0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ret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restore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5094288" y="906463"/>
            <a:ext cx="3294062" cy="5568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.LLC0: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.asciz  "x is %d and y is %d.\n"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.section  ".text"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.align 4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.global main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.type main, #function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.proc 04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main: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!#PROLOGUE# 0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save  %sp, -128, %sp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!#PROLOGUE# 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mov 42,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mov 7,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ld  [%fp-20],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st  %g1, [%fp-28]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ld  [%fp-28],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sethi %hi(.LLC0), %g1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or  %g1, %lo(.LLC0), %o0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ld  [%fp-20], %o1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ld  [%fp-24], %o2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call  printf, 0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 nop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mov %g1, %i0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ret</a:t>
            </a:r>
          </a:p>
          <a:p>
            <a:r>
              <a:rPr lang="en-US" sz="1200" b="1">
                <a:solidFill>
                  <a:srgbClr val="0000FF"/>
                </a:solidFill>
                <a:latin typeface="Courier New" pitchFamily="-128" charset="0"/>
              </a:rPr>
              <a:t>  restore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436563" y="973138"/>
            <a:ext cx="4899025" cy="180975"/>
            <a:chOff x="295" y="1311"/>
            <a:chExt cx="5177" cy="114"/>
          </a:xfrm>
        </p:grpSpPr>
        <p:sp>
          <p:nvSpPr>
            <p:cNvPr id="11469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1469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114691" name="Text Box 5"/>
          <p:cNvSpPr txBox="1">
            <a:spLocks noChangeArrowheads="1"/>
          </p:cNvSpPr>
          <p:nvPr/>
        </p:nvSpPr>
        <p:spPr bwMode="auto">
          <a:xfrm>
            <a:off x="706438" y="139700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Computation, </a:t>
            </a:r>
            <a:r>
              <a:rPr lang="en-US" sz="4000" i="1">
                <a:latin typeface="Times" pitchFamily="-128" charset="0"/>
              </a:rPr>
              <a:t>without the machine!</a:t>
            </a:r>
            <a:endParaRPr lang="en-US" sz="4000">
              <a:latin typeface="Times" pitchFamily="-128" charset="0"/>
            </a:endParaRPr>
          </a:p>
        </p:txBody>
      </p:sp>
      <p:pic>
        <p:nvPicPr>
          <p:cNvPr id="1146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25" y="3479800"/>
            <a:ext cx="7620000" cy="2755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1263650" y="1974850"/>
            <a:ext cx="3074988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latin typeface="Times" pitchFamily="-128" charset="0"/>
              </a:rPr>
              <a:t>http://www.cs.caltech.edu/~westside/quantum-intro.html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150813"/>
            <a:ext cx="4984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5" y="1954213"/>
            <a:ext cx="43926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385888"/>
            <a:ext cx="4240213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4038" y="4144963"/>
            <a:ext cx="36306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Text Box 12"/>
          <p:cNvSpPr txBox="1">
            <a:spLocks noChangeArrowheads="1"/>
          </p:cNvSpPr>
          <p:nvPr/>
        </p:nvSpPr>
        <p:spPr bwMode="auto">
          <a:xfrm>
            <a:off x="4772025" y="434975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part1</a:t>
            </a:r>
          </a:p>
        </p:txBody>
      </p:sp>
      <p:sp>
        <p:nvSpPr>
          <p:cNvPr id="115719" name="Text Box 13"/>
          <p:cNvSpPr txBox="1">
            <a:spLocks noChangeArrowheads="1"/>
          </p:cNvSpPr>
          <p:nvPr/>
        </p:nvSpPr>
        <p:spPr bwMode="auto">
          <a:xfrm>
            <a:off x="1546225" y="1900238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part2</a:t>
            </a:r>
          </a:p>
        </p:txBody>
      </p:sp>
      <p:sp>
        <p:nvSpPr>
          <p:cNvPr id="115720" name="Text Box 14"/>
          <p:cNvSpPr txBox="1">
            <a:spLocks noChangeArrowheads="1"/>
          </p:cNvSpPr>
          <p:nvPr/>
        </p:nvSpPr>
        <p:spPr bwMode="auto">
          <a:xfrm>
            <a:off x="6388100" y="2492375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part3</a:t>
            </a:r>
          </a:p>
        </p:txBody>
      </p:sp>
      <p:sp>
        <p:nvSpPr>
          <p:cNvPr id="115721" name="Text Box 15"/>
          <p:cNvSpPr txBox="1">
            <a:spLocks noChangeArrowheads="1"/>
          </p:cNvSpPr>
          <p:nvPr/>
        </p:nvSpPr>
        <p:spPr bwMode="auto">
          <a:xfrm>
            <a:off x="3662363" y="5651500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part5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396875"/>
            <a:ext cx="36131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3648075"/>
            <a:ext cx="4348162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0" y="989013"/>
            <a:ext cx="30480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1" name="Text Box 9"/>
          <p:cNvSpPr txBox="1">
            <a:spLocks noChangeArrowheads="1"/>
          </p:cNvSpPr>
          <p:nvPr/>
        </p:nvSpPr>
        <p:spPr bwMode="auto">
          <a:xfrm>
            <a:off x="7161213" y="1882775"/>
            <a:ext cx="1047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part10</a:t>
            </a:r>
          </a:p>
        </p:txBody>
      </p:sp>
      <p:sp>
        <p:nvSpPr>
          <p:cNvPr id="116742" name="Text Box 10"/>
          <p:cNvSpPr txBox="1">
            <a:spLocks noChangeArrowheads="1"/>
          </p:cNvSpPr>
          <p:nvPr/>
        </p:nvSpPr>
        <p:spPr bwMode="auto">
          <a:xfrm>
            <a:off x="4373563" y="4498975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part7</a:t>
            </a:r>
          </a:p>
        </p:txBody>
      </p:sp>
      <p:sp>
        <p:nvSpPr>
          <p:cNvPr id="116743" name="Text Box 11"/>
          <p:cNvSpPr txBox="1">
            <a:spLocks noChangeArrowheads="1"/>
          </p:cNvSpPr>
          <p:nvPr/>
        </p:nvSpPr>
        <p:spPr bwMode="auto">
          <a:xfrm>
            <a:off x="3484563" y="1366838"/>
            <a:ext cx="8794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part6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1" y="153866"/>
            <a:ext cx="6193060" cy="33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0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9" y="245930"/>
            <a:ext cx="7350737" cy="40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0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361"/>
            <a:ext cx="6970939" cy="42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0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  <a:cs typeface="Times New Roman" pitchFamily="-128" charset="0"/>
              </a:rPr>
              <a:t>FSM applications…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Game AI</a:t>
            </a:r>
          </a:p>
        </p:txBody>
      </p:sp>
      <p:pic>
        <p:nvPicPr>
          <p:cNvPr id="4103" name="Picture 8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2255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6066047" y="2005504"/>
            <a:ext cx="2900153" cy="2616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http://www.gameai.com/statemachines.html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  <a:cs typeface="Times New Roman" pitchFamily="-128" charset="0"/>
              </a:rPr>
              <a:t>FSM applications…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Game AI</a:t>
            </a:r>
          </a:p>
        </p:txBody>
      </p:sp>
      <p:pic>
        <p:nvPicPr>
          <p:cNvPr id="4103" name="Picture 8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2255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6066047" y="2005504"/>
            <a:ext cx="2900153" cy="2616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http://www.gameai.com/statemachines.html</a:t>
            </a:r>
          </a:p>
        </p:txBody>
      </p:sp>
      <p:pic>
        <p:nvPicPr>
          <p:cNvPr id="4105" name="Picture 10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 descr="Picture 8"/>
          <p:cNvPicPr>
            <a:picLocks noChangeAspect="1" noChangeArrowheads="1"/>
          </p:cNvPicPr>
          <p:nvPr/>
        </p:nvPicPr>
        <p:blipFill>
          <a:blip r:embed="rId6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7850" y="2562225"/>
            <a:ext cx="2965450" cy="25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93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  <a:cs typeface="Times New Roman" pitchFamily="-128" charset="0"/>
              </a:rPr>
              <a:t>FSM applications…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Game AI</a:t>
            </a:r>
          </a:p>
        </p:txBody>
      </p:sp>
      <p:pic>
        <p:nvPicPr>
          <p:cNvPr id="4103" name="Picture 8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2255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6066047" y="2005504"/>
            <a:ext cx="2900153" cy="2616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http://www.gameai.com/statemachines.html</a:t>
            </a:r>
          </a:p>
        </p:txBody>
      </p:sp>
      <p:pic>
        <p:nvPicPr>
          <p:cNvPr id="4105" name="Picture 10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 descr="Picture 8"/>
          <p:cNvPicPr>
            <a:picLocks noChangeAspect="1" noChangeArrowheads="1"/>
          </p:cNvPicPr>
          <p:nvPr/>
        </p:nvPicPr>
        <p:blipFill>
          <a:blip r:embed="rId6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Line 12"/>
          <p:cNvSpPr>
            <a:spLocks noChangeShapeType="1"/>
          </p:cNvSpPr>
          <p:nvPr/>
        </p:nvSpPr>
        <p:spPr bwMode="auto">
          <a:xfrm flipH="1">
            <a:off x="5791200" y="3200400"/>
            <a:ext cx="381000" cy="228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5644748" y="2818398"/>
            <a:ext cx="249953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alibri" panose="020F0502020204030204" pitchFamily="34" charset="0"/>
                <a:cs typeface="Times New Roman" pitchFamily="-128" charset="0"/>
              </a:rPr>
              <a:t>original finite state machine</a:t>
            </a:r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 flipH="1">
            <a:off x="5867400" y="3810000"/>
            <a:ext cx="9144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364892" y="3485148"/>
            <a:ext cx="2718180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alibri" panose="020F0502020204030204" pitchFamily="34" charset="0"/>
                <a:cs typeface="Times New Roman" pitchFamily="-128" charset="0"/>
              </a:rPr>
              <a:t>human-guided neural network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258050" y="4076700"/>
            <a:ext cx="17526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alibri" panose="020F0502020204030204" pitchFamily="34" charset="0"/>
                <a:cs typeface="Times New Roman" pitchFamily="-128" charset="0"/>
              </a:rPr>
              <a:t>genetic-algorithm-guided neural network</a:t>
            </a:r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H="1">
            <a:off x="5943600" y="4419600"/>
            <a:ext cx="14478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7" descr="df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30175"/>
            <a:ext cx="592455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838825" y="3071813"/>
            <a:ext cx="27813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</a:rPr>
              <a:t>A</a:t>
            </a:r>
            <a:r>
              <a:rPr lang="en-US" sz="3600" dirty="0" smtClean="0">
                <a:latin typeface="Cambria" panose="02040503050406030204" pitchFamily="18" charset="0"/>
              </a:rPr>
              <a:t>nother </a:t>
            </a:r>
            <a:r>
              <a:rPr lang="en-US" sz="3600" dirty="0">
                <a:latin typeface="Cambria" panose="02040503050406030204" pitchFamily="18" charset="0"/>
              </a:rPr>
              <a:t>HMC DFA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160280" y="2222500"/>
            <a:ext cx="6392920" cy="2895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06438" y="22225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Cambria" panose="02040503050406030204" pitchFamily="18" charset="0"/>
                <a:cs typeface="Times New Roman" pitchFamily="-128" charset="0"/>
              </a:rPr>
              <a:t>M</a:t>
            </a:r>
            <a:r>
              <a:rPr lang="en-US" sz="4400" dirty="0" smtClean="0">
                <a:latin typeface="Cambria" panose="02040503050406030204" pitchFamily="18" charset="0"/>
                <a:cs typeface="Times New Roman" pitchFamily="-128" charset="0"/>
              </a:rPr>
              <a:t>inimal states</a:t>
            </a:r>
            <a:endParaRPr lang="en-US" sz="44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46075" y="1367393"/>
            <a:ext cx="304323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ambria" panose="02040503050406030204" pitchFamily="18" charset="0"/>
                <a:cs typeface="Times New Roman" pitchFamily="-128" charset="0"/>
              </a:rPr>
              <a:t>Start with a language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46075" y="5481638"/>
            <a:ext cx="71770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T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his 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DFA </a:t>
            </a:r>
            <a:r>
              <a:rPr lang="en-US" sz="2400" b="1" dirty="0" smtClean="0">
                <a:latin typeface="Cambria" panose="02040503050406030204" pitchFamily="18" charset="0"/>
                <a:cs typeface="Times New Roman" pitchFamily="-128" charset="0"/>
              </a:rPr>
              <a:t>needs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 at least 3 states.</a:t>
            </a:r>
            <a:endParaRPr lang="en-US" sz="24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7176548" y="2772361"/>
            <a:ext cx="1815433" cy="338554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example strings in L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7225728" y="4563061"/>
            <a:ext cx="1717073" cy="338554"/>
          </a:xfrm>
          <a:prstGeom prst="rect">
            <a:avLst/>
          </a:prstGeom>
          <a:solidFill>
            <a:srgbClr val="FFCC99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examples </a:t>
            </a:r>
            <a:r>
              <a:rPr lang="en-US" sz="1600" b="1" dirty="0" smtClean="0">
                <a:latin typeface="Calibri" panose="020F0502020204030204" pitchFamily="34" charset="0"/>
              </a:rPr>
              <a:t>NOT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in L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7306389" y="3248025"/>
            <a:ext cx="155575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latin typeface="Courier New" pitchFamily="-128" charset="0"/>
              </a:rPr>
              <a:t>001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latin typeface="Courier New" pitchFamily="-128" charset="0"/>
              </a:rPr>
              <a:t>1000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latin typeface="Courier New" pitchFamily="-128" charset="0"/>
              </a:rPr>
              <a:t>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latin typeface="Courier New" pitchFamily="-128" charset="0"/>
              </a:rPr>
              <a:t>010000000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7306389" y="5038725"/>
            <a:ext cx="125095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Symbol" charset="2"/>
              </a:rPr>
              <a:t>l</a:t>
            </a:r>
            <a:endParaRPr lang="en-US" sz="2000" b="1" dirty="0">
              <a:latin typeface="Courier New" pitchFamily="-12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-128" charset="0"/>
              </a:rPr>
              <a:t>11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-128" charset="0"/>
              </a:rPr>
              <a:t>0101010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-128" charset="0"/>
              </a:rPr>
              <a:t>0000</a:t>
            </a:r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3024326" y="1321097"/>
            <a:ext cx="572291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 = { w | </a:t>
            </a:r>
            <a:r>
              <a:rPr lang="en-US" sz="1600" dirty="0">
                <a:latin typeface="Calibri" panose="020F0502020204030204" pitchFamily="34" charset="0"/>
              </a:rPr>
              <a:t>w is a binary number whose value is a power of two</a:t>
            </a:r>
            <a:r>
              <a:rPr lang="en-US" sz="2400" dirty="0">
                <a:latin typeface="Calibri" panose="020F0502020204030204" pitchFamily="34" charset="0"/>
              </a:rPr>
              <a:t> }</a:t>
            </a:r>
          </a:p>
        </p:txBody>
      </p:sp>
      <p:grpSp>
        <p:nvGrpSpPr>
          <p:cNvPr id="19467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31238" y="481337"/>
            <a:ext cx="381000" cy="457200"/>
            <a:chOff x="2928" y="1051"/>
            <a:chExt cx="840" cy="957"/>
          </a:xfrm>
        </p:grpSpPr>
        <p:sp>
          <p:nvSpPr>
            <p:cNvPr id="19473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75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76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77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78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79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80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81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9482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8" name="Text Box 27"/>
          <p:cNvSpPr txBox="1">
            <a:spLocks noChangeArrowheads="1"/>
          </p:cNvSpPr>
          <p:nvPr/>
        </p:nvSpPr>
        <p:spPr bwMode="auto">
          <a:xfrm>
            <a:off x="7848600" y="228600"/>
            <a:ext cx="1163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Sounds l</a:t>
            </a:r>
            <a:r>
              <a:rPr lang="en-US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ike </a:t>
            </a:r>
            <a:r>
              <a:rPr lang="en-US" dirty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Rhode </a:t>
            </a:r>
            <a:r>
              <a:rPr lang="en-US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Island…</a:t>
            </a:r>
            <a:endParaRPr lang="en-US" dirty="0">
              <a:solidFill>
                <a:srgbClr val="04841C"/>
              </a:solidFill>
              <a:latin typeface="Calibri" panose="020F0502020204030204" pitchFamily="34" charset="0"/>
              <a:ea typeface="ＭＳ Ｐゴシック" pitchFamily="1" charset="-128"/>
            </a:endParaRPr>
          </a:p>
        </p:txBody>
      </p:sp>
      <p:sp>
        <p:nvSpPr>
          <p:cNvPr id="19469" name="Text Box 28"/>
          <p:cNvSpPr txBox="1">
            <a:spLocks noChangeArrowheads="1"/>
          </p:cNvSpPr>
          <p:nvPr/>
        </p:nvSpPr>
        <p:spPr bwMode="auto">
          <a:xfrm>
            <a:off x="346075" y="6057900"/>
            <a:ext cx="71770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But, h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ow 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can we </a:t>
            </a:r>
            <a:r>
              <a:rPr lang="en-US" sz="2400" b="1" i="1" dirty="0">
                <a:latin typeface="Cambria" panose="02040503050406030204" pitchFamily="18" charset="0"/>
                <a:cs typeface="Times New Roman" pitchFamily="-128" charset="0"/>
              </a:rPr>
              <a:t>prove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this… 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?</a:t>
            </a:r>
            <a:endParaRPr lang="en-US" sz="24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9470" name="Text Box 27"/>
          <p:cNvSpPr txBox="1">
            <a:spLocks noChangeArrowheads="1"/>
          </p:cNvSpPr>
          <p:nvPr/>
        </p:nvSpPr>
        <p:spPr bwMode="auto">
          <a:xfrm>
            <a:off x="8021638" y="1905000"/>
            <a:ext cx="94297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Times" pitchFamily="-128" charset="0"/>
              </a:rPr>
              <a:t>initial 0s are OK</a:t>
            </a:r>
          </a:p>
        </p:txBody>
      </p:sp>
      <p:sp>
        <p:nvSpPr>
          <p:cNvPr id="19471" name="Text Box 30"/>
          <p:cNvSpPr txBox="1">
            <a:spLocks noChangeArrowheads="1"/>
          </p:cNvSpPr>
          <p:nvPr/>
        </p:nvSpPr>
        <p:spPr bwMode="auto">
          <a:xfrm>
            <a:off x="7446249" y="2283297"/>
            <a:ext cx="1518364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Times" pitchFamily="-128" charset="0"/>
              </a:rPr>
              <a:t>the empty string </a:t>
            </a:r>
            <a:r>
              <a:rPr lang="en-US">
                <a:latin typeface="Symbol" charset="2"/>
                <a:sym typeface="Symbol" charset="2"/>
              </a:rPr>
              <a:t></a:t>
            </a:r>
            <a:r>
              <a:rPr lang="en-US">
                <a:latin typeface="Times" pitchFamily="-128" charset="0"/>
              </a:rPr>
              <a:t> is </a:t>
            </a:r>
            <a:r>
              <a:rPr lang="en-US" b="1">
                <a:latin typeface="Times" pitchFamily="-128" charset="0"/>
              </a:rPr>
              <a:t>not</a:t>
            </a:r>
            <a:r>
              <a:rPr lang="en-US">
                <a:latin typeface="Times" pitchFamily="-128" charset="0"/>
              </a:rPr>
              <a:t> OK</a:t>
            </a:r>
          </a:p>
        </p:txBody>
      </p:sp>
      <p:sp>
        <p:nvSpPr>
          <p:cNvPr id="19472" name="Text Box 30"/>
          <p:cNvSpPr txBox="1">
            <a:spLocks noChangeArrowheads="1"/>
          </p:cNvSpPr>
          <p:nvPr/>
        </p:nvSpPr>
        <p:spPr bwMode="auto">
          <a:xfrm>
            <a:off x="7897813" y="2095500"/>
            <a:ext cx="1066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Times" pitchFamily="-128" charset="0"/>
              </a:rPr>
              <a:t>only 0s are </a:t>
            </a:r>
            <a:r>
              <a:rPr lang="en-US" b="1">
                <a:latin typeface="Times" pitchFamily="-128" charset="0"/>
              </a:rPr>
              <a:t>not</a:t>
            </a:r>
            <a:r>
              <a:rPr lang="en-US">
                <a:latin typeface="Times" pitchFamily="-128" charset="0"/>
              </a:rPr>
              <a:t> OK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06438" y="3314408"/>
            <a:ext cx="954881" cy="94861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773363" y="3412540"/>
            <a:ext cx="954881" cy="94861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829301" y="3412539"/>
            <a:ext cx="954881" cy="94861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9" name="Freeform 50"/>
          <p:cNvSpPr>
            <a:spLocks/>
          </p:cNvSpPr>
          <p:nvPr/>
        </p:nvSpPr>
        <p:spPr bwMode="auto">
          <a:xfrm>
            <a:off x="531813" y="36020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765300" y="3771900"/>
            <a:ext cx="889000" cy="1681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3842544" y="3870031"/>
            <a:ext cx="889000" cy="1681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Down Arrow 5"/>
          <p:cNvSpPr/>
          <p:nvPr/>
        </p:nvSpPr>
        <p:spPr bwMode="auto">
          <a:xfrm rot="925056">
            <a:off x="4134410" y="1744387"/>
            <a:ext cx="609600" cy="753061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80571" y="1915886"/>
            <a:ext cx="8069943" cy="1393371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06438" y="22225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Cambria" panose="02040503050406030204" pitchFamily="18" charset="0"/>
                <a:cs typeface="Times New Roman" pitchFamily="-128" charset="0"/>
              </a:rPr>
              <a:t>Minimal machines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30432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Basic idea:</a:t>
            </a:r>
          </a:p>
        </p:txBody>
      </p:sp>
      <p:grpSp>
        <p:nvGrpSpPr>
          <p:cNvPr id="20485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83386" y="6328221"/>
            <a:ext cx="381000" cy="457200"/>
            <a:chOff x="2928" y="1051"/>
            <a:chExt cx="840" cy="957"/>
          </a:xfrm>
        </p:grpSpPr>
        <p:sp>
          <p:nvSpPr>
            <p:cNvPr id="20490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2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3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4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5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6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7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8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0499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" name="Text Box 27"/>
          <p:cNvSpPr txBox="1">
            <a:spLocks noChangeArrowheads="1"/>
          </p:cNvSpPr>
          <p:nvPr/>
        </p:nvSpPr>
        <p:spPr bwMode="auto">
          <a:xfrm>
            <a:off x="7240472" y="6074396"/>
            <a:ext cx="1833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4841C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I wonder </a:t>
            </a:r>
            <a:r>
              <a:rPr lang="en-US" sz="1200" dirty="0" smtClean="0">
                <a:solidFill>
                  <a:srgbClr val="04841C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what other state shares  </a:t>
            </a:r>
            <a:r>
              <a:rPr lang="en-US" sz="1200" dirty="0">
                <a:solidFill>
                  <a:srgbClr val="04841C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CA's fate </a:t>
            </a:r>
            <a:r>
              <a:rPr lang="en-US" sz="1200" dirty="0" smtClean="0">
                <a:solidFill>
                  <a:srgbClr val="04841C"/>
                </a:solidFill>
                <a:latin typeface="Calibri" pitchFamily="34" charset="0"/>
                <a:ea typeface="ＭＳ Ｐゴシック" pitchFamily="1" charset="-128"/>
                <a:cs typeface="Calibri" pitchFamily="34" charset="0"/>
              </a:rPr>
              <a:t>?</a:t>
            </a:r>
            <a:endParaRPr lang="en-US" sz="1200" dirty="0">
              <a:solidFill>
                <a:srgbClr val="04841C"/>
              </a:solidFill>
              <a:latin typeface="Calibri" pitchFamily="34" charset="0"/>
              <a:ea typeface="ＭＳ Ｐゴシック" pitchFamily="1" charset="-128"/>
              <a:cs typeface="Calibri" pitchFamily="34" charset="0"/>
            </a:endParaRPr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1300842" y="4369907"/>
            <a:ext cx="66294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A FSM has </a:t>
            </a:r>
            <a:r>
              <a:rPr lang="en-US" sz="2400" i="1" dirty="0">
                <a:latin typeface="Cambria" pitchFamily="18" charset="0"/>
              </a:rPr>
              <a:t>more states than </a:t>
            </a:r>
            <a:r>
              <a:rPr lang="en-US" sz="2400" i="1" dirty="0" smtClean="0">
                <a:latin typeface="Cambria" pitchFamily="18" charset="0"/>
              </a:rPr>
              <a:t>needed </a:t>
            </a:r>
            <a:r>
              <a:rPr lang="en-US" sz="2400" dirty="0">
                <a:latin typeface="Cambria" pitchFamily="18" charset="0"/>
              </a:rPr>
              <a:t>if strings in two different states </a:t>
            </a:r>
            <a:r>
              <a:rPr lang="en-US" sz="2400" b="1" i="1" dirty="0">
                <a:latin typeface="Cambria" pitchFamily="18" charset="0"/>
              </a:rPr>
              <a:t>have the same fate</a:t>
            </a:r>
            <a:r>
              <a:rPr lang="en-US" sz="2400" dirty="0">
                <a:latin typeface="Cambria" pitchFamily="18" charset="0"/>
              </a:rPr>
              <a:t>.</a:t>
            </a:r>
          </a:p>
        </p:txBody>
      </p:sp>
      <p:sp>
        <p:nvSpPr>
          <p:cNvPr id="20488" name="Text Box 33"/>
          <p:cNvSpPr txBox="1">
            <a:spLocks noChangeArrowheads="1"/>
          </p:cNvSpPr>
          <p:nvPr/>
        </p:nvSpPr>
        <p:spPr bwMode="auto">
          <a:xfrm>
            <a:off x="1015998" y="2307547"/>
            <a:ext cx="29718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State == Fate</a:t>
            </a:r>
          </a:p>
        </p:txBody>
      </p:sp>
      <p:sp>
        <p:nvSpPr>
          <p:cNvPr id="20489" name="Rectangle 34"/>
          <p:cNvSpPr>
            <a:spLocks noChangeArrowheads="1"/>
          </p:cNvSpPr>
          <p:nvPr/>
        </p:nvSpPr>
        <p:spPr bwMode="auto">
          <a:xfrm>
            <a:off x="4263564" y="2222422"/>
            <a:ext cx="3893463" cy="7848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00" dirty="0">
                <a:latin typeface="Cambria" pitchFamily="18" charset="0"/>
              </a:rPr>
              <a:t>when </a:t>
            </a:r>
            <a:r>
              <a:rPr lang="en-US" sz="1500" dirty="0" smtClean="0">
                <a:latin typeface="Cambria" pitchFamily="18" charset="0"/>
              </a:rPr>
              <a:t>a </a:t>
            </a:r>
            <a:r>
              <a:rPr lang="en-US" sz="1500" dirty="0">
                <a:latin typeface="Cambria" pitchFamily="18" charset="0"/>
              </a:rPr>
              <a:t>string lands in a particular state, that state </a:t>
            </a:r>
            <a:r>
              <a:rPr lang="en-US" sz="1500" b="1" i="1" dirty="0">
                <a:latin typeface="Cambria" pitchFamily="18" charset="0"/>
              </a:rPr>
              <a:t>fully determines</a:t>
            </a:r>
            <a:r>
              <a:rPr lang="en-US" sz="1500" dirty="0">
                <a:latin typeface="Cambria" pitchFamily="18" charset="0"/>
              </a:rPr>
              <a:t> what will happen to it as additional characters are added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AutoShape 45"/>
          <p:cNvSpPr>
            <a:spLocks noChangeArrowheads="1"/>
          </p:cNvSpPr>
          <p:nvPr/>
        </p:nvSpPr>
        <p:spPr bwMode="auto">
          <a:xfrm>
            <a:off x="120650" y="1708150"/>
            <a:ext cx="1981200" cy="1371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11" name="AutoShape 46"/>
          <p:cNvSpPr>
            <a:spLocks noChangeArrowheads="1"/>
          </p:cNvSpPr>
          <p:nvPr/>
        </p:nvSpPr>
        <p:spPr bwMode="auto">
          <a:xfrm>
            <a:off x="2454275" y="1708150"/>
            <a:ext cx="1981200" cy="1371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12" name="AutoShape 47"/>
          <p:cNvSpPr>
            <a:spLocks noChangeArrowheads="1"/>
          </p:cNvSpPr>
          <p:nvPr/>
        </p:nvSpPr>
        <p:spPr bwMode="auto">
          <a:xfrm>
            <a:off x="4787900" y="1706562"/>
            <a:ext cx="1981200" cy="1371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13" name="AutoShape 48"/>
          <p:cNvSpPr>
            <a:spLocks noChangeArrowheads="1"/>
          </p:cNvSpPr>
          <p:nvPr/>
        </p:nvSpPr>
        <p:spPr bwMode="auto">
          <a:xfrm>
            <a:off x="7007225" y="1706562"/>
            <a:ext cx="1981200" cy="1371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3" name="Text Box 5"/>
          <p:cNvSpPr txBox="1">
            <a:spLocks noChangeArrowheads="1"/>
          </p:cNvSpPr>
          <p:nvPr/>
        </p:nvSpPr>
        <p:spPr bwMode="auto">
          <a:xfrm>
            <a:off x="319088" y="175411"/>
            <a:ext cx="84581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Cambria" panose="02040503050406030204" pitchFamily="18" charset="0"/>
                <a:cs typeface="Times New Roman" pitchFamily="-128" charset="0"/>
              </a:rPr>
              <a:t>String </a:t>
            </a:r>
            <a:r>
              <a:rPr lang="en-US" sz="3600" dirty="0" err="1" smtClean="0">
                <a:latin typeface="Cambria" panose="02040503050406030204" pitchFamily="18" charset="0"/>
                <a:cs typeface="Times New Roman" pitchFamily="-128" charset="0"/>
              </a:rPr>
              <a:t>soulmates</a:t>
            </a:r>
            <a:r>
              <a:rPr lang="en-US" sz="3600" dirty="0" smtClean="0">
                <a:latin typeface="Cambria" panose="02040503050406030204" pitchFamily="18" charset="0"/>
                <a:cs typeface="Times New Roman" pitchFamily="-128" charset="0"/>
              </a:rPr>
              <a:t> ~ </a:t>
            </a:r>
            <a:r>
              <a:rPr lang="en-US" sz="3600" b="1" i="1" dirty="0" smtClean="0">
                <a:latin typeface="Cambria" panose="02040503050406030204" pitchFamily="18" charset="0"/>
                <a:cs typeface="Times New Roman" pitchFamily="-128" charset="0"/>
              </a:rPr>
              <a:t>share the same fate</a:t>
            </a:r>
            <a:r>
              <a:rPr lang="en-US" sz="3600" dirty="0" smtClean="0">
                <a:latin typeface="Cambria" panose="02040503050406030204" pitchFamily="18" charset="0"/>
                <a:cs typeface="Times New Roman" pitchFamily="-128" charset="0"/>
              </a:rPr>
              <a:t>…</a:t>
            </a:r>
            <a:endParaRPr lang="en-US" sz="36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3086" name="Rectangle 8"/>
          <p:cNvSpPr>
            <a:spLocks noChangeArrowheads="1"/>
          </p:cNvSpPr>
          <p:nvPr/>
        </p:nvSpPr>
        <p:spPr bwMode="auto">
          <a:xfrm>
            <a:off x="277813" y="1881187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 dirty="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 dirty="0">
                <a:solidFill>
                  <a:srgbClr val="333399"/>
                </a:solidFill>
                <a:latin typeface="Arial" charset="0"/>
              </a:rPr>
              <a:t>=    </a:t>
            </a:r>
            <a:r>
              <a:rPr lang="en-US" sz="2000" b="1" dirty="0" smtClean="0">
                <a:solidFill>
                  <a:srgbClr val="333399"/>
                </a:solidFill>
                <a:latin typeface="Symbol" charset="2"/>
              </a:rPr>
              <a:t>l</a:t>
            </a:r>
            <a:r>
              <a:rPr lang="en-US" sz="20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333399"/>
                </a:solidFill>
                <a:latin typeface="Arial" charset="0"/>
              </a:rPr>
              <a:t>…</a:t>
            </a:r>
          </a:p>
        </p:txBody>
      </p:sp>
      <p:sp>
        <p:nvSpPr>
          <p:cNvPr id="3087" name="Rectangle 9"/>
          <p:cNvSpPr>
            <a:spLocks noChangeArrowheads="1"/>
          </p:cNvSpPr>
          <p:nvPr/>
        </p:nvSpPr>
        <p:spPr bwMode="auto">
          <a:xfrm>
            <a:off x="287338" y="2232025"/>
            <a:ext cx="24812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1…</a:t>
            </a:r>
          </a:p>
        </p:txBody>
      </p:sp>
      <p:sp>
        <p:nvSpPr>
          <p:cNvPr id="3088" name="Text Box 10"/>
          <p:cNvSpPr txBox="1">
            <a:spLocks noChangeArrowheads="1"/>
          </p:cNvSpPr>
          <p:nvPr/>
        </p:nvSpPr>
        <p:spPr bwMode="auto">
          <a:xfrm>
            <a:off x="504825" y="4179243"/>
            <a:ext cx="81534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Are the </a:t>
            </a:r>
            <a:r>
              <a:rPr lang="en-US" sz="2400" b="1" i="1" dirty="0">
                <a:latin typeface="Cambria" panose="02040503050406030204" pitchFamily="18" charset="0"/>
                <a:cs typeface="Times New Roman" pitchFamily="-128" charset="0"/>
              </a:rPr>
              <a:t>fates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of these 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string-pairs 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the </a:t>
            </a:r>
            <a:r>
              <a:rPr lang="en-US" sz="2400" b="1" i="1" dirty="0">
                <a:solidFill>
                  <a:srgbClr val="0000FF"/>
                </a:solidFill>
                <a:latin typeface="Cambria" panose="02040503050406030204" pitchFamily="18" charset="0"/>
                <a:cs typeface="Times New Roman" pitchFamily="-128" charset="0"/>
              </a:rPr>
              <a:t>same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or 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different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in </a:t>
            </a:r>
            <a:r>
              <a:rPr lang="en-US" sz="2400" b="1" dirty="0"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?</a:t>
            </a:r>
          </a:p>
        </p:txBody>
      </p:sp>
      <p:sp>
        <p:nvSpPr>
          <p:cNvPr id="3089" name="Text Box 11"/>
          <p:cNvSpPr txBox="1">
            <a:spLocks noChangeArrowheads="1"/>
          </p:cNvSpPr>
          <p:nvPr/>
        </p:nvSpPr>
        <p:spPr bwMode="auto">
          <a:xfrm>
            <a:off x="653141" y="4841360"/>
            <a:ext cx="784407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</a:rPr>
              <a:t>both accepted?   both rejected?       </a:t>
            </a:r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          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or might they have different outcomes?</a:t>
            </a:r>
          </a:p>
        </p:txBody>
      </p:sp>
      <p:sp>
        <p:nvSpPr>
          <p:cNvPr id="3090" name="Rectangle 12"/>
          <p:cNvSpPr>
            <a:spLocks noChangeArrowheads="1"/>
          </p:cNvSpPr>
          <p:nvPr/>
        </p:nvSpPr>
        <p:spPr bwMode="auto">
          <a:xfrm>
            <a:off x="1311600" y="5112823"/>
            <a:ext cx="180434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</a:rPr>
              <a:t>indistinguishable</a:t>
            </a:r>
          </a:p>
        </p:txBody>
      </p:sp>
      <p:sp>
        <p:nvSpPr>
          <p:cNvPr id="3091" name="Rectangle 13"/>
          <p:cNvSpPr>
            <a:spLocks noChangeArrowheads="1"/>
          </p:cNvSpPr>
          <p:nvPr/>
        </p:nvSpPr>
        <p:spPr bwMode="auto">
          <a:xfrm>
            <a:off x="5603479" y="5112823"/>
            <a:ext cx="162480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distinguishable</a:t>
            </a:r>
          </a:p>
        </p:txBody>
      </p:sp>
      <p:sp>
        <p:nvSpPr>
          <p:cNvPr id="3092" name="Line 14"/>
          <p:cNvSpPr>
            <a:spLocks noChangeShapeType="1"/>
          </p:cNvSpPr>
          <p:nvPr/>
        </p:nvSpPr>
        <p:spPr bwMode="auto">
          <a:xfrm flipH="1">
            <a:off x="769938" y="5297489"/>
            <a:ext cx="5254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050">
              <a:latin typeface="Calibri" panose="020F0502020204030204" pitchFamily="34" charset="0"/>
            </a:endParaRPr>
          </a:p>
        </p:txBody>
      </p:sp>
      <p:sp>
        <p:nvSpPr>
          <p:cNvPr id="3093" name="Line 15"/>
          <p:cNvSpPr>
            <a:spLocks noChangeShapeType="1"/>
          </p:cNvSpPr>
          <p:nvPr/>
        </p:nvSpPr>
        <p:spPr bwMode="auto">
          <a:xfrm>
            <a:off x="3178175" y="5297489"/>
            <a:ext cx="5254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050">
              <a:latin typeface="Calibri" panose="020F0502020204030204" pitchFamily="34" charset="0"/>
            </a:endParaRPr>
          </a:p>
        </p:txBody>
      </p:sp>
      <p:sp>
        <p:nvSpPr>
          <p:cNvPr id="3094" name="Line 16"/>
          <p:cNvSpPr>
            <a:spLocks noChangeShapeType="1"/>
          </p:cNvSpPr>
          <p:nvPr/>
        </p:nvSpPr>
        <p:spPr bwMode="auto">
          <a:xfrm flipH="1">
            <a:off x="4800600" y="5297489"/>
            <a:ext cx="75406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050">
              <a:latin typeface="Calibri" panose="020F0502020204030204" pitchFamily="34" charset="0"/>
            </a:endParaRPr>
          </a:p>
        </p:txBody>
      </p:sp>
      <p:sp>
        <p:nvSpPr>
          <p:cNvPr id="3095" name="Line 17"/>
          <p:cNvSpPr>
            <a:spLocks noChangeShapeType="1"/>
          </p:cNvSpPr>
          <p:nvPr/>
        </p:nvSpPr>
        <p:spPr bwMode="auto">
          <a:xfrm>
            <a:off x="7297738" y="5297489"/>
            <a:ext cx="957262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050">
              <a:latin typeface="Calibri" panose="020F0502020204030204" pitchFamily="34" charset="0"/>
            </a:endParaRPr>
          </a:p>
        </p:txBody>
      </p:sp>
      <p:sp>
        <p:nvSpPr>
          <p:cNvPr id="3096" name="Rectangle 18"/>
          <p:cNvSpPr>
            <a:spLocks noChangeArrowheads="1"/>
          </p:cNvSpPr>
          <p:nvPr/>
        </p:nvSpPr>
        <p:spPr bwMode="auto">
          <a:xfrm>
            <a:off x="536575" y="2695575"/>
            <a:ext cx="10017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Cambria" panose="02040503050406030204" pitchFamily="18" charset="0"/>
              </a:rPr>
              <a:t>Couple #1</a:t>
            </a:r>
          </a:p>
        </p:txBody>
      </p:sp>
      <p:sp>
        <p:nvSpPr>
          <p:cNvPr id="3097" name="Rectangle 19"/>
          <p:cNvSpPr>
            <a:spLocks noChangeArrowheads="1"/>
          </p:cNvSpPr>
          <p:nvPr/>
        </p:nvSpPr>
        <p:spPr bwMode="auto">
          <a:xfrm>
            <a:off x="2532063" y="1881187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100…</a:t>
            </a:r>
          </a:p>
        </p:txBody>
      </p:sp>
      <p:sp>
        <p:nvSpPr>
          <p:cNvPr id="3098" name="Rectangle 20"/>
          <p:cNvSpPr>
            <a:spLocks noChangeArrowheads="1"/>
          </p:cNvSpPr>
          <p:nvPr/>
        </p:nvSpPr>
        <p:spPr bwMode="auto">
          <a:xfrm>
            <a:off x="2541588" y="2232025"/>
            <a:ext cx="24812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1…</a:t>
            </a:r>
          </a:p>
        </p:txBody>
      </p:sp>
      <p:sp>
        <p:nvSpPr>
          <p:cNvPr id="3099" name="Rectangle 21"/>
          <p:cNvSpPr>
            <a:spLocks noChangeArrowheads="1"/>
          </p:cNvSpPr>
          <p:nvPr/>
        </p:nvSpPr>
        <p:spPr bwMode="auto">
          <a:xfrm>
            <a:off x="2767742" y="2694087"/>
            <a:ext cx="965328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Cambria" panose="02040503050406030204" pitchFamily="18" charset="0"/>
              </a:rPr>
              <a:t>Couple #2</a:t>
            </a:r>
          </a:p>
        </p:txBody>
      </p:sp>
      <p:sp>
        <p:nvSpPr>
          <p:cNvPr id="3100" name="Rectangle 22"/>
          <p:cNvSpPr>
            <a:spLocks noChangeArrowheads="1"/>
          </p:cNvSpPr>
          <p:nvPr/>
        </p:nvSpPr>
        <p:spPr bwMode="auto">
          <a:xfrm>
            <a:off x="4921250" y="1881187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11…</a:t>
            </a:r>
          </a:p>
        </p:txBody>
      </p:sp>
      <p:sp>
        <p:nvSpPr>
          <p:cNvPr id="3101" name="Rectangle 23"/>
          <p:cNvSpPr>
            <a:spLocks noChangeArrowheads="1"/>
          </p:cNvSpPr>
          <p:nvPr/>
        </p:nvSpPr>
        <p:spPr bwMode="auto">
          <a:xfrm>
            <a:off x="4930775" y="2232025"/>
            <a:ext cx="248126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101…</a:t>
            </a:r>
          </a:p>
        </p:txBody>
      </p:sp>
      <p:sp>
        <p:nvSpPr>
          <p:cNvPr id="3102" name="Rectangle 24"/>
          <p:cNvSpPr>
            <a:spLocks noChangeArrowheads="1"/>
          </p:cNvSpPr>
          <p:nvPr/>
        </p:nvSpPr>
        <p:spPr bwMode="auto">
          <a:xfrm>
            <a:off x="5156930" y="2694087"/>
            <a:ext cx="965328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Cambria" panose="02040503050406030204" pitchFamily="18" charset="0"/>
              </a:rPr>
              <a:t>Couple #3</a:t>
            </a:r>
          </a:p>
        </p:txBody>
      </p:sp>
      <p:sp>
        <p:nvSpPr>
          <p:cNvPr id="3103" name="Rectangle 25"/>
          <p:cNvSpPr>
            <a:spLocks noChangeArrowheads="1"/>
          </p:cNvSpPr>
          <p:nvPr/>
        </p:nvSpPr>
        <p:spPr bwMode="auto">
          <a:xfrm>
            <a:off x="7080250" y="1881187"/>
            <a:ext cx="16652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11…</a:t>
            </a:r>
          </a:p>
        </p:txBody>
      </p:sp>
      <p:sp>
        <p:nvSpPr>
          <p:cNvPr id="3104" name="Rectangle 26"/>
          <p:cNvSpPr>
            <a:spLocks noChangeArrowheads="1"/>
          </p:cNvSpPr>
          <p:nvPr/>
        </p:nvSpPr>
        <p:spPr bwMode="auto">
          <a:xfrm>
            <a:off x="7089775" y="2232025"/>
            <a:ext cx="179546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10…</a:t>
            </a:r>
          </a:p>
        </p:txBody>
      </p:sp>
      <p:sp>
        <p:nvSpPr>
          <p:cNvPr id="3105" name="Rectangle 27"/>
          <p:cNvSpPr>
            <a:spLocks noChangeArrowheads="1"/>
          </p:cNvSpPr>
          <p:nvPr/>
        </p:nvSpPr>
        <p:spPr bwMode="auto">
          <a:xfrm>
            <a:off x="7404830" y="2694087"/>
            <a:ext cx="965328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Couple #4</a:t>
            </a:r>
          </a:p>
        </p:txBody>
      </p:sp>
      <p:pic>
        <p:nvPicPr>
          <p:cNvPr id="3107" name="Picture 29" descr="Pictur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69989" y="5910607"/>
            <a:ext cx="137002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08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264768" y="6201708"/>
            <a:ext cx="381000" cy="457200"/>
            <a:chOff x="2928" y="1051"/>
            <a:chExt cx="840" cy="957"/>
          </a:xfrm>
        </p:grpSpPr>
        <p:sp>
          <p:nvSpPr>
            <p:cNvPr id="3114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16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17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18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19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20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21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22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23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9" name="Text Box 27"/>
          <p:cNvSpPr txBox="1">
            <a:spLocks noChangeArrowheads="1"/>
          </p:cNvSpPr>
          <p:nvPr/>
        </p:nvSpPr>
        <p:spPr bwMode="auto">
          <a:xfrm>
            <a:off x="6415881" y="5879674"/>
            <a:ext cx="1028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Soulmates</a:t>
            </a:r>
            <a:r>
              <a:rPr lang="en-US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? No </a:t>
            </a:r>
            <a:r>
              <a:rPr lang="en-US" dirty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soul required!</a:t>
            </a: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437689" y="3437493"/>
            <a:ext cx="304323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anose="02040503050406030204" pitchFamily="18" charset="0"/>
                <a:cs typeface="Times New Roman" pitchFamily="-128" charset="0"/>
              </a:rPr>
              <a:t>Consider the  </a:t>
            </a:r>
            <a:r>
              <a:rPr lang="en-US" sz="1800" dirty="0">
                <a:latin typeface="Cambria" panose="02040503050406030204" pitchFamily="18" charset="0"/>
                <a:cs typeface="Times New Roman" pitchFamily="-128" charset="0"/>
              </a:rPr>
              <a:t>language</a:t>
            </a:r>
          </a:p>
        </p:txBody>
      </p: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3115940" y="3391197"/>
            <a:ext cx="572291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 = { w | </a:t>
            </a:r>
            <a:r>
              <a:rPr lang="en-US" sz="1600" dirty="0">
                <a:latin typeface="Calibri" panose="020F0502020204030204" pitchFamily="34" charset="0"/>
              </a:rPr>
              <a:t>w is a binary number whose value is a power of two</a:t>
            </a:r>
            <a:r>
              <a:rPr lang="en-US" sz="2400" dirty="0"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517651" y="1017627"/>
            <a:ext cx="611505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mbria" panose="02040503050406030204" pitchFamily="18" charset="0"/>
                <a:cs typeface="Times New Roman" pitchFamily="-128" charset="0"/>
              </a:rPr>
              <a:t>Meet our four string couples for </a:t>
            </a:r>
            <a:r>
              <a:rPr lang="en-US" sz="1800" dirty="0" smtClean="0">
                <a:latin typeface="Cambria" panose="02040503050406030204" pitchFamily="18" charset="0"/>
                <a:cs typeface="Times New Roman" pitchFamily="-128" charset="0"/>
              </a:rPr>
              <a:t>today:</a:t>
            </a:r>
            <a:endParaRPr lang="en-US" sz="18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46100" y="3200400"/>
            <a:ext cx="8166100" cy="101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38187" y="1412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Cambria" panose="02040503050406030204" pitchFamily="18" charset="0"/>
                <a:cs typeface="Times New Roman" pitchFamily="-128" charset="0"/>
              </a:rPr>
              <a:t>Distinguishability</a:t>
            </a:r>
            <a:endParaRPr lang="en-US" sz="44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3225" y="1395740"/>
            <a:ext cx="304323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Given a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language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b="1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endParaRPr lang="en-US" sz="2400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39725" y="2087276"/>
            <a:ext cx="754538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Two strings </a:t>
            </a:r>
            <a:r>
              <a:rPr lang="en-US" sz="24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400" baseline="-300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1 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, </a:t>
            </a:r>
            <a:r>
              <a:rPr lang="en-US" sz="24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400" baseline="-300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are 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-128" charset="0"/>
              </a:rPr>
              <a:t>distinguishable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-128" charset="0"/>
              </a:rPr>
              <a:t>w.r.t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. </a:t>
            </a:r>
            <a:r>
              <a:rPr lang="en-US" sz="32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if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393700" y="3382349"/>
            <a:ext cx="85090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sym typeface="Symbol" charset="2"/>
              </a:rPr>
              <a:t> z  </a:t>
            </a:r>
            <a:r>
              <a:rPr lang="en-US" sz="2400" dirty="0" err="1" smtClean="0">
                <a:latin typeface="Calibri" panose="020F0502020204030204" pitchFamily="34" charset="0"/>
                <a:sym typeface="Symbol" charset="2"/>
              </a:rPr>
              <a:t>s.t.</a:t>
            </a:r>
            <a:r>
              <a:rPr lang="en-US" sz="3200" dirty="0" smtClean="0">
                <a:latin typeface="Calibri" panose="020F0502020204030204" pitchFamily="34" charset="0"/>
                <a:sym typeface="Symbol" charset="2"/>
              </a:rPr>
              <a:t>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w</a:t>
            </a:r>
            <a:r>
              <a:rPr lang="en-US" sz="3200" baseline="-30000" dirty="0">
                <a:solidFill>
                  <a:srgbClr val="333399"/>
                </a:solidFill>
                <a:latin typeface="Calibri" panose="020F0502020204030204" pitchFamily="34" charset="0"/>
              </a:rPr>
              <a:t>1</a:t>
            </a:r>
            <a:r>
              <a:rPr lang="en-US" sz="3200" baseline="-30000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z  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    </a:t>
            </a:r>
            <a:r>
              <a:rPr lang="en-US" sz="2400" dirty="0">
                <a:latin typeface="Calibri" panose="020F0502020204030204" pitchFamily="34" charset="0"/>
                <a:sym typeface="Symbol" charset="2"/>
              </a:rPr>
              <a:t>and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  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w</a:t>
            </a:r>
            <a:r>
              <a:rPr lang="en-US" sz="3200" baseline="-30000" dirty="0">
                <a:solidFill>
                  <a:srgbClr val="333399"/>
                </a:solidFill>
                <a:latin typeface="Calibri" panose="020F0502020204030204" pitchFamily="34" charset="0"/>
              </a:rPr>
              <a:t>2</a:t>
            </a:r>
            <a:r>
              <a:rPr lang="en-US" sz="3200" baseline="-30000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z  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L    </a:t>
            </a:r>
            <a:r>
              <a:rPr lang="en-US" sz="2400" dirty="0">
                <a:latin typeface="Calibri" panose="020F0502020204030204" pitchFamily="34" charset="0"/>
                <a:sym typeface="Symbol" charset="2"/>
              </a:rPr>
              <a:t>(or vice versa).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 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5091335" y="1297257"/>
            <a:ext cx="3452590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they might have different </a:t>
            </a:r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outcomes/fates</a:t>
            </a:r>
            <a:endParaRPr lang="en-US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5687725" y="2579623"/>
            <a:ext cx="1285032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with </a:t>
            </a:r>
            <a:r>
              <a:rPr lang="en-US" sz="1400" dirty="0">
                <a:latin typeface="Calibri" panose="020F0502020204030204" pitchFamily="34" charset="0"/>
              </a:rPr>
              <a:t>respect </a:t>
            </a:r>
            <a:r>
              <a:rPr lang="en-US" sz="1400" dirty="0" smtClean="0">
                <a:latin typeface="Calibri" panose="020F0502020204030204" pitchFamily="34" charset="0"/>
              </a:rPr>
              <a:t>to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1514" name="Line 17"/>
          <p:cNvSpPr>
            <a:spLocks noChangeShapeType="1"/>
          </p:cNvSpPr>
          <p:nvPr/>
        </p:nvSpPr>
        <p:spPr bwMode="auto">
          <a:xfrm flipH="1" flipV="1">
            <a:off x="2689226" y="3897411"/>
            <a:ext cx="866774" cy="5291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2852960" y="4426607"/>
            <a:ext cx="22383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think of z as a "suffix</a:t>
            </a:r>
            <a:r>
              <a:rPr lang="en-US" sz="1400" dirty="0" smtClean="0">
                <a:latin typeface="Calibri" panose="020F0502020204030204" pitchFamily="34" charset="0"/>
                <a:cs typeface="Times New Roman" pitchFamily="-128" charset="0"/>
              </a:rPr>
              <a:t>" or a "future" </a:t>
            </a: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for w</a:t>
            </a:r>
            <a:r>
              <a:rPr lang="en-US" sz="1400" baseline="-25000" dirty="0">
                <a:latin typeface="Calibri" panose="020F0502020204030204" pitchFamily="34" charset="0"/>
                <a:cs typeface="Times New Roman" pitchFamily="-128" charset="0"/>
              </a:rPr>
              <a:t>1</a:t>
            </a: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 and w</a:t>
            </a:r>
            <a:r>
              <a:rPr lang="en-US" sz="1400" baseline="-25000" dirty="0">
                <a:latin typeface="Calibri" panose="020F0502020204030204" pitchFamily="34" charset="0"/>
                <a:cs typeface="Times New Roman" pitchFamily="-128" charset="0"/>
              </a:rPr>
              <a:t>2</a:t>
            </a:r>
          </a:p>
        </p:txBody>
      </p:sp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235744" y="4426606"/>
            <a:ext cx="94138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 panose="020F0502020204030204" pitchFamily="34" charset="0"/>
                <a:cs typeface="Times New Roman" pitchFamily="-128" charset="0"/>
              </a:rPr>
              <a:t>there exists</a:t>
            </a:r>
            <a:endParaRPr lang="en-US" sz="1400" baseline="-25000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21517" name="Line 20"/>
          <p:cNvSpPr>
            <a:spLocks noChangeShapeType="1"/>
          </p:cNvSpPr>
          <p:nvPr/>
        </p:nvSpPr>
        <p:spPr bwMode="auto">
          <a:xfrm flipV="1">
            <a:off x="706437" y="3971923"/>
            <a:ext cx="160337" cy="4546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own Arrow 1"/>
          <p:cNvSpPr/>
          <p:nvPr/>
        </p:nvSpPr>
        <p:spPr bwMode="auto">
          <a:xfrm rot="1409430">
            <a:off x="5193736" y="1626572"/>
            <a:ext cx="341313" cy="584775"/>
          </a:xfrm>
          <a:prstGeom prst="downArrow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30314" y="3897411"/>
            <a:ext cx="861070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such that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3708400" y="3967123"/>
            <a:ext cx="1511300" cy="4594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28600" y="5562600"/>
            <a:ext cx="8674100" cy="1206500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46100" y="3200400"/>
            <a:ext cx="8166100" cy="101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3225" y="1395740"/>
            <a:ext cx="304323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Given a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language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b="1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endParaRPr lang="en-US" sz="2400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39725" y="2087276"/>
            <a:ext cx="754538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Two strings </a:t>
            </a:r>
            <a:r>
              <a:rPr lang="en-US" sz="24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400" baseline="-300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1 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, </a:t>
            </a:r>
            <a:r>
              <a:rPr lang="en-US" sz="24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400" baseline="-300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are 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-128" charset="0"/>
              </a:rPr>
              <a:t>distinguishable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-128" charset="0"/>
              </a:rPr>
              <a:t>w.r.t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. </a:t>
            </a:r>
            <a:r>
              <a:rPr lang="en-US" sz="32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if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393700" y="3382349"/>
            <a:ext cx="85090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sym typeface="Symbol" charset="2"/>
              </a:rPr>
              <a:t> z  </a:t>
            </a:r>
            <a:r>
              <a:rPr lang="en-US" sz="2400" dirty="0" err="1" smtClean="0">
                <a:latin typeface="Calibri" panose="020F0502020204030204" pitchFamily="34" charset="0"/>
                <a:sym typeface="Symbol" charset="2"/>
              </a:rPr>
              <a:t>s.t.</a:t>
            </a:r>
            <a:r>
              <a:rPr lang="en-US" sz="3200" dirty="0" smtClean="0">
                <a:latin typeface="Calibri" panose="020F0502020204030204" pitchFamily="34" charset="0"/>
                <a:sym typeface="Symbol" charset="2"/>
              </a:rPr>
              <a:t>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w</a:t>
            </a:r>
            <a:r>
              <a:rPr lang="en-US" sz="3200" baseline="-30000" dirty="0">
                <a:solidFill>
                  <a:srgbClr val="333399"/>
                </a:solidFill>
                <a:latin typeface="Calibri" panose="020F0502020204030204" pitchFamily="34" charset="0"/>
              </a:rPr>
              <a:t>1</a:t>
            </a:r>
            <a:r>
              <a:rPr lang="en-US" sz="3200" baseline="-30000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z  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    </a:t>
            </a:r>
            <a:r>
              <a:rPr lang="en-US" sz="2400" dirty="0">
                <a:latin typeface="Calibri" panose="020F0502020204030204" pitchFamily="34" charset="0"/>
                <a:sym typeface="Symbol" charset="2"/>
              </a:rPr>
              <a:t>and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  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w</a:t>
            </a:r>
            <a:r>
              <a:rPr lang="en-US" sz="3200" baseline="-30000" dirty="0">
                <a:solidFill>
                  <a:srgbClr val="333399"/>
                </a:solidFill>
                <a:latin typeface="Calibri" panose="020F0502020204030204" pitchFamily="34" charset="0"/>
              </a:rPr>
              <a:t>2</a:t>
            </a:r>
            <a:r>
              <a:rPr lang="en-US" sz="3200" baseline="-30000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z  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L    </a:t>
            </a:r>
            <a:r>
              <a:rPr lang="en-US" sz="2400" dirty="0">
                <a:latin typeface="Calibri" panose="020F0502020204030204" pitchFamily="34" charset="0"/>
                <a:sym typeface="Symbol" charset="2"/>
              </a:rPr>
              <a:t>(or vice versa).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 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5091335" y="1297257"/>
            <a:ext cx="3452590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they might have different </a:t>
            </a:r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outcomes/fates</a:t>
            </a:r>
            <a:endParaRPr lang="en-US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5687725" y="2579623"/>
            <a:ext cx="1285032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with </a:t>
            </a:r>
            <a:r>
              <a:rPr lang="en-US" sz="1400" dirty="0">
                <a:latin typeface="Calibri" panose="020F0502020204030204" pitchFamily="34" charset="0"/>
              </a:rPr>
              <a:t>respect </a:t>
            </a:r>
            <a:r>
              <a:rPr lang="en-US" sz="1400" dirty="0" smtClean="0">
                <a:latin typeface="Calibri" panose="020F0502020204030204" pitchFamily="34" charset="0"/>
              </a:rPr>
              <a:t>to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1514" name="Line 17"/>
          <p:cNvSpPr>
            <a:spLocks noChangeShapeType="1"/>
          </p:cNvSpPr>
          <p:nvPr/>
        </p:nvSpPr>
        <p:spPr bwMode="auto">
          <a:xfrm flipH="1" flipV="1">
            <a:off x="2689226" y="3897411"/>
            <a:ext cx="866774" cy="5291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2852960" y="4426607"/>
            <a:ext cx="22383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think of z as a "suffix</a:t>
            </a:r>
            <a:r>
              <a:rPr lang="en-US" sz="1400" dirty="0" smtClean="0">
                <a:latin typeface="Calibri" panose="020F0502020204030204" pitchFamily="34" charset="0"/>
                <a:cs typeface="Times New Roman" pitchFamily="-128" charset="0"/>
              </a:rPr>
              <a:t>" or a "future" </a:t>
            </a: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for w</a:t>
            </a:r>
            <a:r>
              <a:rPr lang="en-US" sz="1400" baseline="-25000" dirty="0">
                <a:latin typeface="Calibri" panose="020F0502020204030204" pitchFamily="34" charset="0"/>
                <a:cs typeface="Times New Roman" pitchFamily="-128" charset="0"/>
              </a:rPr>
              <a:t>1</a:t>
            </a: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 and w</a:t>
            </a:r>
            <a:r>
              <a:rPr lang="en-US" sz="1400" baseline="-25000" dirty="0">
                <a:latin typeface="Calibri" panose="020F0502020204030204" pitchFamily="34" charset="0"/>
                <a:cs typeface="Times New Roman" pitchFamily="-128" charset="0"/>
              </a:rPr>
              <a:t>2</a:t>
            </a:r>
          </a:p>
        </p:txBody>
      </p:sp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235744" y="4426606"/>
            <a:ext cx="94138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 panose="020F0502020204030204" pitchFamily="34" charset="0"/>
                <a:cs typeface="Times New Roman" pitchFamily="-128" charset="0"/>
              </a:rPr>
              <a:t>there exists</a:t>
            </a:r>
            <a:endParaRPr lang="en-US" sz="1400" baseline="-25000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21517" name="Line 20"/>
          <p:cNvSpPr>
            <a:spLocks noChangeShapeType="1"/>
          </p:cNvSpPr>
          <p:nvPr/>
        </p:nvSpPr>
        <p:spPr bwMode="auto">
          <a:xfrm flipV="1">
            <a:off x="706437" y="3971923"/>
            <a:ext cx="160337" cy="4546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own Arrow 1"/>
          <p:cNvSpPr/>
          <p:nvPr/>
        </p:nvSpPr>
        <p:spPr bwMode="auto">
          <a:xfrm rot="1409430">
            <a:off x="5193736" y="1626572"/>
            <a:ext cx="341313" cy="584775"/>
          </a:xfrm>
          <a:prstGeom prst="downArrow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30314" y="3897411"/>
            <a:ext cx="861070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such that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3708400" y="3967123"/>
            <a:ext cx="1511300" cy="4594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35363" y="5901797"/>
            <a:ext cx="589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1</a:t>
            </a:r>
          </a:p>
          <a:p>
            <a:pPr algn="r"/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11</a:t>
            </a:r>
            <a:endParaRPr lang="en-US" sz="2400" b="1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7451" y="5640187"/>
            <a:ext cx="30027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Times New Roman" pitchFamily="-128" charset="0"/>
              </a:rPr>
              <a:t>Consider the "power of two in binary" language…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1627475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  <a:cs typeface="Times New Roman" pitchFamily="18" charset="0"/>
              </a:rPr>
              <a:t>Intuition…</a:t>
            </a:r>
            <a:endParaRPr lang="en-US" sz="1800" b="1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20675" y="5938958"/>
            <a:ext cx="489902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mbria" panose="02040503050406030204" pitchFamily="18" charset="0"/>
                <a:cs typeface="Times New Roman" pitchFamily="-128" charset="0"/>
              </a:rPr>
              <a:t> Two strings </a:t>
            </a:r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are 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distinguishable</a:t>
            </a:r>
            <a:r>
              <a:rPr lang="en-US" sz="2000" dirty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if they </a:t>
            </a:r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could</a:t>
            </a:r>
            <a:r>
              <a:rPr lang="en-US" sz="2000" b="1" i="1" dirty="0" smtClean="0">
                <a:latin typeface="Cambria" panose="02040503050406030204" pitchFamily="18" charset="0"/>
                <a:cs typeface="Times New Roman" pitchFamily="-128" charset="0"/>
              </a:rPr>
              <a:t> p</a:t>
            </a:r>
            <a:r>
              <a:rPr lang="en-US" sz="2000" b="1" i="1" dirty="0" smtClean="0">
                <a:latin typeface="Cambria" panose="02040503050406030204" pitchFamily="18" charset="0"/>
                <a:cs typeface="Times New Roman" pitchFamily="-128" charset="0"/>
              </a:rPr>
              <a:t>ossibly </a:t>
            </a:r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have different fates.</a:t>
            </a:r>
            <a:endParaRPr lang="en-US" sz="2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8187" y="1412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Cambria" panose="02040503050406030204" pitchFamily="18" charset="0"/>
                <a:cs typeface="Times New Roman" pitchFamily="-128" charset="0"/>
              </a:rPr>
              <a:t>Distinguishability</a:t>
            </a:r>
            <a:endParaRPr lang="en-US" sz="44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3225" y="1395740"/>
            <a:ext cx="304323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Given a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language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b="1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endParaRPr lang="en-US" sz="2400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39724" y="2080410"/>
            <a:ext cx="8562975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A </a:t>
            </a:r>
            <a:r>
              <a:rPr lang="en-US" sz="2800" b="1" dirty="0" smtClean="0">
                <a:latin typeface="Calibri" panose="020F0502020204030204" pitchFamily="34" charset="0"/>
                <a:cs typeface="Times New Roman" pitchFamily="-128" charset="0"/>
              </a:rPr>
              <a:t>set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of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strings  { </a:t>
            </a:r>
            <a:r>
              <a:rPr lang="en-US" sz="28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800" baseline="-300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1 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, </a:t>
            </a:r>
            <a:r>
              <a:rPr lang="en-US" sz="2800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800" baseline="-30000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, </a:t>
            </a:r>
            <a:r>
              <a:rPr lang="en-US" sz="2800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800" baseline="-30000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3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}  is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-128" charset="0"/>
              </a:rPr>
              <a:t>pairwise d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-128" charset="0"/>
              </a:rPr>
              <a:t>istinguishable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w.r.t. </a:t>
            </a:r>
            <a:r>
              <a:rPr lang="en-US" sz="28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   if  </a:t>
            </a:r>
            <a:r>
              <a:rPr lang="en-US" sz="2800" i="1" dirty="0" smtClean="0">
                <a:latin typeface="Calibri" panose="020F0502020204030204" pitchFamily="34" charset="0"/>
                <a:cs typeface="Times New Roman" pitchFamily="-128" charset="0"/>
              </a:rPr>
              <a:t>all pairs </a:t>
            </a:r>
            <a:r>
              <a:rPr lang="en-US" sz="2800" dirty="0" err="1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800" baseline="-30000" dirty="0" err="1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i</a:t>
            </a:r>
            <a:r>
              <a:rPr lang="en-US" sz="2800" baseline="-30000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, </a:t>
            </a:r>
            <a:r>
              <a:rPr lang="en-US" sz="2800" dirty="0" err="1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800" baseline="-30000" dirty="0" err="1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j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i="1" dirty="0" smtClean="0">
                <a:latin typeface="Calibri" panose="020F0502020204030204" pitchFamily="34" charset="0"/>
                <a:cs typeface="Times New Roman" pitchFamily="-128" charset="0"/>
              </a:rPr>
              <a:t>are distinguishable…</a:t>
            </a:r>
            <a:endParaRPr lang="en-US" sz="2800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8187" y="1412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Cambria" panose="02040503050406030204" pitchFamily="18" charset="0"/>
                <a:cs typeface="Times New Roman" pitchFamily="-128" charset="0"/>
              </a:rPr>
              <a:t>Distinguishable </a:t>
            </a:r>
            <a:r>
              <a:rPr lang="en-US" sz="4400" b="1" i="1" dirty="0" smtClean="0">
                <a:latin typeface="Cambria" panose="02040503050406030204" pitchFamily="18" charset="0"/>
                <a:cs typeface="Times New Roman" pitchFamily="-128" charset="0"/>
              </a:rPr>
              <a:t>Sets</a:t>
            </a:r>
            <a:endParaRPr lang="en-US" sz="4400" b="1" i="1" dirty="0">
              <a:latin typeface="Cambria" panose="02040503050406030204" pitchFamily="18" charset="0"/>
              <a:cs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28600" y="3314700"/>
            <a:ext cx="8686800" cy="3314700"/>
          </a:xfrm>
          <a:prstGeom prst="roundRect">
            <a:avLst>
              <a:gd name="adj" fmla="val 14368"/>
            </a:avLst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3225" y="1395740"/>
            <a:ext cx="304323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Given a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language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b="1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endParaRPr lang="en-US" sz="2400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39724" y="2080410"/>
            <a:ext cx="8562975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A </a:t>
            </a:r>
            <a:r>
              <a:rPr lang="en-US" sz="2800" b="1" dirty="0" smtClean="0">
                <a:latin typeface="Calibri" panose="020F0502020204030204" pitchFamily="34" charset="0"/>
                <a:cs typeface="Times New Roman" pitchFamily="-128" charset="0"/>
              </a:rPr>
              <a:t>set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of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strings  { </a:t>
            </a:r>
            <a:r>
              <a:rPr lang="en-US" sz="28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800" baseline="-300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1 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, </a:t>
            </a:r>
            <a:r>
              <a:rPr lang="en-US" sz="2800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800" baseline="-30000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, </a:t>
            </a:r>
            <a:r>
              <a:rPr lang="en-US" sz="2800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800" baseline="-30000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3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}  is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-128" charset="0"/>
              </a:rPr>
              <a:t>pairwise d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-128" charset="0"/>
              </a:rPr>
              <a:t>istinguishable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w.r.t. </a:t>
            </a:r>
            <a:r>
              <a:rPr lang="en-US" sz="28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   if  </a:t>
            </a:r>
            <a:r>
              <a:rPr lang="en-US" sz="2800" i="1" dirty="0" smtClean="0">
                <a:latin typeface="Calibri" panose="020F0502020204030204" pitchFamily="34" charset="0"/>
                <a:cs typeface="Times New Roman" pitchFamily="-128" charset="0"/>
              </a:rPr>
              <a:t>all pairs </a:t>
            </a:r>
            <a:r>
              <a:rPr lang="en-US" sz="2800" dirty="0" err="1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800" baseline="-30000" dirty="0" err="1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i</a:t>
            </a:r>
            <a:r>
              <a:rPr lang="en-US" sz="2800" baseline="-30000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, </a:t>
            </a:r>
            <a:r>
              <a:rPr lang="en-US" sz="2800" dirty="0" err="1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800" baseline="-30000" dirty="0" err="1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j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i="1" dirty="0" smtClean="0">
                <a:latin typeface="Calibri" panose="020F0502020204030204" pitchFamily="34" charset="0"/>
                <a:cs typeface="Times New Roman" pitchFamily="-128" charset="0"/>
              </a:rPr>
              <a:t>are distinguishable…</a:t>
            </a:r>
            <a:endParaRPr lang="en-US" sz="2800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9001" y="3721100"/>
            <a:ext cx="5037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0</a:t>
            </a:r>
            <a:endParaRPr lang="en-US" sz="24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r"/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1</a:t>
            </a:r>
            <a:endParaRPr lang="en-US" sz="2400" b="1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7451" y="3392287"/>
            <a:ext cx="30027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Times New Roman" pitchFamily="-128" charset="0"/>
              </a:rPr>
              <a:t>Consider the "power of two in binary" language…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314700"/>
            <a:ext cx="1627475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  <a:cs typeface="Times New Roman" pitchFamily="18" charset="0"/>
              </a:rPr>
              <a:t>Intuition…</a:t>
            </a:r>
            <a:endParaRPr lang="en-US" sz="1800" b="1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81025" y="3979972"/>
            <a:ext cx="4048124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A set is </a:t>
            </a: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pairwise d</a:t>
            </a: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istinguishable</a:t>
            </a:r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 if all possible pairs of strings in the set </a:t>
            </a:r>
            <a:r>
              <a:rPr lang="en-US" sz="2000" b="1" i="1" dirty="0" smtClean="0">
                <a:latin typeface="Cambria" panose="02040503050406030204" pitchFamily="18" charset="0"/>
                <a:cs typeface="Times New Roman" pitchFamily="-128" charset="0"/>
              </a:rPr>
              <a:t>could have different fates…</a:t>
            </a:r>
            <a:endParaRPr lang="en-US" sz="2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8187" y="1412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Cambria" panose="02040503050406030204" pitchFamily="18" charset="0"/>
                <a:cs typeface="Times New Roman" pitchFamily="-128" charset="0"/>
              </a:rPr>
              <a:t>Distinguishable </a:t>
            </a:r>
            <a:r>
              <a:rPr lang="en-US" sz="4400" b="1" i="1" dirty="0" smtClean="0">
                <a:latin typeface="Cambria" panose="02040503050406030204" pitchFamily="18" charset="0"/>
                <a:cs typeface="Times New Roman" pitchFamily="-128" charset="0"/>
              </a:rPr>
              <a:t>Sets</a:t>
            </a:r>
            <a:endParaRPr lang="en-US" sz="4400" b="1" i="1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03224" y="5506750"/>
            <a:ext cx="4397375" cy="46166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Consider the set 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-128" charset="0"/>
              </a:rPr>
              <a:t>{ 0, 1, and 11 }</a:t>
            </a:r>
            <a:endParaRPr lang="en-US" sz="2400" b="1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003800" y="5494050"/>
            <a:ext cx="633651" cy="431800"/>
          </a:xfrm>
          <a:prstGeom prst="rightArrow">
            <a:avLst>
              <a:gd name="adj1" fmla="val 50000"/>
              <a:gd name="adj2" fmla="val 70588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7420" y="4699442"/>
            <a:ext cx="5037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0</a:t>
            </a:r>
            <a:endParaRPr lang="en-US" sz="24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r"/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11</a:t>
            </a:r>
            <a:endParaRPr lang="en-US" sz="2400" b="1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1558" y="5677785"/>
            <a:ext cx="5037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1</a:t>
            </a:r>
          </a:p>
          <a:p>
            <a:pPr algn="r"/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11</a:t>
            </a:r>
            <a:endParaRPr lang="en-US" sz="2400" b="1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4846" y="6170228"/>
            <a:ext cx="1930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Times New Roman" pitchFamily="-128" charset="0"/>
              </a:rPr>
              <a:t>A</a:t>
            </a:r>
            <a:r>
              <a:rPr lang="en-US" sz="1600" b="1" dirty="0" smtClean="0">
                <a:latin typeface="Calibri" panose="020F0502020204030204" pitchFamily="34" charset="0"/>
                <a:cs typeface="Times New Roman" pitchFamily="-128" charset="0"/>
              </a:rPr>
              <a:t>ll possible pairings: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457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14300" y="4965700"/>
            <a:ext cx="8877300" cy="1816100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54844" y="1539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  <a:cs typeface="Times New Roman" pitchFamily="-128" charset="0"/>
              </a:rPr>
              <a:t>The Distinguishability Theorem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629341" y="2130674"/>
            <a:ext cx="5794829" cy="19389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Thus, given 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a language </a:t>
            </a:r>
            <a:r>
              <a:rPr lang="en-US" sz="24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L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, if you can show a </a:t>
            </a:r>
            <a:r>
              <a:rPr lang="en-US" sz="2400" b="1" i="1" dirty="0">
                <a:latin typeface="Cambria" panose="02040503050406030204" pitchFamily="18" charset="0"/>
                <a:cs typeface="Times New Roman" pitchFamily="-128" charset="0"/>
              </a:rPr>
              <a:t>pairwise distinguishable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b="1" i="1" dirty="0">
                <a:latin typeface="Cambria" panose="02040503050406030204" pitchFamily="18" charset="0"/>
                <a:cs typeface="Times New Roman" pitchFamily="-128" charset="0"/>
              </a:rPr>
              <a:t>set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of </a:t>
            </a:r>
            <a:r>
              <a:rPr lang="en-US" sz="20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strings</a:t>
            </a:r>
          </a:p>
          <a:p>
            <a:pPr algn="ctr">
              <a:spcBef>
                <a:spcPct val="50000"/>
              </a:spcBef>
            </a:pPr>
            <a:endParaRPr lang="en-US" sz="2400" dirty="0">
              <a:latin typeface="Cambria" panose="02040503050406030204" pitchFamily="18" charset="0"/>
              <a:cs typeface="Times New Roman" pitchFamily="-12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then </a:t>
            </a:r>
            <a:r>
              <a:rPr lang="en-US" sz="24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L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's DFA </a:t>
            </a:r>
            <a:r>
              <a:rPr lang="en-US" sz="2400" i="1" dirty="0">
                <a:latin typeface="Cambria" panose="02040503050406030204" pitchFamily="18" charset="0"/>
                <a:cs typeface="Times New Roman" pitchFamily="-128" charset="0"/>
              </a:rPr>
              <a:t>must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have </a:t>
            </a:r>
            <a:r>
              <a:rPr lang="en-US" sz="24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  <a:sym typeface="Symbol" charset="2"/>
              </a:rPr>
              <a:t>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0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states.</a:t>
            </a: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2202655" y="3561621"/>
            <a:ext cx="46482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cs typeface="Times New Roman" pitchFamily="-12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0054" y="1382454"/>
            <a:ext cx="705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Distinguishable pairs </a:t>
            </a:r>
            <a:r>
              <a:rPr lang="en-US" sz="2400" b="1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must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 "live"  in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different states.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716" y="5105400"/>
            <a:ext cx="2618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We've just proven that</a:t>
            </a:r>
            <a:endParaRPr lang="en-US" sz="800" dirty="0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428587" y="5643562"/>
            <a:ext cx="6485173" cy="52322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L = { w | </a:t>
            </a:r>
            <a:r>
              <a:rPr lang="en-US" sz="1800" dirty="0">
                <a:latin typeface="Calibri" panose="020F0502020204030204" pitchFamily="34" charset="0"/>
              </a:rPr>
              <a:t>w is a binary number whose value is a power of two</a:t>
            </a:r>
            <a:r>
              <a:rPr lang="en-US" sz="2800" dirty="0"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91053" y="6270327"/>
            <a:ext cx="5143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can be built in 3 states </a:t>
            </a:r>
            <a:r>
              <a:rPr 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and requires 3 states.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14300" y="1016000"/>
            <a:ext cx="8877300" cy="1816100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54844" y="1539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  <a:cs typeface="Times New Roman" pitchFamily="-128" charset="0"/>
              </a:rPr>
              <a:t>The Distinguishability Theorem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716" y="1155700"/>
            <a:ext cx="1940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Let's prove that </a:t>
            </a:r>
            <a:endParaRPr lang="en-US" sz="800" dirty="0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025487" y="1643062"/>
            <a:ext cx="5312865" cy="52322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L = { w </a:t>
            </a:r>
            <a:r>
              <a:rPr lang="en-US" sz="2800" dirty="0" smtClean="0">
                <a:latin typeface="Calibri" panose="020F0502020204030204" pitchFamily="34" charset="0"/>
              </a:rPr>
              <a:t>| w's first bit == w's last bit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91053" y="2320627"/>
            <a:ext cx="5143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can be built in 5 states </a:t>
            </a:r>
            <a:r>
              <a:rPr 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and requires 5 states.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169069" y="2933700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… we n</a:t>
            </a:r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eed to show a set of five strings, all </a:t>
            </a:r>
            <a:r>
              <a:rPr lang="en-US" sz="2000" b="1" i="1" dirty="0" smtClean="0">
                <a:solidFill>
                  <a:srgbClr val="B8082E"/>
                </a:solidFill>
                <a:latin typeface="Cambria" panose="02040503050406030204" pitchFamily="18" charset="0"/>
                <a:cs typeface="Times New Roman" pitchFamily="18" charset="0"/>
              </a:rPr>
              <a:t>pairwise distinguishable</a:t>
            </a:r>
            <a:endParaRPr lang="en-US" sz="2000" dirty="0" smtClean="0">
              <a:solidFill>
                <a:srgbClr val="B8082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500" y="3584545"/>
            <a:ext cx="16256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Times New Roman" pitchFamily="18" charset="0"/>
              </a:rPr>
              <a:t>O</a:t>
            </a:r>
            <a:r>
              <a:rPr lang="en-US" sz="1600" dirty="0" smtClean="0">
                <a:latin typeface="Calibri" panose="020F0502020204030204" pitchFamily="34" charset="0"/>
                <a:cs typeface="Times New Roman" pitchFamily="18" charset="0"/>
              </a:rPr>
              <a:t>ur five strings:</a:t>
            </a:r>
            <a:endParaRPr lang="en-US" sz="1600" dirty="0" smtClean="0">
              <a:solidFill>
                <a:srgbClr val="B8082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49299" y="4165600"/>
            <a:ext cx="780177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76090" y="4400490"/>
            <a:ext cx="161764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Times New Roman" pitchFamily="18" charset="0"/>
              </a:rPr>
              <a:t>Our P.D. proof:</a:t>
            </a:r>
            <a:endParaRPr lang="en-US" sz="1600" dirty="0" smtClean="0">
              <a:solidFill>
                <a:srgbClr val="B8082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14300" y="1016000"/>
            <a:ext cx="8877300" cy="1816100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54516" y="217488"/>
            <a:ext cx="588565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Times New Roman" pitchFamily="-128" charset="0"/>
              </a:rPr>
              <a:t>The Distinguishability Theorem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716" y="1155700"/>
            <a:ext cx="1940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Let's prove that </a:t>
            </a:r>
            <a:endParaRPr lang="en-US" sz="800" dirty="0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025487" y="1643062"/>
            <a:ext cx="5312865" cy="52322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L = { w </a:t>
            </a:r>
            <a:r>
              <a:rPr lang="en-US" sz="2800" dirty="0" smtClean="0">
                <a:latin typeface="Calibri" panose="020F0502020204030204" pitchFamily="34" charset="0"/>
              </a:rPr>
              <a:t>| w's first bit == w's last bit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91053" y="2320627"/>
            <a:ext cx="5143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can be built in 5 states </a:t>
            </a:r>
            <a:r>
              <a:rPr 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and requires 5 states.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169069" y="2933700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… we n</a:t>
            </a:r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eed to show a set of five strings, all </a:t>
            </a:r>
            <a:r>
              <a:rPr lang="en-US" sz="2000" b="1" i="1" dirty="0" smtClean="0">
                <a:solidFill>
                  <a:srgbClr val="B8082E"/>
                </a:solidFill>
                <a:latin typeface="Cambria" panose="02040503050406030204" pitchFamily="18" charset="0"/>
                <a:cs typeface="Times New Roman" pitchFamily="18" charset="0"/>
              </a:rPr>
              <a:t>pairwise distinguishable</a:t>
            </a:r>
            <a:endParaRPr lang="en-US" sz="2000" dirty="0" smtClean="0">
              <a:solidFill>
                <a:srgbClr val="B8082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500" y="3584545"/>
            <a:ext cx="16256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Times New Roman" pitchFamily="18" charset="0"/>
              </a:rPr>
              <a:t>O</a:t>
            </a:r>
            <a:r>
              <a:rPr lang="en-US" sz="1600" dirty="0" smtClean="0">
                <a:latin typeface="Calibri" panose="020F0502020204030204" pitchFamily="34" charset="0"/>
                <a:cs typeface="Times New Roman" pitchFamily="18" charset="0"/>
              </a:rPr>
              <a:t>ur five strings:</a:t>
            </a:r>
            <a:endParaRPr lang="en-US" sz="1600" dirty="0" smtClean="0">
              <a:solidFill>
                <a:srgbClr val="B8082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49299" y="4165600"/>
            <a:ext cx="780177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76090" y="4400490"/>
            <a:ext cx="161764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Times New Roman" pitchFamily="18" charset="0"/>
              </a:rPr>
              <a:t>Our P.D. proof:</a:t>
            </a:r>
            <a:endParaRPr lang="en-US" sz="1600" dirty="0" smtClean="0">
              <a:solidFill>
                <a:srgbClr val="B8082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14772" y="325209"/>
            <a:ext cx="29591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i="1" dirty="0" smtClean="0">
                <a:latin typeface="Cambria" panose="02040503050406030204" pitchFamily="18" charset="0"/>
                <a:cs typeface="Times New Roman" pitchFamily="-128" charset="0"/>
              </a:rPr>
              <a:t>Name(s) ____________________</a:t>
            </a:r>
            <a:endParaRPr lang="en-US" sz="1800" i="1" dirty="0">
              <a:latin typeface="Cambria" panose="02040503050406030204" pitchFamily="18" charset="0"/>
              <a:cs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1800" y="3865073"/>
            <a:ext cx="711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latin typeface="Cambria" panose="02040503050406030204" pitchFamily="18" charset="0"/>
                <a:cs typeface="Times New Roman" pitchFamily="18" charset="0"/>
              </a:rPr>
              <a:t>Minsort</a:t>
            </a:r>
            <a:r>
              <a:rPr lang="en-US" sz="3200" dirty="0" smtClean="0">
                <a:latin typeface="Cambria" panose="02040503050406030204" pitchFamily="18" charset="0"/>
                <a:cs typeface="Times New Roman" pitchFamily="18" charset="0"/>
              </a:rPr>
              <a:t>, revisited</a:t>
            </a:r>
            <a:endParaRPr lang="en-US" sz="3200" dirty="0" smtClean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54000"/>
            <a:ext cx="711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  <a:cs typeface="Times New Roman" pitchFamily="18" charset="0"/>
              </a:rPr>
              <a:t>Bucket sort, revisited…</a:t>
            </a:r>
            <a:endParaRPr lang="en-US" sz="3200" dirty="0" smtClean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223221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alibri" panose="020F0502020204030204" pitchFamily="34" charset="0"/>
                <a:cs typeface="Times New Roman" pitchFamily="18" charset="0"/>
              </a:rPr>
              <a:t>{ 4, 8, 7, 7, 4, 4, 4, 8 }</a:t>
            </a:r>
            <a:endParaRPr lang="en-US" sz="36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65073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Times New Roman" pitchFamily="18" charset="0"/>
              </a:rPr>
              <a:t>{ 9, 8, 3, 7, 4, 5, </a:t>
            </a:r>
            <a:r>
              <a:rPr lang="en-US" sz="3600" dirty="0"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Calibri" panose="020F0502020204030204" pitchFamily="34" charset="0"/>
                <a:cs typeface="Times New Roman" pitchFamily="18" charset="0"/>
              </a:rPr>
              <a:t>, 8 }</a:t>
            </a:r>
            <a:endParaRPr lang="en-US" sz="36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96900" y="3556000"/>
            <a:ext cx="784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513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14300" y="1016000"/>
            <a:ext cx="8877300" cy="1816100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54516" y="217488"/>
            <a:ext cx="588565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Times New Roman" pitchFamily="-128" charset="0"/>
              </a:rPr>
              <a:t>The Distinguishability Theorem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716" y="1155700"/>
            <a:ext cx="1940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Let's prove that </a:t>
            </a:r>
            <a:endParaRPr lang="en-US" sz="800" dirty="0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025487" y="1643062"/>
            <a:ext cx="5312865" cy="52322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L = { w </a:t>
            </a:r>
            <a:r>
              <a:rPr lang="en-US" sz="2800" dirty="0" smtClean="0">
                <a:latin typeface="Calibri" panose="020F0502020204030204" pitchFamily="34" charset="0"/>
              </a:rPr>
              <a:t>| w's first bit == w's last bit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91053" y="2320627"/>
            <a:ext cx="5143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can be built in 5 states </a:t>
            </a:r>
            <a:r>
              <a:rPr 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and requires 5 states.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169069" y="2933700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… we n</a:t>
            </a:r>
            <a:r>
              <a:rPr lang="en-US" sz="2000" dirty="0" smtClean="0">
                <a:latin typeface="Cambria" panose="02040503050406030204" pitchFamily="18" charset="0"/>
                <a:cs typeface="Times New Roman" pitchFamily="18" charset="0"/>
              </a:rPr>
              <a:t>eed to show a set of five strings, all </a:t>
            </a:r>
            <a:r>
              <a:rPr lang="en-US" sz="2000" b="1" i="1" dirty="0" smtClean="0">
                <a:solidFill>
                  <a:srgbClr val="B8082E"/>
                </a:solidFill>
                <a:latin typeface="Cambria" panose="02040503050406030204" pitchFamily="18" charset="0"/>
                <a:cs typeface="Times New Roman" pitchFamily="18" charset="0"/>
              </a:rPr>
              <a:t>pairwise distinguishable</a:t>
            </a:r>
            <a:endParaRPr lang="en-US" sz="2000" dirty="0" smtClean="0">
              <a:solidFill>
                <a:srgbClr val="B8082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500" y="3584545"/>
            <a:ext cx="16256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Times New Roman" pitchFamily="18" charset="0"/>
              </a:rPr>
              <a:t>O</a:t>
            </a:r>
            <a:r>
              <a:rPr lang="en-US" sz="1600" dirty="0" smtClean="0">
                <a:latin typeface="Calibri" panose="020F0502020204030204" pitchFamily="34" charset="0"/>
                <a:cs typeface="Times New Roman" pitchFamily="18" charset="0"/>
              </a:rPr>
              <a:t>ur five strings:</a:t>
            </a:r>
            <a:endParaRPr lang="en-US" sz="1600" dirty="0" smtClean="0">
              <a:solidFill>
                <a:srgbClr val="B8082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49299" y="4165600"/>
            <a:ext cx="780177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76090" y="4400490"/>
            <a:ext cx="161764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Times New Roman" pitchFamily="18" charset="0"/>
              </a:rPr>
              <a:t>Our P.D. proof:</a:t>
            </a:r>
            <a:endParaRPr lang="en-US" sz="1600" dirty="0" smtClean="0">
              <a:solidFill>
                <a:srgbClr val="B8082E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16372" y="325209"/>
            <a:ext cx="29591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 dirty="0" smtClean="0">
                <a:latin typeface="Cambria" panose="02040503050406030204" pitchFamily="18" charset="0"/>
                <a:cs typeface="Times New Roman" pitchFamily="-128" charset="0"/>
              </a:rPr>
              <a:t>Try this on the back first…</a:t>
            </a:r>
            <a:endParaRPr lang="en-US" sz="1800" i="1" dirty="0">
              <a:latin typeface="Cambria" panose="02040503050406030204" pitchFamily="18" charset="0"/>
              <a:cs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54844" y="1539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  <a:cs typeface="Times New Roman" pitchFamily="-128" charset="0"/>
              </a:rPr>
              <a:t>The Distinguishability Theorem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629342" y="1621522"/>
            <a:ext cx="5794829" cy="13849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Thus, given 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a language </a:t>
            </a:r>
            <a:r>
              <a:rPr lang="en-US" sz="24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L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, if you can show a </a:t>
            </a:r>
            <a:r>
              <a:rPr lang="en-US" sz="2400" b="1" i="1" dirty="0" err="1">
                <a:latin typeface="Cambria" panose="02040503050406030204" pitchFamily="18" charset="0"/>
                <a:cs typeface="Times New Roman" pitchFamily="-128" charset="0"/>
              </a:rPr>
              <a:t>pairwise</a:t>
            </a:r>
            <a:r>
              <a:rPr lang="en-US" sz="2400" b="1" i="1" dirty="0">
                <a:latin typeface="Cambria" panose="02040503050406030204" pitchFamily="18" charset="0"/>
                <a:cs typeface="Times New Roman" pitchFamily="-128" charset="0"/>
              </a:rPr>
              <a:t> distinguishable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b="1" i="1" dirty="0">
                <a:latin typeface="Cambria" panose="02040503050406030204" pitchFamily="18" charset="0"/>
                <a:cs typeface="Times New Roman" pitchFamily="-128" charset="0"/>
              </a:rPr>
              <a:t>set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of </a:t>
            </a:r>
            <a:r>
              <a:rPr lang="en-US" sz="20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strings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then </a:t>
            </a:r>
            <a:r>
              <a:rPr lang="en-US" sz="24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L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's DFA </a:t>
            </a:r>
            <a:r>
              <a:rPr lang="en-US" sz="2400" i="1" dirty="0">
                <a:latin typeface="Cambria" panose="02040503050406030204" pitchFamily="18" charset="0"/>
                <a:cs typeface="Times New Roman" pitchFamily="-128" charset="0"/>
              </a:rPr>
              <a:t>must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have </a:t>
            </a:r>
            <a:r>
              <a:rPr lang="en-US" sz="24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  <a:sym typeface="Symbol" charset="2"/>
              </a:rPr>
              <a:t>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0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states.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066800" y="6170613"/>
            <a:ext cx="7007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43398"/>
                </a:solidFill>
              </a:rPr>
              <a:t>How about    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L = { w | 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w is a binary number whose value is a power of two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}</a:t>
            </a:r>
            <a:r>
              <a:rPr lang="en-US" sz="2000">
                <a:solidFill>
                  <a:srgbClr val="343398"/>
                </a:solidFill>
                <a:latin typeface="Arial" charset="0"/>
              </a:rPr>
              <a:t>  </a:t>
            </a:r>
            <a:r>
              <a:rPr lang="en-US" sz="2000">
                <a:solidFill>
                  <a:srgbClr val="343398"/>
                </a:solidFill>
              </a:rPr>
              <a:t>?</a:t>
            </a: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2202656" y="2501692"/>
            <a:ext cx="46482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cs typeface="Times New Roman" pitchFamily="-12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716" y="1021025"/>
            <a:ext cx="7038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Distinguishable pairs </a:t>
            </a:r>
            <a:r>
              <a:rPr lang="en-US" sz="2400" b="1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must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reside in different states.</a:t>
            </a:r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3450" y="5646738"/>
              <a:ext cx="174625" cy="257175"/>
            </p14:xfrm>
          </p:contentPart>
        </mc:Choice>
        <mc:Fallback>
          <p:pic>
            <p:nvPicPr>
              <p:cNvPr id="81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0128" y="5635212"/>
                <a:ext cx="191547" cy="28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8100" y="5305425"/>
              <a:ext cx="931863" cy="630238"/>
            </p14:xfrm>
          </p:contentPart>
        </mc:Choice>
        <mc:Fallback>
          <p:pic>
            <p:nvPicPr>
              <p:cNvPr id="81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43703" y="5291020"/>
                <a:ext cx="958858" cy="659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3" y="2974975"/>
              <a:ext cx="468312" cy="1049338"/>
            </p14:xfrm>
          </p:contentPart>
        </mc:Choice>
        <mc:Fallback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544" y="2967775"/>
                <a:ext cx="485950" cy="1071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6300" y="3673475"/>
              <a:ext cx="560388" cy="1982788"/>
            </p14:xfrm>
          </p:contentPart>
        </mc:Choice>
        <mc:Fallback>
          <p:pic>
            <p:nvPicPr>
              <p:cNvPr id="81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903" y="3657276"/>
                <a:ext cx="588821" cy="2015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7213" y="4110038"/>
              <a:ext cx="795337" cy="1114425"/>
            </p14:xfrm>
          </p:contentPart>
        </mc:Choice>
        <mc:Fallback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94251" y="4097080"/>
                <a:ext cx="812619" cy="1130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5513" y="3295650"/>
              <a:ext cx="346075" cy="606425"/>
            </p14:xfrm>
          </p:contentPart>
        </mc:Choice>
        <mc:Fallback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67590" y="3280894"/>
                <a:ext cx="359039" cy="625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7400" y="5056188"/>
              <a:ext cx="7938" cy="14287"/>
            </p14:xfrm>
          </p:contentPart>
        </mc:Choice>
        <mc:Fallback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0905" y="5049594"/>
                <a:ext cx="24175" cy="28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9363" y="3824288"/>
              <a:ext cx="187325" cy="512762"/>
            </p14:xfrm>
          </p:contentPart>
        </mc:Choice>
        <mc:Fallback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03512" y="3808444"/>
                <a:ext cx="217585" cy="544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8775" y="3486150"/>
              <a:ext cx="609600" cy="1157288"/>
            </p14:xfrm>
          </p:contentPart>
        </mc:Choice>
        <mc:Fallback>
          <p:pic>
            <p:nvPicPr>
              <p:cNvPr id="82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84012" y="3476071"/>
                <a:ext cx="630124" cy="1179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2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3802063"/>
              <a:ext cx="161925" cy="444500"/>
            </p14:xfrm>
          </p:contentPart>
        </mc:Choice>
        <mc:Fallback>
          <p:pic>
            <p:nvPicPr>
              <p:cNvPr id="82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60595" y="3786946"/>
                <a:ext cx="192511" cy="475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2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25" y="3448050"/>
              <a:ext cx="949325" cy="1131888"/>
            </p14:xfrm>
          </p:contentPart>
        </mc:Choice>
        <mc:Fallback>
          <p:pic>
            <p:nvPicPr>
              <p:cNvPr id="82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74565" y="3431849"/>
                <a:ext cx="973085" cy="1157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3752850"/>
              <a:ext cx="147638" cy="441325"/>
            </p14:xfrm>
          </p:contentPart>
        </mc:Choice>
        <mc:Fallback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35819" y="3737359"/>
                <a:ext cx="174938" cy="469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7538" y="3640138"/>
              <a:ext cx="157162" cy="655637"/>
            </p14:xfrm>
          </p:contentPart>
        </mc:Choice>
        <mc:Fallback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58547" y="3625376"/>
                <a:ext cx="180898" cy="685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5400" y="4902200"/>
              <a:ext cx="941388" cy="517525"/>
            </p14:xfrm>
          </p:contentPart>
        </mc:Choice>
        <mc:Fallback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58560" y="4887444"/>
                <a:ext cx="952908" cy="536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250" y="4760913"/>
              <a:ext cx="588963" cy="300037"/>
            </p14:xfrm>
          </p:contentPart>
        </mc:Choice>
        <mc:Fallback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37210" y="4753349"/>
                <a:ext cx="609123" cy="322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4725988"/>
              <a:ext cx="506412" cy="635000"/>
            </p14:xfrm>
          </p:contentPart>
        </mc:Choice>
        <mc:Fallback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65591" y="4710509"/>
                <a:ext cx="528007" cy="6627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3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4675943" y="5162965"/>
            <a:ext cx="4180114" cy="1349829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4709" y="904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  <a:cs typeface="Times New Roman" pitchFamily="-128" charset="0"/>
              </a:rPr>
              <a:t>Regular Languages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76225" y="1161763"/>
            <a:ext cx="739616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A language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is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regular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if there is a DFA that accepts it.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60388" y="3473788"/>
            <a:ext cx="690144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L = { w | </a:t>
            </a:r>
            <a:r>
              <a:rPr lang="en-US" sz="2400" dirty="0">
                <a:latin typeface="Calibri" panose="020F0502020204030204" pitchFamily="34" charset="0"/>
              </a:rPr>
              <a:t>w is a binary number that’s divisible by 7</a:t>
            </a:r>
            <a:r>
              <a:rPr lang="en-US" sz="3200" dirty="0"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560388" y="1966912"/>
            <a:ext cx="8295669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L = { w | </a:t>
            </a:r>
            <a:r>
              <a:rPr lang="en-US" sz="2400" dirty="0">
                <a:latin typeface="Calibri" panose="020F0502020204030204" pitchFamily="34" charset="0"/>
              </a:rPr>
              <a:t>w is a binary number whose value is a power of two</a:t>
            </a:r>
            <a:r>
              <a:rPr lang="en-US" sz="3200" dirty="0"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560388" y="2720350"/>
            <a:ext cx="797808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L = { w | </a:t>
            </a:r>
            <a:r>
              <a:rPr lang="en-US" sz="2400" dirty="0">
                <a:latin typeface="Calibri" panose="020F0502020204030204" pitchFamily="34" charset="0"/>
              </a:rPr>
              <a:t>the third and third-to-last digits of w are identical</a:t>
            </a:r>
            <a:r>
              <a:rPr lang="en-US" sz="3200" dirty="0"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60388" y="4227226"/>
            <a:ext cx="294984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L = { 0</a:t>
            </a:r>
            <a:r>
              <a:rPr lang="en-US" sz="3200" baseline="30000" dirty="0">
                <a:latin typeface="Calibri" panose="020F0502020204030204" pitchFamily="34" charset="0"/>
              </a:rPr>
              <a:t>k</a:t>
            </a:r>
            <a:r>
              <a:rPr lang="en-US" sz="3200" dirty="0">
                <a:latin typeface="Calibri" panose="020F0502020204030204" pitchFamily="34" charset="0"/>
              </a:rPr>
              <a:t>1</a:t>
            </a:r>
            <a:r>
              <a:rPr lang="en-US" sz="3200" baseline="30000" dirty="0">
                <a:latin typeface="Calibri" panose="020F0502020204030204" pitchFamily="34" charset="0"/>
              </a:rPr>
              <a:t>k</a:t>
            </a:r>
            <a:r>
              <a:rPr lang="en-US" sz="3200" dirty="0">
                <a:latin typeface="Calibri" panose="020F0502020204030204" pitchFamily="34" charset="0"/>
              </a:rPr>
              <a:t> | k 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 </a:t>
            </a:r>
            <a:r>
              <a:rPr lang="en-US" sz="3200" dirty="0">
                <a:latin typeface="Calibri" panose="020F0502020204030204" pitchFamily="34" charset="0"/>
              </a:rPr>
              <a:t>0}</a:t>
            </a: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4733998" y="5471395"/>
            <a:ext cx="41075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>
                <a:latin typeface="Cambria" pitchFamily="18" charset="0"/>
                <a:ea typeface="ＭＳ Ｐゴシック" pitchFamily="1" charset="-128"/>
              </a:rPr>
              <a:t>Are any of these languages </a:t>
            </a:r>
            <a:r>
              <a:rPr lang="en-US" sz="2100" b="1" dirty="0">
                <a:latin typeface="Cambria" pitchFamily="18" charset="0"/>
                <a:ea typeface="ＭＳ Ｐゴシック" pitchFamily="1" charset="-128"/>
              </a:rPr>
              <a:t>too complex</a:t>
            </a:r>
            <a:r>
              <a:rPr lang="en-US" sz="2100" dirty="0">
                <a:latin typeface="Cambria" pitchFamily="18" charset="0"/>
                <a:ea typeface="ＭＳ Ｐゴシック" pitchFamily="1" charset="-128"/>
              </a:rPr>
              <a:t> for a DFA to accept ?</a:t>
            </a:r>
          </a:p>
        </p:txBody>
      </p:sp>
      <p:grpSp>
        <p:nvGrpSpPr>
          <p:cNvPr id="26634" name="Group 1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57629" y="6160181"/>
            <a:ext cx="381000" cy="457200"/>
            <a:chOff x="2928" y="1051"/>
            <a:chExt cx="840" cy="957"/>
          </a:xfrm>
        </p:grpSpPr>
        <p:sp>
          <p:nvSpPr>
            <p:cNvPr id="26637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39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0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1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2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3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4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5" name="AutoShap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646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Text Box 27"/>
          <p:cNvSpPr txBox="1">
            <a:spLocks noChangeArrowheads="1"/>
          </p:cNvSpPr>
          <p:nvPr/>
        </p:nvSpPr>
        <p:spPr bwMode="auto">
          <a:xfrm>
            <a:off x="715509" y="5993563"/>
            <a:ext cx="2706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Everyone O</a:t>
            </a:r>
            <a:r>
              <a:rPr lang="en-US" sz="1600" baseline="42000" dirty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k</a:t>
            </a:r>
            <a:r>
              <a:rPr lang="en-US" sz="1600" dirty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 with </a:t>
            </a:r>
            <a:r>
              <a:rPr lang="en-US" sz="1600" dirty="0" smtClean="0">
                <a:solidFill>
                  <a:srgbClr val="04841C"/>
                </a:solidFill>
                <a:latin typeface="Calibri" panose="020F0502020204030204" pitchFamily="34" charset="0"/>
                <a:ea typeface="ＭＳ Ｐゴシック" pitchFamily="1" charset="-128"/>
              </a:rPr>
              <a:t>these?</a:t>
            </a:r>
            <a:endParaRPr lang="en-US" sz="1600" dirty="0">
              <a:solidFill>
                <a:srgbClr val="04841C"/>
              </a:solidFill>
              <a:latin typeface="Calibri" panose="020F0502020204030204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20868" y="204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Cambria" panose="02040503050406030204" pitchFamily="18" charset="0"/>
                <a:cs typeface="Times New Roman" pitchFamily="-128" charset="0"/>
              </a:rPr>
              <a:t>What can </a:t>
            </a:r>
            <a:r>
              <a:rPr lang="en-US" sz="4400" dirty="0" smtClean="0">
                <a:latin typeface="Cambria" panose="02040503050406030204" pitchFamily="18" charset="0"/>
                <a:cs typeface="Times New Roman" pitchFamily="-128" charset="0"/>
              </a:rPr>
              <a:t>DFAs </a:t>
            </a:r>
            <a:r>
              <a:rPr lang="en-US" sz="4400" dirty="0">
                <a:latin typeface="Cambria" panose="02040503050406030204" pitchFamily="18" charset="0"/>
                <a:cs typeface="Times New Roman" pitchFamily="-128" charset="0"/>
              </a:rPr>
              <a:t>do?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04800" y="1322983"/>
            <a:ext cx="807243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Is it possible to build a DFA accepting this language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?</a:t>
            </a:r>
            <a:endParaRPr lang="en-US" sz="24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533" y="3603870"/>
            <a:ext cx="1055097" cy="461665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-128" charset="0"/>
              </a:rPr>
              <a:t>Accept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8947" y="3603870"/>
            <a:ext cx="968535" cy="461665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-128" charset="0"/>
              </a:rPr>
              <a:t>Reject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517" y="4075578"/>
            <a:ext cx="88678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</a:p>
          <a:p>
            <a:pPr algn="r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</a:t>
            </a:r>
          </a:p>
          <a:p>
            <a:pPr algn="r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1110</a:t>
            </a:r>
          </a:p>
          <a:p>
            <a:pPr algn="r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10101</a:t>
            </a:r>
          </a:p>
          <a:p>
            <a:pPr algn="r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11100</a:t>
            </a:r>
          </a:p>
          <a:p>
            <a:pPr algn="r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100011</a:t>
            </a:r>
          </a:p>
          <a:p>
            <a:pPr algn="r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101010</a:t>
            </a:r>
          </a:p>
          <a:p>
            <a:pPr algn="r"/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8624" y="4107112"/>
            <a:ext cx="978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-128" charset="0"/>
              </a:rPr>
              <a:t>all others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061109" y="2063800"/>
            <a:ext cx="690144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L = { w | </a:t>
            </a:r>
            <a:r>
              <a:rPr lang="en-US" sz="2400" dirty="0">
                <a:latin typeface="Calibri" panose="020F0502020204030204" pitchFamily="34" charset="0"/>
              </a:rPr>
              <a:t>w is a binary number that’s divisible by 7</a:t>
            </a:r>
            <a:r>
              <a:rPr lang="en-US" sz="3200" dirty="0"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50330" y="6218206"/>
            <a:ext cx="5157181" cy="461665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This is problem 6 on this week's HW…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497114" y="1902191"/>
            <a:ext cx="8418285" cy="2212609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97115" y="4189977"/>
            <a:ext cx="3008085" cy="661423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4709" y="904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  <a:cs typeface="Times New Roman" pitchFamily="-128" charset="0"/>
              </a:rPr>
              <a:t>Regular Languages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76225" y="1161763"/>
            <a:ext cx="7396163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A language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is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regular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if there is a DFA that accepts it.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60388" y="3473788"/>
            <a:ext cx="690144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L = { w | </a:t>
            </a:r>
            <a:r>
              <a:rPr lang="en-US" sz="2400" dirty="0">
                <a:latin typeface="Calibri" panose="020F0502020204030204" pitchFamily="34" charset="0"/>
              </a:rPr>
              <a:t>w is a binary number that’s divisible by 7</a:t>
            </a:r>
            <a:r>
              <a:rPr lang="en-US" sz="3200" dirty="0"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560388" y="1966912"/>
            <a:ext cx="8295669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L = { w | </a:t>
            </a:r>
            <a:r>
              <a:rPr lang="en-US" sz="2400" dirty="0">
                <a:latin typeface="Calibri" panose="020F0502020204030204" pitchFamily="34" charset="0"/>
              </a:rPr>
              <a:t>w is a binary number whose value is a power of two</a:t>
            </a:r>
            <a:r>
              <a:rPr lang="en-US" sz="3200" dirty="0"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560388" y="2720350"/>
            <a:ext cx="797808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L = { w | </a:t>
            </a:r>
            <a:r>
              <a:rPr lang="en-US" sz="2400" dirty="0">
                <a:latin typeface="Calibri" panose="020F0502020204030204" pitchFamily="34" charset="0"/>
              </a:rPr>
              <a:t>the third and third-to-last digits of w are identical</a:t>
            </a:r>
            <a:r>
              <a:rPr lang="en-US" sz="3200" dirty="0"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60388" y="4227226"/>
            <a:ext cx="294984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L = { 0</a:t>
            </a:r>
            <a:r>
              <a:rPr lang="en-US" sz="3200" baseline="30000" dirty="0">
                <a:latin typeface="Calibri" panose="020F0502020204030204" pitchFamily="34" charset="0"/>
              </a:rPr>
              <a:t>k</a:t>
            </a:r>
            <a:r>
              <a:rPr lang="en-US" sz="3200" dirty="0">
                <a:latin typeface="Calibri" panose="020F0502020204030204" pitchFamily="34" charset="0"/>
              </a:rPr>
              <a:t>1</a:t>
            </a:r>
            <a:r>
              <a:rPr lang="en-US" sz="3200" baseline="30000" dirty="0">
                <a:latin typeface="Calibri" panose="020F0502020204030204" pitchFamily="34" charset="0"/>
              </a:rPr>
              <a:t>k</a:t>
            </a:r>
            <a:r>
              <a:rPr lang="en-US" sz="3200" dirty="0">
                <a:latin typeface="Calibri" panose="020F0502020204030204" pitchFamily="34" charset="0"/>
              </a:rPr>
              <a:t> | k 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 </a:t>
            </a:r>
            <a:r>
              <a:rPr lang="en-US" sz="3200" dirty="0">
                <a:latin typeface="Calibri" panose="020F0502020204030204" pitchFamily="34" charset="0"/>
              </a:rPr>
              <a:t>0}</a:t>
            </a: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5600079" y="4045863"/>
            <a:ext cx="2938390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  <a:ea typeface="ＭＳ Ｐゴシック" pitchFamily="1" charset="-128"/>
              </a:rPr>
              <a:t>All regular languages ~ a DFA "is enough"</a:t>
            </a:r>
            <a:endParaRPr lang="en-US" sz="2100" dirty="0">
              <a:latin typeface="Cambria" pitchFamily="18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115" y="5319067"/>
            <a:ext cx="6714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but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o DFA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accepts this language!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 rot="10800000">
            <a:off x="1295400" y="4860110"/>
            <a:ext cx="352122" cy="467667"/>
          </a:xfrm>
          <a:prstGeom prst="downArrow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59400" y="6349999"/>
            <a:ext cx="370682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How could we </a:t>
            </a:r>
            <a:r>
              <a:rPr lang="en-US" sz="2400" b="1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prove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28" charset="0"/>
              </a:rPr>
              <a:t>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3911033" y="1186069"/>
            <a:ext cx="3008085" cy="661423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4709" y="904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  <a:cs typeface="Times New Roman" pitchFamily="-128" charset="0"/>
              </a:rPr>
              <a:t>Regular Languages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76225" y="1223318"/>
            <a:ext cx="739616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To show no DFA accepts   </a:t>
            </a:r>
            <a:endParaRPr lang="en-US" sz="24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3974306" y="1223318"/>
            <a:ext cx="294984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L = { 0</a:t>
            </a:r>
            <a:r>
              <a:rPr lang="en-US" sz="3200" baseline="30000" dirty="0">
                <a:latin typeface="Calibri" panose="020F0502020204030204" pitchFamily="34" charset="0"/>
              </a:rPr>
              <a:t>k</a:t>
            </a:r>
            <a:r>
              <a:rPr lang="en-US" sz="3200" dirty="0">
                <a:latin typeface="Calibri" panose="020F0502020204030204" pitchFamily="34" charset="0"/>
              </a:rPr>
              <a:t>1</a:t>
            </a:r>
            <a:r>
              <a:rPr lang="en-US" sz="3200" baseline="30000" dirty="0">
                <a:latin typeface="Calibri" panose="020F0502020204030204" pitchFamily="34" charset="0"/>
              </a:rPr>
              <a:t>k</a:t>
            </a:r>
            <a:r>
              <a:rPr lang="en-US" sz="3200" dirty="0">
                <a:latin typeface="Calibri" panose="020F0502020204030204" pitchFamily="34" charset="0"/>
              </a:rPr>
              <a:t> | k 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 </a:t>
            </a:r>
            <a:r>
              <a:rPr lang="en-US" sz="3200" dirty="0">
                <a:latin typeface="Calibri" panose="020F0502020204030204" pitchFamily="34" charset="0"/>
              </a:rPr>
              <a:t>0}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6225" y="2087830"/>
            <a:ext cx="739616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We need to show it would need infinitely many states…</a:t>
            </a:r>
            <a:endParaRPr lang="en-US" sz="2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55745" y="2513340"/>
            <a:ext cx="739616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… that is, there is an </a:t>
            </a:r>
            <a:r>
              <a:rPr lang="en-US" sz="20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infinite</a:t>
            </a:r>
            <a:r>
              <a:rPr lang="en-US" sz="2000" b="1" i="1" dirty="0" smtClean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pairwise distinguishable set!</a:t>
            </a:r>
            <a:endParaRPr lang="en-US" sz="2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57589" y="6336953"/>
            <a:ext cx="739616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What infinite set of strings is pairwise distinguishable w.r.t.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000" dirty="0" smtClean="0">
                <a:latin typeface="Cambria" panose="02040503050406030204" pitchFamily="18" charset="0"/>
                <a:cs typeface="Times New Roman" pitchFamily="-128" charset="0"/>
              </a:rPr>
              <a:t>?</a:t>
            </a:r>
            <a:endParaRPr lang="en-US" sz="2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219200" y="1473200"/>
            <a:ext cx="3886200" cy="533400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6438" y="1158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  <a:cs typeface="Times New Roman" pitchFamily="-128" charset="0"/>
              </a:rPr>
              <a:t>Proving a language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non</a:t>
            </a:r>
            <a:r>
              <a:rPr lang="en-US" sz="4000" dirty="0" err="1" smtClean="0">
                <a:latin typeface="Cambria" panose="02040503050406030204" pitchFamily="18" charset="0"/>
                <a:cs typeface="Times New Roman" pitchFamily="-128" charset="0"/>
              </a:rPr>
              <a:t>regular</a:t>
            </a:r>
            <a:endParaRPr lang="en-US" sz="4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243" y="1483574"/>
            <a:ext cx="66944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Show </a:t>
            </a:r>
            <a:r>
              <a:rPr lang="en-US" sz="2700" kern="0" dirty="0">
                <a:latin typeface="Calibri" pitchFamily="34" charset="0"/>
                <a:cs typeface="Calibri" pitchFamily="34" charset="0"/>
              </a:rPr>
              <a:t> L = </a:t>
            </a:r>
            <a:r>
              <a:rPr lang="en-US" sz="2700" kern="0" dirty="0" smtClean="0">
                <a:latin typeface="Calibri" pitchFamily="34" charset="0"/>
                <a:cs typeface="Calibri" pitchFamily="34" charset="0"/>
              </a:rPr>
              <a:t>{ </a:t>
            </a:r>
            <a:r>
              <a:rPr lang="en-US" sz="2700" kern="0" dirty="0" err="1" smtClean="0">
                <a:latin typeface="Calibri" pitchFamily="34" charset="0"/>
                <a:cs typeface="Calibri" pitchFamily="34" charset="0"/>
              </a:rPr>
              <a:t>ww</a:t>
            </a:r>
            <a:r>
              <a:rPr lang="en-US" sz="27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kern="0" dirty="0">
                <a:latin typeface="Calibri" pitchFamily="34" charset="0"/>
                <a:cs typeface="Calibri" pitchFamily="34" charset="0"/>
              </a:rPr>
              <a:t>| w is a </a:t>
            </a:r>
            <a:r>
              <a:rPr lang="en-US" sz="2700" kern="0" dirty="0" err="1" smtClean="0">
                <a:latin typeface="Calibri" pitchFamily="34" charset="0"/>
                <a:cs typeface="Calibri" pitchFamily="34" charset="0"/>
              </a:rPr>
              <a:t>bitstring</a:t>
            </a:r>
            <a:r>
              <a:rPr lang="en-US" sz="2700" kern="0" dirty="0" smtClean="0">
                <a:latin typeface="Calibri" pitchFamily="34" charset="0"/>
                <a:cs typeface="Calibri" pitchFamily="34" charset="0"/>
              </a:rPr>
              <a:t> }  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</a:t>
            </a:r>
            <a:r>
              <a:rPr lang="en-US" sz="27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regular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7776" y="1107376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The "double" language:</a:t>
            </a:r>
            <a:endParaRPr lang="en-US" sz="6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6438" y="1158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  <a:cs typeface="Times New Roman" pitchFamily="-128" charset="0"/>
              </a:rPr>
              <a:t>Proving a language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non</a:t>
            </a:r>
            <a:r>
              <a:rPr lang="en-US" sz="4000" dirty="0" err="1" smtClean="0">
                <a:latin typeface="Cambria" panose="02040503050406030204" pitchFamily="18" charset="0"/>
                <a:cs typeface="Times New Roman" pitchFamily="-128" charset="0"/>
              </a:rPr>
              <a:t>regular</a:t>
            </a:r>
            <a:endParaRPr lang="en-US" sz="4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320800" y="1534336"/>
            <a:ext cx="2438400" cy="497664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843" y="1534336"/>
            <a:ext cx="53880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Show  </a:t>
            </a:r>
            <a:r>
              <a:rPr lang="en-US" sz="2700" kern="0" dirty="0">
                <a:latin typeface="Calibri" pitchFamily="34" charset="0"/>
                <a:cs typeface="Calibri" pitchFamily="34" charset="0"/>
              </a:rPr>
              <a:t> L = {</a:t>
            </a:r>
            <a:r>
              <a:rPr lang="en-US" sz="2700" kern="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sz="2700" kern="0" baseline="30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7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kern="0" dirty="0">
                <a:latin typeface="Calibri" pitchFamily="34" charset="0"/>
                <a:cs typeface="Calibri" pitchFamily="34" charset="0"/>
              </a:rPr>
              <a:t>| n &gt;= 0}  </a:t>
            </a:r>
            <a:r>
              <a:rPr lang="en-US" sz="27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</a:t>
            </a:r>
            <a:r>
              <a:rPr lang="en-US" sz="27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regular</a:t>
            </a:r>
            <a:r>
              <a:rPr lang="en-US" sz="27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62157" y="1521636"/>
            <a:ext cx="271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9966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58800" y="2032000"/>
            <a:ext cx="7929563" cy="2146300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6438" y="2301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  <a:cs typeface="Times New Roman" pitchFamily="-128" charset="0"/>
              </a:rPr>
              <a:t>The </a:t>
            </a:r>
            <a:r>
              <a:rPr lang="en-US" sz="4000" b="1" i="1" dirty="0" err="1" smtClean="0">
                <a:latin typeface="Cambria" panose="02040503050406030204" pitchFamily="18" charset="0"/>
                <a:cs typeface="Times New Roman" pitchFamily="-128" charset="0"/>
              </a:rPr>
              <a:t>non</a:t>
            </a:r>
            <a:r>
              <a:rPr lang="en-US" sz="4000" dirty="0" err="1" smtClean="0">
                <a:latin typeface="Cambria" panose="02040503050406030204" pitchFamily="18" charset="0"/>
                <a:cs typeface="Times New Roman" pitchFamily="-128" charset="0"/>
              </a:rPr>
              <a:t>regular</a:t>
            </a:r>
            <a:r>
              <a:rPr lang="en-US" sz="4000" dirty="0" smtClean="0">
                <a:latin typeface="Cambria" panose="02040503050406030204" pitchFamily="18" charset="0"/>
                <a:cs typeface="Times New Roman" pitchFamily="-128" charset="0"/>
              </a:rPr>
              <a:t> language theorem</a:t>
            </a:r>
            <a:endParaRPr lang="en-US" sz="4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8200" y="941167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kern="0" dirty="0" err="1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Myhill-Nerode</a:t>
            </a:r>
            <a:r>
              <a:rPr lang="en-US" sz="1800" kern="0" dirty="0" smtClean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theorem</a:t>
            </a:r>
            <a:endParaRPr lang="en-US" sz="600" dirty="0">
              <a:latin typeface="Cambria" panose="02040503050406030204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920750" y="2320320"/>
            <a:ext cx="6972299" cy="15696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Times New Roman" pitchFamily="-128" charset="0"/>
              </a:rPr>
              <a:t>If </a:t>
            </a:r>
            <a:r>
              <a:rPr lang="en-US" sz="3200" dirty="0" smtClean="0">
                <a:latin typeface="Cambria" panose="02040503050406030204" pitchFamily="18" charset="0"/>
                <a:cs typeface="Times New Roman" pitchFamily="-128" charset="0"/>
              </a:rPr>
              <a:t>you can show an </a:t>
            </a:r>
            <a:r>
              <a:rPr lang="en-US" sz="3200" b="1" i="1" dirty="0">
                <a:latin typeface="Cambria" panose="02040503050406030204" pitchFamily="18" charset="0"/>
                <a:cs typeface="Times New Roman" pitchFamily="-128" charset="0"/>
              </a:rPr>
              <a:t>infinite</a:t>
            </a:r>
            <a:r>
              <a:rPr lang="en-US" sz="3200" dirty="0"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28" charset="0"/>
              </a:rPr>
              <a:t>pairwise distinguishable</a:t>
            </a:r>
            <a:r>
              <a:rPr lang="en-US" sz="3200" dirty="0">
                <a:latin typeface="Cambria" panose="02040503050406030204" pitchFamily="18" charset="0"/>
                <a:cs typeface="Times New Roman" pitchFamily="-128" charset="0"/>
              </a:rPr>
              <a:t> set of strings (w.r.t. </a:t>
            </a:r>
            <a:r>
              <a:rPr lang="en-US" sz="28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3200" dirty="0" smtClean="0">
                <a:latin typeface="Cambria" panose="02040503050406030204" pitchFamily="18" charset="0"/>
                <a:cs typeface="Times New Roman" pitchFamily="-128" charset="0"/>
              </a:rPr>
              <a:t>), </a:t>
            </a:r>
            <a:r>
              <a:rPr lang="en-US" sz="3200" dirty="0">
                <a:latin typeface="Cambria" panose="02040503050406030204" pitchFamily="18" charset="0"/>
                <a:cs typeface="Times New Roman" pitchFamily="-128" charset="0"/>
              </a:rPr>
              <a:t>it must be that </a:t>
            </a:r>
            <a:r>
              <a:rPr lang="en-US" sz="32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800" dirty="0">
                <a:solidFill>
                  <a:srgbClr val="333399"/>
                </a:solidFill>
                <a:latin typeface="Cambria" panose="02040503050406030204" pitchFamily="18" charset="0"/>
                <a:cs typeface="Times New Roman" pitchFamily="-128" charset="0"/>
              </a:rPr>
              <a:t> </a:t>
            </a:r>
            <a:r>
              <a:rPr lang="en-US" sz="3200" dirty="0">
                <a:latin typeface="Cambria" panose="02040503050406030204" pitchFamily="18" charset="0"/>
                <a:cs typeface="Times New Roman" pitchFamily="-128" charset="0"/>
              </a:rPr>
              <a:t>is </a:t>
            </a:r>
            <a:r>
              <a:rPr lang="en-US" sz="3200" b="1" i="1" dirty="0">
                <a:latin typeface="Cambria" panose="02040503050406030204" pitchFamily="18" charset="0"/>
                <a:cs typeface="Times New Roman" pitchFamily="-128" charset="0"/>
              </a:rPr>
              <a:t>not regular</a:t>
            </a:r>
            <a:r>
              <a:rPr lang="en-US" sz="3200" dirty="0">
                <a:latin typeface="Cambria" panose="02040503050406030204" pitchFamily="18" charset="0"/>
                <a:cs typeface="Times New Roman" pitchFamily="-128" charset="0"/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300" y="5577786"/>
            <a:ext cx="661604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Cambria" panose="02040503050406030204" pitchFamily="18" charset="0"/>
                <a:cs typeface="Times New Roman" pitchFamily="-128" charset="0"/>
              </a:rPr>
              <a:t>No DFA can compute (accept) that language. </a:t>
            </a:r>
            <a:r>
              <a:rPr lang="en-US" sz="2100" b="1" i="1" dirty="0" smtClean="0">
                <a:latin typeface="Cambria" panose="02040503050406030204" pitchFamily="18" charset="0"/>
                <a:cs typeface="Times New Roman" pitchFamily="-128" charset="0"/>
              </a:rPr>
              <a:t>Next time</a:t>
            </a:r>
            <a:r>
              <a:rPr lang="en-US" sz="2100" dirty="0" smtClean="0">
                <a:latin typeface="Cambria" panose="02040503050406030204" pitchFamily="18" charset="0"/>
                <a:cs typeface="Times New Roman" pitchFamily="-128" charset="0"/>
              </a:rPr>
              <a:t>…</a:t>
            </a:r>
            <a:endParaRPr lang="en-US" sz="2100" dirty="0"/>
          </a:p>
        </p:txBody>
      </p:sp>
      <p:sp>
        <p:nvSpPr>
          <p:cNvPr id="15" name="Rectangle 14"/>
          <p:cNvSpPr/>
          <p:nvPr/>
        </p:nvSpPr>
        <p:spPr>
          <a:xfrm>
            <a:off x="2666459" y="6088695"/>
            <a:ext cx="635763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Cambria" panose="02040503050406030204" pitchFamily="18" charset="0"/>
                <a:cs typeface="Times New Roman" pitchFamily="-128" charset="0"/>
              </a:rPr>
              <a:t>…  a computational model that can:  </a:t>
            </a:r>
            <a:r>
              <a:rPr lang="en-US" sz="2100" b="1" i="1" dirty="0" smtClean="0">
                <a:solidFill>
                  <a:srgbClr val="008A00"/>
                </a:solidFill>
                <a:latin typeface="Cambria" panose="02040503050406030204" pitchFamily="18" charset="0"/>
                <a:cs typeface="Times New Roman" pitchFamily="-128" charset="0"/>
              </a:rPr>
              <a:t>Turing Machines</a:t>
            </a:r>
            <a:r>
              <a:rPr lang="en-US" sz="2100" dirty="0">
                <a:solidFill>
                  <a:srgbClr val="008A00"/>
                </a:solidFill>
                <a:latin typeface="Cambria" panose="02040503050406030204" pitchFamily="18" charset="0"/>
                <a:cs typeface="Times New Roman" pitchFamily="-128" charset="0"/>
              </a:rPr>
              <a:t>.</a:t>
            </a:r>
            <a:endParaRPr lang="en-US" sz="2100" dirty="0">
              <a:solidFill>
                <a:srgbClr val="008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95400" y="192088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mbria" panose="02040503050406030204" pitchFamily="18" charset="0"/>
                <a:cs typeface="Times New Roman" pitchFamily="-128" charset="0"/>
              </a:rPr>
              <a:t>Robots are all FSMs…</a:t>
            </a:r>
            <a:endParaRPr lang="en-US" sz="36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75565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86325"/>
            <a:ext cx="26892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 bwMode="auto">
          <a:xfrm>
            <a:off x="3836988" y="1427162"/>
            <a:ext cx="1181100" cy="461010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03238" y="139700"/>
            <a:ext cx="818356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  <a:cs typeface="Times New Roman" pitchFamily="-128" charset="0"/>
              </a:rPr>
              <a:t>In CS, </a:t>
            </a:r>
            <a:r>
              <a:rPr lang="en-US" sz="4000" i="1" dirty="0" smtClean="0">
                <a:latin typeface="Cambria" panose="02040503050406030204" pitchFamily="18" charset="0"/>
                <a:cs typeface="Times New Roman" pitchFamily="-128" charset="0"/>
              </a:rPr>
              <a:t>the computer doesn't matter</a:t>
            </a:r>
            <a:r>
              <a:rPr lang="en-US" sz="4000" dirty="0" smtClean="0">
                <a:latin typeface="Cambria" panose="02040503050406030204" pitchFamily="18" charset="0"/>
                <a:cs typeface="Times New Roman" pitchFamily="-128" charset="0"/>
              </a:rPr>
              <a:t>!</a:t>
            </a:r>
            <a:endParaRPr lang="en-US" sz="4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3873500" y="4352132"/>
            <a:ext cx="41084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anose="02040503050406030204" pitchFamily="18" charset="0"/>
                <a:cs typeface="Times New Roman" pitchFamily="-128" charset="0"/>
              </a:rPr>
              <a:t>Mechanical computation</a:t>
            </a:r>
            <a:endParaRPr lang="en-US" sz="18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2485629" y="3307556"/>
            <a:ext cx="388977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anose="02040503050406030204" pitchFamily="18" charset="0"/>
                <a:cs typeface="Times New Roman" pitchFamily="-128" charset="0"/>
              </a:rPr>
              <a:t>Silicon-based switching</a:t>
            </a:r>
            <a:endParaRPr lang="en-US" sz="18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6070600" y="5356226"/>
            <a:ext cx="2755899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anose="02040503050406030204" pitchFamily="18" charset="0"/>
                <a:cs typeface="Times New Roman" pitchFamily="-128" charset="0"/>
              </a:rPr>
              <a:t>Using marbles!</a:t>
            </a:r>
            <a:endParaRPr lang="en-US" sz="18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1220788" y="2278856"/>
            <a:ext cx="356711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anose="02040503050406030204" pitchFamily="18" charset="0"/>
                <a:cs typeface="Times New Roman" pitchFamily="-128" charset="0"/>
              </a:rPr>
              <a:t>with DNA or RNA</a:t>
            </a:r>
            <a:endParaRPr lang="en-US" sz="18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141288" y="1292226"/>
            <a:ext cx="373221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mbria" panose="02040503050406030204" pitchFamily="18" charset="0"/>
                <a:cs typeface="Times New Roman" pitchFamily="-128" charset="0"/>
              </a:rPr>
              <a:t>Quantum </a:t>
            </a:r>
            <a:r>
              <a:rPr lang="en-US" sz="2800" dirty="0" smtClean="0">
                <a:latin typeface="Cambria" panose="02040503050406030204" pitchFamily="18" charset="0"/>
                <a:cs typeface="Times New Roman" pitchFamily="-128" charset="0"/>
              </a:rPr>
              <a:t>interactions</a:t>
            </a:r>
            <a:endParaRPr lang="en-US" sz="18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388" y="6253911"/>
            <a:ext cx="8393112" cy="40011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We want to capture the </a:t>
            </a:r>
            <a:r>
              <a:rPr lang="en-US" sz="2000" b="1" i="1" dirty="0" smtClean="0">
                <a:latin typeface="Calibri" panose="020F0502020204030204" pitchFamily="34" charset="0"/>
              </a:rPr>
              <a:t>fundamental processes </a:t>
            </a:r>
            <a:r>
              <a:rPr lang="en-US" sz="2000" dirty="0" smtClean="0">
                <a:latin typeface="Calibri" panose="020F0502020204030204" pitchFamily="34" charset="0"/>
              </a:rPr>
              <a:t>of all of these machines...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104846" y="1001588"/>
            <a:ext cx="2851149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008A00"/>
                </a:solidFill>
                <a:latin typeface="Calibri" panose="020F0502020204030204" pitchFamily="34" charset="0"/>
              </a:rPr>
              <a:t>this may </a:t>
            </a:r>
            <a:r>
              <a:rPr lang="en-US" dirty="0" smtClean="0">
                <a:solidFill>
                  <a:srgbClr val="008A00"/>
                </a:solidFill>
                <a:latin typeface="Calibri" panose="020F0502020204030204" pitchFamily="34" charset="0"/>
              </a:rPr>
              <a:t>seem big-O(</a:t>
            </a:r>
            <a:r>
              <a:rPr lang="en-US" dirty="0" err="1" smtClean="0">
                <a:solidFill>
                  <a:srgbClr val="008A00"/>
                </a:solidFill>
                <a:latin typeface="Calibri" panose="020F0502020204030204" pitchFamily="34" charset="0"/>
              </a:rPr>
              <a:t>bvious</a:t>
            </a:r>
            <a:r>
              <a:rPr lang="en-US" dirty="0" smtClean="0">
                <a:solidFill>
                  <a:srgbClr val="008A00"/>
                </a:solidFill>
                <a:latin typeface="Calibri" panose="020F0502020204030204" pitchFamily="34" charset="0"/>
              </a:rPr>
              <a:t>) recently…</a:t>
            </a:r>
            <a:endParaRPr lang="en-US" dirty="0">
              <a:solidFill>
                <a:srgbClr val="008A00"/>
              </a:solidFill>
              <a:latin typeface="Calibri" panose="020F0502020204030204" pitchFamily="34" charset="0"/>
            </a:endParaRPr>
          </a:p>
        </p:txBody>
      </p:sp>
      <p:grpSp>
        <p:nvGrpSpPr>
          <p:cNvPr id="22" name="Group 2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04466" y="1287439"/>
            <a:ext cx="451529" cy="514800"/>
            <a:chOff x="2928" y="1051"/>
            <a:chExt cx="840" cy="957"/>
          </a:xfrm>
        </p:grpSpPr>
        <p:sp>
          <p:nvSpPr>
            <p:cNvPr id="23" name="Freeform 2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" name="AutoShape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2" name="Freeform 3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8" y="1137446"/>
            <a:ext cx="5083175" cy="2690812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5" cstate="print"/>
          <a:srcRect l="35249" t="4070" r="35689" b="3490"/>
          <a:stretch>
            <a:fillRect/>
          </a:stretch>
        </p:blipFill>
        <p:spPr bwMode="auto">
          <a:xfrm>
            <a:off x="6091238" y="2101057"/>
            <a:ext cx="2757487" cy="1490662"/>
          </a:xfrm>
          <a:prstGeom prst="rect">
            <a:avLst/>
          </a:prstGeom>
          <a:noFill/>
          <a:ln w="38100">
            <a:solidFill>
              <a:srgbClr val="008A00"/>
            </a:solidFill>
            <a:miter lim="800000"/>
            <a:headEnd/>
            <a:tailEnd/>
          </a:ln>
        </p:spPr>
      </p:pic>
      <p:pic>
        <p:nvPicPr>
          <p:cNvPr id="38917" name="Picture 6"/>
          <p:cNvPicPr>
            <a:picLocks noChangeArrowheads="1"/>
          </p:cNvPicPr>
          <p:nvPr/>
        </p:nvPicPr>
        <p:blipFill>
          <a:blip r:embed="rId5" cstate="print"/>
          <a:srcRect l="1025" t="3198" r="69762" b="6976"/>
          <a:stretch>
            <a:fillRect/>
          </a:stretch>
        </p:blipFill>
        <p:spPr bwMode="auto">
          <a:xfrm>
            <a:off x="6091238" y="272257"/>
            <a:ext cx="2792412" cy="1562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5" cstate="print"/>
          <a:srcRect l="69505" t="3255" r="755" b="4405"/>
          <a:stretch>
            <a:fillRect/>
          </a:stretch>
        </p:blipFill>
        <p:spPr bwMode="auto">
          <a:xfrm>
            <a:off x="6091238" y="3845719"/>
            <a:ext cx="2770187" cy="14636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38919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4979987" y="1756570"/>
            <a:ext cx="1547813" cy="3794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8920" name="Straight Arrow Connector 11"/>
          <p:cNvCxnSpPr>
            <a:cxnSpLocks noChangeShapeType="1"/>
          </p:cNvCxnSpPr>
          <p:nvPr/>
        </p:nvCxnSpPr>
        <p:spPr bwMode="auto">
          <a:xfrm>
            <a:off x="5578475" y="2804319"/>
            <a:ext cx="434975" cy="141288"/>
          </a:xfrm>
          <a:prstGeom prst="straightConnector1">
            <a:avLst/>
          </a:prstGeom>
          <a:noFill/>
          <a:ln w="28575" algn="ctr">
            <a:solidFill>
              <a:srgbClr val="008A00"/>
            </a:solidFill>
            <a:round/>
            <a:headEnd/>
            <a:tailEnd type="arrow" w="med" len="med"/>
          </a:ln>
        </p:spPr>
      </p:cxnSp>
      <p:cxnSp>
        <p:nvCxnSpPr>
          <p:cNvPr id="38921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4867275" y="3585370"/>
            <a:ext cx="1773237" cy="379412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2137" y="197536"/>
            <a:ext cx="454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dirty="0" smtClean="0">
                <a:latin typeface="Cambria" panose="02040503050406030204" pitchFamily="18" charset="0"/>
              </a:rPr>
              <a:t>AAAI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o</a:t>
            </a:r>
            <a:r>
              <a:rPr lang="en-US" sz="2400" dirty="0" smtClean="0">
                <a:latin typeface="Cambria" panose="02040503050406030204" pitchFamily="18" charset="0"/>
              </a:rPr>
              <a:t>ffice-cleaning event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dirty="0" smtClean="0">
                <a:latin typeface="Cambria" panose="02040503050406030204" pitchFamily="18" charset="0"/>
              </a:rPr>
              <a:t>Winner '94:   </a:t>
            </a:r>
            <a:r>
              <a:rPr lang="en-US" sz="2400" b="1" i="1" dirty="0" smtClean="0">
                <a:latin typeface="Cambria" panose="02040503050406030204" pitchFamily="18" charset="0"/>
              </a:rPr>
              <a:t>Georgia </a:t>
            </a:r>
            <a:r>
              <a:rPr lang="en-US" sz="2400" b="1" i="1" dirty="0">
                <a:latin typeface="Cambria" panose="02040503050406030204" pitchFamily="18" charset="0"/>
              </a:rPr>
              <a:t>Tech</a:t>
            </a:r>
          </a:p>
        </p:txBody>
      </p:sp>
      <p:pic>
        <p:nvPicPr>
          <p:cNvPr id="13" name="bliz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024" y="4292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3"/>
          <p:cNvSpPr txBox="1">
            <a:spLocks noChangeArrowheads="1"/>
          </p:cNvSpPr>
          <p:nvPr/>
        </p:nvSpPr>
        <p:spPr bwMode="auto">
          <a:xfrm>
            <a:off x="4401911" y="1080635"/>
            <a:ext cx="1795689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you</a:t>
            </a:r>
            <a:endParaRPr lang="en-US" sz="4200" b="1" dirty="0">
              <a:solidFill>
                <a:srgbClr val="008A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17600" y="1335315"/>
            <a:ext cx="1284514" cy="128451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651828" y="849087"/>
            <a:ext cx="1284514" cy="128451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371771" y="3875316"/>
            <a:ext cx="1284514" cy="128451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Freeform 50"/>
          <p:cNvSpPr>
            <a:spLocks/>
          </p:cNvSpPr>
          <p:nvPr/>
        </p:nvSpPr>
        <p:spPr bwMode="auto">
          <a:xfrm>
            <a:off x="948192" y="184331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1018" y="1600898"/>
            <a:ext cx="9813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See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6629" y="4155412"/>
            <a:ext cx="11079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800" b="1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Thu</a:t>
            </a:r>
            <a:r>
              <a:rPr lang="en-US" sz="3800" b="1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sz="3800" b="1" dirty="0">
              <a:solidFill>
                <a:srgbClr val="008A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514600" y="1447800"/>
            <a:ext cx="1981200" cy="381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758543" y="2039257"/>
            <a:ext cx="905882" cy="177074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277432" y="3780977"/>
            <a:ext cx="1476829" cy="147682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719" y="5944298"/>
            <a:ext cx="4384110" cy="738664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latin typeface="Calibri" pitchFamily="34" charset="0"/>
                <a:cs typeface="Calibri" pitchFamily="34" charset="0"/>
              </a:rPr>
              <a:t>Happy sorting !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07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07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3089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latin typeface="Cambria" panose="02040503050406030204" pitchFamily="18" charset="0"/>
                <a:cs typeface="Times New Roman" pitchFamily="1" charset="0"/>
              </a:rPr>
              <a:t>DFA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Times New Roman" pitchFamily="1" charset="0"/>
              </a:rPr>
              <a:t>s</a:t>
            </a:r>
            <a:r>
              <a:rPr lang="en-US" sz="4000" dirty="0">
                <a:latin typeface="Cambria" panose="02040503050406030204" pitchFamily="18" charset="0"/>
                <a:cs typeface="Times New Roman" pitchFamily="1" charset="0"/>
              </a:rPr>
              <a:t> or FSMs</a:t>
            </a:r>
          </a:p>
        </p:txBody>
      </p:sp>
      <p:sp>
        <p:nvSpPr>
          <p:cNvPr id="1031" name="Text Box 28"/>
          <p:cNvSpPr txBox="1">
            <a:spLocks noChangeArrowheads="1"/>
          </p:cNvSpPr>
          <p:nvPr/>
        </p:nvSpPr>
        <p:spPr bwMode="auto">
          <a:xfrm>
            <a:off x="473075" y="2219325"/>
            <a:ext cx="17192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Machine 2</a:t>
            </a:r>
          </a:p>
        </p:txBody>
      </p:sp>
      <p:sp>
        <p:nvSpPr>
          <p:cNvPr id="1032" name="Oval 29"/>
          <p:cNvSpPr>
            <a:spLocks noChangeArrowheads="1"/>
          </p:cNvSpPr>
          <p:nvPr/>
        </p:nvSpPr>
        <p:spPr bwMode="auto">
          <a:xfrm>
            <a:off x="2581275" y="21685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33" name="Text Box 30"/>
          <p:cNvSpPr txBox="1">
            <a:spLocks noChangeArrowheads="1"/>
          </p:cNvSpPr>
          <p:nvPr/>
        </p:nvSpPr>
        <p:spPr bwMode="auto">
          <a:xfrm>
            <a:off x="2713038" y="233997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</a:t>
            </a:r>
          </a:p>
        </p:txBody>
      </p:sp>
      <p:sp>
        <p:nvSpPr>
          <p:cNvPr id="1034" name="Oval 31"/>
          <p:cNvSpPr>
            <a:spLocks noChangeArrowheads="1"/>
          </p:cNvSpPr>
          <p:nvPr/>
        </p:nvSpPr>
        <p:spPr bwMode="auto">
          <a:xfrm>
            <a:off x="4535488" y="193198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35" name="Text Box 32"/>
          <p:cNvSpPr txBox="1">
            <a:spLocks noChangeArrowheads="1"/>
          </p:cNvSpPr>
          <p:nvPr/>
        </p:nvSpPr>
        <p:spPr bwMode="auto">
          <a:xfrm>
            <a:off x="4667250" y="2103438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</a:t>
            </a:r>
          </a:p>
        </p:txBody>
      </p:sp>
      <p:sp>
        <p:nvSpPr>
          <p:cNvPr id="1036" name="Oval 33"/>
          <p:cNvSpPr>
            <a:spLocks noChangeArrowheads="1"/>
          </p:cNvSpPr>
          <p:nvPr/>
        </p:nvSpPr>
        <p:spPr bwMode="auto">
          <a:xfrm>
            <a:off x="4465638" y="1871663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37" name="Text Box 34"/>
          <p:cNvSpPr txBox="1">
            <a:spLocks noChangeArrowheads="1"/>
          </p:cNvSpPr>
          <p:nvPr/>
        </p:nvSpPr>
        <p:spPr bwMode="auto">
          <a:xfrm>
            <a:off x="2903538" y="16319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1038" name="Text Box 35"/>
          <p:cNvSpPr txBox="1">
            <a:spLocks noChangeArrowheads="1"/>
          </p:cNvSpPr>
          <p:nvPr/>
        </p:nvSpPr>
        <p:spPr bwMode="auto">
          <a:xfrm>
            <a:off x="3689350" y="20764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1039" name="Text Box 36"/>
          <p:cNvSpPr txBox="1">
            <a:spLocks noChangeArrowheads="1"/>
          </p:cNvSpPr>
          <p:nvPr/>
        </p:nvSpPr>
        <p:spPr bwMode="auto">
          <a:xfrm>
            <a:off x="4548188" y="29686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1040" name="Freeform 37"/>
          <p:cNvSpPr>
            <a:spLocks/>
          </p:cNvSpPr>
          <p:nvPr/>
        </p:nvSpPr>
        <p:spPr bwMode="auto">
          <a:xfrm>
            <a:off x="2743200" y="169545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Freeform 38"/>
          <p:cNvSpPr>
            <a:spLocks/>
          </p:cNvSpPr>
          <p:nvPr/>
        </p:nvSpPr>
        <p:spPr bwMode="auto">
          <a:xfrm flipV="1">
            <a:off x="4727575" y="26622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Oval 39"/>
          <p:cNvSpPr>
            <a:spLocks noChangeArrowheads="1"/>
          </p:cNvSpPr>
          <p:nvPr/>
        </p:nvSpPr>
        <p:spPr bwMode="auto">
          <a:xfrm>
            <a:off x="2505075" y="2112963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43" name="Line 40"/>
          <p:cNvSpPr>
            <a:spLocks noChangeShapeType="1"/>
          </p:cNvSpPr>
          <p:nvPr/>
        </p:nvSpPr>
        <p:spPr bwMode="auto">
          <a:xfrm flipV="1">
            <a:off x="3332163" y="2193925"/>
            <a:ext cx="1135062" cy="319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Oval 41"/>
          <p:cNvSpPr>
            <a:spLocks noChangeArrowheads="1"/>
          </p:cNvSpPr>
          <p:nvPr/>
        </p:nvSpPr>
        <p:spPr bwMode="auto">
          <a:xfrm>
            <a:off x="6172200" y="282098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45" name="Text Box 42"/>
          <p:cNvSpPr txBox="1">
            <a:spLocks noChangeArrowheads="1"/>
          </p:cNvSpPr>
          <p:nvPr/>
        </p:nvSpPr>
        <p:spPr bwMode="auto">
          <a:xfrm>
            <a:off x="6303963" y="2992438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q2</a:t>
            </a:r>
          </a:p>
        </p:txBody>
      </p:sp>
      <p:sp>
        <p:nvSpPr>
          <p:cNvPr id="1046" name="Line 43"/>
          <p:cNvSpPr>
            <a:spLocks noChangeShapeType="1"/>
          </p:cNvSpPr>
          <p:nvPr/>
        </p:nvSpPr>
        <p:spPr bwMode="auto">
          <a:xfrm>
            <a:off x="5219700" y="2462213"/>
            <a:ext cx="99060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Text Box 44"/>
          <p:cNvSpPr txBox="1">
            <a:spLocks noChangeArrowheads="1"/>
          </p:cNvSpPr>
          <p:nvPr/>
        </p:nvSpPr>
        <p:spPr bwMode="auto">
          <a:xfrm>
            <a:off x="7207250" y="3081338"/>
            <a:ext cx="438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0,1</a:t>
            </a:r>
          </a:p>
        </p:txBody>
      </p:sp>
      <p:sp>
        <p:nvSpPr>
          <p:cNvPr id="1048" name="Freeform 45"/>
          <p:cNvSpPr>
            <a:spLocks/>
          </p:cNvSpPr>
          <p:nvPr/>
        </p:nvSpPr>
        <p:spPr bwMode="auto">
          <a:xfrm rot="5836100">
            <a:off x="6924676" y="29876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Text Box 46"/>
          <p:cNvSpPr txBox="1">
            <a:spLocks noChangeArrowheads="1"/>
          </p:cNvSpPr>
          <p:nvPr/>
        </p:nvSpPr>
        <p:spPr bwMode="auto">
          <a:xfrm>
            <a:off x="5613400" y="244792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1050" name="Text Box 47"/>
          <p:cNvSpPr txBox="1">
            <a:spLocks noChangeArrowheads="1"/>
          </p:cNvSpPr>
          <p:nvPr/>
        </p:nvSpPr>
        <p:spPr bwMode="auto">
          <a:xfrm>
            <a:off x="7219950" y="1751013"/>
            <a:ext cx="1773238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cs typeface="Times New Roman" pitchFamily="-128" charset="0"/>
              </a:rPr>
              <a:t>Every state has one transition for every possible character. </a:t>
            </a:r>
          </a:p>
        </p:txBody>
      </p:sp>
      <p:sp>
        <p:nvSpPr>
          <p:cNvPr id="1051" name="Text Box 48"/>
          <p:cNvSpPr txBox="1">
            <a:spLocks noChangeArrowheads="1"/>
          </p:cNvSpPr>
          <p:nvPr/>
        </p:nvSpPr>
        <p:spPr bwMode="auto">
          <a:xfrm>
            <a:off x="7251700" y="1404938"/>
            <a:ext cx="165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cs typeface="Times New Roman" pitchFamily="-128" charset="0"/>
              </a:rPr>
              <a:t>Deterministic</a:t>
            </a:r>
          </a:p>
        </p:txBody>
      </p:sp>
      <p:sp>
        <p:nvSpPr>
          <p:cNvPr id="1052" name="Freeform 50"/>
          <p:cNvSpPr>
            <a:spLocks/>
          </p:cNvSpPr>
          <p:nvPr/>
        </p:nvSpPr>
        <p:spPr bwMode="auto">
          <a:xfrm>
            <a:off x="2341563" y="23368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51"/>
          <p:cNvSpPr>
            <a:spLocks noChangeArrowheads="1"/>
          </p:cNvSpPr>
          <p:nvPr/>
        </p:nvSpPr>
        <p:spPr bwMode="auto">
          <a:xfrm>
            <a:off x="457200" y="5105400"/>
            <a:ext cx="34115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333399"/>
                </a:solidFill>
                <a:latin typeface="Arial" charset="0"/>
              </a:rPr>
              <a:t>L  =                                </a:t>
            </a:r>
          </a:p>
        </p:txBody>
      </p:sp>
      <p:sp>
        <p:nvSpPr>
          <p:cNvPr id="1054" name="Text Box 52"/>
          <p:cNvSpPr txBox="1">
            <a:spLocks noChangeArrowheads="1"/>
          </p:cNvSpPr>
          <p:nvPr/>
        </p:nvSpPr>
        <p:spPr bwMode="auto">
          <a:xfrm>
            <a:off x="304800" y="4191000"/>
            <a:ext cx="1803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333399"/>
                </a:solidFill>
                <a:latin typeface="Sand" charset="0"/>
              </a:rPr>
              <a:t>L is the language accepted by Machine 2</a:t>
            </a:r>
          </a:p>
        </p:txBody>
      </p:sp>
      <p:sp>
        <p:nvSpPr>
          <p:cNvPr id="1055" name="Text Box 53"/>
          <p:cNvSpPr txBox="1">
            <a:spLocks noChangeArrowheads="1"/>
          </p:cNvSpPr>
          <p:nvPr/>
        </p:nvSpPr>
        <p:spPr bwMode="auto">
          <a:xfrm>
            <a:off x="838200" y="6321425"/>
            <a:ext cx="5181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To be </a:t>
            </a:r>
            <a:r>
              <a:rPr lang="en-US" sz="1400" b="1" i="1">
                <a:latin typeface="Arial" charset="0"/>
              </a:rPr>
              <a:t>Deterministic</a:t>
            </a:r>
            <a:r>
              <a:rPr lang="en-US" sz="1400">
                <a:latin typeface="Arial" charset="0"/>
              </a:rPr>
              <a:t>, a </a:t>
            </a:r>
            <a:r>
              <a:rPr lang="en-US" sz="1400" u="sng">
                <a:latin typeface="Arial" charset="0"/>
              </a:rPr>
              <a:t>D</a:t>
            </a:r>
            <a:r>
              <a:rPr lang="en-US" sz="1400">
                <a:latin typeface="Arial" charset="0"/>
              </a:rPr>
              <a:t>FA must</a:t>
            </a:r>
          </a:p>
        </p:txBody>
      </p:sp>
      <p:sp>
        <p:nvSpPr>
          <p:cNvPr id="1056" name="Text Box 54"/>
          <p:cNvSpPr txBox="1">
            <a:spLocks noChangeArrowheads="1"/>
          </p:cNvSpPr>
          <p:nvPr/>
        </p:nvSpPr>
        <p:spPr bwMode="auto">
          <a:xfrm>
            <a:off x="3876675" y="6188075"/>
            <a:ext cx="5181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 have a 0-edge and a 1-edge from every state</a:t>
            </a:r>
          </a:p>
        </p:txBody>
      </p:sp>
      <p:sp>
        <p:nvSpPr>
          <p:cNvPr id="1057" name="Text Box 55"/>
          <p:cNvSpPr txBox="1">
            <a:spLocks noChangeArrowheads="1"/>
          </p:cNvSpPr>
          <p:nvPr/>
        </p:nvSpPr>
        <p:spPr bwMode="auto">
          <a:xfrm>
            <a:off x="3876675" y="6481763"/>
            <a:ext cx="5181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 accept all strings in L and reject all strings not in L</a:t>
            </a:r>
          </a:p>
        </p:txBody>
      </p:sp>
      <p:sp>
        <p:nvSpPr>
          <p:cNvPr id="1058" name="AutoShape 56"/>
          <p:cNvSpPr>
            <a:spLocks/>
          </p:cNvSpPr>
          <p:nvPr/>
        </p:nvSpPr>
        <p:spPr bwMode="auto">
          <a:xfrm>
            <a:off x="3762375" y="6219825"/>
            <a:ext cx="149225" cy="538163"/>
          </a:xfrm>
          <a:prstGeom prst="leftBrace">
            <a:avLst>
              <a:gd name="adj1" fmla="val 3005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59" name="Line 57"/>
          <p:cNvSpPr>
            <a:spLocks noChangeShapeType="1"/>
          </p:cNvSpPr>
          <p:nvPr/>
        </p:nvSpPr>
        <p:spPr bwMode="auto">
          <a:xfrm flipH="1">
            <a:off x="704850" y="4648200"/>
            <a:ext cx="133350" cy="338138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0" name="Group 2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95275" y="393700"/>
            <a:ext cx="381000" cy="457200"/>
            <a:chOff x="2928" y="1051"/>
            <a:chExt cx="840" cy="957"/>
          </a:xfrm>
        </p:grpSpPr>
        <p:sp>
          <p:nvSpPr>
            <p:cNvPr id="1062" name="Freeform 2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2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4" name="Oval 2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5" name="Oval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6" name="Oval 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7" name="Oval 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8" name="Oval 3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9" name="Oval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70" name="AutoShape 3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71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3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3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1" name="Text Box 85"/>
          <p:cNvSpPr txBox="1">
            <a:spLocks noChangeArrowheads="1"/>
          </p:cNvSpPr>
          <p:nvPr/>
        </p:nvSpPr>
        <p:spPr bwMode="auto">
          <a:xfrm>
            <a:off x="622300" y="128588"/>
            <a:ext cx="1333500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8A00"/>
                </a:solidFill>
                <a:cs typeface="Times New Roman" pitchFamily="-128" charset="0"/>
              </a:rPr>
              <a:t>What is each state </a:t>
            </a:r>
            <a:r>
              <a:rPr lang="en-US" sz="1400" b="1" i="1" dirty="0">
                <a:solidFill>
                  <a:srgbClr val="008A00"/>
                </a:solidFill>
                <a:cs typeface="Times New Roman" pitchFamily="-128" charset="0"/>
              </a:rPr>
              <a:t>saying</a:t>
            </a:r>
            <a:r>
              <a:rPr lang="en-US" sz="1400" dirty="0">
                <a:solidFill>
                  <a:srgbClr val="008A00"/>
                </a:solidFill>
                <a:cs typeface="Times New Roman" pitchFamily="-128" charset="0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81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6213" y="3486150"/>
              <a:ext cx="692150" cy="234950"/>
            </p14:xfrm>
          </p:contentPart>
        </mc:Choice>
        <mc:Fallback>
          <p:pic>
            <p:nvPicPr>
              <p:cNvPr id="3481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01456" y="3471758"/>
                <a:ext cx="712306" cy="264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8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3622675"/>
              <a:ext cx="130175" cy="79375"/>
            </p14:xfrm>
          </p:contentPart>
        </mc:Choice>
        <mc:Fallback>
          <p:pic>
            <p:nvPicPr>
              <p:cNvPr id="348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27689" y="3615098"/>
                <a:ext cx="153909" cy="101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8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5575" y="3452813"/>
              <a:ext cx="184150" cy="158750"/>
            </p14:xfrm>
          </p:contentPart>
        </mc:Choice>
        <mc:Fallback>
          <p:pic>
            <p:nvPicPr>
              <p:cNvPr id="348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49750" y="3437694"/>
                <a:ext cx="216160" cy="190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8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8975" y="3783013"/>
              <a:ext cx="673100" cy="254000"/>
            </p14:xfrm>
          </p:contentPart>
        </mc:Choice>
        <mc:Fallback>
          <p:pic>
            <p:nvPicPr>
              <p:cNvPr id="348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3857" y="3767183"/>
                <a:ext cx="699736" cy="283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8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0" y="4527550"/>
              <a:ext cx="1163638" cy="481013"/>
            </p14:xfrm>
          </p:contentPart>
        </mc:Choice>
        <mc:Fallback>
          <p:pic>
            <p:nvPicPr>
              <p:cNvPr id="348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97239" y="4511360"/>
                <a:ext cx="1193161" cy="510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8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0188" y="3849688"/>
              <a:ext cx="30162" cy="219075"/>
            </p14:xfrm>
          </p:contentPart>
        </mc:Choice>
        <mc:Fallback>
          <p:pic>
            <p:nvPicPr>
              <p:cNvPr id="348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55825" y="3838896"/>
                <a:ext cx="50629" cy="240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48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8463" y="3873500"/>
              <a:ext cx="23812" cy="161925"/>
            </p14:xfrm>
          </p:contentPart>
        </mc:Choice>
        <mc:Fallback>
          <p:pic>
            <p:nvPicPr>
              <p:cNvPr id="348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22588" y="3860546"/>
                <a:ext cx="46542" cy="188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48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0700" y="4046538"/>
              <a:ext cx="22225" cy="38100"/>
            </p14:xfrm>
          </p:contentPart>
        </mc:Choice>
        <mc:Fallback>
          <p:pic>
            <p:nvPicPr>
              <p:cNvPr id="348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52455" y="4040787"/>
                <a:ext cx="36205" cy="59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48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4050" y="4062413"/>
              <a:ext cx="20638" cy="23812"/>
            </p14:xfrm>
          </p:contentPart>
        </mc:Choice>
        <mc:Fallback>
          <p:pic>
            <p:nvPicPr>
              <p:cNvPr id="348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86447" y="4054836"/>
                <a:ext cx="33673" cy="42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48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8513" y="4010025"/>
              <a:ext cx="30162" cy="33338"/>
            </p14:xfrm>
          </p:contentPart>
        </mc:Choice>
        <mc:Fallback>
          <p:pic>
            <p:nvPicPr>
              <p:cNvPr id="348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31245" y="4002856"/>
                <a:ext cx="45061" cy="4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48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25" y="3881438"/>
              <a:ext cx="28575" cy="211137"/>
            </p14:xfrm>
          </p:contentPart>
        </mc:Choice>
        <mc:Fallback>
          <p:pic>
            <p:nvPicPr>
              <p:cNvPr id="348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15980" y="3866666"/>
                <a:ext cx="53221" cy="230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48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2463" y="4149725"/>
              <a:ext cx="741362" cy="265113"/>
            </p14:xfrm>
          </p:contentPart>
        </mc:Choice>
        <mc:Fallback>
          <p:pic>
            <p:nvPicPr>
              <p:cNvPr id="348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16628" y="4133516"/>
                <a:ext cx="773752" cy="297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8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3800" y="4746625"/>
              <a:ext cx="1084263" cy="914400"/>
            </p14:xfrm>
          </p:contentPart>
        </mc:Choice>
        <mc:Fallback>
          <p:pic>
            <p:nvPicPr>
              <p:cNvPr id="348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77961" y="4730785"/>
                <a:ext cx="1115941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8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9200" y="4943475"/>
              <a:ext cx="625475" cy="346075"/>
            </p14:xfrm>
          </p:contentPart>
        </mc:Choice>
        <mc:Fallback>
          <p:pic>
            <p:nvPicPr>
              <p:cNvPr id="348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474436" y="4929430"/>
                <a:ext cx="656083" cy="370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48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1363" y="4887913"/>
              <a:ext cx="503237" cy="446087"/>
            </p14:xfrm>
          </p:contentPart>
        </mc:Choice>
        <mc:Fallback>
          <p:pic>
            <p:nvPicPr>
              <p:cNvPr id="348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74524" y="4875672"/>
                <a:ext cx="517276" cy="469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8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4908550"/>
              <a:ext cx="500062" cy="306388"/>
            </p14:xfrm>
          </p:contentPart>
        </mc:Choice>
        <mc:Fallback>
          <p:pic>
            <p:nvPicPr>
              <p:cNvPr id="348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62298" y="4899549"/>
                <a:ext cx="529922" cy="32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8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4075" y="4981575"/>
              <a:ext cx="960438" cy="636588"/>
            </p14:xfrm>
          </p:contentPart>
        </mc:Choice>
        <mc:Fallback>
          <p:pic>
            <p:nvPicPr>
              <p:cNvPr id="348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50751" y="4965732"/>
                <a:ext cx="989608" cy="667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8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4884738"/>
              <a:ext cx="974725" cy="703262"/>
            </p14:xfrm>
          </p:contentPart>
        </mc:Choice>
        <mc:Fallback>
          <p:pic>
            <p:nvPicPr>
              <p:cNvPr id="348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47141" y="4869622"/>
                <a:ext cx="986243" cy="725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48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8813" y="5053013"/>
              <a:ext cx="668337" cy="885825"/>
            </p14:xfrm>
          </p:contentPart>
        </mc:Choice>
        <mc:Fallback>
          <p:pic>
            <p:nvPicPr>
              <p:cNvPr id="348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94769" y="5037535"/>
                <a:ext cx="685622" cy="90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8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2125" y="1584325"/>
              <a:ext cx="736600" cy="487363"/>
            </p14:xfrm>
          </p:contentPart>
        </mc:Choice>
        <mc:Fallback>
          <p:pic>
            <p:nvPicPr>
              <p:cNvPr id="348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17364" y="1569927"/>
                <a:ext cx="766122" cy="516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8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7288" y="1263650"/>
              <a:ext cx="887412" cy="631825"/>
            </p14:xfrm>
          </p:contentPart>
        </mc:Choice>
        <mc:Fallback>
          <p:pic>
            <p:nvPicPr>
              <p:cNvPr id="348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53248" y="1248143"/>
                <a:ext cx="906492" cy="659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48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9163" y="1174750"/>
              <a:ext cx="271462" cy="384175"/>
            </p14:xfrm>
          </p:contentPart>
        </mc:Choice>
        <mc:Fallback>
          <p:pic>
            <p:nvPicPr>
              <p:cNvPr id="348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87282" y="1160348"/>
                <a:ext cx="298464" cy="408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48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5450" y="1833563"/>
              <a:ext cx="455613" cy="238125"/>
            </p14:xfrm>
          </p:contentPart>
        </mc:Choice>
        <mc:Fallback>
          <p:pic>
            <p:nvPicPr>
              <p:cNvPr id="348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93934" y="1818072"/>
                <a:ext cx="472528" cy="266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48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0525" y="2454275"/>
              <a:ext cx="1603375" cy="563563"/>
            </p14:xfrm>
          </p:contentPart>
        </mc:Choice>
        <mc:Fallback>
          <p:pic>
            <p:nvPicPr>
              <p:cNvPr id="348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26126" y="2444912"/>
                <a:ext cx="1623534" cy="5884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69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46100" y="3200400"/>
            <a:ext cx="8166100" cy="101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06438" y="1285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Cambria" panose="02040503050406030204" pitchFamily="18" charset="0"/>
                <a:cs typeface="Times New Roman" pitchFamily="-128" charset="0"/>
              </a:rPr>
              <a:t>Distinguishable Sets</a:t>
            </a:r>
            <a:endParaRPr lang="en-US" sz="44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3225" y="1395740"/>
            <a:ext cx="304323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Given a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language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b="1" dirty="0" smtClean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endParaRPr lang="en-US" sz="2400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39725" y="2087276"/>
            <a:ext cx="754538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Two strings </a:t>
            </a:r>
            <a:r>
              <a:rPr lang="en-US" sz="24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400" baseline="-300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1 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, </a:t>
            </a:r>
            <a:r>
              <a:rPr lang="en-US" sz="24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w</a:t>
            </a:r>
            <a:r>
              <a:rPr lang="en-US" sz="2400" baseline="-30000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are 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-128" charset="0"/>
              </a:rPr>
              <a:t>distinguishable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-128" charset="0"/>
              </a:rPr>
              <a:t>w.r.t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. </a:t>
            </a:r>
            <a:r>
              <a:rPr lang="en-US" sz="32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itchFamily="-128" charset="0"/>
              </a:rPr>
              <a:t>L</a:t>
            </a:r>
            <a:r>
              <a:rPr lang="en-US" sz="2800" dirty="0">
                <a:latin typeface="Calibri" panose="020F0502020204030204" pitchFamily="34" charset="0"/>
                <a:cs typeface="Times New Roman" pitchFamily="-128" charset="0"/>
              </a:rPr>
              <a:t> if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393700" y="3382349"/>
            <a:ext cx="85090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sym typeface="Symbol" charset="2"/>
              </a:rPr>
              <a:t> z  </a:t>
            </a:r>
            <a:r>
              <a:rPr lang="en-US" sz="2400" dirty="0" err="1" smtClean="0">
                <a:latin typeface="Calibri" panose="020F0502020204030204" pitchFamily="34" charset="0"/>
                <a:sym typeface="Symbol" charset="2"/>
              </a:rPr>
              <a:t>s.t.</a:t>
            </a:r>
            <a:r>
              <a:rPr lang="en-US" sz="3200" dirty="0" smtClean="0">
                <a:latin typeface="Calibri" panose="020F0502020204030204" pitchFamily="34" charset="0"/>
                <a:sym typeface="Symbol" charset="2"/>
              </a:rPr>
              <a:t>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w</a:t>
            </a:r>
            <a:r>
              <a:rPr lang="en-US" sz="3200" baseline="-30000" dirty="0">
                <a:solidFill>
                  <a:srgbClr val="333399"/>
                </a:solidFill>
                <a:latin typeface="Calibri" panose="020F0502020204030204" pitchFamily="34" charset="0"/>
              </a:rPr>
              <a:t>1</a:t>
            </a:r>
            <a:r>
              <a:rPr lang="en-US" sz="3200" baseline="-30000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z  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    </a:t>
            </a:r>
            <a:r>
              <a:rPr lang="en-US" sz="2400" dirty="0">
                <a:latin typeface="Calibri" panose="020F0502020204030204" pitchFamily="34" charset="0"/>
                <a:sym typeface="Symbol" charset="2"/>
              </a:rPr>
              <a:t>and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  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w</a:t>
            </a:r>
            <a:r>
              <a:rPr lang="en-US" sz="3200" baseline="-30000" dirty="0">
                <a:solidFill>
                  <a:srgbClr val="333399"/>
                </a:solidFill>
                <a:latin typeface="Calibri" panose="020F0502020204030204" pitchFamily="34" charset="0"/>
              </a:rPr>
              <a:t>2</a:t>
            </a:r>
            <a:r>
              <a:rPr lang="en-US" sz="3200" baseline="-30000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z    </a:t>
            </a:r>
            <a:r>
              <a:rPr lang="en-US" sz="3200" dirty="0">
                <a:solidFill>
                  <a:srgbClr val="333399"/>
                </a:solidFill>
                <a:latin typeface="Calibri" panose="020F0502020204030204" pitchFamily="34" charset="0"/>
              </a:rPr>
              <a:t>L    </a:t>
            </a:r>
            <a:r>
              <a:rPr lang="en-US" sz="2400" dirty="0">
                <a:latin typeface="Calibri" panose="020F0502020204030204" pitchFamily="34" charset="0"/>
                <a:sym typeface="Symbol" charset="2"/>
              </a:rPr>
              <a:t>(or vice versa).</a:t>
            </a:r>
            <a:r>
              <a:rPr lang="en-US" sz="3200" dirty="0">
                <a:latin typeface="Calibri" panose="020F0502020204030204" pitchFamily="34" charset="0"/>
                <a:sym typeface="Symbol" charset="2"/>
              </a:rPr>
              <a:t> 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5091335" y="1297257"/>
            <a:ext cx="3452590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they might have different </a:t>
            </a:r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outcomes/fates</a:t>
            </a:r>
            <a:endParaRPr lang="en-US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5687725" y="2579623"/>
            <a:ext cx="1285032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with </a:t>
            </a:r>
            <a:r>
              <a:rPr lang="en-US" sz="1400" dirty="0">
                <a:latin typeface="Calibri" panose="020F0502020204030204" pitchFamily="34" charset="0"/>
              </a:rPr>
              <a:t>respect </a:t>
            </a:r>
            <a:r>
              <a:rPr lang="en-US" sz="1400" dirty="0" smtClean="0">
                <a:latin typeface="Calibri" panose="020F0502020204030204" pitchFamily="34" charset="0"/>
              </a:rPr>
              <a:t>to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1514" name="Line 17"/>
          <p:cNvSpPr>
            <a:spLocks noChangeShapeType="1"/>
          </p:cNvSpPr>
          <p:nvPr/>
        </p:nvSpPr>
        <p:spPr bwMode="auto">
          <a:xfrm flipH="1" flipV="1">
            <a:off x="2689226" y="3897411"/>
            <a:ext cx="866774" cy="5291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2852960" y="4426607"/>
            <a:ext cx="22383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think of z as a "suffix</a:t>
            </a:r>
            <a:r>
              <a:rPr lang="en-US" sz="1400" dirty="0" smtClean="0">
                <a:latin typeface="Calibri" panose="020F0502020204030204" pitchFamily="34" charset="0"/>
                <a:cs typeface="Times New Roman" pitchFamily="-128" charset="0"/>
              </a:rPr>
              <a:t>" or a "future" </a:t>
            </a: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for w</a:t>
            </a:r>
            <a:r>
              <a:rPr lang="en-US" sz="1400" baseline="-25000" dirty="0">
                <a:latin typeface="Calibri" panose="020F0502020204030204" pitchFamily="34" charset="0"/>
                <a:cs typeface="Times New Roman" pitchFamily="-128" charset="0"/>
              </a:rPr>
              <a:t>1</a:t>
            </a: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 and w</a:t>
            </a:r>
            <a:r>
              <a:rPr lang="en-US" sz="1400" baseline="-25000" dirty="0">
                <a:latin typeface="Calibri" panose="020F0502020204030204" pitchFamily="34" charset="0"/>
                <a:cs typeface="Times New Roman" pitchFamily="-128" charset="0"/>
              </a:rPr>
              <a:t>2</a:t>
            </a:r>
          </a:p>
        </p:txBody>
      </p:sp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235744" y="4426606"/>
            <a:ext cx="94138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 panose="020F0502020204030204" pitchFamily="34" charset="0"/>
                <a:cs typeface="Times New Roman" pitchFamily="-128" charset="0"/>
              </a:rPr>
              <a:t>there exists</a:t>
            </a:r>
            <a:endParaRPr lang="en-US" sz="1400" baseline="-25000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21517" name="Line 20"/>
          <p:cNvSpPr>
            <a:spLocks noChangeShapeType="1"/>
          </p:cNvSpPr>
          <p:nvPr/>
        </p:nvSpPr>
        <p:spPr bwMode="auto">
          <a:xfrm flipV="1">
            <a:off x="706437" y="3971923"/>
            <a:ext cx="160337" cy="4546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own Arrow 1"/>
          <p:cNvSpPr/>
          <p:nvPr/>
        </p:nvSpPr>
        <p:spPr bwMode="auto">
          <a:xfrm rot="1409430">
            <a:off x="5193736" y="1626572"/>
            <a:ext cx="341313" cy="584775"/>
          </a:xfrm>
          <a:prstGeom prst="downArrow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30314" y="3897411"/>
            <a:ext cx="861070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such that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3708400" y="3967123"/>
            <a:ext cx="1511300" cy="4594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1814288" y="3599537"/>
            <a:ext cx="7039429" cy="1407885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173" y="507997"/>
            <a:ext cx="433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This week's key ideas: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7773" y="1255485"/>
            <a:ext cx="751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(1)  Not every (</a:t>
            </a: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boolean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function can be computed.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5034" y="2031987"/>
            <a:ext cx="536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(2)  So, what </a:t>
            </a:r>
            <a:r>
              <a:rPr lang="en-US" sz="2400" b="1" i="1" u="sng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can</a:t>
            </a:r>
            <a:r>
              <a:rPr lang="en-US" sz="2400" b="1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 be computed?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82802" y="2721426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Answer #1: 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Regular expressions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0062" y="3991404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Answer #2: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47388" y="3749004"/>
            <a:ext cx="4124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Finite-state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machines     (FSMs)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0131" y="4336840"/>
            <a:ext cx="4984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Deterministic Finite Automata  (DFAs)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2808" y="5508120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Answer #3: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40134" y="5497944"/>
            <a:ext cx="3347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Turing machines     (TMs)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20451710">
            <a:off x="446807" y="2855072"/>
            <a:ext cx="1057341" cy="369332"/>
          </a:xfrm>
          <a:prstGeom prst="rect">
            <a:avLst/>
          </a:prstGeom>
          <a:noFill/>
          <a:ln>
            <a:solidFill>
              <a:srgbClr val="008A0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Last time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20451710">
            <a:off x="974493" y="4212153"/>
            <a:ext cx="1061509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8A0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8A00"/>
                </a:solidFill>
                <a:latin typeface="Calibri" pitchFamily="34" charset="0"/>
                <a:cs typeface="Calibri" pitchFamily="34" charset="0"/>
              </a:rPr>
              <a:t>This time</a:t>
            </a:r>
            <a:endParaRPr lang="en-US" sz="1800" dirty="0">
              <a:solidFill>
                <a:srgbClr val="008A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20451710">
            <a:off x="542684" y="5554728"/>
            <a:ext cx="112684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A0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Next time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5500688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union</a:t>
            </a:r>
            <a:r>
              <a:rPr lang="en-US" sz="2400"/>
              <a:t>        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2400"/>
              <a:t> 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or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0375" y="1274763"/>
            <a:ext cx="8218488" cy="180975"/>
            <a:chOff x="295" y="1311"/>
            <a:chExt cx="5177" cy="114"/>
          </a:xfrm>
        </p:grpSpPr>
        <p:sp>
          <p:nvSpPr>
            <p:cNvPr id="3380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381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561975" y="388938"/>
            <a:ext cx="81026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60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Kleene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answer: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smtClean="0">
                <a:latin typeface="Calibri" pitchFamily="34" charset="0"/>
                <a:cs typeface="Calibri" pitchFamily="34" charset="0"/>
              </a:rPr>
              <a:t>Regular Expressions</a:t>
            </a:r>
            <a:endParaRPr lang="en-US" sz="3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304800" y="3997325"/>
            <a:ext cx="533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A </a:t>
            </a:r>
            <a:r>
              <a:rPr lang="en-US" sz="1800" b="1" i="1" dirty="0"/>
              <a:t>regular expression</a:t>
            </a:r>
            <a:r>
              <a:rPr lang="en-US" sz="1800" dirty="0"/>
              <a:t> is composed of three operations: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631825" y="5019675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concatenation</a:t>
            </a:r>
            <a:r>
              <a:rPr lang="en-US" sz="2400"/>
              <a:t>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2400">
                <a:latin typeface="Arial" charset="0"/>
              </a:rPr>
              <a:t> </a:t>
            </a:r>
            <a:r>
              <a:rPr lang="en-US" sz="2400"/>
              <a:t>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then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2971800" y="6172200"/>
            <a:ext cx="5886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where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800"/>
              <a:t> and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800"/>
              <a:t> can be any bit strings - or regular expressions </a:t>
            </a:r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7191375" y="45291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7446963" y="4495800"/>
            <a:ext cx="13112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631825" y="4538663"/>
            <a:ext cx="64246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8F01B8"/>
                </a:solidFill>
              </a:rPr>
              <a:t>  </a:t>
            </a:r>
            <a:r>
              <a:rPr lang="en-US" sz="2400" i="1" dirty="0" err="1">
                <a:solidFill>
                  <a:srgbClr val="8F01B8"/>
                </a:solidFill>
              </a:rPr>
              <a:t>Kleene</a:t>
            </a:r>
            <a:r>
              <a:rPr lang="en-US" sz="2400" dirty="0">
                <a:solidFill>
                  <a:srgbClr val="8F01B8"/>
                </a:solidFill>
              </a:rPr>
              <a:t> Star                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2400" dirty="0"/>
              <a:t>          “0 or more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 dirty="0" err="1"/>
              <a:t>’s</a:t>
            </a:r>
            <a:r>
              <a:rPr lang="en-US" sz="2400" dirty="0"/>
              <a:t>”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7446963" y="5859463"/>
            <a:ext cx="12509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5688013" y="6519863"/>
            <a:ext cx="8794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base case</a:t>
            </a: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7153275" y="6500813"/>
            <a:ext cx="15398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recursively defined !</a:t>
            </a:r>
          </a:p>
        </p:txBody>
      </p:sp>
      <p:sp>
        <p:nvSpPr>
          <p:cNvPr id="33806" name="Line 16"/>
          <p:cNvSpPr>
            <a:spLocks noChangeShapeType="1"/>
          </p:cNvSpPr>
          <p:nvPr/>
        </p:nvSpPr>
        <p:spPr bwMode="auto">
          <a:xfrm>
            <a:off x="5649913" y="6548438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7" name="Line 17"/>
          <p:cNvSpPr>
            <a:spLocks noChangeShapeType="1"/>
          </p:cNvSpPr>
          <p:nvPr/>
        </p:nvSpPr>
        <p:spPr bwMode="auto">
          <a:xfrm>
            <a:off x="7059613" y="6530975"/>
            <a:ext cx="174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1524000" y="2052638"/>
            <a:ext cx="5834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i="1" dirty="0">
                <a:latin typeface="Trebuchet MS" pitchFamily="1" charset="0"/>
              </a:rPr>
              <a:t>a </a:t>
            </a:r>
            <a:r>
              <a:rPr lang="en-US" sz="2700" b="1" i="1" dirty="0">
                <a:solidFill>
                  <a:srgbClr val="C00000"/>
                </a:solidFill>
                <a:latin typeface="Trebuchet MS" pitchFamily="1" charset="0"/>
              </a:rPr>
              <a:t>structural</a:t>
            </a:r>
            <a:r>
              <a:rPr lang="en-US" sz="2700" i="1" dirty="0">
                <a:latin typeface="Trebuchet MS" pitchFamily="1" charset="0"/>
              </a:rPr>
              <a:t> description for those sets that are computable</a:t>
            </a:r>
            <a:r>
              <a:rPr lang="en-US" sz="2700" b="1" i="1" dirty="0">
                <a:latin typeface="Trebuchet MS" pitchFamily="1" charset="0"/>
              </a:rPr>
              <a:t> </a:t>
            </a:r>
            <a:r>
              <a:rPr lang="en-US" sz="2700" i="1" dirty="0">
                <a:latin typeface="Trebuchet MS" pitchFamily="1" charset="0"/>
              </a:rPr>
              <a:t>…</a:t>
            </a:r>
            <a:endParaRPr lang="en-US" sz="2700" dirty="0">
              <a:latin typeface="Trebuchet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429000" y="1219200"/>
            <a:ext cx="2227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69975" y="2560638"/>
            <a:ext cx="2012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Helvetica" pitchFamily="1" charset="0"/>
              </a:rPr>
              <a:t>Declarative</a:t>
            </a:r>
          </a:p>
          <a:p>
            <a:pPr algn="ctr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453063" y="2514600"/>
            <a:ext cx="2012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Helvetica" pitchFamily="1" charset="0"/>
              </a:rPr>
              <a:t>Imperative</a:t>
            </a:r>
          </a:p>
          <a:p>
            <a:pPr algn="ctr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230438" y="4689475"/>
            <a:ext cx="218916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Helvetica" pitchFamily="1" charset="0"/>
              </a:rPr>
              <a:t>Functional Programming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85738" y="4689475"/>
            <a:ext cx="218916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Helvetica" pitchFamily="1" charset="0"/>
              </a:rPr>
              <a:t>Logic Programming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495800" y="4689475"/>
            <a:ext cx="23352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Helvetica" pitchFamily="1" charset="0"/>
              </a:rPr>
              <a:t>Object-Oriented</a:t>
            </a:r>
          </a:p>
          <a:p>
            <a:pPr algn="ctr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04025" y="4689475"/>
            <a:ext cx="2089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Helvetica" pitchFamily="1" charset="0"/>
              </a:rPr>
              <a:t>Low-level </a:t>
            </a:r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2701925" y="1820863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111750" y="1811338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190625" y="3419475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420938" y="3384550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5686425" y="3340100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916738" y="3305175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1248695" y="209550"/>
            <a:ext cx="667611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/>
              <a:t>CS 60 programming languages</a:t>
            </a:r>
            <a:endParaRPr lang="en-US" sz="3600" b="1" dirty="0"/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2514600" y="5607050"/>
            <a:ext cx="1603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Scheme</a:t>
            </a:r>
          </a:p>
        </p:txBody>
      </p:sp>
      <p:sp>
        <p:nvSpPr>
          <p:cNvPr id="12305" name="Text Box 20"/>
          <p:cNvSpPr txBox="1">
            <a:spLocks noChangeArrowheads="1"/>
          </p:cNvSpPr>
          <p:nvPr/>
        </p:nvSpPr>
        <p:spPr bwMode="auto">
          <a:xfrm>
            <a:off x="4938713" y="5607050"/>
            <a:ext cx="13414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Java</a:t>
            </a:r>
          </a:p>
        </p:txBody>
      </p:sp>
      <p:sp>
        <p:nvSpPr>
          <p:cNvPr id="12306" name="Text Box 21"/>
          <p:cNvSpPr txBox="1">
            <a:spLocks noChangeArrowheads="1"/>
          </p:cNvSpPr>
          <p:nvPr/>
        </p:nvSpPr>
        <p:spPr bwMode="auto">
          <a:xfrm>
            <a:off x="7086600" y="5608638"/>
            <a:ext cx="1603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80236"/>
                </a:solidFill>
              </a:rPr>
              <a:t>JFlap</a:t>
            </a:r>
          </a:p>
        </p:txBody>
      </p:sp>
      <p:sp>
        <p:nvSpPr>
          <p:cNvPr id="12307" name="Text Box 22"/>
          <p:cNvSpPr txBox="1">
            <a:spLocks noChangeArrowheads="1"/>
          </p:cNvSpPr>
          <p:nvPr/>
        </p:nvSpPr>
        <p:spPr bwMode="auto">
          <a:xfrm>
            <a:off x="457200" y="5608638"/>
            <a:ext cx="1603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Prolog</a:t>
            </a:r>
            <a:endParaRPr lang="en-US" sz="2800" b="1">
              <a:solidFill>
                <a:srgbClr val="B9B1BA"/>
              </a:solidFill>
            </a:endParaRPr>
          </a:p>
        </p:txBody>
      </p:sp>
      <p:sp>
        <p:nvSpPr>
          <p:cNvPr id="12308" name="Line 37"/>
          <p:cNvSpPr>
            <a:spLocks noChangeShapeType="1"/>
          </p:cNvSpPr>
          <p:nvPr/>
        </p:nvSpPr>
        <p:spPr bwMode="auto">
          <a:xfrm>
            <a:off x="457200" y="6465888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38"/>
          <p:cNvSpPr txBox="1">
            <a:spLocks noChangeArrowheads="1"/>
          </p:cNvSpPr>
          <p:nvPr/>
        </p:nvSpPr>
        <p:spPr bwMode="auto">
          <a:xfrm>
            <a:off x="6330950" y="651986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980236"/>
                </a:solidFill>
                <a:latin typeface="Arial" charset="0"/>
                <a:ea typeface="ＭＳ Ｐゴシック" pitchFamily="1" charset="-128"/>
              </a:rPr>
              <a:t>No machine at all!</a:t>
            </a:r>
          </a:p>
        </p:txBody>
      </p:sp>
      <p:sp>
        <p:nvSpPr>
          <p:cNvPr id="12310" name="Text Box 39"/>
          <p:cNvSpPr txBox="1">
            <a:spLocks noChangeArrowheads="1"/>
          </p:cNvSpPr>
          <p:nvPr/>
        </p:nvSpPr>
        <p:spPr bwMode="auto">
          <a:xfrm>
            <a:off x="919163" y="6472238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Arial" charset="0"/>
                <a:ea typeface="ＭＳ Ｐゴシック" pitchFamily="1" charset="-128"/>
              </a:rPr>
              <a:t>more abstraction away from the machine</a:t>
            </a:r>
          </a:p>
        </p:txBody>
      </p:sp>
      <p:sp>
        <p:nvSpPr>
          <p:cNvPr id="12311" name="Text Box 40"/>
          <p:cNvSpPr txBox="1">
            <a:spLocks noChangeArrowheads="1"/>
          </p:cNvSpPr>
          <p:nvPr/>
        </p:nvSpPr>
        <p:spPr bwMode="auto">
          <a:xfrm>
            <a:off x="2254250" y="60801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latin typeface="Arial" charset="0"/>
                <a:ea typeface="ＭＳ Ｐゴシック" pitchFamily="1" charset="-128"/>
              </a:rPr>
              <a:t>creating algorithms</a:t>
            </a:r>
          </a:p>
        </p:txBody>
      </p:sp>
      <p:sp>
        <p:nvSpPr>
          <p:cNvPr id="12312" name="Text Box 41"/>
          <p:cNvSpPr txBox="1">
            <a:spLocks noChangeArrowheads="1"/>
          </p:cNvSpPr>
          <p:nvPr/>
        </p:nvSpPr>
        <p:spPr bwMode="auto">
          <a:xfrm>
            <a:off x="4572000" y="60801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latin typeface="Arial" charset="0"/>
                <a:ea typeface="ＭＳ Ｐゴシック" pitchFamily="1" charset="-128"/>
              </a:rPr>
              <a:t>creating data structures</a:t>
            </a:r>
          </a:p>
        </p:txBody>
      </p:sp>
      <p:sp>
        <p:nvSpPr>
          <p:cNvPr id="12313" name="Text Box 42"/>
          <p:cNvSpPr txBox="1">
            <a:spLocks noChangeArrowheads="1"/>
          </p:cNvSpPr>
          <p:nvPr/>
        </p:nvSpPr>
        <p:spPr bwMode="auto">
          <a:xfrm>
            <a:off x="477838" y="6080125"/>
            <a:ext cx="1624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latin typeface="Arial" charset="0"/>
                <a:ea typeface="ＭＳ Ｐゴシック" pitchFamily="1" charset="-128"/>
              </a:rPr>
              <a:t>leveraging one algorithm</a:t>
            </a:r>
          </a:p>
        </p:txBody>
      </p:sp>
      <p:sp>
        <p:nvSpPr>
          <p:cNvPr id="12314" name="Text Box 43"/>
          <p:cNvSpPr txBox="1">
            <a:spLocks noChangeArrowheads="1"/>
          </p:cNvSpPr>
          <p:nvPr/>
        </p:nvSpPr>
        <p:spPr bwMode="auto">
          <a:xfrm>
            <a:off x="6858000" y="6080125"/>
            <a:ext cx="2020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980236"/>
                </a:solidFill>
                <a:latin typeface="Arial" charset="0"/>
                <a:ea typeface="ＭＳ Ｐゴシック" pitchFamily="1" charset="-128"/>
              </a:rPr>
              <a:t>creating </a:t>
            </a:r>
            <a:r>
              <a:rPr lang="en-US" sz="1000" i="1">
                <a:solidFill>
                  <a:srgbClr val="980236"/>
                </a:solidFill>
                <a:latin typeface="Arial" charset="0"/>
                <a:ea typeface="ＭＳ Ｐゴシック" pitchFamily="1" charset="-128"/>
              </a:rPr>
              <a:t>computation</a:t>
            </a:r>
            <a:endParaRPr lang="en-US" sz="1000">
              <a:solidFill>
                <a:srgbClr val="980236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2315" name="Text Box 44"/>
          <p:cNvSpPr txBox="1">
            <a:spLocks noChangeArrowheads="1"/>
          </p:cNvSpPr>
          <p:nvPr/>
        </p:nvSpPr>
        <p:spPr bwMode="auto">
          <a:xfrm>
            <a:off x="4130675" y="64738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Arial" charset="0"/>
                <a:ea typeface="ＭＳ Ｐゴシック" pitchFamily="1" charset="-128"/>
              </a:rPr>
              <a:t>closer to the machine</a:t>
            </a:r>
          </a:p>
        </p:txBody>
      </p:sp>
      <p:sp>
        <p:nvSpPr>
          <p:cNvPr id="12316" name="Line 45"/>
          <p:cNvSpPr>
            <a:spLocks noChangeShapeType="1"/>
          </p:cNvSpPr>
          <p:nvPr/>
        </p:nvSpPr>
        <p:spPr bwMode="auto">
          <a:xfrm flipH="1">
            <a:off x="657225" y="6600825"/>
            <a:ext cx="31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46"/>
          <p:cNvSpPr>
            <a:spLocks noChangeShapeType="1"/>
          </p:cNvSpPr>
          <p:nvPr/>
        </p:nvSpPr>
        <p:spPr bwMode="auto">
          <a:xfrm>
            <a:off x="6248400" y="6600825"/>
            <a:ext cx="31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47"/>
          <p:cNvSpPr>
            <a:spLocks noChangeShapeType="1"/>
          </p:cNvSpPr>
          <p:nvPr/>
        </p:nvSpPr>
        <p:spPr bwMode="auto">
          <a:xfrm>
            <a:off x="6886575" y="6053138"/>
            <a:ext cx="1588" cy="33813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48"/>
          <p:cNvSpPr>
            <a:spLocks noChangeArrowheads="1"/>
          </p:cNvSpPr>
          <p:nvPr/>
        </p:nvSpPr>
        <p:spPr bwMode="auto">
          <a:xfrm>
            <a:off x="6500813" y="567055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the (real) machine</a:t>
            </a:r>
          </a:p>
        </p:txBody>
      </p:sp>
    </p:spTree>
    <p:extLst>
      <p:ext uri="{BB962C8B-B14F-4D97-AF65-F5344CB8AC3E}">
        <p14:creationId xmlns:p14="http://schemas.microsoft.com/office/powerpoint/2010/main" val="5903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86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What can DFA's do?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04800" y="1523375"/>
            <a:ext cx="8072438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Is it possible to build a DFA accepting this language?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28" charset="0"/>
              </a:rPr>
              <a:t>      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L = { w | w is a </a:t>
            </a:r>
            <a:r>
              <a:rPr lang="en-US" sz="2400" i="1" dirty="0">
                <a:solidFill>
                  <a:srgbClr val="C00000"/>
                </a:solidFill>
                <a:latin typeface="Arial" charset="0"/>
              </a:rPr>
              <a:t>binary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number that is divisible by 7 }</a:t>
            </a:r>
            <a:endParaRPr lang="en-US" sz="2400" dirty="0">
              <a:latin typeface="Times" pitchFamily="-12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533" y="3603870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Times New Roman" pitchFamily="-128" charset="0"/>
              </a:rPr>
              <a:t>Accept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847" y="3603870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Times New Roman" pitchFamily="-128" charset="0"/>
              </a:rPr>
              <a:t>Reject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0868" y="4075578"/>
            <a:ext cx="7714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10101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11100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100011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101010</a:t>
            </a:r>
          </a:p>
          <a:p>
            <a:pPr algn="r"/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7051" y="4104606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Times New Roman" pitchFamily="-128" charset="0"/>
              </a:rPr>
              <a:t>all others</a:t>
            </a:r>
            <a:endParaRPr lang="en-US" sz="1800" b="1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621730" y="5756541"/>
            <a:ext cx="5157181" cy="46166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mbria" pitchFamily="18" charset="0"/>
              </a:rPr>
              <a:t>This is problem 6 on this week's HW…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57525" y="6248400"/>
            <a:ext cx="58801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cs typeface="Times New Roman" pitchFamily="-128" charset="0"/>
              </a:rPr>
              <a:t>Suppose you're on the accepting state and the next input bit is a </a:t>
            </a:r>
            <a:r>
              <a:rPr lang="en-US" sz="2400">
                <a:solidFill>
                  <a:srgbClr val="333399"/>
                </a:solidFill>
                <a:cs typeface="Times New Roman" pitchFamily="-128" charset="0"/>
              </a:rPr>
              <a:t>0</a:t>
            </a:r>
            <a:r>
              <a:rPr lang="en-US" sz="1600">
                <a:cs typeface="Times New Roman" pitchFamily="-128" charset="0"/>
              </a:rPr>
              <a:t>… 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80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0" y="2565400"/>
              <a:ext cx="1046163" cy="498475"/>
            </p14:xfrm>
          </p:contentPart>
        </mc:Choice>
        <mc:Fallback>
          <p:pic>
            <p:nvPicPr>
              <p:cNvPr id="880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1290" y="2553883"/>
                <a:ext cx="1074243" cy="525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80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2674938"/>
              <a:ext cx="568325" cy="601662"/>
            </p14:xfrm>
          </p:contentPart>
        </mc:Choice>
        <mc:Fallback>
          <p:pic>
            <p:nvPicPr>
              <p:cNvPr id="880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9923" y="2659824"/>
                <a:ext cx="597876" cy="631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80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0063" y="3086100"/>
              <a:ext cx="625475" cy="684213"/>
            </p14:xfrm>
          </p:contentPart>
        </mc:Choice>
        <mc:Fallback>
          <p:pic>
            <p:nvPicPr>
              <p:cNvPr id="880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35299" y="3072416"/>
                <a:ext cx="655362" cy="712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80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3632200"/>
              <a:ext cx="188912" cy="277813"/>
            </p14:xfrm>
          </p:contentPart>
        </mc:Choice>
        <mc:Fallback>
          <p:pic>
            <p:nvPicPr>
              <p:cNvPr id="880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39541" y="3616366"/>
                <a:ext cx="210142" cy="309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80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1163" y="2703513"/>
              <a:ext cx="514350" cy="741362"/>
            </p14:xfrm>
          </p:contentPart>
        </mc:Choice>
        <mc:Fallback>
          <p:pic>
            <p:nvPicPr>
              <p:cNvPr id="880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05326" y="2687310"/>
                <a:ext cx="546384" cy="770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80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3950" y="3113088"/>
              <a:ext cx="490538" cy="382587"/>
            </p14:xfrm>
          </p:contentPart>
        </mc:Choice>
        <mc:Fallback>
          <p:pic>
            <p:nvPicPr>
              <p:cNvPr id="880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2793" y="3097252"/>
                <a:ext cx="518250" cy="411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80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3305175"/>
              <a:ext cx="293688" cy="307975"/>
            </p14:xfrm>
          </p:contentPart>
        </mc:Choice>
        <mc:Fallback>
          <p:pic>
            <p:nvPicPr>
              <p:cNvPr id="880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73988" y="3290424"/>
                <a:ext cx="323561" cy="33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80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9088" y="3321050"/>
              <a:ext cx="868362" cy="795338"/>
            </p14:xfrm>
          </p:contentPart>
        </mc:Choice>
        <mc:Fallback>
          <p:pic>
            <p:nvPicPr>
              <p:cNvPr id="880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12527" y="3304488"/>
                <a:ext cx="901844" cy="828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80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1713" y="3687763"/>
              <a:ext cx="1354137" cy="1069975"/>
            </p14:xfrm>
          </p:contentPart>
        </mc:Choice>
        <mc:Fallback>
          <p:pic>
            <p:nvPicPr>
              <p:cNvPr id="880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67671" y="3674082"/>
                <a:ext cx="1383661" cy="1098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80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1450" y="4768850"/>
              <a:ext cx="2470150" cy="925513"/>
            </p14:xfrm>
          </p:contentPart>
        </mc:Choice>
        <mc:Fallback>
          <p:pic>
            <p:nvPicPr>
              <p:cNvPr id="880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67051" y="4753725"/>
                <a:ext cx="2492468" cy="9554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99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711205" y="2046514"/>
            <a:ext cx="8186057" cy="1553029"/>
          </a:xfrm>
          <a:prstGeom prst="roundRect">
            <a:avLst/>
          </a:prstGeom>
          <a:solidFill>
            <a:srgbClr val="ECD9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073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073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cs typeface="Times New Roman" pitchFamily="-128" charset="0"/>
              </a:rPr>
              <a:t>Regular Languages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A language </a:t>
            </a:r>
            <a:r>
              <a:rPr lang="en-US" sz="240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>
                <a:cs typeface="Times New Roman" pitchFamily="-128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cs typeface="Times New Roman" pitchFamily="-128" charset="0"/>
              </a:rPr>
              <a:t>regular</a:t>
            </a:r>
            <a:r>
              <a:rPr lang="en-US" sz="2400">
                <a:cs typeface="Times New Roman" pitchFamily="-128" charset="0"/>
              </a:rPr>
              <a:t> if there is a DFA that accepts it.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09600" y="4332288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How could we </a:t>
            </a:r>
            <a:r>
              <a:rPr lang="en-US" sz="2400" u="sng">
                <a:cs typeface="Times New Roman" pitchFamily="-128" charset="0"/>
              </a:rPr>
              <a:t>prove</a:t>
            </a:r>
            <a:r>
              <a:rPr lang="en-US" sz="2400">
                <a:cs typeface="Times New Roman" pitchFamily="-128" charset="0"/>
              </a:rPr>
              <a:t> that 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4154488" y="4362450"/>
            <a:ext cx="20589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k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6540500" y="4332288"/>
            <a:ext cx="1944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cs typeface="Times New Roman" pitchFamily="-128" charset="0"/>
              </a:rPr>
              <a:t>is </a:t>
            </a:r>
            <a:r>
              <a:rPr lang="en-US" sz="2400" b="1" i="1">
                <a:cs typeface="Times New Roman" pitchFamily="-128" charset="0"/>
              </a:rPr>
              <a:t>not</a:t>
            </a:r>
            <a:r>
              <a:rPr lang="en-US" sz="2400">
                <a:cs typeface="Times New Roman" pitchFamily="-128" charset="0"/>
              </a:rPr>
              <a:t> regular?</a:t>
            </a:r>
          </a:p>
        </p:txBody>
      </p:sp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1182688" y="3133725"/>
            <a:ext cx="4953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w is a binary number that’s divisible by 7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1182688" y="2055813"/>
            <a:ext cx="59578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w is a binary number whose value is a power of two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0731" name="Rectangle 13"/>
          <p:cNvSpPr>
            <a:spLocks noChangeArrowheads="1"/>
          </p:cNvSpPr>
          <p:nvPr/>
        </p:nvSpPr>
        <p:spPr bwMode="auto">
          <a:xfrm>
            <a:off x="1182688" y="2593975"/>
            <a:ext cx="56308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the third and third-to-last digits of w are identical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467600" y="2438400"/>
            <a:ext cx="12954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Comic Sans MS" pitchFamily="-128" charset="0"/>
              </a:rPr>
              <a:t>All regular</a:t>
            </a:r>
          </a:p>
        </p:txBody>
      </p:sp>
      <p:sp>
        <p:nvSpPr>
          <p:cNvPr id="30733" name="Rectangle 15"/>
          <p:cNvSpPr>
            <a:spLocks noChangeArrowheads="1"/>
          </p:cNvSpPr>
          <p:nvPr/>
        </p:nvSpPr>
        <p:spPr bwMode="auto">
          <a:xfrm>
            <a:off x="1182688" y="3673475"/>
            <a:ext cx="20589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 | k </a:t>
            </a:r>
            <a:r>
              <a:rPr lang="en-US" sz="2000">
                <a:solidFill>
                  <a:schemeClr val="accent1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0}</a:t>
            </a:r>
          </a:p>
        </p:txBody>
      </p:sp>
      <p:sp>
        <p:nvSpPr>
          <p:cNvPr id="30734" name="Text Box 19"/>
          <p:cNvSpPr txBox="1">
            <a:spLocks noChangeArrowheads="1"/>
          </p:cNvSpPr>
          <p:nvPr/>
        </p:nvSpPr>
        <p:spPr bwMode="auto">
          <a:xfrm>
            <a:off x="3810000" y="3657600"/>
            <a:ext cx="19478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 err="1">
                <a:solidFill>
                  <a:schemeClr val="accent1"/>
                </a:solidFill>
                <a:latin typeface="Comic Sans MS" pitchFamily="-128" charset="0"/>
              </a:rPr>
              <a:t>Non</a:t>
            </a:r>
            <a:r>
              <a:rPr lang="en-US" sz="2400" dirty="0" err="1">
                <a:solidFill>
                  <a:schemeClr val="accent1"/>
                </a:solidFill>
                <a:latin typeface="Comic Sans MS" pitchFamily="-128" charset="0"/>
              </a:rPr>
              <a:t>regular</a:t>
            </a:r>
            <a:r>
              <a:rPr lang="en-US" sz="2400" dirty="0">
                <a:solidFill>
                  <a:schemeClr val="accent1"/>
                </a:solidFill>
                <a:latin typeface="Comic Sans MS" pitchFamily="-128" charset="0"/>
              </a:rPr>
              <a:t> 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601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5621338"/>
              <a:ext cx="982663" cy="274637"/>
            </p14:xfrm>
          </p:contentPart>
        </mc:Choice>
        <mc:Fallback>
          <p:pic>
            <p:nvPicPr>
              <p:cNvPr id="8601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0982" y="5614130"/>
                <a:ext cx="1001380" cy="296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60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75" y="5781675"/>
              <a:ext cx="26988" cy="58738"/>
            </p14:xfrm>
          </p:contentPart>
        </mc:Choice>
        <mc:Fallback>
          <p:pic>
            <p:nvPicPr>
              <p:cNvPr id="860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7061" y="5776630"/>
                <a:ext cx="45340" cy="76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60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0713" y="5800725"/>
              <a:ext cx="14287" cy="31750"/>
            </p14:xfrm>
          </p:contentPart>
        </mc:Choice>
        <mc:Fallback>
          <p:pic>
            <p:nvPicPr>
              <p:cNvPr id="860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8569" y="5795313"/>
                <a:ext cx="31789" cy="51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60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2800" y="5781675"/>
              <a:ext cx="17463" cy="31750"/>
            </p14:xfrm>
          </p:contentPart>
        </mc:Choice>
        <mc:Fallback>
          <p:pic>
            <p:nvPicPr>
              <p:cNvPr id="860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4068" y="5773016"/>
                <a:ext cx="34926" cy="54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60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7725" y="4862513"/>
              <a:ext cx="228600" cy="263525"/>
            </p14:xfrm>
          </p:contentPart>
        </mc:Choice>
        <mc:Fallback>
          <p:pic>
            <p:nvPicPr>
              <p:cNvPr id="860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42581" y="4847393"/>
                <a:ext cx="258888" cy="293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60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2050" y="4835525"/>
              <a:ext cx="17463" cy="280988"/>
            </p14:xfrm>
          </p:contentPart>
        </mc:Choice>
        <mc:Fallback>
          <p:pic>
            <p:nvPicPr>
              <p:cNvPr id="860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7082" y="4823292"/>
                <a:ext cx="44905" cy="30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60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0400" y="5280025"/>
              <a:ext cx="211138" cy="279400"/>
            </p14:xfrm>
          </p:contentPart>
        </mc:Choice>
        <mc:Fallback>
          <p:pic>
            <p:nvPicPr>
              <p:cNvPr id="860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5988" y="5266720"/>
                <a:ext cx="240323" cy="306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60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0113" y="5297488"/>
              <a:ext cx="176212" cy="214312"/>
            </p14:xfrm>
          </p:contentPart>
        </mc:Choice>
        <mc:Fallback>
          <p:pic>
            <p:nvPicPr>
              <p:cNvPr id="860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96059" y="5283080"/>
                <a:ext cx="205761" cy="243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0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6175" y="5265738"/>
              <a:ext cx="31750" cy="209550"/>
            </p14:xfrm>
          </p:contentPart>
        </mc:Choice>
        <mc:Fallback>
          <p:pic>
            <p:nvPicPr>
              <p:cNvPr id="860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40661" y="5256393"/>
                <a:ext cx="51594" cy="230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60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4450" y="5248275"/>
              <a:ext cx="12700" cy="247650"/>
            </p14:xfrm>
          </p:contentPart>
        </mc:Choice>
        <mc:Fallback>
          <p:pic>
            <p:nvPicPr>
              <p:cNvPr id="860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16689" y="5240344"/>
                <a:ext cx="35278" cy="2609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6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711205" y="2046514"/>
            <a:ext cx="8186057" cy="1553029"/>
          </a:xfrm>
          <a:prstGeom prst="roundRect">
            <a:avLst/>
          </a:prstGeom>
          <a:solidFill>
            <a:srgbClr val="ECD9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176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3176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cs typeface="Times New Roman" pitchFamily="-128" charset="0"/>
              </a:rPr>
              <a:t>Regular Languages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A language </a:t>
            </a:r>
            <a:r>
              <a:rPr lang="en-US" sz="240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>
                <a:cs typeface="Times New Roman" pitchFamily="-128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cs typeface="Times New Roman" pitchFamily="-128" charset="0"/>
              </a:rPr>
              <a:t>regular</a:t>
            </a:r>
            <a:r>
              <a:rPr lang="en-US" sz="2400">
                <a:cs typeface="Times New Roman" pitchFamily="-128" charset="0"/>
              </a:rPr>
              <a:t> if there is a DFA that accepts it.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609600" y="4332288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How could we </a:t>
            </a:r>
            <a:r>
              <a:rPr lang="en-US" sz="2400" u="sng">
                <a:cs typeface="Times New Roman" pitchFamily="-128" charset="0"/>
              </a:rPr>
              <a:t>prove</a:t>
            </a:r>
            <a:r>
              <a:rPr lang="en-US" sz="2400">
                <a:cs typeface="Times New Roman" pitchFamily="-128" charset="0"/>
              </a:rPr>
              <a:t> that 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4154488" y="4362450"/>
            <a:ext cx="20589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k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540500" y="4332288"/>
            <a:ext cx="1944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cs typeface="Times New Roman" pitchFamily="-128" charset="0"/>
              </a:rPr>
              <a:t>is </a:t>
            </a:r>
            <a:r>
              <a:rPr lang="en-US" sz="2400" b="1" i="1">
                <a:cs typeface="Times New Roman" pitchFamily="-128" charset="0"/>
              </a:rPr>
              <a:t>not</a:t>
            </a:r>
            <a:r>
              <a:rPr lang="en-US" sz="2400">
                <a:cs typeface="Times New Roman" pitchFamily="-128" charset="0"/>
              </a:rPr>
              <a:t> regular?</a:t>
            </a:r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1182688" y="3133725"/>
            <a:ext cx="4953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w is a binary number that’s divisible by 7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1182688" y="2055813"/>
            <a:ext cx="59578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w is a binary number whose value is a power of two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1182688" y="2593975"/>
            <a:ext cx="56308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L = { w | </a:t>
            </a:r>
            <a:r>
              <a:rPr lang="en-US" sz="1600">
                <a:solidFill>
                  <a:schemeClr val="folHlink"/>
                </a:solidFill>
                <a:latin typeface="Arial" charset="0"/>
              </a:rPr>
              <a:t>the third and third-to-last digits of w are identical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 }</a:t>
            </a: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7467600" y="2438400"/>
            <a:ext cx="12954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Comic Sans MS" pitchFamily="-128" charset="0"/>
              </a:rPr>
              <a:t>All regular</a:t>
            </a:r>
          </a:p>
        </p:txBody>
      </p:sp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1182688" y="3673475"/>
            <a:ext cx="20589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 | k </a:t>
            </a:r>
            <a:r>
              <a:rPr lang="en-US" sz="2000">
                <a:solidFill>
                  <a:schemeClr val="accent1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chemeClr val="accent1"/>
                </a:solidFill>
                <a:latin typeface="Arial" charset="0"/>
              </a:rPr>
              <a:t>0}</a:t>
            </a:r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1397000" y="5062538"/>
            <a:ext cx="6364288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If there is an </a:t>
            </a:r>
            <a:r>
              <a:rPr lang="en-US" sz="2400" b="1" i="1" dirty="0">
                <a:cs typeface="Times New Roman" pitchFamily="-128" charset="0"/>
              </a:rPr>
              <a:t>infinite</a:t>
            </a:r>
            <a:r>
              <a:rPr lang="en-US" sz="2400" dirty="0">
                <a:cs typeface="Times New Roman" pitchFamily="-128" charset="0"/>
              </a:rPr>
              <a:t> pairwise distinguishable set of strings (w.r.t. 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L</a:t>
            </a:r>
            <a:r>
              <a:rPr lang="en-US" sz="2400" dirty="0">
                <a:cs typeface="Times New Roman" pitchFamily="-128" charset="0"/>
              </a:rPr>
              <a:t>), it must be that </a:t>
            </a:r>
            <a:r>
              <a:rPr lang="en-US" sz="2000" dirty="0">
                <a:solidFill>
                  <a:srgbClr val="333399"/>
                </a:solidFill>
                <a:cs typeface="Times New Roman" pitchFamily="-128" charset="0"/>
              </a:rPr>
              <a:t>L </a:t>
            </a:r>
            <a:r>
              <a:rPr lang="en-US" sz="2400" dirty="0">
                <a:cs typeface="Times New Roman" pitchFamily="-128" charset="0"/>
              </a:rPr>
              <a:t>is not regular!</a:t>
            </a:r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1525588" y="6080125"/>
            <a:ext cx="6040437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cs typeface="Times New Roman" pitchFamily="-128" charset="0"/>
              </a:rPr>
              <a:t>The Nonregular Language Theorem</a:t>
            </a:r>
          </a:p>
        </p:txBody>
      </p:sp>
      <p:sp>
        <p:nvSpPr>
          <p:cNvPr id="31760" name="Rectangle 18"/>
          <p:cNvSpPr>
            <a:spLocks noChangeArrowheads="1"/>
          </p:cNvSpPr>
          <p:nvPr/>
        </p:nvSpPr>
        <p:spPr bwMode="auto">
          <a:xfrm>
            <a:off x="990600" y="4937125"/>
            <a:ext cx="7010400" cy="18288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31761" name="Text Box 19"/>
          <p:cNvSpPr txBox="1">
            <a:spLocks noChangeArrowheads="1"/>
          </p:cNvSpPr>
          <p:nvPr/>
        </p:nvSpPr>
        <p:spPr bwMode="auto">
          <a:xfrm>
            <a:off x="3810000" y="3657600"/>
            <a:ext cx="19478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 err="1" smtClean="0">
                <a:solidFill>
                  <a:schemeClr val="accent1"/>
                </a:solidFill>
                <a:latin typeface="Comic Sans MS" pitchFamily="-128" charset="0"/>
              </a:rPr>
              <a:t>Non</a:t>
            </a:r>
            <a:r>
              <a:rPr lang="en-US" sz="2400" dirty="0" err="1" smtClean="0">
                <a:solidFill>
                  <a:schemeClr val="accent1"/>
                </a:solidFill>
                <a:latin typeface="Comic Sans MS" pitchFamily="-128" charset="0"/>
              </a:rPr>
              <a:t>regular</a:t>
            </a:r>
            <a:r>
              <a:rPr lang="en-US" sz="2400" dirty="0" smtClean="0">
                <a:solidFill>
                  <a:schemeClr val="accent1"/>
                </a:solidFill>
                <a:latin typeface="Comic Sans MS" pitchFamily="-128" charset="0"/>
              </a:rPr>
              <a:t> !</a:t>
            </a:r>
            <a:endParaRPr lang="en-US" sz="2400" dirty="0">
              <a:solidFill>
                <a:schemeClr val="accent1"/>
              </a:solidFill>
              <a:latin typeface="Comic Sans MS" pitchFamily="-128" charset="0"/>
            </a:endParaRPr>
          </a:p>
        </p:txBody>
      </p:sp>
      <p:sp>
        <p:nvSpPr>
          <p:cNvPr id="31762" name="Text Box 20"/>
          <p:cNvSpPr txBox="1">
            <a:spLocks noChangeArrowheads="1"/>
          </p:cNvSpPr>
          <p:nvPr/>
        </p:nvSpPr>
        <p:spPr bwMode="auto">
          <a:xfrm>
            <a:off x="6135688" y="6524625"/>
            <a:ext cx="127317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" pitchFamily="-128" charset="0"/>
              </a:rPr>
              <a:t>Myhill-Nerode theorem</a:t>
            </a:r>
          </a:p>
        </p:txBody>
      </p:sp>
    </p:spTree>
    <p:extLst>
      <p:ext uri="{BB962C8B-B14F-4D97-AF65-F5344CB8AC3E}">
        <p14:creationId xmlns:p14="http://schemas.microsoft.com/office/powerpoint/2010/main" val="13521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832600" y="1046395"/>
            <a:ext cx="2019300" cy="178570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8762" y="2729145"/>
            <a:ext cx="1265237" cy="395055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252412" y="4064910"/>
            <a:ext cx="1881188" cy="545190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04800" y="1338495"/>
            <a:ext cx="914400" cy="414105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397500" y="4103010"/>
            <a:ext cx="3200400" cy="457200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049338" y="1818598"/>
            <a:ext cx="58102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mbria" panose="02040503050406030204" pitchFamily="18" charset="0"/>
                <a:cs typeface="Times New Roman" pitchFamily="-128" charset="0"/>
              </a:rPr>
              <a:t>A </a:t>
            </a:r>
            <a:r>
              <a:rPr lang="en-US" sz="2400" b="1">
                <a:latin typeface="Cambria" panose="02040503050406030204" pitchFamily="18" charset="0"/>
                <a:cs typeface="Times New Roman" pitchFamily="-128" charset="0"/>
              </a:rPr>
              <a:t>string</a:t>
            </a:r>
            <a:r>
              <a:rPr lang="en-US" sz="2400">
                <a:latin typeface="Cambria" panose="02040503050406030204" pitchFamily="18" charset="0"/>
                <a:cs typeface="Times New Roman" pitchFamily="-128" charset="0"/>
              </a:rPr>
              <a:t> is a sequence of legal characters:      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049338" y="4643703"/>
            <a:ext cx="763746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Each machine accepts a </a:t>
            </a:r>
            <a:r>
              <a:rPr lang="en-US" sz="2400" b="1" dirty="0" smtClean="0">
                <a:latin typeface="Cambria" panose="02040503050406030204" pitchFamily="18" charset="0"/>
                <a:cs typeface="Times New Roman" pitchFamily="-128" charset="0"/>
              </a:rPr>
              <a:t>language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, or </a:t>
            </a:r>
            <a:r>
              <a:rPr lang="en-US" sz="2400" i="1" dirty="0">
                <a:latin typeface="Cambria" panose="02040503050406030204" pitchFamily="18" charset="0"/>
                <a:cs typeface="Times New Roman" pitchFamily="-128" charset="0"/>
              </a:rPr>
              <a:t>set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of strings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1371600" y="5105656"/>
            <a:ext cx="5624513" cy="14157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{ 01, 0011, 000111 }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{ w | w contains the substring  01 }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{ w | w is 0</a:t>
            </a:r>
            <a:r>
              <a:rPr lang="en-US" sz="2000" baseline="42000" dirty="0">
                <a:latin typeface="Calibri" panose="020F0502020204030204" pitchFamily="34" charset="0"/>
              </a:rPr>
              <a:t>k</a:t>
            </a:r>
            <a:r>
              <a:rPr lang="en-US" sz="2000" dirty="0">
                <a:latin typeface="Calibri" panose="020F0502020204030204" pitchFamily="34" charset="0"/>
              </a:rPr>
              <a:t> followed by 1</a:t>
            </a:r>
            <a:r>
              <a:rPr lang="en-US" sz="2000" baseline="42000" dirty="0">
                <a:latin typeface="Calibri" panose="020F0502020204030204" pitchFamily="34" charset="0"/>
              </a:rPr>
              <a:t>k</a:t>
            </a:r>
            <a:r>
              <a:rPr lang="en-US" sz="2000" dirty="0">
                <a:latin typeface="Calibri" panose="020F0502020204030204" pitchFamily="34" charset="0"/>
              </a:rPr>
              <a:t> }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1049338" y="3207660"/>
            <a:ext cx="65166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Is the string is </a:t>
            </a:r>
            <a:r>
              <a:rPr lang="en-US" sz="2400" i="1" dirty="0">
                <a:latin typeface="Cambria" panose="02040503050406030204" pitchFamily="18" charset="0"/>
                <a:cs typeface="Times New Roman" pitchFamily="-128" charset="0"/>
              </a:rPr>
              <a:t>accepted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 (1)</a:t>
            </a:r>
            <a:r>
              <a:rPr lang="en-US" sz="2400" i="1" dirty="0">
                <a:latin typeface="Cambria" panose="02040503050406030204" pitchFamily="18" charset="0"/>
                <a:cs typeface="Times New Roman" pitchFamily="-128" charset="0"/>
              </a:rPr>
              <a:t> or rejected </a:t>
            </a: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(0) ?</a:t>
            </a:r>
          </a:p>
        </p:txBody>
      </p:sp>
      <p:sp>
        <p:nvSpPr>
          <p:cNvPr id="16391" name="Line 16"/>
          <p:cNvSpPr>
            <a:spLocks noChangeShapeType="1"/>
          </p:cNvSpPr>
          <p:nvPr/>
        </p:nvSpPr>
        <p:spPr bwMode="auto">
          <a:xfrm>
            <a:off x="785813" y="2071010"/>
            <a:ext cx="1984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>
            <a:off x="785813" y="4880885"/>
            <a:ext cx="1984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8"/>
          <p:cNvSpPr>
            <a:spLocks noChangeShapeType="1"/>
          </p:cNvSpPr>
          <p:nvPr/>
        </p:nvSpPr>
        <p:spPr bwMode="auto">
          <a:xfrm>
            <a:off x="785813" y="3436260"/>
            <a:ext cx="198437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22"/>
          <p:cNvSpPr txBox="1">
            <a:spLocks noChangeArrowheads="1"/>
          </p:cNvSpPr>
          <p:nvPr/>
        </p:nvSpPr>
        <p:spPr bwMode="auto">
          <a:xfrm>
            <a:off x="307975" y="4103010"/>
            <a:ext cx="8683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</a:rPr>
              <a:t>A Computer:    </a:t>
            </a:r>
            <a:r>
              <a:rPr lang="en-US" sz="2400" b="1" i="1" dirty="0">
                <a:solidFill>
                  <a:srgbClr val="0000FF"/>
                </a:solidFill>
                <a:latin typeface="Calibri" panose="020F0502020204030204" pitchFamily="34" charset="0"/>
                <a:cs typeface="Times New Roman" pitchFamily="-128" charset="0"/>
              </a:rPr>
              <a:t>accepts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Times New Roman" pitchFamily="-128" charset="0"/>
              </a:rPr>
              <a:t> or </a:t>
            </a:r>
            <a:r>
              <a:rPr lang="en-US" sz="2400" b="1" i="1" dirty="0">
                <a:solidFill>
                  <a:srgbClr val="0000FF"/>
                </a:solidFill>
                <a:latin typeface="Calibri" panose="020F0502020204030204" pitchFamily="34" charset="0"/>
                <a:cs typeface="Times New Roman" pitchFamily="-128" charset="0"/>
              </a:rPr>
              <a:t>rejects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Times New Roman" pitchFamily="-128" charset="0"/>
              </a:rPr>
              <a:t> strings, </a:t>
            </a:r>
            <a:r>
              <a:rPr lang="en-US" sz="2400" i="1" dirty="0">
                <a:latin typeface="Calibri" panose="020F0502020204030204" pitchFamily="34" charset="0"/>
                <a:cs typeface="Times New Roman" pitchFamily="-128" charset="0"/>
              </a:rPr>
              <a:t>looking one bit at a time.</a:t>
            </a:r>
          </a:p>
        </p:txBody>
      </p:sp>
      <p:sp>
        <p:nvSpPr>
          <p:cNvPr id="16395" name="Text Box 24"/>
          <p:cNvSpPr txBox="1">
            <a:spLocks noChangeArrowheads="1"/>
          </p:cNvSpPr>
          <p:nvPr/>
        </p:nvSpPr>
        <p:spPr bwMode="auto">
          <a:xfrm>
            <a:off x="7198518" y="6201709"/>
            <a:ext cx="147587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8A00"/>
                </a:solidFill>
                <a:latin typeface="Calibri" panose="020F0502020204030204" pitchFamily="34" charset="0"/>
              </a:rPr>
              <a:t>This is O</a:t>
            </a:r>
            <a:r>
              <a:rPr lang="en-US" sz="1400" baseline="42000" dirty="0">
                <a:solidFill>
                  <a:srgbClr val="008A00"/>
                </a:solidFill>
                <a:latin typeface="Calibri" panose="020F0502020204030204" pitchFamily="34" charset="0"/>
              </a:rPr>
              <a:t>k</a:t>
            </a:r>
            <a:r>
              <a:rPr lang="en-US" sz="1400" dirty="0">
                <a:solidFill>
                  <a:srgbClr val="008A00"/>
                </a:solidFill>
                <a:latin typeface="Calibri" panose="020F0502020204030204" pitchFamily="34" charset="0"/>
              </a:rPr>
              <a:t> by me!</a:t>
            </a:r>
          </a:p>
        </p:txBody>
      </p:sp>
      <p:grpSp>
        <p:nvGrpSpPr>
          <p:cNvPr id="16396" name="Group 2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78170" y="6279700"/>
            <a:ext cx="451529" cy="514800"/>
            <a:chOff x="2928" y="1051"/>
            <a:chExt cx="840" cy="957"/>
          </a:xfrm>
        </p:grpSpPr>
        <p:sp>
          <p:nvSpPr>
            <p:cNvPr id="16405" name="Freeform 2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Oval 2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07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08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09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10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11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12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13" name="AutoShape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16414" name="Freeform 3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7" name="Text Box 5"/>
          <p:cNvSpPr txBox="1">
            <a:spLocks noChangeArrowheads="1"/>
          </p:cNvSpPr>
          <p:nvPr/>
        </p:nvSpPr>
        <p:spPr bwMode="auto">
          <a:xfrm>
            <a:off x="715963" y="16986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Cambria" panose="02040503050406030204" pitchFamily="18" charset="0"/>
                <a:cs typeface="Times New Roman" pitchFamily="-128" charset="0"/>
              </a:rPr>
              <a:t>All computation has...</a:t>
            </a:r>
            <a:endParaRPr lang="en-US" sz="44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7304881" y="1256623"/>
            <a:ext cx="10588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16399" name="Text Box 13"/>
          <p:cNvSpPr txBox="1">
            <a:spLocks noChangeArrowheads="1"/>
          </p:cNvSpPr>
          <p:nvPr/>
        </p:nvSpPr>
        <p:spPr bwMode="auto">
          <a:xfrm>
            <a:off x="7304881" y="1604285"/>
            <a:ext cx="10588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 panose="020F0502020204030204" pitchFamily="34" charset="0"/>
              </a:rPr>
              <a:t>0011</a:t>
            </a:r>
          </a:p>
        </p:txBody>
      </p:sp>
      <p:sp>
        <p:nvSpPr>
          <p:cNvPr id="16400" name="Text Box 14"/>
          <p:cNvSpPr txBox="1">
            <a:spLocks noChangeArrowheads="1"/>
          </p:cNvSpPr>
          <p:nvPr/>
        </p:nvSpPr>
        <p:spPr bwMode="auto">
          <a:xfrm>
            <a:off x="7198518" y="1982110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 panose="020F0502020204030204" pitchFamily="34" charset="0"/>
              </a:rPr>
              <a:t>000111</a:t>
            </a:r>
          </a:p>
        </p:txBody>
      </p:sp>
      <p:sp>
        <p:nvSpPr>
          <p:cNvPr id="16401" name="Text Box 19"/>
          <p:cNvSpPr txBox="1">
            <a:spLocks noChangeArrowheads="1"/>
          </p:cNvSpPr>
          <p:nvPr/>
        </p:nvSpPr>
        <p:spPr bwMode="auto">
          <a:xfrm>
            <a:off x="2916012" y="2181133"/>
            <a:ext cx="308655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characters from some alphabet, such as </a:t>
            </a:r>
            <a:r>
              <a:rPr lang="en-US" sz="1600" dirty="0">
                <a:latin typeface="Calibri" panose="020F0502020204030204" pitchFamily="34" charset="0"/>
                <a:sym typeface="Symbol" charset="2"/>
              </a:rPr>
              <a:t>{0,1}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6402" name="Text Box 25"/>
          <p:cNvSpPr txBox="1">
            <a:spLocks noChangeArrowheads="1"/>
          </p:cNvSpPr>
          <p:nvPr/>
        </p:nvSpPr>
        <p:spPr bwMode="auto">
          <a:xfrm>
            <a:off x="304799" y="1300428"/>
            <a:ext cx="352697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</a:rPr>
              <a:t>Input:    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Times New Roman" pitchFamily="-128" charset="0"/>
              </a:rPr>
              <a:t>a 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itchFamily="-128" charset="0"/>
              </a:rPr>
              <a:t>string of bits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6403" name="Text Box 26"/>
          <p:cNvSpPr txBox="1">
            <a:spLocks noChangeArrowheads="1"/>
          </p:cNvSpPr>
          <p:nvPr/>
        </p:nvSpPr>
        <p:spPr bwMode="auto">
          <a:xfrm>
            <a:off x="304800" y="2707598"/>
            <a:ext cx="26558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</a:rPr>
              <a:t>Output:    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Times New Roman" pitchFamily="-128" charset="0"/>
              </a:rPr>
              <a:t>a 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itchFamily="-128" charset="0"/>
              </a:rPr>
              <a:t>bit</a:t>
            </a:r>
            <a:r>
              <a:rPr lang="en-US" sz="2400" dirty="0">
                <a:latin typeface="Calibri" panose="020F0502020204030204" pitchFamily="34" charset="0"/>
                <a:cs typeface="Times New Roman" pitchFamily="-128" charset="0"/>
              </a:rPr>
              <a:t> </a:t>
            </a:r>
          </a:p>
        </p:txBody>
      </p:sp>
      <p:sp>
        <p:nvSpPr>
          <p:cNvPr id="16404" name="Rectangle 28"/>
          <p:cNvSpPr>
            <a:spLocks noChangeArrowheads="1"/>
          </p:cNvSpPr>
          <p:nvPr/>
        </p:nvSpPr>
        <p:spPr bwMode="auto">
          <a:xfrm>
            <a:off x="7075975" y="2434955"/>
            <a:ext cx="1567480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three </a:t>
            </a:r>
            <a:r>
              <a:rPr lang="en-US" sz="1200" dirty="0" smtClean="0">
                <a:latin typeface="Calibri" panose="020F0502020204030204" pitchFamily="34" charset="0"/>
              </a:rPr>
              <a:t> input  </a:t>
            </a:r>
            <a:r>
              <a:rPr lang="en-US" sz="1200" dirty="0" err="1" smtClean="0">
                <a:latin typeface="Calibri" panose="020F0502020204030204" pitchFamily="34" charset="0"/>
              </a:rPr>
              <a:t>bitstrings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cs typeface="Times New Roman" pitchFamily="-128" charset="0"/>
              </a:rPr>
              <a:t>Proving a language </a:t>
            </a:r>
            <a:r>
              <a:rPr lang="en-US" sz="4000" b="1" i="1" dirty="0" err="1" smtClean="0">
                <a:cs typeface="Times New Roman" pitchFamily="-128" charset="0"/>
              </a:rPr>
              <a:t>non</a:t>
            </a:r>
            <a:r>
              <a:rPr lang="en-US" sz="4000" dirty="0" err="1" smtClean="0">
                <a:cs typeface="Times New Roman" pitchFamily="-128" charset="0"/>
              </a:rPr>
              <a:t>regular</a:t>
            </a:r>
            <a:endParaRPr lang="en-US" sz="4000" dirty="0">
              <a:cs typeface="Times New Roman" pitchFamily="-128" charset="0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91885" y="2490761"/>
            <a:ext cx="5007429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cs typeface="Times New Roman" pitchFamily="-128" charset="0"/>
              </a:rPr>
              <a:t>We need to show an </a:t>
            </a:r>
            <a:r>
              <a:rPr lang="en-US" sz="2400" b="1" i="1" dirty="0" smtClean="0">
                <a:cs typeface="Times New Roman" pitchFamily="-128" charset="0"/>
              </a:rPr>
              <a:t>infinite</a:t>
            </a:r>
            <a:r>
              <a:rPr lang="en-US" sz="2400" dirty="0" smtClean="0">
                <a:cs typeface="Times New Roman" pitchFamily="-128" charset="0"/>
              </a:rPr>
              <a:t> set of </a:t>
            </a:r>
            <a:r>
              <a:rPr lang="en-US" sz="2400" dirty="0" err="1" smtClean="0">
                <a:cs typeface="Times New Roman" pitchFamily="-128" charset="0"/>
              </a:rPr>
              <a:t>pairwise</a:t>
            </a:r>
            <a:r>
              <a:rPr lang="en-US" sz="2400" dirty="0" smtClean="0">
                <a:cs typeface="Times New Roman" pitchFamily="-128" charset="0"/>
              </a:rPr>
              <a:t> distinguishable strings: </a:t>
            </a:r>
            <a:endParaRPr lang="en-US" sz="2400" dirty="0">
              <a:cs typeface="Times New Roman" pitchFamily="-128" charset="0"/>
            </a:endParaRPr>
          </a:p>
        </p:txBody>
      </p:sp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848859" y="1433164"/>
            <a:ext cx="282910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L = { 0</a:t>
            </a:r>
            <a:r>
              <a:rPr lang="en-US" sz="2800" baseline="30000" dirty="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n-US" sz="2800" baseline="30000" dirty="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 | k </a:t>
            </a:r>
            <a:r>
              <a:rPr lang="en-US" sz="2800" dirty="0">
                <a:solidFill>
                  <a:schemeClr val="accent1"/>
                </a:solidFill>
                <a:latin typeface="Arial" charset="0"/>
                <a:sym typeface="Symbol" charset="2"/>
              </a:rPr>
              <a:t> 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0}</a:t>
            </a:r>
          </a:p>
        </p:txBody>
      </p:sp>
      <p:sp>
        <p:nvSpPr>
          <p:cNvPr id="31761" name="Text Box 19"/>
          <p:cNvSpPr txBox="1">
            <a:spLocks noChangeArrowheads="1"/>
          </p:cNvSpPr>
          <p:nvPr/>
        </p:nvSpPr>
        <p:spPr bwMode="auto">
          <a:xfrm>
            <a:off x="4013200" y="1449201"/>
            <a:ext cx="449217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accent1"/>
                </a:solidFill>
                <a:latin typeface="Comic Sans MS" pitchFamily="-128" charset="0"/>
              </a:rPr>
              <a:t>is a </a:t>
            </a:r>
            <a:r>
              <a:rPr lang="en-US" sz="2400" b="1" i="1" dirty="0" smtClean="0">
                <a:solidFill>
                  <a:schemeClr val="accent1"/>
                </a:solidFill>
                <a:latin typeface="Comic Sans MS" pitchFamily="-128" charset="0"/>
              </a:rPr>
              <a:t>non-</a:t>
            </a:r>
            <a:r>
              <a:rPr lang="en-US" sz="2400" dirty="0" smtClean="0">
                <a:solidFill>
                  <a:schemeClr val="accent1"/>
                </a:solidFill>
                <a:latin typeface="Comic Sans MS" pitchFamily="-128" charset="0"/>
              </a:rPr>
              <a:t>regular language </a:t>
            </a:r>
            <a:r>
              <a:rPr lang="en-US" sz="2400" dirty="0">
                <a:solidFill>
                  <a:schemeClr val="accent1"/>
                </a:solidFill>
                <a:latin typeface="Comic Sans MS" pitchFamily="-128" charset="0"/>
              </a:rPr>
              <a:t>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8275" y="2147888"/>
              <a:ext cx="204788" cy="755650"/>
            </p14:xfrm>
          </p:contentPart>
        </mc:Choice>
        <mc:Fallback>
          <p:pic>
            <p:nvPicPr>
              <p:cNvPr id="819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678" y="2132768"/>
                <a:ext cx="230342" cy="777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9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2875" y="6040438"/>
              <a:ext cx="219075" cy="438150"/>
            </p14:xfrm>
          </p:contentPart>
        </mc:Choice>
        <mc:Fallback>
          <p:pic>
            <p:nvPicPr>
              <p:cNvPr id="819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5321" y="6029997"/>
                <a:ext cx="243177" cy="457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9525" y="6107113"/>
              <a:ext cx="6350" cy="9525"/>
            </p14:xfrm>
          </p:contentPart>
        </mc:Choice>
        <mc:Fallback>
          <p:pic>
            <p:nvPicPr>
              <p:cNvPr id="819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52054" y="6099786"/>
                <a:ext cx="21291" cy="24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6763" y="2243138"/>
              <a:ext cx="627062" cy="942975"/>
            </p14:xfrm>
          </p:contentPart>
        </mc:Choice>
        <mc:Fallback>
          <p:pic>
            <p:nvPicPr>
              <p:cNvPr id="819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0555" y="2229101"/>
                <a:ext cx="659838" cy="973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19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6288" y="3424238"/>
              <a:ext cx="833437" cy="338137"/>
            </p14:xfrm>
          </p:contentPart>
        </mc:Choice>
        <mc:Fallback>
          <p:pic>
            <p:nvPicPr>
              <p:cNvPr id="819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40447" y="3408754"/>
                <a:ext cx="865838" cy="36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9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75" y="4354513"/>
              <a:ext cx="558800" cy="536575"/>
            </p14:xfrm>
          </p:contentPart>
        </mc:Choice>
        <mc:Fallback>
          <p:pic>
            <p:nvPicPr>
              <p:cNvPr id="819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2033" y="4340829"/>
                <a:ext cx="581843" cy="566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19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0575" y="5254625"/>
              <a:ext cx="569913" cy="558800"/>
            </p14:xfrm>
          </p:contentPart>
        </mc:Choice>
        <mc:Fallback>
          <p:pic>
            <p:nvPicPr>
              <p:cNvPr id="819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55814" y="5245264"/>
                <a:ext cx="599795" cy="582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19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5200" y="6080125"/>
              <a:ext cx="222250" cy="49213"/>
            </p14:xfrm>
          </p:contentPart>
        </mc:Choice>
        <mc:Fallback>
          <p:pic>
            <p:nvPicPr>
              <p:cNvPr id="819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30071" y="6075096"/>
                <a:ext cx="243863" cy="68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19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4700588"/>
              <a:ext cx="2195513" cy="531812"/>
            </p14:xfrm>
          </p:contentPart>
        </mc:Choice>
        <mc:Fallback>
          <p:pic>
            <p:nvPicPr>
              <p:cNvPr id="819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44366" y="4684025"/>
                <a:ext cx="2215672" cy="564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19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9813" y="3624263"/>
              <a:ext cx="76200" cy="46037"/>
            </p14:xfrm>
          </p:contentPart>
        </mc:Choice>
        <mc:Fallback>
          <p:pic>
            <p:nvPicPr>
              <p:cNvPr id="819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93998" y="3608078"/>
                <a:ext cx="107830" cy="75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19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0875" y="3571875"/>
              <a:ext cx="1054100" cy="387350"/>
            </p14:xfrm>
          </p:contentPart>
        </mc:Choice>
        <mc:Fallback>
          <p:pic>
            <p:nvPicPr>
              <p:cNvPr id="819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80795" y="3555315"/>
                <a:ext cx="1081101" cy="413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19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3789363"/>
              <a:ext cx="409575" cy="80962"/>
            </p14:xfrm>
          </p:contentPart>
        </mc:Choice>
        <mc:Fallback>
          <p:pic>
            <p:nvPicPr>
              <p:cNvPr id="819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43824" y="3781411"/>
                <a:ext cx="431529" cy="105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19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9663" y="4467225"/>
              <a:ext cx="15875" cy="19050"/>
            </p14:xfrm>
          </p:contentPart>
        </mc:Choice>
        <mc:Fallback>
          <p:pic>
            <p:nvPicPr>
              <p:cNvPr id="819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72086" y="4460755"/>
                <a:ext cx="36440" cy="38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19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3525838"/>
              <a:ext cx="358775" cy="1422400"/>
            </p14:xfrm>
          </p:contentPart>
        </mc:Choice>
        <mc:Fallback>
          <p:pic>
            <p:nvPicPr>
              <p:cNvPr id="819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4885" y="3514318"/>
                <a:ext cx="381446" cy="1450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19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0225" y="3898900"/>
              <a:ext cx="412750" cy="463550"/>
            </p14:xfrm>
          </p:contentPart>
        </mc:Choice>
        <mc:Fallback>
          <p:pic>
            <p:nvPicPr>
              <p:cNvPr id="819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85471" y="3885944"/>
                <a:ext cx="443337" cy="49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19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1400" y="3849688"/>
              <a:ext cx="100013" cy="123825"/>
            </p14:xfrm>
          </p:contentPart>
        </mc:Choice>
        <mc:Fallback>
          <p:pic>
            <p:nvPicPr>
              <p:cNvPr id="819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95930" y="3835248"/>
                <a:ext cx="121239" cy="15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19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6488" y="3609975"/>
              <a:ext cx="4762" cy="1588"/>
            </p14:xfrm>
          </p:contentPart>
        </mc:Choice>
        <mc:Fallback>
          <p:pic>
            <p:nvPicPr>
              <p:cNvPr id="819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-426960" y="308880"/>
                <a:ext cx="284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19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4611688"/>
              <a:ext cx="298450" cy="423862"/>
            </p14:xfrm>
          </p:contentPart>
        </mc:Choice>
        <mc:Fallback>
          <p:pic>
            <p:nvPicPr>
              <p:cNvPr id="819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35544" y="4595483"/>
                <a:ext cx="329771" cy="455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19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5050" y="4595813"/>
              <a:ext cx="55563" cy="163512"/>
            </p14:xfrm>
          </p:contentPart>
        </mc:Choice>
        <mc:Fallback>
          <p:pic>
            <p:nvPicPr>
              <p:cNvPr id="819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6391" y="4582516"/>
                <a:ext cx="79376" cy="192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19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1600" y="4011613"/>
              <a:ext cx="195263" cy="941387"/>
            </p14:xfrm>
          </p:contentPart>
        </mc:Choice>
        <mc:Fallback>
          <p:pic>
            <p:nvPicPr>
              <p:cNvPr id="819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55418" y="3995767"/>
                <a:ext cx="223671" cy="9737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7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09600" y="5500688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union</a:t>
            </a:r>
            <a:r>
              <a:rPr lang="en-US" sz="2400"/>
              <a:t>        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2400"/>
              <a:t> 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or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60375" y="1274763"/>
            <a:ext cx="8218488" cy="180975"/>
            <a:chOff x="295" y="1311"/>
            <a:chExt cx="5177" cy="114"/>
          </a:xfrm>
        </p:grpSpPr>
        <p:sp>
          <p:nvSpPr>
            <p:cNvPr id="3484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484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706438" y="228600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Kleene's answer:  </a:t>
            </a:r>
            <a:r>
              <a:rPr lang="en-US" sz="3600" b="1" i="1"/>
              <a:t>Regular Expressions</a:t>
            </a:r>
            <a:endParaRPr lang="en-US" sz="3600" b="1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04800" y="3997325"/>
            <a:ext cx="533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 </a:t>
            </a:r>
            <a:r>
              <a:rPr lang="en-US" sz="1800" b="1" i="1"/>
              <a:t>regular expression</a:t>
            </a:r>
            <a:r>
              <a:rPr lang="en-US" sz="1800"/>
              <a:t> is composed of three operations: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631825" y="5019675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concatenation</a:t>
            </a:r>
            <a:r>
              <a:rPr lang="en-US" sz="2400"/>
              <a:t>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2400">
                <a:latin typeface="Arial" charset="0"/>
              </a:rPr>
              <a:t> </a:t>
            </a:r>
            <a:r>
              <a:rPr lang="en-US" sz="2400"/>
              <a:t>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then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2971800" y="6172200"/>
            <a:ext cx="5886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where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800"/>
              <a:t> and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800"/>
              <a:t> can be any bit strings - or regular expressions </a:t>
            </a:r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7191375" y="45291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7446963" y="4495800"/>
            <a:ext cx="13112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631825" y="4538663"/>
            <a:ext cx="64246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</a:t>
            </a:r>
            <a:r>
              <a:rPr lang="en-US" sz="2400" i="1">
                <a:solidFill>
                  <a:srgbClr val="8F01B8"/>
                </a:solidFill>
              </a:rPr>
              <a:t>Kleene</a:t>
            </a:r>
            <a:r>
              <a:rPr lang="en-US" sz="2400">
                <a:solidFill>
                  <a:srgbClr val="8F01B8"/>
                </a:solidFill>
              </a:rPr>
              <a:t> Star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2400"/>
              <a:t>          “0 or more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’s”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7446963" y="5859463"/>
            <a:ext cx="12509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5688013" y="6519863"/>
            <a:ext cx="8794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base case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7153275" y="6500813"/>
            <a:ext cx="15398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recursively defined !</a:t>
            </a:r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>
            <a:off x="5649913" y="6548438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>
            <a:off x="7059613" y="6530975"/>
            <a:ext cx="174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2" name="Rectangle 18"/>
          <p:cNvSpPr>
            <a:spLocks noChangeArrowheads="1"/>
          </p:cNvSpPr>
          <p:nvPr/>
        </p:nvSpPr>
        <p:spPr bwMode="auto">
          <a:xfrm>
            <a:off x="4456113" y="911225"/>
            <a:ext cx="4430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980236"/>
                </a:solidFill>
              </a:rPr>
              <a:t>looking for a simple description for those sets that are </a:t>
            </a:r>
            <a:r>
              <a:rPr lang="en-US" sz="1200" b="1" i="1">
                <a:solidFill>
                  <a:srgbClr val="980236"/>
                </a:solidFill>
              </a:rPr>
              <a:t>computable </a:t>
            </a:r>
            <a:r>
              <a:rPr lang="en-US" sz="1200" i="1">
                <a:solidFill>
                  <a:srgbClr val="980236"/>
                </a:solidFill>
              </a:rPr>
              <a:t>…</a:t>
            </a:r>
            <a:endParaRPr lang="en-US" sz="1200">
              <a:solidFill>
                <a:srgbClr val="980236"/>
              </a:solidFill>
            </a:endParaRPr>
          </a:p>
        </p:txBody>
      </p:sp>
      <p:sp>
        <p:nvSpPr>
          <p:cNvPr id="34833" name="Rectangle 19"/>
          <p:cNvSpPr>
            <a:spLocks noChangeArrowheads="1"/>
          </p:cNvSpPr>
          <p:nvPr/>
        </p:nvSpPr>
        <p:spPr bwMode="auto">
          <a:xfrm>
            <a:off x="1555750" y="1676400"/>
            <a:ext cx="63658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34834" name="Rectangle 20"/>
          <p:cNvSpPr>
            <a:spLocks noChangeArrowheads="1"/>
          </p:cNvSpPr>
          <p:nvPr/>
        </p:nvSpPr>
        <p:spPr bwMode="auto">
          <a:xfrm>
            <a:off x="1154113" y="3124200"/>
            <a:ext cx="15097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1* | 10*</a:t>
            </a:r>
          </a:p>
        </p:txBody>
      </p:sp>
      <p:sp>
        <p:nvSpPr>
          <p:cNvPr id="34835" name="Rectangle 21"/>
          <p:cNvSpPr>
            <a:spLocks noChangeArrowheads="1"/>
          </p:cNvSpPr>
          <p:nvPr/>
        </p:nvSpPr>
        <p:spPr bwMode="auto">
          <a:xfrm>
            <a:off x="1381125" y="2390775"/>
            <a:ext cx="10652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(10)*</a:t>
            </a:r>
          </a:p>
        </p:txBody>
      </p:sp>
      <p:sp>
        <p:nvSpPr>
          <p:cNvPr id="34836" name="Text Box 22"/>
          <p:cNvSpPr txBox="1">
            <a:spLocks noChangeArrowheads="1"/>
          </p:cNvSpPr>
          <p:nvPr/>
        </p:nvSpPr>
        <p:spPr bwMode="auto">
          <a:xfrm>
            <a:off x="228600" y="1577975"/>
            <a:ext cx="1041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Examples:</a:t>
            </a:r>
          </a:p>
        </p:txBody>
      </p:sp>
      <p:sp>
        <p:nvSpPr>
          <p:cNvPr id="34837" name="Rectangle 23"/>
          <p:cNvSpPr>
            <a:spLocks noChangeArrowheads="1"/>
          </p:cNvSpPr>
          <p:nvPr/>
        </p:nvSpPr>
        <p:spPr bwMode="auto">
          <a:xfrm>
            <a:off x="6543675" y="1763713"/>
            <a:ext cx="2106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L = { w | w is 10 }</a:t>
            </a:r>
          </a:p>
        </p:txBody>
      </p:sp>
      <p:sp>
        <p:nvSpPr>
          <p:cNvPr id="34838" name="Text Box 24"/>
          <p:cNvSpPr txBox="1">
            <a:spLocks noChangeArrowheads="1"/>
          </p:cNvSpPr>
          <p:nvPr/>
        </p:nvSpPr>
        <p:spPr bwMode="auto">
          <a:xfrm>
            <a:off x="2903538" y="1671638"/>
            <a:ext cx="2168525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rgbClr val="343398"/>
                </a:solidFill>
                <a:latin typeface="Times" pitchFamily="-128" charset="0"/>
              </a:rPr>
              <a:t>matches</a:t>
            </a: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 the string </a:t>
            </a:r>
            <a:r>
              <a:rPr lang="en-US" sz="1600">
                <a:solidFill>
                  <a:srgbClr val="343398"/>
                </a:solidFill>
                <a:latin typeface="Arial" charset="0"/>
              </a:rPr>
              <a:t>10</a:t>
            </a: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, which is the language</a:t>
            </a:r>
          </a:p>
        </p:txBody>
      </p:sp>
      <p:sp>
        <p:nvSpPr>
          <p:cNvPr id="34839" name="Rectangle 25"/>
          <p:cNvSpPr>
            <a:spLocks noChangeArrowheads="1"/>
          </p:cNvSpPr>
          <p:nvPr/>
        </p:nvSpPr>
        <p:spPr bwMode="auto">
          <a:xfrm>
            <a:off x="5218113" y="1763713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  <a:latin typeface="Arial" charset="0"/>
              </a:rPr>
              <a:t>{ 10 }</a:t>
            </a:r>
          </a:p>
        </p:txBody>
      </p:sp>
      <p:sp>
        <p:nvSpPr>
          <p:cNvPr id="34840" name="Rectangle 26"/>
          <p:cNvSpPr>
            <a:spLocks noChangeArrowheads="1"/>
          </p:cNvSpPr>
          <p:nvPr/>
        </p:nvSpPr>
        <p:spPr bwMode="auto">
          <a:xfrm>
            <a:off x="6073775" y="1793875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468313" y="982663"/>
            <a:ext cx="8002587" cy="180975"/>
            <a:chOff x="295" y="1311"/>
            <a:chExt cx="5177" cy="114"/>
          </a:xfrm>
        </p:grpSpPr>
        <p:sp>
          <p:nvSpPr>
            <p:cNvPr id="3279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  <p:sp>
          <p:nvSpPr>
            <p:cNvPr id="3279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</p:grp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817563" y="152400"/>
            <a:ext cx="71596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ea typeface="ＭＳ Ｐゴシック" pitchFamily="1" charset="-128"/>
              </a:rPr>
              <a:t>Computations-as-sets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103313" y="6099175"/>
            <a:ext cx="708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a typeface="ＭＳ Ｐゴシック" pitchFamily="1" charset="-128"/>
              </a:rPr>
              <a:t>Is there a </a:t>
            </a:r>
            <a:r>
              <a:rPr lang="en-US" sz="2400" b="1">
                <a:solidFill>
                  <a:srgbClr val="C00000"/>
                </a:solidFill>
                <a:ea typeface="ＭＳ Ｐゴシック" pitchFamily="1" charset="-128"/>
              </a:rPr>
              <a:t>static</a:t>
            </a:r>
            <a:r>
              <a:rPr lang="en-US" sz="2400" b="1">
                <a:ea typeface="ＭＳ Ｐゴシック" pitchFamily="1" charset="-128"/>
              </a:rPr>
              <a:t>, </a:t>
            </a:r>
            <a:r>
              <a:rPr lang="en-US" sz="2400" b="1">
                <a:solidFill>
                  <a:srgbClr val="C00000"/>
                </a:solidFill>
                <a:ea typeface="ＭＳ Ｐゴシック" pitchFamily="1" charset="-128"/>
              </a:rPr>
              <a:t>structural</a:t>
            </a:r>
            <a:r>
              <a:rPr lang="en-US" sz="2400" b="1">
                <a:ea typeface="ＭＳ Ｐゴシック" pitchFamily="1" charset="-128"/>
              </a:rPr>
              <a:t> </a:t>
            </a:r>
            <a:r>
              <a:rPr lang="en-US" sz="2400">
                <a:ea typeface="ＭＳ Ｐゴシック" pitchFamily="1" charset="-128"/>
              </a:rPr>
              <a:t>description of computation?</a:t>
            </a:r>
          </a:p>
        </p:txBody>
      </p:sp>
      <p:sp>
        <p:nvSpPr>
          <p:cNvPr id="32773" name="Text Box 12"/>
          <p:cNvSpPr txBox="1">
            <a:spLocks noChangeArrowheads="1"/>
          </p:cNvSpPr>
          <p:nvPr/>
        </p:nvSpPr>
        <p:spPr bwMode="auto">
          <a:xfrm>
            <a:off x="477838" y="1490663"/>
            <a:ext cx="2868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a typeface="ＭＳ Ｐゴシック" pitchFamily="1" charset="-128"/>
              </a:rPr>
              <a:t>Choose an </a:t>
            </a:r>
            <a:r>
              <a:rPr lang="en-US" sz="2400" b="1" i="1">
                <a:ea typeface="ＭＳ Ｐゴシック" pitchFamily="1" charset="-128"/>
              </a:rPr>
              <a:t>alphabet</a:t>
            </a:r>
            <a:endParaRPr lang="en-US" sz="2400">
              <a:ea typeface="ＭＳ Ｐゴシック" pitchFamily="1" charset="-128"/>
            </a:endParaRPr>
          </a:p>
        </p:txBody>
      </p:sp>
      <p:sp>
        <p:nvSpPr>
          <p:cNvPr id="32774" name="Rectangle 14"/>
          <p:cNvSpPr>
            <a:spLocks noChangeArrowheads="1"/>
          </p:cNvSpPr>
          <p:nvPr/>
        </p:nvSpPr>
        <p:spPr bwMode="auto">
          <a:xfrm>
            <a:off x="6257925" y="1752600"/>
            <a:ext cx="1281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A7804"/>
                </a:solidFill>
                <a:latin typeface="Courier New" pitchFamily="-128" charset="0"/>
                <a:ea typeface="ＭＳ Ｐゴシック" pitchFamily="1" charset="-128"/>
              </a:rPr>
              <a:t>{a,b,…,z}</a:t>
            </a:r>
          </a:p>
        </p:txBody>
      </p:sp>
      <p:sp>
        <p:nvSpPr>
          <p:cNvPr id="32775" name="Rectangle 15"/>
          <p:cNvSpPr>
            <a:spLocks noChangeArrowheads="1"/>
          </p:cNvSpPr>
          <p:nvPr/>
        </p:nvSpPr>
        <p:spPr bwMode="auto">
          <a:xfrm>
            <a:off x="5053013" y="1752600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A7804"/>
                </a:solidFill>
                <a:latin typeface="Courier New" pitchFamily="-128" charset="0"/>
                <a:ea typeface="ＭＳ Ｐゴシック" pitchFamily="1" charset="-128"/>
              </a:rPr>
              <a:t>ASCII</a:t>
            </a:r>
          </a:p>
        </p:txBody>
      </p:sp>
      <p:sp>
        <p:nvSpPr>
          <p:cNvPr id="32776" name="Rectangle 16"/>
          <p:cNvSpPr>
            <a:spLocks noChangeArrowheads="1"/>
          </p:cNvSpPr>
          <p:nvPr/>
        </p:nvSpPr>
        <p:spPr bwMode="auto">
          <a:xfrm>
            <a:off x="7969250" y="1754188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A7804"/>
                </a:solidFill>
                <a:latin typeface="Courier New" pitchFamily="-128" charset="0"/>
                <a:ea typeface="ＭＳ Ｐゴシック" pitchFamily="1" charset="-128"/>
              </a:rPr>
              <a:t>{0,1}</a:t>
            </a:r>
          </a:p>
        </p:txBody>
      </p:sp>
      <p:sp>
        <p:nvSpPr>
          <p:cNvPr id="32777" name="Rectangle 17"/>
          <p:cNvSpPr>
            <a:spLocks noChangeArrowheads="1"/>
          </p:cNvSpPr>
          <p:nvPr/>
        </p:nvSpPr>
        <p:spPr bwMode="auto">
          <a:xfrm>
            <a:off x="1590675" y="1889125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ea typeface="ＭＳ Ｐゴシック" pitchFamily="1" charset="-128"/>
              </a:rPr>
              <a:t>(a set of input characters)</a:t>
            </a:r>
          </a:p>
        </p:txBody>
      </p:sp>
      <p:sp>
        <p:nvSpPr>
          <p:cNvPr id="32778" name="Rectangle 18"/>
          <p:cNvSpPr>
            <a:spLocks noChangeArrowheads="1"/>
          </p:cNvSpPr>
          <p:nvPr/>
        </p:nvSpPr>
        <p:spPr bwMode="auto">
          <a:xfrm>
            <a:off x="5449888" y="1263650"/>
            <a:ext cx="1347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0A7804"/>
                </a:solidFill>
                <a:ea typeface="ＭＳ Ｐゴシック" pitchFamily="1" charset="-128"/>
              </a:rPr>
              <a:t>example alphabets</a:t>
            </a:r>
          </a:p>
        </p:txBody>
      </p:sp>
      <p:sp>
        <p:nvSpPr>
          <p:cNvPr id="32779" name="Rectangle 23"/>
          <p:cNvSpPr>
            <a:spLocks noChangeArrowheads="1"/>
          </p:cNvSpPr>
          <p:nvPr/>
        </p:nvSpPr>
        <p:spPr bwMode="auto">
          <a:xfrm>
            <a:off x="4090988" y="3514725"/>
            <a:ext cx="733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100</a:t>
            </a:r>
          </a:p>
        </p:txBody>
      </p:sp>
      <p:sp>
        <p:nvSpPr>
          <p:cNvPr id="32780" name="Rectangle 24"/>
          <p:cNvSpPr>
            <a:spLocks noChangeArrowheads="1"/>
          </p:cNvSpPr>
          <p:nvPr/>
        </p:nvSpPr>
        <p:spPr bwMode="auto">
          <a:xfrm>
            <a:off x="5791200" y="3446463"/>
            <a:ext cx="915988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…</a:t>
            </a:r>
          </a:p>
        </p:txBody>
      </p:sp>
      <p:sp>
        <p:nvSpPr>
          <p:cNvPr id="32781" name="Rectangle 25"/>
          <p:cNvSpPr>
            <a:spLocks noChangeArrowheads="1"/>
          </p:cNvSpPr>
          <p:nvPr/>
        </p:nvSpPr>
        <p:spPr bwMode="auto">
          <a:xfrm>
            <a:off x="7745413" y="3455988"/>
            <a:ext cx="504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Symbol" charset="2"/>
                <a:ea typeface="ＭＳ Ｐゴシック" pitchFamily="1" charset="-128"/>
                <a:sym typeface="Symbol" charset="2"/>
              </a:rPr>
              <a:t></a:t>
            </a:r>
            <a:endParaRPr lang="en-US" sz="1400" b="1">
              <a:solidFill>
                <a:srgbClr val="0000FF"/>
              </a:solidFill>
              <a:latin typeface="Courier New" pitchFamily="-128" charset="0"/>
              <a:ea typeface="ＭＳ Ｐゴシック" pitchFamily="1" charset="-128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0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00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01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11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000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…</a:t>
            </a:r>
          </a:p>
        </p:txBody>
      </p:sp>
      <p:sp>
        <p:nvSpPr>
          <p:cNvPr id="32782" name="Rectangle 26"/>
          <p:cNvSpPr>
            <a:spLocks noChangeArrowheads="1"/>
          </p:cNvSpPr>
          <p:nvPr/>
        </p:nvSpPr>
        <p:spPr bwMode="auto">
          <a:xfrm>
            <a:off x="1009650" y="3567113"/>
            <a:ext cx="6238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0000FF"/>
                </a:solidFill>
                <a:latin typeface="Symbol" charset="2"/>
                <a:ea typeface="ＭＳ Ｐゴシック" pitchFamily="1" charset="-128"/>
                <a:sym typeface="Symbol" charset="2"/>
              </a:rPr>
              <a:t></a:t>
            </a:r>
            <a:endParaRPr lang="en-US" sz="2400" b="1">
              <a:solidFill>
                <a:srgbClr val="0000FF"/>
              </a:solidFill>
              <a:ea typeface="ＭＳ Ｐゴシック" pitchFamily="1" charset="-128"/>
            </a:endParaRPr>
          </a:p>
        </p:txBody>
      </p:sp>
      <p:sp>
        <p:nvSpPr>
          <p:cNvPr id="32783" name="Rectangle 27"/>
          <p:cNvSpPr>
            <a:spLocks noChangeArrowheads="1"/>
          </p:cNvSpPr>
          <p:nvPr/>
        </p:nvSpPr>
        <p:spPr bwMode="auto">
          <a:xfrm>
            <a:off x="969963" y="4205288"/>
            <a:ext cx="73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{ }</a:t>
            </a:r>
          </a:p>
        </p:txBody>
      </p:sp>
      <p:sp>
        <p:nvSpPr>
          <p:cNvPr id="32784" name="Rectangle 28"/>
          <p:cNvSpPr>
            <a:spLocks noChangeArrowheads="1"/>
          </p:cNvSpPr>
          <p:nvPr/>
        </p:nvSpPr>
        <p:spPr bwMode="auto">
          <a:xfrm>
            <a:off x="2249488" y="3843338"/>
            <a:ext cx="128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-128" charset="0"/>
                <a:ea typeface="ＭＳ Ｐゴシック" pitchFamily="1" charset="-128"/>
              </a:rPr>
              <a:t>101010</a:t>
            </a:r>
          </a:p>
        </p:txBody>
      </p:sp>
      <p:sp>
        <p:nvSpPr>
          <p:cNvPr id="32785" name="Line 29"/>
          <p:cNvSpPr>
            <a:spLocks noChangeShapeType="1"/>
          </p:cNvSpPr>
          <p:nvPr/>
        </p:nvSpPr>
        <p:spPr bwMode="auto">
          <a:xfrm>
            <a:off x="19812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6" name="Line 30"/>
          <p:cNvSpPr>
            <a:spLocks noChangeShapeType="1"/>
          </p:cNvSpPr>
          <p:nvPr/>
        </p:nvSpPr>
        <p:spPr bwMode="auto">
          <a:xfrm>
            <a:off x="3733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7" name="Line 31"/>
          <p:cNvSpPr>
            <a:spLocks noChangeShapeType="1"/>
          </p:cNvSpPr>
          <p:nvPr/>
        </p:nvSpPr>
        <p:spPr bwMode="auto">
          <a:xfrm>
            <a:off x="5257800" y="31242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8" name="Line 32"/>
          <p:cNvSpPr>
            <a:spLocks noChangeShapeType="1"/>
          </p:cNvSpPr>
          <p:nvPr/>
        </p:nvSpPr>
        <p:spPr bwMode="auto">
          <a:xfrm>
            <a:off x="7162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9" name="Text Box 27"/>
          <p:cNvSpPr txBox="1">
            <a:spLocks noChangeArrowheads="1"/>
          </p:cNvSpPr>
          <p:nvPr/>
        </p:nvSpPr>
        <p:spPr bwMode="auto">
          <a:xfrm>
            <a:off x="477838" y="2543175"/>
            <a:ext cx="7523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a typeface="ＭＳ Ｐゴシック" pitchFamily="1" charset="-128"/>
              </a:rPr>
              <a:t>Consider all sets of the alphabet's  </a:t>
            </a:r>
            <a:r>
              <a:rPr lang="en-US" sz="2400" b="1" i="1">
                <a:ea typeface="ＭＳ Ｐゴシック" pitchFamily="1" charset="-128"/>
              </a:rPr>
              <a:t>finite-length strings</a:t>
            </a:r>
            <a:r>
              <a:rPr lang="en-US" sz="2400" i="1">
                <a:ea typeface="ＭＳ Ｐゴシック" pitchFamily="1" charset="-128"/>
              </a:rPr>
              <a:t>.</a:t>
            </a:r>
            <a:endParaRPr lang="en-US" sz="240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905000" y="268288"/>
            <a:ext cx="2133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-128" charset="0"/>
              </a:rPr>
              <a:t> Regular (?) expressions</a:t>
            </a:r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520700" y="1901825"/>
            <a:ext cx="43291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  <a:cs typeface="Times New Roman" pitchFamily="-128" charset="0"/>
              </a:rPr>
              <a:t>L = { w | w’s second-to-last character is a 1 }</a:t>
            </a:r>
          </a:p>
        </p:txBody>
      </p: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520700" y="2500313"/>
            <a:ext cx="37147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  <a:cs typeface="Times New Roman" pitchFamily="-128" charset="0"/>
              </a:rPr>
              <a:t>L = { w | every 1 in w has a 0 after it }</a:t>
            </a:r>
          </a:p>
        </p:txBody>
      </p:sp>
      <p:sp>
        <p:nvSpPr>
          <p:cNvPr id="35845" name="Rectangle 12"/>
          <p:cNvSpPr>
            <a:spLocks noChangeArrowheads="1"/>
          </p:cNvSpPr>
          <p:nvPr/>
        </p:nvSpPr>
        <p:spPr bwMode="auto">
          <a:xfrm>
            <a:off x="520700" y="3097213"/>
            <a:ext cx="43307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  <a:cs typeface="Times New Roman" pitchFamily="-128" charset="0"/>
              </a:rPr>
              <a:t>L = { w | w’s first and last bits are the same }</a:t>
            </a:r>
          </a:p>
        </p:txBody>
      </p:sp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381000" y="152400"/>
            <a:ext cx="19780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Comic Sans MS" pitchFamily="-128" charset="0"/>
              </a:rPr>
              <a:t>Quiz</a:t>
            </a:r>
          </a:p>
        </p:txBody>
      </p:sp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5678488" y="1020763"/>
            <a:ext cx="3181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union</a:t>
            </a:r>
            <a:r>
              <a:rPr lang="en-US" sz="1200"/>
              <a:t>            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1200"/>
              <a:t>              “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 </a:t>
            </a:r>
            <a:r>
              <a:rPr lang="en-US" sz="1200" i="1"/>
              <a:t>or</a:t>
            </a:r>
            <a:r>
              <a:rPr lang="en-US" sz="1200"/>
              <a:t>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200"/>
              <a:t>”</a:t>
            </a:r>
          </a:p>
        </p:txBody>
      </p: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678488" y="763588"/>
            <a:ext cx="3181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concatenation</a:t>
            </a:r>
            <a:r>
              <a:rPr lang="en-US" sz="1200"/>
              <a:t>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1200">
                <a:latin typeface="Arial" charset="0"/>
              </a:rPr>
              <a:t> </a:t>
            </a:r>
            <a:r>
              <a:rPr lang="en-US" sz="1200"/>
              <a:t>             “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 </a:t>
            </a:r>
            <a:r>
              <a:rPr lang="en-US" sz="1200" i="1"/>
              <a:t>then</a:t>
            </a:r>
            <a:r>
              <a:rPr lang="en-US" sz="1200"/>
              <a:t>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200"/>
              <a:t>”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678488" y="490538"/>
            <a:ext cx="3313112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</a:t>
            </a:r>
            <a:r>
              <a:rPr lang="en-US" sz="1200" i="1">
                <a:solidFill>
                  <a:srgbClr val="8F01B8"/>
                </a:solidFill>
              </a:rPr>
              <a:t>Kleene</a:t>
            </a:r>
            <a:r>
              <a:rPr lang="en-US" sz="1200">
                <a:solidFill>
                  <a:srgbClr val="8F01B8"/>
                </a:solidFill>
              </a:rPr>
              <a:t> Star    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1200"/>
              <a:t>          “0 or more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’s”</a:t>
            </a:r>
          </a:p>
        </p:txBody>
      </p:sp>
      <p:sp>
        <p:nvSpPr>
          <p:cNvPr id="35850" name="Rectangle 19"/>
          <p:cNvSpPr>
            <a:spLocks noChangeArrowheads="1"/>
          </p:cNvSpPr>
          <p:nvPr/>
        </p:nvSpPr>
        <p:spPr bwMode="auto">
          <a:xfrm>
            <a:off x="5672138" y="160338"/>
            <a:ext cx="1127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</a:rPr>
              <a:t>Operator Name</a:t>
            </a:r>
          </a:p>
        </p:txBody>
      </p:sp>
      <p:sp>
        <p:nvSpPr>
          <p:cNvPr id="35851" name="Rectangle 20"/>
          <p:cNvSpPr>
            <a:spLocks noChangeArrowheads="1"/>
          </p:cNvSpPr>
          <p:nvPr/>
        </p:nvSpPr>
        <p:spPr bwMode="auto">
          <a:xfrm>
            <a:off x="6958013" y="160338"/>
            <a:ext cx="777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Example</a:t>
            </a:r>
            <a:endParaRPr lang="en-US" sz="1200" u="sng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52" name="Rectangle 21"/>
          <p:cNvSpPr>
            <a:spLocks noChangeArrowheads="1"/>
          </p:cNvSpPr>
          <p:nvPr/>
        </p:nvSpPr>
        <p:spPr bwMode="auto">
          <a:xfrm>
            <a:off x="7899400" y="158750"/>
            <a:ext cx="895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Description</a:t>
            </a:r>
          </a:p>
        </p:txBody>
      </p:sp>
      <p:sp>
        <p:nvSpPr>
          <p:cNvPr id="35853" name="Line 22"/>
          <p:cNvSpPr>
            <a:spLocks noChangeShapeType="1"/>
          </p:cNvSpPr>
          <p:nvPr/>
        </p:nvSpPr>
        <p:spPr bwMode="auto">
          <a:xfrm>
            <a:off x="5688013" y="4651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4" name="Rectangle 35"/>
          <p:cNvSpPr>
            <a:spLocks noChangeArrowheads="1"/>
          </p:cNvSpPr>
          <p:nvPr/>
        </p:nvSpPr>
        <p:spPr bwMode="auto">
          <a:xfrm>
            <a:off x="855663" y="3659188"/>
            <a:ext cx="302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cs typeface="Times New Roman" pitchFamily="-128" charset="0"/>
              </a:rPr>
              <a:t>Description of a formal language</a:t>
            </a:r>
          </a:p>
        </p:txBody>
      </p:sp>
      <p:sp>
        <p:nvSpPr>
          <p:cNvPr id="35855" name="Line 41"/>
          <p:cNvSpPr>
            <a:spLocks noChangeShapeType="1"/>
          </p:cNvSpPr>
          <p:nvPr/>
        </p:nvSpPr>
        <p:spPr bwMode="auto">
          <a:xfrm>
            <a:off x="723900" y="6510338"/>
            <a:ext cx="4783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6" name="Text Box 43"/>
          <p:cNvSpPr txBox="1">
            <a:spLocks noChangeArrowheads="1"/>
          </p:cNvSpPr>
          <p:nvPr/>
        </p:nvSpPr>
        <p:spPr bwMode="auto">
          <a:xfrm>
            <a:off x="304800" y="4665663"/>
            <a:ext cx="3886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Is there an equivalent regular expression to this one </a:t>
            </a:r>
            <a:r>
              <a:rPr lang="en-US" sz="1600" b="1" i="1"/>
              <a:t>that</a:t>
            </a:r>
            <a:r>
              <a:rPr lang="en-US" sz="1600"/>
              <a:t> </a:t>
            </a:r>
            <a:r>
              <a:rPr lang="en-US" sz="1600" b="1" i="1"/>
              <a:t>avoids the</a:t>
            </a:r>
            <a:r>
              <a:rPr lang="en-US" sz="1600"/>
              <a:t> </a:t>
            </a:r>
            <a:r>
              <a:rPr lang="en-US" sz="1600" b="1" i="1"/>
              <a:t>nested</a:t>
            </a:r>
            <a:r>
              <a:rPr lang="en-US" sz="1600"/>
              <a:t> * </a:t>
            </a:r>
            <a:r>
              <a:rPr lang="en-US" sz="1600" b="1" i="1"/>
              <a:t>operators</a:t>
            </a:r>
            <a:r>
              <a:rPr lang="en-US" sz="1600"/>
              <a:t>? </a:t>
            </a:r>
          </a:p>
        </p:txBody>
      </p:sp>
      <p:sp>
        <p:nvSpPr>
          <p:cNvPr id="35857" name="Rectangle 44"/>
          <p:cNvSpPr>
            <a:spLocks noChangeArrowheads="1"/>
          </p:cNvSpPr>
          <p:nvPr/>
        </p:nvSpPr>
        <p:spPr bwMode="auto">
          <a:xfrm>
            <a:off x="5710238" y="6364288"/>
            <a:ext cx="304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Can </a:t>
            </a:r>
            <a:r>
              <a:rPr lang="en-US" sz="1200" b="1" i="1"/>
              <a:t>every </a:t>
            </a:r>
            <a:r>
              <a:rPr lang="en-US" sz="1200" b="1"/>
              <a:t>reg. expression avoid nested *'s ? </a:t>
            </a:r>
          </a:p>
        </p:txBody>
      </p:sp>
      <p:sp>
        <p:nvSpPr>
          <p:cNvPr id="35858" name="Rectangle 45"/>
          <p:cNvSpPr>
            <a:spLocks noChangeArrowheads="1"/>
          </p:cNvSpPr>
          <p:nvPr/>
        </p:nvSpPr>
        <p:spPr bwMode="auto">
          <a:xfrm>
            <a:off x="4267200" y="4740275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( 01* | 10 )*</a:t>
            </a:r>
          </a:p>
        </p:txBody>
      </p:sp>
      <p:sp>
        <p:nvSpPr>
          <p:cNvPr id="35859" name="Rectangle 44"/>
          <p:cNvSpPr>
            <a:spLocks noChangeArrowheads="1"/>
          </p:cNvSpPr>
          <p:nvPr/>
        </p:nvSpPr>
        <p:spPr bwMode="auto">
          <a:xfrm>
            <a:off x="5918200" y="3705225"/>
            <a:ext cx="2139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Equivalent regular expression</a:t>
            </a:r>
          </a:p>
        </p:txBody>
      </p:sp>
      <p:sp>
        <p:nvSpPr>
          <p:cNvPr id="35860" name="Line 41"/>
          <p:cNvSpPr>
            <a:spLocks noChangeShapeType="1"/>
          </p:cNvSpPr>
          <p:nvPr/>
        </p:nvSpPr>
        <p:spPr bwMode="auto">
          <a:xfrm>
            <a:off x="1073150" y="4362450"/>
            <a:ext cx="661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61" name="Rectangle 11"/>
          <p:cNvSpPr>
            <a:spLocks noChangeArrowheads="1"/>
          </p:cNvSpPr>
          <p:nvPr/>
        </p:nvSpPr>
        <p:spPr bwMode="auto">
          <a:xfrm>
            <a:off x="520700" y="1304925"/>
            <a:ext cx="25400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  <a:cs typeface="Times New Roman" pitchFamily="-128" charset="0"/>
              </a:rPr>
              <a:t>L = { w | w contains a 0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477000" y="2628900"/>
            <a:ext cx="2411413" cy="180975"/>
            <a:chOff x="295" y="1311"/>
            <a:chExt cx="5177" cy="114"/>
          </a:xfrm>
        </p:grpSpPr>
        <p:sp>
          <p:nvSpPr>
            <p:cNvPr id="922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503988" y="312738"/>
            <a:ext cx="2166937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Yet another HMC DFA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351588" y="6477000"/>
            <a:ext cx="19716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I think it was all a dream…</a:t>
            </a:r>
          </a:p>
        </p:txBody>
      </p:sp>
      <p:pic>
        <p:nvPicPr>
          <p:cNvPr id="9221" name="Picture 7" descr="df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425450"/>
            <a:ext cx="622935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88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468313" y="982663"/>
            <a:ext cx="8153400" cy="180975"/>
            <a:chOff x="295" y="1311"/>
            <a:chExt cx="5177" cy="114"/>
          </a:xfrm>
        </p:grpSpPr>
        <p:sp>
          <p:nvSpPr>
            <p:cNvPr id="2768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  <p:sp>
          <p:nvSpPr>
            <p:cNvPr id="2768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</p:grp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17563" y="230188"/>
            <a:ext cx="751046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ea typeface="ＭＳ Ｐゴシック" pitchFamily="1" charset="-128"/>
              </a:rPr>
              <a:t>Grammars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909638" y="1379538"/>
            <a:ext cx="274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u="sng">
                <a:solidFill>
                  <a:schemeClr val="folHlink"/>
                </a:solidFill>
                <a:ea typeface="ＭＳ Ｐゴシック" pitchFamily="1" charset="-128"/>
              </a:rPr>
              <a:t>Regular</a:t>
            </a:r>
            <a:r>
              <a:rPr lang="en-US" sz="2400" i="1">
                <a:ea typeface="ＭＳ Ｐゴシック" pitchFamily="1" charset="-128"/>
              </a:rPr>
              <a:t> grammars</a:t>
            </a:r>
            <a:endParaRPr lang="en-US" sz="2400">
              <a:ea typeface="ＭＳ Ｐゴシック" pitchFamily="1" charset="-128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987550" y="4251325"/>
            <a:ext cx="24463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FF"/>
                </a:solidFill>
                <a:latin typeface="Trebuchet MS" pitchFamily="1" charset="0"/>
                <a:ea typeface="ＭＳ Ｐゴシック" pitchFamily="1" charset="-128"/>
              </a:rPr>
              <a:t>at most one nonterminal on the right and it must be at the far right end</a:t>
            </a:r>
          </a:p>
        </p:txBody>
      </p:sp>
      <p:sp>
        <p:nvSpPr>
          <p:cNvPr id="242696" name="Text Box 6"/>
          <p:cNvSpPr txBox="1">
            <a:spLocks noChangeArrowheads="1"/>
          </p:cNvSpPr>
          <p:nvPr/>
        </p:nvSpPr>
        <p:spPr bwMode="auto">
          <a:xfrm>
            <a:off x="4953000" y="1379538"/>
            <a:ext cx="336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i="1">
                <a:solidFill>
                  <a:schemeClr val="bg1">
                    <a:lumMod val="65000"/>
                  </a:schemeClr>
                </a:solidFill>
                <a:latin typeface="Times New Roman" pitchFamily="1" charset="0"/>
                <a:ea typeface="ＭＳ Ｐゴシック" pitchFamily="1" charset="-128"/>
              </a:rPr>
              <a:t>Context-free grammars</a:t>
            </a:r>
            <a:endParaRPr lang="en-US" sz="2400">
              <a:solidFill>
                <a:schemeClr val="bg1">
                  <a:lumMod val="65000"/>
                </a:schemeClr>
              </a:solidFill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242697" name="Text Box 6"/>
          <p:cNvSpPr txBox="1">
            <a:spLocks noChangeArrowheads="1"/>
          </p:cNvSpPr>
          <p:nvPr/>
        </p:nvSpPr>
        <p:spPr bwMode="auto">
          <a:xfrm>
            <a:off x="6650038" y="5091113"/>
            <a:ext cx="23558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may have many nonterminals and terminals on the right…</a:t>
            </a:r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271463" y="5707063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only one nonterminal on the left of each rule</a:t>
            </a:r>
          </a:p>
        </p:txBody>
      </p:sp>
      <p:sp>
        <p:nvSpPr>
          <p:cNvPr id="27657" name="Text Box 24"/>
          <p:cNvSpPr txBox="1">
            <a:spLocks noChangeArrowheads="1"/>
          </p:cNvSpPr>
          <p:nvPr/>
        </p:nvSpPr>
        <p:spPr bwMode="auto">
          <a:xfrm>
            <a:off x="838200" y="2224088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27658" name="Text Box 25"/>
          <p:cNvSpPr txBox="1">
            <a:spLocks noChangeArrowheads="1"/>
          </p:cNvSpPr>
          <p:nvPr/>
        </p:nvSpPr>
        <p:spPr bwMode="auto">
          <a:xfrm>
            <a:off x="2054225" y="2224088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1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27659" name="Text Box 26"/>
          <p:cNvSpPr txBox="1">
            <a:spLocks noChangeArrowheads="1"/>
          </p:cNvSpPr>
          <p:nvPr/>
        </p:nvSpPr>
        <p:spPr bwMode="auto">
          <a:xfrm>
            <a:off x="3036888" y="2225675"/>
            <a:ext cx="782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Symbol" charset="2"/>
                <a:ea typeface="ＭＳ Ｐゴシック" pitchFamily="1" charset="-128"/>
                <a:sym typeface="Symbol" charset="2"/>
              </a:rPr>
              <a:t></a:t>
            </a:r>
            <a:endParaRPr lang="en-US" sz="3200"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7660" name="Line 27"/>
          <p:cNvSpPr>
            <a:spLocks noChangeShapeType="1"/>
          </p:cNvSpPr>
          <p:nvPr/>
        </p:nvSpPr>
        <p:spPr bwMode="auto">
          <a:xfrm>
            <a:off x="2968625" y="21336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28"/>
          <p:cNvSpPr>
            <a:spLocks noChangeShapeType="1"/>
          </p:cNvSpPr>
          <p:nvPr/>
        </p:nvSpPr>
        <p:spPr bwMode="auto">
          <a:xfrm>
            <a:off x="1409700" y="2514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29"/>
          <p:cNvSpPr txBox="1">
            <a:spLocks noChangeArrowheads="1"/>
          </p:cNvSpPr>
          <p:nvPr/>
        </p:nvSpPr>
        <p:spPr bwMode="auto">
          <a:xfrm>
            <a:off x="838200" y="30781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27663" name="Text Box 30"/>
          <p:cNvSpPr txBox="1">
            <a:spLocks noChangeArrowheads="1"/>
          </p:cNvSpPr>
          <p:nvPr/>
        </p:nvSpPr>
        <p:spPr bwMode="auto">
          <a:xfrm>
            <a:off x="2054225" y="3078163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0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27664" name="Line 33"/>
          <p:cNvSpPr>
            <a:spLocks noChangeShapeType="1"/>
          </p:cNvSpPr>
          <p:nvPr/>
        </p:nvSpPr>
        <p:spPr bwMode="auto">
          <a:xfrm>
            <a:off x="1409700" y="33686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34"/>
          <p:cNvSpPr>
            <a:spLocks noChangeShapeType="1"/>
          </p:cNvSpPr>
          <p:nvPr/>
        </p:nvSpPr>
        <p:spPr bwMode="auto">
          <a:xfrm flipH="1" flipV="1">
            <a:off x="2614613" y="3592513"/>
            <a:ext cx="520700" cy="6953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35"/>
          <p:cNvSpPr>
            <a:spLocks noChangeShapeType="1"/>
          </p:cNvSpPr>
          <p:nvPr/>
        </p:nvSpPr>
        <p:spPr bwMode="auto">
          <a:xfrm flipH="1" flipV="1">
            <a:off x="2719388" y="2795588"/>
            <a:ext cx="415925" cy="148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36"/>
          <p:cNvSpPr>
            <a:spLocks noChangeShapeType="1"/>
          </p:cNvSpPr>
          <p:nvPr/>
        </p:nvSpPr>
        <p:spPr bwMode="auto">
          <a:xfrm flipV="1">
            <a:off x="1066800" y="3687763"/>
            <a:ext cx="61913" cy="2046287"/>
          </a:xfrm>
          <a:prstGeom prst="line">
            <a:avLst/>
          </a:prstGeom>
          <a:noFill/>
          <a:ln w="19050">
            <a:solidFill>
              <a:srgbClr val="1307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0" name="Text Box 37"/>
          <p:cNvSpPr txBox="1">
            <a:spLocks noChangeArrowheads="1"/>
          </p:cNvSpPr>
          <p:nvPr/>
        </p:nvSpPr>
        <p:spPr bwMode="auto">
          <a:xfrm>
            <a:off x="5248275" y="22145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242711" name="Text Box 38"/>
          <p:cNvSpPr txBox="1">
            <a:spLocks noChangeArrowheads="1"/>
          </p:cNvSpPr>
          <p:nvPr/>
        </p:nvSpPr>
        <p:spPr bwMode="auto">
          <a:xfrm>
            <a:off x="6464300" y="2214563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1A</a:t>
            </a:r>
          </a:p>
        </p:txBody>
      </p:sp>
      <p:sp>
        <p:nvSpPr>
          <p:cNvPr id="242712" name="Text Box 39"/>
          <p:cNvSpPr txBox="1">
            <a:spLocks noChangeArrowheads="1"/>
          </p:cNvSpPr>
          <p:nvPr/>
        </p:nvSpPr>
        <p:spPr bwMode="auto">
          <a:xfrm>
            <a:off x="7446963" y="2216150"/>
            <a:ext cx="782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</a:t>
            </a:r>
            <a:endParaRPr lang="en-US" sz="3200">
              <a:solidFill>
                <a:schemeClr val="bg1">
                  <a:lumMod val="65000"/>
                </a:schemeClr>
              </a:solidFill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42713" name="Line 40"/>
          <p:cNvSpPr>
            <a:spLocks noChangeShapeType="1"/>
          </p:cNvSpPr>
          <p:nvPr/>
        </p:nvSpPr>
        <p:spPr bwMode="auto">
          <a:xfrm>
            <a:off x="7378700" y="2124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42714" name="Line 41"/>
          <p:cNvSpPr>
            <a:spLocks noChangeShapeType="1"/>
          </p:cNvSpPr>
          <p:nvPr/>
        </p:nvSpPr>
        <p:spPr bwMode="auto">
          <a:xfrm>
            <a:off x="5819775" y="25050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42715" name="Text Box 42"/>
          <p:cNvSpPr txBox="1">
            <a:spLocks noChangeArrowheads="1"/>
          </p:cNvSpPr>
          <p:nvPr/>
        </p:nvSpPr>
        <p:spPr bwMode="auto">
          <a:xfrm>
            <a:off x="5248275" y="3013075"/>
            <a:ext cx="55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242716" name="Text Box 43"/>
          <p:cNvSpPr txBox="1">
            <a:spLocks noChangeArrowheads="1"/>
          </p:cNvSpPr>
          <p:nvPr/>
        </p:nvSpPr>
        <p:spPr bwMode="auto">
          <a:xfrm>
            <a:off x="6553200" y="3013075"/>
            <a:ext cx="782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0S</a:t>
            </a:r>
          </a:p>
        </p:txBody>
      </p:sp>
      <p:sp>
        <p:nvSpPr>
          <p:cNvPr id="242717" name="Line 44"/>
          <p:cNvSpPr>
            <a:spLocks noChangeShapeType="1"/>
          </p:cNvSpPr>
          <p:nvPr/>
        </p:nvSpPr>
        <p:spPr bwMode="auto">
          <a:xfrm>
            <a:off x="5819775" y="3303588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42718" name="Text Box 6"/>
          <p:cNvSpPr txBox="1">
            <a:spLocks noChangeArrowheads="1"/>
          </p:cNvSpPr>
          <p:nvPr/>
        </p:nvSpPr>
        <p:spPr bwMode="auto">
          <a:xfrm>
            <a:off x="4673600" y="6075363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only one nonterminal on the left of each rule</a:t>
            </a:r>
          </a:p>
        </p:txBody>
      </p:sp>
      <p:sp>
        <p:nvSpPr>
          <p:cNvPr id="242719" name="Line 46"/>
          <p:cNvSpPr>
            <a:spLocks noChangeShapeType="1"/>
          </p:cNvSpPr>
          <p:nvPr/>
        </p:nvSpPr>
        <p:spPr bwMode="auto">
          <a:xfrm flipV="1">
            <a:off x="5364163" y="4373563"/>
            <a:ext cx="160337" cy="1727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7678" name="Line 47"/>
          <p:cNvSpPr>
            <a:spLocks noChangeShapeType="1"/>
          </p:cNvSpPr>
          <p:nvPr/>
        </p:nvSpPr>
        <p:spPr bwMode="auto">
          <a:xfrm>
            <a:off x="4495800" y="142398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21" name="Line 48"/>
          <p:cNvSpPr>
            <a:spLocks noChangeShapeType="1"/>
          </p:cNvSpPr>
          <p:nvPr/>
        </p:nvSpPr>
        <p:spPr bwMode="auto">
          <a:xfrm flipH="1" flipV="1">
            <a:off x="7177088" y="4329113"/>
            <a:ext cx="1039812" cy="80645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42722" name="Text Box 49"/>
          <p:cNvSpPr txBox="1">
            <a:spLocks noChangeArrowheads="1"/>
          </p:cNvSpPr>
          <p:nvPr/>
        </p:nvSpPr>
        <p:spPr bwMode="auto">
          <a:xfrm>
            <a:off x="5249863" y="37639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242723" name="Text Box 50"/>
          <p:cNvSpPr txBox="1">
            <a:spLocks noChangeArrowheads="1"/>
          </p:cNvSpPr>
          <p:nvPr/>
        </p:nvSpPr>
        <p:spPr bwMode="auto">
          <a:xfrm>
            <a:off x="6554788" y="3763963"/>
            <a:ext cx="1222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  <a:latin typeface="Trebuchet MS" pitchFamily="1" charset="0"/>
                <a:ea typeface="ＭＳ Ｐゴシック" pitchFamily="1" charset="-128"/>
              </a:rPr>
              <a:t>1AA</a:t>
            </a:r>
          </a:p>
        </p:txBody>
      </p:sp>
      <p:sp>
        <p:nvSpPr>
          <p:cNvPr id="242724" name="Line 51"/>
          <p:cNvSpPr>
            <a:spLocks noChangeShapeType="1"/>
          </p:cNvSpPr>
          <p:nvPr/>
        </p:nvSpPr>
        <p:spPr bwMode="auto">
          <a:xfrm>
            <a:off x="5821363" y="40544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65000"/>
                </a:schemeClr>
              </a:solidFill>
              <a:latin typeface="Times New Roman" pitchFamily="1" charset="0"/>
            </a:endParaRPr>
          </a:p>
        </p:txBody>
      </p:sp>
      <p:sp>
        <p:nvSpPr>
          <p:cNvPr id="27683" name="Line 48"/>
          <p:cNvSpPr>
            <a:spLocks noChangeShapeType="1"/>
          </p:cNvSpPr>
          <p:nvPr/>
        </p:nvSpPr>
        <p:spPr bwMode="auto">
          <a:xfrm flipH="1" flipV="1">
            <a:off x="3222625" y="5210175"/>
            <a:ext cx="477838" cy="479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Text Box 6"/>
          <p:cNvSpPr txBox="1">
            <a:spLocks noChangeArrowheads="1"/>
          </p:cNvSpPr>
          <p:nvPr/>
        </p:nvSpPr>
        <p:spPr bwMode="auto">
          <a:xfrm>
            <a:off x="2684463" y="5661025"/>
            <a:ext cx="1757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FF0000"/>
                </a:solidFill>
                <a:latin typeface="Trebuchet MS" pitchFamily="1" charset="0"/>
                <a:ea typeface="ＭＳ Ｐゴシック" pitchFamily="1" charset="-128"/>
              </a:rPr>
              <a:t>are regular  grammars the same as finite state machines?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63513" y="161925"/>
            <a:ext cx="86550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cs typeface="Times New Roman" pitchFamily="-128" charset="0"/>
              </a:rPr>
              <a:t>Real assembly languages are messy…</a:t>
            </a:r>
          </a:p>
        </p:txBody>
      </p: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152400" y="6400800"/>
            <a:ext cx="418306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latin typeface="Comic Sans MS" pitchFamily="-128" charset="0"/>
              </a:rPr>
              <a:t>only worry about these details on a </a:t>
            </a:r>
            <a:r>
              <a:rPr lang="en-US" sz="1200" i="1">
                <a:latin typeface="Comic Sans MS" pitchFamily="-128" charset="0"/>
              </a:rPr>
              <a:t>need-to-know </a:t>
            </a:r>
            <a:r>
              <a:rPr lang="en-US" sz="1200">
                <a:latin typeface="Comic Sans MS" pitchFamily="-128" charset="0"/>
              </a:rPr>
              <a:t>basis…</a:t>
            </a:r>
          </a:p>
        </p:txBody>
      </p:sp>
      <p:sp>
        <p:nvSpPr>
          <p:cNvPr id="13316" name="Text Box 16"/>
          <p:cNvSpPr txBox="1">
            <a:spLocks noChangeArrowheads="1"/>
          </p:cNvSpPr>
          <p:nvPr/>
        </p:nvSpPr>
        <p:spPr bwMode="auto">
          <a:xfrm>
            <a:off x="76200" y="1474788"/>
            <a:ext cx="2195513" cy="3962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main: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pushl %ebp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%esp, %ebp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subl  $24, %esp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andl  $-16, %esp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$0, %eax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subl  %eax, %esp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$42, -4(%ebp)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$7, -8(%ebp)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-4(%ebp), %eax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%eax, -12(%ebp)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-8(%ebp), %eax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%eax, -4(%ebp)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-12(%ebp), %eax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movl  %eax, -8(%ebp)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subl  $4, %esp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pushl -8(%ebp)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pushl -4(%ebp)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pushl $.LC0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call  printf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addl  $16, %esp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leave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 ret</a:t>
            </a:r>
          </a:p>
        </p:txBody>
      </p:sp>
      <p:sp>
        <p:nvSpPr>
          <p:cNvPr id="13317" name="Rectangle 17"/>
          <p:cNvSpPr>
            <a:spLocks noChangeArrowheads="1"/>
          </p:cNvSpPr>
          <p:nvPr/>
        </p:nvSpPr>
        <p:spPr bwMode="auto">
          <a:xfrm>
            <a:off x="4008438" y="1474788"/>
            <a:ext cx="2698750" cy="4467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main: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%ebp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%esp, %ebp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$8,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andl    $-16,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$0,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%eax,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$42, -4(%ebp)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$7, -8(%ebp)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-8(%ebp),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-4(%ebp),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-4(%ebp),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-8(%ebp),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movl    -8(%ebp), %edx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leal    -4(%ebp), %eax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xorl    %edx, (%eax)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subl    $4,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-8(%ebp)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-4(%ebp)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pushl   $.LC0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call    printf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addl    $16, %esp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leave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      ret</a:t>
            </a:r>
          </a:p>
        </p:txBody>
      </p:sp>
      <p:sp>
        <p:nvSpPr>
          <p:cNvPr id="13318" name="Rectangle 18"/>
          <p:cNvSpPr>
            <a:spLocks noChangeArrowheads="1"/>
          </p:cNvSpPr>
          <p:nvPr/>
        </p:nvSpPr>
        <p:spPr bwMode="auto">
          <a:xfrm>
            <a:off x="6700838" y="1474788"/>
            <a:ext cx="2363787" cy="4972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main: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!#PROLOGUE# 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save  %sp, -120, %sp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!#PROLOGUE# 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42,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7,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%o5, %g1,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%o5,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%g1, %o5,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%o5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%o5, [%fp-24]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xor %g1, %o5,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sethi %hi(.LLC0), %g1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or  %g1, %lo(.LLC0), %o0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[%fp-20], %o1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ld  [%fp-24], %o2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call  printf, 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nop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mov %g1, %i0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ret</a:t>
            </a:r>
          </a:p>
          <a:p>
            <a:r>
              <a:rPr lang="en-US" sz="1100" b="1">
                <a:solidFill>
                  <a:srgbClr val="009900"/>
                </a:solidFill>
                <a:latin typeface="Courier New" pitchFamily="-128" charset="0"/>
              </a:rPr>
              <a:t>  restore</a:t>
            </a:r>
          </a:p>
        </p:txBody>
      </p:sp>
      <p:sp>
        <p:nvSpPr>
          <p:cNvPr id="13319" name="Rectangle 19"/>
          <p:cNvSpPr>
            <a:spLocks noChangeArrowheads="1"/>
          </p:cNvSpPr>
          <p:nvPr/>
        </p:nvSpPr>
        <p:spPr bwMode="auto">
          <a:xfrm>
            <a:off x="2208213" y="1474788"/>
            <a:ext cx="2363787" cy="3962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main: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!#PROLOGUE# 0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save  %sp, -128, %sp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!#PROLOGUE# 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mov 42,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mov 7,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ld  [%fp-20],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st  %g1, [%fp-28]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ld  [%fp-24],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st  %g1, [%fp-20]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ld  [%fp-28],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st  %g1, [%fp-24]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sethi %hi(.LLC0), %g1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or  %g1, %lo(.LLC0), %o0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ld  [%fp-20], %o1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ld  [%fp-24], %o2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call  printf, 0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nop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mov %g1, %i0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ret</a:t>
            </a:r>
          </a:p>
          <a:p>
            <a:r>
              <a:rPr lang="en-US" sz="1100" b="1">
                <a:solidFill>
                  <a:srgbClr val="0000FF"/>
                </a:solidFill>
                <a:latin typeface="Courier New" pitchFamily="-128" charset="0"/>
              </a:rPr>
              <a:t>  restore</a:t>
            </a:r>
          </a:p>
        </p:txBody>
      </p:sp>
      <p:sp>
        <p:nvSpPr>
          <p:cNvPr id="13320" name="Line 20"/>
          <p:cNvSpPr>
            <a:spLocks noChangeShapeType="1"/>
          </p:cNvSpPr>
          <p:nvPr/>
        </p:nvSpPr>
        <p:spPr bwMode="auto">
          <a:xfrm>
            <a:off x="117475" y="1376363"/>
            <a:ext cx="42068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21"/>
          <p:cNvSpPr>
            <a:spLocks noChangeShapeType="1"/>
          </p:cNvSpPr>
          <p:nvPr/>
        </p:nvSpPr>
        <p:spPr bwMode="auto">
          <a:xfrm>
            <a:off x="4459288" y="1390650"/>
            <a:ext cx="420687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22"/>
          <p:cNvSpPr txBox="1">
            <a:spLocks noChangeArrowheads="1"/>
          </p:cNvSpPr>
          <p:nvPr/>
        </p:nvSpPr>
        <p:spPr bwMode="auto">
          <a:xfrm>
            <a:off x="577850" y="5449888"/>
            <a:ext cx="931863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Intel: PC</a:t>
            </a:r>
          </a:p>
        </p:txBody>
      </p:sp>
      <p:sp>
        <p:nvSpPr>
          <p:cNvPr id="13323" name="Text Box 23"/>
          <p:cNvSpPr txBox="1">
            <a:spLocks noChangeArrowheads="1"/>
          </p:cNvSpPr>
          <p:nvPr/>
        </p:nvSpPr>
        <p:spPr bwMode="auto">
          <a:xfrm>
            <a:off x="2562225" y="5513388"/>
            <a:ext cx="1450975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Sun UltraSparc</a:t>
            </a:r>
          </a:p>
        </p:txBody>
      </p:sp>
      <p:sp>
        <p:nvSpPr>
          <p:cNvPr id="13324" name="Text Box 24"/>
          <p:cNvSpPr txBox="1">
            <a:spLocks noChangeArrowheads="1"/>
          </p:cNvSpPr>
          <p:nvPr/>
        </p:nvSpPr>
        <p:spPr bwMode="auto">
          <a:xfrm>
            <a:off x="5002213" y="5964238"/>
            <a:ext cx="931862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Intel: PC</a:t>
            </a:r>
          </a:p>
        </p:txBody>
      </p:sp>
      <p:sp>
        <p:nvSpPr>
          <p:cNvPr id="13325" name="Text Box 25"/>
          <p:cNvSpPr txBox="1">
            <a:spLocks noChangeArrowheads="1"/>
          </p:cNvSpPr>
          <p:nvPr/>
        </p:nvSpPr>
        <p:spPr bwMode="auto">
          <a:xfrm>
            <a:off x="7072313" y="6448425"/>
            <a:ext cx="1450975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Sun UltraSparc</a:t>
            </a:r>
          </a:p>
        </p:txBody>
      </p:sp>
      <p:sp>
        <p:nvSpPr>
          <p:cNvPr id="13326" name="Text Box 26"/>
          <p:cNvSpPr txBox="1">
            <a:spLocks noChangeArrowheads="1"/>
          </p:cNvSpPr>
          <p:nvPr/>
        </p:nvSpPr>
        <p:spPr bwMode="auto">
          <a:xfrm>
            <a:off x="955675" y="790575"/>
            <a:ext cx="68929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cs typeface="Times New Roman" pitchFamily="-128" charset="0"/>
              </a:rPr>
              <a:t>each of these programs swaps the values of two variables (</a:t>
            </a:r>
            <a:r>
              <a:rPr lang="en-US" sz="1600" i="1">
                <a:cs typeface="Times New Roman" pitchFamily="-128" charset="0"/>
              </a:rPr>
              <a:t>what are those values?)</a:t>
            </a:r>
            <a:endParaRPr lang="en-US" sz="1600">
              <a:cs typeface="Times New Roman" pitchFamily="-128" charset="0"/>
            </a:endParaRPr>
          </a:p>
        </p:txBody>
      </p:sp>
      <p:sp>
        <p:nvSpPr>
          <p:cNvPr id="13327" name="Text Box 27"/>
          <p:cNvSpPr txBox="1">
            <a:spLocks noChangeArrowheads="1"/>
          </p:cNvSpPr>
          <p:nvPr/>
        </p:nvSpPr>
        <p:spPr bwMode="auto">
          <a:xfrm>
            <a:off x="1295400" y="6019800"/>
            <a:ext cx="1703388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00FF"/>
                </a:solidFill>
                <a:latin typeface="Comic Sans MS" pitchFamily="-128" charset="0"/>
              </a:rPr>
              <a:t>with a temporary variable</a:t>
            </a:r>
          </a:p>
        </p:txBody>
      </p:sp>
      <p:sp>
        <p:nvSpPr>
          <p:cNvPr id="13328" name="Text Box 28"/>
          <p:cNvSpPr txBox="1">
            <a:spLocks noChangeArrowheads="1"/>
          </p:cNvSpPr>
          <p:nvPr/>
        </p:nvSpPr>
        <p:spPr bwMode="auto">
          <a:xfrm>
            <a:off x="4975225" y="6477000"/>
            <a:ext cx="136207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hlink"/>
                </a:solidFill>
                <a:latin typeface="Comic Sans MS" pitchFamily="-128" charset="0"/>
              </a:rPr>
              <a:t>using the XOR 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982663"/>
            <a:ext cx="8153400" cy="180975"/>
            <a:chOff x="295" y="1311"/>
            <a:chExt cx="5177" cy="114"/>
          </a:xfrm>
        </p:grpSpPr>
        <p:sp>
          <p:nvSpPr>
            <p:cNvPr id="1539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  <p:sp>
          <p:nvSpPr>
            <p:cNvPr id="1540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>
                <a:ea typeface="ＭＳ Ｐゴシック" pitchFamily="1" charset="-128"/>
              </a:endParaRPr>
            </a:p>
          </p:txBody>
        </p:sp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17563" y="230188"/>
            <a:ext cx="751046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ea typeface="ＭＳ Ｐゴシック" pitchFamily="1" charset="-128"/>
              </a:rPr>
              <a:t>Grammars ~ </a:t>
            </a:r>
            <a:r>
              <a:rPr lang="en-US" sz="3600" i="1">
                <a:ea typeface="ＭＳ Ｐゴシック" pitchFamily="1" charset="-128"/>
              </a:rPr>
              <a:t>production</a:t>
            </a:r>
            <a:r>
              <a:rPr lang="en-US" sz="3600">
                <a:ea typeface="ＭＳ Ｐゴシック" pitchFamily="1" charset="-128"/>
              </a:rPr>
              <a:t> machines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909638" y="1379538"/>
            <a:ext cx="274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ea typeface="ＭＳ Ｐゴシック" pitchFamily="1" charset="-128"/>
              </a:rPr>
              <a:t>Regular grammars</a:t>
            </a:r>
            <a:endParaRPr lang="en-US" sz="2400">
              <a:ea typeface="ＭＳ Ｐゴシック" pitchFamily="1" charset="-128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987550" y="4251325"/>
            <a:ext cx="24463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AE030E"/>
                </a:solidFill>
                <a:latin typeface="Trebuchet MS" pitchFamily="1" charset="0"/>
                <a:ea typeface="ＭＳ Ｐゴシック" pitchFamily="1" charset="-128"/>
              </a:rPr>
              <a:t>at most one nonterminal on the right and it must be at the far right end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953000" y="1379538"/>
            <a:ext cx="336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ea typeface="ＭＳ Ｐゴシック" pitchFamily="1" charset="-128"/>
              </a:rPr>
              <a:t>Context-free grammars</a:t>
            </a:r>
            <a:endParaRPr lang="en-US" sz="2400">
              <a:ea typeface="ＭＳ Ｐゴシック" pitchFamily="1" charset="-128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650038" y="5091113"/>
            <a:ext cx="23558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A7804"/>
                </a:solidFill>
                <a:latin typeface="Trebuchet MS" pitchFamily="1" charset="0"/>
                <a:ea typeface="ＭＳ Ｐゴシック" pitchFamily="1" charset="-128"/>
              </a:rPr>
              <a:t>may have many nonterminals and terminals on the right…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71463" y="5707063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only one nonterminal on the left of each rule</a:t>
            </a:r>
          </a:p>
        </p:txBody>
      </p:sp>
      <p:sp>
        <p:nvSpPr>
          <p:cNvPr id="15369" name="Text Box 24"/>
          <p:cNvSpPr txBox="1">
            <a:spLocks noChangeArrowheads="1"/>
          </p:cNvSpPr>
          <p:nvPr/>
        </p:nvSpPr>
        <p:spPr bwMode="auto">
          <a:xfrm>
            <a:off x="838200" y="2224088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15370" name="Text Box 25"/>
          <p:cNvSpPr txBox="1">
            <a:spLocks noChangeArrowheads="1"/>
          </p:cNvSpPr>
          <p:nvPr/>
        </p:nvSpPr>
        <p:spPr bwMode="auto">
          <a:xfrm>
            <a:off x="2054225" y="2224088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1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5371" name="Text Box 26"/>
          <p:cNvSpPr txBox="1">
            <a:spLocks noChangeArrowheads="1"/>
          </p:cNvSpPr>
          <p:nvPr/>
        </p:nvSpPr>
        <p:spPr bwMode="auto">
          <a:xfrm>
            <a:off x="3036888" y="2225675"/>
            <a:ext cx="782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Symbol" charset="2"/>
                <a:ea typeface="ＭＳ Ｐゴシック" pitchFamily="1" charset="-128"/>
                <a:sym typeface="Symbol" charset="2"/>
              </a:rPr>
              <a:t></a:t>
            </a:r>
            <a:endParaRPr lang="en-US" sz="3200"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5372" name="Line 27"/>
          <p:cNvSpPr>
            <a:spLocks noChangeShapeType="1"/>
          </p:cNvSpPr>
          <p:nvPr/>
        </p:nvSpPr>
        <p:spPr bwMode="auto">
          <a:xfrm>
            <a:off x="2968625" y="21336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28"/>
          <p:cNvSpPr>
            <a:spLocks noChangeShapeType="1"/>
          </p:cNvSpPr>
          <p:nvPr/>
        </p:nvSpPr>
        <p:spPr bwMode="auto">
          <a:xfrm>
            <a:off x="1409700" y="2514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29"/>
          <p:cNvSpPr txBox="1">
            <a:spLocks noChangeArrowheads="1"/>
          </p:cNvSpPr>
          <p:nvPr/>
        </p:nvSpPr>
        <p:spPr bwMode="auto">
          <a:xfrm>
            <a:off x="838200" y="30781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5375" name="Text Box 30"/>
          <p:cNvSpPr txBox="1">
            <a:spLocks noChangeArrowheads="1"/>
          </p:cNvSpPr>
          <p:nvPr/>
        </p:nvSpPr>
        <p:spPr bwMode="auto">
          <a:xfrm>
            <a:off x="2054225" y="3078163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0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15376" name="Line 33"/>
          <p:cNvSpPr>
            <a:spLocks noChangeShapeType="1"/>
          </p:cNvSpPr>
          <p:nvPr/>
        </p:nvSpPr>
        <p:spPr bwMode="auto">
          <a:xfrm>
            <a:off x="1409700" y="33686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34"/>
          <p:cNvSpPr>
            <a:spLocks noChangeShapeType="1"/>
          </p:cNvSpPr>
          <p:nvPr/>
        </p:nvSpPr>
        <p:spPr bwMode="auto">
          <a:xfrm flipH="1" flipV="1">
            <a:off x="2614613" y="3592513"/>
            <a:ext cx="520700" cy="695325"/>
          </a:xfrm>
          <a:prstGeom prst="line">
            <a:avLst/>
          </a:prstGeom>
          <a:noFill/>
          <a:ln w="19050">
            <a:solidFill>
              <a:srgbClr val="AE030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35"/>
          <p:cNvSpPr>
            <a:spLocks noChangeShapeType="1"/>
          </p:cNvSpPr>
          <p:nvPr/>
        </p:nvSpPr>
        <p:spPr bwMode="auto">
          <a:xfrm flipH="1" flipV="1">
            <a:off x="2719388" y="2795588"/>
            <a:ext cx="415925" cy="1485900"/>
          </a:xfrm>
          <a:prstGeom prst="line">
            <a:avLst/>
          </a:prstGeom>
          <a:noFill/>
          <a:ln w="19050">
            <a:solidFill>
              <a:srgbClr val="AE030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36"/>
          <p:cNvSpPr>
            <a:spLocks noChangeShapeType="1"/>
          </p:cNvSpPr>
          <p:nvPr/>
        </p:nvSpPr>
        <p:spPr bwMode="auto">
          <a:xfrm flipV="1">
            <a:off x="1066800" y="3687763"/>
            <a:ext cx="61913" cy="2046287"/>
          </a:xfrm>
          <a:prstGeom prst="line">
            <a:avLst/>
          </a:prstGeom>
          <a:noFill/>
          <a:ln w="19050">
            <a:solidFill>
              <a:srgbClr val="1307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Text Box 37"/>
          <p:cNvSpPr txBox="1">
            <a:spLocks noChangeArrowheads="1"/>
          </p:cNvSpPr>
          <p:nvPr/>
        </p:nvSpPr>
        <p:spPr bwMode="auto">
          <a:xfrm>
            <a:off x="5248275" y="22145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15381" name="Text Box 38"/>
          <p:cNvSpPr txBox="1">
            <a:spLocks noChangeArrowheads="1"/>
          </p:cNvSpPr>
          <p:nvPr/>
        </p:nvSpPr>
        <p:spPr bwMode="auto">
          <a:xfrm>
            <a:off x="6464300" y="2214563"/>
            <a:ext cx="782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1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5382" name="Text Box 39"/>
          <p:cNvSpPr txBox="1">
            <a:spLocks noChangeArrowheads="1"/>
          </p:cNvSpPr>
          <p:nvPr/>
        </p:nvSpPr>
        <p:spPr bwMode="auto">
          <a:xfrm>
            <a:off x="7446963" y="2216150"/>
            <a:ext cx="782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Symbol" charset="2"/>
                <a:ea typeface="ＭＳ Ｐゴシック" pitchFamily="1" charset="-128"/>
                <a:sym typeface="Symbol" charset="2"/>
              </a:rPr>
              <a:t></a:t>
            </a:r>
            <a:endParaRPr lang="en-US" sz="3200"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5383" name="Line 40"/>
          <p:cNvSpPr>
            <a:spLocks noChangeShapeType="1"/>
          </p:cNvSpPr>
          <p:nvPr/>
        </p:nvSpPr>
        <p:spPr bwMode="auto">
          <a:xfrm>
            <a:off x="7378700" y="21240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41"/>
          <p:cNvSpPr>
            <a:spLocks noChangeShapeType="1"/>
          </p:cNvSpPr>
          <p:nvPr/>
        </p:nvSpPr>
        <p:spPr bwMode="auto">
          <a:xfrm>
            <a:off x="5819775" y="25050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Text Box 42"/>
          <p:cNvSpPr txBox="1">
            <a:spLocks noChangeArrowheads="1"/>
          </p:cNvSpPr>
          <p:nvPr/>
        </p:nvSpPr>
        <p:spPr bwMode="auto">
          <a:xfrm>
            <a:off x="5248275" y="3013075"/>
            <a:ext cx="55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5386" name="Text Box 43"/>
          <p:cNvSpPr txBox="1">
            <a:spLocks noChangeArrowheads="1"/>
          </p:cNvSpPr>
          <p:nvPr/>
        </p:nvSpPr>
        <p:spPr bwMode="auto">
          <a:xfrm>
            <a:off x="6553200" y="3013075"/>
            <a:ext cx="782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0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S</a:t>
            </a:r>
          </a:p>
        </p:txBody>
      </p:sp>
      <p:sp>
        <p:nvSpPr>
          <p:cNvPr id="15387" name="Line 44"/>
          <p:cNvSpPr>
            <a:spLocks noChangeShapeType="1"/>
          </p:cNvSpPr>
          <p:nvPr/>
        </p:nvSpPr>
        <p:spPr bwMode="auto">
          <a:xfrm>
            <a:off x="5819775" y="3303588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Text Box 6"/>
          <p:cNvSpPr txBox="1">
            <a:spLocks noChangeArrowheads="1"/>
          </p:cNvSpPr>
          <p:nvPr/>
        </p:nvSpPr>
        <p:spPr bwMode="auto">
          <a:xfrm>
            <a:off x="4673600" y="6075363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only one nonterminal on the left of each rule</a:t>
            </a:r>
          </a:p>
        </p:txBody>
      </p:sp>
      <p:sp>
        <p:nvSpPr>
          <p:cNvPr id="15389" name="Line 46"/>
          <p:cNvSpPr>
            <a:spLocks noChangeShapeType="1"/>
          </p:cNvSpPr>
          <p:nvPr/>
        </p:nvSpPr>
        <p:spPr bwMode="auto">
          <a:xfrm flipV="1">
            <a:off x="5364163" y="4373563"/>
            <a:ext cx="160337" cy="1727200"/>
          </a:xfrm>
          <a:prstGeom prst="line">
            <a:avLst/>
          </a:prstGeom>
          <a:noFill/>
          <a:ln w="19050">
            <a:solidFill>
              <a:srgbClr val="1307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47"/>
          <p:cNvSpPr>
            <a:spLocks noChangeShapeType="1"/>
          </p:cNvSpPr>
          <p:nvPr/>
        </p:nvSpPr>
        <p:spPr bwMode="auto">
          <a:xfrm>
            <a:off x="4495800" y="142398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48"/>
          <p:cNvSpPr>
            <a:spLocks noChangeShapeType="1"/>
          </p:cNvSpPr>
          <p:nvPr/>
        </p:nvSpPr>
        <p:spPr bwMode="auto">
          <a:xfrm flipH="1" flipV="1">
            <a:off x="7177088" y="4329113"/>
            <a:ext cx="1039812" cy="806450"/>
          </a:xfrm>
          <a:prstGeom prst="line">
            <a:avLst/>
          </a:prstGeom>
          <a:noFill/>
          <a:ln w="19050">
            <a:solidFill>
              <a:srgbClr val="0A7804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Text Box 49"/>
          <p:cNvSpPr txBox="1">
            <a:spLocks noChangeArrowheads="1"/>
          </p:cNvSpPr>
          <p:nvPr/>
        </p:nvSpPr>
        <p:spPr bwMode="auto">
          <a:xfrm>
            <a:off x="5249863" y="3763963"/>
            <a:ext cx="55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rebuchet MS" pitchFamily="1" charset="0"/>
                <a:ea typeface="ＭＳ Ｐゴシック" pitchFamily="1" charset="-128"/>
              </a:rPr>
              <a:t>A</a:t>
            </a:r>
          </a:p>
        </p:txBody>
      </p:sp>
      <p:sp>
        <p:nvSpPr>
          <p:cNvPr id="15393" name="Text Box 50"/>
          <p:cNvSpPr txBox="1">
            <a:spLocks noChangeArrowheads="1"/>
          </p:cNvSpPr>
          <p:nvPr/>
        </p:nvSpPr>
        <p:spPr bwMode="auto">
          <a:xfrm>
            <a:off x="6554788" y="3763963"/>
            <a:ext cx="1222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1307FF"/>
                </a:solidFill>
                <a:latin typeface="Trebuchet MS" pitchFamily="1" charset="0"/>
                <a:ea typeface="ＭＳ Ｐゴシック" pitchFamily="1" charset="-128"/>
              </a:rPr>
              <a:t>1</a:t>
            </a:r>
            <a:r>
              <a:rPr lang="en-US" sz="3200">
                <a:latin typeface="Trebuchet MS" pitchFamily="1" charset="0"/>
                <a:ea typeface="ＭＳ Ｐゴシック" pitchFamily="1" charset="-128"/>
              </a:rPr>
              <a:t>AA</a:t>
            </a:r>
          </a:p>
        </p:txBody>
      </p:sp>
      <p:sp>
        <p:nvSpPr>
          <p:cNvPr id="15394" name="Line 51"/>
          <p:cNvSpPr>
            <a:spLocks noChangeShapeType="1"/>
          </p:cNvSpPr>
          <p:nvPr/>
        </p:nvSpPr>
        <p:spPr bwMode="auto">
          <a:xfrm>
            <a:off x="5821363" y="405447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Line 48"/>
          <p:cNvSpPr>
            <a:spLocks noChangeShapeType="1"/>
          </p:cNvSpPr>
          <p:nvPr/>
        </p:nvSpPr>
        <p:spPr bwMode="auto">
          <a:xfrm flipH="1" flipV="1">
            <a:off x="7489825" y="3000375"/>
            <a:ext cx="358775" cy="123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Line 48"/>
          <p:cNvSpPr>
            <a:spLocks noChangeShapeType="1"/>
          </p:cNvSpPr>
          <p:nvPr/>
        </p:nvSpPr>
        <p:spPr bwMode="auto">
          <a:xfrm flipH="1">
            <a:off x="7431088" y="3200400"/>
            <a:ext cx="417512" cy="1095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Line 48"/>
          <p:cNvSpPr>
            <a:spLocks noChangeShapeType="1"/>
          </p:cNvSpPr>
          <p:nvPr/>
        </p:nvSpPr>
        <p:spPr bwMode="auto">
          <a:xfrm flipH="1">
            <a:off x="7489825" y="3276600"/>
            <a:ext cx="434975" cy="7286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Text Box 6"/>
          <p:cNvSpPr txBox="1">
            <a:spLocks noChangeArrowheads="1"/>
          </p:cNvSpPr>
          <p:nvPr/>
        </p:nvSpPr>
        <p:spPr bwMode="auto">
          <a:xfrm>
            <a:off x="7804150" y="2841625"/>
            <a:ext cx="1252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Trebuchet MS" pitchFamily="1" charset="0"/>
                <a:ea typeface="ＭＳ Ｐゴシック" pitchFamily="1" charset="-128"/>
              </a:rPr>
              <a:t>more than 1 possibility with each step!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5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1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1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5136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cs typeface="Times New Roman" pitchFamily="-128" charset="0"/>
              </a:rPr>
              <a:t>Creating DFAs</a:t>
            </a:r>
          </a:p>
        </p:txBody>
      </p:sp>
      <p:sp>
        <p:nvSpPr>
          <p:cNvPr id="5137" name="Text Box 6"/>
          <p:cNvSpPr txBox="1">
            <a:spLocks noChangeArrowheads="1"/>
          </p:cNvSpPr>
          <p:nvPr/>
        </p:nvSpPr>
        <p:spPr bwMode="auto">
          <a:xfrm>
            <a:off x="428625" y="1470025"/>
            <a:ext cx="82534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-128" charset="0"/>
              </a:rPr>
              <a:t>What DFA accepts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= { w | the # of 1s in w is divisible by 4 }  </a:t>
            </a:r>
            <a:r>
              <a:rPr lang="en-US" sz="2400">
                <a:latin typeface="Times" pitchFamily="-128" charset="0"/>
              </a:rPr>
              <a:t>?</a:t>
            </a:r>
          </a:p>
        </p:txBody>
      </p:sp>
      <p:sp>
        <p:nvSpPr>
          <p:cNvPr id="5138" name="Line 9"/>
          <p:cNvSpPr>
            <a:spLocks noChangeShapeType="1"/>
          </p:cNvSpPr>
          <p:nvPr/>
        </p:nvSpPr>
        <p:spPr bwMode="auto">
          <a:xfrm flipV="1">
            <a:off x="2819400" y="19050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Text Box 10"/>
          <p:cNvSpPr txBox="1">
            <a:spLocks noChangeArrowheads="1"/>
          </p:cNvSpPr>
          <p:nvPr/>
        </p:nvSpPr>
        <p:spPr bwMode="auto">
          <a:xfrm>
            <a:off x="1524000" y="2173288"/>
            <a:ext cx="185261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the language is named L</a:t>
            </a:r>
          </a:p>
        </p:txBody>
      </p:sp>
      <p:sp>
        <p:nvSpPr>
          <p:cNvPr id="5140" name="Text Box 11"/>
          <p:cNvSpPr txBox="1">
            <a:spLocks noChangeArrowheads="1"/>
          </p:cNvSpPr>
          <p:nvPr/>
        </p:nvSpPr>
        <p:spPr bwMode="auto">
          <a:xfrm>
            <a:off x="3886200" y="1914525"/>
            <a:ext cx="3276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is defined to be the set of all strings, w, such that the number of 1s in w is divisible by 4.</a:t>
            </a:r>
          </a:p>
        </p:txBody>
      </p:sp>
      <p:sp>
        <p:nvSpPr>
          <p:cNvPr id="5141" name="Rectangle 12"/>
          <p:cNvSpPr>
            <a:spLocks noChangeArrowheads="1"/>
          </p:cNvSpPr>
          <p:nvPr/>
        </p:nvSpPr>
        <p:spPr bwMode="auto">
          <a:xfrm>
            <a:off x="4800600" y="2514600"/>
            <a:ext cx="40751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Remember:</a:t>
            </a:r>
            <a:r>
              <a:rPr lang="en-US" sz="1200">
                <a:latin typeface="Arial" charset="0"/>
              </a:rPr>
              <a:t> we're only worried about strings of 0s and 1s.</a:t>
            </a:r>
          </a:p>
        </p:txBody>
      </p:sp>
      <p:sp>
        <p:nvSpPr>
          <p:cNvPr id="5142" name="Text Box 17"/>
          <p:cNvSpPr txBox="1">
            <a:spLocks noChangeArrowheads="1"/>
          </p:cNvSpPr>
          <p:nvPr/>
        </p:nvSpPr>
        <p:spPr bwMode="auto">
          <a:xfrm>
            <a:off x="228600" y="3152775"/>
            <a:ext cx="45354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(1) Name a couple of strings </a:t>
            </a:r>
            <a:r>
              <a:rPr lang="en-US" sz="1600" b="1" i="1">
                <a:latin typeface="Times" pitchFamily="-128" charset="0"/>
              </a:rPr>
              <a:t>accepted </a:t>
            </a:r>
            <a:r>
              <a:rPr lang="en-US" sz="1600">
                <a:latin typeface="Times" pitchFamily="-128" charset="0"/>
              </a:rPr>
              <a:t>by this DFA…</a:t>
            </a:r>
          </a:p>
        </p:txBody>
      </p:sp>
      <p:sp>
        <p:nvSpPr>
          <p:cNvPr id="5143" name="Text Box 18"/>
          <p:cNvSpPr txBox="1">
            <a:spLocks noChangeArrowheads="1"/>
          </p:cNvSpPr>
          <p:nvPr/>
        </p:nvSpPr>
        <p:spPr bwMode="auto">
          <a:xfrm>
            <a:off x="228600" y="3533775"/>
            <a:ext cx="44672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(2) Name a couple of strings </a:t>
            </a:r>
            <a:r>
              <a:rPr lang="en-US" sz="1600" b="1" i="1">
                <a:latin typeface="Times" pitchFamily="-128" charset="0"/>
              </a:rPr>
              <a:t>rejected </a:t>
            </a:r>
            <a:r>
              <a:rPr lang="en-US" sz="1600">
                <a:latin typeface="Times" pitchFamily="-128" charset="0"/>
              </a:rPr>
              <a:t>by this DFA…</a:t>
            </a:r>
          </a:p>
        </p:txBody>
      </p:sp>
      <p:sp>
        <p:nvSpPr>
          <p:cNvPr id="5144" name="Text Box 19"/>
          <p:cNvSpPr txBox="1">
            <a:spLocks noChangeArrowheads="1"/>
          </p:cNvSpPr>
          <p:nvPr/>
        </p:nvSpPr>
        <p:spPr bwMode="auto">
          <a:xfrm>
            <a:off x="228600" y="3914775"/>
            <a:ext cx="27860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(3) What will the states </a:t>
            </a:r>
            <a:r>
              <a:rPr lang="en-US" sz="1600" b="1" i="1">
                <a:latin typeface="Times" pitchFamily="-128" charset="0"/>
              </a:rPr>
              <a:t>mean</a:t>
            </a:r>
            <a:r>
              <a:rPr lang="en-US" sz="1600">
                <a:latin typeface="Times" pitchFamily="-128" charset="0"/>
              </a:rPr>
              <a:t> ?</a:t>
            </a:r>
            <a:r>
              <a:rPr lang="en-US" sz="1600" b="1" i="1">
                <a:latin typeface="Times" pitchFamily="-128" charset="0"/>
              </a:rPr>
              <a:t> </a:t>
            </a:r>
            <a:endParaRPr lang="en-US" sz="1600">
              <a:latin typeface="Times" pitchFamily="-128" charset="0"/>
            </a:endParaRPr>
          </a:p>
        </p:txBody>
      </p:sp>
      <p:sp>
        <p:nvSpPr>
          <p:cNvPr id="5145" name="Text Box 20"/>
          <p:cNvSpPr txBox="1">
            <a:spLocks noChangeArrowheads="1"/>
          </p:cNvSpPr>
          <p:nvPr/>
        </p:nvSpPr>
        <p:spPr bwMode="auto">
          <a:xfrm>
            <a:off x="228600" y="4314825"/>
            <a:ext cx="12287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(4) Sketch…</a:t>
            </a:r>
          </a:p>
        </p:txBody>
      </p:sp>
      <p:sp>
        <p:nvSpPr>
          <p:cNvPr id="5146" name="Text Box 21"/>
          <p:cNvSpPr txBox="1">
            <a:spLocks noChangeArrowheads="1"/>
          </p:cNvSpPr>
          <p:nvPr/>
        </p:nvSpPr>
        <p:spPr bwMode="auto">
          <a:xfrm>
            <a:off x="8455025" y="6511925"/>
            <a:ext cx="585788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Arial" charset="0"/>
              </a:rPr>
              <a:t>JFLAP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9300" y="3146425"/>
              <a:ext cx="558800" cy="306388"/>
            </p14:xfrm>
          </p:contentPart>
        </mc:Choice>
        <mc:Fallback>
          <p:pic>
            <p:nvPicPr>
              <p:cNvPr id="512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0659" y="3136704"/>
                <a:ext cx="581123" cy="322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3154363"/>
              <a:ext cx="347663" cy="404812"/>
            </p14:xfrm>
          </p:contentPart>
        </mc:Choice>
        <mc:Fallback>
          <p:pic>
            <p:nvPicPr>
              <p:cNvPr id="512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2236" y="3151122"/>
                <a:ext cx="361699" cy="41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6850" y="3114675"/>
              <a:ext cx="365125" cy="377825"/>
            </p14:xfrm>
          </p:contentPart>
        </mc:Choice>
        <mc:Fallback>
          <p:pic>
            <p:nvPicPr>
              <p:cNvPr id="51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03900" y="3101721"/>
                <a:ext cx="392105" cy="403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3778250"/>
              <a:ext cx="239713" cy="334963"/>
            </p14:xfrm>
          </p:contentPart>
        </mc:Choice>
        <mc:Fallback>
          <p:pic>
            <p:nvPicPr>
              <p:cNvPr id="51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1882" y="3764563"/>
                <a:ext cx="253750" cy="356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9800" y="3978275"/>
              <a:ext cx="814388" cy="366713"/>
            </p14:xfrm>
          </p:contentPart>
        </mc:Choice>
        <mc:Fallback>
          <p:pic>
            <p:nvPicPr>
              <p:cNvPr id="51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14760" y="3964240"/>
                <a:ext cx="833110" cy="392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3438" y="4383088"/>
              <a:ext cx="5553075" cy="1306512"/>
            </p14:xfrm>
          </p:contentPart>
        </mc:Choice>
        <mc:Fallback>
          <p:pic>
            <p:nvPicPr>
              <p:cNvPr id="51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91918" y="4375888"/>
                <a:ext cx="5577195" cy="1321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2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4213" y="5029200"/>
              <a:ext cx="722312" cy="546100"/>
            </p14:xfrm>
          </p:contentPart>
        </mc:Choice>
        <mc:Fallback>
          <p:pic>
            <p:nvPicPr>
              <p:cNvPr id="512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40530" y="5018040"/>
                <a:ext cx="749318" cy="569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2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5735638"/>
              <a:ext cx="592138" cy="404812"/>
            </p14:xfrm>
          </p:contentPart>
        </mc:Choice>
        <mc:Fallback>
          <p:pic>
            <p:nvPicPr>
              <p:cNvPr id="512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6781" y="5730956"/>
                <a:ext cx="613376" cy="421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3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5263" y="5656263"/>
              <a:ext cx="225425" cy="379412"/>
            </p14:xfrm>
          </p:contentPart>
        </mc:Choice>
        <mc:Fallback>
          <p:pic>
            <p:nvPicPr>
              <p:cNvPr id="513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24460" y="5647984"/>
                <a:ext cx="248832" cy="396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13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5300" y="5722938"/>
              <a:ext cx="58738" cy="136525"/>
            </p14:xfrm>
          </p:contentPart>
        </mc:Choice>
        <mc:Fallback>
          <p:pic>
            <p:nvPicPr>
              <p:cNvPr id="513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24129" y="5717174"/>
                <a:ext cx="80720" cy="14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3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7600" y="5788025"/>
              <a:ext cx="115888" cy="260350"/>
            </p14:xfrm>
          </p:contentPart>
        </mc:Choice>
        <mc:Fallback>
          <p:pic>
            <p:nvPicPr>
              <p:cNvPr id="513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63281" y="5776142"/>
                <a:ext cx="124166" cy="276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13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5388" y="3516313"/>
              <a:ext cx="3517900" cy="347662"/>
            </p14:xfrm>
          </p:contentPart>
        </mc:Choice>
        <mc:Fallback>
          <p:pic>
            <p:nvPicPr>
              <p:cNvPr id="513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93508" y="3504076"/>
                <a:ext cx="3540220" cy="367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13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4475" y="5394325"/>
              <a:ext cx="4506913" cy="703263"/>
            </p14:xfrm>
          </p:contentPart>
        </mc:Choice>
        <mc:Fallback>
          <p:pic>
            <p:nvPicPr>
              <p:cNvPr id="513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71515" y="5389286"/>
                <a:ext cx="4531033" cy="7201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Text Box 2"/>
          <p:cNvSpPr txBox="1">
            <a:spLocks noChangeArrowheads="1"/>
          </p:cNvSpPr>
          <p:nvPr/>
        </p:nvSpPr>
        <p:spPr bwMode="auto">
          <a:xfrm>
            <a:off x="609600" y="5500688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union</a:t>
            </a:r>
            <a:r>
              <a:rPr lang="en-US" sz="2400"/>
              <a:t>        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2400"/>
              <a:t> 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or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grpSp>
        <p:nvGrpSpPr>
          <p:cNvPr id="6163" name="Group 3"/>
          <p:cNvGrpSpPr>
            <a:grpSpLocks/>
          </p:cNvGrpSpPr>
          <p:nvPr/>
        </p:nvGrpSpPr>
        <p:grpSpPr bwMode="auto">
          <a:xfrm>
            <a:off x="460375" y="1274763"/>
            <a:ext cx="8218488" cy="180975"/>
            <a:chOff x="295" y="1311"/>
            <a:chExt cx="5177" cy="114"/>
          </a:xfrm>
        </p:grpSpPr>
        <p:sp>
          <p:nvSpPr>
            <p:cNvPr id="618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618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6164" name="Text Box 6"/>
          <p:cNvSpPr txBox="1">
            <a:spLocks noChangeArrowheads="1"/>
          </p:cNvSpPr>
          <p:nvPr/>
        </p:nvSpPr>
        <p:spPr bwMode="auto">
          <a:xfrm>
            <a:off x="706438" y="228600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Kleene's answer:  </a:t>
            </a:r>
            <a:r>
              <a:rPr lang="en-US" sz="3600" b="1" i="1"/>
              <a:t>Regular Expressions</a:t>
            </a:r>
            <a:endParaRPr lang="en-US" sz="3600" b="1"/>
          </a:p>
        </p:txBody>
      </p:sp>
      <p:sp>
        <p:nvSpPr>
          <p:cNvPr id="6165" name="Text Box 7"/>
          <p:cNvSpPr txBox="1">
            <a:spLocks noChangeArrowheads="1"/>
          </p:cNvSpPr>
          <p:nvPr/>
        </p:nvSpPr>
        <p:spPr bwMode="auto">
          <a:xfrm>
            <a:off x="304800" y="3997325"/>
            <a:ext cx="533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 </a:t>
            </a:r>
            <a:r>
              <a:rPr lang="en-US" sz="1800" b="1" i="1"/>
              <a:t>regular expression</a:t>
            </a:r>
            <a:r>
              <a:rPr lang="en-US" sz="1800"/>
              <a:t> is composed of three operations:</a:t>
            </a:r>
          </a:p>
        </p:txBody>
      </p:sp>
      <p:sp>
        <p:nvSpPr>
          <p:cNvPr id="6166" name="Text Box 8"/>
          <p:cNvSpPr txBox="1">
            <a:spLocks noChangeArrowheads="1"/>
          </p:cNvSpPr>
          <p:nvPr/>
        </p:nvSpPr>
        <p:spPr bwMode="auto">
          <a:xfrm>
            <a:off x="631825" y="5019675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concatenation</a:t>
            </a:r>
            <a:r>
              <a:rPr lang="en-US" sz="2400"/>
              <a:t>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2400">
                <a:latin typeface="Arial" charset="0"/>
              </a:rPr>
              <a:t> </a:t>
            </a:r>
            <a:r>
              <a:rPr lang="en-US" sz="2400"/>
              <a:t>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then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sp>
        <p:nvSpPr>
          <p:cNvPr id="6167" name="Text Box 9"/>
          <p:cNvSpPr txBox="1">
            <a:spLocks noChangeArrowheads="1"/>
          </p:cNvSpPr>
          <p:nvPr/>
        </p:nvSpPr>
        <p:spPr bwMode="auto">
          <a:xfrm>
            <a:off x="2971800" y="6172200"/>
            <a:ext cx="5886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where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800"/>
              <a:t> and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800"/>
              <a:t> can be any bit strings - or regular expressions </a:t>
            </a:r>
          </a:p>
        </p:txBody>
      </p:sp>
      <p:sp>
        <p:nvSpPr>
          <p:cNvPr id="6168" name="Line 10"/>
          <p:cNvSpPr>
            <a:spLocks noChangeShapeType="1"/>
          </p:cNvSpPr>
          <p:nvPr/>
        </p:nvSpPr>
        <p:spPr bwMode="auto">
          <a:xfrm>
            <a:off x="7191375" y="45291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Text Box 11"/>
          <p:cNvSpPr txBox="1">
            <a:spLocks noChangeArrowheads="1"/>
          </p:cNvSpPr>
          <p:nvPr/>
        </p:nvSpPr>
        <p:spPr bwMode="auto">
          <a:xfrm>
            <a:off x="7446963" y="4495800"/>
            <a:ext cx="13112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6170" name="Text Box 12"/>
          <p:cNvSpPr txBox="1">
            <a:spLocks noChangeArrowheads="1"/>
          </p:cNvSpPr>
          <p:nvPr/>
        </p:nvSpPr>
        <p:spPr bwMode="auto">
          <a:xfrm>
            <a:off x="631825" y="4538663"/>
            <a:ext cx="64246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</a:t>
            </a:r>
            <a:r>
              <a:rPr lang="en-US" sz="2400" i="1">
                <a:solidFill>
                  <a:srgbClr val="8F01B8"/>
                </a:solidFill>
              </a:rPr>
              <a:t>Kleene</a:t>
            </a:r>
            <a:r>
              <a:rPr lang="en-US" sz="2400">
                <a:solidFill>
                  <a:srgbClr val="8F01B8"/>
                </a:solidFill>
              </a:rPr>
              <a:t> Star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2400"/>
              <a:t>          “0 or more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’s”</a:t>
            </a:r>
          </a:p>
        </p:txBody>
      </p:sp>
      <p:sp>
        <p:nvSpPr>
          <p:cNvPr id="6171" name="Text Box 13"/>
          <p:cNvSpPr txBox="1">
            <a:spLocks noChangeArrowheads="1"/>
          </p:cNvSpPr>
          <p:nvPr/>
        </p:nvSpPr>
        <p:spPr bwMode="auto">
          <a:xfrm>
            <a:off x="7446963" y="5859463"/>
            <a:ext cx="12509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6172" name="Text Box 14"/>
          <p:cNvSpPr txBox="1">
            <a:spLocks noChangeArrowheads="1"/>
          </p:cNvSpPr>
          <p:nvPr/>
        </p:nvSpPr>
        <p:spPr bwMode="auto">
          <a:xfrm>
            <a:off x="5688013" y="6519863"/>
            <a:ext cx="8794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base case</a:t>
            </a:r>
          </a:p>
        </p:txBody>
      </p:sp>
      <p:sp>
        <p:nvSpPr>
          <p:cNvPr id="6173" name="Text Box 15"/>
          <p:cNvSpPr txBox="1">
            <a:spLocks noChangeArrowheads="1"/>
          </p:cNvSpPr>
          <p:nvPr/>
        </p:nvSpPr>
        <p:spPr bwMode="auto">
          <a:xfrm>
            <a:off x="7153275" y="6500813"/>
            <a:ext cx="15398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recursively defined !</a:t>
            </a:r>
          </a:p>
        </p:txBody>
      </p:sp>
      <p:sp>
        <p:nvSpPr>
          <p:cNvPr id="6174" name="Line 16"/>
          <p:cNvSpPr>
            <a:spLocks noChangeShapeType="1"/>
          </p:cNvSpPr>
          <p:nvPr/>
        </p:nvSpPr>
        <p:spPr bwMode="auto">
          <a:xfrm>
            <a:off x="5649913" y="6548438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5" name="Line 17"/>
          <p:cNvSpPr>
            <a:spLocks noChangeShapeType="1"/>
          </p:cNvSpPr>
          <p:nvPr/>
        </p:nvSpPr>
        <p:spPr bwMode="auto">
          <a:xfrm>
            <a:off x="7059613" y="6530975"/>
            <a:ext cx="174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6" name="Rectangle 18"/>
          <p:cNvSpPr>
            <a:spLocks noChangeArrowheads="1"/>
          </p:cNvSpPr>
          <p:nvPr/>
        </p:nvSpPr>
        <p:spPr bwMode="auto">
          <a:xfrm>
            <a:off x="4456113" y="911225"/>
            <a:ext cx="4430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980236"/>
                </a:solidFill>
              </a:rPr>
              <a:t>looking for a simple description for those sets that are </a:t>
            </a:r>
            <a:r>
              <a:rPr lang="en-US" sz="1200" b="1" i="1">
                <a:solidFill>
                  <a:srgbClr val="980236"/>
                </a:solidFill>
              </a:rPr>
              <a:t>computable </a:t>
            </a:r>
            <a:r>
              <a:rPr lang="en-US" sz="1200" i="1">
                <a:solidFill>
                  <a:srgbClr val="980236"/>
                </a:solidFill>
              </a:rPr>
              <a:t>…</a:t>
            </a:r>
            <a:endParaRPr lang="en-US" sz="1200">
              <a:solidFill>
                <a:srgbClr val="980236"/>
              </a:solidFill>
            </a:endParaRPr>
          </a:p>
        </p:txBody>
      </p:sp>
      <p:sp>
        <p:nvSpPr>
          <p:cNvPr id="6177" name="Rectangle 19"/>
          <p:cNvSpPr>
            <a:spLocks noChangeArrowheads="1"/>
          </p:cNvSpPr>
          <p:nvPr/>
        </p:nvSpPr>
        <p:spPr bwMode="auto">
          <a:xfrm>
            <a:off x="1555750" y="1676400"/>
            <a:ext cx="63658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6178" name="Rectangle 20"/>
          <p:cNvSpPr>
            <a:spLocks noChangeArrowheads="1"/>
          </p:cNvSpPr>
          <p:nvPr/>
        </p:nvSpPr>
        <p:spPr bwMode="auto">
          <a:xfrm>
            <a:off x="1154113" y="3124200"/>
            <a:ext cx="15097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1* | 10*</a:t>
            </a:r>
          </a:p>
        </p:txBody>
      </p:sp>
      <p:sp>
        <p:nvSpPr>
          <p:cNvPr id="6179" name="Rectangle 21"/>
          <p:cNvSpPr>
            <a:spLocks noChangeArrowheads="1"/>
          </p:cNvSpPr>
          <p:nvPr/>
        </p:nvSpPr>
        <p:spPr bwMode="auto">
          <a:xfrm>
            <a:off x="1381125" y="2390775"/>
            <a:ext cx="10652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(10)*</a:t>
            </a:r>
          </a:p>
        </p:txBody>
      </p:sp>
      <p:sp>
        <p:nvSpPr>
          <p:cNvPr id="6180" name="Text Box 22"/>
          <p:cNvSpPr txBox="1">
            <a:spLocks noChangeArrowheads="1"/>
          </p:cNvSpPr>
          <p:nvPr/>
        </p:nvSpPr>
        <p:spPr bwMode="auto">
          <a:xfrm>
            <a:off x="228600" y="1577975"/>
            <a:ext cx="1041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Examples:</a:t>
            </a:r>
          </a:p>
        </p:txBody>
      </p:sp>
      <p:sp>
        <p:nvSpPr>
          <p:cNvPr id="6181" name="Rectangle 23"/>
          <p:cNvSpPr>
            <a:spLocks noChangeArrowheads="1"/>
          </p:cNvSpPr>
          <p:nvPr/>
        </p:nvSpPr>
        <p:spPr bwMode="auto">
          <a:xfrm>
            <a:off x="6543675" y="1763713"/>
            <a:ext cx="2106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L = { w | w is 10 }</a:t>
            </a:r>
          </a:p>
        </p:txBody>
      </p:sp>
      <p:sp>
        <p:nvSpPr>
          <p:cNvPr id="6182" name="Text Box 24"/>
          <p:cNvSpPr txBox="1">
            <a:spLocks noChangeArrowheads="1"/>
          </p:cNvSpPr>
          <p:nvPr/>
        </p:nvSpPr>
        <p:spPr bwMode="auto">
          <a:xfrm>
            <a:off x="2903538" y="1671638"/>
            <a:ext cx="2168525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rgbClr val="343398"/>
                </a:solidFill>
                <a:latin typeface="Times" pitchFamily="-128" charset="0"/>
              </a:rPr>
              <a:t>matches</a:t>
            </a: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 the string </a:t>
            </a:r>
            <a:r>
              <a:rPr lang="en-US" sz="1600">
                <a:solidFill>
                  <a:srgbClr val="343398"/>
                </a:solidFill>
                <a:latin typeface="Arial" charset="0"/>
              </a:rPr>
              <a:t>10</a:t>
            </a: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, which is the language</a:t>
            </a:r>
          </a:p>
        </p:txBody>
      </p:sp>
      <p:sp>
        <p:nvSpPr>
          <p:cNvPr id="6183" name="Rectangle 25"/>
          <p:cNvSpPr>
            <a:spLocks noChangeArrowheads="1"/>
          </p:cNvSpPr>
          <p:nvPr/>
        </p:nvSpPr>
        <p:spPr bwMode="auto">
          <a:xfrm>
            <a:off x="5218113" y="1763713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  <a:latin typeface="Arial" charset="0"/>
              </a:rPr>
              <a:t>{ 10 }</a:t>
            </a:r>
          </a:p>
        </p:txBody>
      </p:sp>
      <p:sp>
        <p:nvSpPr>
          <p:cNvPr id="6184" name="Rectangle 26"/>
          <p:cNvSpPr>
            <a:spLocks noChangeArrowheads="1"/>
          </p:cNvSpPr>
          <p:nvPr/>
        </p:nvSpPr>
        <p:spPr bwMode="auto">
          <a:xfrm>
            <a:off x="6073775" y="1793875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4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7863" y="2432050"/>
              <a:ext cx="163512" cy="547688"/>
            </p14:xfrm>
          </p:contentPart>
        </mc:Choice>
        <mc:Fallback>
          <p:pic>
            <p:nvPicPr>
              <p:cNvPr id="614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9598" y="2423768"/>
                <a:ext cx="178246" cy="565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4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2586038"/>
              <a:ext cx="355600" cy="377825"/>
            </p14:xfrm>
          </p:contentPart>
        </mc:Choice>
        <mc:Fallback>
          <p:pic>
            <p:nvPicPr>
              <p:cNvPr id="614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421" y="2580635"/>
                <a:ext cx="368570" cy="388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4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0838" y="2536825"/>
              <a:ext cx="298450" cy="450850"/>
            </p14:xfrm>
          </p:contentPart>
        </mc:Choice>
        <mc:Fallback>
          <p:pic>
            <p:nvPicPr>
              <p:cNvPr id="614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2198" y="2524942"/>
                <a:ext cx="317171" cy="469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4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2559050"/>
              <a:ext cx="641350" cy="425450"/>
            </p14:xfrm>
          </p:contentPart>
        </mc:Choice>
        <mc:Fallback>
          <p:pic>
            <p:nvPicPr>
              <p:cNvPr id="614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40738" y="2549692"/>
                <a:ext cx="657906" cy="43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50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2568575"/>
              <a:ext cx="781050" cy="434975"/>
            </p14:xfrm>
          </p:contentPart>
        </mc:Choice>
        <mc:Fallback>
          <p:pic>
            <p:nvPicPr>
              <p:cNvPr id="6150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67395" y="2557422"/>
                <a:ext cx="797967" cy="454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15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5438" y="2879725"/>
              <a:ext cx="20637" cy="33338"/>
            </p14:xfrm>
          </p:contentPart>
        </mc:Choice>
        <mc:Fallback>
          <p:pic>
            <p:nvPicPr>
              <p:cNvPr id="615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69389" y="2875739"/>
                <a:ext cx="37716" cy="48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52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1813" y="2422525"/>
              <a:ext cx="620712" cy="641350"/>
            </p14:xfrm>
          </p:contentPart>
        </mc:Choice>
        <mc:Fallback>
          <p:pic>
            <p:nvPicPr>
              <p:cNvPr id="6152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4976" y="2411008"/>
                <a:ext cx="639063" cy="656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153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0075" y="3260725"/>
              <a:ext cx="106363" cy="415925"/>
            </p14:xfrm>
          </p:contentPart>
        </mc:Choice>
        <mc:Fallback>
          <p:pic>
            <p:nvPicPr>
              <p:cNvPr id="6153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27816" y="3248841"/>
                <a:ext cx="127636" cy="43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154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2963" y="3336925"/>
              <a:ext cx="1377950" cy="466725"/>
            </p14:xfrm>
          </p:contentPart>
        </mc:Choice>
        <mc:Fallback>
          <p:pic>
            <p:nvPicPr>
              <p:cNvPr id="6154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77204" y="3329008"/>
                <a:ext cx="1386229" cy="48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15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3625850"/>
              <a:ext cx="26987" cy="169863"/>
            </p14:xfrm>
          </p:contentPart>
        </mc:Choice>
        <mc:Fallback>
          <p:pic>
            <p:nvPicPr>
              <p:cNvPr id="615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42010" y="3619012"/>
                <a:ext cx="43539" cy="18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15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2750" y="3346450"/>
              <a:ext cx="444500" cy="422275"/>
            </p14:xfrm>
          </p:contentPart>
        </mc:Choice>
        <mc:Fallback>
          <p:pic>
            <p:nvPicPr>
              <p:cNvPr id="615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81593" y="3335641"/>
                <a:ext cx="465015" cy="443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15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0925" y="3363913"/>
              <a:ext cx="458788" cy="492125"/>
            </p14:xfrm>
          </p:contentPart>
        </mc:Choice>
        <mc:Fallback>
          <p:pic>
            <p:nvPicPr>
              <p:cNvPr id="615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21562" y="3358513"/>
                <a:ext cx="479675" cy="505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15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3363913"/>
              <a:ext cx="625475" cy="455612"/>
            </p14:xfrm>
          </p:contentPart>
        </mc:Choice>
        <mc:Fallback>
          <p:pic>
            <p:nvPicPr>
              <p:cNvPr id="615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11552" y="3351317"/>
                <a:ext cx="647080" cy="476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15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3338" y="3679825"/>
              <a:ext cx="182562" cy="30163"/>
            </p14:xfrm>
          </p:contentPart>
        </mc:Choice>
        <mc:Fallback>
          <p:pic>
            <p:nvPicPr>
              <p:cNvPr id="615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47217" y="3670130"/>
                <a:ext cx="193004" cy="50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16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8638" y="3209925"/>
              <a:ext cx="252412" cy="677863"/>
            </p14:xfrm>
          </p:contentPart>
        </mc:Choice>
        <mc:Fallback>
          <p:pic>
            <p:nvPicPr>
              <p:cNvPr id="616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42517" y="3198039"/>
                <a:ext cx="262134" cy="693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16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4713" y="3157538"/>
              <a:ext cx="90487" cy="139700"/>
            </p14:xfrm>
          </p:contentPart>
        </mc:Choice>
        <mc:Fallback>
          <p:pic>
            <p:nvPicPr>
              <p:cNvPr id="616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32816" y="3147097"/>
                <a:ext cx="113199" cy="1605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171700" y="1868349"/>
            <a:ext cx="6743700" cy="27925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46100" y="293688"/>
            <a:ext cx="747450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  <a:cs typeface="Times New Roman" pitchFamily="-128" charset="0"/>
              </a:rPr>
              <a:t>Our computer:     FSMs ~ DFAs</a:t>
            </a:r>
            <a:endParaRPr lang="en-US" sz="40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394904" y="984240"/>
            <a:ext cx="327501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 dirty="0" smtClean="0">
                <a:latin typeface="Cambria" panose="02040503050406030204" pitchFamily="18" charset="0"/>
                <a:cs typeface="Times New Roman" pitchFamily="-128" charset="0"/>
              </a:rPr>
              <a:t>“</a:t>
            </a:r>
            <a:r>
              <a:rPr lang="en-US" sz="1800" i="1" dirty="0">
                <a:latin typeface="Cambria" panose="02040503050406030204" pitchFamily="18" charset="0"/>
                <a:cs typeface="Times New Roman" pitchFamily="-128" charset="0"/>
              </a:rPr>
              <a:t>Finite State Machine</a:t>
            </a:r>
            <a:r>
              <a:rPr lang="en-US" sz="1800" i="1" dirty="0" smtClean="0">
                <a:latin typeface="Cambria" panose="02040503050406030204" pitchFamily="18" charset="0"/>
                <a:cs typeface="Times New Roman" pitchFamily="-128" charset="0"/>
              </a:rPr>
              <a:t>”</a:t>
            </a:r>
          </a:p>
        </p:txBody>
      </p:sp>
      <p:sp>
        <p:nvSpPr>
          <p:cNvPr id="17414" name="Oval 8"/>
          <p:cNvSpPr>
            <a:spLocks noChangeArrowheads="1"/>
          </p:cNvSpPr>
          <p:nvPr/>
        </p:nvSpPr>
        <p:spPr bwMode="auto">
          <a:xfrm>
            <a:off x="3803123" y="272791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3934885" y="2899360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</a:t>
            </a: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6193898" y="276283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6316135" y="2934285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</a:t>
            </a: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6114523" y="270251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2767377" y="3708778"/>
            <a:ext cx="1023742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Calibri" panose="020F0502020204030204" pitchFamily="34" charset="0"/>
              </a:rPr>
              <a:t>start state</a:t>
            </a:r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6544662" y="3773865"/>
            <a:ext cx="1971822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alibri" panose="020F0502020204030204" pitchFamily="34" charset="0"/>
              </a:rPr>
              <a:t>final (accepting) state</a:t>
            </a:r>
          </a:p>
        </p:txBody>
      </p:sp>
      <p:sp>
        <p:nvSpPr>
          <p:cNvPr id="17421" name="Line 18"/>
          <p:cNvSpPr>
            <a:spLocks noChangeShapeType="1"/>
          </p:cNvSpPr>
          <p:nvPr/>
        </p:nvSpPr>
        <p:spPr bwMode="auto">
          <a:xfrm flipV="1">
            <a:off x="3271310" y="3304173"/>
            <a:ext cx="338138" cy="42386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9"/>
          <p:cNvSpPr>
            <a:spLocks noChangeShapeType="1"/>
          </p:cNvSpPr>
          <p:nvPr/>
        </p:nvSpPr>
        <p:spPr bwMode="auto">
          <a:xfrm flipH="1" flipV="1">
            <a:off x="6655860" y="3562935"/>
            <a:ext cx="290513" cy="2524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050">
              <a:latin typeface="Calibri" panose="020F0502020204030204" pitchFamily="34" charset="0"/>
            </a:endParaRPr>
          </a:p>
        </p:txBody>
      </p:sp>
      <p:sp>
        <p:nvSpPr>
          <p:cNvPr id="17423" name="Text Box 20"/>
          <p:cNvSpPr txBox="1">
            <a:spLocks noChangeArrowheads="1"/>
          </p:cNvSpPr>
          <p:nvPr/>
        </p:nvSpPr>
        <p:spPr bwMode="auto">
          <a:xfrm>
            <a:off x="4418627" y="3756403"/>
            <a:ext cx="985142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Calibri" panose="020F0502020204030204" pitchFamily="34" charset="0"/>
              </a:rPr>
              <a:t>transition</a:t>
            </a:r>
          </a:p>
        </p:txBody>
      </p:sp>
      <p:sp>
        <p:nvSpPr>
          <p:cNvPr id="17424" name="Freeform 22"/>
          <p:cNvSpPr>
            <a:spLocks/>
          </p:cNvSpPr>
          <p:nvPr/>
        </p:nvSpPr>
        <p:spPr bwMode="auto">
          <a:xfrm>
            <a:off x="4484160" y="3185110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Freeform 23"/>
          <p:cNvSpPr>
            <a:spLocks/>
          </p:cNvSpPr>
          <p:nvPr/>
        </p:nvSpPr>
        <p:spPr bwMode="auto">
          <a:xfrm>
            <a:off x="4493685" y="2807285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Text Box 24"/>
          <p:cNvSpPr txBox="1">
            <a:spLocks noChangeArrowheads="1"/>
          </p:cNvSpPr>
          <p:nvPr/>
        </p:nvSpPr>
        <p:spPr bwMode="auto">
          <a:xfrm>
            <a:off x="5262035" y="252153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17427" name="Text Box 25"/>
          <p:cNvSpPr txBox="1">
            <a:spLocks noChangeArrowheads="1"/>
          </p:cNvSpPr>
          <p:nvPr/>
        </p:nvSpPr>
        <p:spPr bwMode="auto">
          <a:xfrm>
            <a:off x="4125385" y="219133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17428" name="Text Box 28"/>
          <p:cNvSpPr txBox="1">
            <a:spLocks noChangeArrowheads="1"/>
          </p:cNvSpPr>
          <p:nvPr/>
        </p:nvSpPr>
        <p:spPr bwMode="auto">
          <a:xfrm>
            <a:off x="5142973" y="331369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17429" name="Text Box 30"/>
          <p:cNvSpPr txBox="1">
            <a:spLocks noChangeArrowheads="1"/>
          </p:cNvSpPr>
          <p:nvPr/>
        </p:nvSpPr>
        <p:spPr bwMode="auto">
          <a:xfrm>
            <a:off x="6584423" y="232468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17430" name="Line 31"/>
          <p:cNvSpPr>
            <a:spLocks noChangeShapeType="1"/>
          </p:cNvSpPr>
          <p:nvPr/>
        </p:nvSpPr>
        <p:spPr bwMode="auto">
          <a:xfrm flipV="1">
            <a:off x="4746098" y="3447048"/>
            <a:ext cx="192087" cy="3778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Freeform 32"/>
          <p:cNvSpPr>
            <a:spLocks/>
          </p:cNvSpPr>
          <p:nvPr/>
        </p:nvSpPr>
        <p:spPr bwMode="auto">
          <a:xfrm>
            <a:off x="3955523" y="232309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Freeform 33"/>
          <p:cNvSpPr>
            <a:spLocks/>
          </p:cNvSpPr>
          <p:nvPr/>
        </p:nvSpPr>
        <p:spPr bwMode="auto">
          <a:xfrm>
            <a:off x="6376460" y="228182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Text Box 56"/>
          <p:cNvSpPr txBox="1">
            <a:spLocks noChangeArrowheads="1"/>
          </p:cNvSpPr>
          <p:nvPr/>
        </p:nvSpPr>
        <p:spPr bwMode="auto">
          <a:xfrm>
            <a:off x="223838" y="2438816"/>
            <a:ext cx="1773238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Every state has </a:t>
            </a:r>
            <a:r>
              <a:rPr lang="en-US" sz="1400" b="1" i="1" dirty="0">
                <a:latin typeface="Calibri" panose="020F0502020204030204" pitchFamily="34" charset="0"/>
                <a:cs typeface="Times New Roman" pitchFamily="-128" charset="0"/>
              </a:rPr>
              <a:t>one</a:t>
            </a: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 transition for </a:t>
            </a:r>
            <a:r>
              <a:rPr lang="en-US" sz="1400" i="1" dirty="0">
                <a:latin typeface="Calibri" panose="020F0502020204030204" pitchFamily="34" charset="0"/>
                <a:cs typeface="Times New Roman" pitchFamily="-128" charset="0"/>
              </a:rPr>
              <a:t>every</a:t>
            </a: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 possible character. </a:t>
            </a:r>
          </a:p>
        </p:txBody>
      </p:sp>
      <p:sp>
        <p:nvSpPr>
          <p:cNvPr id="17434" name="Text Box 57"/>
          <p:cNvSpPr txBox="1">
            <a:spLocks noChangeArrowheads="1"/>
          </p:cNvSpPr>
          <p:nvPr/>
        </p:nvSpPr>
        <p:spPr bwMode="auto">
          <a:xfrm>
            <a:off x="391286" y="2102784"/>
            <a:ext cx="143834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u="sng" dirty="0">
                <a:latin typeface="Calibri" panose="020F0502020204030204" pitchFamily="34" charset="0"/>
                <a:cs typeface="Times New Roman" pitchFamily="-128" charset="0"/>
              </a:rPr>
              <a:t>Deterministic</a:t>
            </a:r>
          </a:p>
        </p:txBody>
      </p:sp>
      <p:sp>
        <p:nvSpPr>
          <p:cNvPr id="17435" name="Freeform 59"/>
          <p:cNvSpPr>
            <a:spLocks/>
          </p:cNvSpPr>
          <p:nvPr/>
        </p:nvSpPr>
        <p:spPr bwMode="auto">
          <a:xfrm>
            <a:off x="3612623" y="288507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Text Box 61"/>
          <p:cNvSpPr txBox="1">
            <a:spLocks noChangeArrowheads="1"/>
          </p:cNvSpPr>
          <p:nvPr/>
        </p:nvSpPr>
        <p:spPr bwMode="auto">
          <a:xfrm>
            <a:off x="756482" y="3501510"/>
            <a:ext cx="70795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u="sng" dirty="0">
                <a:latin typeface="Calibri" panose="020F0502020204030204" pitchFamily="34" charset="0"/>
                <a:cs typeface="Times New Roman" pitchFamily="-128" charset="0"/>
              </a:rPr>
              <a:t>Finite</a:t>
            </a:r>
          </a:p>
        </p:txBody>
      </p:sp>
      <p:sp>
        <p:nvSpPr>
          <p:cNvPr id="17437" name="Text Box 62"/>
          <p:cNvSpPr txBox="1">
            <a:spLocks noChangeArrowheads="1"/>
          </p:cNvSpPr>
          <p:nvPr/>
        </p:nvSpPr>
        <p:spPr bwMode="auto">
          <a:xfrm>
            <a:off x="317105" y="3846393"/>
            <a:ext cx="158670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  <a:cs typeface="Times New Roman" pitchFamily="-128" charset="0"/>
              </a:rPr>
              <a:t>key resource is </a:t>
            </a:r>
            <a:r>
              <a:rPr lang="en-US" sz="1400" i="1" dirty="0" smtClean="0">
                <a:latin typeface="Calibri" panose="020F0502020204030204" pitchFamily="34" charset="0"/>
                <a:cs typeface="Times New Roman" pitchFamily="-128" charset="0"/>
              </a:rPr>
              <a:t>number of states</a:t>
            </a:r>
            <a:endParaRPr lang="en-US" sz="1400" dirty="0">
              <a:latin typeface="Calibri" panose="020F0502020204030204" pitchFamily="34" charset="0"/>
              <a:cs typeface="Times New Roman" pitchFamily="-128" charset="0"/>
            </a:endParaRPr>
          </a:p>
        </p:txBody>
      </p:sp>
      <p:sp>
        <p:nvSpPr>
          <p:cNvPr id="17438" name="Text Box 63"/>
          <p:cNvSpPr txBox="1">
            <a:spLocks noChangeArrowheads="1"/>
          </p:cNvSpPr>
          <p:nvPr/>
        </p:nvSpPr>
        <p:spPr bwMode="auto">
          <a:xfrm>
            <a:off x="2580287" y="3907215"/>
            <a:ext cx="1375698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“input funnel”</a:t>
            </a:r>
          </a:p>
        </p:txBody>
      </p:sp>
      <p:sp>
        <p:nvSpPr>
          <p:cNvPr id="17439" name="Text Box 64"/>
          <p:cNvSpPr txBox="1">
            <a:spLocks noChangeArrowheads="1"/>
          </p:cNvSpPr>
          <p:nvPr/>
        </p:nvSpPr>
        <p:spPr bwMode="auto">
          <a:xfrm>
            <a:off x="4210567" y="3958015"/>
            <a:ext cx="1359989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alibri" panose="020F0502020204030204" pitchFamily="34" charset="0"/>
              </a:rPr>
              <a:t>“where to go”</a:t>
            </a:r>
          </a:p>
        </p:txBody>
      </p:sp>
      <p:sp>
        <p:nvSpPr>
          <p:cNvPr id="17440" name="Text Box 65"/>
          <p:cNvSpPr txBox="1">
            <a:spLocks noChangeArrowheads="1"/>
          </p:cNvSpPr>
          <p:nvPr/>
        </p:nvSpPr>
        <p:spPr bwMode="auto">
          <a:xfrm>
            <a:off x="6785572" y="3985003"/>
            <a:ext cx="1356654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alibri" panose="020F0502020204030204" pitchFamily="34" charset="0"/>
              </a:rPr>
              <a:t>double circled</a:t>
            </a:r>
          </a:p>
        </p:txBody>
      </p:sp>
      <p:sp>
        <p:nvSpPr>
          <p:cNvPr id="17441" name="Text Box 66"/>
          <p:cNvSpPr txBox="1">
            <a:spLocks noChangeArrowheads="1"/>
          </p:cNvSpPr>
          <p:nvPr/>
        </p:nvSpPr>
        <p:spPr bwMode="auto">
          <a:xfrm>
            <a:off x="1354137" y="5155515"/>
            <a:ext cx="25987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Example Inputs:</a:t>
            </a:r>
          </a:p>
        </p:txBody>
      </p:sp>
      <p:sp>
        <p:nvSpPr>
          <p:cNvPr id="17442" name="Text Box 68"/>
          <p:cNvSpPr txBox="1">
            <a:spLocks noChangeArrowheads="1"/>
          </p:cNvSpPr>
          <p:nvPr/>
        </p:nvSpPr>
        <p:spPr bwMode="auto">
          <a:xfrm>
            <a:off x="190500" y="6265218"/>
            <a:ext cx="55626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What 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is the </a:t>
            </a:r>
            <a:r>
              <a:rPr lang="en-US" sz="2400" b="1" i="1" dirty="0" smtClean="0">
                <a:latin typeface="Cambria" panose="02040503050406030204" pitchFamily="18" charset="0"/>
                <a:cs typeface="Times New Roman" pitchFamily="-128" charset="0"/>
              </a:rPr>
              <a:t>language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 this 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FSM </a:t>
            </a:r>
            <a:r>
              <a:rPr lang="en-US" sz="2400" dirty="0" smtClean="0">
                <a:latin typeface="Cambria" panose="02040503050406030204" pitchFamily="18" charset="0"/>
                <a:cs typeface="Times New Roman" pitchFamily="-128" charset="0"/>
              </a:rPr>
              <a:t>accepts?</a:t>
            </a:r>
            <a:endParaRPr lang="en-US" sz="2400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grpSp>
        <p:nvGrpSpPr>
          <p:cNvPr id="17443" name="Group 2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93100" y="889000"/>
            <a:ext cx="592364" cy="620134"/>
            <a:chOff x="2928" y="1051"/>
            <a:chExt cx="840" cy="957"/>
          </a:xfrm>
        </p:grpSpPr>
        <p:sp>
          <p:nvSpPr>
            <p:cNvPr id="17448" name="Freeform 2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Oval 2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0" name="Oval 2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1" name="Oval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2" name="Oval 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3" name="Oval 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4" name="Oval 3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5" name="Oval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6" name="AutoShape 3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7457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3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3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3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4" name="Line 84"/>
          <p:cNvSpPr>
            <a:spLocks noChangeShapeType="1"/>
          </p:cNvSpPr>
          <p:nvPr/>
        </p:nvSpPr>
        <p:spPr bwMode="auto">
          <a:xfrm flipH="1" flipV="1">
            <a:off x="7669915" y="819142"/>
            <a:ext cx="623183" cy="165095"/>
          </a:xfrm>
          <a:prstGeom prst="line">
            <a:avLst/>
          </a:prstGeom>
          <a:noFill/>
          <a:ln w="12700">
            <a:solidFill>
              <a:srgbClr val="008A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Text Box 85"/>
          <p:cNvSpPr txBox="1">
            <a:spLocks noChangeArrowheads="1"/>
          </p:cNvSpPr>
          <p:nvPr/>
        </p:nvSpPr>
        <p:spPr bwMode="auto">
          <a:xfrm>
            <a:off x="8104793" y="614363"/>
            <a:ext cx="942886" cy="2616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rgbClr val="008A00"/>
                </a:solidFill>
                <a:latin typeface="Cambria" panose="02040503050406030204" pitchFamily="18" charset="0"/>
                <a:cs typeface="Times New Roman" pitchFamily="-128" charset="0"/>
              </a:rPr>
              <a:t>no s </a:t>
            </a:r>
            <a:r>
              <a:rPr lang="en-US" sz="1100" dirty="0" smtClean="0">
                <a:solidFill>
                  <a:srgbClr val="008A00"/>
                </a:solidFill>
                <a:latin typeface="Cambria" panose="02040503050406030204" pitchFamily="18" charset="0"/>
                <a:cs typeface="Times New Roman" pitchFamily="-128" charset="0"/>
              </a:rPr>
              <a:t>needed!</a:t>
            </a:r>
            <a:endParaRPr lang="en-US" sz="1100" dirty="0">
              <a:solidFill>
                <a:srgbClr val="008A00"/>
              </a:solidFill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17446" name="TextBox 53"/>
          <p:cNvSpPr txBox="1">
            <a:spLocks noChangeArrowheads="1"/>
          </p:cNvSpPr>
          <p:nvPr/>
        </p:nvSpPr>
        <p:spPr bwMode="auto">
          <a:xfrm>
            <a:off x="3914775" y="4826000"/>
            <a:ext cx="1838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latin typeface="Calibri" panose="020F0502020204030204" pitchFamily="34" charset="0"/>
                <a:cs typeface="Times New Roman" pitchFamily="-128" charset="0"/>
              </a:rPr>
              <a:t>00101</a:t>
            </a:r>
          </a:p>
        </p:txBody>
      </p:sp>
      <p:sp>
        <p:nvSpPr>
          <p:cNvPr id="17447" name="TextBox 54"/>
          <p:cNvSpPr txBox="1">
            <a:spLocks noChangeArrowheads="1"/>
          </p:cNvSpPr>
          <p:nvPr/>
        </p:nvSpPr>
        <p:spPr bwMode="auto">
          <a:xfrm>
            <a:off x="3913899" y="5456238"/>
            <a:ext cx="18392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600" b="1">
                <a:latin typeface="Calibri" panose="020F0502020204030204" pitchFamily="34" charset="0"/>
                <a:cs typeface="Times New Roman" pitchFamily="-128" charset="0"/>
              </a:rPr>
              <a:t>100011</a:t>
            </a: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3889651" y="1327140"/>
            <a:ext cx="428551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 dirty="0" smtClean="0">
                <a:latin typeface="Cambria" panose="02040503050406030204" pitchFamily="18" charset="0"/>
                <a:cs typeface="Times New Roman" pitchFamily="-128" charset="0"/>
              </a:rPr>
              <a:t>"Deterministic Finite Automata"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1905000" y="268288"/>
            <a:ext cx="2133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-128" charset="0"/>
              </a:rPr>
              <a:t> Regular (?) expressions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520700" y="1806575"/>
            <a:ext cx="43291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  <a:cs typeface="Times New Roman" pitchFamily="-128" charset="0"/>
              </a:rPr>
              <a:t>L = { w | w’s second-to-last character is a 1 }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520700" y="2319338"/>
            <a:ext cx="37147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  <a:cs typeface="Times New Roman" pitchFamily="-128" charset="0"/>
              </a:rPr>
              <a:t>L = { w | every 1 in w has a 0 after it }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520700" y="2830513"/>
            <a:ext cx="43307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  <a:cs typeface="Times New Roman" pitchFamily="-128" charset="0"/>
              </a:rPr>
              <a:t>L = { w | w’s first and last bits are the same }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381000" y="152400"/>
            <a:ext cx="19780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Comic Sans MS" pitchFamily="-128" charset="0"/>
              </a:rPr>
              <a:t>Quiz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5678488" y="1020763"/>
            <a:ext cx="3181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union</a:t>
            </a:r>
            <a:r>
              <a:rPr lang="en-US" sz="1200"/>
              <a:t>            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1200"/>
              <a:t>              “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 </a:t>
            </a:r>
            <a:r>
              <a:rPr lang="en-US" sz="1200" i="1"/>
              <a:t>or</a:t>
            </a:r>
            <a:r>
              <a:rPr lang="en-US" sz="1200"/>
              <a:t>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200"/>
              <a:t>”</a:t>
            </a: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5678488" y="763588"/>
            <a:ext cx="3181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concatenation</a:t>
            </a:r>
            <a:r>
              <a:rPr lang="en-US" sz="1200"/>
              <a:t>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1200">
                <a:latin typeface="Arial" charset="0"/>
              </a:rPr>
              <a:t> </a:t>
            </a:r>
            <a:r>
              <a:rPr lang="en-US" sz="1200"/>
              <a:t>             “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 </a:t>
            </a:r>
            <a:r>
              <a:rPr lang="en-US" sz="1200" i="1"/>
              <a:t>then</a:t>
            </a:r>
            <a:r>
              <a:rPr lang="en-US" sz="1200"/>
              <a:t>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200"/>
              <a:t>”</a:t>
            </a:r>
          </a:p>
        </p:txBody>
      </p:sp>
      <p:sp>
        <p:nvSpPr>
          <p:cNvPr id="7181" name="Text Box 18"/>
          <p:cNvSpPr txBox="1">
            <a:spLocks noChangeArrowheads="1"/>
          </p:cNvSpPr>
          <p:nvPr/>
        </p:nvSpPr>
        <p:spPr bwMode="auto">
          <a:xfrm>
            <a:off x="5678488" y="490538"/>
            <a:ext cx="3313112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</a:t>
            </a:r>
            <a:r>
              <a:rPr lang="en-US" sz="1200" i="1">
                <a:solidFill>
                  <a:srgbClr val="8F01B8"/>
                </a:solidFill>
              </a:rPr>
              <a:t>Kleene</a:t>
            </a:r>
            <a:r>
              <a:rPr lang="en-US" sz="1200">
                <a:solidFill>
                  <a:srgbClr val="8F01B8"/>
                </a:solidFill>
              </a:rPr>
              <a:t> Star                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1200"/>
              <a:t>          “0 or more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200"/>
              <a:t>’s”</a:t>
            </a:r>
          </a:p>
        </p:txBody>
      </p:sp>
      <p:sp>
        <p:nvSpPr>
          <p:cNvPr id="7182" name="Rectangle 19"/>
          <p:cNvSpPr>
            <a:spLocks noChangeArrowheads="1"/>
          </p:cNvSpPr>
          <p:nvPr/>
        </p:nvSpPr>
        <p:spPr bwMode="auto">
          <a:xfrm>
            <a:off x="5672138" y="160338"/>
            <a:ext cx="1127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</a:rPr>
              <a:t>Operator Name</a:t>
            </a:r>
          </a:p>
        </p:txBody>
      </p:sp>
      <p:sp>
        <p:nvSpPr>
          <p:cNvPr id="7183" name="Rectangle 20"/>
          <p:cNvSpPr>
            <a:spLocks noChangeArrowheads="1"/>
          </p:cNvSpPr>
          <p:nvPr/>
        </p:nvSpPr>
        <p:spPr bwMode="auto">
          <a:xfrm>
            <a:off x="6956425" y="160338"/>
            <a:ext cx="777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Example</a:t>
            </a:r>
            <a:endParaRPr lang="en-US" sz="1200" u="sng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84" name="Rectangle 21"/>
          <p:cNvSpPr>
            <a:spLocks noChangeArrowheads="1"/>
          </p:cNvSpPr>
          <p:nvPr/>
        </p:nvSpPr>
        <p:spPr bwMode="auto">
          <a:xfrm>
            <a:off x="7899400" y="158750"/>
            <a:ext cx="895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Description</a:t>
            </a:r>
          </a:p>
        </p:txBody>
      </p:sp>
      <p:sp>
        <p:nvSpPr>
          <p:cNvPr id="7185" name="Line 22"/>
          <p:cNvSpPr>
            <a:spLocks noChangeShapeType="1"/>
          </p:cNvSpPr>
          <p:nvPr/>
        </p:nvSpPr>
        <p:spPr bwMode="auto">
          <a:xfrm>
            <a:off x="5688013" y="4651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152400" y="5411788"/>
            <a:ext cx="19986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Other operators can be used with regular expressions, such as </a:t>
            </a:r>
          </a:p>
        </p:txBody>
      </p:sp>
      <p:sp>
        <p:nvSpPr>
          <p:cNvPr id="7187" name="Text Box 25"/>
          <p:cNvSpPr txBox="1">
            <a:spLocks noChangeArrowheads="1"/>
          </p:cNvSpPr>
          <p:nvPr/>
        </p:nvSpPr>
        <p:spPr bwMode="auto">
          <a:xfrm>
            <a:off x="46482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a+</a:t>
            </a:r>
          </a:p>
        </p:txBody>
      </p:sp>
      <p:sp>
        <p:nvSpPr>
          <p:cNvPr id="7188" name="Text Box 26"/>
          <p:cNvSpPr txBox="1">
            <a:spLocks noChangeArrowheads="1"/>
          </p:cNvSpPr>
          <p:nvPr/>
        </p:nvSpPr>
        <p:spPr bwMode="auto">
          <a:xfrm>
            <a:off x="4619625" y="5988050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~a</a:t>
            </a:r>
          </a:p>
        </p:txBody>
      </p:sp>
      <p:sp>
        <p:nvSpPr>
          <p:cNvPr id="7189" name="Rectangle 30"/>
          <p:cNvSpPr>
            <a:spLocks noChangeArrowheads="1"/>
          </p:cNvSpPr>
          <p:nvPr/>
        </p:nvSpPr>
        <p:spPr bwMode="auto">
          <a:xfrm>
            <a:off x="2870200" y="5562600"/>
            <a:ext cx="1636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119"/>
                </a:solidFill>
              </a:rPr>
              <a:t>1</a:t>
            </a:r>
            <a:r>
              <a:rPr lang="en-US" sz="1600"/>
              <a:t> or more </a:t>
            </a:r>
            <a:r>
              <a:rPr lang="en-US" sz="16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600"/>
              <a:t>s</a:t>
            </a:r>
          </a:p>
        </p:txBody>
      </p:sp>
      <p:sp>
        <p:nvSpPr>
          <p:cNvPr id="7190" name="Rectangle 31"/>
          <p:cNvSpPr>
            <a:spLocks noChangeArrowheads="1"/>
          </p:cNvSpPr>
          <p:nvPr/>
        </p:nvSpPr>
        <p:spPr bwMode="auto">
          <a:xfrm>
            <a:off x="2108200" y="6064250"/>
            <a:ext cx="2312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strings </a:t>
            </a:r>
            <a:r>
              <a:rPr lang="en-US" sz="1600" b="1" i="1">
                <a:solidFill>
                  <a:srgbClr val="FF0119"/>
                </a:solidFill>
              </a:rPr>
              <a:t>not</a:t>
            </a:r>
            <a:r>
              <a:rPr lang="en-US" sz="1600"/>
              <a:t> matching </a:t>
            </a:r>
            <a:r>
              <a:rPr lang="en-US" sz="1600">
                <a:solidFill>
                  <a:srgbClr val="0000FF"/>
                </a:solidFill>
                <a:latin typeface="Arial" charset="0"/>
              </a:rPr>
              <a:t>a</a:t>
            </a:r>
            <a:endParaRPr lang="en-US" sz="1600"/>
          </a:p>
        </p:txBody>
      </p:sp>
      <p:sp>
        <p:nvSpPr>
          <p:cNvPr id="7191" name="Rectangle 32"/>
          <p:cNvSpPr>
            <a:spLocks noChangeArrowheads="1"/>
          </p:cNvSpPr>
          <p:nvPr/>
        </p:nvSpPr>
        <p:spPr bwMode="auto">
          <a:xfrm>
            <a:off x="5181600" y="6477000"/>
            <a:ext cx="373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Write these operators in terms of the original three…</a:t>
            </a:r>
          </a:p>
        </p:txBody>
      </p:sp>
      <p:sp>
        <p:nvSpPr>
          <p:cNvPr id="7192" name="Rectangle 35"/>
          <p:cNvSpPr>
            <a:spLocks noChangeArrowheads="1"/>
          </p:cNvSpPr>
          <p:nvPr/>
        </p:nvSpPr>
        <p:spPr bwMode="auto">
          <a:xfrm>
            <a:off x="855663" y="3306763"/>
            <a:ext cx="302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cs typeface="Times New Roman" pitchFamily="-128" charset="0"/>
              </a:rPr>
              <a:t>Description of a formal language</a:t>
            </a:r>
          </a:p>
        </p:txBody>
      </p:sp>
      <p:sp>
        <p:nvSpPr>
          <p:cNvPr id="7193" name="Line 41"/>
          <p:cNvSpPr>
            <a:spLocks noChangeShapeType="1"/>
          </p:cNvSpPr>
          <p:nvPr/>
        </p:nvSpPr>
        <p:spPr bwMode="auto">
          <a:xfrm>
            <a:off x="855663" y="4975225"/>
            <a:ext cx="4783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94" name="Text Box 43"/>
          <p:cNvSpPr txBox="1">
            <a:spLocks noChangeArrowheads="1"/>
          </p:cNvSpPr>
          <p:nvPr/>
        </p:nvSpPr>
        <p:spPr bwMode="auto">
          <a:xfrm>
            <a:off x="304800" y="4141788"/>
            <a:ext cx="3886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Is there an equivalent regular expression to this one </a:t>
            </a:r>
            <a:r>
              <a:rPr lang="en-US" sz="1600" b="1" i="1"/>
              <a:t>that</a:t>
            </a:r>
            <a:r>
              <a:rPr lang="en-US" sz="1600"/>
              <a:t> </a:t>
            </a:r>
            <a:r>
              <a:rPr lang="en-US" sz="1600" b="1" i="1"/>
              <a:t>avoids the</a:t>
            </a:r>
            <a:r>
              <a:rPr lang="en-US" sz="1600"/>
              <a:t> </a:t>
            </a:r>
            <a:r>
              <a:rPr lang="en-US" sz="1600" b="1" i="1"/>
              <a:t>nested</a:t>
            </a:r>
            <a:r>
              <a:rPr lang="en-US" sz="1600"/>
              <a:t> * </a:t>
            </a:r>
            <a:r>
              <a:rPr lang="en-US" sz="1600" b="1" i="1"/>
              <a:t>operators</a:t>
            </a:r>
            <a:r>
              <a:rPr lang="en-US" sz="1600"/>
              <a:t>? </a:t>
            </a:r>
          </a:p>
        </p:txBody>
      </p:sp>
      <p:sp>
        <p:nvSpPr>
          <p:cNvPr id="7195" name="Rectangle 44"/>
          <p:cNvSpPr>
            <a:spLocks noChangeArrowheads="1"/>
          </p:cNvSpPr>
          <p:nvPr/>
        </p:nvSpPr>
        <p:spPr bwMode="auto">
          <a:xfrm>
            <a:off x="5842000" y="4829175"/>
            <a:ext cx="3049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Can </a:t>
            </a:r>
            <a:r>
              <a:rPr lang="en-US" sz="1200" b="1" i="1"/>
              <a:t>every </a:t>
            </a:r>
            <a:r>
              <a:rPr lang="en-US" sz="1200" b="1"/>
              <a:t>reg. expression avoid nested *'s ? </a:t>
            </a:r>
          </a:p>
        </p:txBody>
      </p:sp>
      <p:sp>
        <p:nvSpPr>
          <p:cNvPr id="7196" name="Rectangle 45"/>
          <p:cNvSpPr>
            <a:spLocks noChangeArrowheads="1"/>
          </p:cNvSpPr>
          <p:nvPr/>
        </p:nvSpPr>
        <p:spPr bwMode="auto">
          <a:xfrm>
            <a:off x="4267200" y="421640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( 01* | 10 )*</a:t>
            </a:r>
          </a:p>
        </p:txBody>
      </p:sp>
      <p:sp>
        <p:nvSpPr>
          <p:cNvPr id="7197" name="Rectangle 44"/>
          <p:cNvSpPr>
            <a:spLocks noChangeArrowheads="1"/>
          </p:cNvSpPr>
          <p:nvPr/>
        </p:nvSpPr>
        <p:spPr bwMode="auto">
          <a:xfrm>
            <a:off x="5918200" y="3352800"/>
            <a:ext cx="2139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Equivalent regular expression</a:t>
            </a:r>
          </a:p>
        </p:txBody>
      </p:sp>
      <p:sp>
        <p:nvSpPr>
          <p:cNvPr id="7198" name="Line 41"/>
          <p:cNvSpPr>
            <a:spLocks noChangeShapeType="1"/>
          </p:cNvSpPr>
          <p:nvPr/>
        </p:nvSpPr>
        <p:spPr bwMode="auto">
          <a:xfrm>
            <a:off x="1073150" y="3924300"/>
            <a:ext cx="661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99" name="Rectangle 11"/>
          <p:cNvSpPr>
            <a:spLocks noChangeArrowheads="1"/>
          </p:cNvSpPr>
          <p:nvPr/>
        </p:nvSpPr>
        <p:spPr bwMode="auto">
          <a:xfrm>
            <a:off x="520700" y="1295400"/>
            <a:ext cx="25400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  <a:cs typeface="Times New Roman" pitchFamily="-128" charset="0"/>
              </a:rPr>
              <a:t>L = { w | w contains a 0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6788" y="1068388"/>
              <a:ext cx="1255712" cy="606425"/>
            </p14:xfrm>
          </p:contentPart>
        </mc:Choice>
        <mc:Fallback>
          <p:pic>
            <p:nvPicPr>
              <p:cNvPr id="71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5268" y="1060110"/>
                <a:ext cx="1280193" cy="626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7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8" y="1176338"/>
              <a:ext cx="736600" cy="436562"/>
            </p14:xfrm>
          </p:contentPart>
        </mc:Choice>
        <mc:Fallback>
          <p:pic>
            <p:nvPicPr>
              <p:cNvPr id="717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6953" y="1169140"/>
                <a:ext cx="758910" cy="455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7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5038" y="5222875"/>
              <a:ext cx="854075" cy="596900"/>
            </p14:xfrm>
          </p:contentPart>
        </mc:Choice>
        <mc:Fallback>
          <p:pic>
            <p:nvPicPr>
              <p:cNvPr id="717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2796" y="5210635"/>
                <a:ext cx="869918" cy="621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0613" y="1624013"/>
              <a:ext cx="1839912" cy="95250"/>
            </p14:xfrm>
          </p:contentPart>
        </mc:Choice>
        <mc:Fallback>
          <p:pic>
            <p:nvPicPr>
              <p:cNvPr id="71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2693" y="1620778"/>
                <a:ext cx="1851072" cy="1049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09600" y="5500688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union</a:t>
            </a:r>
            <a:r>
              <a:rPr lang="en-US" sz="2400"/>
              <a:t>        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 | b</a:t>
            </a:r>
            <a:r>
              <a:rPr lang="en-US" sz="2400"/>
              <a:t> 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or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460375" y="1274763"/>
            <a:ext cx="8218488" cy="180975"/>
            <a:chOff x="295" y="1311"/>
            <a:chExt cx="5177" cy="114"/>
          </a:xfrm>
        </p:grpSpPr>
        <p:sp>
          <p:nvSpPr>
            <p:cNvPr id="3996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3996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762000" y="304800"/>
            <a:ext cx="77819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Kleene's computer:  </a:t>
            </a:r>
            <a:r>
              <a:rPr lang="en-US" sz="3200" b="1" i="1"/>
              <a:t>Regular Expressions</a:t>
            </a:r>
            <a:endParaRPr lang="en-US" sz="3600" b="1"/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304800" y="4156075"/>
            <a:ext cx="533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 </a:t>
            </a:r>
            <a:r>
              <a:rPr lang="en-US" sz="1800" b="1" i="1"/>
              <a:t>regular expression</a:t>
            </a:r>
            <a:r>
              <a:rPr lang="en-US" sz="1800"/>
              <a:t> is composed of three operations: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31825" y="5019675"/>
            <a:ext cx="72866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concatenation</a:t>
            </a:r>
            <a:r>
              <a:rPr lang="en-US" sz="2400"/>
              <a:t>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ab</a:t>
            </a:r>
            <a:r>
              <a:rPr lang="en-US" sz="2400">
                <a:latin typeface="Arial" charset="0"/>
              </a:rPr>
              <a:t> </a:t>
            </a:r>
            <a:r>
              <a:rPr lang="en-US" sz="2400"/>
              <a:t>             “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 </a:t>
            </a:r>
            <a:r>
              <a:rPr lang="en-US" sz="2400" i="1"/>
              <a:t>then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2400"/>
              <a:t>”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2971800" y="6172200"/>
            <a:ext cx="5886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where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800"/>
              <a:t> and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sz="1800"/>
              <a:t> can be any bit strings - or regular expressions </a:t>
            </a:r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7191375" y="45291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7446963" y="4495800"/>
            <a:ext cx="13112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631825" y="4538663"/>
            <a:ext cx="64246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8F01B8"/>
                </a:solidFill>
              </a:rPr>
              <a:t>  </a:t>
            </a:r>
            <a:r>
              <a:rPr lang="en-US" sz="2400" i="1">
                <a:solidFill>
                  <a:srgbClr val="8F01B8"/>
                </a:solidFill>
              </a:rPr>
              <a:t>Kleene</a:t>
            </a:r>
            <a:r>
              <a:rPr lang="en-US" sz="2400">
                <a:solidFill>
                  <a:srgbClr val="8F01B8"/>
                </a:solidFill>
              </a:rPr>
              <a:t> Star                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a*</a:t>
            </a:r>
            <a:r>
              <a:rPr lang="en-US" sz="2400"/>
              <a:t>          “0 or more 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/>
              <a:t>’s”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7446963" y="5859463"/>
            <a:ext cx="12509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5688013" y="6519863"/>
            <a:ext cx="8794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base case</a:t>
            </a: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7153275" y="6500813"/>
            <a:ext cx="153987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Sand" charset="0"/>
              </a:rPr>
              <a:t>recursively defined !</a:t>
            </a:r>
          </a:p>
        </p:txBody>
      </p:sp>
      <p:sp>
        <p:nvSpPr>
          <p:cNvPr id="39950" name="Line 16"/>
          <p:cNvSpPr>
            <a:spLocks noChangeShapeType="1"/>
          </p:cNvSpPr>
          <p:nvPr/>
        </p:nvSpPr>
        <p:spPr bwMode="auto">
          <a:xfrm>
            <a:off x="5649913" y="6548438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51" name="Line 17"/>
          <p:cNvSpPr>
            <a:spLocks noChangeShapeType="1"/>
          </p:cNvSpPr>
          <p:nvPr/>
        </p:nvSpPr>
        <p:spPr bwMode="auto">
          <a:xfrm>
            <a:off x="7059613" y="6530975"/>
            <a:ext cx="174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52" name="Rectangle 18"/>
          <p:cNvSpPr>
            <a:spLocks noChangeArrowheads="1"/>
          </p:cNvSpPr>
          <p:nvPr/>
        </p:nvSpPr>
        <p:spPr bwMode="auto">
          <a:xfrm>
            <a:off x="2667000" y="914400"/>
            <a:ext cx="3846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980236"/>
                </a:solidFill>
              </a:rPr>
              <a:t>a "simple" description for those sets that are </a:t>
            </a:r>
            <a:r>
              <a:rPr lang="en-US" sz="1200" b="1" i="1">
                <a:solidFill>
                  <a:srgbClr val="980236"/>
                </a:solidFill>
              </a:rPr>
              <a:t>computable </a:t>
            </a:r>
            <a:r>
              <a:rPr lang="en-US" sz="1200" i="1">
                <a:solidFill>
                  <a:srgbClr val="980236"/>
                </a:solidFill>
              </a:rPr>
              <a:t>…</a:t>
            </a:r>
            <a:endParaRPr lang="en-US" sz="1200">
              <a:solidFill>
                <a:srgbClr val="980236"/>
              </a:solidFill>
            </a:endParaRPr>
          </a:p>
        </p:txBody>
      </p:sp>
      <p:sp>
        <p:nvSpPr>
          <p:cNvPr id="39953" name="Text Box 7"/>
          <p:cNvSpPr txBox="1">
            <a:spLocks noChangeArrowheads="1"/>
          </p:cNvSpPr>
          <p:nvPr/>
        </p:nvSpPr>
        <p:spPr bwMode="auto">
          <a:xfrm>
            <a:off x="304800" y="1676400"/>
            <a:ext cx="5334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 regex describes a </a:t>
            </a:r>
            <a:r>
              <a:rPr lang="en-US" sz="1800" b="1" i="1"/>
              <a:t>formal language</a:t>
            </a:r>
            <a:r>
              <a:rPr lang="en-US" sz="1800"/>
              <a:t>, a set of (binary) inputs for which a logical function outputs </a:t>
            </a:r>
            <a:r>
              <a:rPr lang="en-US" sz="1800" b="1">
                <a:latin typeface="Courier New" pitchFamily="-128" charset="0"/>
              </a:rPr>
              <a:t>True</a:t>
            </a:r>
            <a:r>
              <a:rPr lang="en-US" sz="1800"/>
              <a:t> </a:t>
            </a:r>
          </a:p>
        </p:txBody>
      </p:sp>
      <p:sp>
        <p:nvSpPr>
          <p:cNvPr id="39954" name="Rectangle 19"/>
          <p:cNvSpPr>
            <a:spLocks noChangeArrowheads="1"/>
          </p:cNvSpPr>
          <p:nvPr/>
        </p:nvSpPr>
        <p:spPr bwMode="auto">
          <a:xfrm>
            <a:off x="2133600" y="2514600"/>
            <a:ext cx="63658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39955" name="Rectangle 20"/>
          <p:cNvSpPr>
            <a:spLocks noChangeArrowheads="1"/>
          </p:cNvSpPr>
          <p:nvPr/>
        </p:nvSpPr>
        <p:spPr bwMode="auto">
          <a:xfrm>
            <a:off x="6248400" y="2514600"/>
            <a:ext cx="15097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1* | 10*</a:t>
            </a:r>
          </a:p>
        </p:txBody>
      </p:sp>
      <p:sp>
        <p:nvSpPr>
          <p:cNvPr id="39956" name="Rectangle 21"/>
          <p:cNvSpPr>
            <a:spLocks noChangeArrowheads="1"/>
          </p:cNvSpPr>
          <p:nvPr/>
        </p:nvSpPr>
        <p:spPr bwMode="auto">
          <a:xfrm>
            <a:off x="4038600" y="2514600"/>
            <a:ext cx="10652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charset="0"/>
              </a:rPr>
              <a:t>(10)*</a:t>
            </a:r>
          </a:p>
        </p:txBody>
      </p:sp>
      <p:sp>
        <p:nvSpPr>
          <p:cNvPr id="39957" name="Rectangle 23"/>
          <p:cNvSpPr>
            <a:spLocks noChangeArrowheads="1"/>
          </p:cNvSpPr>
          <p:nvPr/>
        </p:nvSpPr>
        <p:spPr bwMode="auto">
          <a:xfrm>
            <a:off x="914400" y="2590800"/>
            <a:ext cx="7175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regex</a:t>
            </a:r>
            <a:endParaRPr lang="en-US" sz="1800"/>
          </a:p>
        </p:txBody>
      </p:sp>
      <p:sp>
        <p:nvSpPr>
          <p:cNvPr id="39958" name="Rectangle 24"/>
          <p:cNvSpPr>
            <a:spLocks noChangeArrowheads="1"/>
          </p:cNvSpPr>
          <p:nvPr/>
        </p:nvSpPr>
        <p:spPr bwMode="auto">
          <a:xfrm>
            <a:off x="457200" y="3311525"/>
            <a:ext cx="13462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/>
              <a:t>its </a:t>
            </a:r>
            <a:r>
              <a:rPr lang="en-US" sz="1800" b="1" i="1"/>
              <a:t>language</a:t>
            </a:r>
            <a:endParaRPr lang="en-US" sz="1800"/>
          </a:p>
        </p:txBody>
      </p:sp>
      <p:sp>
        <p:nvSpPr>
          <p:cNvPr id="39959" name="Text Box 26"/>
          <p:cNvSpPr txBox="1">
            <a:spLocks noChangeArrowheads="1"/>
          </p:cNvSpPr>
          <p:nvPr/>
        </p:nvSpPr>
        <p:spPr bwMode="auto">
          <a:xfrm>
            <a:off x="1981200" y="3352800"/>
            <a:ext cx="9159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-128" charset="0"/>
              </a:rPr>
              <a:t>{ 10 }</a:t>
            </a:r>
          </a:p>
        </p:txBody>
      </p:sp>
      <p:sp>
        <p:nvSpPr>
          <p:cNvPr id="39960" name="Text Box 27"/>
          <p:cNvSpPr txBox="1">
            <a:spLocks noChangeArrowheads="1"/>
          </p:cNvSpPr>
          <p:nvPr/>
        </p:nvSpPr>
        <p:spPr bwMode="auto">
          <a:xfrm>
            <a:off x="3444875" y="3276600"/>
            <a:ext cx="2130425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-128" charset="0"/>
              </a:rPr>
              <a:t>{</a:t>
            </a:r>
            <a:r>
              <a:rPr lang="en-US" sz="1600" b="1">
                <a:latin typeface="Symbol" charset="2"/>
                <a:sym typeface="Symbol" charset="2"/>
              </a:rPr>
              <a:t></a:t>
            </a:r>
            <a:r>
              <a:rPr lang="en-US" sz="1600" b="1">
                <a:latin typeface="Courier New" pitchFamily="-128" charset="0"/>
              </a:rPr>
              <a:t>, 10, 1010, 101010, … }</a:t>
            </a:r>
          </a:p>
        </p:txBody>
      </p:sp>
      <p:sp>
        <p:nvSpPr>
          <p:cNvPr id="39961" name="Text Box 28"/>
          <p:cNvSpPr txBox="1">
            <a:spLocks noChangeArrowheads="1"/>
          </p:cNvSpPr>
          <p:nvPr/>
        </p:nvSpPr>
        <p:spPr bwMode="auto">
          <a:xfrm>
            <a:off x="5867400" y="3124200"/>
            <a:ext cx="2130425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ourier New" pitchFamily="-128" charset="0"/>
              </a:rPr>
              <a:t>L = { w | w is zero or more 1's or w is a single 1 followed by zero or more 0's</a:t>
            </a:r>
          </a:p>
        </p:txBody>
      </p:sp>
      <p:sp>
        <p:nvSpPr>
          <p:cNvPr id="39962" name="Line 17"/>
          <p:cNvSpPr>
            <a:spLocks noChangeShapeType="1"/>
          </p:cNvSpPr>
          <p:nvPr/>
        </p:nvSpPr>
        <p:spPr bwMode="auto">
          <a:xfrm>
            <a:off x="231775" y="4087813"/>
            <a:ext cx="853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63" name="Text Box 9"/>
          <p:cNvSpPr txBox="1">
            <a:spLocks noChangeArrowheads="1"/>
          </p:cNvSpPr>
          <p:nvPr/>
        </p:nvSpPr>
        <p:spPr bwMode="auto">
          <a:xfrm>
            <a:off x="8077200" y="3810000"/>
            <a:ext cx="59372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" pitchFamily="-128" charset="0"/>
              </a:rPr>
              <a:t>Ouch!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69888" y="1268413"/>
            <a:ext cx="6508750" cy="180975"/>
            <a:chOff x="295" y="1311"/>
            <a:chExt cx="5177" cy="114"/>
          </a:xfrm>
        </p:grpSpPr>
        <p:sp>
          <p:nvSpPr>
            <p:cNvPr id="4098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4098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48545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Regexes in practice…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88938" y="1622425"/>
            <a:ext cx="79375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Unix’s</a:t>
            </a:r>
            <a:r>
              <a:rPr lang="en-US" sz="3200">
                <a:latin typeface="Times" pitchFamily="-128" charset="0"/>
              </a:rPr>
              <a:t> </a:t>
            </a:r>
            <a:r>
              <a:rPr lang="en-US" sz="2800" b="1">
                <a:latin typeface="Courier New" pitchFamily="-128" charset="0"/>
              </a:rPr>
              <a:t>egrep</a:t>
            </a:r>
            <a:r>
              <a:rPr lang="en-US" sz="2800">
                <a:latin typeface="Geneva" pitchFamily="1" charset="0"/>
              </a:rPr>
              <a:t> </a:t>
            </a:r>
            <a:r>
              <a:rPr lang="en-US" sz="2400"/>
              <a:t>does a line-by-line search for a regex:</a:t>
            </a:r>
            <a:endParaRPr lang="en-US" sz="3200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914400" y="2495550"/>
            <a:ext cx="4110038" cy="1662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'hh'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'y.*y'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'(xq|hq)'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'^y.*y$'</a:t>
            </a:r>
            <a:endParaRPr lang="en-US" sz="1800">
              <a:latin typeface="Arial" charset="0"/>
              <a:sym typeface="Symbol" charset="2"/>
            </a:endParaRP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357188" y="5110163"/>
            <a:ext cx="1431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good for crosswords !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441325" y="6011863"/>
            <a:ext cx="1246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not always obvious …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1922463" y="6116638"/>
            <a:ext cx="6819900" cy="31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-128" charset="0"/>
              </a:rPr>
              <a:t>egrep  '^(0|1(01*0)*1)(0|1(01*0)*1)*$' binStr</a:t>
            </a: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6943725" y="1133475"/>
            <a:ext cx="2066925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Almost all languages have a regex library…</a:t>
            </a:r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4648200" y="3028950"/>
            <a:ext cx="40259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/usr/share/dict/words</a:t>
            </a:r>
          </a:p>
        </p:txBody>
      </p:sp>
      <p:sp>
        <p:nvSpPr>
          <p:cNvPr id="40971" name="AutoShape 13"/>
          <p:cNvSpPr>
            <a:spLocks/>
          </p:cNvSpPr>
          <p:nvPr/>
        </p:nvSpPr>
        <p:spPr bwMode="auto">
          <a:xfrm>
            <a:off x="4267200" y="241935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rgbClr val="343398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pic>
        <p:nvPicPr>
          <p:cNvPr id="40972" name="Picture 14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725" y="147638"/>
            <a:ext cx="3757613" cy="898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973" name="Line 15"/>
          <p:cNvSpPr>
            <a:spLocks noChangeShapeType="1"/>
          </p:cNvSpPr>
          <p:nvPr/>
        </p:nvSpPr>
        <p:spPr bwMode="auto">
          <a:xfrm flipV="1">
            <a:off x="2111375" y="3973513"/>
            <a:ext cx="574675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6"/>
          <p:cNvSpPr>
            <a:spLocks noChangeShapeType="1"/>
          </p:cNvSpPr>
          <p:nvPr/>
        </p:nvSpPr>
        <p:spPr bwMode="auto">
          <a:xfrm flipH="1" flipV="1">
            <a:off x="3119438" y="4067175"/>
            <a:ext cx="223837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7"/>
          <p:cNvSpPr>
            <a:spLocks noChangeShapeType="1"/>
          </p:cNvSpPr>
          <p:nvPr/>
        </p:nvSpPr>
        <p:spPr bwMode="auto">
          <a:xfrm flipH="1" flipV="1">
            <a:off x="3810000" y="4114800"/>
            <a:ext cx="55245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Text Box 18"/>
          <p:cNvSpPr txBox="1">
            <a:spLocks noChangeArrowheads="1"/>
          </p:cNvSpPr>
          <p:nvPr/>
        </p:nvSpPr>
        <p:spPr bwMode="auto">
          <a:xfrm>
            <a:off x="663575" y="4168775"/>
            <a:ext cx="1465263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</a:t>
            </a:r>
            <a:r>
              <a:rPr lang="en-US" sz="1000" b="1" i="1"/>
              <a:t>start of a line</a:t>
            </a:r>
            <a:endParaRPr lang="en-US" sz="1000"/>
          </a:p>
        </p:txBody>
      </p:sp>
      <p:sp>
        <p:nvSpPr>
          <p:cNvPr id="40977" name="Text Box 19"/>
          <p:cNvSpPr txBox="1">
            <a:spLocks noChangeArrowheads="1"/>
          </p:cNvSpPr>
          <p:nvPr/>
        </p:nvSpPr>
        <p:spPr bwMode="auto">
          <a:xfrm>
            <a:off x="4340225" y="4114800"/>
            <a:ext cx="14224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</a:t>
            </a:r>
            <a:r>
              <a:rPr lang="en-US" sz="1000" b="1" i="1"/>
              <a:t>end of a line</a:t>
            </a:r>
          </a:p>
        </p:txBody>
      </p:sp>
      <p:sp>
        <p:nvSpPr>
          <p:cNvPr id="40978" name="Text Box 20"/>
          <p:cNvSpPr txBox="1">
            <a:spLocks noChangeArrowheads="1"/>
          </p:cNvSpPr>
          <p:nvPr/>
        </p:nvSpPr>
        <p:spPr bwMode="auto">
          <a:xfrm>
            <a:off x="2281238" y="4362450"/>
            <a:ext cx="21510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any character, a shortcut for</a:t>
            </a:r>
            <a:r>
              <a:rPr lang="en-US" sz="1000">
                <a:latin typeface="Times" pitchFamily="-128" charset="0"/>
              </a:rPr>
              <a:t> </a:t>
            </a:r>
            <a:r>
              <a:rPr lang="en-US" sz="1000" b="1">
                <a:latin typeface="Courier New" pitchFamily="-128" charset="0"/>
              </a:rPr>
              <a:t>(a|b|c|…|z|0|1|…|9|…)</a:t>
            </a:r>
          </a:p>
        </p:txBody>
      </p:sp>
      <p:sp>
        <p:nvSpPr>
          <p:cNvPr id="40979" name="Rectangle 22"/>
          <p:cNvSpPr>
            <a:spLocks noChangeArrowheads="1"/>
          </p:cNvSpPr>
          <p:nvPr/>
        </p:nvSpPr>
        <p:spPr bwMode="auto">
          <a:xfrm>
            <a:off x="282098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/>
              <a:t>VOWEL</a:t>
            </a:r>
          </a:p>
        </p:txBody>
      </p:sp>
      <p:sp>
        <p:nvSpPr>
          <p:cNvPr id="40980" name="Rectangle 23"/>
          <p:cNvSpPr>
            <a:spLocks noChangeArrowheads="1"/>
          </p:cNvSpPr>
          <p:nvPr/>
        </p:nvSpPr>
        <p:spPr bwMode="auto">
          <a:xfrm>
            <a:off x="23622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0981" name="Rectangle 24"/>
          <p:cNvSpPr>
            <a:spLocks noChangeArrowheads="1"/>
          </p:cNvSpPr>
          <p:nvPr/>
        </p:nvSpPr>
        <p:spPr bwMode="auto">
          <a:xfrm>
            <a:off x="374173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U</a:t>
            </a:r>
          </a:p>
        </p:txBody>
      </p:sp>
      <p:sp>
        <p:nvSpPr>
          <p:cNvPr id="40982" name="Rectangle 25"/>
          <p:cNvSpPr>
            <a:spLocks noChangeArrowheads="1"/>
          </p:cNvSpPr>
          <p:nvPr/>
        </p:nvSpPr>
        <p:spPr bwMode="auto">
          <a:xfrm>
            <a:off x="3281363" y="5168900"/>
            <a:ext cx="446087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0983" name="Rectangle 26"/>
          <p:cNvSpPr>
            <a:spLocks noChangeArrowheads="1"/>
          </p:cNvSpPr>
          <p:nvPr/>
        </p:nvSpPr>
        <p:spPr bwMode="auto">
          <a:xfrm>
            <a:off x="46609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/>
              <a:t>VOWEL</a:t>
            </a:r>
          </a:p>
        </p:txBody>
      </p:sp>
      <p:sp>
        <p:nvSpPr>
          <p:cNvPr id="40984" name="Rectangle 27"/>
          <p:cNvSpPr>
            <a:spLocks noChangeArrowheads="1"/>
          </p:cNvSpPr>
          <p:nvPr/>
        </p:nvSpPr>
        <p:spPr bwMode="auto">
          <a:xfrm>
            <a:off x="420052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0985" name="Rectangle 28"/>
          <p:cNvSpPr>
            <a:spLocks noChangeArrowheads="1"/>
          </p:cNvSpPr>
          <p:nvPr/>
        </p:nvSpPr>
        <p:spPr bwMode="auto">
          <a:xfrm>
            <a:off x="512127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" descr="Picture 5"/>
          <p:cNvPicPr>
            <a:picLocks noChangeAspect="1" noChangeArrowheads="1"/>
          </p:cNvPicPr>
          <p:nvPr/>
        </p:nvPicPr>
        <p:blipFill>
          <a:blip r:embed="rId3" cstate="print"/>
          <a:srcRect l="33005"/>
          <a:stretch>
            <a:fillRect/>
          </a:stretch>
        </p:blipFill>
        <p:spPr bwMode="auto">
          <a:xfrm>
            <a:off x="5943600" y="4170363"/>
            <a:ext cx="2909888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7819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cs typeface="Times New Roman" pitchFamily="-128" charset="0"/>
              </a:rPr>
              <a:t>REs to the rescue!</a:t>
            </a:r>
          </a:p>
        </p:txBody>
      </p:sp>
      <p:pic>
        <p:nvPicPr>
          <p:cNvPr id="41988" name="Picture 3" descr="CARTOON_regular_express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5380038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6553200" y="1295400"/>
            <a:ext cx="8477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PERL</a:t>
            </a:r>
            <a:endParaRPr lang="en-US" sz="16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7467600" y="914400"/>
            <a:ext cx="1262063" cy="1069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practical extraction and report language</a:t>
            </a:r>
          </a:p>
        </p:txBody>
      </p:sp>
      <p:pic>
        <p:nvPicPr>
          <p:cNvPr id="41991" name="Picture 6" descr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8050" y="2178050"/>
            <a:ext cx="2901950" cy="914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6010275" y="3097213"/>
            <a:ext cx="2865438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www.regular-expressions.info/regexbuddy/email.html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5895975" y="6135688"/>
            <a:ext cx="292735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cs typeface="Times New Roman" pitchFamily="-128" charset="0"/>
              </a:rPr>
              <a:t>but how does regular expression matching actually </a:t>
            </a:r>
            <a:r>
              <a:rPr lang="en-US" sz="1600" b="1" i="1">
                <a:cs typeface="Times New Roman" pitchFamily="-128" charset="0"/>
              </a:rPr>
              <a:t>work</a:t>
            </a:r>
            <a:r>
              <a:rPr lang="en-US" sz="1600">
                <a:cs typeface="Times New Roman" pitchFamily="-128" charset="0"/>
              </a:rPr>
              <a:t>?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7002463" y="112713"/>
            <a:ext cx="1571625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" pitchFamily="-128" charset="0"/>
              </a:rPr>
              <a:t>xkcd to the rescue, perhaps?</a:t>
            </a:r>
          </a:p>
        </p:txBody>
      </p:sp>
      <p:pic>
        <p:nvPicPr>
          <p:cNvPr id="41995" name="Picture 10" descr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1700" y="201613"/>
            <a:ext cx="454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1" descr="Picture 5"/>
          <p:cNvPicPr>
            <a:picLocks noChangeAspect="1" noChangeArrowheads="1"/>
          </p:cNvPicPr>
          <p:nvPr/>
        </p:nvPicPr>
        <p:blipFill>
          <a:blip r:embed="rId3" cstate="print"/>
          <a:srcRect r="67946" b="67036"/>
          <a:stretch>
            <a:fillRect/>
          </a:stretch>
        </p:blipFill>
        <p:spPr bwMode="auto">
          <a:xfrm>
            <a:off x="6553200" y="3560763"/>
            <a:ext cx="1676400" cy="682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8450263" y="6540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5773738" y="1485900"/>
            <a:ext cx="7127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ChangeArrowheads="1"/>
          </p:cNvSpPr>
          <p:nvPr/>
        </p:nvSpPr>
        <p:spPr bwMode="auto">
          <a:xfrm>
            <a:off x="4572000" y="3962400"/>
            <a:ext cx="44878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are in a giant pantry, or is it a giant's pantry?</a:t>
            </a: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There is a door to the west.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see a forty_two_cans_of_spam</a:t>
            </a: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see a spork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?- take( spork ).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now have the spork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?- take( forty_two_cans_of_spam ).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now have the forty_two_cans_of_spam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?- eat( forty_two_cans_of_spam ).</a:t>
            </a:r>
          </a:p>
          <a:p>
            <a:endParaRPr lang="en-US" sz="1000" b="1">
              <a:solidFill>
                <a:srgbClr val="008A00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 greedily shovel all 42 cans of spam down your throat.</a:t>
            </a:r>
          </a:p>
          <a:p>
            <a:r>
              <a:rPr lang="en-US" sz="1000" b="1">
                <a:solidFill>
                  <a:srgbClr val="008A00"/>
                </a:solidFill>
                <a:latin typeface="Arial" charset="0"/>
              </a:rPr>
              <a:t>Your stomach explodes, but you died happy.  You just won THE GAME.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33401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Comic Sans MS" pitchFamily="-128" charset="0"/>
                <a:cs typeface="Times New Roman" pitchFamily="-128" charset="0"/>
              </a:rPr>
              <a:t>See you Wednesday!</a:t>
            </a:r>
          </a:p>
        </p:txBody>
      </p:sp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4495800" y="228600"/>
            <a:ext cx="43894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You walk west</a:t>
            </a:r>
          </a:p>
          <a:p>
            <a:endParaRPr lang="en-US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You are in a dark cave.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There is water dripping from the stalactites.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The only light is from the way you came.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You can just barely make out a sign that says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"Here there be dragons"</a:t>
            </a:r>
          </a:p>
          <a:p>
            <a:endParaRPr lang="en-US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You see a dragon</a:t>
            </a:r>
          </a:p>
          <a:p>
            <a:endParaRPr lang="en-US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?- look(dragon).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             ___====-_  _-====___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       _--~~~#####//      \\#####~~~--_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    _-~##########// (    ) \\##########~-_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   -############//  :\^^/:  \\############-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 _~############//   (@::@)   \\############~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 ~#############((     \\//     ))#############~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-###############\\    (^^)    //###############-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-#################\\  / "" \  //#################-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-###################\\/      \//###################-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_#/:##########/\######(   /\   )######/\##########:\#_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:/ :#/\#/\#/\/  \#/\##\  :  :  /##/\#/  \/\#/\#/\#: \: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"  :/  V  V  "   V  \#\: :  : :/#/  V   "  V  V  \:  "</a:t>
            </a:r>
          </a:p>
          <a:p>
            <a:r>
              <a:rPr lang="en-US" b="1">
                <a:solidFill>
                  <a:srgbClr val="0000FF"/>
                </a:solidFill>
                <a:latin typeface="Courier New" pitchFamily="-128" charset="0"/>
              </a:rPr>
              <a:t>   "   "  "      "   \ : :  : : /   "      "  "   "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04800" y="1752600"/>
            <a:ext cx="3689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You are in a hallway with dull grey wallpaper.</a:t>
            </a: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There is really not much to describe...</a:t>
            </a: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There is a door to the south and to the west.</a:t>
            </a:r>
          </a:p>
          <a:p>
            <a:endParaRPr lang="en-US" sz="1000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You see a wibstr_dictionary</a:t>
            </a:r>
          </a:p>
          <a:p>
            <a:endParaRPr lang="en-US" sz="1000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Yes</a:t>
            </a:r>
          </a:p>
          <a:p>
            <a:endParaRPr lang="en-US" sz="1000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?- look(wibstr_dictionary).</a:t>
            </a:r>
          </a:p>
          <a:p>
            <a:endParaRPr lang="en-US" sz="1000" b="1">
              <a:solidFill>
                <a:srgbClr val="0000FF"/>
              </a:solidFill>
              <a:latin typeface="Courier New" pitchFamily="-128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Brought to you by the AAAA, the</a:t>
            </a:r>
          </a:p>
          <a:p>
            <a:r>
              <a:rPr lang="en-US" sz="1000" b="1">
                <a:solidFill>
                  <a:srgbClr val="0000FF"/>
                </a:solidFill>
                <a:latin typeface="Courier New" pitchFamily="-128" charset="0"/>
              </a:rPr>
              <a:t>American Association Against Acronyms. 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228600" y="4113213"/>
            <a:ext cx="40798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are in a giant pantry, or is it a giant's pantry?</a:t>
            </a: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There is a door to the west.</a:t>
            </a:r>
          </a:p>
          <a:p>
            <a:endParaRPr lang="en-US" sz="1000" b="1">
              <a:solidFill>
                <a:srgbClr val="B8082E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see a forty_two_cans_of_spam</a:t>
            </a: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see a spork</a:t>
            </a:r>
          </a:p>
          <a:p>
            <a:endParaRPr lang="en-US" sz="1000" b="1">
              <a:solidFill>
                <a:srgbClr val="B8082E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?- take( forty_two_cans_of_spam ).</a:t>
            </a:r>
          </a:p>
          <a:p>
            <a:endParaRPr lang="en-US" sz="1000" b="1">
              <a:solidFill>
                <a:srgbClr val="B8082E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now have the forty_two_cans_of_spam</a:t>
            </a:r>
          </a:p>
          <a:p>
            <a:endParaRPr lang="en-US" sz="1000" b="1">
              <a:solidFill>
                <a:srgbClr val="B8082E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?- eat( forty_two_cans_of_spam ).</a:t>
            </a:r>
          </a:p>
          <a:p>
            <a:endParaRPr lang="en-US" sz="1000" b="1">
              <a:solidFill>
                <a:srgbClr val="B8082E"/>
              </a:solidFill>
              <a:latin typeface="Arial" charset="0"/>
            </a:endParaRP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eat the spam, cans and all.  You choke on the metal and die.</a:t>
            </a:r>
          </a:p>
          <a:p>
            <a:r>
              <a:rPr lang="en-US" sz="1000" b="1">
                <a:solidFill>
                  <a:srgbClr val="B8082E"/>
                </a:solidFill>
                <a:latin typeface="Arial" charset="0"/>
              </a:rPr>
              <a:t>You just lost the game.</a:t>
            </a: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7239000" y="4876800"/>
            <a:ext cx="1393825" cy="466725"/>
          </a:xfrm>
          <a:prstGeom prst="rect">
            <a:avLst/>
          </a:prstGeom>
          <a:noFill/>
          <a:ln w="9525">
            <a:solidFill>
              <a:srgbClr val="008A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A00"/>
                </a:solidFill>
                <a:latin typeface="Comic Sans MS" pitchFamily="-128" charset="0"/>
                <a:cs typeface="Times New Roman" pitchFamily="-128" charset="0"/>
              </a:rPr>
              <a:t>Winning!</a:t>
            </a:r>
          </a:p>
        </p:txBody>
      </p: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2819400" y="4648200"/>
            <a:ext cx="1152525" cy="466725"/>
          </a:xfrm>
          <a:prstGeom prst="rect">
            <a:avLst/>
          </a:prstGeom>
          <a:noFill/>
          <a:ln w="9525">
            <a:solidFill>
              <a:srgbClr val="B8082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B8082E"/>
                </a:solidFill>
                <a:latin typeface="Comic Sans MS" pitchFamily="-128" charset="0"/>
                <a:cs typeface="Times New Roman" pitchFamily="-128" charset="0"/>
              </a:rPr>
              <a:t>Losing.</a:t>
            </a: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358775" y="3792538"/>
            <a:ext cx="8378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531813" y="6478588"/>
            <a:ext cx="3503612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The line between winning and losing can be very thin indeed!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69888" y="1268413"/>
            <a:ext cx="6508750" cy="180975"/>
            <a:chOff x="295" y="1311"/>
            <a:chExt cx="5177" cy="114"/>
          </a:xfrm>
        </p:grpSpPr>
        <p:sp>
          <p:nvSpPr>
            <p:cNvPr id="440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440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</p:grp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48545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Regexes in practice…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88938" y="1622425"/>
            <a:ext cx="79375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Unix’s</a:t>
            </a:r>
            <a:r>
              <a:rPr lang="en-US" sz="3200">
                <a:latin typeface="Times" pitchFamily="-128" charset="0"/>
              </a:rPr>
              <a:t> </a:t>
            </a:r>
            <a:r>
              <a:rPr lang="en-US" sz="2800" b="1">
                <a:latin typeface="Courier New" pitchFamily="-128" charset="0"/>
              </a:rPr>
              <a:t>egrep</a:t>
            </a:r>
            <a:r>
              <a:rPr lang="en-US" sz="2800">
                <a:latin typeface="Geneva" pitchFamily="1" charset="0"/>
              </a:rPr>
              <a:t> </a:t>
            </a:r>
            <a:r>
              <a:rPr lang="en-US" sz="2400"/>
              <a:t>does a line-by-line search for a regex:</a:t>
            </a:r>
            <a:endParaRPr lang="en-US" sz="3200"/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914400" y="2495550"/>
            <a:ext cx="4110038" cy="1662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'hh'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'y.*y'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'(xq|hq)'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egrep   '^y.*y$'</a:t>
            </a:r>
            <a:endParaRPr lang="en-US" sz="1800">
              <a:latin typeface="Arial" charset="0"/>
              <a:sym typeface="Symbol" charset="2"/>
            </a:endParaRP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357188" y="5110163"/>
            <a:ext cx="1431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good for crosswords !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441325" y="6011863"/>
            <a:ext cx="1246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not always obvious …</a:t>
            </a:r>
            <a:endParaRPr lang="en-US" sz="1200">
              <a:solidFill>
                <a:srgbClr val="009900"/>
              </a:solidFill>
              <a:latin typeface="Sand" charset="0"/>
              <a:sym typeface="Symbol" charset="2"/>
            </a:endParaRP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1922463" y="6116638"/>
            <a:ext cx="6819900" cy="31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-128" charset="0"/>
              </a:rPr>
              <a:t>egrep  '^(0|1(01*0)*1)(0|1(01*0)*1)*$' binStr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6943725" y="1133475"/>
            <a:ext cx="2066925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Almost all languages have a regex library…</a:t>
            </a:r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4648200" y="3028950"/>
            <a:ext cx="40259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343398"/>
                </a:solidFill>
                <a:latin typeface="Courier New" pitchFamily="-128" charset="0"/>
              </a:rPr>
              <a:t>/usr/share/dict/words</a:t>
            </a:r>
          </a:p>
        </p:txBody>
      </p:sp>
      <p:sp>
        <p:nvSpPr>
          <p:cNvPr id="44043" name="AutoShape 13"/>
          <p:cNvSpPr>
            <a:spLocks/>
          </p:cNvSpPr>
          <p:nvPr/>
        </p:nvSpPr>
        <p:spPr bwMode="auto">
          <a:xfrm>
            <a:off x="4267200" y="241935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8575">
            <a:solidFill>
              <a:srgbClr val="343398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pic>
        <p:nvPicPr>
          <p:cNvPr id="44044" name="Picture 14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725" y="147638"/>
            <a:ext cx="3757613" cy="898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4045" name="Line 15"/>
          <p:cNvSpPr>
            <a:spLocks noChangeShapeType="1"/>
          </p:cNvSpPr>
          <p:nvPr/>
        </p:nvSpPr>
        <p:spPr bwMode="auto">
          <a:xfrm flipV="1">
            <a:off x="2111375" y="3973513"/>
            <a:ext cx="574675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 flipH="1" flipV="1">
            <a:off x="3119438" y="4067175"/>
            <a:ext cx="223837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7"/>
          <p:cNvSpPr>
            <a:spLocks noChangeShapeType="1"/>
          </p:cNvSpPr>
          <p:nvPr/>
        </p:nvSpPr>
        <p:spPr bwMode="auto">
          <a:xfrm flipH="1" flipV="1">
            <a:off x="3810000" y="4114800"/>
            <a:ext cx="55245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663575" y="4168775"/>
            <a:ext cx="1465263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</a:t>
            </a:r>
            <a:r>
              <a:rPr lang="en-US" sz="1000" b="1" i="1"/>
              <a:t>start of a line</a:t>
            </a:r>
            <a:endParaRPr lang="en-US" sz="1000"/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4340225" y="4114800"/>
            <a:ext cx="14224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</a:t>
            </a:r>
            <a:r>
              <a:rPr lang="en-US" sz="1000" b="1" i="1"/>
              <a:t>end of a line</a:t>
            </a: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2281238" y="4362450"/>
            <a:ext cx="21510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symbol for any character, a shortcut for</a:t>
            </a:r>
            <a:r>
              <a:rPr lang="en-US" sz="1000">
                <a:latin typeface="Times" pitchFamily="-128" charset="0"/>
              </a:rPr>
              <a:t> </a:t>
            </a:r>
            <a:r>
              <a:rPr lang="en-US" sz="1000" b="1">
                <a:latin typeface="Courier New" pitchFamily="-128" charset="0"/>
              </a:rPr>
              <a:t>(a|b|c|…|z|0|1|…|9|…)</a:t>
            </a:r>
          </a:p>
        </p:txBody>
      </p:sp>
      <p:sp>
        <p:nvSpPr>
          <p:cNvPr id="44051" name="Text Box 21"/>
          <p:cNvSpPr txBox="1">
            <a:spLocks noChangeArrowheads="1"/>
          </p:cNvSpPr>
          <p:nvPr/>
        </p:nvSpPr>
        <p:spPr bwMode="auto">
          <a:xfrm>
            <a:off x="4316413" y="917575"/>
            <a:ext cx="658812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Arial" charset="0"/>
              </a:rPr>
              <a:t>Haiku?</a:t>
            </a:r>
          </a:p>
        </p:txBody>
      </p:sp>
      <p:sp>
        <p:nvSpPr>
          <p:cNvPr id="44052" name="Rectangle 22"/>
          <p:cNvSpPr>
            <a:spLocks noChangeArrowheads="1"/>
          </p:cNvSpPr>
          <p:nvPr/>
        </p:nvSpPr>
        <p:spPr bwMode="auto">
          <a:xfrm>
            <a:off x="282098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/>
              <a:t>VOWEL</a:t>
            </a:r>
          </a:p>
        </p:txBody>
      </p:sp>
      <p:sp>
        <p:nvSpPr>
          <p:cNvPr id="44053" name="Rectangle 23"/>
          <p:cNvSpPr>
            <a:spLocks noChangeArrowheads="1"/>
          </p:cNvSpPr>
          <p:nvPr/>
        </p:nvSpPr>
        <p:spPr bwMode="auto">
          <a:xfrm>
            <a:off x="23622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4054" name="Rectangle 24"/>
          <p:cNvSpPr>
            <a:spLocks noChangeArrowheads="1"/>
          </p:cNvSpPr>
          <p:nvPr/>
        </p:nvSpPr>
        <p:spPr bwMode="auto">
          <a:xfrm>
            <a:off x="3741738" y="5170488"/>
            <a:ext cx="446087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U</a:t>
            </a:r>
          </a:p>
        </p:txBody>
      </p:sp>
      <p:sp>
        <p:nvSpPr>
          <p:cNvPr id="44055" name="Rectangle 25"/>
          <p:cNvSpPr>
            <a:spLocks noChangeArrowheads="1"/>
          </p:cNvSpPr>
          <p:nvPr/>
        </p:nvSpPr>
        <p:spPr bwMode="auto">
          <a:xfrm>
            <a:off x="3281363" y="5168900"/>
            <a:ext cx="446087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4056" name="Rectangle 26"/>
          <p:cNvSpPr>
            <a:spLocks noChangeArrowheads="1"/>
          </p:cNvSpPr>
          <p:nvPr/>
        </p:nvSpPr>
        <p:spPr bwMode="auto">
          <a:xfrm>
            <a:off x="4660900" y="5168900"/>
            <a:ext cx="446088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/>
              <a:t>VOWEL</a:t>
            </a:r>
          </a:p>
        </p:txBody>
      </p:sp>
      <p:sp>
        <p:nvSpPr>
          <p:cNvPr id="44057" name="Rectangle 27"/>
          <p:cNvSpPr>
            <a:spLocks noChangeArrowheads="1"/>
          </p:cNvSpPr>
          <p:nvPr/>
        </p:nvSpPr>
        <p:spPr bwMode="auto">
          <a:xfrm>
            <a:off x="420052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4058" name="Rectangle 28"/>
          <p:cNvSpPr>
            <a:spLocks noChangeArrowheads="1"/>
          </p:cNvSpPr>
          <p:nvPr/>
        </p:nvSpPr>
        <p:spPr bwMode="auto">
          <a:xfrm>
            <a:off x="5121275" y="5167313"/>
            <a:ext cx="446088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44059" name="Text Box 29"/>
          <p:cNvSpPr txBox="1">
            <a:spLocks noChangeArrowheads="1"/>
          </p:cNvSpPr>
          <p:nvPr/>
        </p:nvSpPr>
        <p:spPr bwMode="auto">
          <a:xfrm>
            <a:off x="3827463" y="3349625"/>
            <a:ext cx="1487487" cy="731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28" charset="0"/>
              </a:rPr>
              <a:t>Haiku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swoopo1000cashCra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352425"/>
            <a:ext cx="88265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3149600" y="6111875"/>
            <a:ext cx="3206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/>
              <a:t>entertainment</a:t>
            </a:r>
            <a:r>
              <a:rPr lang="en-US" sz="2400"/>
              <a:t> shopping?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5943600" y="196850"/>
            <a:ext cx="2819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This weekend's ACM regional programming contest</a:t>
            </a:r>
          </a:p>
        </p:txBody>
      </p:sp>
      <p:pic>
        <p:nvPicPr>
          <p:cNvPr id="46083" name="Picture 30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6086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9" descr="Picture 3"/>
          <p:cNvPicPr>
            <a:picLocks noChangeAspect="1" noChangeArrowheads="1"/>
          </p:cNvPicPr>
          <p:nvPr/>
        </p:nvPicPr>
        <p:blipFill>
          <a:blip r:embed="rId4" cstate="print"/>
          <a:srcRect r="20451"/>
          <a:stretch>
            <a:fillRect/>
          </a:stretch>
        </p:blipFill>
        <p:spPr bwMode="auto">
          <a:xfrm>
            <a:off x="5610225" y="1524000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Line 37"/>
          <p:cNvSpPr>
            <a:spLocks noChangeShapeType="1"/>
          </p:cNvSpPr>
          <p:nvPr/>
        </p:nvSpPr>
        <p:spPr bwMode="auto">
          <a:xfrm>
            <a:off x="457200" y="2117725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38"/>
          <p:cNvSpPr>
            <a:spLocks noChangeShapeType="1"/>
          </p:cNvSpPr>
          <p:nvPr/>
        </p:nvSpPr>
        <p:spPr bwMode="auto">
          <a:xfrm>
            <a:off x="457200" y="2413000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39"/>
          <p:cNvSpPr>
            <a:spLocks noChangeShapeType="1"/>
          </p:cNvSpPr>
          <p:nvPr/>
        </p:nvSpPr>
        <p:spPr bwMode="auto">
          <a:xfrm>
            <a:off x="457200" y="2687638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40"/>
          <p:cNvSpPr>
            <a:spLocks noChangeShapeType="1"/>
          </p:cNvSpPr>
          <p:nvPr/>
        </p:nvSpPr>
        <p:spPr bwMode="auto">
          <a:xfrm>
            <a:off x="457200" y="3132138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41"/>
          <p:cNvSpPr txBox="1">
            <a:spLocks noChangeArrowheads="1"/>
          </p:cNvSpPr>
          <p:nvPr/>
        </p:nvSpPr>
        <p:spPr bwMode="auto">
          <a:xfrm>
            <a:off x="4191000" y="1676400"/>
            <a:ext cx="12954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Aaron Pribadi, Stuart Persteiner, and Daniel Lubarov</a:t>
            </a:r>
          </a:p>
        </p:txBody>
      </p:sp>
      <p:sp>
        <p:nvSpPr>
          <p:cNvPr id="46090" name="Text Box 42"/>
          <p:cNvSpPr txBox="1">
            <a:spLocks noChangeArrowheads="1"/>
          </p:cNvSpPr>
          <p:nvPr/>
        </p:nvSpPr>
        <p:spPr bwMode="auto">
          <a:xfrm>
            <a:off x="4105275" y="2305050"/>
            <a:ext cx="13906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Anak Yodpinyanee + Jason GarretGlaser</a:t>
            </a:r>
          </a:p>
        </p:txBody>
      </p:sp>
      <p:sp>
        <p:nvSpPr>
          <p:cNvPr id="46091" name="Text Box 43"/>
          <p:cNvSpPr txBox="1">
            <a:spLocks noChangeArrowheads="1"/>
          </p:cNvSpPr>
          <p:nvPr/>
        </p:nvSpPr>
        <p:spPr bwMode="auto">
          <a:xfrm>
            <a:off x="4191000" y="27432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Kevin Oelze, Andrew Hunter, and Kwang Ketcham</a:t>
            </a:r>
          </a:p>
        </p:txBody>
      </p:sp>
      <p:sp>
        <p:nvSpPr>
          <p:cNvPr id="46092" name="Text Box 44"/>
          <p:cNvSpPr txBox="1">
            <a:spLocks noChangeArrowheads="1"/>
          </p:cNvSpPr>
          <p:nvPr/>
        </p:nvSpPr>
        <p:spPr bwMode="auto">
          <a:xfrm>
            <a:off x="4038600" y="33528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Marquis Wang, Josh Ehrlich, and Daniel Fielder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5943600" y="196850"/>
            <a:ext cx="2819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This weekend's ACM regional programming contest</a:t>
            </a:r>
          </a:p>
        </p:txBody>
      </p:sp>
      <p:pic>
        <p:nvPicPr>
          <p:cNvPr id="47107" name="Picture 3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6086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Picture 3"/>
          <p:cNvPicPr>
            <a:picLocks noChangeAspect="1" noChangeArrowheads="1"/>
          </p:cNvPicPr>
          <p:nvPr/>
        </p:nvPicPr>
        <p:blipFill>
          <a:blip r:embed="rId4" cstate="print"/>
          <a:srcRect r="20451"/>
          <a:stretch>
            <a:fillRect/>
          </a:stretch>
        </p:blipFill>
        <p:spPr bwMode="auto">
          <a:xfrm>
            <a:off x="5610225" y="1524000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457200" y="2117725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57200" y="2413000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57200" y="2687638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457200" y="3132138"/>
            <a:ext cx="533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191000" y="1676400"/>
            <a:ext cx="12954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Aaron Pribadi, Stuart Persteiner, and Daniel Lubarov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105275" y="2305050"/>
            <a:ext cx="13906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Anak Yodpinyanee + Jason GarretGlaser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191000" y="27432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accent1"/>
                </a:solidFill>
                <a:latin typeface="Comic Sans MS" pitchFamily="-128" charset="0"/>
              </a:rPr>
              <a:t>Kevin Oelze, Andrew Hunter, and Kwang Ketcham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038600" y="3352800"/>
            <a:ext cx="13716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Comic Sans MS" pitchFamily="-128" charset="0"/>
              </a:rPr>
              <a:t>Marquis Wang, Josh Ehrlich, and Daniel Fielder</a:t>
            </a:r>
          </a:p>
        </p:txBody>
      </p:sp>
      <p:pic>
        <p:nvPicPr>
          <p:cNvPr id="47117" name="Picture 13" descr="IMGP17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6088" y="847725"/>
            <a:ext cx="5738812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TextBox 13"/>
          <p:cNvSpPr txBox="1">
            <a:spLocks noChangeArrowheads="1"/>
          </p:cNvSpPr>
          <p:nvPr/>
        </p:nvSpPr>
        <p:spPr bwMode="auto">
          <a:xfrm>
            <a:off x="114300" y="5429250"/>
            <a:ext cx="892968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-128" charset="0"/>
              </a:rPr>
              <a:t>The contest seemed to be channeling CS 60…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5715000" y="22860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Comic Sans MS" pitchFamily="-128" charset="0"/>
              </a:rPr>
              <a:t>ACM regionals ~ CS 60?</a:t>
            </a:r>
          </a:p>
        </p:txBody>
      </p:sp>
      <p:pic>
        <p:nvPicPr>
          <p:cNvPr id="48131" name="Picture 11" descr="pro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4852988" cy="655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8132" name="Picture 12" descr="prob2"/>
          <p:cNvPicPr>
            <a:picLocks noChangeAspect="1" noChangeArrowheads="1"/>
          </p:cNvPicPr>
          <p:nvPr/>
        </p:nvPicPr>
        <p:blipFill>
          <a:blip r:embed="rId4" cstate="print"/>
          <a:srcRect l="3697" t="68195" r="76120" b="19017"/>
          <a:stretch>
            <a:fillRect/>
          </a:stretch>
        </p:blipFill>
        <p:spPr bwMode="auto">
          <a:xfrm>
            <a:off x="5867400" y="2786063"/>
            <a:ext cx="2614613" cy="22367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8133" name="Text Box 13"/>
          <p:cNvSpPr txBox="1">
            <a:spLocks noChangeArrowheads="1"/>
          </p:cNvSpPr>
          <p:nvPr/>
        </p:nvSpPr>
        <p:spPr bwMode="auto">
          <a:xfrm>
            <a:off x="5959475" y="5151438"/>
            <a:ext cx="25146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>
                <a:solidFill>
                  <a:srgbClr val="000000"/>
                </a:solidFill>
              </a:rPr>
              <a:t>From corner to corner as cheaply as possible…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 bwMode="auto">
          <a:xfrm>
            <a:off x="311150" y="1610449"/>
            <a:ext cx="6743700" cy="27925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089" name="Text Box 5"/>
          <p:cNvSpPr txBox="1">
            <a:spLocks noChangeArrowheads="1"/>
          </p:cNvSpPr>
          <p:nvPr/>
        </p:nvSpPr>
        <p:spPr bwMode="auto">
          <a:xfrm>
            <a:off x="2430462" y="238975"/>
            <a:ext cx="6261101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latin typeface="Cambria" panose="02040503050406030204" pitchFamily="18" charset="0"/>
                <a:cs typeface="Times New Roman" pitchFamily="1" charset="0"/>
              </a:rPr>
              <a:t>DFA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Times New Roman" pitchFamily="1" charset="0"/>
              </a:rPr>
              <a:t>s</a:t>
            </a:r>
            <a:r>
              <a:rPr lang="en-US" sz="4000" dirty="0">
                <a:latin typeface="Cambria" panose="02040503050406030204" pitchFamily="18" charset="0"/>
                <a:cs typeface="Times New Roman" pitchFamily="1" charset="0"/>
              </a:rPr>
              <a:t> or FSMs</a:t>
            </a:r>
          </a:p>
        </p:txBody>
      </p:sp>
      <p:sp>
        <p:nvSpPr>
          <p:cNvPr id="1031" name="Text Box 28"/>
          <p:cNvSpPr txBox="1">
            <a:spLocks noChangeArrowheads="1"/>
          </p:cNvSpPr>
          <p:nvPr/>
        </p:nvSpPr>
        <p:spPr bwMode="auto">
          <a:xfrm>
            <a:off x="5524500" y="1480274"/>
            <a:ext cx="17192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cs typeface="Times New Roman" pitchFamily="-128" charset="0"/>
              </a:rPr>
              <a:t>Machine 2</a:t>
            </a:r>
          </a:p>
        </p:txBody>
      </p:sp>
      <p:sp>
        <p:nvSpPr>
          <p:cNvPr id="1032" name="Oval 29"/>
          <p:cNvSpPr>
            <a:spLocks noChangeArrowheads="1"/>
          </p:cNvSpPr>
          <p:nvPr/>
        </p:nvSpPr>
        <p:spPr bwMode="auto">
          <a:xfrm>
            <a:off x="1506537" y="25590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33" name="Text Box 30"/>
          <p:cNvSpPr txBox="1">
            <a:spLocks noChangeArrowheads="1"/>
          </p:cNvSpPr>
          <p:nvPr/>
        </p:nvSpPr>
        <p:spPr bwMode="auto">
          <a:xfrm>
            <a:off x="1638300" y="2730500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</a:t>
            </a:r>
          </a:p>
        </p:txBody>
      </p:sp>
      <p:sp>
        <p:nvSpPr>
          <p:cNvPr id="1034" name="Oval 31"/>
          <p:cNvSpPr>
            <a:spLocks noChangeArrowheads="1"/>
          </p:cNvSpPr>
          <p:nvPr/>
        </p:nvSpPr>
        <p:spPr bwMode="auto">
          <a:xfrm>
            <a:off x="3460750" y="23225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35" name="Text Box 32"/>
          <p:cNvSpPr txBox="1">
            <a:spLocks noChangeArrowheads="1"/>
          </p:cNvSpPr>
          <p:nvPr/>
        </p:nvSpPr>
        <p:spPr bwMode="auto">
          <a:xfrm>
            <a:off x="3592512" y="2493963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</a:t>
            </a:r>
          </a:p>
        </p:txBody>
      </p:sp>
      <p:sp>
        <p:nvSpPr>
          <p:cNvPr id="1036" name="Oval 33"/>
          <p:cNvSpPr>
            <a:spLocks noChangeArrowheads="1"/>
          </p:cNvSpPr>
          <p:nvPr/>
        </p:nvSpPr>
        <p:spPr bwMode="auto">
          <a:xfrm>
            <a:off x="3390900" y="2262188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37" name="Text Box 34"/>
          <p:cNvSpPr txBox="1">
            <a:spLocks noChangeArrowheads="1"/>
          </p:cNvSpPr>
          <p:nvPr/>
        </p:nvSpPr>
        <p:spPr bwMode="auto">
          <a:xfrm>
            <a:off x="1866900" y="194627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Times" pitchFamily="-128" charset="0"/>
              </a:rPr>
              <a:t>0</a:t>
            </a:r>
          </a:p>
        </p:txBody>
      </p:sp>
      <p:sp>
        <p:nvSpPr>
          <p:cNvPr id="1038" name="Text Box 35"/>
          <p:cNvSpPr txBox="1">
            <a:spLocks noChangeArrowheads="1"/>
          </p:cNvSpPr>
          <p:nvPr/>
        </p:nvSpPr>
        <p:spPr bwMode="auto">
          <a:xfrm>
            <a:off x="2614612" y="2466975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1039" name="Text Box 36"/>
          <p:cNvSpPr txBox="1">
            <a:spLocks noChangeArrowheads="1"/>
          </p:cNvSpPr>
          <p:nvPr/>
        </p:nvSpPr>
        <p:spPr bwMode="auto">
          <a:xfrm>
            <a:off x="3473450" y="33591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1040" name="Freeform 37"/>
          <p:cNvSpPr>
            <a:spLocks/>
          </p:cNvSpPr>
          <p:nvPr/>
        </p:nvSpPr>
        <p:spPr bwMode="auto">
          <a:xfrm>
            <a:off x="1668462" y="20859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Freeform 38"/>
          <p:cNvSpPr>
            <a:spLocks/>
          </p:cNvSpPr>
          <p:nvPr/>
        </p:nvSpPr>
        <p:spPr bwMode="auto">
          <a:xfrm flipV="1">
            <a:off x="3652837" y="305276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Oval 39"/>
          <p:cNvSpPr>
            <a:spLocks noChangeArrowheads="1"/>
          </p:cNvSpPr>
          <p:nvPr/>
        </p:nvSpPr>
        <p:spPr bwMode="auto">
          <a:xfrm>
            <a:off x="1430337" y="2503488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43" name="Line 40"/>
          <p:cNvSpPr>
            <a:spLocks noChangeShapeType="1"/>
          </p:cNvSpPr>
          <p:nvPr/>
        </p:nvSpPr>
        <p:spPr bwMode="auto">
          <a:xfrm flipV="1">
            <a:off x="2257425" y="2584450"/>
            <a:ext cx="1135062" cy="319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Oval 41"/>
          <p:cNvSpPr>
            <a:spLocks noChangeArrowheads="1"/>
          </p:cNvSpPr>
          <p:nvPr/>
        </p:nvSpPr>
        <p:spPr bwMode="auto">
          <a:xfrm>
            <a:off x="5097462" y="32115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45" name="Text Box 42"/>
          <p:cNvSpPr txBox="1">
            <a:spLocks noChangeArrowheads="1"/>
          </p:cNvSpPr>
          <p:nvPr/>
        </p:nvSpPr>
        <p:spPr bwMode="auto">
          <a:xfrm>
            <a:off x="5229225" y="3382963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q2</a:t>
            </a:r>
          </a:p>
        </p:txBody>
      </p:sp>
      <p:sp>
        <p:nvSpPr>
          <p:cNvPr id="1046" name="Line 43"/>
          <p:cNvSpPr>
            <a:spLocks noChangeShapeType="1"/>
          </p:cNvSpPr>
          <p:nvPr/>
        </p:nvSpPr>
        <p:spPr bwMode="auto">
          <a:xfrm>
            <a:off x="4144962" y="2852738"/>
            <a:ext cx="99060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Text Box 44"/>
          <p:cNvSpPr txBox="1">
            <a:spLocks noChangeArrowheads="1"/>
          </p:cNvSpPr>
          <p:nvPr/>
        </p:nvSpPr>
        <p:spPr bwMode="auto">
          <a:xfrm>
            <a:off x="6132512" y="3471863"/>
            <a:ext cx="4381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0,1</a:t>
            </a:r>
          </a:p>
        </p:txBody>
      </p:sp>
      <p:sp>
        <p:nvSpPr>
          <p:cNvPr id="1048" name="Freeform 45"/>
          <p:cNvSpPr>
            <a:spLocks/>
          </p:cNvSpPr>
          <p:nvPr/>
        </p:nvSpPr>
        <p:spPr bwMode="auto">
          <a:xfrm rot="5836100">
            <a:off x="5849938" y="3378200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Text Box 46"/>
          <p:cNvSpPr txBox="1">
            <a:spLocks noChangeArrowheads="1"/>
          </p:cNvSpPr>
          <p:nvPr/>
        </p:nvSpPr>
        <p:spPr bwMode="auto">
          <a:xfrm>
            <a:off x="4538662" y="283845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1052" name="Freeform 50"/>
          <p:cNvSpPr>
            <a:spLocks/>
          </p:cNvSpPr>
          <p:nvPr/>
        </p:nvSpPr>
        <p:spPr bwMode="auto">
          <a:xfrm>
            <a:off x="1266825" y="27273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51"/>
          <p:cNvSpPr>
            <a:spLocks noChangeArrowheads="1"/>
          </p:cNvSpPr>
          <p:nvPr/>
        </p:nvSpPr>
        <p:spPr bwMode="auto">
          <a:xfrm>
            <a:off x="982842" y="5354638"/>
            <a:ext cx="372409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L  =                                </a:t>
            </a:r>
          </a:p>
        </p:txBody>
      </p:sp>
      <p:sp>
        <p:nvSpPr>
          <p:cNvPr id="1054" name="Text Box 52"/>
          <p:cNvSpPr txBox="1">
            <a:spLocks noChangeArrowheads="1"/>
          </p:cNvSpPr>
          <p:nvPr/>
        </p:nvSpPr>
        <p:spPr bwMode="auto">
          <a:xfrm>
            <a:off x="228600" y="4559300"/>
            <a:ext cx="1803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L is the language accepted by Machine 2</a:t>
            </a:r>
          </a:p>
        </p:txBody>
      </p:sp>
      <p:sp>
        <p:nvSpPr>
          <p:cNvPr id="1055" name="Text Box 53"/>
          <p:cNvSpPr txBox="1">
            <a:spLocks noChangeArrowheads="1"/>
          </p:cNvSpPr>
          <p:nvPr/>
        </p:nvSpPr>
        <p:spPr bwMode="auto">
          <a:xfrm>
            <a:off x="1143000" y="6270625"/>
            <a:ext cx="2590800" cy="3127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To be </a:t>
            </a:r>
            <a:r>
              <a:rPr lang="en-US" sz="1400" b="1" i="1" dirty="0">
                <a:latin typeface="Calibri" panose="020F0502020204030204" pitchFamily="34" charset="0"/>
              </a:rPr>
              <a:t>Deterministic</a:t>
            </a:r>
            <a:r>
              <a:rPr lang="en-US" sz="1400" dirty="0">
                <a:latin typeface="Calibri" panose="020F0502020204030204" pitchFamily="34" charset="0"/>
              </a:rPr>
              <a:t>, a </a:t>
            </a:r>
            <a:r>
              <a:rPr lang="en-US" sz="1400" u="sng" dirty="0">
                <a:latin typeface="Calibri" panose="020F0502020204030204" pitchFamily="34" charset="0"/>
              </a:rPr>
              <a:t>D</a:t>
            </a:r>
            <a:r>
              <a:rPr lang="en-US" sz="1400" dirty="0">
                <a:latin typeface="Calibri" panose="020F0502020204030204" pitchFamily="34" charset="0"/>
              </a:rPr>
              <a:t>FA must</a:t>
            </a:r>
          </a:p>
        </p:txBody>
      </p:sp>
      <p:sp>
        <p:nvSpPr>
          <p:cNvPr id="1056" name="Text Box 54"/>
          <p:cNvSpPr txBox="1">
            <a:spLocks noChangeArrowheads="1"/>
          </p:cNvSpPr>
          <p:nvPr/>
        </p:nvSpPr>
        <p:spPr bwMode="auto">
          <a:xfrm>
            <a:off x="3902075" y="6137275"/>
            <a:ext cx="39338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 have a 0-edge and a 1-edge from every state</a:t>
            </a:r>
          </a:p>
        </p:txBody>
      </p:sp>
      <p:sp>
        <p:nvSpPr>
          <p:cNvPr id="1057" name="Text Box 55"/>
          <p:cNvSpPr txBox="1">
            <a:spLocks noChangeArrowheads="1"/>
          </p:cNvSpPr>
          <p:nvPr/>
        </p:nvSpPr>
        <p:spPr bwMode="auto">
          <a:xfrm>
            <a:off x="3902075" y="6430963"/>
            <a:ext cx="39338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anose="020F0502020204030204" pitchFamily="34" charset="0"/>
              </a:rPr>
              <a:t> accept all strings in L and reject all strings not in L</a:t>
            </a:r>
          </a:p>
        </p:txBody>
      </p:sp>
      <p:sp>
        <p:nvSpPr>
          <p:cNvPr id="1058" name="AutoShape 56"/>
          <p:cNvSpPr>
            <a:spLocks/>
          </p:cNvSpPr>
          <p:nvPr/>
        </p:nvSpPr>
        <p:spPr bwMode="auto">
          <a:xfrm>
            <a:off x="3787775" y="6169025"/>
            <a:ext cx="149225" cy="538163"/>
          </a:xfrm>
          <a:prstGeom prst="leftBrace">
            <a:avLst>
              <a:gd name="adj1" fmla="val 3005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1059" name="Line 57"/>
          <p:cNvSpPr>
            <a:spLocks noChangeShapeType="1"/>
          </p:cNvSpPr>
          <p:nvPr/>
        </p:nvSpPr>
        <p:spPr bwMode="auto">
          <a:xfrm>
            <a:off x="939800" y="5041900"/>
            <a:ext cx="144642" cy="338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0" name="Group 2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406298" y="491876"/>
            <a:ext cx="381000" cy="457200"/>
            <a:chOff x="2928" y="1051"/>
            <a:chExt cx="840" cy="957"/>
          </a:xfrm>
        </p:grpSpPr>
        <p:sp>
          <p:nvSpPr>
            <p:cNvPr id="1062" name="Freeform 2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2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4" name="Oval 2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5" name="Oval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6" name="Oval 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7" name="Oval 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8" name="Oval 3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69" name="Oval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70" name="AutoShape 3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1071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3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3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1" name="Text Box 85"/>
          <p:cNvSpPr txBox="1">
            <a:spLocks noChangeArrowheads="1"/>
          </p:cNvSpPr>
          <p:nvPr/>
        </p:nvSpPr>
        <p:spPr bwMode="auto">
          <a:xfrm>
            <a:off x="173831" y="176943"/>
            <a:ext cx="13335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8A00"/>
                </a:solidFill>
                <a:latin typeface="Cambria" panose="02040503050406030204" pitchFamily="18" charset="0"/>
                <a:cs typeface="Times New Roman" pitchFamily="-128" charset="0"/>
              </a:rPr>
              <a:t>What is each state </a:t>
            </a:r>
            <a:r>
              <a:rPr lang="en-US" sz="1400" b="1" i="1" dirty="0">
                <a:solidFill>
                  <a:srgbClr val="008A00"/>
                </a:solidFill>
                <a:latin typeface="Cambria" panose="02040503050406030204" pitchFamily="18" charset="0"/>
                <a:cs typeface="Times New Roman" pitchFamily="-128" charset="0"/>
              </a:rPr>
              <a:t>saying</a:t>
            </a:r>
            <a:r>
              <a:rPr lang="en-US" sz="1400" dirty="0">
                <a:solidFill>
                  <a:srgbClr val="008A00"/>
                </a:solidFill>
                <a:latin typeface="Cambria" panose="02040503050406030204" pitchFamily="18" charset="0"/>
                <a:cs typeface="Times New Roman" pitchFamily="-128" charset="0"/>
              </a:rPr>
              <a:t>?</a:t>
            </a:r>
          </a:p>
        </p:txBody>
      </p:sp>
      <p:sp>
        <p:nvSpPr>
          <p:cNvPr id="77" name="Text Box 28"/>
          <p:cNvSpPr txBox="1">
            <a:spLocks noChangeArrowheads="1"/>
          </p:cNvSpPr>
          <p:nvPr/>
        </p:nvSpPr>
        <p:spPr bwMode="auto">
          <a:xfrm>
            <a:off x="7105650" y="1992352"/>
            <a:ext cx="1719263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Cambria" panose="02040503050406030204" pitchFamily="18" charset="0"/>
                <a:cs typeface="Times New Roman" pitchFamily="-128" charset="0"/>
              </a:rPr>
              <a:t>Accepts…</a:t>
            </a:r>
            <a:endParaRPr lang="en-US" sz="1800" b="1" dirty="0">
              <a:latin typeface="Cambria" panose="02040503050406030204" pitchFamily="18" charset="0"/>
              <a:cs typeface="Times New Roman" pitchFamily="-128" charset="0"/>
            </a:endParaRPr>
          </a:p>
        </p:txBody>
      </p:sp>
      <p:sp>
        <p:nvSpPr>
          <p:cNvPr id="78" name="Text Box 28"/>
          <p:cNvSpPr txBox="1">
            <a:spLocks noChangeArrowheads="1"/>
          </p:cNvSpPr>
          <p:nvPr/>
        </p:nvSpPr>
        <p:spPr bwMode="auto">
          <a:xfrm>
            <a:off x="7105650" y="3368675"/>
            <a:ext cx="1719263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Cambria" panose="02040503050406030204" pitchFamily="18" charset="0"/>
                <a:cs typeface="Times New Roman" pitchFamily="-128" charset="0"/>
              </a:rPr>
              <a:t>Rejects…</a:t>
            </a:r>
            <a:endParaRPr lang="en-US" sz="1800" b="1" dirty="0">
              <a:latin typeface="Cambria" panose="02040503050406030204" pitchFamily="18" charset="0"/>
              <a:cs typeface="Times New Roman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5986463" y="17145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mic Sans MS" pitchFamily="-128" charset="0"/>
              </a:rPr>
              <a:t>ACM regionals ~ CS 60?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6064250" y="1701800"/>
            <a:ext cx="290195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20 questions:</a:t>
            </a:r>
            <a:r>
              <a:rPr lang="en-US" sz="1600">
                <a:solidFill>
                  <a:srgbClr val="000000"/>
                </a:solidFill>
              </a:rPr>
              <a:t> given objects, given questions, and given the answers to the questions (!), </a:t>
            </a:r>
            <a:r>
              <a:rPr lang="en-US" sz="1600" b="1" i="1">
                <a:solidFill>
                  <a:srgbClr val="000000"/>
                </a:solidFill>
              </a:rPr>
              <a:t>Identify the object in the specified number of questions…</a:t>
            </a:r>
          </a:p>
        </p:txBody>
      </p:sp>
      <p:pic>
        <p:nvPicPr>
          <p:cNvPr id="49156" name="Picture 6" descr="prob3"/>
          <p:cNvPicPr>
            <a:picLocks noChangeAspect="1" noChangeArrowheads="1"/>
          </p:cNvPicPr>
          <p:nvPr/>
        </p:nvPicPr>
        <p:blipFill>
          <a:blip r:embed="rId3" cstate="print"/>
          <a:srcRect l="5949" t="7169" r="9381" b="30312"/>
          <a:stretch>
            <a:fillRect/>
          </a:stretch>
        </p:blipFill>
        <p:spPr bwMode="auto">
          <a:xfrm>
            <a:off x="228600" y="971550"/>
            <a:ext cx="5657850" cy="57451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prob4_2"/>
          <p:cNvPicPr>
            <a:picLocks noChangeAspect="1" noChangeArrowheads="1"/>
          </p:cNvPicPr>
          <p:nvPr/>
        </p:nvPicPr>
        <p:blipFill>
          <a:blip r:embed="rId3" cstate="print"/>
          <a:srcRect l="8096" t="16881" r="19383" b="14703"/>
          <a:stretch>
            <a:fillRect/>
          </a:stretch>
        </p:blipFill>
        <p:spPr bwMode="auto">
          <a:xfrm>
            <a:off x="5229225" y="2547938"/>
            <a:ext cx="3762375" cy="3395662"/>
          </a:xfrm>
          <a:prstGeom prst="rect">
            <a:avLst/>
          </a:prstGeom>
          <a:noFill/>
          <a:ln w="9525">
            <a:solidFill>
              <a:srgbClr val="9E001F"/>
            </a:solidFill>
            <a:miter lim="800000"/>
            <a:headEnd/>
            <a:tailEnd/>
          </a:ln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715000" y="22860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9E001F"/>
                </a:solidFill>
                <a:latin typeface="Comic Sans MS" pitchFamily="-128" charset="0"/>
              </a:rPr>
              <a:t>ACM regionals ~ CS 60?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602288" y="6127750"/>
            <a:ext cx="307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E001F"/>
                </a:solidFill>
              </a:rPr>
              <a:t>Tautology checking (and parsing!)</a:t>
            </a:r>
          </a:p>
        </p:txBody>
      </p:sp>
      <p:pic>
        <p:nvPicPr>
          <p:cNvPr id="50181" name="Picture 6" descr="pro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4849813" cy="6432550"/>
          </a:xfrm>
          <a:prstGeom prst="rect">
            <a:avLst/>
          </a:prstGeom>
          <a:noFill/>
          <a:ln w="9525">
            <a:solidFill>
              <a:srgbClr val="9E001F"/>
            </a:solidFill>
            <a:miter lim="800000"/>
            <a:headEnd/>
            <a:tailEnd/>
          </a:ln>
        </p:spPr>
      </p:pic>
      <p:pic>
        <p:nvPicPr>
          <p:cNvPr id="50182" name="Picture 7" descr="prob4_2"/>
          <p:cNvPicPr>
            <a:picLocks noChangeAspect="1" noChangeArrowheads="1"/>
          </p:cNvPicPr>
          <p:nvPr/>
        </p:nvPicPr>
        <p:blipFill>
          <a:blip r:embed="rId3" cstate="print"/>
          <a:srcRect l="40909" t="5049" r="8807" b="85744"/>
          <a:stretch>
            <a:fillRect/>
          </a:stretch>
        </p:blipFill>
        <p:spPr bwMode="auto">
          <a:xfrm>
            <a:off x="5484813" y="1836738"/>
            <a:ext cx="3262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5842000" y="6424613"/>
            <a:ext cx="25908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Comic Sans MS" pitchFamily="-128" charset="0"/>
              </a:rPr>
              <a:t>( no Prolog permitted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7819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28" charset="0"/>
              </a:rPr>
              <a:t>See you on Wednesday!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54800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-128" charset="0"/>
              </a:rPr>
              <a:t>Wednesday, April 16 for some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23863" y="4852988"/>
            <a:ext cx="7191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-128" charset="0"/>
              </a:rPr>
              <a:t>Wednesday, September 3 for others, perhaps…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22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706438" y="379413"/>
            <a:ext cx="7781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The </a:t>
            </a:r>
            <a:r>
              <a:rPr lang="en-US" sz="3600" b="1" i="1">
                <a:solidFill>
                  <a:srgbClr val="009900"/>
                </a:solidFill>
                <a:latin typeface="Times" pitchFamily="-128" charset="0"/>
              </a:rPr>
              <a:t>Non</a:t>
            </a:r>
            <a:r>
              <a:rPr lang="en-US" sz="3600">
                <a:latin typeface="Times" pitchFamily="-128" charset="0"/>
              </a:rPr>
              <a:t>regular Language Theorem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Consider the language</a:t>
            </a:r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3716338" y="1541463"/>
            <a:ext cx="20907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n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6718300" y="1987550"/>
            <a:ext cx="1403350" cy="1579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Symbol" charset="2"/>
              </a:rPr>
              <a:t>l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00001111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0000011111</a:t>
            </a: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6457950" y="1541463"/>
            <a:ext cx="18367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 in L</a:t>
            </a:r>
            <a:endParaRPr lang="en-US" sz="1600">
              <a:latin typeface="Times" pitchFamily="-128" charset="0"/>
            </a:endParaRP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330200" y="1998663"/>
            <a:ext cx="37465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To show it’s not regular…</a:t>
            </a:r>
          </a:p>
        </p:txBody>
      </p:sp>
      <p:sp>
        <p:nvSpPr>
          <p:cNvPr id="52233" name="Text Box 11"/>
          <p:cNvSpPr txBox="1">
            <a:spLocks noChangeArrowheads="1"/>
          </p:cNvSpPr>
          <p:nvPr/>
        </p:nvSpPr>
        <p:spPr bwMode="auto">
          <a:xfrm>
            <a:off x="6173788" y="6553200"/>
            <a:ext cx="2930525" cy="184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Arial" charset="0"/>
              </a:rPr>
              <a:t>L = { w | w has the same # of 1s and 0s }</a:t>
            </a:r>
          </a:p>
        </p:txBody>
      </p: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6175375" y="6294438"/>
            <a:ext cx="1273175" cy="184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Arial" charset="0"/>
              </a:rPr>
              <a:t>L = palindromes</a:t>
            </a:r>
          </a:p>
        </p:txBody>
      </p:sp>
      <p:sp>
        <p:nvSpPr>
          <p:cNvPr id="52235" name="Rectangle 13"/>
          <p:cNvSpPr>
            <a:spLocks noChangeArrowheads="1"/>
          </p:cNvSpPr>
          <p:nvPr/>
        </p:nvSpPr>
        <p:spPr bwMode="auto">
          <a:xfrm>
            <a:off x="5694363" y="5910263"/>
            <a:ext cx="3284537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folHlink"/>
                </a:solidFill>
                <a:latin typeface="Arial" charset="0"/>
              </a:rPr>
              <a:t>Does the same set work for these languages?</a:t>
            </a:r>
          </a:p>
        </p:txBody>
      </p:sp>
      <p:grpSp>
        <p:nvGrpSpPr>
          <p:cNvPr id="5223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10600" y="457200"/>
            <a:ext cx="381000" cy="457200"/>
            <a:chOff x="2928" y="1051"/>
            <a:chExt cx="840" cy="957"/>
          </a:xfrm>
        </p:grpSpPr>
        <p:sp>
          <p:nvSpPr>
            <p:cNvPr id="5223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13 w 1048"/>
                <a:gd name="T1" fmla="*/ 21 h 250"/>
                <a:gd name="T2" fmla="*/ 194 w 1048"/>
                <a:gd name="T3" fmla="*/ 83 h 250"/>
                <a:gd name="T4" fmla="*/ 203 w 1048"/>
                <a:gd name="T5" fmla="*/ 111 h 250"/>
                <a:gd name="T6" fmla="*/ 212 w 1048"/>
                <a:gd name="T7" fmla="*/ 132 h 250"/>
                <a:gd name="T8" fmla="*/ 223 w 1048"/>
                <a:gd name="T9" fmla="*/ 173 h 250"/>
                <a:gd name="T10" fmla="*/ 159 w 1048"/>
                <a:gd name="T11" fmla="*/ 242 h 250"/>
                <a:gd name="T12" fmla="*/ 17 w 1048"/>
                <a:gd name="T13" fmla="*/ 222 h 250"/>
                <a:gd name="T14" fmla="*/ 0 w 1048"/>
                <a:gd name="T15" fmla="*/ 201 h 250"/>
                <a:gd name="T16" fmla="*/ 2 w 1048"/>
                <a:gd name="T17" fmla="*/ 167 h 250"/>
                <a:gd name="T18" fmla="*/ 20 w 1048"/>
                <a:gd name="T19" fmla="*/ 125 h 250"/>
                <a:gd name="T20" fmla="*/ 44 w 1048"/>
                <a:gd name="T21" fmla="*/ 76 h 250"/>
                <a:gd name="T22" fmla="*/ 60 w 1048"/>
                <a:gd name="T23" fmla="*/ 55 h 250"/>
                <a:gd name="T24" fmla="*/ 69 w 1048"/>
                <a:gd name="T25" fmla="*/ 28 h 250"/>
                <a:gd name="T26" fmla="*/ 80 w 1048"/>
                <a:gd name="T27" fmla="*/ 14 h 250"/>
                <a:gd name="T28" fmla="*/ 107 w 1048"/>
                <a:gd name="T29" fmla="*/ 28 h 250"/>
                <a:gd name="T30" fmla="*/ 11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224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7" name="Text Box 28"/>
          <p:cNvSpPr txBox="1">
            <a:spLocks noChangeArrowheads="1"/>
          </p:cNvSpPr>
          <p:nvPr/>
        </p:nvSpPr>
        <p:spPr bwMode="auto">
          <a:xfrm>
            <a:off x="7315200" y="76200"/>
            <a:ext cx="1676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There's something </a:t>
            </a:r>
            <a:r>
              <a:rPr lang="en-US" b="1" i="1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irregular </a:t>
            </a:r>
            <a:r>
              <a:rPr lang="en-US">
                <a:solidFill>
                  <a:srgbClr val="04841C"/>
                </a:solidFill>
                <a:latin typeface="Arial" charset="0"/>
                <a:ea typeface="ＭＳ Ｐゴシック" pitchFamily="1" charset="-128"/>
              </a:rPr>
              <a:t>about this theorem's name…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8" y="328613"/>
            <a:ext cx="8596312" cy="6229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428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428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question…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463550" y="1493838"/>
            <a:ext cx="78867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How powerful </a:t>
            </a:r>
            <a:r>
              <a:rPr lang="en-US" sz="2800" i="1">
                <a:solidFill>
                  <a:srgbClr val="0000FF"/>
                </a:solidFill>
                <a:latin typeface="Times" pitchFamily="-128" charset="0"/>
              </a:rPr>
              <a:t>are</a:t>
            </a: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 DFAs ?</a:t>
            </a:r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1143000" y="2143125"/>
            <a:ext cx="5092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emulate normal I/O behavior?</a:t>
            </a:r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1143000" y="3336925"/>
            <a:ext cx="5854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do anything a desktop machine can?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143000" y="4530725"/>
            <a:ext cx="5730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compute anything at all?</a:t>
            </a:r>
          </a:p>
        </p:txBody>
      </p:sp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561975" y="6161088"/>
            <a:ext cx="61849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-128" charset="0"/>
              </a:rPr>
              <a:t>Next Time:</a:t>
            </a:r>
          </a:p>
        </p:txBody>
      </p:sp>
      <p:sp>
        <p:nvSpPr>
          <p:cNvPr id="54281" name="Line 11"/>
          <p:cNvSpPr>
            <a:spLocks noChangeShapeType="1"/>
          </p:cNvSpPr>
          <p:nvPr/>
        </p:nvSpPr>
        <p:spPr bwMode="auto">
          <a:xfrm>
            <a:off x="373063" y="5878513"/>
            <a:ext cx="825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Rectangle 12"/>
          <p:cNvSpPr>
            <a:spLocks noChangeArrowheads="1"/>
          </p:cNvSpPr>
          <p:nvPr/>
        </p:nvSpPr>
        <p:spPr bwMode="auto">
          <a:xfrm>
            <a:off x="2324100" y="6146800"/>
            <a:ext cx="42560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Comic Sans MS" pitchFamily="-128" charset="0"/>
              </a:rPr>
              <a:t>computing with parallel universes…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77819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28" charset="0"/>
              </a:rPr>
              <a:t>See you on Wednesday!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54800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-128" charset="0"/>
              </a:rPr>
              <a:t>Wednesday, April 16 for some </a:t>
            </a:r>
          </a:p>
        </p:txBody>
      </p:sp>
      <p:sp>
        <p:nvSpPr>
          <p:cNvPr id="55300" name="Text Box 14"/>
          <p:cNvSpPr txBox="1">
            <a:spLocks noChangeArrowheads="1"/>
          </p:cNvSpPr>
          <p:nvPr/>
        </p:nvSpPr>
        <p:spPr bwMode="auto">
          <a:xfrm>
            <a:off x="423863" y="4852988"/>
            <a:ext cx="7191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-128" charset="0"/>
              </a:rPr>
              <a:t>Wednesday, September 3 for others, perhaps…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95400" y="192088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GA Tech’s FSM for trash pick-up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75565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5632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632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pic>
        <p:nvPicPr>
          <p:cNvPr id="5632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86325"/>
            <a:ext cx="26892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05000"/>
            <a:ext cx="447675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757738" y="361950"/>
            <a:ext cx="35734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AAAI 1994 champions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Office-cleaning event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Georgia Tech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95600"/>
            <a:ext cx="38735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 cstate="print"/>
          <a:srcRect l="33791" r="33791"/>
          <a:stretch>
            <a:fillRect/>
          </a:stretch>
        </p:blipFill>
        <p:spPr bwMode="auto">
          <a:xfrm>
            <a:off x="762000" y="5181600"/>
            <a:ext cx="2400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 r="68095"/>
          <a:stretch>
            <a:fillRect/>
          </a:stretch>
        </p:blipFill>
        <p:spPr bwMode="auto">
          <a:xfrm>
            <a:off x="5867400" y="5181600"/>
            <a:ext cx="2362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 l="67924"/>
          <a:stretch>
            <a:fillRect/>
          </a:stretch>
        </p:blipFill>
        <p:spPr bwMode="auto">
          <a:xfrm>
            <a:off x="3327400" y="5181600"/>
            <a:ext cx="23749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6184" name="Picture 946183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325" y="254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6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46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618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6184"/>
                </p:tgtEl>
              </p:cMediaNode>
            </p:vide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838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838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FSM applications…</a:t>
            </a:r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8374" name="Picture 8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5791200" y="2286000"/>
            <a:ext cx="31226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http://www.gameai.com/statemachines.html</a:t>
            </a:r>
          </a:p>
        </p:txBody>
      </p:sp>
      <p:pic>
        <p:nvPicPr>
          <p:cNvPr id="58376" name="Picture 10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11" descr="Picture 8"/>
          <p:cNvPicPr>
            <a:picLocks noChangeAspect="1" noChangeArrowheads="1"/>
          </p:cNvPicPr>
          <p:nvPr/>
        </p:nvPicPr>
        <p:blipFill>
          <a:blip r:embed="rId6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Line 12"/>
          <p:cNvSpPr>
            <a:spLocks noChangeShapeType="1"/>
          </p:cNvSpPr>
          <p:nvPr/>
        </p:nvSpPr>
        <p:spPr bwMode="auto">
          <a:xfrm flipH="1">
            <a:off x="5791200" y="3200400"/>
            <a:ext cx="381000" cy="228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Text Box 13"/>
          <p:cNvSpPr txBox="1">
            <a:spLocks noChangeArrowheads="1"/>
          </p:cNvSpPr>
          <p:nvPr/>
        </p:nvSpPr>
        <p:spPr bwMode="auto">
          <a:xfrm>
            <a:off x="5648325" y="2819400"/>
            <a:ext cx="24463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original finite state machine</a:t>
            </a:r>
          </a:p>
        </p:txBody>
      </p:sp>
      <p:sp>
        <p:nvSpPr>
          <p:cNvPr id="58380" name="Line 14"/>
          <p:cNvSpPr>
            <a:spLocks noChangeShapeType="1"/>
          </p:cNvSpPr>
          <p:nvPr/>
        </p:nvSpPr>
        <p:spPr bwMode="auto">
          <a:xfrm flipH="1">
            <a:off x="5867400" y="3810000"/>
            <a:ext cx="9144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Text Box 15"/>
          <p:cNvSpPr txBox="1">
            <a:spLocks noChangeArrowheads="1"/>
          </p:cNvSpPr>
          <p:nvPr/>
        </p:nvSpPr>
        <p:spPr bwMode="auto">
          <a:xfrm>
            <a:off x="6392863" y="3486150"/>
            <a:ext cx="26336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human-guided neural network</a:t>
            </a:r>
          </a:p>
        </p:txBody>
      </p:sp>
      <p:sp>
        <p:nvSpPr>
          <p:cNvPr id="58382" name="Text Box 16"/>
          <p:cNvSpPr txBox="1">
            <a:spLocks noChangeArrowheads="1"/>
          </p:cNvSpPr>
          <p:nvPr/>
        </p:nvSpPr>
        <p:spPr bwMode="auto">
          <a:xfrm>
            <a:off x="7258050" y="4076700"/>
            <a:ext cx="17526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genetic-algorithm-guided neural network</a:t>
            </a:r>
          </a:p>
        </p:txBody>
      </p:sp>
      <p:sp>
        <p:nvSpPr>
          <p:cNvPr id="58383" name="Line 17"/>
          <p:cNvSpPr>
            <a:spLocks noChangeShapeType="1"/>
          </p:cNvSpPr>
          <p:nvPr/>
        </p:nvSpPr>
        <p:spPr bwMode="auto">
          <a:xfrm flipH="1">
            <a:off x="5943600" y="4419600"/>
            <a:ext cx="14478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06438" y="204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  <a:cs typeface="Times New Roman" pitchFamily="-128" charset="0"/>
              </a:rPr>
              <a:t>Creating DFAs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239943" y="1467793"/>
            <a:ext cx="871537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What DFA accepts </a:t>
            </a:r>
            <a:r>
              <a:rPr lang="en-US" sz="2400" dirty="0" smtClean="0">
                <a:cs typeface="Times New Roman" pitchFamily="-128" charset="0"/>
              </a:rPr>
              <a:t>    </a:t>
            </a:r>
            <a:r>
              <a:rPr lang="en-US" sz="2400" dirty="0">
                <a:latin typeface="Calibri" panose="020F0502020204030204" pitchFamily="34" charset="0"/>
              </a:rPr>
              <a:t>L = { w | the # of 1s in w is divisible by 4 }  </a:t>
            </a:r>
            <a:r>
              <a:rPr lang="en-US" sz="2400" dirty="0" smtClean="0">
                <a:latin typeface="Calibri" panose="020F0502020204030204" pitchFamily="34" charset="0"/>
              </a:rPr>
              <a:t>    </a:t>
            </a:r>
            <a:r>
              <a:rPr lang="en-US" sz="2400" dirty="0" smtClean="0">
                <a:latin typeface="Times" pitchFamily="-128" charset="0"/>
              </a:rPr>
              <a:t>?</a:t>
            </a:r>
            <a:endParaRPr lang="en-US" sz="2400" dirty="0">
              <a:latin typeface="Times" pitchFamily="-12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646716" y="2415398"/>
            <a:ext cx="4542970" cy="323165"/>
          </a:xfrm>
          <a:prstGeom prst="rect">
            <a:avLst/>
          </a:prstGeom>
          <a:solidFill>
            <a:srgbClr val="CCFFCC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The set of all bit strings containing 0, 4, 8,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... ,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10800000">
            <a:off x="4826000" y="1856598"/>
            <a:ext cx="431800" cy="558800"/>
          </a:xfrm>
          <a:prstGeom prst="downArrow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940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5940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FSM applications…</a:t>
            </a: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9398" name="Picture 8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5791200" y="2286000"/>
            <a:ext cx="31226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http://www.gameai.com/statemachines.html</a:t>
            </a:r>
          </a:p>
        </p:txBody>
      </p:sp>
      <p:pic>
        <p:nvPicPr>
          <p:cNvPr id="59400" name="Picture 10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11" descr="Picture 8"/>
          <p:cNvPicPr>
            <a:picLocks noChangeAspect="1" noChangeArrowheads="1"/>
          </p:cNvPicPr>
          <p:nvPr/>
        </p:nvPicPr>
        <p:blipFill>
          <a:blip r:embed="rId6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2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2950" y="2841625"/>
            <a:ext cx="25193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042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042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question…</a:t>
            </a: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63550" y="1493838"/>
            <a:ext cx="78867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How powerful </a:t>
            </a:r>
            <a:r>
              <a:rPr lang="en-US" sz="2800" i="1">
                <a:solidFill>
                  <a:srgbClr val="0000FF"/>
                </a:solidFill>
                <a:latin typeface="Times" pitchFamily="-128" charset="0"/>
              </a:rPr>
              <a:t>are</a:t>
            </a: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 DFAs ?</a:t>
            </a:r>
          </a:p>
        </p:txBody>
      </p:sp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1143000" y="2143125"/>
            <a:ext cx="5092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emulate normal I/O behavior?</a:t>
            </a:r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1143000" y="3336925"/>
            <a:ext cx="5854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do anything a desktop machine can?</a:t>
            </a:r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1143000" y="4530725"/>
            <a:ext cx="5730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compute anything at all?</a:t>
            </a:r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561975" y="6161088"/>
            <a:ext cx="61849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Comic Sans MS" pitchFamily="-128" charset="0"/>
              </a:rPr>
              <a:t>Next Time:</a:t>
            </a:r>
            <a:endParaRPr lang="en-US" sz="2000">
              <a:latin typeface="Comic Sans MS" pitchFamily="-128" charset="0"/>
            </a:endParaRPr>
          </a:p>
        </p:txBody>
      </p:sp>
      <p:sp>
        <p:nvSpPr>
          <p:cNvPr id="60425" name="Line 11"/>
          <p:cNvSpPr>
            <a:spLocks noChangeShapeType="1"/>
          </p:cNvSpPr>
          <p:nvPr/>
        </p:nvSpPr>
        <p:spPr bwMode="auto">
          <a:xfrm>
            <a:off x="373063" y="5878513"/>
            <a:ext cx="825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2298700" y="5989638"/>
            <a:ext cx="42560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latin typeface="Comic Sans MS" pitchFamily="-128" charset="0"/>
              </a:rPr>
              <a:t>computing with parallel universes…</a:t>
            </a:r>
          </a:p>
        </p:txBody>
      </p:sp>
      <p:sp>
        <p:nvSpPr>
          <p:cNvPr id="60427" name="Rectangle 13"/>
          <p:cNvSpPr>
            <a:spLocks noChangeArrowheads="1"/>
          </p:cNvSpPr>
          <p:nvPr/>
        </p:nvSpPr>
        <p:spPr bwMode="auto">
          <a:xfrm>
            <a:off x="2298700" y="6316663"/>
            <a:ext cx="6375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Comic Sans MS" pitchFamily="-128" charset="0"/>
              </a:rPr>
              <a:t>the DFA - DNA connection: string sequencing!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146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146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Soulmate strings…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30432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Start with a language</a:t>
            </a:r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3429000" y="1428750"/>
            <a:ext cx="50006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third-from-left character is a 1}</a:t>
            </a:r>
          </a:p>
        </p:txBody>
      </p:sp>
      <p:sp>
        <p:nvSpPr>
          <p:cNvPr id="61446" name="Text Box 9"/>
          <p:cNvSpPr txBox="1">
            <a:spLocks noChangeArrowheads="1"/>
          </p:cNvSpPr>
          <p:nvPr/>
        </p:nvSpPr>
        <p:spPr bwMode="auto">
          <a:xfrm>
            <a:off x="403225" y="3851275"/>
            <a:ext cx="61150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Meet our three string couples for today…</a:t>
            </a:r>
          </a:p>
        </p:txBody>
      </p:sp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1804988" y="1952625"/>
            <a:ext cx="183673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 in L</a:t>
            </a:r>
          </a:p>
        </p:txBody>
      </p:sp>
      <p:sp>
        <p:nvSpPr>
          <p:cNvPr id="61448" name="Text Box 11"/>
          <p:cNvSpPr txBox="1">
            <a:spLocks noChangeArrowheads="1"/>
          </p:cNvSpPr>
          <p:nvPr/>
        </p:nvSpPr>
        <p:spPr bwMode="auto">
          <a:xfrm>
            <a:off x="4970463" y="1952625"/>
            <a:ext cx="230028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 </a:t>
            </a:r>
            <a:r>
              <a:rPr lang="en-US" sz="1400" b="1">
                <a:solidFill>
                  <a:srgbClr val="009900"/>
                </a:solidFill>
                <a:latin typeface="Comic Sans MS" pitchFamily="-128" charset="0"/>
              </a:rPr>
              <a:t>NOT</a:t>
            </a: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 in L</a:t>
            </a:r>
          </a:p>
        </p:txBody>
      </p:sp>
      <p:sp>
        <p:nvSpPr>
          <p:cNvPr id="61449" name="Text Box 12"/>
          <p:cNvSpPr txBox="1">
            <a:spLocks noChangeArrowheads="1"/>
          </p:cNvSpPr>
          <p:nvPr/>
        </p:nvSpPr>
        <p:spPr bwMode="auto">
          <a:xfrm>
            <a:off x="1903413" y="2411413"/>
            <a:ext cx="155575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001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1010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11100010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011111111</a:t>
            </a:r>
          </a:p>
        </p:txBody>
      </p:sp>
      <p:sp>
        <p:nvSpPr>
          <p:cNvPr id="61450" name="Text Box 13"/>
          <p:cNvSpPr txBox="1">
            <a:spLocks noChangeArrowheads="1"/>
          </p:cNvSpPr>
          <p:nvPr/>
        </p:nvSpPr>
        <p:spPr bwMode="auto">
          <a:xfrm>
            <a:off x="5118100" y="2411413"/>
            <a:ext cx="201295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Symbol" charset="2"/>
              </a:rPr>
              <a:t>l</a:t>
            </a:r>
            <a:endParaRPr lang="en-US" sz="2000" b="1">
              <a:solidFill>
                <a:srgbClr val="333399"/>
              </a:solidFill>
              <a:latin typeface="Courier New" pitchFamily="-12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11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0101010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-128" charset="0"/>
              </a:rPr>
              <a:t>110111011110</a:t>
            </a:r>
          </a:p>
        </p:txBody>
      </p:sp>
      <p:sp>
        <p:nvSpPr>
          <p:cNvPr id="61451" name="Rectangle 14"/>
          <p:cNvSpPr>
            <a:spLocks noChangeArrowheads="1"/>
          </p:cNvSpPr>
          <p:nvPr/>
        </p:nvSpPr>
        <p:spPr bwMode="auto">
          <a:xfrm>
            <a:off x="858838" y="4602163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011…</a:t>
            </a:r>
          </a:p>
        </p:txBody>
      </p:sp>
      <p:sp>
        <p:nvSpPr>
          <p:cNvPr id="61452" name="Rectangle 15"/>
          <p:cNvSpPr>
            <a:spLocks noChangeArrowheads="1"/>
          </p:cNvSpPr>
          <p:nvPr/>
        </p:nvSpPr>
        <p:spPr bwMode="auto">
          <a:xfrm>
            <a:off x="858838" y="5008563"/>
            <a:ext cx="24812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111…</a:t>
            </a:r>
          </a:p>
        </p:txBody>
      </p:sp>
      <p:sp>
        <p:nvSpPr>
          <p:cNvPr id="61453" name="Text Box 19"/>
          <p:cNvSpPr txBox="1">
            <a:spLocks noChangeArrowheads="1"/>
          </p:cNvSpPr>
          <p:nvPr/>
        </p:nvSpPr>
        <p:spPr bwMode="auto">
          <a:xfrm>
            <a:off x="825500" y="5730875"/>
            <a:ext cx="75231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Are the </a:t>
            </a:r>
            <a:r>
              <a:rPr lang="en-US" sz="2400" b="1" i="1">
                <a:latin typeface="Times" pitchFamily="-128" charset="0"/>
              </a:rPr>
              <a:t>fates</a:t>
            </a:r>
            <a:r>
              <a:rPr lang="en-US" sz="2400">
                <a:latin typeface="Times" pitchFamily="-128" charset="0"/>
              </a:rPr>
              <a:t> of these string couples the </a:t>
            </a:r>
            <a:r>
              <a:rPr lang="en-US" sz="2400" i="1">
                <a:latin typeface="Times" pitchFamily="-128" charset="0"/>
              </a:rPr>
              <a:t>same</a:t>
            </a:r>
            <a:r>
              <a:rPr lang="en-US" sz="2400">
                <a:latin typeface="Times" pitchFamily="-128" charset="0"/>
              </a:rPr>
              <a:t> or </a:t>
            </a:r>
            <a:r>
              <a:rPr lang="en-US" sz="2400" i="1">
                <a:latin typeface="Times" pitchFamily="-128" charset="0"/>
              </a:rPr>
              <a:t>different</a:t>
            </a:r>
            <a:r>
              <a:rPr lang="en-US" sz="2400">
                <a:latin typeface="Times" pitchFamily="-128" charset="0"/>
              </a:rPr>
              <a:t>?</a:t>
            </a:r>
          </a:p>
        </p:txBody>
      </p:sp>
      <p:sp>
        <p:nvSpPr>
          <p:cNvPr id="61454" name="Text Box 20"/>
          <p:cNvSpPr txBox="1">
            <a:spLocks noChangeArrowheads="1"/>
          </p:cNvSpPr>
          <p:nvPr/>
        </p:nvSpPr>
        <p:spPr bwMode="auto">
          <a:xfrm>
            <a:off x="1296988" y="6146800"/>
            <a:ext cx="66421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28" charset="0"/>
              </a:rPr>
              <a:t>both accepted?   both rejected?        </a:t>
            </a:r>
            <a:r>
              <a:rPr lang="en-US" sz="1400">
                <a:solidFill>
                  <a:schemeClr val="folHlink"/>
                </a:solidFill>
                <a:latin typeface="Comic Sans MS" pitchFamily="-128" charset="0"/>
              </a:rPr>
              <a:t>or might they have different outcomes?</a:t>
            </a:r>
          </a:p>
        </p:txBody>
      </p:sp>
      <p:sp>
        <p:nvSpPr>
          <p:cNvPr id="61455" name="Rectangle 25"/>
          <p:cNvSpPr>
            <a:spLocks noChangeArrowheads="1"/>
          </p:cNvSpPr>
          <p:nvPr/>
        </p:nvSpPr>
        <p:spPr bwMode="auto">
          <a:xfrm>
            <a:off x="1893888" y="6399213"/>
            <a:ext cx="156368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  <a:latin typeface="Comic Sans MS" pitchFamily="-128" charset="0"/>
              </a:rPr>
              <a:t>indistinguishable</a:t>
            </a:r>
          </a:p>
        </p:txBody>
      </p:sp>
      <p:sp>
        <p:nvSpPr>
          <p:cNvPr id="61456" name="Rectangle 26"/>
          <p:cNvSpPr>
            <a:spLocks noChangeArrowheads="1"/>
          </p:cNvSpPr>
          <p:nvPr/>
        </p:nvSpPr>
        <p:spPr bwMode="auto">
          <a:xfrm>
            <a:off x="5367338" y="6399213"/>
            <a:ext cx="14208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folHlink"/>
                </a:solidFill>
                <a:latin typeface="Comic Sans MS" pitchFamily="-128" charset="0"/>
              </a:rPr>
              <a:t>distinguishable</a:t>
            </a:r>
            <a:endParaRPr lang="en-US" sz="1400">
              <a:solidFill>
                <a:srgbClr val="0000FF"/>
              </a:solidFill>
              <a:latin typeface="Comic Sans MS" pitchFamily="-128" charset="0"/>
            </a:endParaRPr>
          </a:p>
        </p:txBody>
      </p:sp>
      <p:sp>
        <p:nvSpPr>
          <p:cNvPr id="61457" name="Line 27"/>
          <p:cNvSpPr>
            <a:spLocks noChangeShapeType="1"/>
          </p:cNvSpPr>
          <p:nvPr/>
        </p:nvSpPr>
        <p:spPr bwMode="auto">
          <a:xfrm flipH="1">
            <a:off x="1397000" y="6570663"/>
            <a:ext cx="5254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28"/>
          <p:cNvSpPr>
            <a:spLocks noChangeShapeType="1"/>
          </p:cNvSpPr>
          <p:nvPr/>
        </p:nvSpPr>
        <p:spPr bwMode="auto">
          <a:xfrm>
            <a:off x="3462338" y="6554788"/>
            <a:ext cx="5254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29"/>
          <p:cNvSpPr>
            <a:spLocks noChangeShapeType="1"/>
          </p:cNvSpPr>
          <p:nvPr/>
        </p:nvSpPr>
        <p:spPr bwMode="auto">
          <a:xfrm flipH="1">
            <a:off x="4538663" y="6570663"/>
            <a:ext cx="754062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30"/>
          <p:cNvSpPr>
            <a:spLocks noChangeShapeType="1"/>
          </p:cNvSpPr>
          <p:nvPr/>
        </p:nvSpPr>
        <p:spPr bwMode="auto">
          <a:xfrm>
            <a:off x="6832600" y="6554788"/>
            <a:ext cx="95726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Rectangle 31"/>
          <p:cNvSpPr>
            <a:spLocks noChangeArrowheads="1"/>
          </p:cNvSpPr>
          <p:nvPr/>
        </p:nvSpPr>
        <p:spPr bwMode="auto">
          <a:xfrm>
            <a:off x="1017588" y="4316413"/>
            <a:ext cx="100171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Comic Sans MS" pitchFamily="-128" charset="0"/>
              </a:rPr>
              <a:t>Couple #1</a:t>
            </a:r>
          </a:p>
        </p:txBody>
      </p:sp>
      <p:sp>
        <p:nvSpPr>
          <p:cNvPr id="61462" name="Rectangle 32"/>
          <p:cNvSpPr>
            <a:spLocks noChangeArrowheads="1"/>
          </p:cNvSpPr>
          <p:nvPr/>
        </p:nvSpPr>
        <p:spPr bwMode="auto">
          <a:xfrm>
            <a:off x="3490913" y="4572000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011…</a:t>
            </a:r>
          </a:p>
        </p:txBody>
      </p:sp>
      <p:sp>
        <p:nvSpPr>
          <p:cNvPr id="61463" name="Rectangle 33"/>
          <p:cNvSpPr>
            <a:spLocks noChangeArrowheads="1"/>
          </p:cNvSpPr>
          <p:nvPr/>
        </p:nvSpPr>
        <p:spPr bwMode="auto">
          <a:xfrm>
            <a:off x="3490913" y="4978400"/>
            <a:ext cx="24812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110…</a:t>
            </a:r>
          </a:p>
        </p:txBody>
      </p:sp>
      <p:sp>
        <p:nvSpPr>
          <p:cNvPr id="61464" name="Rectangle 34"/>
          <p:cNvSpPr>
            <a:spLocks noChangeArrowheads="1"/>
          </p:cNvSpPr>
          <p:nvPr/>
        </p:nvSpPr>
        <p:spPr bwMode="auto">
          <a:xfrm>
            <a:off x="3635375" y="4286250"/>
            <a:ext cx="10302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Comic Sans MS" pitchFamily="-128" charset="0"/>
              </a:rPr>
              <a:t>Couple #2</a:t>
            </a:r>
          </a:p>
        </p:txBody>
      </p:sp>
      <p:sp>
        <p:nvSpPr>
          <p:cNvPr id="61465" name="Rectangle 35"/>
          <p:cNvSpPr>
            <a:spLocks noChangeArrowheads="1"/>
          </p:cNvSpPr>
          <p:nvPr/>
        </p:nvSpPr>
        <p:spPr bwMode="auto">
          <a:xfrm>
            <a:off x="6157913" y="4565650"/>
            <a:ext cx="20542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01…</a:t>
            </a:r>
          </a:p>
        </p:txBody>
      </p:sp>
      <p:sp>
        <p:nvSpPr>
          <p:cNvPr id="61466" name="Rectangle 36"/>
          <p:cNvSpPr>
            <a:spLocks noChangeArrowheads="1"/>
          </p:cNvSpPr>
          <p:nvPr/>
        </p:nvSpPr>
        <p:spPr bwMode="auto">
          <a:xfrm>
            <a:off x="6157913" y="4972050"/>
            <a:ext cx="24812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 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=    10…</a:t>
            </a:r>
          </a:p>
        </p:txBody>
      </p:sp>
      <p:sp>
        <p:nvSpPr>
          <p:cNvPr id="61467" name="Rectangle 37"/>
          <p:cNvSpPr>
            <a:spLocks noChangeArrowheads="1"/>
          </p:cNvSpPr>
          <p:nvPr/>
        </p:nvSpPr>
        <p:spPr bwMode="auto">
          <a:xfrm>
            <a:off x="6302375" y="4279900"/>
            <a:ext cx="10302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Comic Sans MS" pitchFamily="-128" charset="0"/>
              </a:rPr>
              <a:t>Couple #3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247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247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String matchmaking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403225" y="1428750"/>
            <a:ext cx="30432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Given a language,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,</a:t>
            </a:r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1012825" y="2227263"/>
            <a:ext cx="75453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Times" pitchFamily="-128" charset="0"/>
              <a:buChar char="•"/>
            </a:pPr>
            <a:r>
              <a:rPr lang="en-US" sz="2400">
                <a:latin typeface="Times" pitchFamily="-128" charset="0"/>
              </a:rPr>
              <a:t> Two strings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 </a:t>
            </a:r>
            <a:r>
              <a:rPr lang="en-US" sz="2400">
                <a:latin typeface="Times" pitchFamily="-128" charset="0"/>
              </a:rPr>
              <a:t>,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US" sz="2400">
                <a:latin typeface="Times" pitchFamily="-128" charset="0"/>
              </a:rPr>
              <a:t> are </a:t>
            </a:r>
            <a:r>
              <a:rPr lang="en-US" sz="2400" b="1">
                <a:solidFill>
                  <a:schemeClr val="folHlink"/>
                </a:solidFill>
                <a:latin typeface="Times" pitchFamily="-128" charset="0"/>
              </a:rPr>
              <a:t>distinguishable</a:t>
            </a:r>
            <a:r>
              <a:rPr lang="en-US" sz="2400" b="1">
                <a:latin typeface="Times" pitchFamily="-128" charset="0"/>
              </a:rPr>
              <a:t> </a:t>
            </a:r>
            <a:r>
              <a:rPr lang="en-US" sz="2400">
                <a:latin typeface="Times" pitchFamily="-128" charset="0"/>
              </a:rPr>
              <a:t>(</a:t>
            </a:r>
            <a:r>
              <a:rPr lang="en-US" sz="1800">
                <a:latin typeface="Times" pitchFamily="-128" charset="0"/>
              </a:rPr>
              <a:t>w.r.t.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) if</a:t>
            </a:r>
          </a:p>
        </p:txBody>
      </p:sp>
      <p:sp>
        <p:nvSpPr>
          <p:cNvPr id="62470" name="Rectangle 13"/>
          <p:cNvSpPr>
            <a:spLocks noChangeArrowheads="1"/>
          </p:cNvSpPr>
          <p:nvPr/>
        </p:nvSpPr>
        <p:spPr bwMode="auto">
          <a:xfrm>
            <a:off x="1604963" y="2849563"/>
            <a:ext cx="62293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Arial" charset="0"/>
                <a:sym typeface="Symbol" charset="2"/>
              </a:rPr>
              <a:t>z  </a:t>
            </a:r>
            <a:r>
              <a:rPr lang="en-US" sz="1600">
                <a:latin typeface="Arial" charset="0"/>
                <a:sym typeface="Symbol" charset="2"/>
              </a:rPr>
              <a:t>such that</a:t>
            </a:r>
            <a:r>
              <a:rPr lang="en-US" sz="2000">
                <a:latin typeface="Arial" charset="0"/>
                <a:sym typeface="Symbol" charset="2"/>
              </a:rPr>
              <a:t>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-30000">
                <a:latin typeface="Arial" charset="0"/>
              </a:rPr>
              <a:t> </a:t>
            </a:r>
            <a:r>
              <a:rPr lang="en-US" sz="2000">
                <a:latin typeface="Arial" charset="0"/>
                <a:sym typeface="Symbol" charset="2"/>
              </a:rPr>
              <a:t>z  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000">
                <a:latin typeface="Arial" charset="0"/>
                <a:sym typeface="Symbol" charset="2"/>
              </a:rPr>
              <a:t>    </a:t>
            </a:r>
            <a:r>
              <a:rPr lang="en-US" sz="1600">
                <a:latin typeface="Arial" charset="0"/>
                <a:sym typeface="Symbol" charset="2"/>
              </a:rPr>
              <a:t>and</a:t>
            </a:r>
            <a:r>
              <a:rPr lang="en-US" sz="2000">
                <a:latin typeface="Arial" charset="0"/>
                <a:sym typeface="Symbol" charset="2"/>
              </a:rPr>
              <a:t>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US" sz="2000" baseline="-30000">
                <a:latin typeface="Arial" charset="0"/>
              </a:rPr>
              <a:t> </a:t>
            </a:r>
            <a:r>
              <a:rPr lang="en-US" sz="2000">
                <a:latin typeface="Arial" charset="0"/>
                <a:sym typeface="Symbol" charset="2"/>
              </a:rPr>
              <a:t>z  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   </a:t>
            </a:r>
            <a:r>
              <a:rPr lang="en-US" sz="1600">
                <a:latin typeface="Arial" charset="0"/>
                <a:sym typeface="Symbol" charset="2"/>
              </a:rPr>
              <a:t>(or vice versa).</a:t>
            </a:r>
            <a:r>
              <a:rPr lang="en-US" sz="2000">
                <a:latin typeface="Arial" charset="0"/>
                <a:sym typeface="Symbol" charset="2"/>
              </a:rPr>
              <a:t> </a:t>
            </a:r>
          </a:p>
        </p:txBody>
      </p:sp>
      <p:sp>
        <p:nvSpPr>
          <p:cNvPr id="62471" name="Text Box 30"/>
          <p:cNvSpPr txBox="1">
            <a:spLocks noChangeArrowheads="1"/>
          </p:cNvSpPr>
          <p:nvPr/>
        </p:nvSpPr>
        <p:spPr bwMode="auto">
          <a:xfrm>
            <a:off x="1012825" y="4510088"/>
            <a:ext cx="78343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Times" pitchFamily="-128" charset="0"/>
              <a:buChar char="•"/>
            </a:pPr>
            <a:r>
              <a:rPr lang="en-US" sz="2400">
                <a:latin typeface="Times" pitchFamily="-128" charset="0"/>
              </a:rPr>
              <a:t> A set of strings </a:t>
            </a:r>
            <a:r>
              <a:rPr lang="en-US" sz="2400">
                <a:solidFill>
                  <a:srgbClr val="333399"/>
                </a:solidFill>
                <a:latin typeface="Times" pitchFamily="-128" charset="0"/>
              </a:rPr>
              <a:t>{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400">
                <a:latin typeface="Times" pitchFamily="-128" charset="0"/>
              </a:rPr>
              <a:t>,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US" sz="2400">
                <a:latin typeface="Times" pitchFamily="-128" charset="0"/>
              </a:rPr>
              <a:t>,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400" baseline="-25000">
                <a:solidFill>
                  <a:srgbClr val="333399"/>
                </a:solidFill>
                <a:latin typeface="Arial" charset="0"/>
              </a:rPr>
              <a:t>3</a:t>
            </a:r>
            <a:r>
              <a:rPr lang="en-US" sz="2400">
                <a:latin typeface="Times" pitchFamily="-128" charset="0"/>
              </a:rPr>
              <a:t>,…</a:t>
            </a:r>
            <a:r>
              <a:rPr lang="en-US" sz="2400">
                <a:solidFill>
                  <a:srgbClr val="333399"/>
                </a:solidFill>
                <a:latin typeface="Times" pitchFamily="-128" charset="0"/>
              </a:rPr>
              <a:t>}</a:t>
            </a:r>
            <a:r>
              <a:rPr lang="en-US" sz="2400">
                <a:latin typeface="Times" pitchFamily="-128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latin typeface="Times" pitchFamily="-128" charset="0"/>
              </a:rPr>
              <a:t>pairwise distinguishable</a:t>
            </a:r>
            <a:r>
              <a:rPr lang="en-US" sz="2400" b="1">
                <a:latin typeface="Times" pitchFamily="-128" charset="0"/>
              </a:rPr>
              <a:t> </a:t>
            </a:r>
            <a:r>
              <a:rPr lang="en-US" sz="2400">
                <a:latin typeface="Times" pitchFamily="-128" charset="0"/>
              </a:rPr>
              <a:t>if</a:t>
            </a:r>
          </a:p>
        </p:txBody>
      </p:sp>
      <p:sp>
        <p:nvSpPr>
          <p:cNvPr id="62472" name="Rectangle 31"/>
          <p:cNvSpPr>
            <a:spLocks noChangeArrowheads="1"/>
          </p:cNvSpPr>
          <p:nvPr/>
        </p:nvSpPr>
        <p:spPr bwMode="auto">
          <a:xfrm>
            <a:off x="4692650" y="1455738"/>
            <a:ext cx="31877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folHlink"/>
                </a:solidFill>
                <a:latin typeface="Comic Sans MS" pitchFamily="-128" charset="0"/>
              </a:rPr>
              <a:t>they might have different outcomes</a:t>
            </a:r>
          </a:p>
        </p:txBody>
      </p:sp>
      <p:sp>
        <p:nvSpPr>
          <p:cNvPr id="62473" name="Rectangle 33"/>
          <p:cNvSpPr>
            <a:spLocks noChangeArrowheads="1"/>
          </p:cNvSpPr>
          <p:nvPr/>
        </p:nvSpPr>
        <p:spPr bwMode="auto">
          <a:xfrm>
            <a:off x="1581150" y="5181600"/>
            <a:ext cx="69611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Arial" charset="0"/>
                <a:sym typeface="Symbol" charset="2"/>
              </a:rPr>
              <a:t>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i</a:t>
            </a:r>
            <a:r>
              <a:rPr lang="en-US" sz="2000">
                <a:latin typeface="Arial" charset="0"/>
                <a:sym typeface="Symbol" charset="2"/>
              </a:rPr>
              <a:t> </a:t>
            </a:r>
            <a:r>
              <a:rPr lang="en-US" sz="2400">
                <a:latin typeface="Times" pitchFamily="-128" charset="0"/>
              </a:rPr>
              <a:t>,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j</a:t>
            </a:r>
            <a:r>
              <a:rPr lang="en-US" sz="2000">
                <a:latin typeface="Arial" charset="0"/>
                <a:sym typeface="Symbol" charset="2"/>
              </a:rPr>
              <a:t>  </a:t>
            </a:r>
            <a:r>
              <a:rPr lang="en-US" sz="1600">
                <a:latin typeface="Arial" charset="0"/>
                <a:sym typeface="Symbol" charset="2"/>
              </a:rPr>
              <a:t>with 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i</a:t>
            </a:r>
            <a:r>
              <a:rPr lang="en-US" sz="2000">
                <a:latin typeface="Arial" charset="0"/>
                <a:sym typeface="Symbol" charset="2"/>
              </a:rPr>
              <a:t> 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j </a:t>
            </a:r>
            <a:r>
              <a:rPr lang="en-US" sz="2400">
                <a:latin typeface="Times" pitchFamily="-128" charset="0"/>
              </a:rPr>
              <a:t>,   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i</a:t>
            </a:r>
            <a:r>
              <a:rPr lang="en-US" sz="2000">
                <a:latin typeface="Arial" charset="0"/>
                <a:sym typeface="Symbol" charset="2"/>
              </a:rPr>
              <a:t>   </a:t>
            </a:r>
            <a:r>
              <a:rPr lang="en-US" sz="1600">
                <a:latin typeface="Arial" charset="0"/>
                <a:sym typeface="Symbol" charset="2"/>
              </a:rPr>
              <a:t>and</a:t>
            </a:r>
            <a:r>
              <a:rPr lang="en-US" sz="2400">
                <a:latin typeface="Times" pitchFamily="-128" charset="0"/>
              </a:rPr>
              <a:t>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2000" baseline="-30000">
                <a:solidFill>
                  <a:srgbClr val="333399"/>
                </a:solidFill>
                <a:latin typeface="Arial" charset="0"/>
              </a:rPr>
              <a:t>j</a:t>
            </a:r>
            <a:r>
              <a:rPr lang="en-US" sz="2000">
                <a:latin typeface="Arial" charset="0"/>
                <a:sym typeface="Symbol" charset="2"/>
              </a:rPr>
              <a:t>   </a:t>
            </a:r>
            <a:r>
              <a:rPr lang="en-US" sz="1600">
                <a:latin typeface="Arial" charset="0"/>
                <a:sym typeface="Symbol" charset="2"/>
              </a:rPr>
              <a:t>are distinguishable, as above.</a:t>
            </a:r>
            <a:endParaRPr lang="en-US" sz="2400">
              <a:latin typeface="Times" pitchFamily="-128" charset="0"/>
            </a:endParaRPr>
          </a:p>
        </p:txBody>
      </p:sp>
      <p:sp>
        <p:nvSpPr>
          <p:cNvPr id="62474" name="Freeform 34"/>
          <p:cNvSpPr>
            <a:spLocks/>
          </p:cNvSpPr>
          <p:nvPr/>
        </p:nvSpPr>
        <p:spPr bwMode="auto">
          <a:xfrm>
            <a:off x="5275263" y="1803400"/>
            <a:ext cx="457200" cy="449263"/>
          </a:xfrm>
          <a:custGeom>
            <a:avLst/>
            <a:gdLst>
              <a:gd name="T0" fmla="*/ 2147483647 w 288"/>
              <a:gd name="T1" fmla="*/ 0 h 283"/>
              <a:gd name="T2" fmla="*/ 2147483647 w 288"/>
              <a:gd name="T3" fmla="*/ 2147483647 h 283"/>
              <a:gd name="T4" fmla="*/ 2147483647 w 288"/>
              <a:gd name="T5" fmla="*/ 2147483647 h 283"/>
              <a:gd name="T6" fmla="*/ 2147483647 w 288"/>
              <a:gd name="T7" fmla="*/ 2147483647 h 283"/>
              <a:gd name="T8" fmla="*/ 2147483647 w 288"/>
              <a:gd name="T9" fmla="*/ 2147483647 h 283"/>
              <a:gd name="T10" fmla="*/ 2147483647 w 288"/>
              <a:gd name="T11" fmla="*/ 2147483647 h 283"/>
              <a:gd name="T12" fmla="*/ 2147483647 w 288"/>
              <a:gd name="T13" fmla="*/ 2147483647 h 283"/>
              <a:gd name="T14" fmla="*/ 0 w 288"/>
              <a:gd name="T15" fmla="*/ 2147483647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283"/>
              <a:gd name="T26" fmla="*/ 288 w 288"/>
              <a:gd name="T27" fmla="*/ 283 h 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283">
                <a:moveTo>
                  <a:pt x="288" y="0"/>
                </a:moveTo>
                <a:cubicBezTo>
                  <a:pt x="280" y="3"/>
                  <a:pt x="272" y="5"/>
                  <a:pt x="266" y="11"/>
                </a:cubicBezTo>
                <a:cubicBezTo>
                  <a:pt x="254" y="20"/>
                  <a:pt x="234" y="43"/>
                  <a:pt x="234" y="43"/>
                </a:cubicBezTo>
                <a:cubicBezTo>
                  <a:pt x="217" y="77"/>
                  <a:pt x="231" y="66"/>
                  <a:pt x="250" y="96"/>
                </a:cubicBezTo>
                <a:cubicBezTo>
                  <a:pt x="239" y="128"/>
                  <a:pt x="223" y="136"/>
                  <a:pt x="192" y="144"/>
                </a:cubicBezTo>
                <a:cubicBezTo>
                  <a:pt x="166" y="156"/>
                  <a:pt x="139" y="169"/>
                  <a:pt x="112" y="176"/>
                </a:cubicBezTo>
                <a:cubicBezTo>
                  <a:pt x="93" y="188"/>
                  <a:pt x="79" y="192"/>
                  <a:pt x="58" y="197"/>
                </a:cubicBezTo>
                <a:cubicBezTo>
                  <a:pt x="42" y="221"/>
                  <a:pt x="0" y="252"/>
                  <a:pt x="0" y="283"/>
                </a:cubicBezTo>
              </a:path>
            </a:pathLst>
          </a:cu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Text Box 35"/>
          <p:cNvSpPr txBox="1">
            <a:spLocks noChangeArrowheads="1"/>
          </p:cNvSpPr>
          <p:nvPr/>
        </p:nvSpPr>
        <p:spPr bwMode="auto">
          <a:xfrm>
            <a:off x="7229475" y="6511925"/>
            <a:ext cx="19272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What if there are 42 of them?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349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349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Distinguishability Theorem</a:t>
            </a: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600075" y="1560513"/>
            <a:ext cx="7886700" cy="841375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If there is a pairwise distinguishable set of </a:t>
            </a:r>
            <a:r>
              <a:rPr lang="en-US" sz="2000">
                <a:solidFill>
                  <a:srgbClr val="333399"/>
                </a:solidFill>
                <a:latin typeface="Comic Sans MS" pitchFamily="-128" charset="0"/>
              </a:rPr>
              <a:t>N</a:t>
            </a:r>
            <a:r>
              <a:rPr lang="en-US" sz="2400">
                <a:latin typeface="Times" pitchFamily="-128" charset="0"/>
              </a:rPr>
              <a:t> strings for a language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, then a DFA accepting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2400" i="1">
                <a:latin typeface="Times" pitchFamily="-128" charset="0"/>
              </a:rPr>
              <a:t>must</a:t>
            </a:r>
            <a:r>
              <a:rPr lang="en-US" sz="2400">
                <a:latin typeface="Times" pitchFamily="-128" charset="0"/>
              </a:rPr>
              <a:t> have </a:t>
            </a:r>
            <a:r>
              <a:rPr lang="en-US" sz="2400">
                <a:solidFill>
                  <a:srgbClr val="333399"/>
                </a:solidFill>
                <a:latin typeface="Times" pitchFamily="-128" charset="0"/>
                <a:sym typeface="Symbol" charset="2"/>
              </a:rPr>
              <a:t>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Comic Sans MS" pitchFamily="-128" charset="0"/>
              </a:rPr>
              <a:t>N</a:t>
            </a:r>
            <a:r>
              <a:rPr lang="en-US" sz="2400">
                <a:latin typeface="Times" pitchFamily="-128" charset="0"/>
              </a:rPr>
              <a:t> states.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45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45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Distinguishability Theorem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600075" y="1560513"/>
            <a:ext cx="7886700" cy="841375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If there is a pairwise distinguishable set of </a:t>
            </a:r>
            <a:r>
              <a:rPr lang="en-US" sz="2000">
                <a:solidFill>
                  <a:srgbClr val="333399"/>
                </a:solidFill>
                <a:latin typeface="Comic Sans MS" pitchFamily="-128" charset="0"/>
              </a:rPr>
              <a:t>N</a:t>
            </a:r>
            <a:r>
              <a:rPr lang="en-US" sz="2400">
                <a:latin typeface="Times" pitchFamily="-128" charset="0"/>
              </a:rPr>
              <a:t> strings for a language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, then a DFA accepting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2400" i="1">
                <a:latin typeface="Times" pitchFamily="-128" charset="0"/>
              </a:rPr>
              <a:t>must</a:t>
            </a:r>
            <a:r>
              <a:rPr lang="en-US" sz="2400">
                <a:latin typeface="Times" pitchFamily="-128" charset="0"/>
              </a:rPr>
              <a:t> have </a:t>
            </a:r>
            <a:r>
              <a:rPr lang="en-US" sz="2400">
                <a:solidFill>
                  <a:srgbClr val="333399"/>
                </a:solidFill>
                <a:latin typeface="Times" pitchFamily="-128" charset="0"/>
                <a:sym typeface="Symbol" charset="2"/>
              </a:rPr>
              <a:t></a:t>
            </a:r>
            <a:r>
              <a:rPr lang="en-US" sz="2400">
                <a:latin typeface="Times" pitchFamily="-128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Comic Sans MS" pitchFamily="-128" charset="0"/>
              </a:rPr>
              <a:t>N</a:t>
            </a:r>
            <a:r>
              <a:rPr lang="en-US" sz="2400">
                <a:latin typeface="Times" pitchFamily="-128" charset="0"/>
              </a:rPr>
              <a:t> states.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457200" y="2697163"/>
            <a:ext cx="297815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How could we prove that this language's DFA </a:t>
            </a:r>
            <a:r>
              <a:rPr lang="en-US" sz="1600" b="1" i="1">
                <a:solidFill>
                  <a:schemeClr val="accent1"/>
                </a:solidFill>
                <a:latin typeface="Times" pitchFamily="-128" charset="0"/>
              </a:rPr>
              <a:t>requires</a:t>
            </a:r>
            <a:r>
              <a:rPr lang="en-US" sz="1600">
                <a:latin typeface="Times" pitchFamily="-128" charset="0"/>
              </a:rPr>
              <a:t> 4 states?</a:t>
            </a:r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3687763" y="2789238"/>
            <a:ext cx="47101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 </a:t>
            </a:r>
            <a:r>
              <a:rPr lang="en-US" sz="1800">
                <a:solidFill>
                  <a:srgbClr val="333399"/>
                </a:solidFill>
                <a:latin typeface="Arial" charset="0"/>
              </a:rPr>
              <a:t>L = { w | w is a binary # that’s divisible by 4 }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55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55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question…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63550" y="1493838"/>
            <a:ext cx="78867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How powerful </a:t>
            </a:r>
            <a:r>
              <a:rPr lang="en-US" sz="2800" i="1">
                <a:solidFill>
                  <a:srgbClr val="0000FF"/>
                </a:solidFill>
                <a:latin typeface="Times" pitchFamily="-128" charset="0"/>
              </a:rPr>
              <a:t>are</a:t>
            </a:r>
            <a:r>
              <a:rPr lang="en-US" sz="2800">
                <a:solidFill>
                  <a:srgbClr val="0000FF"/>
                </a:solidFill>
                <a:latin typeface="Times" pitchFamily="-128" charset="0"/>
              </a:rPr>
              <a:t> DFAs ?</a:t>
            </a: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1143000" y="2143125"/>
            <a:ext cx="5092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emulate normal I/O behavior?</a:t>
            </a:r>
          </a:p>
        </p:txBody>
      </p:sp>
      <p:sp>
        <p:nvSpPr>
          <p:cNvPr id="65542" name="Rectangle 8"/>
          <p:cNvSpPr>
            <a:spLocks noChangeArrowheads="1"/>
          </p:cNvSpPr>
          <p:nvPr/>
        </p:nvSpPr>
        <p:spPr bwMode="auto">
          <a:xfrm>
            <a:off x="1143000" y="3336925"/>
            <a:ext cx="58547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do anything a desktop machine can?</a:t>
            </a:r>
          </a:p>
        </p:txBody>
      </p:sp>
      <p:sp>
        <p:nvSpPr>
          <p:cNvPr id="65543" name="Rectangle 9"/>
          <p:cNvSpPr>
            <a:spLocks noChangeArrowheads="1"/>
          </p:cNvSpPr>
          <p:nvPr/>
        </p:nvSpPr>
        <p:spPr bwMode="auto">
          <a:xfrm>
            <a:off x="1143000" y="4530725"/>
            <a:ext cx="5730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" pitchFamily="-128" charset="0"/>
              </a:rPr>
              <a:t> Can they compute anything at all?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561975" y="6161088"/>
            <a:ext cx="61849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Comic Sans MS" pitchFamily="-128" charset="0"/>
              </a:rPr>
              <a:t>Next Time:</a:t>
            </a:r>
            <a:endParaRPr lang="en-US" sz="2000">
              <a:latin typeface="Comic Sans MS" pitchFamily="-128" charset="0"/>
            </a:endParaRPr>
          </a:p>
        </p:txBody>
      </p:sp>
      <p:sp>
        <p:nvSpPr>
          <p:cNvPr id="65545" name="Line 11"/>
          <p:cNvSpPr>
            <a:spLocks noChangeShapeType="1"/>
          </p:cNvSpPr>
          <p:nvPr/>
        </p:nvSpPr>
        <p:spPr bwMode="auto">
          <a:xfrm>
            <a:off x="373063" y="5878513"/>
            <a:ext cx="825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Rectangle 12"/>
          <p:cNvSpPr>
            <a:spLocks noChangeArrowheads="1"/>
          </p:cNvSpPr>
          <p:nvPr/>
        </p:nvSpPr>
        <p:spPr bwMode="auto">
          <a:xfrm>
            <a:off x="2298700" y="5989638"/>
            <a:ext cx="42560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latin typeface="Comic Sans MS" pitchFamily="-128" charset="0"/>
              </a:rPr>
              <a:t>computing with parallel universes…</a:t>
            </a:r>
          </a:p>
        </p:txBody>
      </p:sp>
      <p:sp>
        <p:nvSpPr>
          <p:cNvPr id="65547" name="Rectangle 13"/>
          <p:cNvSpPr>
            <a:spLocks noChangeArrowheads="1"/>
          </p:cNvSpPr>
          <p:nvPr/>
        </p:nvSpPr>
        <p:spPr bwMode="auto">
          <a:xfrm>
            <a:off x="2298700" y="6316663"/>
            <a:ext cx="6375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latin typeface="Comic Sans MS" pitchFamily="-128" charset="0"/>
              </a:rPr>
              <a:t>the DFA - DNA connection: string sequencing!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295400" y="192088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28" charset="0"/>
              </a:rPr>
              <a:t>GA Tech’s FSM for trash pick-up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75565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64" name="Group 6"/>
          <p:cNvGrpSpPr>
            <a:grpSpLocks/>
          </p:cNvGrpSpPr>
          <p:nvPr/>
        </p:nvGrpSpPr>
        <p:grpSpPr bwMode="auto">
          <a:xfrm>
            <a:off x="533400" y="914400"/>
            <a:ext cx="8218488" cy="180975"/>
            <a:chOff x="295" y="1311"/>
            <a:chExt cx="5177" cy="114"/>
          </a:xfrm>
        </p:grpSpPr>
        <p:sp>
          <p:nvSpPr>
            <p:cNvPr id="66566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6567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pic>
        <p:nvPicPr>
          <p:cNvPr id="665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86325"/>
            <a:ext cx="26892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05000"/>
            <a:ext cx="447675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8"/>
          <p:cNvSpPr txBox="1">
            <a:spLocks noChangeArrowheads="1"/>
          </p:cNvSpPr>
          <p:nvPr/>
        </p:nvSpPr>
        <p:spPr bwMode="auto">
          <a:xfrm>
            <a:off x="4757738" y="361950"/>
            <a:ext cx="35734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AAAI 1994 champions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Office-cleaning event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Georgia Tech</a:t>
            </a:r>
          </a:p>
        </p:txBody>
      </p:sp>
      <p:pic>
        <p:nvPicPr>
          <p:cNvPr id="6758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95600"/>
            <a:ext cx="38735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0"/>
          <p:cNvPicPr>
            <a:picLocks noChangeAspect="1" noChangeArrowheads="1"/>
          </p:cNvPicPr>
          <p:nvPr/>
        </p:nvPicPr>
        <p:blipFill>
          <a:blip r:embed="rId6" cstate="print"/>
          <a:srcRect l="33791" r="33791"/>
          <a:stretch>
            <a:fillRect/>
          </a:stretch>
        </p:blipFill>
        <p:spPr bwMode="auto">
          <a:xfrm>
            <a:off x="762000" y="5181600"/>
            <a:ext cx="24003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1"/>
          <p:cNvPicPr>
            <a:picLocks noChangeAspect="1" noChangeArrowheads="1"/>
          </p:cNvPicPr>
          <p:nvPr/>
        </p:nvPicPr>
        <p:blipFill>
          <a:blip r:embed="rId6" cstate="print"/>
          <a:srcRect r="68095"/>
          <a:stretch>
            <a:fillRect/>
          </a:stretch>
        </p:blipFill>
        <p:spPr bwMode="auto">
          <a:xfrm>
            <a:off x="5867400" y="5181600"/>
            <a:ext cx="2362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12"/>
          <p:cNvPicPr>
            <a:picLocks noChangeAspect="1" noChangeArrowheads="1"/>
          </p:cNvPicPr>
          <p:nvPr/>
        </p:nvPicPr>
        <p:blipFill>
          <a:blip r:embed="rId6" cstate="print"/>
          <a:srcRect l="67924"/>
          <a:stretch>
            <a:fillRect/>
          </a:stretch>
        </p:blipFill>
        <p:spPr bwMode="auto">
          <a:xfrm>
            <a:off x="3327400" y="5181600"/>
            <a:ext cx="23749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7" name="Picture 902156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325" y="254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2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02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215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2157"/>
                </p:tgtEl>
              </p:cMediaNode>
            </p:vide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9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1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86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86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FSM applications…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8614" name="Picture 14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15"/>
          <p:cNvSpPr>
            <a:spLocks noChangeArrowheads="1"/>
          </p:cNvSpPr>
          <p:nvPr/>
        </p:nvSpPr>
        <p:spPr bwMode="auto">
          <a:xfrm>
            <a:off x="5791200" y="2286000"/>
            <a:ext cx="31226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http://www.gameai.com/statemachines.html</a:t>
            </a:r>
          </a:p>
        </p:txBody>
      </p:sp>
      <p:pic>
        <p:nvPicPr>
          <p:cNvPr id="68616" name="Picture 16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17" descr="Picture 8"/>
          <p:cNvPicPr>
            <a:picLocks noChangeAspect="1" noChangeArrowheads="1"/>
          </p:cNvPicPr>
          <p:nvPr/>
        </p:nvPicPr>
        <p:blipFill>
          <a:blip r:embed="rId6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Line 20"/>
          <p:cNvSpPr>
            <a:spLocks noChangeShapeType="1"/>
          </p:cNvSpPr>
          <p:nvPr/>
        </p:nvSpPr>
        <p:spPr bwMode="auto">
          <a:xfrm flipH="1">
            <a:off x="5791200" y="3200400"/>
            <a:ext cx="381000" cy="228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Text Box 21"/>
          <p:cNvSpPr txBox="1">
            <a:spLocks noChangeArrowheads="1"/>
          </p:cNvSpPr>
          <p:nvPr/>
        </p:nvSpPr>
        <p:spPr bwMode="auto">
          <a:xfrm>
            <a:off x="5648325" y="2819400"/>
            <a:ext cx="24463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original finite state machine</a:t>
            </a:r>
          </a:p>
        </p:txBody>
      </p:sp>
      <p:sp>
        <p:nvSpPr>
          <p:cNvPr id="68620" name="Line 22"/>
          <p:cNvSpPr>
            <a:spLocks noChangeShapeType="1"/>
          </p:cNvSpPr>
          <p:nvPr/>
        </p:nvSpPr>
        <p:spPr bwMode="auto">
          <a:xfrm flipH="1">
            <a:off x="5867400" y="3810000"/>
            <a:ext cx="9144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Text Box 23"/>
          <p:cNvSpPr txBox="1">
            <a:spLocks noChangeArrowheads="1"/>
          </p:cNvSpPr>
          <p:nvPr/>
        </p:nvSpPr>
        <p:spPr bwMode="auto">
          <a:xfrm>
            <a:off x="6392863" y="3486150"/>
            <a:ext cx="26336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human-guided neural network</a:t>
            </a:r>
          </a:p>
        </p:txBody>
      </p:sp>
      <p:sp>
        <p:nvSpPr>
          <p:cNvPr id="68622" name="Text Box 24"/>
          <p:cNvSpPr txBox="1">
            <a:spLocks noChangeArrowheads="1"/>
          </p:cNvSpPr>
          <p:nvPr/>
        </p:nvSpPr>
        <p:spPr bwMode="auto">
          <a:xfrm>
            <a:off x="7258050" y="4076700"/>
            <a:ext cx="17526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genetic-algorithm-guided neural network</a:t>
            </a:r>
          </a:p>
        </p:txBody>
      </p:sp>
      <p:sp>
        <p:nvSpPr>
          <p:cNvPr id="68623" name="Line 25"/>
          <p:cNvSpPr>
            <a:spLocks noChangeShapeType="1"/>
          </p:cNvSpPr>
          <p:nvPr/>
        </p:nvSpPr>
        <p:spPr bwMode="auto">
          <a:xfrm flipH="1">
            <a:off x="5943600" y="4419600"/>
            <a:ext cx="14478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852714" y="4709871"/>
            <a:ext cx="7489372" cy="1770743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06438" y="204788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  <a:cs typeface="Times New Roman" pitchFamily="-128" charset="0"/>
              </a:rPr>
              <a:t>Creating DFAs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239943" y="1467793"/>
            <a:ext cx="871537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cs typeface="Times New Roman" pitchFamily="-128" charset="0"/>
              </a:rPr>
              <a:t>What DFA accepts </a:t>
            </a:r>
            <a:r>
              <a:rPr lang="en-US" sz="2400" dirty="0" smtClean="0">
                <a:cs typeface="Times New Roman" pitchFamily="-128" charset="0"/>
              </a:rPr>
              <a:t>    </a:t>
            </a:r>
            <a:r>
              <a:rPr lang="en-US" sz="2400" dirty="0">
                <a:latin typeface="Calibri" panose="020F0502020204030204" pitchFamily="34" charset="0"/>
              </a:rPr>
              <a:t>L = { w | the # of 1s in w is divisible by 4 }  </a:t>
            </a:r>
            <a:r>
              <a:rPr lang="en-US" sz="2400" dirty="0" smtClean="0">
                <a:latin typeface="Calibri" panose="020F0502020204030204" pitchFamily="34" charset="0"/>
              </a:rPr>
              <a:t>    </a:t>
            </a:r>
            <a:r>
              <a:rPr lang="en-US" sz="2400" dirty="0" smtClean="0">
                <a:latin typeface="Times" pitchFamily="-128" charset="0"/>
              </a:rPr>
              <a:t>?</a:t>
            </a:r>
            <a:endParaRPr lang="en-US" sz="2400" dirty="0">
              <a:latin typeface="Times" pitchFamily="-12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646716" y="2415398"/>
            <a:ext cx="4542970" cy="323165"/>
          </a:xfrm>
          <a:prstGeom prst="rect">
            <a:avLst/>
          </a:prstGeom>
          <a:solidFill>
            <a:srgbClr val="CCFFCC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The set of all bit strings containing 0, 4, 8, 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... ,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7856" y="4825971"/>
            <a:ext cx="31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  <a:cs typeface="Times New Roman" pitchFamily="18" charset="0"/>
              </a:rPr>
              <a:t>Common thoughts...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5829" y="5428313"/>
            <a:ext cx="594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  <a:cs typeface="Times New Roman" pitchFamily="18" charset="0"/>
              </a:rPr>
              <a:t>I understood the last couple of examples, but am not sure where to start here... </a:t>
            </a:r>
          </a:p>
        </p:txBody>
      </p:sp>
      <p:sp>
        <p:nvSpPr>
          <p:cNvPr id="3" name="Down Arrow 2"/>
          <p:cNvSpPr/>
          <p:nvPr/>
        </p:nvSpPr>
        <p:spPr bwMode="auto">
          <a:xfrm rot="10800000">
            <a:off x="4826000" y="1856598"/>
            <a:ext cx="431800" cy="558800"/>
          </a:xfrm>
          <a:prstGeom prst="downArrow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icture 6"/>
          <p:cNvPicPr>
            <a:picLocks noChangeAspect="1" noChangeArrowheads="1"/>
          </p:cNvPicPr>
          <p:nvPr/>
        </p:nvPicPr>
        <p:blipFill>
          <a:blip r:embed="rId3" cstate="print"/>
          <a:srcRect l="5397"/>
          <a:stretch>
            <a:fillRect/>
          </a:stretch>
        </p:blipFill>
        <p:spPr bwMode="auto">
          <a:xfrm>
            <a:off x="130175" y="3446463"/>
            <a:ext cx="2894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964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6964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FSM applications…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304800" y="2444750"/>
            <a:ext cx="2057400" cy="59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" pitchFamily="-128" charset="0"/>
              </a:rPr>
              <a:t>Game AI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9638" name="Picture 8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466850"/>
            <a:ext cx="8610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Rectangle 9"/>
          <p:cNvSpPr>
            <a:spLocks noChangeArrowheads="1"/>
          </p:cNvSpPr>
          <p:nvPr/>
        </p:nvSpPr>
        <p:spPr bwMode="auto">
          <a:xfrm>
            <a:off x="5791200" y="2286000"/>
            <a:ext cx="312261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http://www.gameai.com/statemachines.html</a:t>
            </a:r>
          </a:p>
        </p:txBody>
      </p:sp>
      <p:pic>
        <p:nvPicPr>
          <p:cNvPr id="69640" name="Picture 10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355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11" descr="Picture 8"/>
          <p:cNvPicPr>
            <a:picLocks noChangeAspect="1" noChangeArrowheads="1"/>
          </p:cNvPicPr>
          <p:nvPr/>
        </p:nvPicPr>
        <p:blipFill>
          <a:blip r:embed="rId6" cstate="print"/>
          <a:srcRect l="7474"/>
          <a:stretch>
            <a:fillRect/>
          </a:stretch>
        </p:blipFill>
        <p:spPr bwMode="auto">
          <a:xfrm>
            <a:off x="2809875" y="2266950"/>
            <a:ext cx="2535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2" descr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2950" y="2841625"/>
            <a:ext cx="25193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066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066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A really big DFA…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415925" y="1387475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What DFA accepts this language?</a:t>
            </a:r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5443538" y="1423988"/>
            <a:ext cx="20907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n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70662" name="Text Box 8"/>
          <p:cNvSpPr txBox="1">
            <a:spLocks noChangeArrowheads="1"/>
          </p:cNvSpPr>
          <p:nvPr/>
        </p:nvSpPr>
        <p:spPr bwMode="auto">
          <a:xfrm>
            <a:off x="690563" y="2503488"/>
            <a:ext cx="1403350" cy="1579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Symbol" charset="2"/>
              </a:rPr>
              <a:t>l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00001111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0000011111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601663" y="2057400"/>
            <a:ext cx="14890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</a:t>
            </a:r>
            <a:endParaRPr lang="en-US" sz="1600">
              <a:latin typeface="Times" pitchFamily="-12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169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169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Regular Languages</a:t>
            </a:r>
          </a:p>
        </p:txBody>
      </p:sp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A language 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latin typeface="Times" pitchFamily="-128" charset="0"/>
              </a:rPr>
              <a:t>regular</a:t>
            </a:r>
            <a:r>
              <a:rPr lang="en-US" sz="2400">
                <a:latin typeface="Times" pitchFamily="-128" charset="0"/>
              </a:rPr>
              <a:t> if there is a DFA that accepts it.</a:t>
            </a:r>
          </a:p>
        </p:txBody>
      </p:sp>
      <p:sp>
        <p:nvSpPr>
          <p:cNvPr id="71685" name="Rectangle 8"/>
          <p:cNvSpPr>
            <a:spLocks noChangeArrowheads="1"/>
          </p:cNvSpPr>
          <p:nvPr/>
        </p:nvSpPr>
        <p:spPr bwMode="auto">
          <a:xfrm>
            <a:off x="1174750" y="2057400"/>
            <a:ext cx="39846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 character is a 1}</a:t>
            </a:r>
          </a:p>
        </p:txBody>
      </p:sp>
      <p:sp>
        <p:nvSpPr>
          <p:cNvPr id="71686" name="Rectangle 9"/>
          <p:cNvSpPr>
            <a:spLocks noChangeArrowheads="1"/>
          </p:cNvSpPr>
          <p:nvPr/>
        </p:nvSpPr>
        <p:spPr bwMode="auto">
          <a:xfrm>
            <a:off x="1171575" y="2581275"/>
            <a:ext cx="6496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  <a:latin typeface="Arial" charset="0"/>
              </a:rPr>
              <a:t>(from the right)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is a 1}</a:t>
            </a:r>
          </a:p>
        </p:txBody>
      </p:sp>
      <p:sp>
        <p:nvSpPr>
          <p:cNvPr id="71687" name="Rectangle 10"/>
          <p:cNvSpPr>
            <a:spLocks noChangeArrowheads="1"/>
          </p:cNvSpPr>
          <p:nvPr/>
        </p:nvSpPr>
        <p:spPr bwMode="auto">
          <a:xfrm>
            <a:off x="1174750" y="3136900"/>
            <a:ext cx="51419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 is a binary # that’s divisible by 3 }</a:t>
            </a:r>
          </a:p>
        </p:txBody>
      </p:sp>
      <p:sp>
        <p:nvSpPr>
          <p:cNvPr id="71688" name="Text Box 11"/>
          <p:cNvSpPr txBox="1">
            <a:spLocks noChangeArrowheads="1"/>
          </p:cNvSpPr>
          <p:nvPr/>
        </p:nvSpPr>
        <p:spPr bwMode="auto">
          <a:xfrm>
            <a:off x="711200" y="4352925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How could we </a:t>
            </a:r>
            <a:r>
              <a:rPr lang="en-US" sz="2400" u="sng">
                <a:latin typeface="Times" pitchFamily="-128" charset="0"/>
              </a:rPr>
              <a:t>prove</a:t>
            </a:r>
            <a:r>
              <a:rPr lang="en-US" sz="2400">
                <a:latin typeface="Times" pitchFamily="-128" charset="0"/>
              </a:rPr>
              <a:t> that </a:t>
            </a:r>
          </a:p>
        </p:txBody>
      </p:sp>
      <p:sp>
        <p:nvSpPr>
          <p:cNvPr id="71689" name="Rectangle 12"/>
          <p:cNvSpPr>
            <a:spLocks noChangeArrowheads="1"/>
          </p:cNvSpPr>
          <p:nvPr/>
        </p:nvSpPr>
        <p:spPr bwMode="auto">
          <a:xfrm>
            <a:off x="4238625" y="4383088"/>
            <a:ext cx="209073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n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71690" name="Rectangle 13"/>
          <p:cNvSpPr>
            <a:spLocks noChangeArrowheads="1"/>
          </p:cNvSpPr>
          <p:nvPr/>
        </p:nvSpPr>
        <p:spPr bwMode="auto">
          <a:xfrm>
            <a:off x="6650038" y="4352925"/>
            <a:ext cx="1927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" pitchFamily="-128" charset="0"/>
              </a:rPr>
              <a:t>is not regular?</a:t>
            </a:r>
          </a:p>
        </p:txBody>
      </p:sp>
      <p:sp>
        <p:nvSpPr>
          <p:cNvPr id="71691" name="Text Box 14"/>
          <p:cNvSpPr txBox="1">
            <a:spLocks noChangeArrowheads="1"/>
          </p:cNvSpPr>
          <p:nvPr/>
        </p:nvSpPr>
        <p:spPr bwMode="auto">
          <a:xfrm>
            <a:off x="1397000" y="5075238"/>
            <a:ext cx="6364288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If there is an </a:t>
            </a:r>
            <a:r>
              <a:rPr lang="en-US" sz="2400" b="1" i="1">
                <a:latin typeface="Times" pitchFamily="-128" charset="0"/>
              </a:rPr>
              <a:t>infinite</a:t>
            </a:r>
            <a:r>
              <a:rPr lang="en-US" sz="2400">
                <a:latin typeface="Times" pitchFamily="-128" charset="0"/>
              </a:rPr>
              <a:t> pairwise distinguishable set of strings (wrt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</a:t>
            </a:r>
            <a:r>
              <a:rPr lang="en-US" sz="2400">
                <a:latin typeface="Times" pitchFamily="-128" charset="0"/>
              </a:rPr>
              <a:t>), it must be that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</a:t>
            </a:r>
            <a:r>
              <a:rPr lang="en-US" sz="2400">
                <a:latin typeface="Times" pitchFamily="-128" charset="0"/>
              </a:rPr>
              <a:t>is not regular!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271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271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28" charset="0"/>
              </a:rPr>
              <a:t>The </a:t>
            </a:r>
            <a:r>
              <a:rPr lang="en-US" sz="4000" b="1" i="1">
                <a:solidFill>
                  <a:srgbClr val="009900"/>
                </a:solidFill>
                <a:latin typeface="Times" pitchFamily="-128" charset="0"/>
              </a:rPr>
              <a:t>Non</a:t>
            </a:r>
            <a:r>
              <a:rPr lang="en-US" sz="4000">
                <a:latin typeface="Times" pitchFamily="-128" charset="0"/>
              </a:rPr>
              <a:t>regular Language Theorem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Consider the language</a:t>
            </a:r>
          </a:p>
        </p:txBody>
      </p:sp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3716338" y="1541463"/>
            <a:ext cx="20907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0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 sz="2000" baseline="30000">
                <a:solidFill>
                  <a:srgbClr val="333399"/>
                </a:solidFill>
                <a:latin typeface="Arial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| n </a:t>
            </a:r>
            <a:r>
              <a:rPr lang="en-US" sz="2000">
                <a:solidFill>
                  <a:srgbClr val="333399"/>
                </a:solidFill>
                <a:latin typeface="Arial" charset="0"/>
                <a:sym typeface="Symbol" charset="2"/>
              </a:rPr>
              <a:t>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0}</a:t>
            </a:r>
          </a:p>
        </p:txBody>
      </p:sp>
      <p:sp>
        <p:nvSpPr>
          <p:cNvPr id="72710" name="Text Box 11"/>
          <p:cNvSpPr txBox="1">
            <a:spLocks noChangeArrowheads="1"/>
          </p:cNvSpPr>
          <p:nvPr/>
        </p:nvSpPr>
        <p:spPr bwMode="auto">
          <a:xfrm>
            <a:off x="6718300" y="1987550"/>
            <a:ext cx="1403350" cy="1579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Symbol" charset="2"/>
              </a:rPr>
              <a:t>l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00001111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-128" charset="0"/>
              </a:rPr>
              <a:t>0000011111</a:t>
            </a:r>
          </a:p>
        </p:txBody>
      </p:sp>
      <p:sp>
        <p:nvSpPr>
          <p:cNvPr id="72711" name="Text Box 12"/>
          <p:cNvSpPr txBox="1">
            <a:spLocks noChangeArrowheads="1"/>
          </p:cNvSpPr>
          <p:nvPr/>
        </p:nvSpPr>
        <p:spPr bwMode="auto">
          <a:xfrm>
            <a:off x="6629400" y="1541463"/>
            <a:ext cx="14890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28" charset="0"/>
              </a:rPr>
              <a:t>example strings</a:t>
            </a:r>
            <a:endParaRPr lang="en-US" sz="1600">
              <a:latin typeface="Times" pitchFamily="-12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76238" y="230188"/>
            <a:ext cx="337978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DFA “Quiz”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90513" y="1365250"/>
            <a:ext cx="4086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(1) Draw a DFA that accepts</a:t>
            </a:r>
            <a:endParaRPr lang="en-US" sz="2400">
              <a:solidFill>
                <a:srgbClr val="333399"/>
              </a:solidFill>
              <a:latin typeface="Times" pitchFamily="-128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90513" y="3232150"/>
            <a:ext cx="7059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(2) </a:t>
            </a:r>
            <a:r>
              <a:rPr lang="en-US" sz="2400">
                <a:solidFill>
                  <a:schemeClr val="folHlink"/>
                </a:solidFill>
                <a:latin typeface="Times" pitchFamily="-128" charset="0"/>
              </a:rPr>
              <a:t>(</a:t>
            </a:r>
            <a:r>
              <a:rPr lang="en-US" sz="2400" i="1">
                <a:solidFill>
                  <a:schemeClr val="folHlink"/>
                </a:solidFill>
                <a:latin typeface="Times" pitchFamily="-128" charset="0"/>
              </a:rPr>
              <a:t>Watch out!)</a:t>
            </a:r>
            <a:r>
              <a:rPr lang="en-US" sz="2400" i="1">
                <a:latin typeface="Times" pitchFamily="-128" charset="0"/>
              </a:rPr>
              <a:t>  </a:t>
            </a:r>
            <a:r>
              <a:rPr lang="en-US" sz="2400">
                <a:latin typeface="Times" pitchFamily="-128" charset="0"/>
              </a:rPr>
              <a:t>Draw a DFA accepting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195513" y="2927350"/>
            <a:ext cx="48482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  <a:latin typeface="Arial" charset="0"/>
              </a:rPr>
              <a:t>Extra Credit:  do your solutions use the </a:t>
            </a:r>
            <a:r>
              <a:rPr lang="en-US" sz="1000" b="1" i="1">
                <a:solidFill>
                  <a:srgbClr val="0000FF"/>
                </a:solidFill>
                <a:latin typeface="Arial" charset="0"/>
              </a:rPr>
              <a:t>minimum possible</a:t>
            </a:r>
            <a:r>
              <a:rPr lang="en-US" sz="1000" b="1">
                <a:solidFill>
                  <a:srgbClr val="0000FF"/>
                </a:solidFill>
                <a:latin typeface="Arial" charset="0"/>
              </a:rPr>
              <a:t> number of states?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52413" y="1846263"/>
            <a:ext cx="39846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 character is a 1}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49238" y="3749675"/>
            <a:ext cx="6496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  <a:latin typeface="Arial" charset="0"/>
              </a:rPr>
              <a:t>(from the right)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is a 1}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258763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7056438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247650" y="179388"/>
            <a:ext cx="5162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(1) How many states must a DFA for</a:t>
            </a:r>
            <a:endParaRPr lang="en-US" sz="2400">
              <a:solidFill>
                <a:srgbClr val="333399"/>
              </a:solidFill>
              <a:latin typeface="Times" pitchFamily="-128" charset="0"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290513" y="3232150"/>
            <a:ext cx="7931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(2) How many states must a DFA for this language have?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2195513" y="2927350"/>
            <a:ext cx="48482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  <a:latin typeface="Arial" charset="0"/>
              </a:rPr>
              <a:t>Extra Credit:  do your solutions use the </a:t>
            </a:r>
            <a:r>
              <a:rPr lang="en-US" sz="1000" b="1" i="1">
                <a:solidFill>
                  <a:srgbClr val="0000FF"/>
                </a:solidFill>
                <a:latin typeface="Arial" charset="0"/>
              </a:rPr>
              <a:t>minimum possible</a:t>
            </a:r>
            <a:r>
              <a:rPr lang="en-US" sz="1000" b="1">
                <a:solidFill>
                  <a:srgbClr val="0000FF"/>
                </a:solidFill>
                <a:latin typeface="Arial" charset="0"/>
              </a:rPr>
              <a:t> number of states?</a:t>
            </a: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209550" y="660400"/>
            <a:ext cx="39846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 character is a 1}</a:t>
            </a:r>
          </a:p>
        </p:txBody>
      </p:sp>
      <p:sp>
        <p:nvSpPr>
          <p:cNvPr id="74758" name="Rectangle 7"/>
          <p:cNvSpPr>
            <a:spLocks noChangeArrowheads="1"/>
          </p:cNvSpPr>
          <p:nvPr/>
        </p:nvSpPr>
        <p:spPr bwMode="auto">
          <a:xfrm>
            <a:off x="249238" y="3749675"/>
            <a:ext cx="6496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  <a:latin typeface="Arial" charset="0"/>
              </a:rPr>
              <a:t>(from the right)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is a 1}</a:t>
            </a:r>
          </a:p>
        </p:txBody>
      </p:sp>
      <p:sp>
        <p:nvSpPr>
          <p:cNvPr id="74759" name="Line 8"/>
          <p:cNvSpPr>
            <a:spLocks noChangeShapeType="1"/>
          </p:cNvSpPr>
          <p:nvPr/>
        </p:nvSpPr>
        <p:spPr bwMode="auto">
          <a:xfrm>
            <a:off x="258763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9"/>
          <p:cNvSpPr>
            <a:spLocks noChangeShapeType="1"/>
          </p:cNvSpPr>
          <p:nvPr/>
        </p:nvSpPr>
        <p:spPr bwMode="auto">
          <a:xfrm>
            <a:off x="7056438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Rectangle 11"/>
          <p:cNvSpPr>
            <a:spLocks noChangeArrowheads="1"/>
          </p:cNvSpPr>
          <p:nvPr/>
        </p:nvSpPr>
        <p:spPr bwMode="auto">
          <a:xfrm>
            <a:off x="4168775" y="650875"/>
            <a:ext cx="89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have?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376238" y="230188"/>
            <a:ext cx="337978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DFA “Quiz”</a:t>
            </a:r>
          </a:p>
        </p:txBody>
      </p:sp>
      <p:sp>
        <p:nvSpPr>
          <p:cNvPr id="75779" name="Text Box 8"/>
          <p:cNvSpPr txBox="1">
            <a:spLocks noChangeArrowheads="1"/>
          </p:cNvSpPr>
          <p:nvPr/>
        </p:nvSpPr>
        <p:spPr bwMode="auto">
          <a:xfrm>
            <a:off x="290513" y="1365250"/>
            <a:ext cx="4086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(1) Draw a DFA that accepts</a:t>
            </a:r>
            <a:endParaRPr lang="en-US" sz="2400">
              <a:solidFill>
                <a:srgbClr val="333399"/>
              </a:solidFill>
              <a:latin typeface="Times" pitchFamily="-128" charset="0"/>
            </a:endParaRPr>
          </a:p>
        </p:txBody>
      </p:sp>
      <p:sp>
        <p:nvSpPr>
          <p:cNvPr id="75780" name="Text Box 9"/>
          <p:cNvSpPr txBox="1">
            <a:spLocks noChangeArrowheads="1"/>
          </p:cNvSpPr>
          <p:nvPr/>
        </p:nvSpPr>
        <p:spPr bwMode="auto">
          <a:xfrm>
            <a:off x="290513" y="3232150"/>
            <a:ext cx="70596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(2) </a:t>
            </a:r>
            <a:r>
              <a:rPr lang="en-US" sz="2400">
                <a:solidFill>
                  <a:schemeClr val="folHlink"/>
                </a:solidFill>
                <a:latin typeface="Times" pitchFamily="-128" charset="0"/>
              </a:rPr>
              <a:t>(</a:t>
            </a:r>
            <a:r>
              <a:rPr lang="en-US" sz="2400" i="1">
                <a:solidFill>
                  <a:schemeClr val="folHlink"/>
                </a:solidFill>
                <a:latin typeface="Times" pitchFamily="-128" charset="0"/>
              </a:rPr>
              <a:t>Watch out!)</a:t>
            </a:r>
            <a:r>
              <a:rPr lang="en-US" sz="2400" i="1">
                <a:latin typeface="Times" pitchFamily="-128" charset="0"/>
              </a:rPr>
              <a:t>  </a:t>
            </a:r>
            <a:r>
              <a:rPr lang="en-US" sz="2400">
                <a:latin typeface="Times" pitchFamily="-128" charset="0"/>
              </a:rPr>
              <a:t>Draw a DFA accepting</a:t>
            </a:r>
          </a:p>
        </p:txBody>
      </p:sp>
      <p:sp>
        <p:nvSpPr>
          <p:cNvPr id="75781" name="Text Box 13"/>
          <p:cNvSpPr txBox="1">
            <a:spLocks noChangeArrowheads="1"/>
          </p:cNvSpPr>
          <p:nvPr/>
        </p:nvSpPr>
        <p:spPr bwMode="auto">
          <a:xfrm>
            <a:off x="2195513" y="2927350"/>
            <a:ext cx="48482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  <a:latin typeface="Arial" charset="0"/>
              </a:rPr>
              <a:t>Extra Credit:  do your solutions use the </a:t>
            </a:r>
            <a:r>
              <a:rPr lang="en-US" sz="1000" b="1" i="1">
                <a:solidFill>
                  <a:srgbClr val="0000FF"/>
                </a:solidFill>
                <a:latin typeface="Arial" charset="0"/>
              </a:rPr>
              <a:t>minimum possible</a:t>
            </a:r>
            <a:r>
              <a:rPr lang="en-US" sz="1000" b="1">
                <a:solidFill>
                  <a:srgbClr val="0000FF"/>
                </a:solidFill>
                <a:latin typeface="Arial" charset="0"/>
              </a:rPr>
              <a:t> number of states?</a:t>
            </a:r>
          </a:p>
        </p:txBody>
      </p:sp>
      <p:sp>
        <p:nvSpPr>
          <p:cNvPr id="75782" name="Rectangle 14"/>
          <p:cNvSpPr>
            <a:spLocks noChangeArrowheads="1"/>
          </p:cNvSpPr>
          <p:nvPr/>
        </p:nvSpPr>
        <p:spPr bwMode="auto">
          <a:xfrm>
            <a:off x="252413" y="1846263"/>
            <a:ext cx="39846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 character is a 1}</a:t>
            </a:r>
          </a:p>
        </p:txBody>
      </p:sp>
      <p:sp>
        <p:nvSpPr>
          <p:cNvPr id="75783" name="Rectangle 15"/>
          <p:cNvSpPr>
            <a:spLocks noChangeArrowheads="1"/>
          </p:cNvSpPr>
          <p:nvPr/>
        </p:nvSpPr>
        <p:spPr bwMode="auto">
          <a:xfrm>
            <a:off x="249238" y="3749675"/>
            <a:ext cx="6496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  <a:latin typeface="Arial" charset="0"/>
              </a:rPr>
              <a:t>(from the right)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is a 1}</a:t>
            </a:r>
          </a:p>
        </p:txBody>
      </p:sp>
      <p:sp>
        <p:nvSpPr>
          <p:cNvPr id="75784" name="Line 16"/>
          <p:cNvSpPr>
            <a:spLocks noChangeShapeType="1"/>
          </p:cNvSpPr>
          <p:nvPr/>
        </p:nvSpPr>
        <p:spPr bwMode="auto">
          <a:xfrm>
            <a:off x="258763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18"/>
          <p:cNvSpPr>
            <a:spLocks noChangeShapeType="1"/>
          </p:cNvSpPr>
          <p:nvPr/>
        </p:nvSpPr>
        <p:spPr bwMode="auto">
          <a:xfrm>
            <a:off x="7056438" y="3049588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14"/>
          <p:cNvGrpSpPr>
            <a:grpSpLocks/>
          </p:cNvGrpSpPr>
          <p:nvPr/>
        </p:nvGrpSpPr>
        <p:grpSpPr bwMode="auto">
          <a:xfrm>
            <a:off x="4090988" y="4286250"/>
            <a:ext cx="706437" cy="455613"/>
            <a:chOff x="660" y="2852"/>
            <a:chExt cx="445" cy="287"/>
          </a:xfrm>
        </p:grpSpPr>
        <p:sp>
          <p:nvSpPr>
            <p:cNvPr id="76982" name="Oval 10"/>
            <p:cNvSpPr>
              <a:spLocks noChangeArrowheads="1"/>
            </p:cNvSpPr>
            <p:nvPr/>
          </p:nvSpPr>
          <p:spPr bwMode="auto">
            <a:xfrm>
              <a:off x="660" y="2852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83" name="Text Box 11"/>
            <p:cNvSpPr txBox="1">
              <a:spLocks noChangeArrowheads="1"/>
            </p:cNvSpPr>
            <p:nvPr/>
          </p:nvSpPr>
          <p:spPr bwMode="auto">
            <a:xfrm>
              <a:off x="749" y="2892"/>
              <a:ext cx="25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Symbol" charset="2"/>
                  <a:sym typeface="Symbol" charset="2"/>
                </a:rPr>
                <a:t>l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3" name="Group 15"/>
          <p:cNvGrpSpPr>
            <a:grpSpLocks/>
          </p:cNvGrpSpPr>
          <p:nvPr/>
        </p:nvGrpSpPr>
        <p:grpSpPr bwMode="auto">
          <a:xfrm>
            <a:off x="1782763" y="4613275"/>
            <a:ext cx="706437" cy="455613"/>
            <a:chOff x="1471" y="2967"/>
            <a:chExt cx="445" cy="287"/>
          </a:xfrm>
        </p:grpSpPr>
        <p:sp>
          <p:nvSpPr>
            <p:cNvPr id="76980" name="Oval 1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81" name="Text Box 13"/>
            <p:cNvSpPr txBox="1">
              <a:spLocks noChangeArrowheads="1"/>
            </p:cNvSpPr>
            <p:nvPr/>
          </p:nvSpPr>
          <p:spPr bwMode="auto">
            <a:xfrm>
              <a:off x="1563" y="3007"/>
              <a:ext cx="24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4" name="Group 16"/>
          <p:cNvGrpSpPr>
            <a:grpSpLocks/>
          </p:cNvGrpSpPr>
          <p:nvPr/>
        </p:nvGrpSpPr>
        <p:grpSpPr bwMode="auto">
          <a:xfrm>
            <a:off x="6430963" y="4640263"/>
            <a:ext cx="706437" cy="455612"/>
            <a:chOff x="1471" y="2967"/>
            <a:chExt cx="445" cy="287"/>
          </a:xfrm>
        </p:grpSpPr>
        <p:sp>
          <p:nvSpPr>
            <p:cNvPr id="76978" name="Oval 1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79" name="Text Box 18"/>
            <p:cNvSpPr txBox="1">
              <a:spLocks noChangeArrowheads="1"/>
            </p:cNvSpPr>
            <p:nvPr/>
          </p:nvSpPr>
          <p:spPr bwMode="auto">
            <a:xfrm>
              <a:off x="1563" y="3007"/>
              <a:ext cx="24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5" name="Group 19"/>
          <p:cNvGrpSpPr>
            <a:grpSpLocks/>
          </p:cNvGrpSpPr>
          <p:nvPr/>
        </p:nvGrpSpPr>
        <p:grpSpPr bwMode="auto">
          <a:xfrm>
            <a:off x="7554913" y="5132388"/>
            <a:ext cx="706437" cy="455612"/>
            <a:chOff x="1471" y="2967"/>
            <a:chExt cx="445" cy="287"/>
          </a:xfrm>
        </p:grpSpPr>
        <p:sp>
          <p:nvSpPr>
            <p:cNvPr id="76976" name="Oval 2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77" name="Text Box 21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6" name="Group 22"/>
          <p:cNvGrpSpPr>
            <a:grpSpLocks/>
          </p:cNvGrpSpPr>
          <p:nvPr/>
        </p:nvGrpSpPr>
        <p:grpSpPr bwMode="auto">
          <a:xfrm>
            <a:off x="8240713" y="5683250"/>
            <a:ext cx="706437" cy="455613"/>
            <a:chOff x="1471" y="2967"/>
            <a:chExt cx="445" cy="287"/>
          </a:xfrm>
        </p:grpSpPr>
        <p:sp>
          <p:nvSpPr>
            <p:cNvPr id="76974" name="Oval 2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75" name="Text Box 24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7" name="Group 25"/>
          <p:cNvGrpSpPr>
            <a:grpSpLocks/>
          </p:cNvGrpSpPr>
          <p:nvPr/>
        </p:nvGrpSpPr>
        <p:grpSpPr bwMode="auto">
          <a:xfrm>
            <a:off x="5410200" y="5180013"/>
            <a:ext cx="706438" cy="455612"/>
            <a:chOff x="1471" y="2967"/>
            <a:chExt cx="445" cy="287"/>
          </a:xfrm>
        </p:grpSpPr>
        <p:sp>
          <p:nvSpPr>
            <p:cNvPr id="76972" name="Oval 2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73" name="Text Box 27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8" name="Group 28"/>
          <p:cNvGrpSpPr>
            <a:grpSpLocks/>
          </p:cNvGrpSpPr>
          <p:nvPr/>
        </p:nvGrpSpPr>
        <p:grpSpPr bwMode="auto">
          <a:xfrm>
            <a:off x="3062288" y="5148263"/>
            <a:ext cx="706437" cy="455612"/>
            <a:chOff x="1471" y="2967"/>
            <a:chExt cx="445" cy="287"/>
          </a:xfrm>
        </p:grpSpPr>
        <p:sp>
          <p:nvSpPr>
            <p:cNvPr id="76970" name="Oval 2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71" name="Text Box 30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09" name="Group 31"/>
          <p:cNvGrpSpPr>
            <a:grpSpLocks/>
          </p:cNvGrpSpPr>
          <p:nvPr/>
        </p:nvGrpSpPr>
        <p:grpSpPr bwMode="auto">
          <a:xfrm>
            <a:off x="693738" y="5135563"/>
            <a:ext cx="706437" cy="455612"/>
            <a:chOff x="1471" y="2967"/>
            <a:chExt cx="445" cy="287"/>
          </a:xfrm>
        </p:grpSpPr>
        <p:sp>
          <p:nvSpPr>
            <p:cNvPr id="76968" name="Oval 3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69" name="Text Box 33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0" name="Group 34"/>
          <p:cNvGrpSpPr>
            <a:grpSpLocks/>
          </p:cNvGrpSpPr>
          <p:nvPr/>
        </p:nvGrpSpPr>
        <p:grpSpPr bwMode="auto">
          <a:xfrm>
            <a:off x="168275" y="5676900"/>
            <a:ext cx="706438" cy="455613"/>
            <a:chOff x="1471" y="2967"/>
            <a:chExt cx="445" cy="287"/>
          </a:xfrm>
        </p:grpSpPr>
        <p:sp>
          <p:nvSpPr>
            <p:cNvPr id="76966" name="Oval 3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67" name="Text Box 36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1" name="Group 37"/>
          <p:cNvGrpSpPr>
            <a:grpSpLocks/>
          </p:cNvGrpSpPr>
          <p:nvPr/>
        </p:nvGrpSpPr>
        <p:grpSpPr bwMode="auto">
          <a:xfrm>
            <a:off x="1338263" y="5645150"/>
            <a:ext cx="706437" cy="455613"/>
            <a:chOff x="1471" y="2967"/>
            <a:chExt cx="445" cy="287"/>
          </a:xfrm>
        </p:grpSpPr>
        <p:sp>
          <p:nvSpPr>
            <p:cNvPr id="76964" name="Oval 3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65" name="Text Box 39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2" name="Group 40"/>
          <p:cNvGrpSpPr>
            <a:grpSpLocks/>
          </p:cNvGrpSpPr>
          <p:nvPr/>
        </p:nvGrpSpPr>
        <p:grpSpPr bwMode="auto">
          <a:xfrm>
            <a:off x="2430463" y="5672138"/>
            <a:ext cx="706437" cy="455612"/>
            <a:chOff x="1471" y="2967"/>
            <a:chExt cx="445" cy="287"/>
          </a:xfrm>
        </p:grpSpPr>
        <p:sp>
          <p:nvSpPr>
            <p:cNvPr id="76962" name="Oval 4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63" name="Text Box 42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</a:t>
              </a:r>
              <a:r>
                <a:rPr lang="en-US" sz="1600">
                  <a:latin typeface="Times" pitchFamily="-128" charset="0"/>
                  <a:sym typeface="Symbol" charset="2"/>
                </a:rPr>
                <a:t>10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3" name="Group 43"/>
          <p:cNvGrpSpPr>
            <a:grpSpLocks/>
          </p:cNvGrpSpPr>
          <p:nvPr/>
        </p:nvGrpSpPr>
        <p:grpSpPr bwMode="auto">
          <a:xfrm>
            <a:off x="3706813" y="5659438"/>
            <a:ext cx="706437" cy="455612"/>
            <a:chOff x="1471" y="2967"/>
            <a:chExt cx="445" cy="287"/>
          </a:xfrm>
        </p:grpSpPr>
        <p:sp>
          <p:nvSpPr>
            <p:cNvPr id="76960" name="Oval 4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61" name="Text Box 45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q01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4" name="Group 46"/>
          <p:cNvGrpSpPr>
            <a:grpSpLocks/>
          </p:cNvGrpSpPr>
          <p:nvPr/>
        </p:nvGrpSpPr>
        <p:grpSpPr bwMode="auto">
          <a:xfrm>
            <a:off x="4819650" y="5667375"/>
            <a:ext cx="706438" cy="455613"/>
            <a:chOff x="1471" y="2967"/>
            <a:chExt cx="445" cy="287"/>
          </a:xfrm>
        </p:grpSpPr>
        <p:sp>
          <p:nvSpPr>
            <p:cNvPr id="76958" name="Oval 4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59" name="Text Box 48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5" name="Group 49"/>
          <p:cNvGrpSpPr>
            <a:grpSpLocks/>
          </p:cNvGrpSpPr>
          <p:nvPr/>
        </p:nvGrpSpPr>
        <p:grpSpPr bwMode="auto">
          <a:xfrm>
            <a:off x="6037263" y="5675313"/>
            <a:ext cx="706437" cy="455612"/>
            <a:chOff x="1471" y="2967"/>
            <a:chExt cx="445" cy="287"/>
          </a:xfrm>
        </p:grpSpPr>
        <p:sp>
          <p:nvSpPr>
            <p:cNvPr id="76956" name="Oval 5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57" name="Text Box 51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16" name="Group 52"/>
          <p:cNvGrpSpPr>
            <a:grpSpLocks/>
          </p:cNvGrpSpPr>
          <p:nvPr/>
        </p:nvGrpSpPr>
        <p:grpSpPr bwMode="auto">
          <a:xfrm>
            <a:off x="7053263" y="5664200"/>
            <a:ext cx="706437" cy="455613"/>
            <a:chOff x="1471" y="2967"/>
            <a:chExt cx="445" cy="287"/>
          </a:xfrm>
        </p:grpSpPr>
        <p:sp>
          <p:nvSpPr>
            <p:cNvPr id="76954" name="Oval 5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55" name="Text Box 54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110</a:t>
              </a:r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6817" name="Line 59"/>
          <p:cNvSpPr>
            <a:spLocks noChangeShapeType="1"/>
          </p:cNvSpPr>
          <p:nvPr/>
        </p:nvSpPr>
        <p:spPr bwMode="auto">
          <a:xfrm flipH="1">
            <a:off x="2530475" y="4624388"/>
            <a:ext cx="1579563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60"/>
          <p:cNvSpPr>
            <a:spLocks noChangeShapeType="1"/>
          </p:cNvSpPr>
          <p:nvPr/>
        </p:nvSpPr>
        <p:spPr bwMode="auto">
          <a:xfrm>
            <a:off x="4808538" y="4576763"/>
            <a:ext cx="1589087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Line 61"/>
          <p:cNvSpPr>
            <a:spLocks noChangeShapeType="1"/>
          </p:cNvSpPr>
          <p:nvPr/>
        </p:nvSpPr>
        <p:spPr bwMode="auto">
          <a:xfrm flipH="1">
            <a:off x="6078538" y="4992688"/>
            <a:ext cx="368300" cy="261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62"/>
          <p:cNvSpPr>
            <a:spLocks noChangeShapeType="1"/>
          </p:cNvSpPr>
          <p:nvPr/>
        </p:nvSpPr>
        <p:spPr bwMode="auto">
          <a:xfrm>
            <a:off x="7096125" y="5002213"/>
            <a:ext cx="504825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Line 63"/>
          <p:cNvSpPr>
            <a:spLocks noChangeShapeType="1"/>
          </p:cNvSpPr>
          <p:nvPr/>
        </p:nvSpPr>
        <p:spPr bwMode="auto">
          <a:xfrm flipH="1">
            <a:off x="5283200" y="5478463"/>
            <a:ext cx="136525" cy="125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2" name="Line 64"/>
          <p:cNvSpPr>
            <a:spLocks noChangeShapeType="1"/>
          </p:cNvSpPr>
          <p:nvPr/>
        </p:nvSpPr>
        <p:spPr bwMode="auto">
          <a:xfrm>
            <a:off x="6029325" y="5575300"/>
            <a:ext cx="204788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3" name="Line 65"/>
          <p:cNvSpPr>
            <a:spLocks noChangeShapeType="1"/>
          </p:cNvSpPr>
          <p:nvPr/>
        </p:nvSpPr>
        <p:spPr bwMode="auto">
          <a:xfrm flipH="1">
            <a:off x="7570788" y="5507038"/>
            <a:ext cx="87312" cy="115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4" name="Line 66"/>
          <p:cNvSpPr>
            <a:spLocks noChangeShapeType="1"/>
          </p:cNvSpPr>
          <p:nvPr/>
        </p:nvSpPr>
        <p:spPr bwMode="auto">
          <a:xfrm>
            <a:off x="8153400" y="5526088"/>
            <a:ext cx="260350" cy="106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Line 67"/>
          <p:cNvSpPr>
            <a:spLocks noChangeShapeType="1"/>
          </p:cNvSpPr>
          <p:nvPr/>
        </p:nvSpPr>
        <p:spPr bwMode="auto">
          <a:xfrm>
            <a:off x="2365375" y="5041900"/>
            <a:ext cx="677863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68"/>
          <p:cNvSpPr>
            <a:spLocks noChangeShapeType="1"/>
          </p:cNvSpPr>
          <p:nvPr/>
        </p:nvSpPr>
        <p:spPr bwMode="auto">
          <a:xfrm flipH="1">
            <a:off x="1376363" y="4973638"/>
            <a:ext cx="455612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Line 69"/>
          <p:cNvSpPr>
            <a:spLocks noChangeShapeType="1"/>
          </p:cNvSpPr>
          <p:nvPr/>
        </p:nvSpPr>
        <p:spPr bwMode="auto">
          <a:xfrm flipH="1">
            <a:off x="688975" y="5564188"/>
            <a:ext cx="134938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Line 70"/>
          <p:cNvSpPr>
            <a:spLocks noChangeShapeType="1"/>
          </p:cNvSpPr>
          <p:nvPr/>
        </p:nvSpPr>
        <p:spPr bwMode="auto">
          <a:xfrm>
            <a:off x="1289050" y="5535613"/>
            <a:ext cx="223838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9" name="Line 71"/>
          <p:cNvSpPr>
            <a:spLocks noChangeShapeType="1"/>
          </p:cNvSpPr>
          <p:nvPr/>
        </p:nvSpPr>
        <p:spPr bwMode="auto">
          <a:xfrm flipH="1">
            <a:off x="2967038" y="5554663"/>
            <a:ext cx="212725" cy="13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0" name="Line 72"/>
          <p:cNvSpPr>
            <a:spLocks noChangeShapeType="1"/>
          </p:cNvSpPr>
          <p:nvPr/>
        </p:nvSpPr>
        <p:spPr bwMode="auto">
          <a:xfrm>
            <a:off x="3635375" y="5554663"/>
            <a:ext cx="222250" cy="117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1" name="Text Box 73"/>
          <p:cNvSpPr txBox="1">
            <a:spLocks noChangeArrowheads="1"/>
          </p:cNvSpPr>
          <p:nvPr/>
        </p:nvSpPr>
        <p:spPr bwMode="auto">
          <a:xfrm>
            <a:off x="1330325" y="536416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2" name="Text Box 74"/>
          <p:cNvSpPr txBox="1">
            <a:spLocks noChangeArrowheads="1"/>
          </p:cNvSpPr>
          <p:nvPr/>
        </p:nvSpPr>
        <p:spPr bwMode="auto">
          <a:xfrm>
            <a:off x="3721100" y="538956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3" name="Text Box 75"/>
          <p:cNvSpPr txBox="1">
            <a:spLocks noChangeArrowheads="1"/>
          </p:cNvSpPr>
          <p:nvPr/>
        </p:nvSpPr>
        <p:spPr bwMode="auto">
          <a:xfrm>
            <a:off x="2593975" y="497046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4" name="Text Box 76"/>
          <p:cNvSpPr txBox="1">
            <a:spLocks noChangeArrowheads="1"/>
          </p:cNvSpPr>
          <p:nvPr/>
        </p:nvSpPr>
        <p:spPr bwMode="auto">
          <a:xfrm>
            <a:off x="6070600" y="53562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5" name="Text Box 77"/>
          <p:cNvSpPr txBox="1">
            <a:spLocks noChangeArrowheads="1"/>
          </p:cNvSpPr>
          <p:nvPr/>
        </p:nvSpPr>
        <p:spPr bwMode="auto">
          <a:xfrm>
            <a:off x="8210550" y="53435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6" name="Text Box 78"/>
          <p:cNvSpPr txBox="1">
            <a:spLocks noChangeArrowheads="1"/>
          </p:cNvSpPr>
          <p:nvPr/>
        </p:nvSpPr>
        <p:spPr bwMode="auto">
          <a:xfrm>
            <a:off x="7189788" y="48355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7" name="Text Box 79"/>
          <p:cNvSpPr txBox="1">
            <a:spLocks noChangeArrowheads="1"/>
          </p:cNvSpPr>
          <p:nvPr/>
        </p:nvSpPr>
        <p:spPr bwMode="auto">
          <a:xfrm>
            <a:off x="5316538" y="4445000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38" name="Text Box 80"/>
          <p:cNvSpPr txBox="1">
            <a:spLocks noChangeArrowheads="1"/>
          </p:cNvSpPr>
          <p:nvPr/>
        </p:nvSpPr>
        <p:spPr bwMode="auto">
          <a:xfrm>
            <a:off x="3240088" y="448151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39" name="Text Box 81"/>
          <p:cNvSpPr txBox="1">
            <a:spLocks noChangeArrowheads="1"/>
          </p:cNvSpPr>
          <p:nvPr/>
        </p:nvSpPr>
        <p:spPr bwMode="auto">
          <a:xfrm>
            <a:off x="1435100" y="487521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0" name="Text Box 82"/>
          <p:cNvSpPr txBox="1">
            <a:spLocks noChangeArrowheads="1"/>
          </p:cNvSpPr>
          <p:nvPr/>
        </p:nvSpPr>
        <p:spPr bwMode="auto">
          <a:xfrm>
            <a:off x="520700" y="541496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1" name="Text Box 83"/>
          <p:cNvSpPr txBox="1">
            <a:spLocks noChangeArrowheads="1"/>
          </p:cNvSpPr>
          <p:nvPr/>
        </p:nvSpPr>
        <p:spPr bwMode="auto">
          <a:xfrm>
            <a:off x="2844800" y="539273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2" name="Text Box 84"/>
          <p:cNvSpPr txBox="1">
            <a:spLocks noChangeArrowheads="1"/>
          </p:cNvSpPr>
          <p:nvPr/>
        </p:nvSpPr>
        <p:spPr bwMode="auto">
          <a:xfrm>
            <a:off x="5110163" y="534193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3" name="Text Box 85"/>
          <p:cNvSpPr txBox="1">
            <a:spLocks noChangeArrowheads="1"/>
          </p:cNvSpPr>
          <p:nvPr/>
        </p:nvSpPr>
        <p:spPr bwMode="auto">
          <a:xfrm>
            <a:off x="6096000" y="490378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4" name="Text Box 86"/>
          <p:cNvSpPr txBox="1">
            <a:spLocks noChangeArrowheads="1"/>
          </p:cNvSpPr>
          <p:nvPr/>
        </p:nvSpPr>
        <p:spPr bwMode="auto">
          <a:xfrm>
            <a:off x="7381875" y="538638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45" name="Text Box 106"/>
          <p:cNvSpPr txBox="1">
            <a:spLocks noChangeArrowheads="1"/>
          </p:cNvSpPr>
          <p:nvPr/>
        </p:nvSpPr>
        <p:spPr bwMode="auto">
          <a:xfrm>
            <a:off x="757238" y="6492875"/>
            <a:ext cx="27178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plus a “few” more transitions...</a:t>
            </a:r>
          </a:p>
        </p:txBody>
      </p:sp>
      <p:grpSp>
        <p:nvGrpSpPr>
          <p:cNvPr id="76846" name="Group 107"/>
          <p:cNvGrpSpPr>
            <a:grpSpLocks/>
          </p:cNvGrpSpPr>
          <p:nvPr/>
        </p:nvGrpSpPr>
        <p:grpSpPr bwMode="auto">
          <a:xfrm>
            <a:off x="4071938" y="1992313"/>
            <a:ext cx="706437" cy="455612"/>
            <a:chOff x="660" y="2852"/>
            <a:chExt cx="445" cy="287"/>
          </a:xfrm>
        </p:grpSpPr>
        <p:sp>
          <p:nvSpPr>
            <p:cNvPr id="76952" name="Oval 108"/>
            <p:cNvSpPr>
              <a:spLocks noChangeArrowheads="1"/>
            </p:cNvSpPr>
            <p:nvPr/>
          </p:nvSpPr>
          <p:spPr bwMode="auto">
            <a:xfrm>
              <a:off x="660" y="2852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53" name="Text Box 109"/>
            <p:cNvSpPr txBox="1">
              <a:spLocks noChangeArrowheads="1"/>
            </p:cNvSpPr>
            <p:nvPr/>
          </p:nvSpPr>
          <p:spPr bwMode="auto">
            <a:xfrm>
              <a:off x="749" y="2892"/>
              <a:ext cx="25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Symbol" charset="2"/>
                  <a:sym typeface="Symbol" charset="2"/>
                </a:rPr>
                <a:t>l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47" name="Group 110"/>
          <p:cNvGrpSpPr>
            <a:grpSpLocks/>
          </p:cNvGrpSpPr>
          <p:nvPr/>
        </p:nvGrpSpPr>
        <p:grpSpPr bwMode="auto">
          <a:xfrm>
            <a:off x="1763713" y="2319338"/>
            <a:ext cx="706437" cy="455612"/>
            <a:chOff x="1471" y="2967"/>
            <a:chExt cx="445" cy="287"/>
          </a:xfrm>
        </p:grpSpPr>
        <p:sp>
          <p:nvSpPr>
            <p:cNvPr id="76950" name="Oval 11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51" name="Text Box 112"/>
            <p:cNvSpPr txBox="1">
              <a:spLocks noChangeArrowheads="1"/>
            </p:cNvSpPr>
            <p:nvPr/>
          </p:nvSpPr>
          <p:spPr bwMode="auto">
            <a:xfrm>
              <a:off x="1563" y="3007"/>
              <a:ext cx="24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48" name="Group 113"/>
          <p:cNvGrpSpPr>
            <a:grpSpLocks/>
          </p:cNvGrpSpPr>
          <p:nvPr/>
        </p:nvGrpSpPr>
        <p:grpSpPr bwMode="auto">
          <a:xfrm>
            <a:off x="6411913" y="2346325"/>
            <a:ext cx="706437" cy="455613"/>
            <a:chOff x="1471" y="2967"/>
            <a:chExt cx="445" cy="287"/>
          </a:xfrm>
        </p:grpSpPr>
        <p:sp>
          <p:nvSpPr>
            <p:cNvPr id="76948" name="Oval 11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49" name="Text Box 115"/>
            <p:cNvSpPr txBox="1">
              <a:spLocks noChangeArrowheads="1"/>
            </p:cNvSpPr>
            <p:nvPr/>
          </p:nvSpPr>
          <p:spPr bwMode="auto">
            <a:xfrm>
              <a:off x="1563" y="3007"/>
              <a:ext cx="24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49" name="Group 116"/>
          <p:cNvGrpSpPr>
            <a:grpSpLocks/>
          </p:cNvGrpSpPr>
          <p:nvPr/>
        </p:nvGrpSpPr>
        <p:grpSpPr bwMode="auto">
          <a:xfrm>
            <a:off x="7535863" y="2838450"/>
            <a:ext cx="706437" cy="455613"/>
            <a:chOff x="1471" y="2967"/>
            <a:chExt cx="445" cy="287"/>
          </a:xfrm>
        </p:grpSpPr>
        <p:sp>
          <p:nvSpPr>
            <p:cNvPr id="76946" name="Oval 11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47" name="Text Box 118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0" name="Group 119"/>
          <p:cNvGrpSpPr>
            <a:grpSpLocks/>
          </p:cNvGrpSpPr>
          <p:nvPr/>
        </p:nvGrpSpPr>
        <p:grpSpPr bwMode="auto">
          <a:xfrm>
            <a:off x="8221663" y="3389313"/>
            <a:ext cx="706437" cy="455612"/>
            <a:chOff x="1471" y="2967"/>
            <a:chExt cx="445" cy="287"/>
          </a:xfrm>
        </p:grpSpPr>
        <p:sp>
          <p:nvSpPr>
            <p:cNvPr id="76944" name="Oval 12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45" name="Text Box 121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1" name="Group 122"/>
          <p:cNvGrpSpPr>
            <a:grpSpLocks/>
          </p:cNvGrpSpPr>
          <p:nvPr/>
        </p:nvGrpSpPr>
        <p:grpSpPr bwMode="auto">
          <a:xfrm>
            <a:off x="5391150" y="2886075"/>
            <a:ext cx="706438" cy="455613"/>
            <a:chOff x="1471" y="2967"/>
            <a:chExt cx="445" cy="287"/>
          </a:xfrm>
        </p:grpSpPr>
        <p:sp>
          <p:nvSpPr>
            <p:cNvPr id="76942" name="Oval 12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43" name="Text Box 124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2" name="Group 125"/>
          <p:cNvGrpSpPr>
            <a:grpSpLocks/>
          </p:cNvGrpSpPr>
          <p:nvPr/>
        </p:nvGrpSpPr>
        <p:grpSpPr bwMode="auto">
          <a:xfrm>
            <a:off x="3043238" y="2854325"/>
            <a:ext cx="706437" cy="455613"/>
            <a:chOff x="1471" y="2967"/>
            <a:chExt cx="445" cy="287"/>
          </a:xfrm>
        </p:grpSpPr>
        <p:sp>
          <p:nvSpPr>
            <p:cNvPr id="76940" name="Oval 12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41" name="Text Box 127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3" name="Group 128"/>
          <p:cNvGrpSpPr>
            <a:grpSpLocks/>
          </p:cNvGrpSpPr>
          <p:nvPr/>
        </p:nvGrpSpPr>
        <p:grpSpPr bwMode="auto">
          <a:xfrm>
            <a:off x="674688" y="2841625"/>
            <a:ext cx="706437" cy="455613"/>
            <a:chOff x="1471" y="2967"/>
            <a:chExt cx="445" cy="287"/>
          </a:xfrm>
        </p:grpSpPr>
        <p:sp>
          <p:nvSpPr>
            <p:cNvPr id="76938" name="Oval 12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39" name="Text Box 130"/>
            <p:cNvSpPr txBox="1">
              <a:spLocks noChangeArrowheads="1"/>
            </p:cNvSpPr>
            <p:nvPr/>
          </p:nvSpPr>
          <p:spPr bwMode="auto">
            <a:xfrm>
              <a:off x="1531" y="3007"/>
              <a:ext cx="3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4" name="Group 131"/>
          <p:cNvGrpSpPr>
            <a:grpSpLocks/>
          </p:cNvGrpSpPr>
          <p:nvPr/>
        </p:nvGrpSpPr>
        <p:grpSpPr bwMode="auto">
          <a:xfrm>
            <a:off x="149225" y="3382963"/>
            <a:ext cx="706438" cy="455612"/>
            <a:chOff x="1471" y="2967"/>
            <a:chExt cx="445" cy="287"/>
          </a:xfrm>
        </p:grpSpPr>
        <p:sp>
          <p:nvSpPr>
            <p:cNvPr id="76936" name="Oval 13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37" name="Text Box 133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5" name="Group 134"/>
          <p:cNvGrpSpPr>
            <a:grpSpLocks/>
          </p:cNvGrpSpPr>
          <p:nvPr/>
        </p:nvGrpSpPr>
        <p:grpSpPr bwMode="auto">
          <a:xfrm>
            <a:off x="1319213" y="3351213"/>
            <a:ext cx="706437" cy="455612"/>
            <a:chOff x="1471" y="2967"/>
            <a:chExt cx="445" cy="287"/>
          </a:xfrm>
        </p:grpSpPr>
        <p:sp>
          <p:nvSpPr>
            <p:cNvPr id="76934" name="Oval 13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35" name="Text Box 136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6" name="Group 137"/>
          <p:cNvGrpSpPr>
            <a:grpSpLocks/>
          </p:cNvGrpSpPr>
          <p:nvPr/>
        </p:nvGrpSpPr>
        <p:grpSpPr bwMode="auto">
          <a:xfrm>
            <a:off x="2411413" y="3378200"/>
            <a:ext cx="706437" cy="455613"/>
            <a:chOff x="1471" y="2967"/>
            <a:chExt cx="445" cy="287"/>
          </a:xfrm>
        </p:grpSpPr>
        <p:sp>
          <p:nvSpPr>
            <p:cNvPr id="76932" name="Oval 13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33" name="Text Box 139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</a:t>
              </a:r>
              <a:r>
                <a:rPr lang="en-US" sz="1600">
                  <a:latin typeface="Times" pitchFamily="-128" charset="0"/>
                  <a:sym typeface="Symbol" charset="2"/>
                </a:rPr>
                <a:t>10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7" name="Group 140"/>
          <p:cNvGrpSpPr>
            <a:grpSpLocks/>
          </p:cNvGrpSpPr>
          <p:nvPr/>
        </p:nvGrpSpPr>
        <p:grpSpPr bwMode="auto">
          <a:xfrm>
            <a:off x="3687763" y="3365500"/>
            <a:ext cx="706437" cy="455613"/>
            <a:chOff x="1471" y="2967"/>
            <a:chExt cx="445" cy="287"/>
          </a:xfrm>
        </p:grpSpPr>
        <p:sp>
          <p:nvSpPr>
            <p:cNvPr id="76930" name="Oval 14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31" name="Text Box 142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q01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8" name="Group 143"/>
          <p:cNvGrpSpPr>
            <a:grpSpLocks/>
          </p:cNvGrpSpPr>
          <p:nvPr/>
        </p:nvGrpSpPr>
        <p:grpSpPr bwMode="auto">
          <a:xfrm>
            <a:off x="4800600" y="3373438"/>
            <a:ext cx="706438" cy="455612"/>
            <a:chOff x="1471" y="2967"/>
            <a:chExt cx="445" cy="287"/>
          </a:xfrm>
        </p:grpSpPr>
        <p:sp>
          <p:nvSpPr>
            <p:cNvPr id="76928" name="Oval 14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29" name="Text Box 145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59" name="Group 146"/>
          <p:cNvGrpSpPr>
            <a:grpSpLocks/>
          </p:cNvGrpSpPr>
          <p:nvPr/>
        </p:nvGrpSpPr>
        <p:grpSpPr bwMode="auto">
          <a:xfrm>
            <a:off x="6018213" y="3381375"/>
            <a:ext cx="706437" cy="455613"/>
            <a:chOff x="1471" y="2967"/>
            <a:chExt cx="445" cy="287"/>
          </a:xfrm>
        </p:grpSpPr>
        <p:sp>
          <p:nvSpPr>
            <p:cNvPr id="76926" name="Oval 14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27" name="Text Box 148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60" name="Group 149"/>
          <p:cNvGrpSpPr>
            <a:grpSpLocks/>
          </p:cNvGrpSpPr>
          <p:nvPr/>
        </p:nvGrpSpPr>
        <p:grpSpPr bwMode="auto">
          <a:xfrm>
            <a:off x="7034213" y="3370263"/>
            <a:ext cx="706437" cy="455612"/>
            <a:chOff x="1471" y="2967"/>
            <a:chExt cx="445" cy="287"/>
          </a:xfrm>
        </p:grpSpPr>
        <p:sp>
          <p:nvSpPr>
            <p:cNvPr id="76924" name="Oval 15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25" name="Text Box 151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110</a:t>
              </a:r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6861" name="Oval 152"/>
          <p:cNvSpPr>
            <a:spLocks noChangeArrowheads="1"/>
          </p:cNvSpPr>
          <p:nvPr/>
        </p:nvSpPr>
        <p:spPr bwMode="auto">
          <a:xfrm>
            <a:off x="4722813" y="3328988"/>
            <a:ext cx="862012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862" name="Oval 153"/>
          <p:cNvSpPr>
            <a:spLocks noChangeArrowheads="1"/>
          </p:cNvSpPr>
          <p:nvPr/>
        </p:nvSpPr>
        <p:spPr bwMode="auto">
          <a:xfrm>
            <a:off x="5942013" y="3325813"/>
            <a:ext cx="862012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863" name="Oval 154"/>
          <p:cNvSpPr>
            <a:spLocks noChangeArrowheads="1"/>
          </p:cNvSpPr>
          <p:nvPr/>
        </p:nvSpPr>
        <p:spPr bwMode="auto">
          <a:xfrm>
            <a:off x="6956425" y="3324225"/>
            <a:ext cx="862013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864" name="Oval 155"/>
          <p:cNvSpPr>
            <a:spLocks noChangeArrowheads="1"/>
          </p:cNvSpPr>
          <p:nvPr/>
        </p:nvSpPr>
        <p:spPr bwMode="auto">
          <a:xfrm>
            <a:off x="8147050" y="3341688"/>
            <a:ext cx="862013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865" name="Line 156"/>
          <p:cNvSpPr>
            <a:spLocks noChangeShapeType="1"/>
          </p:cNvSpPr>
          <p:nvPr/>
        </p:nvSpPr>
        <p:spPr bwMode="auto">
          <a:xfrm flipH="1">
            <a:off x="2511425" y="2330450"/>
            <a:ext cx="1579563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66" name="Line 157"/>
          <p:cNvSpPr>
            <a:spLocks noChangeShapeType="1"/>
          </p:cNvSpPr>
          <p:nvPr/>
        </p:nvSpPr>
        <p:spPr bwMode="auto">
          <a:xfrm>
            <a:off x="4789488" y="2282825"/>
            <a:ext cx="1589087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67" name="Line 158"/>
          <p:cNvSpPr>
            <a:spLocks noChangeShapeType="1"/>
          </p:cNvSpPr>
          <p:nvPr/>
        </p:nvSpPr>
        <p:spPr bwMode="auto">
          <a:xfrm flipH="1">
            <a:off x="6059488" y="2698750"/>
            <a:ext cx="368300" cy="261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68" name="Line 159"/>
          <p:cNvSpPr>
            <a:spLocks noChangeShapeType="1"/>
          </p:cNvSpPr>
          <p:nvPr/>
        </p:nvSpPr>
        <p:spPr bwMode="auto">
          <a:xfrm>
            <a:off x="7077075" y="2708275"/>
            <a:ext cx="504825" cy="204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69" name="Line 160"/>
          <p:cNvSpPr>
            <a:spLocks noChangeShapeType="1"/>
          </p:cNvSpPr>
          <p:nvPr/>
        </p:nvSpPr>
        <p:spPr bwMode="auto">
          <a:xfrm flipH="1">
            <a:off x="5264150" y="3184525"/>
            <a:ext cx="136525" cy="125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0" name="Line 161"/>
          <p:cNvSpPr>
            <a:spLocks noChangeShapeType="1"/>
          </p:cNvSpPr>
          <p:nvPr/>
        </p:nvSpPr>
        <p:spPr bwMode="auto">
          <a:xfrm>
            <a:off x="6010275" y="3281363"/>
            <a:ext cx="204788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1" name="Line 162"/>
          <p:cNvSpPr>
            <a:spLocks noChangeShapeType="1"/>
          </p:cNvSpPr>
          <p:nvPr/>
        </p:nvSpPr>
        <p:spPr bwMode="auto">
          <a:xfrm flipH="1">
            <a:off x="7551738" y="3213100"/>
            <a:ext cx="87312" cy="115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2" name="Line 163"/>
          <p:cNvSpPr>
            <a:spLocks noChangeShapeType="1"/>
          </p:cNvSpPr>
          <p:nvPr/>
        </p:nvSpPr>
        <p:spPr bwMode="auto">
          <a:xfrm>
            <a:off x="8134350" y="3232150"/>
            <a:ext cx="260350" cy="106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3" name="Line 164"/>
          <p:cNvSpPr>
            <a:spLocks noChangeShapeType="1"/>
          </p:cNvSpPr>
          <p:nvPr/>
        </p:nvSpPr>
        <p:spPr bwMode="auto">
          <a:xfrm>
            <a:off x="2346325" y="2747963"/>
            <a:ext cx="677863" cy="280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4" name="Line 165"/>
          <p:cNvSpPr>
            <a:spLocks noChangeShapeType="1"/>
          </p:cNvSpPr>
          <p:nvPr/>
        </p:nvSpPr>
        <p:spPr bwMode="auto">
          <a:xfrm flipH="1">
            <a:off x="1357313" y="2679700"/>
            <a:ext cx="455612" cy="271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5" name="Line 166"/>
          <p:cNvSpPr>
            <a:spLocks noChangeShapeType="1"/>
          </p:cNvSpPr>
          <p:nvPr/>
        </p:nvSpPr>
        <p:spPr bwMode="auto">
          <a:xfrm flipH="1">
            <a:off x="669925" y="3270250"/>
            <a:ext cx="134938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6" name="Line 167"/>
          <p:cNvSpPr>
            <a:spLocks noChangeShapeType="1"/>
          </p:cNvSpPr>
          <p:nvPr/>
        </p:nvSpPr>
        <p:spPr bwMode="auto">
          <a:xfrm>
            <a:off x="1270000" y="3241675"/>
            <a:ext cx="223838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7" name="Line 168"/>
          <p:cNvSpPr>
            <a:spLocks noChangeShapeType="1"/>
          </p:cNvSpPr>
          <p:nvPr/>
        </p:nvSpPr>
        <p:spPr bwMode="auto">
          <a:xfrm flipH="1">
            <a:off x="2947988" y="3260725"/>
            <a:ext cx="212725" cy="13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8" name="Line 169"/>
          <p:cNvSpPr>
            <a:spLocks noChangeShapeType="1"/>
          </p:cNvSpPr>
          <p:nvPr/>
        </p:nvSpPr>
        <p:spPr bwMode="auto">
          <a:xfrm>
            <a:off x="3616325" y="3260725"/>
            <a:ext cx="222250" cy="117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79" name="Text Box 170"/>
          <p:cNvSpPr txBox="1">
            <a:spLocks noChangeArrowheads="1"/>
          </p:cNvSpPr>
          <p:nvPr/>
        </p:nvSpPr>
        <p:spPr bwMode="auto">
          <a:xfrm>
            <a:off x="1311275" y="30702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0" name="Text Box 171"/>
          <p:cNvSpPr txBox="1">
            <a:spLocks noChangeArrowheads="1"/>
          </p:cNvSpPr>
          <p:nvPr/>
        </p:nvSpPr>
        <p:spPr bwMode="auto">
          <a:xfrm>
            <a:off x="3702050" y="30956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1" name="Text Box 172"/>
          <p:cNvSpPr txBox="1">
            <a:spLocks noChangeArrowheads="1"/>
          </p:cNvSpPr>
          <p:nvPr/>
        </p:nvSpPr>
        <p:spPr bwMode="auto">
          <a:xfrm>
            <a:off x="2574925" y="26765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2" name="Text Box 173"/>
          <p:cNvSpPr txBox="1">
            <a:spLocks noChangeArrowheads="1"/>
          </p:cNvSpPr>
          <p:nvPr/>
        </p:nvSpPr>
        <p:spPr bwMode="auto">
          <a:xfrm>
            <a:off x="6051550" y="306228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3" name="Text Box 174"/>
          <p:cNvSpPr txBox="1">
            <a:spLocks noChangeArrowheads="1"/>
          </p:cNvSpPr>
          <p:nvPr/>
        </p:nvSpPr>
        <p:spPr bwMode="auto">
          <a:xfrm>
            <a:off x="8191500" y="304958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4" name="Text Box 175"/>
          <p:cNvSpPr txBox="1">
            <a:spLocks noChangeArrowheads="1"/>
          </p:cNvSpPr>
          <p:nvPr/>
        </p:nvSpPr>
        <p:spPr bwMode="auto">
          <a:xfrm>
            <a:off x="7170738" y="2541588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5" name="Text Box 176"/>
          <p:cNvSpPr txBox="1">
            <a:spLocks noChangeArrowheads="1"/>
          </p:cNvSpPr>
          <p:nvPr/>
        </p:nvSpPr>
        <p:spPr bwMode="auto">
          <a:xfrm>
            <a:off x="5297488" y="2151063"/>
            <a:ext cx="2603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1</a:t>
            </a:r>
          </a:p>
        </p:txBody>
      </p:sp>
      <p:sp>
        <p:nvSpPr>
          <p:cNvPr id="76886" name="Text Box 177"/>
          <p:cNvSpPr txBox="1">
            <a:spLocks noChangeArrowheads="1"/>
          </p:cNvSpPr>
          <p:nvPr/>
        </p:nvSpPr>
        <p:spPr bwMode="auto">
          <a:xfrm>
            <a:off x="3221038" y="218757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87" name="Text Box 178"/>
          <p:cNvSpPr txBox="1">
            <a:spLocks noChangeArrowheads="1"/>
          </p:cNvSpPr>
          <p:nvPr/>
        </p:nvSpPr>
        <p:spPr bwMode="auto">
          <a:xfrm>
            <a:off x="1416050" y="258127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88" name="Text Box 179"/>
          <p:cNvSpPr txBox="1">
            <a:spLocks noChangeArrowheads="1"/>
          </p:cNvSpPr>
          <p:nvPr/>
        </p:nvSpPr>
        <p:spPr bwMode="auto">
          <a:xfrm>
            <a:off x="501650" y="3121025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89" name="Text Box 180"/>
          <p:cNvSpPr txBox="1">
            <a:spLocks noChangeArrowheads="1"/>
          </p:cNvSpPr>
          <p:nvPr/>
        </p:nvSpPr>
        <p:spPr bwMode="auto">
          <a:xfrm>
            <a:off x="2825750" y="3098800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90" name="Text Box 181"/>
          <p:cNvSpPr txBox="1">
            <a:spLocks noChangeArrowheads="1"/>
          </p:cNvSpPr>
          <p:nvPr/>
        </p:nvSpPr>
        <p:spPr bwMode="auto">
          <a:xfrm>
            <a:off x="5091113" y="3048000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91" name="Text Box 182"/>
          <p:cNvSpPr txBox="1">
            <a:spLocks noChangeArrowheads="1"/>
          </p:cNvSpPr>
          <p:nvPr/>
        </p:nvSpPr>
        <p:spPr bwMode="auto">
          <a:xfrm>
            <a:off x="6076950" y="2609850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sp>
        <p:nvSpPr>
          <p:cNvPr id="76892" name="Text Box 183"/>
          <p:cNvSpPr txBox="1">
            <a:spLocks noChangeArrowheads="1"/>
          </p:cNvSpPr>
          <p:nvPr/>
        </p:nvSpPr>
        <p:spPr bwMode="auto">
          <a:xfrm>
            <a:off x="7362825" y="3092450"/>
            <a:ext cx="260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28" charset="0"/>
              </a:rPr>
              <a:t>0</a:t>
            </a:r>
          </a:p>
        </p:txBody>
      </p:sp>
      <p:grpSp>
        <p:nvGrpSpPr>
          <p:cNvPr id="76893" name="Group 184"/>
          <p:cNvGrpSpPr>
            <a:grpSpLocks/>
          </p:cNvGrpSpPr>
          <p:nvPr/>
        </p:nvGrpSpPr>
        <p:grpSpPr bwMode="auto">
          <a:xfrm>
            <a:off x="8078788" y="509588"/>
            <a:ext cx="706437" cy="455612"/>
            <a:chOff x="1471" y="2967"/>
            <a:chExt cx="445" cy="287"/>
          </a:xfrm>
        </p:grpSpPr>
        <p:sp>
          <p:nvSpPr>
            <p:cNvPr id="76922" name="Oval 18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23" name="Text Box 186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4" name="Group 187"/>
          <p:cNvGrpSpPr>
            <a:grpSpLocks/>
          </p:cNvGrpSpPr>
          <p:nvPr/>
        </p:nvGrpSpPr>
        <p:grpSpPr bwMode="auto">
          <a:xfrm>
            <a:off x="411163" y="503238"/>
            <a:ext cx="706437" cy="455612"/>
            <a:chOff x="1471" y="2967"/>
            <a:chExt cx="445" cy="287"/>
          </a:xfrm>
        </p:grpSpPr>
        <p:sp>
          <p:nvSpPr>
            <p:cNvPr id="76920" name="Oval 18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21" name="Text Box 189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5" name="Group 190"/>
          <p:cNvGrpSpPr>
            <a:grpSpLocks/>
          </p:cNvGrpSpPr>
          <p:nvPr/>
        </p:nvGrpSpPr>
        <p:grpSpPr bwMode="auto">
          <a:xfrm>
            <a:off x="1406525" y="471488"/>
            <a:ext cx="706438" cy="455612"/>
            <a:chOff x="1471" y="2967"/>
            <a:chExt cx="445" cy="287"/>
          </a:xfrm>
        </p:grpSpPr>
        <p:sp>
          <p:nvSpPr>
            <p:cNvPr id="76918" name="Oval 19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19" name="Text Box 192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001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6" name="Group 193"/>
          <p:cNvGrpSpPr>
            <a:grpSpLocks/>
          </p:cNvGrpSpPr>
          <p:nvPr/>
        </p:nvGrpSpPr>
        <p:grpSpPr bwMode="auto">
          <a:xfrm>
            <a:off x="2498725" y="498475"/>
            <a:ext cx="706438" cy="455613"/>
            <a:chOff x="1471" y="2967"/>
            <a:chExt cx="445" cy="287"/>
          </a:xfrm>
        </p:grpSpPr>
        <p:sp>
          <p:nvSpPr>
            <p:cNvPr id="76916" name="Oval 19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17" name="Text Box 195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</a:t>
              </a:r>
              <a:r>
                <a:rPr lang="en-US" sz="1600">
                  <a:latin typeface="Times" pitchFamily="-128" charset="0"/>
                  <a:sym typeface="Symbol" charset="2"/>
                </a:rPr>
                <a:t>10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7" name="Group 196"/>
          <p:cNvGrpSpPr>
            <a:grpSpLocks/>
          </p:cNvGrpSpPr>
          <p:nvPr/>
        </p:nvGrpSpPr>
        <p:grpSpPr bwMode="auto">
          <a:xfrm>
            <a:off x="3544888" y="485775"/>
            <a:ext cx="706437" cy="455613"/>
            <a:chOff x="1471" y="2967"/>
            <a:chExt cx="445" cy="287"/>
          </a:xfrm>
        </p:grpSpPr>
        <p:sp>
          <p:nvSpPr>
            <p:cNvPr id="76914" name="Oval 19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15" name="Text Box 198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q01</a:t>
              </a:r>
              <a:r>
                <a:rPr lang="en-US" sz="1600">
                  <a:latin typeface="Times" pitchFamily="-128" charset="0"/>
                  <a:sym typeface="Symbol" charset="2"/>
                </a:rPr>
                <a:t>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8" name="Group 199"/>
          <p:cNvGrpSpPr>
            <a:grpSpLocks/>
          </p:cNvGrpSpPr>
          <p:nvPr/>
        </p:nvGrpSpPr>
        <p:grpSpPr bwMode="auto">
          <a:xfrm>
            <a:off x="4657725" y="493713"/>
            <a:ext cx="706438" cy="455612"/>
            <a:chOff x="1471" y="2967"/>
            <a:chExt cx="445" cy="287"/>
          </a:xfrm>
        </p:grpSpPr>
        <p:sp>
          <p:nvSpPr>
            <p:cNvPr id="76912" name="Oval 20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13" name="Text Box 201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100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899" name="Group 202"/>
          <p:cNvGrpSpPr>
            <a:grpSpLocks/>
          </p:cNvGrpSpPr>
          <p:nvPr/>
        </p:nvGrpSpPr>
        <p:grpSpPr bwMode="auto">
          <a:xfrm>
            <a:off x="5875338" y="501650"/>
            <a:ext cx="706437" cy="455613"/>
            <a:chOff x="1471" y="2967"/>
            <a:chExt cx="445" cy="287"/>
          </a:xfrm>
        </p:grpSpPr>
        <p:sp>
          <p:nvSpPr>
            <p:cNvPr id="76910" name="Oval 20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11" name="Text Box 204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101</a:t>
              </a:r>
              <a:endParaRPr lang="en-US" sz="1600">
                <a:latin typeface="Times" pitchFamily="-128" charset="0"/>
              </a:endParaRPr>
            </a:p>
          </p:txBody>
        </p:sp>
      </p:grpSp>
      <p:grpSp>
        <p:nvGrpSpPr>
          <p:cNvPr id="76900" name="Group 205"/>
          <p:cNvGrpSpPr>
            <a:grpSpLocks/>
          </p:cNvGrpSpPr>
          <p:nvPr/>
        </p:nvGrpSpPr>
        <p:grpSpPr bwMode="auto">
          <a:xfrm>
            <a:off x="6891338" y="490538"/>
            <a:ext cx="706437" cy="455612"/>
            <a:chOff x="1471" y="2967"/>
            <a:chExt cx="445" cy="287"/>
          </a:xfrm>
        </p:grpSpPr>
        <p:sp>
          <p:nvSpPr>
            <p:cNvPr id="76908" name="Oval 20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6909" name="Text Box 207"/>
            <p:cNvSpPr txBox="1">
              <a:spLocks noChangeArrowheads="1"/>
            </p:cNvSpPr>
            <p:nvPr/>
          </p:nvSpPr>
          <p:spPr bwMode="auto">
            <a:xfrm>
              <a:off x="1499" y="3007"/>
              <a:ext cx="3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-128" charset="0"/>
                </a:rPr>
                <a:t>q</a:t>
              </a:r>
              <a:r>
                <a:rPr lang="en-US" sz="1600">
                  <a:latin typeface="Times" pitchFamily="-128" charset="0"/>
                  <a:sym typeface="Symbol" charset="2"/>
                </a:rPr>
                <a:t>110</a:t>
              </a:r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6901" name="Oval 208"/>
          <p:cNvSpPr>
            <a:spLocks noChangeArrowheads="1"/>
          </p:cNvSpPr>
          <p:nvPr/>
        </p:nvSpPr>
        <p:spPr bwMode="auto">
          <a:xfrm>
            <a:off x="8004175" y="461963"/>
            <a:ext cx="862013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902" name="Oval 209"/>
          <p:cNvSpPr>
            <a:spLocks noChangeArrowheads="1"/>
          </p:cNvSpPr>
          <p:nvPr/>
        </p:nvSpPr>
        <p:spPr bwMode="auto">
          <a:xfrm>
            <a:off x="4579938" y="441325"/>
            <a:ext cx="862012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903" name="Oval 210"/>
          <p:cNvSpPr>
            <a:spLocks noChangeArrowheads="1"/>
          </p:cNvSpPr>
          <p:nvPr/>
        </p:nvSpPr>
        <p:spPr bwMode="auto">
          <a:xfrm>
            <a:off x="5799138" y="438150"/>
            <a:ext cx="862012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904" name="Oval 211"/>
          <p:cNvSpPr>
            <a:spLocks noChangeArrowheads="1"/>
          </p:cNvSpPr>
          <p:nvPr/>
        </p:nvSpPr>
        <p:spPr bwMode="auto">
          <a:xfrm>
            <a:off x="6813550" y="436563"/>
            <a:ext cx="862013" cy="5524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6905" name="Line 212"/>
          <p:cNvSpPr>
            <a:spLocks noChangeShapeType="1"/>
          </p:cNvSpPr>
          <p:nvPr/>
        </p:nvSpPr>
        <p:spPr bwMode="auto">
          <a:xfrm>
            <a:off x="273050" y="533400"/>
            <a:ext cx="117475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906" name="Line 213"/>
          <p:cNvSpPr>
            <a:spLocks noChangeShapeType="1"/>
          </p:cNvSpPr>
          <p:nvPr/>
        </p:nvSpPr>
        <p:spPr bwMode="auto">
          <a:xfrm flipV="1">
            <a:off x="255588" y="703263"/>
            <a:ext cx="134937" cy="134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907" name="Line 214"/>
          <p:cNvSpPr>
            <a:spLocks noChangeShapeType="1"/>
          </p:cNvSpPr>
          <p:nvPr/>
        </p:nvSpPr>
        <p:spPr bwMode="auto">
          <a:xfrm flipH="1">
            <a:off x="255588" y="541338"/>
            <a:ext cx="17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444500" y="933450"/>
            <a:ext cx="8218488" cy="180975"/>
            <a:chOff x="295" y="1311"/>
            <a:chExt cx="5177" cy="114"/>
          </a:xfrm>
        </p:grpSpPr>
        <p:sp>
          <p:nvSpPr>
            <p:cNvPr id="7785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785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706438" y="15081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Adding nondeterminism to DFAs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482600" y="1473200"/>
            <a:ext cx="38528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" pitchFamily="-128" charset="0"/>
              </a:rPr>
              <a:t>NFA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322263" y="1212850"/>
            <a:ext cx="430688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-128" charset="0"/>
              </a:rPr>
              <a:t>(nondeterministic finite automaton)</a:t>
            </a:r>
          </a:p>
        </p:txBody>
      </p:sp>
      <p:sp>
        <p:nvSpPr>
          <p:cNvPr id="77830" name="Oval 8"/>
          <p:cNvSpPr>
            <a:spLocks noChangeArrowheads="1"/>
          </p:cNvSpPr>
          <p:nvPr/>
        </p:nvSpPr>
        <p:spPr bwMode="auto">
          <a:xfrm>
            <a:off x="3965575" y="252253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7010400" y="1438275"/>
            <a:ext cx="2063750" cy="1069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States can have </a:t>
            </a:r>
            <a:r>
              <a:rPr lang="en-US" sz="1600" b="1">
                <a:latin typeface="Times" pitchFamily="-128" charset="0"/>
              </a:rPr>
              <a:t>any</a:t>
            </a:r>
            <a:r>
              <a:rPr lang="en-US" sz="1600">
                <a:latin typeface="Times" pitchFamily="-128" charset="0"/>
              </a:rPr>
              <a:t> number of transitions for a single character. (zero, one, more...) 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4097338" y="2692400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q0</a:t>
            </a:r>
          </a:p>
        </p:txBody>
      </p:sp>
      <p:sp>
        <p:nvSpPr>
          <p:cNvPr id="77833" name="Oval 12"/>
          <p:cNvSpPr>
            <a:spLocks noChangeArrowheads="1"/>
          </p:cNvSpPr>
          <p:nvPr/>
        </p:nvSpPr>
        <p:spPr bwMode="auto">
          <a:xfrm>
            <a:off x="5386388" y="19558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7834" name="Text Box 13"/>
          <p:cNvSpPr txBox="1">
            <a:spLocks noChangeArrowheads="1"/>
          </p:cNvSpPr>
          <p:nvPr/>
        </p:nvSpPr>
        <p:spPr bwMode="auto">
          <a:xfrm>
            <a:off x="5518150" y="2125663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q1</a:t>
            </a:r>
          </a:p>
        </p:txBody>
      </p:sp>
      <p:sp>
        <p:nvSpPr>
          <p:cNvPr id="77835" name="Oval 14"/>
          <p:cNvSpPr>
            <a:spLocks noChangeArrowheads="1"/>
          </p:cNvSpPr>
          <p:nvPr/>
        </p:nvSpPr>
        <p:spPr bwMode="auto">
          <a:xfrm>
            <a:off x="5373688" y="31813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7836" name="Text Box 15"/>
          <p:cNvSpPr txBox="1">
            <a:spLocks noChangeArrowheads="1"/>
          </p:cNvSpPr>
          <p:nvPr/>
        </p:nvSpPr>
        <p:spPr bwMode="auto">
          <a:xfrm>
            <a:off x="5505450" y="3341688"/>
            <a:ext cx="3873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q2</a:t>
            </a:r>
          </a:p>
        </p:txBody>
      </p:sp>
      <p:sp>
        <p:nvSpPr>
          <p:cNvPr id="77837" name="Line 16"/>
          <p:cNvSpPr>
            <a:spLocks noChangeShapeType="1"/>
          </p:cNvSpPr>
          <p:nvPr/>
        </p:nvSpPr>
        <p:spPr bwMode="auto">
          <a:xfrm flipV="1">
            <a:off x="4614863" y="2384425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7"/>
          <p:cNvSpPr>
            <a:spLocks noChangeShapeType="1"/>
          </p:cNvSpPr>
          <p:nvPr/>
        </p:nvSpPr>
        <p:spPr bwMode="auto">
          <a:xfrm>
            <a:off x="4614863" y="2995613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8"/>
          <p:cNvSpPr txBox="1">
            <a:spLocks noChangeArrowheads="1"/>
          </p:cNvSpPr>
          <p:nvPr/>
        </p:nvSpPr>
        <p:spPr bwMode="auto">
          <a:xfrm>
            <a:off x="4737100" y="22733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77840" name="Text Box 19"/>
          <p:cNvSpPr txBox="1">
            <a:spLocks noChangeArrowheads="1"/>
          </p:cNvSpPr>
          <p:nvPr/>
        </p:nvSpPr>
        <p:spPr bwMode="auto">
          <a:xfrm>
            <a:off x="4714875" y="31130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77841" name="Oval 26"/>
          <p:cNvSpPr>
            <a:spLocks noChangeArrowheads="1"/>
          </p:cNvSpPr>
          <p:nvPr/>
        </p:nvSpPr>
        <p:spPr bwMode="auto">
          <a:xfrm>
            <a:off x="5324475" y="1903413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7842" name="Oval 29"/>
          <p:cNvSpPr>
            <a:spLocks noChangeArrowheads="1"/>
          </p:cNvSpPr>
          <p:nvPr/>
        </p:nvSpPr>
        <p:spPr bwMode="auto">
          <a:xfrm>
            <a:off x="5300663" y="3122613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" pitchFamily="-128" charset="0"/>
            </a:endParaRPr>
          </a:p>
        </p:txBody>
      </p:sp>
      <p:sp>
        <p:nvSpPr>
          <p:cNvPr id="77843" name="Freeform 30"/>
          <p:cNvSpPr>
            <a:spLocks/>
          </p:cNvSpPr>
          <p:nvPr/>
        </p:nvSpPr>
        <p:spPr bwMode="auto">
          <a:xfrm rot="5836100">
            <a:off x="6235701" y="2087562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Freeform 31"/>
          <p:cNvSpPr>
            <a:spLocks/>
          </p:cNvSpPr>
          <p:nvPr/>
        </p:nvSpPr>
        <p:spPr bwMode="auto">
          <a:xfrm rot="5836100">
            <a:off x="6203951" y="331628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Text Box 32"/>
          <p:cNvSpPr txBox="1">
            <a:spLocks noChangeArrowheads="1"/>
          </p:cNvSpPr>
          <p:nvPr/>
        </p:nvSpPr>
        <p:spPr bwMode="auto">
          <a:xfrm>
            <a:off x="6515100" y="3390900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0</a:t>
            </a:r>
          </a:p>
        </p:txBody>
      </p:sp>
      <p:sp>
        <p:nvSpPr>
          <p:cNvPr id="77846" name="Text Box 33"/>
          <p:cNvSpPr txBox="1">
            <a:spLocks noChangeArrowheads="1"/>
          </p:cNvSpPr>
          <p:nvPr/>
        </p:nvSpPr>
        <p:spPr bwMode="auto">
          <a:xfrm>
            <a:off x="6521450" y="2224088"/>
            <a:ext cx="28575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" pitchFamily="-128" charset="0"/>
              </a:rPr>
              <a:t>1</a:t>
            </a:r>
          </a:p>
        </p:txBody>
      </p:sp>
      <p:sp>
        <p:nvSpPr>
          <p:cNvPr id="77847" name="Text Box 34"/>
          <p:cNvSpPr txBox="1">
            <a:spLocks noChangeArrowheads="1"/>
          </p:cNvSpPr>
          <p:nvPr/>
        </p:nvSpPr>
        <p:spPr bwMode="auto">
          <a:xfrm>
            <a:off x="609600" y="5118100"/>
            <a:ext cx="80533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  <a:latin typeface="Arial" charset="0"/>
              </a:rPr>
              <a:t>L = { w | w’s third character </a:t>
            </a:r>
            <a:r>
              <a:rPr lang="en-US" sz="2000" i="1">
                <a:solidFill>
                  <a:srgbClr val="333399"/>
                </a:solidFill>
                <a:latin typeface="Arial" charset="0"/>
              </a:rPr>
              <a:t>from the right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 is a 1}</a:t>
            </a:r>
            <a:r>
              <a:rPr lang="en-US" sz="2400">
                <a:latin typeface="Times" pitchFamily="-128" charset="0"/>
              </a:rPr>
              <a:t>         (revisited)</a:t>
            </a:r>
          </a:p>
        </p:txBody>
      </p:sp>
      <p:sp>
        <p:nvSpPr>
          <p:cNvPr id="77848" name="Text Box 35"/>
          <p:cNvSpPr txBox="1">
            <a:spLocks noChangeArrowheads="1"/>
          </p:cNvSpPr>
          <p:nvPr/>
        </p:nvSpPr>
        <p:spPr bwMode="auto">
          <a:xfrm>
            <a:off x="7246938" y="2509838"/>
            <a:ext cx="1395412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Is this possible ??</a:t>
            </a:r>
          </a:p>
        </p:txBody>
      </p:sp>
      <p:sp>
        <p:nvSpPr>
          <p:cNvPr id="77849" name="Freeform 36"/>
          <p:cNvSpPr>
            <a:spLocks/>
          </p:cNvSpPr>
          <p:nvPr/>
        </p:nvSpPr>
        <p:spPr bwMode="auto">
          <a:xfrm>
            <a:off x="3781425" y="2665413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885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  <p:sp>
          <p:nvSpPr>
            <p:cNvPr id="7885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" pitchFamily="-128" charset="0"/>
              </a:endParaRPr>
            </a:p>
          </p:txBody>
        </p:sp>
      </p:grp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-128" charset="0"/>
              </a:rPr>
              <a:t>NFAs  vs.  DFAs</a:t>
            </a:r>
          </a:p>
        </p:txBody>
      </p:sp>
      <p:sp>
        <p:nvSpPr>
          <p:cNvPr id="78852" name="Text Box 13"/>
          <p:cNvSpPr txBox="1">
            <a:spLocks noChangeArrowheads="1"/>
          </p:cNvSpPr>
          <p:nvPr/>
        </p:nvSpPr>
        <p:spPr bwMode="auto">
          <a:xfrm>
            <a:off x="454025" y="1460500"/>
            <a:ext cx="74056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28" charset="0"/>
              </a:rPr>
              <a:t>What NFA accepts    </a:t>
            </a:r>
            <a:r>
              <a:rPr lang="en-US" sz="2000">
                <a:solidFill>
                  <a:srgbClr val="333399"/>
                </a:solidFill>
                <a:latin typeface="Arial" charset="0"/>
              </a:rPr>
              <a:t>L = { w | w ends with 011 or 110}</a:t>
            </a:r>
            <a:r>
              <a:rPr lang="en-US" sz="2400">
                <a:latin typeface="Times" pitchFamily="-128" charset="0"/>
              </a:rPr>
              <a:t>  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64667</TotalTime>
  <Pages>1</Pages>
  <Words>9383</Words>
  <Application>Microsoft Office PowerPoint</Application>
  <PresentationFormat>On-screen Show (4:3)</PresentationFormat>
  <Paragraphs>1810</Paragraphs>
  <Slides>136</Slides>
  <Notes>129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37" baseType="lpstr">
      <vt:lpstr>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60 Slides</dc:title>
  <dc:creator>keller</dc:creator>
  <cp:lastModifiedBy>Owner</cp:lastModifiedBy>
  <cp:revision>1015</cp:revision>
  <cp:lastPrinted>2014-04-15T19:24:16Z</cp:lastPrinted>
  <dcterms:created xsi:type="dcterms:W3CDTF">1999-08-21T19:28:52Z</dcterms:created>
  <dcterms:modified xsi:type="dcterms:W3CDTF">2014-04-15T19:24:43Z</dcterms:modified>
</cp:coreProperties>
</file>